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emf" ContentType="image/x-emf"/>
  <Default Extension="wdp" ContentType="image/vnd.ms-photo"/>
  <Default Extension="wmf" ContentType="image/x-w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2" r:id="rId67"/>
    <p:sldMasterId id="2147483794" r:id="rId68"/>
    <p:sldMasterId id="2147483796" r:id="rId69"/>
    <p:sldMasterId id="2147483798" r:id="rId70"/>
    <p:sldMasterId id="2147483800" r:id="rId71"/>
    <p:sldMasterId id="2147483802" r:id="rId72"/>
    <p:sldMasterId id="2147483804" r:id="rId73"/>
    <p:sldMasterId id="2147483806" r:id="rId74"/>
    <p:sldMasterId id="2147483808" r:id="rId75"/>
    <p:sldMasterId id="2147483810" r:id="rId76"/>
    <p:sldMasterId id="2147483812" r:id="rId77"/>
    <p:sldMasterId id="2147483814" r:id="rId78"/>
    <p:sldMasterId id="2147483816" r:id="rId79"/>
    <p:sldMasterId id="2147483818" r:id="rId80"/>
    <p:sldMasterId id="2147483820" r:id="rId81"/>
    <p:sldMasterId id="2147483822" r:id="rId82"/>
    <p:sldMasterId id="2147483824" r:id="rId83"/>
    <p:sldMasterId id="2147483826" r:id="rId84"/>
    <p:sldMasterId id="2147483828" r:id="rId85"/>
    <p:sldMasterId id="2147483830" r:id="rId86"/>
    <p:sldMasterId id="2147483832" r:id="rId87"/>
    <p:sldMasterId id="2147483834" r:id="rId88"/>
    <p:sldMasterId id="2147483836" r:id="rId89"/>
    <p:sldMasterId id="2147483838" r:id="rId90"/>
    <p:sldMasterId id="2147483840" r:id="rId91"/>
    <p:sldMasterId id="2147483842" r:id="rId92"/>
    <p:sldMasterId id="2147483844" r:id="rId93"/>
    <p:sldMasterId id="2147483846" r:id="rId94"/>
    <p:sldMasterId id="2147483848" r:id="rId95"/>
    <p:sldMasterId id="2147483850" r:id="rId96"/>
    <p:sldMasterId id="2147483852" r:id="rId97"/>
    <p:sldMasterId id="2147483854" r:id="rId98"/>
    <p:sldMasterId id="2147483856" r:id="rId99"/>
    <p:sldMasterId id="2147483858" r:id="rId100"/>
    <p:sldMasterId id="2147483860" r:id="rId101"/>
    <p:sldMasterId id="2147483862" r:id="rId102"/>
    <p:sldMasterId id="2147483864" r:id="rId103"/>
    <p:sldMasterId id="2147483866" r:id="rId104"/>
    <p:sldMasterId id="2147483868" r:id="rId105"/>
    <p:sldMasterId id="2147483870" r:id="rId106"/>
    <p:sldMasterId id="2147483872" r:id="rId107"/>
    <p:sldMasterId id="2147483874" r:id="rId108"/>
    <p:sldMasterId id="2147483876" r:id="rId109"/>
    <p:sldMasterId id="2147483878" r:id="rId110"/>
    <p:sldMasterId id="2147483880" r:id="rId111"/>
    <p:sldMasterId id="2147483882" r:id="rId112"/>
    <p:sldMasterId id="2147483884" r:id="rId113"/>
    <p:sldMasterId id="2147483886" r:id="rId114"/>
    <p:sldMasterId id="2147483888" r:id="rId115"/>
    <p:sldMasterId id="2147483890" r:id="rId116"/>
    <p:sldMasterId id="2147483892" r:id="rId117"/>
    <p:sldMasterId id="2147483894" r:id="rId118"/>
    <p:sldMasterId id="2147483896" r:id="rId119"/>
    <p:sldMasterId id="2147483898" r:id="rId120"/>
    <p:sldMasterId id="2147483900" r:id="rId121"/>
    <p:sldMasterId id="2147483902" r:id="rId122"/>
    <p:sldMasterId id="2147483904" r:id="rId123"/>
    <p:sldMasterId id="2147483906" r:id="rId124"/>
    <p:sldMasterId id="2147483908" r:id="rId125"/>
    <p:sldMasterId id="2147483910" r:id="rId126"/>
    <p:sldMasterId id="2147483912" r:id="rId127"/>
    <p:sldMasterId id="2147483914" r:id="rId128"/>
    <p:sldMasterId id="2147483916" r:id="rId129"/>
    <p:sldMasterId id="2147483918" r:id="rId130"/>
    <p:sldMasterId id="2147483920" r:id="rId131"/>
    <p:sldMasterId id="2147483922" r:id="rId132"/>
    <p:sldMasterId id="2147483924" r:id="rId133"/>
    <p:sldMasterId id="2147483926" r:id="rId134"/>
    <p:sldMasterId id="2147483928" r:id="rId135"/>
    <p:sldMasterId id="2147483930" r:id="rId136"/>
    <p:sldMasterId id="2147483932" r:id="rId137"/>
    <p:sldMasterId id="2147483934" r:id="rId138"/>
    <p:sldMasterId id="2147483936" r:id="rId139"/>
    <p:sldMasterId id="2147483938" r:id="rId140"/>
    <p:sldMasterId id="2147483940" r:id="rId141"/>
    <p:sldMasterId id="2147483942" r:id="rId142"/>
    <p:sldMasterId id="2147483944" r:id="rId143"/>
    <p:sldMasterId id="2147483946" r:id="rId144"/>
    <p:sldMasterId id="2147483948" r:id="rId145"/>
    <p:sldMasterId id="2147483950" r:id="rId146"/>
    <p:sldMasterId id="2147483952" r:id="rId147"/>
    <p:sldMasterId id="2147483954" r:id="rId148"/>
    <p:sldMasterId id="2147483956" r:id="rId149"/>
    <p:sldMasterId id="2147483958" r:id="rId150"/>
    <p:sldMasterId id="2147483960" r:id="rId151"/>
    <p:sldMasterId id="2147483962" r:id="rId152"/>
    <p:sldMasterId id="2147483964" r:id="rId153"/>
    <p:sldMasterId id="2147483966" r:id="rId154"/>
    <p:sldMasterId id="2147483968" r:id="rId155"/>
    <p:sldMasterId id="2147483970" r:id="rId156"/>
    <p:sldMasterId id="2147483972" r:id="rId157"/>
    <p:sldMasterId id="2147483974" r:id="rId158"/>
    <p:sldMasterId id="2147483976" r:id="rId159"/>
    <p:sldMasterId id="2147483978" r:id="rId160"/>
    <p:sldMasterId id="2147483980" r:id="rId161"/>
    <p:sldMasterId id="2147483982" r:id="rId162"/>
    <p:sldMasterId id="2147483984" r:id="rId163"/>
    <p:sldMasterId id="2147483986" r:id="rId164"/>
    <p:sldMasterId id="2147483988" r:id="rId165"/>
    <p:sldMasterId id="2147483990" r:id="rId166"/>
    <p:sldMasterId id="2147483992" r:id="rId167"/>
    <p:sldMasterId id="2147483994" r:id="rId168"/>
    <p:sldMasterId id="2147483996" r:id="rId169"/>
    <p:sldMasterId id="2147483998" r:id="rId170"/>
    <p:sldMasterId id="2147484000" r:id="rId171"/>
    <p:sldMasterId id="2147484002" r:id="rId172"/>
    <p:sldMasterId id="2147484004" r:id="rId173"/>
    <p:sldMasterId id="2147484006" r:id="rId174"/>
    <p:sldMasterId id="2147484008" r:id="rId175"/>
    <p:sldMasterId id="2147484010" r:id="rId176"/>
    <p:sldMasterId id="2147484012" r:id="rId177"/>
    <p:sldMasterId id="2147484014" r:id="rId178"/>
    <p:sldMasterId id="2147484016" r:id="rId179"/>
    <p:sldMasterId id="2147484018" r:id="rId180"/>
    <p:sldMasterId id="2147484020" r:id="rId181"/>
    <p:sldMasterId id="2147484022" r:id="rId182"/>
    <p:sldMasterId id="2147484024" r:id="rId183"/>
    <p:sldMasterId id="2147484026" r:id="rId184"/>
    <p:sldMasterId id="2147484028" r:id="rId185"/>
  </p:sldMasterIdLst>
  <p:notesMasterIdLst>
    <p:notesMasterId r:id="rId187"/>
  </p:notesMasterIdLst>
  <p:handoutMasterIdLst>
    <p:handoutMasterId r:id="rId338"/>
  </p:handoutMasterIdLst>
  <p:sldIdLst>
    <p:sldId id="1319" r:id="rId186"/>
    <p:sldId id="1320" r:id="rId188"/>
    <p:sldId id="1377" r:id="rId189"/>
    <p:sldId id="1598" r:id="rId190"/>
    <p:sldId id="1571" r:id="rId191"/>
    <p:sldId id="1607" r:id="rId192"/>
    <p:sldId id="1575" r:id="rId193"/>
    <p:sldId id="1576" r:id="rId194"/>
    <p:sldId id="1577" r:id="rId195"/>
    <p:sldId id="1599" r:id="rId196"/>
    <p:sldId id="1579" r:id="rId197"/>
    <p:sldId id="1580" r:id="rId198"/>
    <p:sldId id="1609" r:id="rId199"/>
    <p:sldId id="1582" r:id="rId200"/>
    <p:sldId id="1583" r:id="rId201"/>
    <p:sldId id="1584" r:id="rId202"/>
    <p:sldId id="1585" r:id="rId203"/>
    <p:sldId id="1586" r:id="rId204"/>
    <p:sldId id="1587" r:id="rId205"/>
    <p:sldId id="1600" r:id="rId206"/>
    <p:sldId id="1589" r:id="rId207"/>
    <p:sldId id="1590" r:id="rId208"/>
    <p:sldId id="1591" r:id="rId209"/>
    <p:sldId id="1594" r:id="rId210"/>
    <p:sldId id="1628" r:id="rId211"/>
    <p:sldId id="1595" r:id="rId212"/>
    <p:sldId id="1593" r:id="rId213"/>
    <p:sldId id="1596" r:id="rId214"/>
    <p:sldId id="1597" r:id="rId215"/>
    <p:sldId id="1322" r:id="rId216"/>
    <p:sldId id="1602" r:id="rId217"/>
    <p:sldId id="1543" r:id="rId218"/>
    <p:sldId id="1601" r:id="rId219"/>
    <p:sldId id="1387" r:id="rId220"/>
    <p:sldId id="1510" r:id="rId221"/>
    <p:sldId id="1603" r:id="rId222"/>
    <p:sldId id="1523" r:id="rId223"/>
    <p:sldId id="1524" r:id="rId224"/>
    <p:sldId id="1525" r:id="rId225"/>
    <p:sldId id="1604" r:id="rId226"/>
    <p:sldId id="1544" r:id="rId227"/>
    <p:sldId id="1528" r:id="rId228"/>
    <p:sldId id="1529" r:id="rId229"/>
    <p:sldId id="1530" r:id="rId230"/>
    <p:sldId id="1531" r:id="rId231"/>
    <p:sldId id="1532" r:id="rId232"/>
    <p:sldId id="1533" r:id="rId233"/>
    <p:sldId id="1534" r:id="rId234"/>
    <p:sldId id="1535" r:id="rId235"/>
    <p:sldId id="1536" r:id="rId236"/>
    <p:sldId id="1545" r:id="rId237"/>
    <p:sldId id="1538" r:id="rId238"/>
    <p:sldId id="1546" r:id="rId239"/>
    <p:sldId id="1629" r:id="rId240"/>
    <p:sldId id="1605" r:id="rId241"/>
    <p:sldId id="1541" r:id="rId242"/>
    <p:sldId id="1547" r:id="rId243"/>
    <p:sldId id="1548" r:id="rId244"/>
    <p:sldId id="1549" r:id="rId245"/>
    <p:sldId id="1606" r:id="rId246"/>
    <p:sldId id="1616" r:id="rId247"/>
    <p:sldId id="1608" r:id="rId248"/>
    <p:sldId id="1581" r:id="rId249"/>
    <p:sldId id="1429" r:id="rId250"/>
    <p:sldId id="1610" r:id="rId251"/>
    <p:sldId id="1511" r:id="rId252"/>
    <p:sldId id="1431" r:id="rId253"/>
    <p:sldId id="1432" r:id="rId254"/>
    <p:sldId id="1433" r:id="rId255"/>
    <p:sldId id="1434" r:id="rId256"/>
    <p:sldId id="1435" r:id="rId257"/>
    <p:sldId id="1436" r:id="rId258"/>
    <p:sldId id="1437" r:id="rId259"/>
    <p:sldId id="1438" r:id="rId260"/>
    <p:sldId id="1611" r:id="rId261"/>
    <p:sldId id="1444" r:id="rId262"/>
    <p:sldId id="1445" r:id="rId263"/>
    <p:sldId id="1446" r:id="rId264"/>
    <p:sldId id="1447" r:id="rId265"/>
    <p:sldId id="1448" r:id="rId266"/>
    <p:sldId id="1449" r:id="rId267"/>
    <p:sldId id="1450" r:id="rId268"/>
    <p:sldId id="1451" r:id="rId269"/>
    <p:sldId id="1512" r:id="rId270"/>
    <p:sldId id="1513" r:id="rId271"/>
    <p:sldId id="1612" r:id="rId272"/>
    <p:sldId id="1517" r:id="rId273"/>
    <p:sldId id="1518" r:id="rId274"/>
    <p:sldId id="1519" r:id="rId275"/>
    <p:sldId id="1520" r:id="rId276"/>
    <p:sldId id="1617" r:id="rId277"/>
    <p:sldId id="1618" r:id="rId278"/>
    <p:sldId id="1613" r:id="rId279"/>
    <p:sldId id="1619" r:id="rId280"/>
    <p:sldId id="1456" r:id="rId281"/>
    <p:sldId id="1457" r:id="rId282"/>
    <p:sldId id="1458" r:id="rId283"/>
    <p:sldId id="1459" r:id="rId284"/>
    <p:sldId id="1460" r:id="rId285"/>
    <p:sldId id="1620" r:id="rId286"/>
    <p:sldId id="1462" r:id="rId287"/>
    <p:sldId id="1463" r:id="rId288"/>
    <p:sldId id="1464" r:id="rId289"/>
    <p:sldId id="1465" r:id="rId290"/>
    <p:sldId id="1466" r:id="rId291"/>
    <p:sldId id="1467" r:id="rId292"/>
    <p:sldId id="1468" r:id="rId293"/>
    <p:sldId id="1469" r:id="rId294"/>
    <p:sldId id="1470" r:id="rId295"/>
    <p:sldId id="1471" r:id="rId296"/>
    <p:sldId id="1472" r:id="rId297"/>
    <p:sldId id="1473" r:id="rId298"/>
    <p:sldId id="1474" r:id="rId299"/>
    <p:sldId id="1475" r:id="rId300"/>
    <p:sldId id="1476" r:id="rId301"/>
    <p:sldId id="1477" r:id="rId302"/>
    <p:sldId id="1478" r:id="rId303"/>
    <p:sldId id="1479" r:id="rId304"/>
    <p:sldId id="1480" r:id="rId305"/>
    <p:sldId id="1481" r:id="rId306"/>
    <p:sldId id="1482" r:id="rId307"/>
    <p:sldId id="1621" r:id="rId308"/>
    <p:sldId id="1622" r:id="rId309"/>
    <p:sldId id="1623" r:id="rId310"/>
    <p:sldId id="1624" r:id="rId311"/>
    <p:sldId id="1550" r:id="rId312"/>
    <p:sldId id="1551" r:id="rId313"/>
    <p:sldId id="1552" r:id="rId314"/>
    <p:sldId id="1553" r:id="rId315"/>
    <p:sldId id="1554" r:id="rId316"/>
    <p:sldId id="1555" r:id="rId317"/>
    <p:sldId id="1557" r:id="rId318"/>
    <p:sldId id="1556" r:id="rId319"/>
    <p:sldId id="1558" r:id="rId320"/>
    <p:sldId id="1559" r:id="rId321"/>
    <p:sldId id="1560" r:id="rId322"/>
    <p:sldId id="1561" r:id="rId323"/>
    <p:sldId id="1562" r:id="rId324"/>
    <p:sldId id="1625" r:id="rId325"/>
    <p:sldId id="1563" r:id="rId326"/>
    <p:sldId id="1564" r:id="rId327"/>
    <p:sldId id="1565" r:id="rId328"/>
    <p:sldId id="1566" r:id="rId329"/>
    <p:sldId id="1567" r:id="rId330"/>
    <p:sldId id="1568" r:id="rId331"/>
    <p:sldId id="1569" r:id="rId332"/>
    <p:sldId id="1627" r:id="rId333"/>
    <p:sldId id="1626" r:id="rId334"/>
    <p:sldId id="1384" r:id="rId335"/>
    <p:sldId id="1256" r:id="rId336"/>
    <p:sldId id="1204" r:id="rId337"/>
  </p:sldIdLst>
  <p:sldSz cx="12192000" cy="6858000"/>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cmAuthor id="4" name="Gene Ou (Junyan)" initials="GO(" lastIdx="11" clrIdx="4"/>
  <p:cmAuthor id="5" name="shijiaxin (C)" initials="s(" lastIdx="10" clrIdx="5"/>
  <p:cmAuthor id="6" name="Liuqingfang" initials="L" lastIdx="15"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98" autoAdjust="0"/>
    <p:restoredTop sz="84036" autoAdjust="0"/>
  </p:normalViewPr>
  <p:slideViewPr>
    <p:cSldViewPr showGuides="1">
      <p:cViewPr varScale="1">
        <p:scale>
          <a:sx n="85" d="100"/>
          <a:sy n="85" d="100"/>
        </p:scale>
        <p:origin x="1266" y="60"/>
      </p:cViewPr>
      <p:guideLst>
        <p:guide pos="3865"/>
        <p:guide orient="horz" pos="2047"/>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3042" y="96"/>
      </p:cViewPr>
      <p:guideLst>
        <p:guide orient="horz" pos="482"/>
        <p:guide orient="horz" pos="2967"/>
        <p:guide orient="horz" pos="5971"/>
        <p:guide pos="2462"/>
        <p:guide pos="360"/>
        <p:guide pos="4025"/>
        <p:guide pos="584"/>
        <p:guide pos="3834"/>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2" Type="http://schemas.openxmlformats.org/officeDocument/2006/relationships/commentAuthors" Target="commentAuthors.xml"/><Relationship Id="rId341" Type="http://schemas.openxmlformats.org/officeDocument/2006/relationships/tableStyles" Target="tableStyles.xml"/><Relationship Id="rId340" Type="http://schemas.openxmlformats.org/officeDocument/2006/relationships/viewProps" Target="viewProps.xml"/><Relationship Id="rId34" Type="http://schemas.openxmlformats.org/officeDocument/2006/relationships/slideMaster" Target="slideMasters/slideMaster33.xml"/><Relationship Id="rId339" Type="http://schemas.openxmlformats.org/officeDocument/2006/relationships/presProps" Target="presProps.xml"/><Relationship Id="rId338" Type="http://schemas.openxmlformats.org/officeDocument/2006/relationships/handoutMaster" Target="handoutMasters/handoutMaster1.xml"/><Relationship Id="rId337" Type="http://schemas.openxmlformats.org/officeDocument/2006/relationships/slide" Target="slides/slide151.xml"/><Relationship Id="rId336" Type="http://schemas.openxmlformats.org/officeDocument/2006/relationships/slide" Target="slides/slide150.xml"/><Relationship Id="rId335" Type="http://schemas.openxmlformats.org/officeDocument/2006/relationships/slide" Target="slides/slide149.xml"/><Relationship Id="rId334" Type="http://schemas.openxmlformats.org/officeDocument/2006/relationships/slide" Target="slides/slide148.xml"/><Relationship Id="rId333" Type="http://schemas.openxmlformats.org/officeDocument/2006/relationships/slide" Target="slides/slide147.xml"/><Relationship Id="rId332" Type="http://schemas.openxmlformats.org/officeDocument/2006/relationships/slide" Target="slides/slide146.xml"/><Relationship Id="rId331" Type="http://schemas.openxmlformats.org/officeDocument/2006/relationships/slide" Target="slides/slide145.xml"/><Relationship Id="rId330" Type="http://schemas.openxmlformats.org/officeDocument/2006/relationships/slide" Target="slides/slide144.xml"/><Relationship Id="rId33" Type="http://schemas.openxmlformats.org/officeDocument/2006/relationships/slideMaster" Target="slideMasters/slideMaster32.xml"/><Relationship Id="rId329" Type="http://schemas.openxmlformats.org/officeDocument/2006/relationships/slide" Target="slides/slide143.xml"/><Relationship Id="rId328" Type="http://schemas.openxmlformats.org/officeDocument/2006/relationships/slide" Target="slides/slide142.xml"/><Relationship Id="rId327" Type="http://schemas.openxmlformats.org/officeDocument/2006/relationships/slide" Target="slides/slide141.xml"/><Relationship Id="rId326" Type="http://schemas.openxmlformats.org/officeDocument/2006/relationships/slide" Target="slides/slide140.xml"/><Relationship Id="rId325" Type="http://schemas.openxmlformats.org/officeDocument/2006/relationships/slide" Target="slides/slide139.xml"/><Relationship Id="rId324" Type="http://schemas.openxmlformats.org/officeDocument/2006/relationships/slide" Target="slides/slide138.xml"/><Relationship Id="rId323" Type="http://schemas.openxmlformats.org/officeDocument/2006/relationships/slide" Target="slides/slide137.xml"/><Relationship Id="rId322" Type="http://schemas.openxmlformats.org/officeDocument/2006/relationships/slide" Target="slides/slide136.xml"/><Relationship Id="rId321" Type="http://schemas.openxmlformats.org/officeDocument/2006/relationships/slide" Target="slides/slide135.xml"/><Relationship Id="rId320" Type="http://schemas.openxmlformats.org/officeDocument/2006/relationships/slide" Target="slides/slide134.xml"/><Relationship Id="rId32" Type="http://schemas.openxmlformats.org/officeDocument/2006/relationships/slideMaster" Target="slideMasters/slideMaster31.xml"/><Relationship Id="rId319" Type="http://schemas.openxmlformats.org/officeDocument/2006/relationships/slide" Target="slides/slide133.xml"/><Relationship Id="rId318" Type="http://schemas.openxmlformats.org/officeDocument/2006/relationships/slide" Target="slides/slide132.xml"/><Relationship Id="rId317" Type="http://schemas.openxmlformats.org/officeDocument/2006/relationships/slide" Target="slides/slide131.xml"/><Relationship Id="rId316" Type="http://schemas.openxmlformats.org/officeDocument/2006/relationships/slide" Target="slides/slide130.xml"/><Relationship Id="rId315" Type="http://schemas.openxmlformats.org/officeDocument/2006/relationships/slide" Target="slides/slide129.xml"/><Relationship Id="rId314" Type="http://schemas.openxmlformats.org/officeDocument/2006/relationships/slide" Target="slides/slide128.xml"/><Relationship Id="rId313" Type="http://schemas.openxmlformats.org/officeDocument/2006/relationships/slide" Target="slides/slide127.xml"/><Relationship Id="rId312" Type="http://schemas.openxmlformats.org/officeDocument/2006/relationships/slide" Target="slides/slide126.xml"/><Relationship Id="rId311" Type="http://schemas.openxmlformats.org/officeDocument/2006/relationships/slide" Target="slides/slide125.xml"/><Relationship Id="rId310" Type="http://schemas.openxmlformats.org/officeDocument/2006/relationships/slide" Target="slides/slide124.xml"/><Relationship Id="rId31" Type="http://schemas.openxmlformats.org/officeDocument/2006/relationships/slideMaster" Target="slideMasters/slideMaster30.xml"/><Relationship Id="rId309" Type="http://schemas.openxmlformats.org/officeDocument/2006/relationships/slide" Target="slides/slide123.xml"/><Relationship Id="rId308" Type="http://schemas.openxmlformats.org/officeDocument/2006/relationships/slide" Target="slides/slide122.xml"/><Relationship Id="rId307" Type="http://schemas.openxmlformats.org/officeDocument/2006/relationships/slide" Target="slides/slide121.xml"/><Relationship Id="rId306" Type="http://schemas.openxmlformats.org/officeDocument/2006/relationships/slide" Target="slides/slide120.xml"/><Relationship Id="rId305" Type="http://schemas.openxmlformats.org/officeDocument/2006/relationships/slide" Target="slides/slide119.xml"/><Relationship Id="rId304" Type="http://schemas.openxmlformats.org/officeDocument/2006/relationships/slide" Target="slides/slide118.xml"/><Relationship Id="rId303" Type="http://schemas.openxmlformats.org/officeDocument/2006/relationships/slide" Target="slides/slide117.xml"/><Relationship Id="rId302" Type="http://schemas.openxmlformats.org/officeDocument/2006/relationships/slide" Target="slides/slide116.xml"/><Relationship Id="rId301" Type="http://schemas.openxmlformats.org/officeDocument/2006/relationships/slide" Target="slides/slide115.xml"/><Relationship Id="rId300" Type="http://schemas.openxmlformats.org/officeDocument/2006/relationships/slide" Target="slides/slide114.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9" Type="http://schemas.openxmlformats.org/officeDocument/2006/relationships/slide" Target="slides/slide113.xml"/><Relationship Id="rId298" Type="http://schemas.openxmlformats.org/officeDocument/2006/relationships/slide" Target="slides/slide112.xml"/><Relationship Id="rId297" Type="http://schemas.openxmlformats.org/officeDocument/2006/relationships/slide" Target="slides/slide111.xml"/><Relationship Id="rId296" Type="http://schemas.openxmlformats.org/officeDocument/2006/relationships/slide" Target="slides/slide110.xml"/><Relationship Id="rId295" Type="http://schemas.openxmlformats.org/officeDocument/2006/relationships/slide" Target="slides/slide109.xml"/><Relationship Id="rId294" Type="http://schemas.openxmlformats.org/officeDocument/2006/relationships/slide" Target="slides/slide108.xml"/><Relationship Id="rId293" Type="http://schemas.openxmlformats.org/officeDocument/2006/relationships/slide" Target="slides/slide107.xml"/><Relationship Id="rId292" Type="http://schemas.openxmlformats.org/officeDocument/2006/relationships/slide" Target="slides/slide106.xml"/><Relationship Id="rId291" Type="http://schemas.openxmlformats.org/officeDocument/2006/relationships/slide" Target="slides/slide105.xml"/><Relationship Id="rId290" Type="http://schemas.openxmlformats.org/officeDocument/2006/relationships/slide" Target="slides/slide104.xml"/><Relationship Id="rId29" Type="http://schemas.openxmlformats.org/officeDocument/2006/relationships/slideMaster" Target="slideMasters/slideMaster28.xml"/><Relationship Id="rId289" Type="http://schemas.openxmlformats.org/officeDocument/2006/relationships/slide" Target="slides/slide103.xml"/><Relationship Id="rId288" Type="http://schemas.openxmlformats.org/officeDocument/2006/relationships/slide" Target="slides/slide102.xml"/><Relationship Id="rId287" Type="http://schemas.openxmlformats.org/officeDocument/2006/relationships/slide" Target="slides/slide101.xml"/><Relationship Id="rId286" Type="http://schemas.openxmlformats.org/officeDocument/2006/relationships/slide" Target="slides/slide100.xml"/><Relationship Id="rId285" Type="http://schemas.openxmlformats.org/officeDocument/2006/relationships/slide" Target="slides/slide99.xml"/><Relationship Id="rId284" Type="http://schemas.openxmlformats.org/officeDocument/2006/relationships/slide" Target="slides/slide98.xml"/><Relationship Id="rId283" Type="http://schemas.openxmlformats.org/officeDocument/2006/relationships/slide" Target="slides/slide97.xml"/><Relationship Id="rId282" Type="http://schemas.openxmlformats.org/officeDocument/2006/relationships/slide" Target="slides/slide96.xml"/><Relationship Id="rId281" Type="http://schemas.openxmlformats.org/officeDocument/2006/relationships/slide" Target="slides/slide95.xml"/><Relationship Id="rId280" Type="http://schemas.openxmlformats.org/officeDocument/2006/relationships/slide" Target="slides/slide94.xml"/><Relationship Id="rId28" Type="http://schemas.openxmlformats.org/officeDocument/2006/relationships/slideMaster" Target="slideMasters/slideMaster27.xml"/><Relationship Id="rId279" Type="http://schemas.openxmlformats.org/officeDocument/2006/relationships/slide" Target="slides/slide93.xml"/><Relationship Id="rId278" Type="http://schemas.openxmlformats.org/officeDocument/2006/relationships/slide" Target="slides/slide92.xml"/><Relationship Id="rId277" Type="http://schemas.openxmlformats.org/officeDocument/2006/relationships/slide" Target="slides/slide91.xml"/><Relationship Id="rId276" Type="http://schemas.openxmlformats.org/officeDocument/2006/relationships/slide" Target="slides/slide90.xml"/><Relationship Id="rId275" Type="http://schemas.openxmlformats.org/officeDocument/2006/relationships/slide" Target="slides/slide89.xml"/><Relationship Id="rId274" Type="http://schemas.openxmlformats.org/officeDocument/2006/relationships/slide" Target="slides/slide88.xml"/><Relationship Id="rId273" Type="http://schemas.openxmlformats.org/officeDocument/2006/relationships/slide" Target="slides/slide87.xml"/><Relationship Id="rId272" Type="http://schemas.openxmlformats.org/officeDocument/2006/relationships/slide" Target="slides/slide86.xml"/><Relationship Id="rId271" Type="http://schemas.openxmlformats.org/officeDocument/2006/relationships/slide" Target="slides/slide85.xml"/><Relationship Id="rId270" Type="http://schemas.openxmlformats.org/officeDocument/2006/relationships/slide" Target="slides/slide84.xml"/><Relationship Id="rId27" Type="http://schemas.openxmlformats.org/officeDocument/2006/relationships/slideMaster" Target="slideMasters/slideMaster26.xml"/><Relationship Id="rId269" Type="http://schemas.openxmlformats.org/officeDocument/2006/relationships/slide" Target="slides/slide83.xml"/><Relationship Id="rId268" Type="http://schemas.openxmlformats.org/officeDocument/2006/relationships/slide" Target="slides/slide82.xml"/><Relationship Id="rId267" Type="http://schemas.openxmlformats.org/officeDocument/2006/relationships/slide" Target="slides/slide81.xml"/><Relationship Id="rId266" Type="http://schemas.openxmlformats.org/officeDocument/2006/relationships/slide" Target="slides/slide80.xml"/><Relationship Id="rId265" Type="http://schemas.openxmlformats.org/officeDocument/2006/relationships/slide" Target="slides/slide79.xml"/><Relationship Id="rId264" Type="http://schemas.openxmlformats.org/officeDocument/2006/relationships/slide" Target="slides/slide78.xml"/><Relationship Id="rId263" Type="http://schemas.openxmlformats.org/officeDocument/2006/relationships/slide" Target="slides/slide77.xml"/><Relationship Id="rId262" Type="http://schemas.openxmlformats.org/officeDocument/2006/relationships/slide" Target="slides/slide76.xml"/><Relationship Id="rId261" Type="http://schemas.openxmlformats.org/officeDocument/2006/relationships/slide" Target="slides/slide75.xml"/><Relationship Id="rId260" Type="http://schemas.openxmlformats.org/officeDocument/2006/relationships/slide" Target="slides/slide74.xml"/><Relationship Id="rId26" Type="http://schemas.openxmlformats.org/officeDocument/2006/relationships/slideMaster" Target="slideMasters/slideMaster25.xml"/><Relationship Id="rId259" Type="http://schemas.openxmlformats.org/officeDocument/2006/relationships/slide" Target="slides/slide73.xml"/><Relationship Id="rId258" Type="http://schemas.openxmlformats.org/officeDocument/2006/relationships/slide" Target="slides/slide72.xml"/><Relationship Id="rId257" Type="http://schemas.openxmlformats.org/officeDocument/2006/relationships/slide" Target="slides/slide71.xml"/><Relationship Id="rId256" Type="http://schemas.openxmlformats.org/officeDocument/2006/relationships/slide" Target="slides/slide70.xml"/><Relationship Id="rId255" Type="http://schemas.openxmlformats.org/officeDocument/2006/relationships/slide" Target="slides/slide69.xml"/><Relationship Id="rId254" Type="http://schemas.openxmlformats.org/officeDocument/2006/relationships/slide" Target="slides/slide68.xml"/><Relationship Id="rId253" Type="http://schemas.openxmlformats.org/officeDocument/2006/relationships/slide" Target="slides/slide67.xml"/><Relationship Id="rId252" Type="http://schemas.openxmlformats.org/officeDocument/2006/relationships/slide" Target="slides/slide66.xml"/><Relationship Id="rId251" Type="http://schemas.openxmlformats.org/officeDocument/2006/relationships/slide" Target="slides/slide65.xml"/><Relationship Id="rId250" Type="http://schemas.openxmlformats.org/officeDocument/2006/relationships/slide" Target="slides/slide64.xml"/><Relationship Id="rId25" Type="http://schemas.openxmlformats.org/officeDocument/2006/relationships/slideMaster" Target="slideMasters/slideMaster24.xml"/><Relationship Id="rId249" Type="http://schemas.openxmlformats.org/officeDocument/2006/relationships/slide" Target="slides/slide63.xml"/><Relationship Id="rId248" Type="http://schemas.openxmlformats.org/officeDocument/2006/relationships/slide" Target="slides/slide62.xml"/><Relationship Id="rId247" Type="http://schemas.openxmlformats.org/officeDocument/2006/relationships/slide" Target="slides/slide61.xml"/><Relationship Id="rId246" Type="http://schemas.openxmlformats.org/officeDocument/2006/relationships/slide" Target="slides/slide60.xml"/><Relationship Id="rId245" Type="http://schemas.openxmlformats.org/officeDocument/2006/relationships/slide" Target="slides/slide59.xml"/><Relationship Id="rId244" Type="http://schemas.openxmlformats.org/officeDocument/2006/relationships/slide" Target="slides/slide58.xml"/><Relationship Id="rId243" Type="http://schemas.openxmlformats.org/officeDocument/2006/relationships/slide" Target="slides/slide57.xml"/><Relationship Id="rId242" Type="http://schemas.openxmlformats.org/officeDocument/2006/relationships/slide" Target="slides/slide56.xml"/><Relationship Id="rId241" Type="http://schemas.openxmlformats.org/officeDocument/2006/relationships/slide" Target="slides/slide55.xml"/><Relationship Id="rId240" Type="http://schemas.openxmlformats.org/officeDocument/2006/relationships/slide" Target="slides/slide54.xml"/><Relationship Id="rId24" Type="http://schemas.openxmlformats.org/officeDocument/2006/relationships/slideMaster" Target="slideMasters/slideMaster23.xml"/><Relationship Id="rId239" Type="http://schemas.openxmlformats.org/officeDocument/2006/relationships/slide" Target="slides/slide53.xml"/><Relationship Id="rId238" Type="http://schemas.openxmlformats.org/officeDocument/2006/relationships/slide" Target="slides/slide52.xml"/><Relationship Id="rId237" Type="http://schemas.openxmlformats.org/officeDocument/2006/relationships/slide" Target="slides/slide51.xml"/><Relationship Id="rId236" Type="http://schemas.openxmlformats.org/officeDocument/2006/relationships/slide" Target="slides/slide50.xml"/><Relationship Id="rId235" Type="http://schemas.openxmlformats.org/officeDocument/2006/relationships/slide" Target="slides/slide49.xml"/><Relationship Id="rId234" Type="http://schemas.openxmlformats.org/officeDocument/2006/relationships/slide" Target="slides/slide48.xml"/><Relationship Id="rId233" Type="http://schemas.openxmlformats.org/officeDocument/2006/relationships/slide" Target="slides/slide47.xml"/><Relationship Id="rId232" Type="http://schemas.openxmlformats.org/officeDocument/2006/relationships/slide" Target="slides/slide46.xml"/><Relationship Id="rId231" Type="http://schemas.openxmlformats.org/officeDocument/2006/relationships/slide" Target="slides/slide45.xml"/><Relationship Id="rId230" Type="http://schemas.openxmlformats.org/officeDocument/2006/relationships/slide" Target="slides/slide44.xml"/><Relationship Id="rId23" Type="http://schemas.openxmlformats.org/officeDocument/2006/relationships/slideMaster" Target="slideMasters/slideMaster22.xml"/><Relationship Id="rId229" Type="http://schemas.openxmlformats.org/officeDocument/2006/relationships/slide" Target="slides/slide43.xml"/><Relationship Id="rId228" Type="http://schemas.openxmlformats.org/officeDocument/2006/relationships/slide" Target="slides/slide42.xml"/><Relationship Id="rId227" Type="http://schemas.openxmlformats.org/officeDocument/2006/relationships/slide" Target="slides/slide41.xml"/><Relationship Id="rId226" Type="http://schemas.openxmlformats.org/officeDocument/2006/relationships/slide" Target="slides/slide40.xml"/><Relationship Id="rId225" Type="http://schemas.openxmlformats.org/officeDocument/2006/relationships/slide" Target="slides/slide39.xml"/><Relationship Id="rId224" Type="http://schemas.openxmlformats.org/officeDocument/2006/relationships/slide" Target="slides/slide38.xml"/><Relationship Id="rId223" Type="http://schemas.openxmlformats.org/officeDocument/2006/relationships/slide" Target="slides/slide37.xml"/><Relationship Id="rId222" Type="http://schemas.openxmlformats.org/officeDocument/2006/relationships/slide" Target="slides/slide36.xml"/><Relationship Id="rId221" Type="http://schemas.openxmlformats.org/officeDocument/2006/relationships/slide" Target="slides/slide35.xml"/><Relationship Id="rId220" Type="http://schemas.openxmlformats.org/officeDocument/2006/relationships/slide" Target="slides/slide34.xml"/><Relationship Id="rId22" Type="http://schemas.openxmlformats.org/officeDocument/2006/relationships/slideMaster" Target="slideMasters/slideMaster21.xml"/><Relationship Id="rId219" Type="http://schemas.openxmlformats.org/officeDocument/2006/relationships/slide" Target="slides/slide33.xml"/><Relationship Id="rId218" Type="http://schemas.openxmlformats.org/officeDocument/2006/relationships/slide" Target="slides/slide32.xml"/><Relationship Id="rId217" Type="http://schemas.openxmlformats.org/officeDocument/2006/relationships/slide" Target="slides/slide31.xml"/><Relationship Id="rId216" Type="http://schemas.openxmlformats.org/officeDocument/2006/relationships/slide" Target="slides/slide30.xml"/><Relationship Id="rId215" Type="http://schemas.openxmlformats.org/officeDocument/2006/relationships/slide" Target="slides/slide29.xml"/><Relationship Id="rId214" Type="http://schemas.openxmlformats.org/officeDocument/2006/relationships/slide" Target="slides/slide28.xml"/><Relationship Id="rId213" Type="http://schemas.openxmlformats.org/officeDocument/2006/relationships/slide" Target="slides/slide27.xml"/><Relationship Id="rId212" Type="http://schemas.openxmlformats.org/officeDocument/2006/relationships/slide" Target="slides/slide26.xml"/><Relationship Id="rId211" Type="http://schemas.openxmlformats.org/officeDocument/2006/relationships/slide" Target="slides/slide25.xml"/><Relationship Id="rId210" Type="http://schemas.openxmlformats.org/officeDocument/2006/relationships/slide" Target="slides/slide24.xml"/><Relationship Id="rId21" Type="http://schemas.openxmlformats.org/officeDocument/2006/relationships/slideMaster" Target="slideMasters/slideMaster20.xml"/><Relationship Id="rId209" Type="http://schemas.openxmlformats.org/officeDocument/2006/relationships/slide" Target="slides/slide23.xml"/><Relationship Id="rId208" Type="http://schemas.openxmlformats.org/officeDocument/2006/relationships/slide" Target="slides/slide22.xml"/><Relationship Id="rId207" Type="http://schemas.openxmlformats.org/officeDocument/2006/relationships/slide" Target="slides/slide21.xml"/><Relationship Id="rId206" Type="http://schemas.openxmlformats.org/officeDocument/2006/relationships/slide" Target="slides/slide20.xml"/><Relationship Id="rId205" Type="http://schemas.openxmlformats.org/officeDocument/2006/relationships/slide" Target="slides/slide19.xml"/><Relationship Id="rId204" Type="http://schemas.openxmlformats.org/officeDocument/2006/relationships/slide" Target="slides/slide18.xml"/><Relationship Id="rId203" Type="http://schemas.openxmlformats.org/officeDocument/2006/relationships/slide" Target="slides/slide17.xml"/><Relationship Id="rId202" Type="http://schemas.openxmlformats.org/officeDocument/2006/relationships/slide" Target="slides/slide16.xml"/><Relationship Id="rId201" Type="http://schemas.openxmlformats.org/officeDocument/2006/relationships/slide" Target="slides/slide15.xml"/><Relationship Id="rId200" Type="http://schemas.openxmlformats.org/officeDocument/2006/relationships/slide" Target="slides/slide14.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3.xml"/><Relationship Id="rId198" Type="http://schemas.openxmlformats.org/officeDocument/2006/relationships/slide" Target="slides/slide12.xml"/><Relationship Id="rId197" Type="http://schemas.openxmlformats.org/officeDocument/2006/relationships/slide" Target="slides/slide11.xml"/><Relationship Id="rId196" Type="http://schemas.openxmlformats.org/officeDocument/2006/relationships/slide" Target="slides/slide10.xml"/><Relationship Id="rId195" Type="http://schemas.openxmlformats.org/officeDocument/2006/relationships/slide" Target="slides/slide9.xml"/><Relationship Id="rId194" Type="http://schemas.openxmlformats.org/officeDocument/2006/relationships/slide" Target="slides/slide8.xml"/><Relationship Id="rId193" Type="http://schemas.openxmlformats.org/officeDocument/2006/relationships/slide" Target="slides/slide7.xml"/><Relationship Id="rId192" Type="http://schemas.openxmlformats.org/officeDocument/2006/relationships/slide" Target="slides/slide6.xml"/><Relationship Id="rId191" Type="http://schemas.openxmlformats.org/officeDocument/2006/relationships/slide" Target="slides/slide5.xml"/><Relationship Id="rId190" Type="http://schemas.openxmlformats.org/officeDocument/2006/relationships/slide" Target="slides/slide4.xml"/><Relationship Id="rId19" Type="http://schemas.openxmlformats.org/officeDocument/2006/relationships/slideMaster" Target="slideMasters/slideMaster18.xml"/><Relationship Id="rId189" Type="http://schemas.openxmlformats.org/officeDocument/2006/relationships/slide" Target="slides/slide3.xml"/><Relationship Id="rId188" Type="http://schemas.openxmlformats.org/officeDocument/2006/relationships/slide" Target="slides/slide2.xml"/><Relationship Id="rId187" Type="http://schemas.openxmlformats.org/officeDocument/2006/relationships/notesMaster" Target="notesMasters/notesMaster1.xml"/><Relationship Id="rId186" Type="http://schemas.openxmlformats.org/officeDocument/2006/relationships/slide" Target="slides/slide1.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oleObject" Target="file:///D:\&#20135;&#21697;&#31649;&#29702;\16_&#20135;&#21697;&#31574;&#30053;&#20998;&#26512;\ARM&#20998;&#26512;\1620%20&#24615;&#33021;&#27979;&#3579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400" b="1" i="0" u="none" strike="noStrike" kern="1200" spc="0" baseline="0">
                <a:solidFill>
                  <a:schemeClr val="tx1"/>
                </a:solidFill>
                <a:latin typeface="+mn-lt"/>
                <a:ea typeface="+mn-ea"/>
                <a:cs typeface="+mn-cs"/>
              </a:defRPr>
            </a:pPr>
            <a:r>
              <a:rPr lang="zh-CN" sz="1400" b="1" dirty="0">
                <a:solidFill>
                  <a:schemeClr val="tx1"/>
                </a:solidFill>
                <a:latin typeface="微软雅黑" panose="020B0503020204020204" pitchFamily="34" charset="-122"/>
                <a:ea typeface="微软雅黑" panose="020B0503020204020204" pitchFamily="34" charset="-122"/>
              </a:rPr>
              <a:t>内置压缩引擎大幅缩短文件压缩时间</a:t>
            </a:r>
            <a:endParaRPr lang="zh-CN" sz="1400" b="1"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361259857852205"/>
          <c:y val="0"/>
        </c:manualLayout>
      </c:layout>
      <c:overlay val="0"/>
      <c:spPr>
        <a:noFill/>
        <a:ln>
          <a:noFill/>
        </a:ln>
        <a:effectLst/>
      </c:spPr>
    </c:title>
    <c:autoTitleDeleted val="0"/>
    <c:plotArea>
      <c:layout>
        <c:manualLayout>
          <c:layoutTarget val="inner"/>
          <c:xMode val="edge"/>
          <c:yMode val="edge"/>
          <c:x val="0.0533769565632719"/>
          <c:y val="0.112364695680979"/>
          <c:w val="0.918893407388201"/>
          <c:h val="0.478400945007206"/>
        </c:manualLayout>
      </c:layout>
      <c:barChart>
        <c:barDir val="col"/>
        <c:grouping val="clustered"/>
        <c:varyColors val="0"/>
        <c:ser>
          <c:idx val="0"/>
          <c:order val="0"/>
          <c:tx>
            <c:strRef>
              <c:f>Sheet1!$B$1</c:f>
              <c:strCache>
                <c:ptCount val="1"/>
                <c:pt idx="0">
                  <c:v>Intel ISA-L加速（us）</c:v>
                </c:pt>
              </c:strCache>
            </c:strRef>
          </c:tx>
          <c:spPr>
            <a:solidFill>
              <a:srgbClr val="7CBF33"/>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compress_1KB</c:v>
                </c:pt>
                <c:pt idx="1">
                  <c:v>compress_4KB</c:v>
                </c:pt>
                <c:pt idx="2">
                  <c:v>compress_8KB</c:v>
                </c:pt>
                <c:pt idx="3">
                  <c:v>compress_16KB</c:v>
                </c:pt>
                <c:pt idx="4">
                  <c:v>decompress_1KB</c:v>
                </c:pt>
                <c:pt idx="5">
                  <c:v>decompress_4KB</c:v>
                </c:pt>
                <c:pt idx="6">
                  <c:v>decompress_8KB</c:v>
                </c:pt>
                <c:pt idx="7">
                  <c:v>decompress_16KB</c:v>
                </c:pt>
              </c:strCache>
            </c:strRef>
          </c:cat>
          <c:val>
            <c:numRef>
              <c:f>Sheet1!$B$2:$B$9</c:f>
              <c:numCache>
                <c:formatCode>General</c:formatCode>
                <c:ptCount val="8"/>
                <c:pt idx="0">
                  <c:v>5</c:v>
                </c:pt>
                <c:pt idx="1">
                  <c:v>11.2</c:v>
                </c:pt>
                <c:pt idx="2">
                  <c:v>16.1</c:v>
                </c:pt>
                <c:pt idx="3">
                  <c:v>23.5</c:v>
                </c:pt>
                <c:pt idx="4">
                  <c:v>11.5</c:v>
                </c:pt>
                <c:pt idx="5">
                  <c:v>19.1</c:v>
                </c:pt>
                <c:pt idx="6">
                  <c:v>24.9</c:v>
                </c:pt>
                <c:pt idx="7">
                  <c:v>35.3</c:v>
                </c:pt>
              </c:numCache>
            </c:numRef>
          </c:val>
        </c:ser>
        <c:ser>
          <c:idx val="1"/>
          <c:order val="1"/>
          <c:tx>
            <c:strRef>
              <c:f>Sheet1!$C$1</c:f>
              <c:strCache>
                <c:ptCount val="1"/>
                <c:pt idx="0">
                  <c:v>TaiShan硬件加速（us）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compress_1KB</c:v>
                </c:pt>
                <c:pt idx="1">
                  <c:v>compress_4KB</c:v>
                </c:pt>
                <c:pt idx="2">
                  <c:v>compress_8KB</c:v>
                </c:pt>
                <c:pt idx="3">
                  <c:v>compress_16KB</c:v>
                </c:pt>
                <c:pt idx="4">
                  <c:v>decompress_1KB</c:v>
                </c:pt>
                <c:pt idx="5">
                  <c:v>decompress_4KB</c:v>
                </c:pt>
                <c:pt idx="6">
                  <c:v>decompress_8KB</c:v>
                </c:pt>
                <c:pt idx="7">
                  <c:v>decompress_16KB</c:v>
                </c:pt>
              </c:strCache>
            </c:strRef>
          </c:cat>
          <c:val>
            <c:numRef>
              <c:f>Sheet1!$C$2:$C$9</c:f>
              <c:numCache>
                <c:formatCode>General</c:formatCode>
                <c:ptCount val="8"/>
                <c:pt idx="0">
                  <c:v>2.4</c:v>
                </c:pt>
                <c:pt idx="1">
                  <c:v>4.5</c:v>
                </c:pt>
                <c:pt idx="2">
                  <c:v>5.7</c:v>
                </c:pt>
                <c:pt idx="3">
                  <c:v>8.2</c:v>
                </c:pt>
                <c:pt idx="4">
                  <c:v>3.8</c:v>
                </c:pt>
                <c:pt idx="5">
                  <c:v>5.8</c:v>
                </c:pt>
                <c:pt idx="6">
                  <c:v>7.5</c:v>
                </c:pt>
                <c:pt idx="7">
                  <c:v>10.9</c:v>
                </c:pt>
              </c:numCache>
            </c:numRef>
          </c:val>
        </c:ser>
        <c:dLbls>
          <c:showLegendKey val="0"/>
          <c:showVal val="0"/>
          <c:showCatName val="0"/>
          <c:showSerName val="0"/>
          <c:showPercent val="0"/>
          <c:showBubbleSize val="0"/>
        </c:dLbls>
        <c:gapWidth val="219"/>
        <c:overlap val="-27"/>
        <c:axId val="270884816"/>
        <c:axId val="270892096"/>
      </c:barChart>
      <c:catAx>
        <c:axId val="27088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mn-lt"/>
                <a:ea typeface="+mn-ea"/>
                <a:cs typeface="+mn-cs"/>
              </a:defRPr>
            </a:pPr>
          </a:p>
        </c:txPr>
        <c:crossAx val="270892096"/>
        <c:crosses val="autoZero"/>
        <c:auto val="1"/>
        <c:lblAlgn val="ctr"/>
        <c:lblOffset val="100"/>
        <c:noMultiLvlLbl val="0"/>
      </c:catAx>
      <c:valAx>
        <c:axId val="270892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solidFill>
                <a:latin typeface="+mn-lt"/>
                <a:ea typeface="+mn-ea"/>
                <a:cs typeface="+mn-cs"/>
              </a:defRPr>
            </a:pPr>
          </a:p>
        </c:txPr>
        <c:crossAx val="27088481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200" b="0" i="0" u="none" strike="noStrike" kern="1200" baseline="0">
                <a:solidFill>
                  <a:schemeClr val="tx1"/>
                </a:solidFill>
                <a:latin typeface="+mn-lt"/>
                <a:ea typeface="+mn-ea"/>
                <a:cs typeface="+mn-cs"/>
              </a:defRPr>
            </a:pPr>
          </a:p>
        </c:txPr>
      </c:legendEntry>
      <c:layout>
        <c:manualLayout>
          <c:xMode val="edge"/>
          <c:yMode val="edge"/>
          <c:x val="0.315995944323977"/>
          <c:y val="0.752212029682827"/>
          <c:w val="0.310676197006961"/>
          <c:h val="0.10374960064369"/>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solidFill>
              <a:latin typeface="+mn-lt"/>
              <a:ea typeface="+mn-ea"/>
              <a:cs typeface="+mn-cs"/>
            </a:defRPr>
          </a:pPr>
        </a:p>
      </c:txPr>
    </c:legend>
    <c:plotVisOnly val="1"/>
    <c:dispBlanksAs val="gap"/>
    <c:showDLblsOverMax val="0"/>
  </c:chart>
  <c:spPr>
    <a:noFill/>
    <a:ln>
      <a:solidFill>
        <a:srgbClr val="FFFFFF"/>
      </a:solidFill>
    </a:ln>
    <a:effectLst/>
  </c:spPr>
  <c:txPr>
    <a:bodyPr/>
    <a:lstStyle/>
    <a:p>
      <a:pPr>
        <a:defRPr lang="zh-CN" sz="105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260" b="0" i="0" u="none" strike="noStrike" kern="1200" spc="0" baseline="0">
                <a:solidFill>
                  <a:schemeClr val="tx1">
                    <a:lumMod val="65000"/>
                    <a:lumOff val="35000"/>
                  </a:schemeClr>
                </a:solidFill>
                <a:latin typeface="Arial" panose="020B0604020202020204" pitchFamily="34" charset="0"/>
                <a:ea typeface="华文细黑" panose="02010600040101010101" pitchFamily="2" charset="-122"/>
                <a:cs typeface="Arial" panose="020B0604020202020204" pitchFamily="34" charset="0"/>
              </a:defRPr>
            </a:pPr>
            <a:r>
              <a:rPr lang="zh-CN" dirty="0">
                <a:latin typeface="微软雅黑" panose="020B0503020204020204" pitchFamily="34" charset="-122"/>
                <a:ea typeface="微软雅黑" panose="020B0503020204020204" pitchFamily="34" charset="-122"/>
              </a:rPr>
              <a:t>网卡速率</a:t>
            </a:r>
            <a:r>
              <a:rPr lang="en-US" dirty="0">
                <a:latin typeface="微软雅黑" panose="020B0503020204020204" pitchFamily="34" charset="-122"/>
                <a:ea typeface="微软雅黑" panose="020B0503020204020204" pitchFamily="34" charset="-122"/>
              </a:rPr>
              <a:t>/</a:t>
            </a:r>
            <a:r>
              <a:rPr lang="en-US" dirty="0" err="1">
                <a:latin typeface="微软雅黑" panose="020B0503020204020204" pitchFamily="34" charset="-122"/>
                <a:ea typeface="微软雅黑" panose="020B0503020204020204" pitchFamily="34" charset="-122"/>
              </a:rPr>
              <a:t>Gbps</a:t>
            </a:r>
            <a:endParaRPr lang="zh-CN" dirty="0">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速率（Gbps）</c:v>
                </c:pt>
              </c:strCache>
            </c:strRef>
          </c:tx>
          <c:spPr>
            <a:solidFill>
              <a:srgbClr val="FFFFFF">
                <a:lumMod val="85000"/>
              </a:srgbClr>
            </a:solidFill>
            <a:ln>
              <a:noFill/>
            </a:ln>
            <a:effectLst/>
          </c:spPr>
          <c:invertIfNegative val="0"/>
          <c:dPt>
            <c:idx val="0"/>
            <c:invertIfNegative val="0"/>
            <c:bubble3D val="0"/>
            <c:spPr>
              <a:solidFill>
                <a:srgbClr val="00B0F0"/>
              </a:solidFill>
              <a:ln>
                <a:noFill/>
              </a:ln>
              <a:effectLst/>
            </c:spPr>
          </c:dPt>
          <c:dPt>
            <c:idx val="1"/>
            <c:invertIfNegative val="0"/>
            <c:bubble3D val="0"/>
            <c:spPr>
              <a:solidFill>
                <a:srgbClr val="FFFFFF">
                  <a:lumMod val="85000"/>
                </a:srgbClr>
              </a:solidFill>
              <a:ln>
                <a:noFill/>
              </a:ln>
              <a:effectLst/>
            </c:spPr>
          </c:dPt>
          <c:dLbls>
            <c:delete val="1"/>
          </c:dLbls>
          <c:cat>
            <c:strRef>
              <c:f>Sheet1!$A$2:$A$3</c:f>
              <c:strCache>
                <c:ptCount val="2"/>
                <c:pt idx="0">
                  <c:v>Kunpeng 920集成网卡</c:v>
                </c:pt>
                <c:pt idx="1">
                  <c:v>当前服务器主流网络</c:v>
                </c:pt>
              </c:strCache>
            </c:strRef>
          </c:cat>
          <c:val>
            <c:numRef>
              <c:f>Sheet1!$B$2:$B$3</c:f>
              <c:numCache>
                <c:formatCode>General</c:formatCode>
                <c:ptCount val="2"/>
                <c:pt idx="0">
                  <c:v>100</c:v>
                </c:pt>
                <c:pt idx="1">
                  <c:v>25</c:v>
                </c:pt>
              </c:numCache>
            </c:numRef>
          </c:val>
        </c:ser>
        <c:dLbls>
          <c:showLegendKey val="0"/>
          <c:showVal val="0"/>
          <c:showCatName val="0"/>
          <c:showSerName val="0"/>
          <c:showPercent val="0"/>
          <c:showBubbleSize val="0"/>
        </c:dLbls>
        <c:gapWidth val="182"/>
        <c:axId val="579226848"/>
        <c:axId val="579225168"/>
      </c:barChart>
      <c:catAx>
        <c:axId val="579226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defRPr>
            </a:pPr>
          </a:p>
        </c:txPr>
        <c:crossAx val="579225168"/>
        <c:crosses val="autoZero"/>
        <c:auto val="1"/>
        <c:lblAlgn val="ctr"/>
        <c:lblOffset val="100"/>
        <c:noMultiLvlLbl val="0"/>
      </c:catAx>
      <c:valAx>
        <c:axId val="5792251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050" b="0" i="0" u="none" strike="noStrike" kern="1200" baseline="0">
                <a:solidFill>
                  <a:schemeClr val="tx1">
                    <a:lumMod val="65000"/>
                    <a:lumOff val="35000"/>
                  </a:schemeClr>
                </a:solidFill>
                <a:latin typeface="Arial" panose="020B0604020202020204" pitchFamily="34" charset="0"/>
                <a:ea typeface="华文细黑" panose="02010600040101010101" pitchFamily="2" charset="-122"/>
                <a:cs typeface="Arial" panose="020B0604020202020204" pitchFamily="34" charset="0"/>
              </a:defRPr>
            </a:pPr>
          </a:p>
        </c:txPr>
        <c:crossAx val="579226848"/>
        <c:crosses val="autoZero"/>
        <c:crossBetween val="between"/>
      </c:valAx>
      <c:spPr>
        <a:noFill/>
        <a:ln>
          <a:noFill/>
        </a:ln>
        <a:effectLst/>
      </c:spPr>
    </c:plotArea>
    <c:plotVisOnly val="1"/>
    <c:dispBlanksAs val="gap"/>
    <c:showDLblsOverMax val="0"/>
  </c:chart>
  <c:spPr>
    <a:noFill/>
    <a:ln>
      <a:noFill/>
    </a:ln>
    <a:effectLst/>
  </c:spPr>
  <c:txPr>
    <a:bodyPr/>
    <a:lstStyle/>
    <a:p>
      <a:pPr>
        <a:defRPr lang="zh-CN" sz="1050">
          <a:latin typeface="Arial" panose="020B0604020202020204" pitchFamily="34" charset="0"/>
          <a:ea typeface="华文细黑" panose="02010600040101010101" pitchFamily="2" charset="-122"/>
          <a:cs typeface="Arial" panose="020B0604020202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t>每</a:t>
            </a:r>
            <a:r>
              <a:rPr lang="en-US"/>
              <a:t>Lane</a:t>
            </a:r>
            <a:r>
              <a:rPr lang="zh-CN"/>
              <a:t>速率</a:t>
            </a:r>
            <a:r>
              <a:rPr lang="en-US"/>
              <a:t>/Gbps</a:t>
            </a:r>
            <a:endParaRPr lang="zh-CN"/>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速率</c:v>
                </c:pt>
              </c:strCache>
            </c:strRef>
          </c:tx>
          <c:spPr>
            <a:solidFill>
              <a:schemeClr val="accent1"/>
            </a:solidFill>
            <a:ln>
              <a:noFill/>
            </a:ln>
            <a:effectLst/>
          </c:spPr>
          <c:invertIfNegative val="0"/>
          <c:dPt>
            <c:idx val="0"/>
            <c:invertIfNegative val="0"/>
            <c:bubble3D val="0"/>
            <c:spPr>
              <a:solidFill>
                <a:srgbClr val="00B0F0"/>
              </a:solidFill>
              <a:ln>
                <a:noFill/>
              </a:ln>
              <a:effectLst/>
            </c:spPr>
          </c:dPt>
          <c:dPt>
            <c:idx val="1"/>
            <c:invertIfNegative val="0"/>
            <c:bubble3D val="0"/>
            <c:spPr>
              <a:solidFill>
                <a:srgbClr val="FFFFFF">
                  <a:lumMod val="85000"/>
                </a:srgbClr>
              </a:solidFill>
              <a:ln>
                <a:noFill/>
              </a:ln>
              <a:effectLst/>
            </c:spPr>
          </c:dPt>
          <c:dLbls>
            <c:delete val="1"/>
          </c:dLbls>
          <c:cat>
            <c:strRef>
              <c:f>Sheet1!$A$2:$A$3</c:f>
              <c:strCache>
                <c:ptCount val="2"/>
                <c:pt idx="0">
                  <c:v>Kunpeng 920@PCIe4.0/CCIX</c:v>
                </c:pt>
                <c:pt idx="1">
                  <c:v>业界主流PCIe 3.0</c:v>
                </c:pt>
              </c:strCache>
            </c:strRef>
          </c:cat>
          <c:val>
            <c:numRef>
              <c:f>Sheet1!$B$2:$B$3</c:f>
              <c:numCache>
                <c:formatCode>General</c:formatCode>
                <c:ptCount val="2"/>
                <c:pt idx="0">
                  <c:v>16</c:v>
                </c:pt>
                <c:pt idx="1">
                  <c:v>8</c:v>
                </c:pt>
              </c:numCache>
            </c:numRef>
          </c:val>
        </c:ser>
        <c:dLbls>
          <c:showLegendKey val="0"/>
          <c:showVal val="0"/>
          <c:showCatName val="0"/>
          <c:showSerName val="0"/>
          <c:showPercent val="0"/>
          <c:showBubbleSize val="0"/>
        </c:dLbls>
        <c:gapWidth val="182"/>
        <c:axId val="579226288"/>
        <c:axId val="519133424"/>
      </c:barChart>
      <c:catAx>
        <c:axId val="5792262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519133424"/>
        <c:crosses val="autoZero"/>
        <c:auto val="1"/>
        <c:lblAlgn val="ctr"/>
        <c:lblOffset val="100"/>
        <c:noMultiLvlLbl val="0"/>
      </c:catAx>
      <c:valAx>
        <c:axId val="5191334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579226288"/>
        <c:crosses val="autoZero"/>
        <c:crossBetween val="between"/>
      </c:valAx>
      <c:spPr>
        <a:noFill/>
        <a:ln>
          <a:noFill/>
        </a:ln>
        <a:effectLst/>
      </c:spPr>
    </c:plotArea>
    <c:plotVisOnly val="1"/>
    <c:dispBlanksAs val="gap"/>
    <c:showDLblsOverMax val="0"/>
  </c:chart>
  <c:spPr>
    <a:noFill/>
    <a:ln>
      <a:noFill/>
    </a:ln>
    <a:effectLst/>
  </c:spPr>
  <c:txPr>
    <a:bodyPr/>
    <a:lstStyle/>
    <a:p>
      <a:pPr>
        <a:defRPr lang="zh-CN" sz="1200" baseline="0">
          <a:latin typeface="微软雅黑" panose="020B0503020204020204" pitchFamily="34" charset="-122"/>
          <a:ea typeface="微软雅黑" panose="020B0503020204020204" pitchFamily="3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400" b="0" i="0" u="none" strike="noStrike" kern="1200" spc="0" baseline="0">
                <a:solidFill>
                  <a:schemeClr val="tx1"/>
                </a:solidFill>
                <a:latin typeface="+mn-ea"/>
                <a:ea typeface="+mn-ea"/>
                <a:cs typeface="+mn-cs"/>
              </a:defRPr>
            </a:pPr>
            <a:r>
              <a:rPr lang="en-US" sz="1400">
                <a:solidFill>
                  <a:schemeClr val="tx1"/>
                </a:solidFill>
                <a:latin typeface="+mn-ea"/>
                <a:ea typeface="+mn-ea"/>
              </a:rPr>
              <a:t>2.6G 1P</a:t>
            </a:r>
            <a:r>
              <a:rPr lang="zh-CN" sz="1400">
                <a:solidFill>
                  <a:schemeClr val="tx1"/>
                </a:solidFill>
                <a:latin typeface="+mn-ea"/>
                <a:ea typeface="+mn-ea"/>
              </a:rPr>
              <a:t>性能对比</a:t>
            </a:r>
            <a:endParaRPr lang="zh-CN" sz="1400">
              <a:solidFill>
                <a:schemeClr val="tx1"/>
              </a:solidFill>
              <a:latin typeface="+mn-ea"/>
              <a:ea typeface="+mn-ea"/>
            </a:endParaRPr>
          </a:p>
        </c:rich>
      </c:tx>
      <c:layout/>
      <c:overlay val="0"/>
      <c:spPr>
        <a:noFill/>
        <a:ln>
          <a:noFill/>
        </a:ln>
        <a:effectLst/>
      </c:spPr>
    </c:title>
    <c:autoTitleDeleted val="0"/>
    <c:plotArea>
      <c:layout/>
      <c:barChart>
        <c:barDir val="col"/>
        <c:grouping val="clustered"/>
        <c:varyColors val="0"/>
        <c:ser>
          <c:idx val="0"/>
          <c:order val="0"/>
          <c:tx>
            <c:strRef>
              <c:f>对比!$D$6</c:f>
              <c:strCache>
                <c:ptCount val="1"/>
                <c:pt idx="0">
                  <c:v>1620(2.6G)   </c:v>
                </c:pt>
              </c:strCache>
            </c:strRef>
          </c:tx>
          <c:spPr>
            <a:solidFill>
              <a:schemeClr val="accent5"/>
            </a:solidFill>
            <a:ln>
              <a:noFill/>
            </a:ln>
            <a:effectLst/>
          </c:spPr>
          <c:invertIfNegative val="0"/>
          <c:dLbls>
            <c:delete val="1"/>
          </c:dLbls>
          <c:cat>
            <c:strRef>
              <c:f>对比!$E$5:$F$5</c:f>
              <c:strCache>
                <c:ptCount val="2"/>
                <c:pt idx="0">
                  <c:v>1P SPEC-INT</c:v>
                </c:pt>
                <c:pt idx="1">
                  <c:v>1P SPEC-CFP</c:v>
                </c:pt>
              </c:strCache>
            </c:strRef>
          </c:cat>
          <c:val>
            <c:numRef>
              <c:f>对比!$E$6:$F$6</c:f>
              <c:numCache>
                <c:formatCode>General</c:formatCode>
                <c:ptCount val="2"/>
                <c:pt idx="0">
                  <c:v>626.4</c:v>
                </c:pt>
                <c:pt idx="1">
                  <c:v>523</c:v>
                </c:pt>
              </c:numCache>
            </c:numRef>
          </c:val>
        </c:ser>
        <c:ser>
          <c:idx val="1"/>
          <c:order val="1"/>
          <c:tx>
            <c:strRef>
              <c:f>对比!$D$7</c:f>
              <c:strCache>
                <c:ptCount val="1"/>
                <c:pt idx="0">
                  <c:v>6148</c:v>
                </c:pt>
              </c:strCache>
            </c:strRef>
          </c:tx>
          <c:spPr>
            <a:solidFill>
              <a:schemeClr val="accent3"/>
            </a:solidFill>
            <a:ln>
              <a:noFill/>
            </a:ln>
            <a:effectLst/>
          </c:spPr>
          <c:invertIfNegative val="0"/>
          <c:dLbls>
            <c:delete val="1"/>
          </c:dLbls>
          <c:cat>
            <c:strRef>
              <c:f>对比!$E$5:$F$5</c:f>
              <c:strCache>
                <c:ptCount val="2"/>
                <c:pt idx="0">
                  <c:v>1P SPEC-INT</c:v>
                </c:pt>
                <c:pt idx="1">
                  <c:v>1P SPEC-CFP</c:v>
                </c:pt>
              </c:strCache>
            </c:strRef>
          </c:cat>
          <c:val>
            <c:numRef>
              <c:f>对比!$E$7:$F$7</c:f>
              <c:numCache>
                <c:formatCode>General</c:formatCode>
                <c:ptCount val="2"/>
                <c:pt idx="0">
                  <c:v>481.846153846154</c:v>
                </c:pt>
                <c:pt idx="1">
                  <c:v>442</c:v>
                </c:pt>
              </c:numCache>
            </c:numRef>
          </c:val>
        </c:ser>
        <c:dLbls>
          <c:showLegendKey val="0"/>
          <c:showVal val="0"/>
          <c:showCatName val="0"/>
          <c:showSerName val="0"/>
          <c:showPercent val="0"/>
          <c:showBubbleSize val="0"/>
        </c:dLbls>
        <c:gapWidth val="219"/>
        <c:overlap val="-27"/>
        <c:axId val="620289744"/>
        <c:axId val="594472400"/>
      </c:barChart>
      <c:catAx>
        <c:axId val="620289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594472400"/>
        <c:crosses val="autoZero"/>
        <c:auto val="1"/>
        <c:lblAlgn val="ctr"/>
        <c:lblOffset val="100"/>
        <c:noMultiLvlLbl val="0"/>
      </c:catAx>
      <c:valAx>
        <c:axId val="594472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6202897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2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D355C77-0CBD-48C1-853F-F5F5B94156BE}"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zh-CN" altLang="en-US"/>
        </a:p>
      </dgm:t>
    </dgm:pt>
    <dgm:pt modelId="{58F549E7-3621-444E-BD44-45EF3BAC227C}">
      <dgm:prSet phldrT="[文本]" custT="1"/>
      <dgm:spPr>
        <a:scene3d>
          <a:camera prst="orthographicFront"/>
          <a:lightRig rig="threePt" dir="t"/>
        </a:scene3d>
        <a:sp3d>
          <a:bevelT w="165100" prst="coolSlant"/>
        </a:sp3d>
      </dgm:spPr>
      <dgm:t>
        <a:bodyPr/>
        <a:lstStyle/>
        <a:p>
          <a:r>
            <a:rPr lang="zh-CN" altLang="en-US" sz="2400" b="1" dirty="0" smtClean="0">
              <a:solidFill>
                <a:schemeClr val="tx1"/>
              </a:solidFill>
            </a:rPr>
            <a:t>应用</a:t>
          </a:r>
          <a:endParaRPr lang="zh-CN" altLang="en-US" sz="2400" b="1" dirty="0">
            <a:solidFill>
              <a:schemeClr val="tx1"/>
            </a:solidFill>
          </a:endParaRPr>
        </a:p>
      </dgm:t>
    </dgm:pt>
    <dgm:pt modelId="{2787D848-F222-4DE9-B0BB-2F9CA4E54E53}" cxnId="{20B81DCC-2CF5-4365-BACF-617B51B19933}" type="parTrans">
      <dgm:prSet/>
      <dgm:spPr/>
      <dgm:t>
        <a:bodyPr/>
        <a:lstStyle/>
        <a:p>
          <a:endParaRPr lang="zh-CN" altLang="en-US"/>
        </a:p>
      </dgm:t>
    </dgm:pt>
    <dgm:pt modelId="{299CAB24-4194-4CC9-AC6E-9E561F655BEF}" cxnId="{20B81DCC-2CF5-4365-BACF-617B51B19933}" type="sibTrans">
      <dgm:prSet/>
      <dgm:spPr/>
      <dgm:t>
        <a:bodyPr/>
        <a:lstStyle/>
        <a:p>
          <a:endParaRPr lang="zh-CN" altLang="en-US"/>
        </a:p>
      </dgm:t>
    </dgm:pt>
    <dgm:pt modelId="{93361C0D-23F2-4B3D-B201-83EB1761B8C8}">
      <dgm:prSet phldrT="[文本]" custT="1"/>
      <dgm:spPr/>
      <dgm:t>
        <a:bodyPr/>
        <a:lstStyle/>
        <a:p>
          <a:r>
            <a:rPr lang="zh-CN" altLang="en-US" sz="1600" dirty="0" smtClean="0"/>
            <a:t>智能手机</a:t>
          </a:r>
          <a:endParaRPr lang="zh-CN" altLang="en-US" sz="1600" dirty="0"/>
        </a:p>
      </dgm:t>
    </dgm:pt>
    <dgm:pt modelId="{3FB219EA-8578-41A4-8E97-4F0C8F6C6C38}" cxnId="{4CC57F62-76A7-4384-BADB-B821543AD993}" type="parTrans">
      <dgm:prSet/>
      <dgm:spPr/>
      <dgm:t>
        <a:bodyPr/>
        <a:lstStyle/>
        <a:p>
          <a:endParaRPr lang="zh-CN" altLang="en-US"/>
        </a:p>
      </dgm:t>
    </dgm:pt>
    <dgm:pt modelId="{8844EDD9-C90E-42C1-9062-C54ADA585044}" cxnId="{4CC57F62-76A7-4384-BADB-B821543AD993}" type="sibTrans">
      <dgm:prSet/>
      <dgm:spPr/>
      <dgm:t>
        <a:bodyPr/>
        <a:lstStyle/>
        <a:p>
          <a:endParaRPr lang="zh-CN" altLang="en-US"/>
        </a:p>
      </dgm:t>
    </dgm:pt>
    <dgm:pt modelId="{A0B7FFF1-62F7-4F71-9510-B70AA215AE5F}">
      <dgm:prSet phldrT="[文本]" custT="1"/>
      <dgm:spPr/>
      <dgm:t>
        <a:bodyPr/>
        <a:lstStyle/>
        <a:p>
          <a:r>
            <a:rPr lang="zh-CN" altLang="en-US" sz="1600" dirty="0" smtClean="0"/>
            <a:t>物联网</a:t>
          </a:r>
          <a:endParaRPr lang="zh-CN" altLang="en-US" sz="1600" dirty="0"/>
        </a:p>
      </dgm:t>
    </dgm:pt>
    <dgm:pt modelId="{76695197-0971-4CAB-8F03-E5A51DBAF171}" cxnId="{DE34F045-DA0A-4B41-96F8-FD41BE6DE146}" type="parTrans">
      <dgm:prSet/>
      <dgm:spPr/>
      <dgm:t>
        <a:bodyPr/>
        <a:lstStyle/>
        <a:p>
          <a:endParaRPr lang="zh-CN" altLang="en-US"/>
        </a:p>
      </dgm:t>
    </dgm:pt>
    <dgm:pt modelId="{9DB9F1B6-6A88-4649-9280-854CE009FA21}" cxnId="{DE34F045-DA0A-4B41-96F8-FD41BE6DE146}" type="sibTrans">
      <dgm:prSet/>
      <dgm:spPr/>
      <dgm:t>
        <a:bodyPr/>
        <a:lstStyle/>
        <a:p>
          <a:endParaRPr lang="zh-CN" altLang="en-US"/>
        </a:p>
      </dgm:t>
    </dgm:pt>
    <dgm:pt modelId="{1C268362-BCAC-43E9-95C2-7306D6752E84}">
      <dgm:prSet phldrT="[文本]" custT="1"/>
      <dgm:spPr>
        <a:scene3d>
          <a:camera prst="orthographicFront"/>
          <a:lightRig rig="threePt" dir="t"/>
        </a:scene3d>
        <a:sp3d>
          <a:bevelT w="165100" prst="coolSlant"/>
        </a:sp3d>
      </dgm:spPr>
      <dgm:t>
        <a:bodyPr/>
        <a:lstStyle/>
        <a:p>
          <a:r>
            <a:rPr lang="zh-CN" altLang="en-US" sz="2400" b="1" dirty="0" smtClean="0">
              <a:solidFill>
                <a:schemeClr val="tx1"/>
              </a:solidFill>
            </a:rPr>
            <a:t>数据</a:t>
          </a:r>
          <a:endParaRPr lang="zh-CN" altLang="en-US" sz="2400" b="1" dirty="0">
            <a:solidFill>
              <a:schemeClr val="tx1"/>
            </a:solidFill>
          </a:endParaRPr>
        </a:p>
      </dgm:t>
    </dgm:pt>
    <dgm:pt modelId="{9F3F6D5E-FB35-4B52-AA01-DEE1445FDF8C}" cxnId="{8AC71DEA-ABF9-406F-A255-9FC826F9D9A7}" type="parTrans">
      <dgm:prSet/>
      <dgm:spPr/>
      <dgm:t>
        <a:bodyPr/>
        <a:lstStyle/>
        <a:p>
          <a:endParaRPr lang="zh-CN" altLang="en-US"/>
        </a:p>
      </dgm:t>
    </dgm:pt>
    <dgm:pt modelId="{DE6C3910-35B9-400A-8BA4-0286B927D68B}" cxnId="{8AC71DEA-ABF9-406F-A255-9FC826F9D9A7}" type="sibTrans">
      <dgm:prSet/>
      <dgm:spPr/>
      <dgm:t>
        <a:bodyPr/>
        <a:lstStyle/>
        <a:p>
          <a:endParaRPr lang="zh-CN" altLang="en-US"/>
        </a:p>
      </dgm:t>
    </dgm:pt>
    <dgm:pt modelId="{A143B171-3DD2-4C2E-9C34-00290162EAF7}">
      <dgm:prSet phldrT="[文本]" custT="1"/>
      <dgm:spPr/>
      <dgm:t>
        <a:bodyPr/>
        <a:lstStyle/>
        <a:p>
          <a:r>
            <a:rPr lang="zh-CN" altLang="en-US" sz="1600" dirty="0" smtClean="0"/>
            <a:t>图片</a:t>
          </a:r>
          <a:endParaRPr lang="zh-CN" altLang="en-US" sz="1600" dirty="0"/>
        </a:p>
      </dgm:t>
    </dgm:pt>
    <dgm:pt modelId="{96AAD84C-28B0-4369-AF25-45A4B2B9C114}" cxnId="{66AA0CC8-6EC7-44E9-88E0-B6DA73A65F4A}" type="parTrans">
      <dgm:prSet/>
      <dgm:spPr/>
      <dgm:t>
        <a:bodyPr/>
        <a:lstStyle/>
        <a:p>
          <a:endParaRPr lang="zh-CN" altLang="en-US"/>
        </a:p>
      </dgm:t>
    </dgm:pt>
    <dgm:pt modelId="{E732DD80-89D6-41A2-B1FB-259A047D2158}" cxnId="{66AA0CC8-6EC7-44E9-88E0-B6DA73A65F4A}" type="sibTrans">
      <dgm:prSet/>
      <dgm:spPr/>
      <dgm:t>
        <a:bodyPr/>
        <a:lstStyle/>
        <a:p>
          <a:endParaRPr lang="zh-CN" altLang="en-US"/>
        </a:p>
      </dgm:t>
    </dgm:pt>
    <dgm:pt modelId="{C25DC4BB-A3FE-4C2B-8EB1-C9A1A0CAB64D}">
      <dgm:prSet phldrT="[文本]" custT="1"/>
      <dgm:spPr/>
      <dgm:t>
        <a:bodyPr/>
        <a:lstStyle/>
        <a:p>
          <a:r>
            <a:rPr lang="zh-CN" altLang="en-US" sz="1600" dirty="0" smtClean="0"/>
            <a:t>自动驾驶</a:t>
          </a:r>
          <a:endParaRPr lang="zh-CN" altLang="en-US" sz="1600" dirty="0"/>
        </a:p>
      </dgm:t>
    </dgm:pt>
    <dgm:pt modelId="{6A024DD8-17A2-4EA4-AA5C-623FDA935E68}" cxnId="{998BFDEB-1EDB-4BE5-80C1-1534088BE3FC}" type="parTrans">
      <dgm:prSet/>
      <dgm:spPr/>
      <dgm:t>
        <a:bodyPr/>
        <a:lstStyle/>
        <a:p>
          <a:endParaRPr lang="zh-CN" altLang="en-US"/>
        </a:p>
      </dgm:t>
    </dgm:pt>
    <dgm:pt modelId="{24C91CFA-B177-43BE-91A6-F0E32F0D8F90}" cxnId="{998BFDEB-1EDB-4BE5-80C1-1534088BE3FC}" type="sibTrans">
      <dgm:prSet/>
      <dgm:spPr/>
      <dgm:t>
        <a:bodyPr/>
        <a:lstStyle/>
        <a:p>
          <a:endParaRPr lang="zh-CN" altLang="en-US"/>
        </a:p>
      </dgm:t>
    </dgm:pt>
    <dgm:pt modelId="{3D49ADCC-3507-48A7-8293-9AE7BDF83EF0}">
      <dgm:prSet phldrT="[文本]" custT="1"/>
      <dgm:spPr/>
      <dgm:t>
        <a:bodyPr/>
        <a:lstStyle/>
        <a:p>
          <a:r>
            <a:rPr lang="zh-CN" altLang="en-US" sz="1600" dirty="0" smtClean="0"/>
            <a:t>语音</a:t>
          </a:r>
          <a:endParaRPr lang="zh-CN" altLang="en-US" sz="1600" dirty="0"/>
        </a:p>
      </dgm:t>
    </dgm:pt>
    <dgm:pt modelId="{5FFFF859-CBA3-4577-961E-C02DE552737E}" cxnId="{44293161-66C0-4587-8D34-46A66E1EFFDF}" type="parTrans">
      <dgm:prSet/>
      <dgm:spPr/>
      <dgm:t>
        <a:bodyPr/>
        <a:lstStyle/>
        <a:p>
          <a:endParaRPr lang="zh-CN" altLang="en-US"/>
        </a:p>
      </dgm:t>
    </dgm:pt>
    <dgm:pt modelId="{E4BC09D4-C685-4DA0-9874-1E5C4BA38A59}" cxnId="{44293161-66C0-4587-8D34-46A66E1EFFDF}" type="sibTrans">
      <dgm:prSet/>
      <dgm:spPr/>
      <dgm:t>
        <a:bodyPr/>
        <a:lstStyle/>
        <a:p>
          <a:endParaRPr lang="zh-CN" altLang="en-US"/>
        </a:p>
      </dgm:t>
    </dgm:pt>
    <dgm:pt modelId="{3560B3F1-BE9D-41C8-A1F8-51B5B8486797}">
      <dgm:prSet phldrT="[文本]" custT="1"/>
      <dgm:spPr/>
      <dgm:t>
        <a:bodyPr/>
        <a:lstStyle/>
        <a:p>
          <a:r>
            <a:rPr lang="zh-CN" altLang="en-US" sz="1600" dirty="0" smtClean="0"/>
            <a:t>视频</a:t>
          </a:r>
          <a:endParaRPr lang="zh-CN" altLang="en-US" sz="1600" dirty="0"/>
        </a:p>
      </dgm:t>
    </dgm:pt>
    <dgm:pt modelId="{3A895A77-9029-4F26-BDF2-CCFFF1C03589}" cxnId="{F59EC5A8-3C27-442C-B082-6E3FCC773988}" type="parTrans">
      <dgm:prSet/>
      <dgm:spPr/>
      <dgm:t>
        <a:bodyPr/>
        <a:lstStyle/>
        <a:p>
          <a:endParaRPr lang="zh-CN" altLang="en-US"/>
        </a:p>
      </dgm:t>
    </dgm:pt>
    <dgm:pt modelId="{086EDE8E-37FB-4336-AA82-00C4F0AA5C7B}" cxnId="{F59EC5A8-3C27-442C-B082-6E3FCC773988}" type="sibTrans">
      <dgm:prSet/>
      <dgm:spPr/>
      <dgm:t>
        <a:bodyPr/>
        <a:lstStyle/>
        <a:p>
          <a:endParaRPr lang="zh-CN" altLang="en-US"/>
        </a:p>
      </dgm:t>
    </dgm:pt>
    <dgm:pt modelId="{A9B23065-D5EE-4C9A-8F8B-C5953F55F5B3}">
      <dgm:prSet phldrT="[文本]" custT="1"/>
      <dgm:spPr/>
      <dgm:t>
        <a:bodyPr/>
        <a:lstStyle/>
        <a:p>
          <a:r>
            <a:rPr lang="zh-CN" altLang="en-US" sz="1600" dirty="0" smtClean="0"/>
            <a:t>文本</a:t>
          </a:r>
          <a:endParaRPr lang="zh-CN" altLang="en-US" sz="1600" dirty="0"/>
        </a:p>
      </dgm:t>
    </dgm:pt>
    <dgm:pt modelId="{B546C566-F668-4014-8DA8-B10F5D6F3C8F}" cxnId="{7A283215-82BD-4B0F-9974-65831CC7153D}" type="sibTrans">
      <dgm:prSet/>
      <dgm:spPr/>
      <dgm:t>
        <a:bodyPr/>
        <a:lstStyle/>
        <a:p>
          <a:endParaRPr lang="zh-CN" altLang="en-US"/>
        </a:p>
      </dgm:t>
    </dgm:pt>
    <dgm:pt modelId="{9658D5E5-6CBB-4311-B718-33D0160CFBF7}" cxnId="{7A283215-82BD-4B0F-9974-65831CC7153D}" type="parTrans">
      <dgm:prSet/>
      <dgm:spPr/>
      <dgm:t>
        <a:bodyPr/>
        <a:lstStyle/>
        <a:p>
          <a:endParaRPr lang="zh-CN" altLang="en-US"/>
        </a:p>
      </dgm:t>
    </dgm:pt>
    <dgm:pt modelId="{6C5410AE-8AA0-4D90-B740-1F541307D756}">
      <dgm:prSet phldrT="[文本]" custT="1"/>
      <dgm:spPr>
        <a:scene3d>
          <a:camera prst="orthographicFront"/>
          <a:lightRig rig="threePt" dir="t"/>
        </a:scene3d>
        <a:sp3d>
          <a:bevelT w="165100" prst="coolSlant"/>
        </a:sp3d>
      </dgm:spPr>
      <dgm:t>
        <a:bodyPr/>
        <a:lstStyle/>
        <a:p>
          <a:r>
            <a:rPr lang="zh-CN" altLang="en-US" sz="2400" b="1" dirty="0" smtClean="0">
              <a:solidFill>
                <a:schemeClr val="tx1"/>
              </a:solidFill>
            </a:rPr>
            <a:t>计算</a:t>
          </a:r>
          <a:endParaRPr lang="zh-CN" altLang="en-US" sz="2400" b="1" dirty="0">
            <a:solidFill>
              <a:schemeClr val="tx1"/>
            </a:solidFill>
          </a:endParaRPr>
        </a:p>
      </dgm:t>
    </dgm:pt>
    <dgm:pt modelId="{ACC074CF-B3A9-43CE-A5AA-F3C059297445}" cxnId="{06F022F3-1F6D-4730-AFC4-402771768235}" type="parTrans">
      <dgm:prSet/>
      <dgm:spPr/>
      <dgm:t>
        <a:bodyPr/>
        <a:lstStyle/>
        <a:p>
          <a:endParaRPr lang="zh-CN" altLang="en-US"/>
        </a:p>
      </dgm:t>
    </dgm:pt>
    <dgm:pt modelId="{DAC83C5E-73DA-46F4-93E7-25A8D2E30835}" cxnId="{06F022F3-1F6D-4730-AFC4-402771768235}" type="sibTrans">
      <dgm:prSet/>
      <dgm:spPr/>
      <dgm:t>
        <a:bodyPr/>
        <a:lstStyle/>
        <a:p>
          <a:endParaRPr lang="zh-CN" altLang="en-US"/>
        </a:p>
      </dgm:t>
    </dgm:pt>
    <dgm:pt modelId="{A9CBF190-C553-424F-B8DD-D039F9C15106}" type="pres">
      <dgm:prSet presAssocID="{FD355C77-0CBD-48C1-853F-F5F5B94156BE}" presName="diagram" presStyleCnt="0">
        <dgm:presLayoutVars>
          <dgm:chPref val="1"/>
          <dgm:dir/>
          <dgm:animOne val="branch"/>
          <dgm:animLvl val="lvl"/>
          <dgm:resizeHandles/>
        </dgm:presLayoutVars>
      </dgm:prSet>
      <dgm:spPr/>
      <dgm:t>
        <a:bodyPr/>
        <a:lstStyle/>
        <a:p>
          <a:endParaRPr lang="zh-CN" altLang="en-US"/>
        </a:p>
      </dgm:t>
    </dgm:pt>
    <dgm:pt modelId="{520020DA-EE68-44AB-8FE1-DE14417D5E77}" type="pres">
      <dgm:prSet presAssocID="{58F549E7-3621-444E-BD44-45EF3BAC227C}" presName="root" presStyleCnt="0"/>
      <dgm:spPr/>
      <dgm:t>
        <a:bodyPr/>
        <a:lstStyle/>
        <a:p>
          <a:endParaRPr lang="zh-CN" altLang="en-US"/>
        </a:p>
      </dgm:t>
    </dgm:pt>
    <dgm:pt modelId="{D26DEBB0-8C2E-479F-AD62-F5963903A862}" type="pres">
      <dgm:prSet presAssocID="{58F549E7-3621-444E-BD44-45EF3BAC227C}" presName="rootComposite" presStyleCnt="0"/>
      <dgm:spPr/>
      <dgm:t>
        <a:bodyPr/>
        <a:lstStyle/>
        <a:p>
          <a:endParaRPr lang="zh-CN" altLang="en-US"/>
        </a:p>
      </dgm:t>
    </dgm:pt>
    <dgm:pt modelId="{07A4FD5F-42B0-4F12-8D58-229BBBB0FA03}" type="pres">
      <dgm:prSet presAssocID="{58F549E7-3621-444E-BD44-45EF3BAC227C}" presName="rootText" presStyleLbl="node1" presStyleIdx="0" presStyleCnt="3" custScaleX="73806" custScaleY="39715" custLinFactNeighborX="-53142" custLinFactNeighborY="-245"/>
      <dgm:spPr/>
      <dgm:t>
        <a:bodyPr/>
        <a:lstStyle/>
        <a:p>
          <a:endParaRPr lang="zh-CN" altLang="en-US"/>
        </a:p>
      </dgm:t>
    </dgm:pt>
    <dgm:pt modelId="{F4576A75-6D56-4C61-AB66-2CA31471671D}" type="pres">
      <dgm:prSet presAssocID="{58F549E7-3621-444E-BD44-45EF3BAC227C}" presName="rootConnector" presStyleLbl="node1" presStyleIdx="0" presStyleCnt="3"/>
      <dgm:spPr/>
      <dgm:t>
        <a:bodyPr/>
        <a:lstStyle/>
        <a:p>
          <a:endParaRPr lang="zh-CN" altLang="en-US"/>
        </a:p>
      </dgm:t>
    </dgm:pt>
    <dgm:pt modelId="{A9B793AD-D61D-4F28-8EC1-442EE55838BA}" type="pres">
      <dgm:prSet presAssocID="{58F549E7-3621-444E-BD44-45EF3BAC227C}" presName="childShape" presStyleCnt="0"/>
      <dgm:spPr/>
      <dgm:t>
        <a:bodyPr/>
        <a:lstStyle/>
        <a:p>
          <a:endParaRPr lang="zh-CN" altLang="en-US"/>
        </a:p>
      </dgm:t>
    </dgm:pt>
    <dgm:pt modelId="{37D94871-5322-40DE-AECC-2A4469E5E642}" type="pres">
      <dgm:prSet presAssocID="{3FB219EA-8578-41A4-8E97-4F0C8F6C6C38}" presName="Name13" presStyleLbl="parChTrans1D2" presStyleIdx="0" presStyleCnt="7"/>
      <dgm:spPr/>
      <dgm:t>
        <a:bodyPr/>
        <a:lstStyle/>
        <a:p>
          <a:endParaRPr lang="zh-CN" altLang="en-US"/>
        </a:p>
      </dgm:t>
    </dgm:pt>
    <dgm:pt modelId="{A8016DAB-F301-4840-AE67-2D6F2DEDEB2B}" type="pres">
      <dgm:prSet presAssocID="{93361C0D-23F2-4B3D-B201-83EB1761B8C8}" presName="childText" presStyleLbl="bgAcc1" presStyleIdx="0" presStyleCnt="7" custScaleX="53876" custScaleY="35196" custLinFactNeighborX="-66427" custLinFactNeighborY="-245">
        <dgm:presLayoutVars>
          <dgm:bulletEnabled val="1"/>
        </dgm:presLayoutVars>
      </dgm:prSet>
      <dgm:spPr/>
      <dgm:t>
        <a:bodyPr/>
        <a:lstStyle/>
        <a:p>
          <a:endParaRPr lang="zh-CN" altLang="en-US"/>
        </a:p>
      </dgm:t>
    </dgm:pt>
    <dgm:pt modelId="{06F8857F-FCB7-4D3B-BB88-1D0462857131}" type="pres">
      <dgm:prSet presAssocID="{76695197-0971-4CAB-8F03-E5A51DBAF171}" presName="Name13" presStyleLbl="parChTrans1D2" presStyleIdx="1" presStyleCnt="7"/>
      <dgm:spPr/>
      <dgm:t>
        <a:bodyPr/>
        <a:lstStyle/>
        <a:p>
          <a:endParaRPr lang="zh-CN" altLang="en-US"/>
        </a:p>
      </dgm:t>
    </dgm:pt>
    <dgm:pt modelId="{DE39C13B-AE56-42F2-99D6-1350DEE14291}" type="pres">
      <dgm:prSet presAssocID="{A0B7FFF1-62F7-4F71-9510-B70AA215AE5F}" presName="childText" presStyleLbl="bgAcc1" presStyleIdx="1" presStyleCnt="7" custScaleX="53876" custScaleY="35196" custLinFactNeighborX="-66427" custLinFactNeighborY="-245">
        <dgm:presLayoutVars>
          <dgm:bulletEnabled val="1"/>
        </dgm:presLayoutVars>
      </dgm:prSet>
      <dgm:spPr/>
      <dgm:t>
        <a:bodyPr/>
        <a:lstStyle/>
        <a:p>
          <a:endParaRPr lang="zh-CN" altLang="en-US"/>
        </a:p>
      </dgm:t>
    </dgm:pt>
    <dgm:pt modelId="{848DBD34-050F-4830-B46E-D9ECDB7550F6}" type="pres">
      <dgm:prSet presAssocID="{6A024DD8-17A2-4EA4-AA5C-623FDA935E68}" presName="Name13" presStyleLbl="parChTrans1D2" presStyleIdx="2" presStyleCnt="7"/>
      <dgm:spPr/>
      <dgm:t>
        <a:bodyPr/>
        <a:lstStyle/>
        <a:p>
          <a:endParaRPr lang="zh-CN" altLang="en-US"/>
        </a:p>
      </dgm:t>
    </dgm:pt>
    <dgm:pt modelId="{1525CB52-B068-4F78-B375-64B726154009}" type="pres">
      <dgm:prSet presAssocID="{C25DC4BB-A3FE-4C2B-8EB1-C9A1A0CAB64D}" presName="childText" presStyleLbl="bgAcc1" presStyleIdx="2" presStyleCnt="7" custScaleX="53876" custScaleY="35196" custLinFactNeighborX="-66427" custLinFactNeighborY="-245">
        <dgm:presLayoutVars>
          <dgm:bulletEnabled val="1"/>
        </dgm:presLayoutVars>
      </dgm:prSet>
      <dgm:spPr/>
      <dgm:t>
        <a:bodyPr/>
        <a:lstStyle/>
        <a:p>
          <a:endParaRPr lang="zh-CN" altLang="en-US"/>
        </a:p>
      </dgm:t>
    </dgm:pt>
    <dgm:pt modelId="{78DDB535-95AE-419A-8F80-FF2861A021B7}" type="pres">
      <dgm:prSet presAssocID="{1C268362-BCAC-43E9-95C2-7306D6752E84}" presName="root" presStyleCnt="0"/>
      <dgm:spPr/>
      <dgm:t>
        <a:bodyPr/>
        <a:lstStyle/>
        <a:p>
          <a:endParaRPr lang="zh-CN" altLang="en-US"/>
        </a:p>
      </dgm:t>
    </dgm:pt>
    <dgm:pt modelId="{09ACF68E-EC88-4736-874B-69EC72109149}" type="pres">
      <dgm:prSet presAssocID="{1C268362-BCAC-43E9-95C2-7306D6752E84}" presName="rootComposite" presStyleCnt="0"/>
      <dgm:spPr/>
      <dgm:t>
        <a:bodyPr/>
        <a:lstStyle/>
        <a:p>
          <a:endParaRPr lang="zh-CN" altLang="en-US"/>
        </a:p>
      </dgm:t>
    </dgm:pt>
    <dgm:pt modelId="{AA3972FF-3701-4C35-96F0-7CF15AC77A7B}" type="pres">
      <dgm:prSet presAssocID="{1C268362-BCAC-43E9-95C2-7306D6752E84}" presName="rootText" presStyleLbl="node1" presStyleIdx="1" presStyleCnt="3" custScaleX="73806" custScaleY="39715" custLinFactNeighborX="-29524" custLinFactNeighborY="1849"/>
      <dgm:spPr/>
      <dgm:t>
        <a:bodyPr/>
        <a:lstStyle/>
        <a:p>
          <a:endParaRPr lang="zh-CN" altLang="en-US"/>
        </a:p>
      </dgm:t>
    </dgm:pt>
    <dgm:pt modelId="{E1C8B8F4-5F41-4F22-8B87-7C5D863F063A}" type="pres">
      <dgm:prSet presAssocID="{1C268362-BCAC-43E9-95C2-7306D6752E84}" presName="rootConnector" presStyleLbl="node1" presStyleIdx="1" presStyleCnt="3"/>
      <dgm:spPr/>
      <dgm:t>
        <a:bodyPr/>
        <a:lstStyle/>
        <a:p>
          <a:endParaRPr lang="zh-CN" altLang="en-US"/>
        </a:p>
      </dgm:t>
    </dgm:pt>
    <dgm:pt modelId="{C46A816B-9BD1-43A3-AF84-D1AE950E21CD}" type="pres">
      <dgm:prSet presAssocID="{1C268362-BCAC-43E9-95C2-7306D6752E84}" presName="childShape" presStyleCnt="0"/>
      <dgm:spPr/>
      <dgm:t>
        <a:bodyPr/>
        <a:lstStyle/>
        <a:p>
          <a:endParaRPr lang="zh-CN" altLang="en-US"/>
        </a:p>
      </dgm:t>
    </dgm:pt>
    <dgm:pt modelId="{E8C44493-7653-401C-B59E-F2B3ECABC5AD}" type="pres">
      <dgm:prSet presAssocID="{9658D5E5-6CBB-4311-B718-33D0160CFBF7}" presName="Name13" presStyleLbl="parChTrans1D2" presStyleIdx="3" presStyleCnt="7"/>
      <dgm:spPr/>
      <dgm:t>
        <a:bodyPr/>
        <a:lstStyle/>
        <a:p>
          <a:endParaRPr lang="zh-CN" altLang="en-US"/>
        </a:p>
      </dgm:t>
    </dgm:pt>
    <dgm:pt modelId="{7C047C14-6DF7-47F2-9F90-67C0D2F61687}" type="pres">
      <dgm:prSet presAssocID="{A9B23065-D5EE-4C9A-8F8B-C5953F55F5B3}" presName="childText" presStyleLbl="bgAcc1" presStyleIdx="3" presStyleCnt="7" custScaleX="53876" custScaleY="35196" custLinFactNeighborX="-36905" custLinFactNeighborY="1849">
        <dgm:presLayoutVars>
          <dgm:bulletEnabled val="1"/>
        </dgm:presLayoutVars>
      </dgm:prSet>
      <dgm:spPr/>
      <dgm:t>
        <a:bodyPr/>
        <a:lstStyle/>
        <a:p>
          <a:endParaRPr lang="zh-CN" altLang="en-US"/>
        </a:p>
      </dgm:t>
    </dgm:pt>
    <dgm:pt modelId="{CC85F2D0-2B64-4D98-A257-3D837A3C264E}" type="pres">
      <dgm:prSet presAssocID="{96AAD84C-28B0-4369-AF25-45A4B2B9C114}" presName="Name13" presStyleLbl="parChTrans1D2" presStyleIdx="4" presStyleCnt="7"/>
      <dgm:spPr/>
      <dgm:t>
        <a:bodyPr/>
        <a:lstStyle/>
        <a:p>
          <a:endParaRPr lang="zh-CN" altLang="en-US"/>
        </a:p>
      </dgm:t>
    </dgm:pt>
    <dgm:pt modelId="{86C664E8-236D-4D53-94CC-27061D823830}" type="pres">
      <dgm:prSet presAssocID="{A143B171-3DD2-4C2E-9C34-00290162EAF7}" presName="childText" presStyleLbl="bgAcc1" presStyleIdx="4" presStyleCnt="7" custScaleX="53876" custScaleY="35196" custLinFactNeighborX="-36905" custLinFactNeighborY="1849">
        <dgm:presLayoutVars>
          <dgm:bulletEnabled val="1"/>
        </dgm:presLayoutVars>
      </dgm:prSet>
      <dgm:spPr/>
      <dgm:t>
        <a:bodyPr/>
        <a:lstStyle/>
        <a:p>
          <a:endParaRPr lang="zh-CN" altLang="en-US"/>
        </a:p>
      </dgm:t>
    </dgm:pt>
    <dgm:pt modelId="{5AC77265-BD20-4F24-911D-34EAA5E68ACC}" type="pres">
      <dgm:prSet presAssocID="{5FFFF859-CBA3-4577-961E-C02DE552737E}" presName="Name13" presStyleLbl="parChTrans1D2" presStyleIdx="5" presStyleCnt="7"/>
      <dgm:spPr/>
      <dgm:t>
        <a:bodyPr/>
        <a:lstStyle/>
        <a:p>
          <a:endParaRPr lang="zh-CN" altLang="en-US"/>
        </a:p>
      </dgm:t>
    </dgm:pt>
    <dgm:pt modelId="{1A6353DF-D97D-4C33-80C4-DE55D112FE26}" type="pres">
      <dgm:prSet presAssocID="{3D49ADCC-3507-48A7-8293-9AE7BDF83EF0}" presName="childText" presStyleLbl="bgAcc1" presStyleIdx="5" presStyleCnt="7" custScaleX="53876" custScaleY="35196" custLinFactNeighborX="-36905" custLinFactNeighborY="1849">
        <dgm:presLayoutVars>
          <dgm:bulletEnabled val="1"/>
        </dgm:presLayoutVars>
      </dgm:prSet>
      <dgm:spPr/>
      <dgm:t>
        <a:bodyPr/>
        <a:lstStyle/>
        <a:p>
          <a:endParaRPr lang="zh-CN" altLang="en-US"/>
        </a:p>
      </dgm:t>
    </dgm:pt>
    <dgm:pt modelId="{28E3F502-0E0B-4331-8445-F6BD4302AE03}" type="pres">
      <dgm:prSet presAssocID="{3A895A77-9029-4F26-BDF2-CCFFF1C03589}" presName="Name13" presStyleLbl="parChTrans1D2" presStyleIdx="6" presStyleCnt="7"/>
      <dgm:spPr/>
      <dgm:t>
        <a:bodyPr/>
        <a:lstStyle/>
        <a:p>
          <a:endParaRPr lang="zh-CN" altLang="en-US"/>
        </a:p>
      </dgm:t>
    </dgm:pt>
    <dgm:pt modelId="{14E8833A-5961-4249-8FFB-2F2C8A137564}" type="pres">
      <dgm:prSet presAssocID="{3560B3F1-BE9D-41C8-A1F8-51B5B8486797}" presName="childText" presStyleLbl="bgAcc1" presStyleIdx="6" presStyleCnt="7" custScaleX="53876" custScaleY="35196" custLinFactNeighborX="-36905" custLinFactNeighborY="1849">
        <dgm:presLayoutVars>
          <dgm:bulletEnabled val="1"/>
        </dgm:presLayoutVars>
      </dgm:prSet>
      <dgm:spPr/>
      <dgm:t>
        <a:bodyPr/>
        <a:lstStyle/>
        <a:p>
          <a:endParaRPr lang="zh-CN" altLang="en-US"/>
        </a:p>
      </dgm:t>
    </dgm:pt>
    <dgm:pt modelId="{9846892A-22BD-45FA-AEF3-C9E426311A90}" type="pres">
      <dgm:prSet presAssocID="{6C5410AE-8AA0-4D90-B740-1F541307D756}" presName="root" presStyleCnt="0"/>
      <dgm:spPr/>
      <dgm:t>
        <a:bodyPr/>
        <a:lstStyle/>
        <a:p>
          <a:endParaRPr lang="zh-CN" altLang="en-US"/>
        </a:p>
      </dgm:t>
    </dgm:pt>
    <dgm:pt modelId="{4DCC8109-A449-4131-9EEA-9E34B8880092}" type="pres">
      <dgm:prSet presAssocID="{6C5410AE-8AA0-4D90-B740-1F541307D756}" presName="rootComposite" presStyleCnt="0"/>
      <dgm:spPr/>
      <dgm:t>
        <a:bodyPr/>
        <a:lstStyle/>
        <a:p>
          <a:endParaRPr lang="zh-CN" altLang="en-US"/>
        </a:p>
      </dgm:t>
    </dgm:pt>
    <dgm:pt modelId="{BF96090D-F2C0-4AAF-B288-5B13F39DBEEB}" type="pres">
      <dgm:prSet presAssocID="{6C5410AE-8AA0-4D90-B740-1F541307D756}" presName="rootText" presStyleLbl="node1" presStyleIdx="2" presStyleCnt="3" custScaleX="73806" custScaleY="39715" custLinFactNeighborX="-3545" custLinFactNeighborY="-231"/>
      <dgm:spPr/>
      <dgm:t>
        <a:bodyPr/>
        <a:lstStyle/>
        <a:p>
          <a:endParaRPr lang="zh-CN" altLang="en-US"/>
        </a:p>
      </dgm:t>
    </dgm:pt>
    <dgm:pt modelId="{FAD7434C-D4FD-4C1A-A470-CFF4BCBE476D}" type="pres">
      <dgm:prSet presAssocID="{6C5410AE-8AA0-4D90-B740-1F541307D756}" presName="rootConnector" presStyleLbl="node1" presStyleIdx="2" presStyleCnt="3"/>
      <dgm:spPr/>
      <dgm:t>
        <a:bodyPr/>
        <a:lstStyle/>
        <a:p>
          <a:endParaRPr lang="zh-CN" altLang="en-US"/>
        </a:p>
      </dgm:t>
    </dgm:pt>
    <dgm:pt modelId="{5EE6D173-D92A-4EC7-98E5-0F7D1DF5188A}" type="pres">
      <dgm:prSet presAssocID="{6C5410AE-8AA0-4D90-B740-1F541307D756}" presName="childShape" presStyleCnt="0"/>
      <dgm:spPr/>
      <dgm:t>
        <a:bodyPr/>
        <a:lstStyle/>
        <a:p>
          <a:endParaRPr lang="zh-CN" altLang="en-US"/>
        </a:p>
      </dgm:t>
    </dgm:pt>
  </dgm:ptLst>
  <dgm:cxnLst>
    <dgm:cxn modelId="{69B1882F-E033-4EE3-8360-3C2DAC440E68}" type="presOf" srcId="{1C268362-BCAC-43E9-95C2-7306D6752E84}" destId="{E1C8B8F4-5F41-4F22-8B87-7C5D863F063A}" srcOrd="1" destOrd="0" presId="urn:microsoft.com/office/officeart/2005/8/layout/hierarchy3"/>
    <dgm:cxn modelId="{8AC71DEA-ABF9-406F-A255-9FC826F9D9A7}" srcId="{FD355C77-0CBD-48C1-853F-F5F5B94156BE}" destId="{1C268362-BCAC-43E9-95C2-7306D6752E84}" srcOrd="1" destOrd="0" parTransId="{9F3F6D5E-FB35-4B52-AA01-DEE1445FDF8C}" sibTransId="{DE6C3910-35B9-400A-8BA4-0286B927D68B}"/>
    <dgm:cxn modelId="{479C0DCD-86BD-4454-9729-9EBE82AA6BB8}" type="presOf" srcId="{9658D5E5-6CBB-4311-B718-33D0160CFBF7}" destId="{E8C44493-7653-401C-B59E-F2B3ECABC5AD}" srcOrd="0" destOrd="0" presId="urn:microsoft.com/office/officeart/2005/8/layout/hierarchy3"/>
    <dgm:cxn modelId="{44293161-66C0-4587-8D34-46A66E1EFFDF}" srcId="{1C268362-BCAC-43E9-95C2-7306D6752E84}" destId="{3D49ADCC-3507-48A7-8293-9AE7BDF83EF0}" srcOrd="2" destOrd="0" parTransId="{5FFFF859-CBA3-4577-961E-C02DE552737E}" sibTransId="{E4BC09D4-C685-4DA0-9874-1E5C4BA38A59}"/>
    <dgm:cxn modelId="{C47AB289-C715-40DE-8130-4A6975CE5344}" type="presOf" srcId="{A9B23065-D5EE-4C9A-8F8B-C5953F55F5B3}" destId="{7C047C14-6DF7-47F2-9F90-67C0D2F61687}" srcOrd="0" destOrd="0" presId="urn:microsoft.com/office/officeart/2005/8/layout/hierarchy3"/>
    <dgm:cxn modelId="{64D3B08A-4347-4315-A0BC-554DF540C50A}" type="presOf" srcId="{6A024DD8-17A2-4EA4-AA5C-623FDA935E68}" destId="{848DBD34-050F-4830-B46E-D9ECDB7550F6}" srcOrd="0" destOrd="0" presId="urn:microsoft.com/office/officeart/2005/8/layout/hierarchy3"/>
    <dgm:cxn modelId="{66AA0CC8-6EC7-44E9-88E0-B6DA73A65F4A}" srcId="{1C268362-BCAC-43E9-95C2-7306D6752E84}" destId="{A143B171-3DD2-4C2E-9C34-00290162EAF7}" srcOrd="1" destOrd="0" parTransId="{96AAD84C-28B0-4369-AF25-45A4B2B9C114}" sibTransId="{E732DD80-89D6-41A2-B1FB-259A047D2158}"/>
    <dgm:cxn modelId="{DC7777E6-698D-4F51-B018-2A1CDD6CD1CE}" type="presOf" srcId="{3560B3F1-BE9D-41C8-A1F8-51B5B8486797}" destId="{14E8833A-5961-4249-8FFB-2F2C8A137564}" srcOrd="0" destOrd="0" presId="urn:microsoft.com/office/officeart/2005/8/layout/hierarchy3"/>
    <dgm:cxn modelId="{566B3A03-80ED-4E0A-8E82-2C58F1D3049D}" type="presOf" srcId="{A143B171-3DD2-4C2E-9C34-00290162EAF7}" destId="{86C664E8-236D-4D53-94CC-27061D823830}" srcOrd="0" destOrd="0" presId="urn:microsoft.com/office/officeart/2005/8/layout/hierarchy3"/>
    <dgm:cxn modelId="{24ECCEC3-6E2A-4985-BF1D-EA9A3B31FCBA}" type="presOf" srcId="{58F549E7-3621-444E-BD44-45EF3BAC227C}" destId="{F4576A75-6D56-4C61-AB66-2CA31471671D}" srcOrd="1" destOrd="0" presId="urn:microsoft.com/office/officeart/2005/8/layout/hierarchy3"/>
    <dgm:cxn modelId="{22E575DB-155E-4ED0-8893-B8B9AA9D1A08}" type="presOf" srcId="{6C5410AE-8AA0-4D90-B740-1F541307D756}" destId="{FAD7434C-D4FD-4C1A-A470-CFF4BCBE476D}" srcOrd="1" destOrd="0" presId="urn:microsoft.com/office/officeart/2005/8/layout/hierarchy3"/>
    <dgm:cxn modelId="{DE34F045-DA0A-4B41-96F8-FD41BE6DE146}" srcId="{58F549E7-3621-444E-BD44-45EF3BAC227C}" destId="{A0B7FFF1-62F7-4F71-9510-B70AA215AE5F}" srcOrd="1" destOrd="0" parTransId="{76695197-0971-4CAB-8F03-E5A51DBAF171}" sibTransId="{9DB9F1B6-6A88-4649-9280-854CE009FA21}"/>
    <dgm:cxn modelId="{F59EC5A8-3C27-442C-B082-6E3FCC773988}" srcId="{1C268362-BCAC-43E9-95C2-7306D6752E84}" destId="{3560B3F1-BE9D-41C8-A1F8-51B5B8486797}" srcOrd="3" destOrd="0" parTransId="{3A895A77-9029-4F26-BDF2-CCFFF1C03589}" sibTransId="{086EDE8E-37FB-4336-AA82-00C4F0AA5C7B}"/>
    <dgm:cxn modelId="{7A283215-82BD-4B0F-9974-65831CC7153D}" srcId="{1C268362-BCAC-43E9-95C2-7306D6752E84}" destId="{A9B23065-D5EE-4C9A-8F8B-C5953F55F5B3}" srcOrd="0" destOrd="0" parTransId="{9658D5E5-6CBB-4311-B718-33D0160CFBF7}" sibTransId="{B546C566-F668-4014-8DA8-B10F5D6F3C8F}"/>
    <dgm:cxn modelId="{B39222AB-A5D8-41C3-B9E3-4847A7D459FF}" type="presOf" srcId="{1C268362-BCAC-43E9-95C2-7306D6752E84}" destId="{AA3972FF-3701-4C35-96F0-7CF15AC77A7B}" srcOrd="0" destOrd="0" presId="urn:microsoft.com/office/officeart/2005/8/layout/hierarchy3"/>
    <dgm:cxn modelId="{753A7B68-FE12-47EE-ACAF-9A44207CDB91}" type="presOf" srcId="{3A895A77-9029-4F26-BDF2-CCFFF1C03589}" destId="{28E3F502-0E0B-4331-8445-F6BD4302AE03}" srcOrd="0" destOrd="0" presId="urn:microsoft.com/office/officeart/2005/8/layout/hierarchy3"/>
    <dgm:cxn modelId="{F3BBA494-407B-4E4B-B753-61F6A07BDE02}" type="presOf" srcId="{3FB219EA-8578-41A4-8E97-4F0C8F6C6C38}" destId="{37D94871-5322-40DE-AECC-2A4469E5E642}" srcOrd="0" destOrd="0" presId="urn:microsoft.com/office/officeart/2005/8/layout/hierarchy3"/>
    <dgm:cxn modelId="{8249A77A-C5C2-42B9-97A1-3562E4F58F05}" type="presOf" srcId="{C25DC4BB-A3FE-4C2B-8EB1-C9A1A0CAB64D}" destId="{1525CB52-B068-4F78-B375-64B726154009}" srcOrd="0" destOrd="0" presId="urn:microsoft.com/office/officeart/2005/8/layout/hierarchy3"/>
    <dgm:cxn modelId="{51BC6D7E-D253-4FFA-97AD-CE991F6E47A4}" type="presOf" srcId="{3D49ADCC-3507-48A7-8293-9AE7BDF83EF0}" destId="{1A6353DF-D97D-4C33-80C4-DE55D112FE26}" srcOrd="0" destOrd="0" presId="urn:microsoft.com/office/officeart/2005/8/layout/hierarchy3"/>
    <dgm:cxn modelId="{06F022F3-1F6D-4730-AFC4-402771768235}" srcId="{FD355C77-0CBD-48C1-853F-F5F5B94156BE}" destId="{6C5410AE-8AA0-4D90-B740-1F541307D756}" srcOrd="2" destOrd="0" parTransId="{ACC074CF-B3A9-43CE-A5AA-F3C059297445}" sibTransId="{DAC83C5E-73DA-46F4-93E7-25A8D2E30835}"/>
    <dgm:cxn modelId="{4CC57F62-76A7-4384-BADB-B821543AD993}" srcId="{58F549E7-3621-444E-BD44-45EF3BAC227C}" destId="{93361C0D-23F2-4B3D-B201-83EB1761B8C8}" srcOrd="0" destOrd="0" parTransId="{3FB219EA-8578-41A4-8E97-4F0C8F6C6C38}" sibTransId="{8844EDD9-C90E-42C1-9062-C54ADA585044}"/>
    <dgm:cxn modelId="{6C305F4E-6DC9-4AE8-9580-B5512627BA80}" type="presOf" srcId="{93361C0D-23F2-4B3D-B201-83EB1761B8C8}" destId="{A8016DAB-F301-4840-AE67-2D6F2DEDEB2B}" srcOrd="0" destOrd="0" presId="urn:microsoft.com/office/officeart/2005/8/layout/hierarchy3"/>
    <dgm:cxn modelId="{563BD3CC-A03A-424D-A411-2A18B6CD7FAD}" type="presOf" srcId="{58F549E7-3621-444E-BD44-45EF3BAC227C}" destId="{07A4FD5F-42B0-4F12-8D58-229BBBB0FA03}" srcOrd="0" destOrd="0" presId="urn:microsoft.com/office/officeart/2005/8/layout/hierarchy3"/>
    <dgm:cxn modelId="{2195896E-6F9A-472B-A659-BDF7EAF8C3A7}" type="presOf" srcId="{5FFFF859-CBA3-4577-961E-C02DE552737E}" destId="{5AC77265-BD20-4F24-911D-34EAA5E68ACC}" srcOrd="0" destOrd="0" presId="urn:microsoft.com/office/officeart/2005/8/layout/hierarchy3"/>
    <dgm:cxn modelId="{20B81DCC-2CF5-4365-BACF-617B51B19933}" srcId="{FD355C77-0CBD-48C1-853F-F5F5B94156BE}" destId="{58F549E7-3621-444E-BD44-45EF3BAC227C}" srcOrd="0" destOrd="0" parTransId="{2787D848-F222-4DE9-B0BB-2F9CA4E54E53}" sibTransId="{299CAB24-4194-4CC9-AC6E-9E561F655BEF}"/>
    <dgm:cxn modelId="{FC327788-1119-46C2-9E9F-CE4A4E067A96}" type="presOf" srcId="{FD355C77-0CBD-48C1-853F-F5F5B94156BE}" destId="{A9CBF190-C553-424F-B8DD-D039F9C15106}" srcOrd="0" destOrd="0" presId="urn:microsoft.com/office/officeart/2005/8/layout/hierarchy3"/>
    <dgm:cxn modelId="{44BA96B5-0A12-4274-864C-D50243FE5392}" type="presOf" srcId="{6C5410AE-8AA0-4D90-B740-1F541307D756}" destId="{BF96090D-F2C0-4AAF-B288-5B13F39DBEEB}" srcOrd="0" destOrd="0" presId="urn:microsoft.com/office/officeart/2005/8/layout/hierarchy3"/>
    <dgm:cxn modelId="{EFD30727-BE44-4BAB-B8E3-266A81914789}" type="presOf" srcId="{96AAD84C-28B0-4369-AF25-45A4B2B9C114}" destId="{CC85F2D0-2B64-4D98-A257-3D837A3C264E}" srcOrd="0" destOrd="0" presId="urn:microsoft.com/office/officeart/2005/8/layout/hierarchy3"/>
    <dgm:cxn modelId="{19930307-CB35-4C7B-B139-F1F32BA11C3E}" type="presOf" srcId="{A0B7FFF1-62F7-4F71-9510-B70AA215AE5F}" destId="{DE39C13B-AE56-42F2-99D6-1350DEE14291}" srcOrd="0" destOrd="0" presId="urn:microsoft.com/office/officeart/2005/8/layout/hierarchy3"/>
    <dgm:cxn modelId="{998BFDEB-1EDB-4BE5-80C1-1534088BE3FC}" srcId="{58F549E7-3621-444E-BD44-45EF3BAC227C}" destId="{C25DC4BB-A3FE-4C2B-8EB1-C9A1A0CAB64D}" srcOrd="2" destOrd="0" parTransId="{6A024DD8-17A2-4EA4-AA5C-623FDA935E68}" sibTransId="{24C91CFA-B177-43BE-91A6-F0E32F0D8F90}"/>
    <dgm:cxn modelId="{73B8443E-BDB8-4DAA-821D-EAE907D5AEBA}" type="presOf" srcId="{76695197-0971-4CAB-8F03-E5A51DBAF171}" destId="{06F8857F-FCB7-4D3B-BB88-1D0462857131}" srcOrd="0" destOrd="0" presId="urn:microsoft.com/office/officeart/2005/8/layout/hierarchy3"/>
    <dgm:cxn modelId="{71F07BF6-D2BD-470F-A0D1-ACF60DB3E234}" type="presParOf" srcId="{A9CBF190-C553-424F-B8DD-D039F9C15106}" destId="{520020DA-EE68-44AB-8FE1-DE14417D5E77}" srcOrd="0" destOrd="0" presId="urn:microsoft.com/office/officeart/2005/8/layout/hierarchy3"/>
    <dgm:cxn modelId="{3F26EBBC-642A-44A4-9FF6-5CC94BBF0506}" type="presParOf" srcId="{520020DA-EE68-44AB-8FE1-DE14417D5E77}" destId="{D26DEBB0-8C2E-479F-AD62-F5963903A862}" srcOrd="0" destOrd="0" presId="urn:microsoft.com/office/officeart/2005/8/layout/hierarchy3"/>
    <dgm:cxn modelId="{A0700159-3C3F-46FF-9B85-FCC728303ED8}" type="presParOf" srcId="{D26DEBB0-8C2E-479F-AD62-F5963903A862}" destId="{07A4FD5F-42B0-4F12-8D58-229BBBB0FA03}" srcOrd="0" destOrd="0" presId="urn:microsoft.com/office/officeart/2005/8/layout/hierarchy3"/>
    <dgm:cxn modelId="{C062ACEF-E159-437D-8513-20B1343124C2}" type="presParOf" srcId="{D26DEBB0-8C2E-479F-AD62-F5963903A862}" destId="{F4576A75-6D56-4C61-AB66-2CA31471671D}" srcOrd="1" destOrd="0" presId="urn:microsoft.com/office/officeart/2005/8/layout/hierarchy3"/>
    <dgm:cxn modelId="{2B4D3F3B-5620-4BD3-BD73-63236A0FD450}" type="presParOf" srcId="{520020DA-EE68-44AB-8FE1-DE14417D5E77}" destId="{A9B793AD-D61D-4F28-8EC1-442EE55838BA}" srcOrd="1" destOrd="0" presId="urn:microsoft.com/office/officeart/2005/8/layout/hierarchy3"/>
    <dgm:cxn modelId="{812BF573-FE6C-4432-8EF9-84D5405E3FE4}" type="presParOf" srcId="{A9B793AD-D61D-4F28-8EC1-442EE55838BA}" destId="{37D94871-5322-40DE-AECC-2A4469E5E642}" srcOrd="0" destOrd="0" presId="urn:microsoft.com/office/officeart/2005/8/layout/hierarchy3"/>
    <dgm:cxn modelId="{174280B9-030A-4CFE-95B4-8B9CDBB0D1D4}" type="presParOf" srcId="{A9B793AD-D61D-4F28-8EC1-442EE55838BA}" destId="{A8016DAB-F301-4840-AE67-2D6F2DEDEB2B}" srcOrd="1" destOrd="0" presId="urn:microsoft.com/office/officeart/2005/8/layout/hierarchy3"/>
    <dgm:cxn modelId="{9B2E674A-4C57-470E-B61F-AACCE1D5EF85}" type="presParOf" srcId="{A9B793AD-D61D-4F28-8EC1-442EE55838BA}" destId="{06F8857F-FCB7-4D3B-BB88-1D0462857131}" srcOrd="2" destOrd="0" presId="urn:microsoft.com/office/officeart/2005/8/layout/hierarchy3"/>
    <dgm:cxn modelId="{EEE15732-FFF2-4F1C-A11C-550F049BF71D}" type="presParOf" srcId="{A9B793AD-D61D-4F28-8EC1-442EE55838BA}" destId="{DE39C13B-AE56-42F2-99D6-1350DEE14291}" srcOrd="3" destOrd="0" presId="urn:microsoft.com/office/officeart/2005/8/layout/hierarchy3"/>
    <dgm:cxn modelId="{089636F0-80B1-4DC8-B716-822424D170C9}" type="presParOf" srcId="{A9B793AD-D61D-4F28-8EC1-442EE55838BA}" destId="{848DBD34-050F-4830-B46E-D9ECDB7550F6}" srcOrd="4" destOrd="0" presId="urn:microsoft.com/office/officeart/2005/8/layout/hierarchy3"/>
    <dgm:cxn modelId="{4A3DA840-7EFA-405C-9ACE-5D410526582E}" type="presParOf" srcId="{A9B793AD-D61D-4F28-8EC1-442EE55838BA}" destId="{1525CB52-B068-4F78-B375-64B726154009}" srcOrd="5" destOrd="0" presId="urn:microsoft.com/office/officeart/2005/8/layout/hierarchy3"/>
    <dgm:cxn modelId="{033168F8-4650-40D4-A404-1DA8BF8C27BA}" type="presParOf" srcId="{A9CBF190-C553-424F-B8DD-D039F9C15106}" destId="{78DDB535-95AE-419A-8F80-FF2861A021B7}" srcOrd="1" destOrd="0" presId="urn:microsoft.com/office/officeart/2005/8/layout/hierarchy3"/>
    <dgm:cxn modelId="{8A01FD9D-FBCF-4F94-9330-C5191BAFD99D}" type="presParOf" srcId="{78DDB535-95AE-419A-8F80-FF2861A021B7}" destId="{09ACF68E-EC88-4736-874B-69EC72109149}" srcOrd="0" destOrd="0" presId="urn:microsoft.com/office/officeart/2005/8/layout/hierarchy3"/>
    <dgm:cxn modelId="{A1515D54-7B09-4A21-B13B-B685405CB929}" type="presParOf" srcId="{09ACF68E-EC88-4736-874B-69EC72109149}" destId="{AA3972FF-3701-4C35-96F0-7CF15AC77A7B}" srcOrd="0" destOrd="0" presId="urn:microsoft.com/office/officeart/2005/8/layout/hierarchy3"/>
    <dgm:cxn modelId="{44F41DA2-EB3F-4CE2-8C5B-144EFAD270B3}" type="presParOf" srcId="{09ACF68E-EC88-4736-874B-69EC72109149}" destId="{E1C8B8F4-5F41-4F22-8B87-7C5D863F063A}" srcOrd="1" destOrd="0" presId="urn:microsoft.com/office/officeart/2005/8/layout/hierarchy3"/>
    <dgm:cxn modelId="{B80F7407-4036-410A-BCA8-BEA6EA327775}" type="presParOf" srcId="{78DDB535-95AE-419A-8F80-FF2861A021B7}" destId="{C46A816B-9BD1-43A3-AF84-D1AE950E21CD}" srcOrd="1" destOrd="0" presId="urn:microsoft.com/office/officeart/2005/8/layout/hierarchy3"/>
    <dgm:cxn modelId="{62CE6D33-9FDC-46B7-8950-6DFE2E2E1E96}" type="presParOf" srcId="{C46A816B-9BD1-43A3-AF84-D1AE950E21CD}" destId="{E8C44493-7653-401C-B59E-F2B3ECABC5AD}" srcOrd="0" destOrd="0" presId="urn:microsoft.com/office/officeart/2005/8/layout/hierarchy3"/>
    <dgm:cxn modelId="{034AC19E-E11C-4D33-BF3F-9DDDB62BC6EC}" type="presParOf" srcId="{C46A816B-9BD1-43A3-AF84-D1AE950E21CD}" destId="{7C047C14-6DF7-47F2-9F90-67C0D2F61687}" srcOrd="1" destOrd="0" presId="urn:microsoft.com/office/officeart/2005/8/layout/hierarchy3"/>
    <dgm:cxn modelId="{5E65F3A8-705A-42C2-AB4F-D7FD549B6963}" type="presParOf" srcId="{C46A816B-9BD1-43A3-AF84-D1AE950E21CD}" destId="{CC85F2D0-2B64-4D98-A257-3D837A3C264E}" srcOrd="2" destOrd="0" presId="urn:microsoft.com/office/officeart/2005/8/layout/hierarchy3"/>
    <dgm:cxn modelId="{9FAB821F-699C-41D1-B41F-3DC655C458DD}" type="presParOf" srcId="{C46A816B-9BD1-43A3-AF84-D1AE950E21CD}" destId="{86C664E8-236D-4D53-94CC-27061D823830}" srcOrd="3" destOrd="0" presId="urn:microsoft.com/office/officeart/2005/8/layout/hierarchy3"/>
    <dgm:cxn modelId="{2792936B-35FA-4ECF-AED3-1882BA0A192D}" type="presParOf" srcId="{C46A816B-9BD1-43A3-AF84-D1AE950E21CD}" destId="{5AC77265-BD20-4F24-911D-34EAA5E68ACC}" srcOrd="4" destOrd="0" presId="urn:microsoft.com/office/officeart/2005/8/layout/hierarchy3"/>
    <dgm:cxn modelId="{68C3D42C-A3AA-4BDD-AD25-0A2FF5F52AE3}" type="presParOf" srcId="{C46A816B-9BD1-43A3-AF84-D1AE950E21CD}" destId="{1A6353DF-D97D-4C33-80C4-DE55D112FE26}" srcOrd="5" destOrd="0" presId="urn:microsoft.com/office/officeart/2005/8/layout/hierarchy3"/>
    <dgm:cxn modelId="{F50DB6C8-24B3-4E26-BB62-2680CCAE44AF}" type="presParOf" srcId="{C46A816B-9BD1-43A3-AF84-D1AE950E21CD}" destId="{28E3F502-0E0B-4331-8445-F6BD4302AE03}" srcOrd="6" destOrd="0" presId="urn:microsoft.com/office/officeart/2005/8/layout/hierarchy3"/>
    <dgm:cxn modelId="{84FB3704-CDA7-4BF7-A0FE-9701B6683A77}" type="presParOf" srcId="{C46A816B-9BD1-43A3-AF84-D1AE950E21CD}" destId="{14E8833A-5961-4249-8FFB-2F2C8A137564}" srcOrd="7" destOrd="0" presId="urn:microsoft.com/office/officeart/2005/8/layout/hierarchy3"/>
    <dgm:cxn modelId="{DCC5B9B6-34CF-4F70-A63F-D6B7FB5A6699}" type="presParOf" srcId="{A9CBF190-C553-424F-B8DD-D039F9C15106}" destId="{9846892A-22BD-45FA-AEF3-C9E426311A90}" srcOrd="2" destOrd="0" presId="urn:microsoft.com/office/officeart/2005/8/layout/hierarchy3"/>
    <dgm:cxn modelId="{9B3B8201-47A7-42A0-A5D6-1090B914FF8A}" type="presParOf" srcId="{9846892A-22BD-45FA-AEF3-C9E426311A90}" destId="{4DCC8109-A449-4131-9EEA-9E34B8880092}" srcOrd="0" destOrd="0" presId="urn:microsoft.com/office/officeart/2005/8/layout/hierarchy3"/>
    <dgm:cxn modelId="{E2068FA5-6004-4904-ACEA-981A984E3C06}" type="presParOf" srcId="{4DCC8109-A449-4131-9EEA-9E34B8880092}" destId="{BF96090D-F2C0-4AAF-B288-5B13F39DBEEB}" srcOrd="0" destOrd="0" presId="urn:microsoft.com/office/officeart/2005/8/layout/hierarchy3"/>
    <dgm:cxn modelId="{6FA25B47-7E17-416D-9CC0-F686048DFC07}" type="presParOf" srcId="{4DCC8109-A449-4131-9EEA-9E34B8880092}" destId="{FAD7434C-D4FD-4C1A-A470-CFF4BCBE476D}" srcOrd="1" destOrd="0" presId="urn:microsoft.com/office/officeart/2005/8/layout/hierarchy3"/>
    <dgm:cxn modelId="{2E9AFD50-42FE-4559-A752-1709F7EDA2F7}" type="presParOf" srcId="{9846892A-22BD-45FA-AEF3-C9E426311A90}" destId="{5EE6D173-D92A-4EC7-98E5-0F7D1DF5188A}" srcOrd="1"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4FD5F-42B0-4F12-8D58-229BBBB0FA03}">
      <dsp:nvSpPr>
        <dsp:cNvPr id="0" name=""/>
        <dsp:cNvSpPr/>
      </dsp:nvSpPr>
      <dsp:spPr>
        <a:xfrm>
          <a:off x="20858" y="0"/>
          <a:ext cx="1977193" cy="5319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应用</a:t>
          </a:r>
          <a:endParaRPr lang="zh-CN" altLang="en-US" sz="2400" b="1" kern="1200" dirty="0">
            <a:solidFill>
              <a:schemeClr val="tx1"/>
            </a:solidFill>
          </a:endParaRPr>
        </a:p>
      </dsp:txBody>
      <dsp:txXfrm>
        <a:off x="36439" y="15581"/>
        <a:ext cx="1946031" cy="500801"/>
      </dsp:txXfrm>
    </dsp:sp>
    <dsp:sp modelId="{37D94871-5322-40DE-AECC-2A4469E5E642}">
      <dsp:nvSpPr>
        <dsp:cNvPr id="0" name=""/>
        <dsp:cNvSpPr/>
      </dsp:nvSpPr>
      <dsp:spPr>
        <a:xfrm>
          <a:off x="218578" y="531963"/>
          <a:ext cx="197730" cy="567754"/>
        </a:xfrm>
        <a:custGeom>
          <a:avLst/>
          <a:gdLst/>
          <a:ahLst/>
          <a:cxnLst/>
          <a:rect l="0" t="0" r="0" b="0"/>
          <a:pathLst>
            <a:path>
              <a:moveTo>
                <a:pt x="0" y="0"/>
              </a:moveTo>
              <a:lnTo>
                <a:pt x="0" y="567754"/>
              </a:lnTo>
              <a:lnTo>
                <a:pt x="197730" y="567754"/>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016DAB-F301-4840-AE67-2D6F2DEDEB2B}">
      <dsp:nvSpPr>
        <dsp:cNvPr id="0" name=""/>
        <dsp:cNvSpPr/>
      </dsp:nvSpPr>
      <dsp:spPr>
        <a:xfrm>
          <a:off x="416308" y="864001"/>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智能手机</a:t>
          </a:r>
          <a:endParaRPr lang="zh-CN" altLang="en-US" sz="1600" kern="1200" dirty="0"/>
        </a:p>
      </dsp:txBody>
      <dsp:txXfrm>
        <a:off x="430116" y="877809"/>
        <a:ext cx="1127014" cy="443817"/>
      </dsp:txXfrm>
    </dsp:sp>
    <dsp:sp modelId="{06F8857F-FCB7-4D3B-BB88-1D0462857131}">
      <dsp:nvSpPr>
        <dsp:cNvPr id="0" name=""/>
        <dsp:cNvSpPr/>
      </dsp:nvSpPr>
      <dsp:spPr>
        <a:xfrm>
          <a:off x="218578" y="531963"/>
          <a:ext cx="197730" cy="1374051"/>
        </a:xfrm>
        <a:custGeom>
          <a:avLst/>
          <a:gdLst/>
          <a:ahLst/>
          <a:cxnLst/>
          <a:rect l="0" t="0" r="0" b="0"/>
          <a:pathLst>
            <a:path>
              <a:moveTo>
                <a:pt x="0" y="0"/>
              </a:moveTo>
              <a:lnTo>
                <a:pt x="0" y="1374051"/>
              </a:lnTo>
              <a:lnTo>
                <a:pt x="197730" y="137405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39C13B-AE56-42F2-99D6-1350DEE14291}">
      <dsp:nvSpPr>
        <dsp:cNvPr id="0" name=""/>
        <dsp:cNvSpPr/>
      </dsp:nvSpPr>
      <dsp:spPr>
        <a:xfrm>
          <a:off x="416308" y="1670298"/>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物联网</a:t>
          </a:r>
          <a:endParaRPr lang="zh-CN" altLang="en-US" sz="1600" kern="1200" dirty="0"/>
        </a:p>
      </dsp:txBody>
      <dsp:txXfrm>
        <a:off x="430116" y="1684106"/>
        <a:ext cx="1127014" cy="443817"/>
      </dsp:txXfrm>
    </dsp:sp>
    <dsp:sp modelId="{848DBD34-050F-4830-B46E-D9ECDB7550F6}">
      <dsp:nvSpPr>
        <dsp:cNvPr id="0" name=""/>
        <dsp:cNvSpPr/>
      </dsp:nvSpPr>
      <dsp:spPr>
        <a:xfrm>
          <a:off x="218578" y="531963"/>
          <a:ext cx="197730" cy="2180349"/>
        </a:xfrm>
        <a:custGeom>
          <a:avLst/>
          <a:gdLst/>
          <a:ahLst/>
          <a:cxnLst/>
          <a:rect l="0" t="0" r="0" b="0"/>
          <a:pathLst>
            <a:path>
              <a:moveTo>
                <a:pt x="0" y="0"/>
              </a:moveTo>
              <a:lnTo>
                <a:pt x="0" y="2180349"/>
              </a:lnTo>
              <a:lnTo>
                <a:pt x="197730" y="218034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25CB52-B068-4F78-B375-64B726154009}">
      <dsp:nvSpPr>
        <dsp:cNvPr id="0" name=""/>
        <dsp:cNvSpPr/>
      </dsp:nvSpPr>
      <dsp:spPr>
        <a:xfrm>
          <a:off x="416308" y="2476596"/>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自动驾驶</a:t>
          </a:r>
          <a:endParaRPr lang="zh-CN" altLang="en-US" sz="1600" kern="1200" dirty="0"/>
        </a:p>
      </dsp:txBody>
      <dsp:txXfrm>
        <a:off x="430116" y="2490404"/>
        <a:ext cx="1127014" cy="443817"/>
      </dsp:txXfrm>
    </dsp:sp>
    <dsp:sp modelId="{AA3972FF-3701-4C35-96F0-7CF15AC77A7B}">
      <dsp:nvSpPr>
        <dsp:cNvPr id="0" name=""/>
        <dsp:cNvSpPr/>
      </dsp:nvSpPr>
      <dsp:spPr>
        <a:xfrm>
          <a:off x="3300482" y="25222"/>
          <a:ext cx="1977193" cy="5319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数据</a:t>
          </a:r>
          <a:endParaRPr lang="zh-CN" altLang="en-US" sz="2400" b="1" kern="1200" dirty="0">
            <a:solidFill>
              <a:schemeClr val="tx1"/>
            </a:solidFill>
          </a:endParaRPr>
        </a:p>
      </dsp:txBody>
      <dsp:txXfrm>
        <a:off x="3316063" y="40803"/>
        <a:ext cx="1946031" cy="500801"/>
      </dsp:txXfrm>
    </dsp:sp>
    <dsp:sp modelId="{E8C44493-7653-401C-B59E-F2B3ECABC5AD}">
      <dsp:nvSpPr>
        <dsp:cNvPr id="0" name=""/>
        <dsp:cNvSpPr/>
      </dsp:nvSpPr>
      <dsp:spPr>
        <a:xfrm>
          <a:off x="3498202" y="557186"/>
          <a:ext cx="197719" cy="570580"/>
        </a:xfrm>
        <a:custGeom>
          <a:avLst/>
          <a:gdLst/>
          <a:ahLst/>
          <a:cxnLst/>
          <a:rect l="0" t="0" r="0" b="0"/>
          <a:pathLst>
            <a:path>
              <a:moveTo>
                <a:pt x="0" y="0"/>
              </a:moveTo>
              <a:lnTo>
                <a:pt x="0" y="570580"/>
              </a:lnTo>
              <a:lnTo>
                <a:pt x="197719" y="57058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047C14-6DF7-47F2-9F90-67C0D2F61687}">
      <dsp:nvSpPr>
        <dsp:cNvPr id="0" name=""/>
        <dsp:cNvSpPr/>
      </dsp:nvSpPr>
      <dsp:spPr>
        <a:xfrm>
          <a:off x="3695921" y="892049"/>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文本</a:t>
          </a:r>
          <a:endParaRPr lang="zh-CN" altLang="en-US" sz="1600" kern="1200" dirty="0"/>
        </a:p>
      </dsp:txBody>
      <dsp:txXfrm>
        <a:off x="3709729" y="905857"/>
        <a:ext cx="1127014" cy="443817"/>
      </dsp:txXfrm>
    </dsp:sp>
    <dsp:sp modelId="{CC85F2D0-2B64-4D98-A257-3D837A3C264E}">
      <dsp:nvSpPr>
        <dsp:cNvPr id="0" name=""/>
        <dsp:cNvSpPr/>
      </dsp:nvSpPr>
      <dsp:spPr>
        <a:xfrm>
          <a:off x="3498202" y="557186"/>
          <a:ext cx="197719" cy="1376877"/>
        </a:xfrm>
        <a:custGeom>
          <a:avLst/>
          <a:gdLst/>
          <a:ahLst/>
          <a:cxnLst/>
          <a:rect l="0" t="0" r="0" b="0"/>
          <a:pathLst>
            <a:path>
              <a:moveTo>
                <a:pt x="0" y="0"/>
              </a:moveTo>
              <a:lnTo>
                <a:pt x="0" y="1376877"/>
              </a:lnTo>
              <a:lnTo>
                <a:pt x="197719" y="137687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C664E8-236D-4D53-94CC-27061D823830}">
      <dsp:nvSpPr>
        <dsp:cNvPr id="0" name=""/>
        <dsp:cNvSpPr/>
      </dsp:nvSpPr>
      <dsp:spPr>
        <a:xfrm>
          <a:off x="3695921" y="1698346"/>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图片</a:t>
          </a:r>
          <a:endParaRPr lang="zh-CN" altLang="en-US" sz="1600" kern="1200" dirty="0"/>
        </a:p>
      </dsp:txBody>
      <dsp:txXfrm>
        <a:off x="3709729" y="1712154"/>
        <a:ext cx="1127014" cy="443817"/>
      </dsp:txXfrm>
    </dsp:sp>
    <dsp:sp modelId="{5AC77265-BD20-4F24-911D-34EAA5E68ACC}">
      <dsp:nvSpPr>
        <dsp:cNvPr id="0" name=""/>
        <dsp:cNvSpPr/>
      </dsp:nvSpPr>
      <dsp:spPr>
        <a:xfrm>
          <a:off x="3498202" y="557186"/>
          <a:ext cx="197719" cy="2183174"/>
        </a:xfrm>
        <a:custGeom>
          <a:avLst/>
          <a:gdLst/>
          <a:ahLst/>
          <a:cxnLst/>
          <a:rect l="0" t="0" r="0" b="0"/>
          <a:pathLst>
            <a:path>
              <a:moveTo>
                <a:pt x="0" y="0"/>
              </a:moveTo>
              <a:lnTo>
                <a:pt x="0" y="2183174"/>
              </a:lnTo>
              <a:lnTo>
                <a:pt x="197719" y="2183174"/>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6353DF-D97D-4C33-80C4-DE55D112FE26}">
      <dsp:nvSpPr>
        <dsp:cNvPr id="0" name=""/>
        <dsp:cNvSpPr/>
      </dsp:nvSpPr>
      <dsp:spPr>
        <a:xfrm>
          <a:off x="3695921" y="2504644"/>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语音</a:t>
          </a:r>
          <a:endParaRPr lang="zh-CN" altLang="en-US" sz="1600" kern="1200" dirty="0"/>
        </a:p>
      </dsp:txBody>
      <dsp:txXfrm>
        <a:off x="3709729" y="2518452"/>
        <a:ext cx="1127014" cy="443817"/>
      </dsp:txXfrm>
    </dsp:sp>
    <dsp:sp modelId="{28E3F502-0E0B-4331-8445-F6BD4302AE03}">
      <dsp:nvSpPr>
        <dsp:cNvPr id="0" name=""/>
        <dsp:cNvSpPr/>
      </dsp:nvSpPr>
      <dsp:spPr>
        <a:xfrm>
          <a:off x="3498202" y="557186"/>
          <a:ext cx="197719" cy="2965161"/>
        </a:xfrm>
        <a:custGeom>
          <a:avLst/>
          <a:gdLst/>
          <a:ahLst/>
          <a:cxnLst/>
          <a:rect l="0" t="0" r="0" b="0"/>
          <a:pathLst>
            <a:path>
              <a:moveTo>
                <a:pt x="0" y="0"/>
              </a:moveTo>
              <a:lnTo>
                <a:pt x="0" y="2965161"/>
              </a:lnTo>
              <a:lnTo>
                <a:pt x="197719" y="296516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E8833A-5961-4249-8FFB-2F2C8A137564}">
      <dsp:nvSpPr>
        <dsp:cNvPr id="0" name=""/>
        <dsp:cNvSpPr/>
      </dsp:nvSpPr>
      <dsp:spPr>
        <a:xfrm>
          <a:off x="3695921" y="3286631"/>
          <a:ext cx="1154630" cy="4714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smtClean="0"/>
            <a:t>视频</a:t>
          </a:r>
          <a:endParaRPr lang="zh-CN" altLang="en-US" sz="1600" kern="1200" dirty="0"/>
        </a:p>
      </dsp:txBody>
      <dsp:txXfrm>
        <a:off x="3709729" y="3300439"/>
        <a:ext cx="1127014" cy="443817"/>
      </dsp:txXfrm>
    </dsp:sp>
    <dsp:sp modelId="{BF96090D-F2C0-4AAF-B288-5B13F39DBEEB}">
      <dsp:nvSpPr>
        <dsp:cNvPr id="0" name=""/>
        <dsp:cNvSpPr/>
      </dsp:nvSpPr>
      <dsp:spPr>
        <a:xfrm>
          <a:off x="6643356" y="0"/>
          <a:ext cx="1977193" cy="5319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rPr>
            <a:t>计算</a:t>
          </a:r>
          <a:endParaRPr lang="zh-CN" altLang="en-US" sz="2400" b="1" kern="1200" dirty="0">
            <a:solidFill>
              <a:schemeClr val="tx1"/>
            </a:solidFill>
          </a:endParaRPr>
        </a:p>
      </dsp:txBody>
      <dsp:txXfrm>
        <a:off x="6658937" y="15581"/>
        <a:ext cx="1946031" cy="5008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a:p>
          <a:p>
            <a:pPr lvl="1"/>
            <a:r>
              <a:rPr lang="en-US" altLang="zh-CN" noProof="0" dirty="0"/>
              <a:t>Click here to add content</a:t>
            </a:r>
            <a:endParaRPr lang="en-US" altLang="zh-CN" noProof="0" dirty="0"/>
          </a:p>
          <a:p>
            <a:pPr lvl="2"/>
            <a:r>
              <a:rPr lang="en-US" altLang="zh-CN" noProof="0" dirty="0"/>
              <a:t>Click here to add content</a:t>
            </a:r>
            <a:endParaRPr lang="en-US" altLang="zh-CN" noProof="0" dirty="0"/>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ln>
        </p:spPr>
      </p:sp>
    </p:spTree>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anose="05000000000000000000"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655" indent="-180975" algn="l" rtl="0" eaLnBrk="1" fontAlgn="base" hangingPunct="1">
      <a:lnSpc>
        <a:spcPct val="125000"/>
      </a:lnSpc>
      <a:spcBef>
        <a:spcPct val="0"/>
      </a:spcBef>
      <a:spcAft>
        <a:spcPts val="600"/>
      </a:spcAft>
      <a:buSzPct val="50000"/>
      <a:buFont typeface="Wingdings" panose="05000000000000000000"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anose="05000000000000000000"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4" Type="http://schemas.openxmlformats.org/officeDocument/2006/relationships/hyperlink" Target="https://support.huaweicloud.com/cci/index.html" TargetMode="External"/><Relationship Id="rId3" Type="http://schemas.openxmlformats.org/officeDocument/2006/relationships/hyperlink" Target="https://support.huaweicloud.com/cce/index.html" TargetMode="External"/><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upport.huawei.com/onlinetoolweb/ftca/index?serise=9" TargetMode="External"/><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support.huawei.com/enterprise/zh/taishan-servers/taishan-2280-pid-21941616?category=installation-upgrade" TargetMode="External"/><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4" Type="http://schemas.openxmlformats.org/officeDocument/2006/relationships/hyperlink" Target="https://support.huawei.com/enterprise/zh/taishan-servers/taishan-solutionpid-23025673/software" TargetMode="External"/><Relationship Id="rId3" Type="http://schemas.openxmlformats.org/officeDocument/2006/relationships/hyperlink" Target="https://support.huawei.com/carrier/docTypeNewOffering?col=product&amp;path=PBI1-21430725/PBI1-21430756/PBI1-21431670/PBI1-23025673&amp;resTab=SW"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blog.csdn.net/coslay/article/details/42037695"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en-US" altLang="zh-CN" dirty="0" smtClean="0"/>
          </a:p>
          <a:p>
            <a:endParaRPr lang="zh-CN" altLang="en-US" dirty="0"/>
          </a:p>
        </p:txBody>
      </p:sp>
      <p:sp>
        <p:nvSpPr>
          <p:cNvPr id="11" name="备注占位符 10"/>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auto" latinLnBrk="0" hangingPunct="1">
              <a:lnSpc>
                <a:spcPct val="100000"/>
              </a:lnSpc>
              <a:spcBef>
                <a:spcPts val="0"/>
              </a:spcBef>
              <a:spcAft>
                <a:spcPts val="0"/>
              </a:spcAft>
              <a:buClrTx/>
              <a:buSzTx/>
              <a:defRPr/>
            </a:pPr>
            <a:r>
              <a:rPr lang="zh-CN" altLang="en-US" sz="1100" dirty="0" smtClean="0"/>
              <a:t>弹性云服务器</a:t>
            </a:r>
            <a:r>
              <a:rPr lang="zh-CN" altLang="en-US" dirty="0" smtClean="0"/>
              <a:t>，目前以通用型为主，后续</a:t>
            </a:r>
            <a:r>
              <a:rPr lang="zh-CN" altLang="en-US" sz="1200" b="0" dirty="0" smtClean="0">
                <a:latin typeface="微软雅黑" panose="020B0503020204020204" pitchFamily="34" charset="-122"/>
                <a:ea typeface="微软雅黑" panose="020B0503020204020204" pitchFamily="34" charset="-122"/>
              </a:rPr>
              <a:t>存储密集型、内存密集型等等全系列的规格都会陆续提供，保持与现有计算服务的功能移植，覆盖全场景，提供极致性价比，已具备丰富生态并在不断发展完善。</a:t>
            </a:r>
            <a:endParaRPr lang="zh-CN" altLang="en-US" sz="1200" b="0" dirty="0" smtClean="0">
              <a:latin typeface="微软雅黑" panose="020B0503020204020204" pitchFamily="34" charset="-122"/>
              <a:ea typeface="微软雅黑" panose="020B0503020204020204" pitchFamily="34" charset="-122"/>
            </a:endParaRPr>
          </a:p>
          <a:p>
            <a:pPr marL="0" indent="0">
              <a:buNone/>
            </a:pPr>
            <a:endParaRPr lang="en-US" altLang="zh-CN" b="0" dirty="0" smtClean="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b="0" dirty="0" smtClean="0"/>
              <a:t>鲲鹏弹性云服务器优势：</a:t>
            </a:r>
            <a:r>
              <a:rPr lang="zh-CN" altLang="en-US" sz="1050" b="0" dirty="0" smtClean="0">
                <a:latin typeface="微软雅黑" panose="020B0503020204020204" pitchFamily="34" charset="-122"/>
                <a:ea typeface="微软雅黑" panose="020B0503020204020204" pitchFamily="34" charset="-122"/>
              </a:rPr>
              <a:t>覆盖</a:t>
            </a:r>
            <a:r>
              <a:rPr lang="zh-CN" altLang="en-US" sz="1100" b="0" dirty="0" smtClean="0">
                <a:solidFill>
                  <a:srgbClr val="C00000"/>
                </a:solidFill>
                <a:latin typeface="微软雅黑" panose="020B0503020204020204" pitchFamily="34" charset="-122"/>
                <a:ea typeface="微软雅黑" panose="020B0503020204020204" pitchFamily="34" charset="-122"/>
              </a:rPr>
              <a:t>全场景；</a:t>
            </a:r>
            <a:r>
              <a:rPr lang="zh-CN" altLang="en-US" sz="1050" b="0" dirty="0" smtClean="0">
                <a:latin typeface="微软雅黑" panose="020B0503020204020204" pitchFamily="34" charset="-122"/>
                <a:ea typeface="微软雅黑" panose="020B0503020204020204" pitchFamily="34" charset="-122"/>
              </a:rPr>
              <a:t>极致</a:t>
            </a:r>
            <a:r>
              <a:rPr lang="zh-CN" altLang="en-US" sz="1050" b="0" dirty="0" smtClean="0">
                <a:solidFill>
                  <a:srgbClr val="C00000"/>
                </a:solidFill>
                <a:latin typeface="微软雅黑" panose="020B0503020204020204" pitchFamily="34" charset="-122"/>
                <a:ea typeface="微软雅黑" panose="020B0503020204020204" pitchFamily="34" charset="-122"/>
              </a:rPr>
              <a:t>性价比；</a:t>
            </a:r>
            <a:r>
              <a:rPr lang="zh-CN" altLang="en-US" sz="1050" b="0" dirty="0" smtClean="0">
                <a:latin typeface="微软雅黑" panose="020B0503020204020204" pitchFamily="34" charset="-122"/>
                <a:ea typeface="微软雅黑" panose="020B0503020204020204" pitchFamily="34" charset="-122"/>
              </a:rPr>
              <a:t>与</a:t>
            </a:r>
            <a:r>
              <a:rPr lang="en-US" altLang="zh-CN" sz="1050" b="0" dirty="0" smtClean="0">
                <a:latin typeface="微软雅黑" panose="020B0503020204020204" pitchFamily="34" charset="-122"/>
                <a:ea typeface="微软雅黑" panose="020B0503020204020204" pitchFamily="34" charset="-122"/>
              </a:rPr>
              <a:t>x86</a:t>
            </a:r>
            <a:r>
              <a:rPr lang="zh-CN" altLang="en-US" sz="1050" b="0" dirty="0" smtClean="0">
                <a:latin typeface="微软雅黑" panose="020B0503020204020204" pitchFamily="34" charset="-122"/>
                <a:ea typeface="微软雅黑" panose="020B0503020204020204" pitchFamily="34" charset="-122"/>
              </a:rPr>
              <a:t>实例</a:t>
            </a:r>
            <a:r>
              <a:rPr lang="zh-CN" altLang="en-US" sz="1100" b="0" dirty="0" smtClean="0">
                <a:solidFill>
                  <a:srgbClr val="C00000"/>
                </a:solidFill>
                <a:latin typeface="微软雅黑" panose="020B0503020204020204" pitchFamily="34" charset="-122"/>
                <a:ea typeface="微软雅黑" panose="020B0503020204020204" pitchFamily="34" charset="-122"/>
              </a:rPr>
              <a:t>功能一致；</a:t>
            </a:r>
            <a:r>
              <a:rPr lang="zh-CN" altLang="en-US" sz="1050" b="0" dirty="0" smtClean="0">
                <a:latin typeface="微软雅黑" panose="020B0503020204020204" pitchFamily="34" charset="-122"/>
                <a:ea typeface="微软雅黑" panose="020B0503020204020204" pitchFamily="34" charset="-122"/>
              </a:rPr>
              <a:t>生态</a:t>
            </a:r>
            <a:r>
              <a:rPr lang="zh-CN" altLang="en-US" sz="1100" b="0" dirty="0" smtClean="0">
                <a:solidFill>
                  <a:srgbClr val="C00000"/>
                </a:solidFill>
                <a:latin typeface="微软雅黑" panose="020B0503020204020204" pitchFamily="34" charset="-122"/>
                <a:ea typeface="微软雅黑" panose="020B0503020204020204" pitchFamily="34" charset="-122"/>
              </a:rPr>
              <a:t>丰富。</a:t>
            </a:r>
            <a:endParaRPr lang="zh-CN" altLang="en-US" sz="1100" b="0" dirty="0" smtClean="0">
              <a:solidFill>
                <a:srgbClr val="C00000"/>
              </a:solidFill>
              <a:latin typeface="微软雅黑" panose="020B0503020204020204" pitchFamily="34" charset="-122"/>
              <a:ea typeface="微软雅黑" panose="020B0503020204020204" pitchFamily="34" charset="-122"/>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sz="1100" b="1" dirty="0" smtClean="0">
              <a:solidFill>
                <a:srgbClr val="C00000"/>
              </a:solidFill>
              <a:latin typeface="微软雅黑" panose="020B0503020204020204" pitchFamily="34" charset="-122"/>
              <a:ea typeface="微软雅黑" panose="020B0503020204020204" pitchFamily="34" charset="-122"/>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sz="1050" b="1" dirty="0" smtClean="0">
              <a:solidFill>
                <a:srgbClr val="C00000"/>
              </a:solidFill>
              <a:latin typeface="微软雅黑" panose="020B0503020204020204" pitchFamily="34" charset="-122"/>
              <a:ea typeface="微软雅黑" panose="020B0503020204020204" pitchFamily="34" charset="-122"/>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sz="1050" dirty="0" smtClean="0">
              <a:latin typeface="微软雅黑" panose="020B0503020204020204" pitchFamily="34" charset="-122"/>
              <a:ea typeface="微软雅黑" panose="020B0503020204020204" pitchFamily="34" charset="-122"/>
            </a:endParaRPr>
          </a:p>
          <a:p>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effectLst/>
              </a:rPr>
              <a:t>鲲鹏通用计算增强型是华为基于自主研发的</a:t>
            </a:r>
            <a:r>
              <a:rPr lang="en-US" altLang="zh-CN" dirty="0" err="1" smtClean="0">
                <a:effectLst/>
              </a:rPr>
              <a:t>Kunpeng</a:t>
            </a:r>
            <a:r>
              <a:rPr lang="zh-CN" altLang="en-US" dirty="0" smtClean="0">
                <a:effectLst/>
              </a:rPr>
              <a:t>系列芯片而提供的一种实例，</a:t>
            </a:r>
            <a:r>
              <a:rPr lang="en-US" altLang="zh-CN" dirty="0" smtClean="0">
                <a:effectLst/>
              </a:rPr>
              <a:t>KC1</a:t>
            </a:r>
            <a:r>
              <a:rPr lang="zh-CN" altLang="en-US" dirty="0" smtClean="0">
                <a:effectLst/>
              </a:rPr>
              <a:t>型弹性云服务器搭载自研</a:t>
            </a:r>
            <a:r>
              <a:rPr lang="en-US" altLang="zh-CN" dirty="0" err="1" smtClean="0">
                <a:effectLst/>
              </a:rPr>
              <a:t>Kunpeng</a:t>
            </a:r>
            <a:r>
              <a:rPr lang="en-US" altLang="zh-CN" baseline="0" dirty="0" smtClean="0">
                <a:effectLst/>
              </a:rPr>
              <a:t> </a:t>
            </a:r>
            <a:r>
              <a:rPr lang="en-US" altLang="zh-CN" dirty="0" smtClean="0">
                <a:effectLst/>
              </a:rPr>
              <a:t>920</a:t>
            </a:r>
            <a:r>
              <a:rPr lang="zh-CN" altLang="en-US" dirty="0" smtClean="0">
                <a:effectLst/>
              </a:rPr>
              <a:t>芯片和高性能智能网卡，计算性能、网络性能与业界主流</a:t>
            </a:r>
            <a:r>
              <a:rPr lang="en-US" altLang="zh-CN" dirty="0" smtClean="0">
                <a:effectLst/>
              </a:rPr>
              <a:t>x86</a:t>
            </a:r>
            <a:r>
              <a:rPr lang="zh-CN" altLang="en-US" dirty="0" smtClean="0">
                <a:effectLst/>
              </a:rPr>
              <a:t>产品持平，提供了超高网络能力，综合性价比高</a:t>
            </a:r>
            <a:r>
              <a:rPr lang="en-US" altLang="zh-CN" dirty="0" smtClean="0">
                <a:effectLst/>
              </a:rPr>
              <a:t>30%</a:t>
            </a:r>
            <a:r>
              <a:rPr lang="zh-CN" altLang="en-US" dirty="0" smtClean="0">
                <a:effectLst/>
              </a:rPr>
              <a:t>，可以满足重载业务场景使用。</a:t>
            </a:r>
            <a:endParaRPr lang="en-US" dirty="0" smtClean="0"/>
          </a:p>
          <a:p>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KM1</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型弹性云服务器擅长应对大型内存数据集和高网络场景，搭载自研鲲鹏</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920</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芯片，配套</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Hi1822</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智能高速网卡，提供更高的网络性能，提供最大</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480GB</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基于</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DDR4</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的内存实例，是高内存、高网络应用的最佳选择。</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auto" latinLnBrk="0" hangingPunct="1">
              <a:lnSpc>
                <a:spcPct val="100000"/>
              </a:lnSpc>
              <a:spcBef>
                <a:spcPts val="0"/>
              </a:spcBef>
              <a:spcAft>
                <a:spcPts val="0"/>
              </a:spcAft>
              <a:buClrTx/>
              <a:buSzTx/>
              <a:defRPr/>
            </a:pPr>
            <a:r>
              <a:rPr lang="zh-CN" altLang="en-US" sz="1200" b="0" dirty="0" smtClean="0"/>
              <a:t>鲲鹏裸金属服务，</a:t>
            </a:r>
            <a:r>
              <a:rPr lang="zh-CN" altLang="en-US" dirty="0" smtClean="0"/>
              <a:t>两颗</a:t>
            </a:r>
            <a:r>
              <a:rPr lang="en-US" altLang="zh-CN" dirty="0" smtClean="0"/>
              <a:t>CPU</a:t>
            </a:r>
            <a:r>
              <a:rPr lang="en-US" altLang="zh-CN" baseline="0" dirty="0" smtClean="0"/>
              <a:t> </a:t>
            </a:r>
            <a:r>
              <a:rPr lang="zh-CN" altLang="en-US" baseline="0" dirty="0" smtClean="0"/>
              <a:t>达到</a:t>
            </a:r>
            <a:r>
              <a:rPr lang="en-US" altLang="zh-CN" baseline="0" dirty="0" smtClean="0"/>
              <a:t>128</a:t>
            </a:r>
            <a:r>
              <a:rPr lang="zh-CN" altLang="en-US" baseline="0" dirty="0" smtClean="0"/>
              <a:t>核算力，非常适合高并发数据处理，将要发布的基于新的场景设计的</a:t>
            </a:r>
            <a:r>
              <a:rPr lang="en-US" altLang="zh-CN" baseline="0" dirty="0" smtClean="0"/>
              <a:t>SDI3.0</a:t>
            </a:r>
            <a:r>
              <a:rPr lang="zh-CN" altLang="en-US" baseline="0" dirty="0" smtClean="0"/>
              <a:t>卡，也会支持高速网络。</a:t>
            </a:r>
            <a:endParaRPr lang="en-US" dirty="0" smtClean="0"/>
          </a:p>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sz="1100" b="0" dirty="0" smtClean="0">
                <a:latin typeface="微软雅黑" panose="020B0503020204020204" pitchFamily="34" charset="-122"/>
                <a:ea typeface="微软雅黑" panose="020B0503020204020204" pitchFamily="34" charset="-122"/>
              </a:rPr>
              <a:t>SDI</a:t>
            </a:r>
            <a:r>
              <a:rPr lang="zh-CN" altLang="en-US" sz="1100" b="0" dirty="0" smtClean="0">
                <a:latin typeface="微软雅黑" panose="020B0503020204020204" pitchFamily="34" charset="-122"/>
                <a:ea typeface="微软雅黑" panose="020B0503020204020204" pitchFamily="34" charset="-122"/>
              </a:rPr>
              <a:t>： 华为的</a:t>
            </a:r>
            <a:r>
              <a:rPr lang="zh-CN" altLang="en-US" sz="1100" b="0" i="0" kern="1200" dirty="0" smtClean="0">
                <a:effectLst/>
                <a:latin typeface="微软雅黑" panose="020B0503020204020204" pitchFamily="34" charset="-122"/>
                <a:ea typeface="微软雅黑" panose="020B0503020204020204" pitchFamily="34" charset="-122"/>
                <a:cs typeface="+mn-cs"/>
              </a:rPr>
              <a:t>业务驱动基础架构（</a:t>
            </a:r>
            <a:r>
              <a:rPr lang="en-US" sz="1100" b="0" i="0" kern="1200" dirty="0" smtClean="0">
                <a:effectLst/>
                <a:latin typeface="微软雅黑" panose="020B0503020204020204" pitchFamily="34" charset="-122"/>
                <a:ea typeface="微软雅黑" panose="020B0503020204020204" pitchFamily="34" charset="-122"/>
                <a:cs typeface="+mn-cs"/>
              </a:rPr>
              <a:t>Service Driven </a:t>
            </a:r>
            <a:r>
              <a:rPr lang="en-US" sz="1100" b="0" i="0" kern="1200" dirty="0" err="1" smtClean="0">
                <a:effectLst/>
                <a:latin typeface="微软雅黑" panose="020B0503020204020204" pitchFamily="34" charset="-122"/>
                <a:ea typeface="微软雅黑" panose="020B0503020204020204" pitchFamily="34" charset="-122"/>
                <a:cs typeface="+mn-cs"/>
              </a:rPr>
              <a:t>Infrastructure，SDI</a:t>
            </a:r>
            <a:r>
              <a:rPr lang="en-US" sz="1100" b="0" i="0" kern="1200" dirty="0" smtClean="0">
                <a:effectLst/>
                <a:latin typeface="微软雅黑" panose="020B0503020204020204" pitchFamily="34" charset="-122"/>
                <a:ea typeface="微软雅黑" panose="020B0503020204020204" pitchFamily="34" charset="-122"/>
              </a:rPr>
              <a:t>）</a:t>
            </a:r>
            <a:endParaRPr lang="en-US" altLang="zh-CN" sz="1100" b="1" dirty="0" smtClean="0">
              <a:latin typeface="微软雅黑" panose="020B0503020204020204" pitchFamily="34" charset="-122"/>
              <a:ea typeface="微软雅黑" panose="020B0503020204020204" pitchFamily="34" charset="-122"/>
            </a:endParaRPr>
          </a:p>
          <a:p>
            <a:r>
              <a:rPr lang="en-US" sz="1100" b="0" i="0" kern="1200" dirty="0" err="1" smtClean="0">
                <a:effectLst/>
                <a:latin typeface="微软雅黑" panose="020B0503020204020204" pitchFamily="34" charset="-122"/>
                <a:ea typeface="微软雅黑" panose="020B0503020204020204" pitchFamily="34" charset="-122"/>
                <a:cs typeface="+mn-cs"/>
              </a:rPr>
              <a:t>SPECCInt</a:t>
            </a:r>
            <a:r>
              <a:rPr lang="zh-CN" altLang="en-US" sz="1100" b="0" i="0" kern="1200" dirty="0" smtClean="0">
                <a:effectLst/>
                <a:latin typeface="微软雅黑" panose="020B0503020204020204" pitchFamily="34" charset="-122"/>
                <a:ea typeface="微软雅黑" panose="020B0503020204020204" pitchFamily="34" charset="-122"/>
                <a:cs typeface="+mn-cs"/>
              </a:rPr>
              <a:t>即</a:t>
            </a:r>
            <a:r>
              <a:rPr lang="en-US" sz="1100" b="0" i="0" kern="1200" dirty="0" smtClean="0">
                <a:effectLst/>
                <a:latin typeface="微软雅黑" panose="020B0503020204020204" pitchFamily="34" charset="-122"/>
                <a:ea typeface="微软雅黑" panose="020B0503020204020204" pitchFamily="34" charset="-122"/>
                <a:cs typeface="+mn-cs"/>
              </a:rPr>
              <a:t>SPE </a:t>
            </a:r>
            <a:r>
              <a:rPr lang="en-US" sz="1100" b="0" i="0" kern="1200" dirty="0" err="1" smtClean="0">
                <a:effectLst/>
                <a:latin typeface="微软雅黑" panose="020B0503020204020204" pitchFamily="34" charset="-122"/>
                <a:ea typeface="微软雅黑" panose="020B0503020204020204" pitchFamily="34" charset="-122"/>
                <a:cs typeface="+mn-cs"/>
              </a:rPr>
              <a:t>Cpu</a:t>
            </a:r>
            <a:r>
              <a:rPr lang="en-US" sz="1100" b="0" i="0" kern="1200" dirty="0" smtClean="0">
                <a:effectLst/>
                <a:latin typeface="微软雅黑" panose="020B0503020204020204" pitchFamily="34" charset="-122"/>
                <a:ea typeface="微软雅黑" panose="020B0503020204020204" pitchFamily="34" charset="-122"/>
                <a:cs typeface="+mn-cs"/>
              </a:rPr>
              <a:t> Integrate</a:t>
            </a:r>
            <a:r>
              <a:rPr lang="zh-CN" altLang="en-US" sz="1100" b="0" i="0" kern="1200" dirty="0" smtClean="0">
                <a:effectLst/>
                <a:latin typeface="微软雅黑" panose="020B0503020204020204" pitchFamily="34" charset="-122"/>
                <a:ea typeface="微软雅黑" panose="020B0503020204020204" pitchFamily="34" charset="-122"/>
                <a:cs typeface="+mn-cs"/>
              </a:rPr>
              <a:t>的简写，</a:t>
            </a:r>
            <a:r>
              <a:rPr lang="en-US" sz="1100" b="0" i="0" kern="1200" dirty="0" smtClean="0">
                <a:effectLst/>
                <a:latin typeface="微软雅黑" panose="020B0503020204020204" pitchFamily="34" charset="-122"/>
                <a:ea typeface="微软雅黑" panose="020B0503020204020204" pitchFamily="34" charset="-122"/>
                <a:cs typeface="+mn-cs"/>
              </a:rPr>
              <a:t>SPECCFP</a:t>
            </a:r>
            <a:r>
              <a:rPr lang="zh-CN" altLang="en-US" sz="1100" b="0" i="0" kern="1200" dirty="0" smtClean="0">
                <a:effectLst/>
                <a:latin typeface="微软雅黑" panose="020B0503020204020204" pitchFamily="34" charset="-122"/>
                <a:ea typeface="微软雅黑" panose="020B0503020204020204" pitchFamily="34" charset="-122"/>
                <a:cs typeface="+mn-cs"/>
              </a:rPr>
              <a:t>即</a:t>
            </a:r>
            <a:r>
              <a:rPr lang="en-US" sz="1100" b="0" i="0" kern="1200" dirty="0" smtClean="0">
                <a:effectLst/>
                <a:latin typeface="微软雅黑" panose="020B0503020204020204" pitchFamily="34" charset="-122"/>
                <a:ea typeface="微软雅黑" panose="020B0503020204020204" pitchFamily="34" charset="-122"/>
                <a:cs typeface="+mn-cs"/>
              </a:rPr>
              <a:t>SPE </a:t>
            </a:r>
            <a:r>
              <a:rPr lang="en-US" sz="1100" b="0" i="0" kern="1200" dirty="0" err="1" smtClean="0">
                <a:effectLst/>
                <a:latin typeface="微软雅黑" panose="020B0503020204020204" pitchFamily="34" charset="-122"/>
                <a:ea typeface="微软雅黑" panose="020B0503020204020204" pitchFamily="34" charset="-122"/>
                <a:cs typeface="+mn-cs"/>
              </a:rPr>
              <a:t>Cpu</a:t>
            </a:r>
            <a:r>
              <a:rPr lang="en-US" sz="1100" b="0" i="0" kern="1200" dirty="0" smtClean="0">
                <a:effectLst/>
                <a:latin typeface="微软雅黑" panose="020B0503020204020204" pitchFamily="34" charset="-122"/>
                <a:ea typeface="微软雅黑" panose="020B0503020204020204" pitchFamily="34" charset="-122"/>
                <a:cs typeface="+mn-cs"/>
              </a:rPr>
              <a:t> Float Point</a:t>
            </a:r>
            <a:r>
              <a:rPr lang="zh-CN" altLang="en-US" sz="1100" b="0" i="0" kern="1200" dirty="0" smtClean="0">
                <a:effectLst/>
                <a:latin typeface="微软雅黑" panose="020B0503020204020204" pitchFamily="34" charset="-122"/>
                <a:ea typeface="微软雅黑" panose="020B0503020204020204" pitchFamily="34" charset="-122"/>
                <a:cs typeface="+mn-cs"/>
              </a:rPr>
              <a:t>的简写。前者用于测量和对比</a:t>
            </a:r>
            <a:r>
              <a:rPr lang="en-US" sz="1100" b="0" i="0" kern="1200" dirty="0" smtClean="0">
                <a:effectLst/>
                <a:latin typeface="微软雅黑" panose="020B0503020204020204" pitchFamily="34" charset="-122"/>
                <a:ea typeface="微软雅黑" panose="020B0503020204020204" pitchFamily="34" charset="-122"/>
                <a:cs typeface="+mn-cs"/>
              </a:rPr>
              <a:t>CPU</a:t>
            </a:r>
            <a:r>
              <a:rPr lang="zh-CN" altLang="en-US" sz="1100" b="0" i="0" kern="1200" dirty="0" smtClean="0">
                <a:effectLst/>
              </a:rPr>
              <a:t>的整数性能，后者用于测量和对比浮点性能。</a:t>
            </a:r>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计算服务包含鲲鹏</a:t>
            </a:r>
            <a:r>
              <a:rPr lang="en-US" altLang="zh-CN" dirty="0" smtClean="0"/>
              <a:t>ECS</a:t>
            </a:r>
            <a:r>
              <a:rPr lang="zh-CN" altLang="en-US" dirty="0" smtClean="0"/>
              <a:t>和鲲鹏</a:t>
            </a:r>
            <a:r>
              <a:rPr lang="en-US" altLang="zh-CN" dirty="0" smtClean="0"/>
              <a:t>BMS</a:t>
            </a:r>
            <a:r>
              <a:rPr lang="zh-CN" altLang="en-US" dirty="0" smtClean="0"/>
              <a:t>。</a:t>
            </a:r>
            <a:r>
              <a:rPr lang="en-US" altLang="zh-CN" dirty="0" smtClean="0"/>
              <a:t>ECS</a:t>
            </a:r>
            <a:r>
              <a:rPr lang="zh-CN" altLang="en-US" dirty="0" smtClean="0"/>
              <a:t>提供计算通用型、存储密集型、内存密集型、计算加速型；</a:t>
            </a:r>
            <a:r>
              <a:rPr lang="en-US" altLang="zh-CN" dirty="0" smtClean="0"/>
              <a:t>BMS</a:t>
            </a:r>
            <a:r>
              <a:rPr lang="zh-CN" altLang="en-US" dirty="0" smtClean="0"/>
              <a:t>提供通用型和存储型。</a:t>
            </a:r>
            <a:endParaRPr lang="en-US" altLang="zh-CN" dirty="0" smtClean="0"/>
          </a:p>
          <a:p>
            <a:pPr lvl="0"/>
            <a:r>
              <a:rPr lang="en-US" altLang="zh-CN" dirty="0" smtClean="0"/>
              <a:t>ECS </a:t>
            </a:r>
            <a:r>
              <a:rPr lang="zh-CN" altLang="en-US" dirty="0" smtClean="0"/>
              <a:t>鲲鹏实例相对友商</a:t>
            </a:r>
            <a:r>
              <a:rPr lang="en-US" altLang="zh-CN" dirty="0" smtClean="0"/>
              <a:t>x86</a:t>
            </a:r>
            <a:r>
              <a:rPr lang="zh-CN" altLang="en-US" dirty="0" smtClean="0"/>
              <a:t>实例</a:t>
            </a:r>
            <a:r>
              <a:rPr lang="en-US" altLang="zh-CN" dirty="0" smtClean="0"/>
              <a:t>G5/C5</a:t>
            </a:r>
            <a:r>
              <a:rPr lang="zh-CN" altLang="en-US" dirty="0" smtClean="0"/>
              <a:t>，有性价比优势，鲲鹏</a:t>
            </a:r>
            <a:r>
              <a:rPr lang="en-US" altLang="zh-CN" dirty="0" smtClean="0"/>
              <a:t>BMS</a:t>
            </a:r>
            <a:r>
              <a:rPr lang="zh-CN" altLang="en-US" dirty="0" smtClean="0"/>
              <a:t>相对</a:t>
            </a:r>
            <a:r>
              <a:rPr lang="en-US" altLang="zh-CN" dirty="0" smtClean="0"/>
              <a:t>x86</a:t>
            </a:r>
            <a:r>
              <a:rPr lang="zh-CN" altLang="en-US" dirty="0" smtClean="0"/>
              <a:t>相同配置（</a:t>
            </a:r>
            <a:r>
              <a:rPr lang="en-US" altLang="zh-CN" dirty="0" smtClean="0"/>
              <a:t>6148 CPU</a:t>
            </a:r>
            <a:r>
              <a:rPr lang="zh-CN" altLang="en-US" dirty="0" smtClean="0"/>
              <a:t>）有性价比优势。</a:t>
            </a:r>
            <a:endParaRPr lang="en-US" altLang="zh-CN" dirty="0" smtClean="0"/>
          </a:p>
          <a:p>
            <a:pPr lvl="0"/>
            <a:r>
              <a:rPr lang="en-US" altLang="zh-CN" dirty="0" smtClean="0"/>
              <a:t>K</a:t>
            </a:r>
            <a:r>
              <a:rPr lang="zh-CN" altLang="en-US" dirty="0" smtClean="0"/>
              <a:t>是</a:t>
            </a:r>
            <a:r>
              <a:rPr lang="en-US" altLang="zh-CN" dirty="0" err="1" smtClean="0"/>
              <a:t>kunpeng</a:t>
            </a:r>
            <a:br>
              <a:rPr lang="en-US" altLang="zh-CN" dirty="0" smtClean="0"/>
            </a:br>
            <a:r>
              <a:rPr lang="en-US" altLang="zh-CN" dirty="0" smtClean="0"/>
              <a:t>C</a:t>
            </a:r>
            <a:r>
              <a:rPr lang="zh-CN" altLang="en-US" dirty="0" smtClean="0"/>
              <a:t>是</a:t>
            </a:r>
            <a:r>
              <a:rPr lang="en-US" altLang="zh-CN" dirty="0" smtClean="0"/>
              <a:t>compute enhanced</a:t>
            </a:r>
            <a:br>
              <a:rPr lang="en-US" altLang="zh-CN" dirty="0" smtClean="0"/>
            </a:br>
            <a:r>
              <a:rPr lang="en-US" altLang="zh-CN" dirty="0" smtClean="0"/>
              <a:t>I</a:t>
            </a:r>
            <a:r>
              <a:rPr lang="zh-CN" altLang="en-US" dirty="0" smtClean="0"/>
              <a:t>是</a:t>
            </a:r>
            <a:r>
              <a:rPr lang="en-US" altLang="zh-CN" dirty="0" err="1" smtClean="0"/>
              <a:t>IOoptimized</a:t>
            </a:r>
            <a:br>
              <a:rPr lang="en-US" altLang="zh-CN" dirty="0" smtClean="0"/>
            </a:br>
            <a:r>
              <a:rPr lang="en-US" altLang="zh-CN" dirty="0" smtClean="0"/>
              <a:t>M</a:t>
            </a:r>
            <a:r>
              <a:rPr lang="zh-CN" altLang="en-US" dirty="0" smtClean="0"/>
              <a:t>是</a:t>
            </a:r>
            <a:r>
              <a:rPr lang="en-US" altLang="zh-CN" dirty="0" err="1" smtClean="0"/>
              <a:t>MemoryOptimized</a:t>
            </a:r>
            <a:br>
              <a:rPr lang="en-US" altLang="zh-CN" dirty="0" smtClean="0"/>
            </a:br>
            <a:r>
              <a:rPr lang="en-US" altLang="zh-CN" dirty="0" smtClean="0"/>
              <a:t>A</a:t>
            </a:r>
            <a:r>
              <a:rPr lang="zh-CN" altLang="en-US" dirty="0" smtClean="0"/>
              <a:t>是</a:t>
            </a:r>
            <a:r>
              <a:rPr lang="en-US" altLang="zh-CN" dirty="0" smtClean="0"/>
              <a:t>ascend i</a:t>
            </a:r>
            <a:r>
              <a:rPr lang="zh-CN" altLang="en-US" dirty="0" smtClean="0"/>
              <a:t>是推理 </a:t>
            </a:r>
            <a:r>
              <a:rPr lang="en-US" altLang="zh-CN" dirty="0" smtClean="0"/>
              <a:t>t</a:t>
            </a:r>
            <a:r>
              <a:rPr lang="zh-CN" altLang="en-US" dirty="0" smtClean="0"/>
              <a:t>是</a:t>
            </a:r>
            <a:r>
              <a:rPr lang="en-US" altLang="zh-CN" dirty="0" smtClean="0"/>
              <a:t>training</a:t>
            </a:r>
            <a:br>
              <a:rPr lang="zh-CN" altLang="en-US" dirty="0" smtClean="0"/>
            </a:br>
            <a:r>
              <a:rPr lang="en-US" altLang="zh-CN" dirty="0" smtClean="0"/>
              <a:t>S</a:t>
            </a:r>
            <a:r>
              <a:rPr lang="zh-CN" altLang="en-US" dirty="0" smtClean="0"/>
              <a:t>是</a:t>
            </a:r>
            <a:r>
              <a:rPr lang="en-US" altLang="zh-CN" dirty="0" smtClean="0"/>
              <a:t>standard</a:t>
            </a:r>
            <a:br>
              <a:rPr lang="en-US" altLang="zh-CN" dirty="0" smtClean="0"/>
            </a:br>
            <a:r>
              <a:rPr lang="en-US" altLang="zh-CN" dirty="0" smtClean="0"/>
              <a:t>D</a:t>
            </a:r>
            <a:r>
              <a:rPr lang="zh-CN" altLang="en-US" dirty="0" smtClean="0"/>
              <a:t>是</a:t>
            </a:r>
            <a:r>
              <a:rPr lang="en-US" altLang="zh-CN" dirty="0" smtClean="0"/>
              <a:t>disk intensive</a:t>
            </a:r>
            <a:endParaRPr lang="zh-CN" altLang="en-US" dirty="0" smtClean="0"/>
          </a:p>
          <a:p>
            <a:pPr lvl="0"/>
            <a:endParaRPr lang="zh-CN" altLang="en-US" dirty="0" smtClean="0"/>
          </a:p>
          <a:p>
            <a:endParaRPr 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本页展示存储服务，底层自研芯片通过全闪存设计、可靠性增强、通过算法的优化打造基础能力，云存储服务提供全场景的实例服务不同用户业务。</a:t>
            </a:r>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新一代云网络平台，</a:t>
            </a:r>
            <a:r>
              <a:rPr lang="en-US" altLang="zh-CN" baseline="0" dirty="0" smtClean="0"/>
              <a:t> </a:t>
            </a:r>
            <a:r>
              <a:rPr lang="zh-CN" altLang="en-US" baseline="0" dirty="0" smtClean="0"/>
              <a:t>同样会基于全自研的芯片和硬件基础设施打造，不仅仅是业务面、也包括管控面等，支持全自研，并提供高性能的网络服务。具体的特性在页面都有展示。</a:t>
            </a:r>
            <a:endParaRPr lang="en-US" altLang="zh-CN" baseline="0" dirty="0" smtClean="0"/>
          </a:p>
          <a:p>
            <a:r>
              <a:rPr lang="en-US" altLang="zh-CN" sz="1100" dirty="0" smtClean="0">
                <a:latin typeface="微软雅黑" panose="020B0503020204020204" pitchFamily="34" charset="-122"/>
                <a:ea typeface="微软雅黑" panose="020B0503020204020204" pitchFamily="34" charset="-122"/>
              </a:rPr>
              <a:t>ROCE</a:t>
            </a:r>
            <a:r>
              <a:rPr lang="zh-CN" altLang="en-US" sz="1100" dirty="0" smtClean="0">
                <a:latin typeface="微软雅黑" panose="020B0503020204020204" pitchFamily="34" charset="-122"/>
                <a:ea typeface="微软雅黑" panose="020B0503020204020204" pitchFamily="34" charset="-122"/>
              </a:rPr>
              <a:t>：</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RoCE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是由</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IBTA</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标准化组织定义的一种在以太网上采用</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技术的网络互联技术。</a:t>
            </a:r>
            <a:endParaRPr lang="en-US" altLang="zh-CN" sz="1100" dirty="0" smtClean="0">
              <a:latin typeface="微软雅黑" panose="020B0503020204020204" pitchFamily="34" charset="-122"/>
              <a:ea typeface="微软雅黑" panose="020B0503020204020204" pitchFamily="34" charset="-122"/>
            </a:endParaRPr>
          </a:p>
          <a:p>
            <a:r>
              <a:rPr lang="en-US" altLang="zh-CN" sz="1100" dirty="0" smtClean="0">
                <a:latin typeface="微软雅黑" panose="020B0503020204020204" pitchFamily="34" charset="-122"/>
                <a:ea typeface="微软雅黑" panose="020B0503020204020204" pitchFamily="34" charset="-122"/>
              </a:rPr>
              <a:t>RDMA</a:t>
            </a:r>
            <a:r>
              <a:rPr lang="zh-CN" altLang="en-US" sz="1100" dirty="0" smtClean="0">
                <a:latin typeface="微软雅黑" panose="020B0503020204020204" pitchFamily="34" charset="-122"/>
                <a:ea typeface="微软雅黑" panose="020B0503020204020204" pitchFamily="34" charset="-122"/>
              </a:rPr>
              <a:t>：</a:t>
            </a:r>
            <a:r>
              <a:rPr 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(Remote Direct Memory Access)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技术全称远程直接数据存取，是为了解决网络传输中服务器端数据处理的延迟而产生的。</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en-US" altLang="zh-CN" b="0" dirty="0" smtClean="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defRPr/>
            </a:pPr>
            <a:r>
              <a:rPr lang="zh-CN" altLang="en-US" b="0" dirty="0" smtClean="0"/>
              <a:t>鲲鹏</a:t>
            </a:r>
            <a:r>
              <a:rPr lang="en-US" altLang="zh-CN" b="0" dirty="0" err="1" smtClean="0"/>
              <a:t>kubernetes</a:t>
            </a:r>
            <a:r>
              <a:rPr lang="zh-CN" altLang="en-US" b="0" dirty="0" smtClean="0"/>
              <a:t>容器，依托鲲鹏高能低耗的特性，可以实现多平台混合部署，</a:t>
            </a:r>
            <a:r>
              <a:rPr lang="zh-CN" altLang="en-US" sz="1100" b="0" dirty="0" smtClean="0">
                <a:solidFill>
                  <a:srgbClr val="666666"/>
                </a:solidFill>
                <a:latin typeface="微软雅黑" panose="020B0503020204020204" pitchFamily="34" charset="-122"/>
              </a:rPr>
              <a:t>支持</a:t>
            </a:r>
            <a:r>
              <a:rPr lang="en-US" altLang="zh-CN" sz="1100" b="0" dirty="0" smtClean="0">
                <a:solidFill>
                  <a:srgbClr val="666666"/>
                </a:solidFill>
                <a:latin typeface="微软雅黑" panose="020B0503020204020204" pitchFamily="34" charset="-122"/>
              </a:rPr>
              <a:t>x86</a:t>
            </a:r>
            <a:r>
              <a:rPr lang="zh-CN" altLang="en-US" sz="1100" b="0" dirty="0" smtClean="0">
                <a:solidFill>
                  <a:srgbClr val="666666"/>
                </a:solidFill>
                <a:latin typeface="微软雅黑" panose="020B0503020204020204" pitchFamily="34" charset="-122"/>
              </a:rPr>
              <a:t>与鲲鹏节点同时部署到一个集群中，及应用跨平台节点的扩容，支持跨云管理，一键式交付。</a:t>
            </a:r>
            <a:endParaRPr lang="en-US" altLang="zh-CN" sz="1100" b="0" dirty="0" smtClean="0">
              <a:solidFill>
                <a:srgbClr val="666666"/>
              </a:solidFill>
              <a:latin typeface="微软雅黑" panose="020B0503020204020204" pitchFamily="34" charset="-122"/>
            </a:endParaRPr>
          </a:p>
          <a:p>
            <a:pPr marL="0" indent="0">
              <a:buNone/>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MindSpore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，新一代</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AI</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开源计算框架。</a:t>
            </a:r>
            <a:r>
              <a:rPr lang="zh-CN" altLang="en-US" sz="1100" b="0" i="0" kern="1200" baseline="300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创新编程范式，</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AI</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科学家和工程师更易使用，便于开放式创新；该计算框架可满足终端、边缘计算、云全场景需求，能更好保护数据隐私；可开源，形成广阔应用生态。</a:t>
            </a:r>
            <a:endPar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100" dirty="0" err="1" smtClean="0">
                <a:latin typeface="微软雅黑" panose="020B0503020204020204" pitchFamily="34" charset="-122"/>
                <a:ea typeface="微软雅黑" panose="020B0503020204020204" pitchFamily="34" charset="-122"/>
              </a:rPr>
              <a:t>Tensorflow</a:t>
            </a:r>
            <a:r>
              <a:rPr lang="zh-CN" altLang="en-US" sz="1100" dirty="0" smtClean="0">
                <a:latin typeface="微软雅黑" panose="020B0503020204020204" pitchFamily="34" charset="-122"/>
                <a:ea typeface="微软雅黑" panose="020B0503020204020204" pitchFamily="34" charset="-122"/>
              </a:rPr>
              <a:t>：</a:t>
            </a:r>
            <a:r>
              <a:rPr lang="en-US" sz="1100" b="0" i="0" kern="1200" dirty="0" err="1" smtClean="0">
                <a:solidFill>
                  <a:schemeClr val="tx1"/>
                </a:solidFill>
                <a:effectLst/>
                <a:latin typeface="微软雅黑" panose="020B0503020204020204" pitchFamily="34" charset="-122"/>
                <a:ea typeface="微软雅黑" panose="020B0503020204020204" pitchFamily="34" charset="-122"/>
                <a:cs typeface="+mn-cs"/>
              </a:rPr>
              <a:t>TensorFlow</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一个基于</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数据流编程</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dataflow programming）</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的符号数学系统，被广泛应用于各类</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机器学习</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machine learning）</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算法的编程实现，</a:t>
            </a:r>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BB52F5FA-5012-064B-B6C3-16F319086034}" type="slidenum">
              <a:rPr kumimoji="1" lang="zh-TW" altLang="en-US" smtClean="0">
                <a:solidFill>
                  <a:prstClr val="black"/>
                </a:solidFill>
              </a:rPr>
            </a:fld>
            <a:endParaRPr kumimoji="1" lang="zh-TW" altLang="en-US">
              <a:solidFill>
                <a:prstClr val="black"/>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hlinkClick r:id="rId3"/>
              </a:rPr>
              <a:t>云容器引擎</a:t>
            </a:r>
            <a:r>
              <a:rPr lang="zh-CN" altLang="en-US" smtClean="0"/>
              <a:t>（</a:t>
            </a:r>
            <a:r>
              <a:rPr lang="en-US" altLang="zh-CN" smtClean="0"/>
              <a:t>Cloud Container Engine</a:t>
            </a:r>
            <a:r>
              <a:rPr lang="zh-CN" altLang="en-US" smtClean="0"/>
              <a:t>，简称</a:t>
            </a:r>
            <a:r>
              <a:rPr lang="en-US" altLang="zh-CN" smtClean="0"/>
              <a:t>CCE</a:t>
            </a:r>
            <a:r>
              <a:rPr lang="zh-CN" altLang="en-US" smtClean="0"/>
              <a:t>）提供高度可扩展的、高性能的企业级</a:t>
            </a:r>
            <a:r>
              <a:rPr lang="en-US" altLang="zh-CN" smtClean="0"/>
              <a:t>Kubernetes</a:t>
            </a:r>
            <a:r>
              <a:rPr lang="zh-CN" altLang="en-US" smtClean="0"/>
              <a:t>集群，支持运行</a:t>
            </a:r>
            <a:r>
              <a:rPr lang="en-US" altLang="zh-CN" smtClean="0"/>
              <a:t>Docker</a:t>
            </a:r>
            <a:r>
              <a:rPr lang="zh-CN" altLang="en-US" smtClean="0"/>
              <a:t>容器，提供了</a:t>
            </a:r>
            <a:r>
              <a:rPr lang="en-US" altLang="zh-CN" smtClean="0"/>
              <a:t>Kubernetes</a:t>
            </a:r>
            <a:r>
              <a:rPr lang="zh-CN" altLang="en-US" smtClean="0"/>
              <a:t>集群管理、容器应用全生命周期管理、应用服务网格、</a:t>
            </a:r>
            <a:r>
              <a:rPr lang="en-US" altLang="zh-CN" smtClean="0"/>
              <a:t>Helm</a:t>
            </a:r>
            <a:r>
              <a:rPr lang="zh-CN" altLang="en-US" smtClean="0"/>
              <a:t>应用模板、插件管理、应用调度、监控与运维等容器全栈能力，为您提供一站式容器平台服务。借助云容器引擎，您可以在华为云上轻松部署、管理和扩展容器化应用程序。</a:t>
            </a:r>
            <a:endParaRPr lang="en-US" altLang="zh-CN" smtClean="0"/>
          </a:p>
          <a:p>
            <a:r>
              <a:rPr lang="zh-CN" altLang="en-US" smtClean="0">
                <a:hlinkClick r:id="rId4"/>
              </a:rPr>
              <a:t>云容器实例</a:t>
            </a:r>
            <a:r>
              <a:rPr lang="zh-CN" altLang="en-US" smtClean="0"/>
              <a:t>（</a:t>
            </a:r>
            <a:r>
              <a:rPr lang="en-US" altLang="zh-CN" smtClean="0"/>
              <a:t>Cloud Container Instance</a:t>
            </a:r>
            <a:r>
              <a:rPr lang="zh-CN" altLang="en-US" smtClean="0"/>
              <a:t>，简称</a:t>
            </a:r>
            <a:r>
              <a:rPr lang="en-US" altLang="zh-CN" smtClean="0"/>
              <a:t>CCI</a:t>
            </a:r>
            <a:r>
              <a:rPr lang="zh-CN" altLang="en-US" smtClean="0"/>
              <a:t>）服务提供 </a:t>
            </a:r>
            <a:r>
              <a:rPr lang="en-US" altLang="zh-CN" smtClean="0"/>
              <a:t>Serverless Container</a:t>
            </a:r>
            <a:r>
              <a:rPr lang="zh-CN" altLang="en-US" smtClean="0"/>
              <a:t>（无服务器容器）引擎，让您无需创建和管理服务器集群即可直接运行容器。通过</a:t>
            </a:r>
            <a:r>
              <a:rPr lang="en-US" altLang="zh-CN" smtClean="0"/>
              <a:t>CCI</a:t>
            </a:r>
            <a:r>
              <a:rPr lang="zh-CN" altLang="en-US" smtClean="0"/>
              <a:t>您只需要管理运行在</a:t>
            </a:r>
            <a:r>
              <a:rPr lang="en-US" altLang="zh-CN" smtClean="0"/>
              <a:t>Kubernetes</a:t>
            </a:r>
            <a:r>
              <a:rPr lang="zh-CN" altLang="en-US" smtClean="0"/>
              <a:t>上的容器化业务，无需管理集群和服务器即可在</a:t>
            </a:r>
            <a:r>
              <a:rPr lang="en-US" altLang="zh-CN" smtClean="0"/>
              <a:t>CCI</a:t>
            </a:r>
            <a:r>
              <a:rPr lang="zh-CN" altLang="en-US" smtClean="0"/>
              <a:t>上快速创建和运行容器负载，使容器应用零运维，使企业聚焦业务核心，为企业提供了</a:t>
            </a:r>
            <a:r>
              <a:rPr lang="en-US" altLang="zh-CN" smtClean="0"/>
              <a:t>Serverless</a:t>
            </a:r>
            <a:r>
              <a:rPr lang="zh-CN" altLang="en-US" smtClean="0"/>
              <a:t>化全新一代的体验和选择。</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dirty="0" smtClean="0"/>
              <a:t>ARM</a:t>
            </a:r>
            <a:r>
              <a:rPr lang="zh-CN" altLang="en-US" dirty="0" smtClean="0"/>
              <a:t>原生应用，云手机的应用场景，包括应用托管、云游戏、移动办公等。比如通过</a:t>
            </a:r>
            <a:r>
              <a:rPr lang="en-US" altLang="zh-CN" dirty="0" smtClean="0"/>
              <a:t>ARM</a:t>
            </a:r>
            <a:r>
              <a:rPr lang="zh-CN" altLang="en-US" dirty="0" smtClean="0"/>
              <a:t>服务器去模拟多台手机来进行游戏挂机这种互联网化的场景，又如网信办要求通过挂机模式去获取</a:t>
            </a:r>
            <a:r>
              <a:rPr lang="en-US" altLang="zh-CN" dirty="0" smtClean="0"/>
              <a:t>APP</a:t>
            </a:r>
            <a:r>
              <a:rPr lang="zh-CN" altLang="en-US" dirty="0" smtClean="0"/>
              <a:t>的使用数据，再在后台做数据分析和监控等，我们通过把从端侧数据获取到数据处理、呈现的一整套系统都基于云部署，提供给客户完整的解决方案，这是一个面向政企场景的很好的方案。此外还有移动办公场景，通过将应用集中在云端部署维护，解决安全可控、高可用等问题。后面这两个例子，我们看到的是将原生的终端应用，使用在非互联网化的、政企应用的场景。</a:t>
            </a:r>
            <a:endParaRPr lang="en-US" altLang="zh-CN" dirty="0" smtClean="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华为云鲲鹏云手机结合华为在操作系统、虚拟化以及容器等方面技术深厚积累，构建高密</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MonBox</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仿真软件架构，相比同等性能</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x86</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服务器构造方案，性能提升高达</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10</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倍以上，并完美兼容</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32</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位与</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64</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位的应用。</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答案：</a:t>
            </a:r>
            <a:r>
              <a:rPr lang="en-US" altLang="zh-CN" dirty="0" smtClean="0"/>
              <a:t>D</a:t>
            </a:r>
            <a:r>
              <a:rPr lang="zh-CN" altLang="en-US" dirty="0" smtClean="0"/>
              <a:t>。</a:t>
            </a:r>
            <a:endParaRPr lang="zh-CN"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照片来自</a:t>
            </a:r>
            <a:r>
              <a:rPr lang="en-US" altLang="zh-CN" dirty="0" smtClean="0"/>
              <a:t>《Linux Magazine》2002</a:t>
            </a:r>
            <a:r>
              <a:rPr lang="zh-CN" altLang="en-US" dirty="0" smtClean="0"/>
              <a:t>年</a:t>
            </a:r>
            <a:r>
              <a:rPr lang="en-US" altLang="zh-CN" dirty="0" smtClean="0"/>
              <a:t>12</a:t>
            </a:r>
            <a:r>
              <a:rPr lang="zh-CN" altLang="en-US" dirty="0" smtClean="0"/>
              <a:t>月号的林纳斯</a:t>
            </a:r>
            <a:r>
              <a:rPr lang="en-US" altLang="zh-CN" dirty="0" smtClean="0"/>
              <a:t>·</a:t>
            </a:r>
            <a:r>
              <a:rPr lang="zh-CN" altLang="en-US" dirty="0" smtClean="0"/>
              <a:t>托瓦兹照片</a:t>
            </a:r>
            <a:endParaRPr lang="en-US" altLang="zh-CN" dirty="0" smtClean="0"/>
          </a:p>
          <a:p>
            <a:r>
              <a:rPr lang="en-US" altLang="zh-CN" dirty="0" smtClean="0"/>
              <a:t>GNU</a:t>
            </a:r>
            <a:endParaRPr lang="en-US" altLang="zh-CN" dirty="0" smtClean="0"/>
          </a:p>
          <a:p>
            <a:pPr lvl="1"/>
            <a:r>
              <a:rPr lang="en-US" altLang="zh-CN" dirty="0" smtClean="0"/>
              <a:t>1984</a:t>
            </a:r>
            <a:r>
              <a:rPr lang="zh-CN" altLang="en-US" dirty="0" smtClean="0"/>
              <a:t>年有</a:t>
            </a:r>
            <a:r>
              <a:rPr lang="en-US" altLang="zh-CN" dirty="0" smtClean="0"/>
              <a:t>Richard Stallman</a:t>
            </a:r>
            <a:r>
              <a:rPr lang="zh-CN" altLang="en-US" dirty="0" smtClean="0"/>
              <a:t>发起并创建，意在创造一个自由使用、自由学习和修改、自由分发、自由创建衍生版软件的环境。</a:t>
            </a:r>
            <a:endParaRPr lang="en-US" altLang="zh-CN" dirty="0" smtClean="0"/>
          </a:p>
          <a:p>
            <a:pPr lvl="1"/>
            <a:r>
              <a:rPr lang="en-US" altLang="zh-CN" dirty="0" smtClean="0"/>
              <a:t>GNU</a:t>
            </a:r>
            <a:r>
              <a:rPr lang="zh-CN" altLang="en-US" dirty="0" smtClean="0"/>
              <a:t>目标是编写大量兼容于</a:t>
            </a:r>
            <a:r>
              <a:rPr lang="en-US" altLang="zh-CN" dirty="0" smtClean="0"/>
              <a:t>Unix</a:t>
            </a:r>
            <a:r>
              <a:rPr lang="zh-CN" altLang="en-US" dirty="0" smtClean="0"/>
              <a:t>系统的自由软件</a:t>
            </a:r>
            <a:endParaRPr lang="en-US" altLang="zh-CN" dirty="0" smtClean="0"/>
          </a:p>
          <a:p>
            <a:r>
              <a:rPr lang="en-US" altLang="zh-CN" dirty="0" smtClean="0"/>
              <a:t>GPL</a:t>
            </a:r>
            <a:r>
              <a:rPr lang="zh-CN" altLang="en-US" dirty="0" smtClean="0"/>
              <a:t>（通用性公开许可证，开源协议）</a:t>
            </a:r>
            <a:endParaRPr lang="en-US" altLang="zh-CN" dirty="0" smtClean="0"/>
          </a:p>
          <a:p>
            <a:pPr lvl="1"/>
            <a:r>
              <a:rPr lang="zh-CN" altLang="en-US" dirty="0" smtClean="0"/>
              <a:t>自由软件的通用许可证</a:t>
            </a:r>
            <a:endParaRPr lang="en-US" altLang="zh-CN" dirty="0" smtClean="0"/>
          </a:p>
          <a:p>
            <a:pPr lvl="1"/>
            <a:r>
              <a:rPr lang="zh-CN" altLang="en-US" dirty="0" smtClean="0"/>
              <a:t>允许用户任意复制、传递、修改及再发布</a:t>
            </a:r>
            <a:endParaRPr lang="en-US" altLang="zh-CN" dirty="0" smtClean="0"/>
          </a:p>
          <a:p>
            <a:pPr lvl="1"/>
            <a:r>
              <a:rPr lang="zh-CN" altLang="en-US" dirty="0" smtClean="0"/>
              <a:t>基于自由软件修改再次发布的软件，仍需遵循</a:t>
            </a:r>
            <a:r>
              <a:rPr lang="en-US" altLang="zh-CN" dirty="0" smtClean="0"/>
              <a:t>GPL</a:t>
            </a:r>
            <a:endParaRPr lang="en-US" altLang="zh-CN" dirty="0" smtClean="0"/>
          </a:p>
          <a:p>
            <a:r>
              <a:rPr lang="en-US" altLang="zh-CN" dirty="0" smtClean="0"/>
              <a:t>LGPL</a:t>
            </a:r>
            <a:endParaRPr lang="en-US" altLang="zh-CN" dirty="0" smtClean="0"/>
          </a:p>
          <a:p>
            <a:pPr lvl="1"/>
            <a:r>
              <a:rPr lang="zh-CN" altLang="en-US" dirty="0" smtClean="0"/>
              <a:t>相对于</a:t>
            </a:r>
            <a:r>
              <a:rPr lang="en-US" altLang="zh-CN" dirty="0" smtClean="0"/>
              <a:t>GPL</a:t>
            </a:r>
            <a:r>
              <a:rPr lang="zh-CN" altLang="en-US" dirty="0" smtClean="0"/>
              <a:t>较为宽松，允许不公开全部源代码</a:t>
            </a:r>
            <a:endParaRPr lang="en-US" altLang="zh-CN" dirty="0" smtClean="0"/>
          </a:p>
          <a:p>
            <a:pPr lvl="1"/>
            <a:r>
              <a:rPr lang="zh-CN" altLang="en-US" dirty="0" smtClean="0"/>
              <a:t>为基于</a:t>
            </a:r>
            <a:r>
              <a:rPr lang="en-US" altLang="zh-CN" dirty="0" smtClean="0"/>
              <a:t>Linux</a:t>
            </a:r>
            <a:r>
              <a:rPr lang="zh-CN" altLang="en-US" dirty="0" smtClean="0"/>
              <a:t>平台开发商业软件提供了更多空间</a:t>
            </a:r>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Linux</a:t>
            </a:r>
            <a:r>
              <a:rPr lang="zh-CN" altLang="en-US" dirty="0" smtClean="0"/>
              <a:t>开源的缘故，众多公司基于开源源代码做了二次开发后发布了不同的发行版</a:t>
            </a:r>
            <a:r>
              <a:rPr lang="en-US" altLang="zh-CN" dirty="0" smtClean="0"/>
              <a:t>Linux</a:t>
            </a:r>
            <a:r>
              <a:rPr lang="zh-CN" altLang="en-US" dirty="0" smtClean="0"/>
              <a:t>操作系统，此处仅列举了一部分</a:t>
            </a:r>
            <a:r>
              <a:rPr lang="en-US" altLang="zh-CN" dirty="0" smtClean="0"/>
              <a:t>Linux</a:t>
            </a:r>
            <a:r>
              <a:rPr lang="zh-CN" altLang="en-US" dirty="0" smtClean="0"/>
              <a:t>操作系统。</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zh-CN" smtClean="0"/>
              <a:t>华为在</a:t>
            </a:r>
            <a:r>
              <a:rPr lang="zh-CN" altLang="en-US" smtClean="0"/>
              <a:t>芯片及处理器</a:t>
            </a:r>
            <a:r>
              <a:rPr lang="zh-CN" altLang="zh-CN" smtClean="0"/>
              <a:t>领域的探索已经超过了</a:t>
            </a:r>
            <a:r>
              <a:rPr lang="zh-CN" altLang="en-US" smtClean="0"/>
              <a:t>二十多</a:t>
            </a:r>
            <a:r>
              <a:rPr lang="zh-CN" altLang="zh-CN" smtClean="0"/>
              <a:t>年。</a:t>
            </a:r>
            <a:endParaRPr lang="en-US" altLang="zh-CN" smtClean="0"/>
          </a:p>
          <a:p>
            <a:pPr lvl="0"/>
            <a:r>
              <a:rPr lang="en-US" altLang="zh-CN" smtClean="0"/>
              <a:t>1991</a:t>
            </a:r>
            <a:r>
              <a:rPr lang="zh-CN" altLang="en-US" smtClean="0"/>
              <a:t>年，研发了第一颗用于传输网络的</a:t>
            </a:r>
            <a:r>
              <a:rPr lang="en-US" altLang="zh-CN" smtClean="0"/>
              <a:t>ASIC</a:t>
            </a:r>
            <a:r>
              <a:rPr lang="zh-CN" altLang="en-US" smtClean="0"/>
              <a:t>芯片。</a:t>
            </a:r>
            <a:endParaRPr lang="en-US" altLang="zh-CN" smtClean="0"/>
          </a:p>
          <a:p>
            <a:pPr lvl="0"/>
            <a:r>
              <a:rPr lang="en-US" altLang="zh-CN" smtClean="0"/>
              <a:t>2005</a:t>
            </a:r>
            <a:r>
              <a:rPr lang="zh-CN" altLang="en-US" smtClean="0"/>
              <a:t>年，研发了第一颗基于</a:t>
            </a:r>
            <a:r>
              <a:rPr lang="en-US" altLang="zh-CN" smtClean="0"/>
              <a:t>ARM</a:t>
            </a:r>
            <a:r>
              <a:rPr lang="zh-CN" altLang="en-US" smtClean="0"/>
              <a:t>架构的无线基站芯片。</a:t>
            </a:r>
            <a:endParaRPr lang="zh-CN" altLang="zh-CN" smtClean="0"/>
          </a:p>
          <a:p>
            <a:pPr lvl="0"/>
            <a:r>
              <a:rPr lang="en-US" altLang="zh-CN" smtClean="0"/>
              <a:t>2009</a:t>
            </a:r>
            <a:r>
              <a:rPr lang="zh-CN" altLang="zh-CN" smtClean="0"/>
              <a:t>年，推出智能手机</a:t>
            </a:r>
            <a:r>
              <a:rPr lang="en-US" altLang="zh-CN" smtClean="0"/>
              <a:t>CPU K3</a:t>
            </a:r>
            <a:r>
              <a:rPr lang="zh-CN" altLang="zh-CN" smtClean="0"/>
              <a:t>，麒麟芯片的前身，如今麒麟芯片已经把手机带入智慧时代。</a:t>
            </a:r>
            <a:endParaRPr lang="zh-CN" altLang="zh-CN" smtClean="0"/>
          </a:p>
          <a:p>
            <a:r>
              <a:rPr lang="en-US" altLang="zh-CN" smtClean="0"/>
              <a:t>2016</a:t>
            </a:r>
            <a:r>
              <a:rPr lang="zh-CN" altLang="zh-CN" smtClean="0"/>
              <a:t>年</a:t>
            </a:r>
            <a:r>
              <a:rPr lang="zh-CN" altLang="en-US" smtClean="0"/>
              <a:t>，</a:t>
            </a:r>
            <a:r>
              <a:rPr lang="zh-CN" altLang="zh-CN" smtClean="0"/>
              <a:t>推出</a:t>
            </a:r>
            <a:r>
              <a:rPr lang="zh-CN" altLang="en-US" smtClean="0"/>
              <a:t>第一代鲲鹏处理器，面向数据中心应用的鲲鹏</a:t>
            </a:r>
            <a:r>
              <a:rPr lang="en-US" altLang="zh-CN" smtClean="0"/>
              <a:t>916</a:t>
            </a:r>
            <a:r>
              <a:rPr lang="zh-CN" altLang="en-US" smtClean="0"/>
              <a:t>处理器</a:t>
            </a:r>
            <a:r>
              <a:rPr lang="zh-CN" altLang="zh-CN" smtClean="0"/>
              <a:t>。推出服务器</a:t>
            </a:r>
            <a:r>
              <a:rPr lang="en-US" altLang="zh-CN" smtClean="0"/>
              <a:t>CPU</a:t>
            </a:r>
            <a:r>
              <a:rPr lang="zh-CN" altLang="zh-CN" smtClean="0"/>
              <a:t>，也就是鲲鹏芯片的前身。</a:t>
            </a:r>
            <a:endParaRPr lang="en-US" altLang="zh-CN" smtClean="0"/>
          </a:p>
          <a:p>
            <a:r>
              <a:rPr lang="en-US" altLang="zh-CN" smtClean="0"/>
              <a:t>2021</a:t>
            </a:r>
            <a:r>
              <a:rPr lang="zh-CN" altLang="en-US" smtClean="0"/>
              <a:t>年将推出下一代鲲鹏处理器 鲲鹏</a:t>
            </a:r>
            <a:r>
              <a:rPr lang="en-US" altLang="zh-CN" smtClean="0"/>
              <a:t>930</a:t>
            </a:r>
            <a:r>
              <a:rPr lang="zh-CN" altLang="en-US" smtClean="0"/>
              <a:t>，单处理器性能可以提升</a:t>
            </a:r>
            <a:r>
              <a:rPr lang="en-US" altLang="zh-CN" smtClean="0"/>
              <a:t>2.5</a:t>
            </a:r>
            <a:r>
              <a:rPr lang="zh-CN" altLang="en-US" smtClean="0"/>
              <a:t>倍。</a:t>
            </a:r>
            <a:endParaRPr lang="en-US" altLang="zh-CN" smtClean="0"/>
          </a:p>
          <a:p>
            <a:r>
              <a:rPr lang="zh-CN" altLang="en-US" smtClean="0"/>
              <a:t>华为每年将销售收入的</a:t>
            </a:r>
            <a:r>
              <a:rPr lang="en-US" altLang="zh-CN" smtClean="0"/>
              <a:t>10%</a:t>
            </a:r>
            <a:r>
              <a:rPr lang="zh-CN" altLang="en-US" smtClean="0"/>
              <a:t>以上投入研发，其中芯片</a:t>
            </a:r>
            <a:r>
              <a:rPr lang="en-US" altLang="zh-CN" smtClean="0"/>
              <a:t>/SoC</a:t>
            </a:r>
            <a:r>
              <a:rPr lang="zh-CN" altLang="en-US" smtClean="0"/>
              <a:t>（</a:t>
            </a:r>
            <a:r>
              <a:rPr lang="en-US" altLang="zh-CN" smtClean="0"/>
              <a:t>System on a Chip</a:t>
            </a:r>
            <a:r>
              <a:rPr lang="zh-CN" altLang="en-US" smtClean="0"/>
              <a:t>，系统芯片）相关投资超过</a:t>
            </a:r>
            <a:r>
              <a:rPr lang="en-US" altLang="zh-CN" smtClean="0"/>
              <a:t>1/3</a:t>
            </a:r>
            <a:r>
              <a:rPr lang="zh-CN" altLang="en-US" smtClean="0"/>
              <a:t>，使得华为的芯片研发能力实现了从初始技术积累、到技术创新，再到架构创新的飞跃式提升。</a:t>
            </a:r>
            <a:endParaRPr lang="en-US" altLang="zh-CN" smtClean="0"/>
          </a:p>
          <a:p>
            <a:r>
              <a:rPr lang="zh-CN" altLang="en-US" smtClean="0"/>
              <a:t>未来，鲲鹏处理器还将保持长期投入、全面布局、前向兼容、持续演进的产品策略，量产一代、研发一代、规划一代。</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此处列举了华为鲲鹏处理器兼容的一部分操作系统，目前鲲鹏处理器仅支持</a:t>
            </a:r>
            <a:r>
              <a:rPr lang="en-US" altLang="zh-CN" dirty="0" smtClean="0"/>
              <a:t>Linux</a:t>
            </a:r>
            <a:r>
              <a:rPr lang="zh-CN" altLang="en-US" dirty="0" smtClean="0"/>
              <a:t>类型操作系统，上述列举出了鲲鹏处理器支持的部分操作系统，具体操作系统兼容性可以登录 </a:t>
            </a:r>
            <a:r>
              <a:rPr lang="en-US" altLang="zh-CN" dirty="0" smtClean="0"/>
              <a:t>http://support.huawei.com/onlinetoolweb/ftca/index?serise=9 </a:t>
            </a:r>
            <a:r>
              <a:rPr lang="zh-CN" altLang="en-US" dirty="0" smtClean="0"/>
              <a:t>查看。</a:t>
            </a:r>
            <a:endParaRPr lang="en-US" altLang="zh-CN" dirty="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t>TaiShan</a:t>
            </a:r>
            <a:r>
              <a:rPr lang="zh-CN" altLang="en-US" dirty="0" smtClean="0"/>
              <a:t>服务器支持</a:t>
            </a:r>
            <a:r>
              <a:rPr lang="en-US" altLang="zh-CN" dirty="0" smtClean="0"/>
              <a:t>Cent OS 7.4 for ARM</a:t>
            </a:r>
            <a:r>
              <a:rPr lang="zh-CN" altLang="en-US" dirty="0" smtClean="0"/>
              <a:t>及以上版本，但并不是所有服务器都兼容这些版本，具体兼容信息请在智能计算产品兼容性查询助手上查询。</a:t>
            </a:r>
            <a:endParaRPr lang="zh-CN" altLang="en-US" dirty="0" smtClean="0"/>
          </a:p>
          <a:p>
            <a:endParaRPr lang="zh-CN" alt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t>TaiShan</a:t>
            </a:r>
            <a:r>
              <a:rPr lang="zh-CN" altLang="en-US" dirty="0" smtClean="0"/>
              <a:t>服务器支持</a:t>
            </a:r>
            <a:r>
              <a:rPr lang="en-US" altLang="zh-CN" dirty="0" smtClean="0"/>
              <a:t>Ubuntu 16.04.3 LTS ARM</a:t>
            </a:r>
            <a:r>
              <a:rPr lang="zh-CN" altLang="en-US" dirty="0" smtClean="0"/>
              <a:t>及以上版本，但并不是所有服务器都兼容这些版本，具体兼容信息请在智能计算产品兼容性查询助手上查询。</a:t>
            </a:r>
            <a:endParaRPr lang="zh-CN" altLang="en-US" dirty="0" smtClean="0"/>
          </a:p>
          <a:p>
            <a:endParaRPr lang="zh-CN" alt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t>deepin</a:t>
            </a:r>
            <a:r>
              <a:rPr lang="zh-CN" altLang="en-US" dirty="0" smtClean="0"/>
              <a:t>不完全免费</a:t>
            </a:r>
            <a:endParaRPr lang="en-US" altLang="zh-CN" dirty="0" smtClean="0"/>
          </a:p>
          <a:p>
            <a:r>
              <a:rPr lang="en-US" altLang="zh-CN" dirty="0" err="1" smtClean="0"/>
              <a:t>TaiShan</a:t>
            </a:r>
            <a:r>
              <a:rPr lang="zh-CN" altLang="en-US" dirty="0" smtClean="0"/>
              <a:t>服务器支持</a:t>
            </a:r>
            <a:r>
              <a:rPr lang="en-US" altLang="zh-CN" dirty="0" err="1" smtClean="0"/>
              <a:t>Deepin</a:t>
            </a:r>
            <a:r>
              <a:rPr lang="en-US" altLang="zh-CN" dirty="0" smtClean="0"/>
              <a:t> V15 for ARM</a:t>
            </a:r>
            <a:r>
              <a:rPr lang="zh-CN" altLang="en-US" dirty="0" smtClean="0"/>
              <a:t>及以上版本，但并不是所有服务器都兼容这些版本，具体兼容信息请在智能计算产品兼容性查询助手上查询。</a:t>
            </a:r>
            <a:endParaRPr lang="zh-CN" altLang="en-US" dirty="0" smtClean="0"/>
          </a:p>
          <a:p>
            <a:endParaRPr lang="zh-CN" alt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t>TaiShan</a:t>
            </a:r>
            <a:r>
              <a:rPr lang="zh-CN" altLang="en-US" dirty="0" smtClean="0"/>
              <a:t>服务器支持</a:t>
            </a:r>
            <a:r>
              <a:rPr lang="en-US" altLang="zh-CN" dirty="0" err="1" smtClean="0"/>
              <a:t>NeoKylin</a:t>
            </a:r>
            <a:r>
              <a:rPr lang="en-US" altLang="zh-CN" dirty="0" smtClean="0"/>
              <a:t> Server v5.0 U5 for ARM</a:t>
            </a:r>
            <a:r>
              <a:rPr lang="zh-CN" altLang="en-US" dirty="0" smtClean="0"/>
              <a:t>及以上版本，但并不是所有服务器都兼容这些版本，具体兼容信息请在智能计算产品兼容性查询助手上查询。</a:t>
            </a:r>
            <a:endParaRPr lang="zh-CN" altLang="en-US" dirty="0" smtClean="0"/>
          </a:p>
          <a:p>
            <a:endParaRPr lang="zh-CN" alt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7710" y="4371600"/>
            <a:ext cx="5931494" cy="5109368"/>
          </a:xfrm>
        </p:spPr>
        <p:txBody>
          <a:bodyPr/>
          <a:lstStyle/>
          <a:p>
            <a:r>
              <a:rPr lang="en-US" altLang="zh-CN" dirty="0" smtClean="0">
                <a:solidFill>
                  <a:schemeClr val="tx1"/>
                </a:solidFill>
              </a:rPr>
              <a:t>CentOS</a:t>
            </a:r>
            <a:r>
              <a:rPr lang="zh-CN" altLang="en-US" dirty="0" smtClean="0">
                <a:solidFill>
                  <a:schemeClr val="tx1"/>
                </a:solidFill>
              </a:rPr>
              <a:t>（</a:t>
            </a:r>
            <a:r>
              <a:rPr lang="en-US" altLang="zh-CN" dirty="0" smtClean="0">
                <a:solidFill>
                  <a:schemeClr val="tx1"/>
                </a:solidFill>
              </a:rPr>
              <a:t>Community Enterprise Operating System</a:t>
            </a:r>
            <a:r>
              <a:rPr lang="zh-CN" altLang="en-US" dirty="0" smtClean="0">
                <a:solidFill>
                  <a:schemeClr val="tx1"/>
                </a:solidFill>
              </a:rPr>
              <a:t>）是</a:t>
            </a:r>
            <a:r>
              <a:rPr lang="en-US" altLang="zh-CN" dirty="0"/>
              <a:t>Linux</a:t>
            </a:r>
            <a:r>
              <a:rPr lang="zh-CN" altLang="en-US" dirty="0"/>
              <a:t>发行版之一，它是来自于</a:t>
            </a:r>
            <a:r>
              <a:rPr lang="en-US" altLang="zh-CN" dirty="0"/>
              <a:t>Red Hat Enterprise Linux</a:t>
            </a:r>
            <a:r>
              <a:rPr lang="zh-CN" altLang="en-US" dirty="0" smtClean="0"/>
              <a:t>依照开放源代码规定</a:t>
            </a:r>
            <a:r>
              <a:rPr lang="zh-CN" altLang="en-US" dirty="0"/>
              <a:t>释出的源代码所编译而成。由于出自同样</a:t>
            </a:r>
            <a:r>
              <a:rPr lang="zh-CN" altLang="en-US" dirty="0" smtClean="0"/>
              <a:t>的源代码，</a:t>
            </a:r>
            <a:r>
              <a:rPr lang="zh-CN" altLang="en-US" dirty="0"/>
              <a:t>因此有些要求高度稳定性</a:t>
            </a:r>
            <a:r>
              <a:rPr lang="zh-CN" altLang="en-US" dirty="0" smtClean="0"/>
              <a:t>的服务器以</a:t>
            </a:r>
            <a:r>
              <a:rPr lang="en-US" altLang="zh-CN" dirty="0"/>
              <a:t>CentOS</a:t>
            </a:r>
            <a:r>
              <a:rPr lang="zh-CN" altLang="en-US" dirty="0"/>
              <a:t>替代商业版</a:t>
            </a:r>
            <a:r>
              <a:rPr lang="zh-CN" altLang="en-US" dirty="0" smtClean="0"/>
              <a:t>的</a:t>
            </a:r>
            <a:r>
              <a:rPr lang="en-US" altLang="zh-CN" dirty="0" err="1" smtClean="0"/>
              <a:t>RedHat</a:t>
            </a:r>
            <a:r>
              <a:rPr lang="en-US" altLang="zh-CN" dirty="0" smtClean="0"/>
              <a:t> Enterprise </a:t>
            </a:r>
            <a:r>
              <a:rPr lang="en-US" altLang="zh-CN" dirty="0"/>
              <a:t>Linux</a:t>
            </a:r>
            <a:r>
              <a:rPr lang="zh-CN" altLang="en-US" dirty="0"/>
              <a:t>使用。两者的不同，在于</a:t>
            </a:r>
            <a:r>
              <a:rPr lang="en-US" altLang="zh-CN" dirty="0"/>
              <a:t>CentOS</a:t>
            </a:r>
            <a:r>
              <a:rPr lang="zh-CN" altLang="en-US" dirty="0"/>
              <a:t>完全开源。</a:t>
            </a:r>
            <a:r>
              <a:rPr lang="en-US" altLang="zh-CN" dirty="0"/>
              <a:t>CentOS</a:t>
            </a:r>
            <a:r>
              <a:rPr lang="zh-CN" altLang="en-US" dirty="0"/>
              <a:t>主要在于建立一个安全、低维护、稳定、高预测性、高重复性的 </a:t>
            </a:r>
            <a:r>
              <a:rPr lang="en-US" altLang="zh-CN" dirty="0"/>
              <a:t>Linux </a:t>
            </a:r>
            <a:r>
              <a:rPr lang="zh-CN" altLang="en-US" dirty="0"/>
              <a:t>环境</a:t>
            </a:r>
            <a:endParaRPr lang="en-US" altLang="zh-CN" dirty="0"/>
          </a:p>
          <a:p>
            <a:r>
              <a:rPr lang="zh-CN" altLang="en-US" dirty="0"/>
              <a:t>中标麒麟操作系统采用强化</a:t>
            </a:r>
            <a:r>
              <a:rPr lang="zh-CN" altLang="en-US" dirty="0" smtClean="0"/>
              <a:t>的</a:t>
            </a:r>
            <a:r>
              <a:rPr lang="en-US" altLang="zh-CN" dirty="0" smtClean="0"/>
              <a:t>Linux</a:t>
            </a:r>
            <a:r>
              <a:rPr lang="zh-CN" altLang="en-US" dirty="0" smtClean="0"/>
              <a:t>内核，</a:t>
            </a:r>
            <a:r>
              <a:rPr lang="zh-CN" altLang="en-US" dirty="0"/>
              <a:t>中标麒麟</a:t>
            </a:r>
            <a:r>
              <a:rPr lang="zh-CN" altLang="en-US" dirty="0" smtClean="0"/>
              <a:t>增强安全操作系统采用银河麒麟</a:t>
            </a:r>
            <a:r>
              <a:rPr lang="en-US" altLang="zh-CN" dirty="0" smtClean="0"/>
              <a:t>KACF</a:t>
            </a:r>
            <a:r>
              <a:rPr lang="zh-CN" altLang="en-US" dirty="0" smtClean="0"/>
              <a:t>强制访问控制框架</a:t>
            </a:r>
            <a:r>
              <a:rPr lang="zh-CN" altLang="en-US" dirty="0"/>
              <a:t>和</a:t>
            </a:r>
            <a:r>
              <a:rPr lang="en-US" altLang="zh-CN" dirty="0"/>
              <a:t>RBA</a:t>
            </a:r>
            <a:r>
              <a:rPr lang="zh-CN" altLang="en-US" dirty="0"/>
              <a:t>角色权限管理机制，支持以模块化方式</a:t>
            </a:r>
            <a:r>
              <a:rPr lang="zh-CN" altLang="en-US" dirty="0" smtClean="0"/>
              <a:t>实现安全策略，</a:t>
            </a:r>
            <a:r>
              <a:rPr lang="zh-CN" altLang="en-US" dirty="0"/>
              <a:t>提供多种访问控制策略的统一平台，是一款真正超越“多权分立”的</a:t>
            </a:r>
            <a:r>
              <a:rPr lang="en-US" altLang="zh-CN" dirty="0"/>
              <a:t>B2</a:t>
            </a:r>
            <a:r>
              <a:rPr lang="zh-CN" altLang="en-US" dirty="0"/>
              <a:t>级结构化保护操作系统产品。</a:t>
            </a:r>
            <a:endParaRPr lang="zh-CN" altLang="en-US" dirty="0"/>
          </a:p>
          <a:p>
            <a:r>
              <a:rPr lang="zh-CN" altLang="en-US" dirty="0"/>
              <a:t>中标麒麟增强安全操作系统从多个方面提供安全保障，包括管理员分权、最小特权、结合角色的基于类型的访问控制、细粒度的自主访问控制、多级安全等多项安全功能，从内核到应用提供全方位的安全保护。已经广泛的使用在能源、金融、交通、政府、央企等行业领域。</a:t>
            </a:r>
            <a:endParaRPr lang="zh-CN" altLang="en-US" dirty="0"/>
          </a:p>
          <a:p>
            <a:r>
              <a:rPr lang="zh-CN" altLang="en-US" dirty="0"/>
              <a:t>银河麒麟</a:t>
            </a:r>
            <a:r>
              <a:rPr lang="en-US" altLang="zh-CN" dirty="0"/>
              <a:t>2.0</a:t>
            </a:r>
            <a:r>
              <a:rPr lang="zh-CN" altLang="en-US" dirty="0"/>
              <a:t>操作系统完全版共包括实时版、安全版、服务器版三个版本。</a:t>
            </a:r>
            <a:endParaRPr lang="en-US" altLang="zh-CN" dirty="0"/>
          </a:p>
          <a:p>
            <a:r>
              <a:rPr lang="zh-CN" altLang="en-US" dirty="0"/>
              <a:t>高安全：符合</a:t>
            </a:r>
            <a:r>
              <a:rPr lang="en-US" altLang="zh-CN" dirty="0"/>
              <a:t>《GB/T 20272-2006 </a:t>
            </a:r>
            <a:r>
              <a:rPr lang="zh-CN" altLang="en-US" dirty="0"/>
              <a:t>信息安全技术 操作系统安全技术要求</a:t>
            </a:r>
            <a:r>
              <a:rPr lang="en-US" altLang="zh-CN" dirty="0"/>
              <a:t>》</a:t>
            </a:r>
            <a:r>
              <a:rPr lang="zh-CN" altLang="en-US" dirty="0"/>
              <a:t>第四级结构化保护级的要求，是目前我国通过认证的安全等级最高的操作系统。已广泛应用于军工、政府、金融、电力、教育、大型企业等众多领域，为我国的信息化建设保驾护航。</a:t>
            </a:r>
            <a:endParaRPr lang="zh-CN" altLang="en-US" dirty="0"/>
          </a:p>
          <a:p>
            <a:r>
              <a:rPr lang="zh-CN" altLang="en-US" dirty="0"/>
              <a:t>高可靠：首家通过公安部信息安全产品检测中心第四级结构化保护级安全认证中国人民解放军信息安全测评中心军用</a:t>
            </a:r>
            <a:r>
              <a:rPr lang="en-US" altLang="zh-CN" dirty="0"/>
              <a:t>B+</a:t>
            </a:r>
            <a:r>
              <a:rPr lang="zh-CN" altLang="en-US" dirty="0"/>
              <a:t>级安全认证，是目前国内安全等级最高的操作系统。</a:t>
            </a:r>
            <a:endParaRPr lang="en-US" altLang="zh-CN" dirty="0"/>
          </a:p>
          <a:p>
            <a:r>
              <a:rPr lang="en-US" altLang="zh-CN" dirty="0"/>
              <a:t>Ubuntu</a:t>
            </a:r>
            <a:r>
              <a:rPr lang="zh-CN" altLang="en-US" dirty="0"/>
              <a:t>基于</a:t>
            </a:r>
            <a:r>
              <a:rPr lang="en-US" altLang="zh-CN" dirty="0" err="1"/>
              <a:t>Debian</a:t>
            </a:r>
            <a:r>
              <a:rPr lang="zh-CN" altLang="en-US" dirty="0"/>
              <a:t>发行版</a:t>
            </a:r>
            <a:r>
              <a:rPr lang="zh-CN" altLang="en-US" dirty="0" smtClean="0"/>
              <a:t>和</a:t>
            </a:r>
            <a:r>
              <a:rPr lang="en-US" altLang="zh-CN" dirty="0" smtClean="0"/>
              <a:t>GNOME</a:t>
            </a:r>
            <a:r>
              <a:rPr lang="zh-CN" altLang="en-US" dirty="0" smtClean="0"/>
              <a:t>桌面</a:t>
            </a:r>
            <a:r>
              <a:rPr lang="zh-CN" altLang="en-US" dirty="0"/>
              <a:t>环境，与</a:t>
            </a:r>
            <a:r>
              <a:rPr lang="en-US" altLang="zh-CN" dirty="0" err="1"/>
              <a:t>Debian</a:t>
            </a:r>
            <a:r>
              <a:rPr lang="zh-CN" altLang="en-US" dirty="0"/>
              <a:t>的不同在于它每</a:t>
            </a:r>
            <a:r>
              <a:rPr lang="en-US" altLang="zh-CN" dirty="0"/>
              <a:t>6</a:t>
            </a:r>
            <a:r>
              <a:rPr lang="zh-CN" altLang="en-US" dirty="0"/>
              <a:t>个月会发布一个新版本。</a:t>
            </a:r>
            <a:r>
              <a:rPr lang="en-US" altLang="zh-CN" dirty="0"/>
              <a:t>Ubuntu</a:t>
            </a:r>
            <a:r>
              <a:rPr lang="zh-CN" altLang="en-US" dirty="0"/>
              <a:t>的目标在于为一般用户提供一个最新的、同时又相当稳定的主要</a:t>
            </a:r>
            <a:r>
              <a:rPr lang="zh-CN" altLang="en-US" dirty="0" smtClean="0"/>
              <a:t>由自由软件构建</a:t>
            </a:r>
            <a:r>
              <a:rPr lang="zh-CN" altLang="en-US" dirty="0"/>
              <a:t>而成的操作系统。</a:t>
            </a:r>
            <a:r>
              <a:rPr lang="en-US" altLang="zh-CN" dirty="0"/>
              <a:t>Ubuntu</a:t>
            </a:r>
            <a:r>
              <a:rPr lang="zh-CN" altLang="en-US" dirty="0"/>
              <a:t>具有庞大的社区力量，</a:t>
            </a:r>
            <a:r>
              <a:rPr lang="zh-CN" altLang="en-US" dirty="0" smtClean="0">
                <a:solidFill>
                  <a:schemeClr val="tx1"/>
                </a:solidFill>
              </a:rPr>
              <a:t>用户可以方便地从社区获得帮助。</a:t>
            </a:r>
            <a:endParaRPr lang="zh-CN" altLang="en-US" dirty="0" smtClean="0">
              <a:solidFill>
                <a:schemeClr val="tx1"/>
              </a:solidFill>
            </a:endParaRPr>
          </a:p>
          <a:p>
            <a:endParaRPr lang="zh-CN" alt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a:t>
            </a:r>
            <a:r>
              <a:rPr lang="zh-CN" altLang="en-US" smtClean="0"/>
              <a:t>智能计算产品兼容性查询助手</a:t>
            </a:r>
            <a:r>
              <a:rPr lang="en-US" altLang="zh-CN" smtClean="0"/>
              <a:t>》</a:t>
            </a:r>
            <a:r>
              <a:rPr lang="zh-CN" altLang="en-US" smtClean="0"/>
              <a:t>网站链接如下</a:t>
            </a:r>
            <a:r>
              <a:rPr lang="zh-CN" altLang="zh-CN" smtClean="0"/>
              <a:t>：</a:t>
            </a:r>
            <a:r>
              <a:rPr lang="en-US" altLang="zh-CN" smtClean="0">
                <a:hlinkClick r:id="rId3"/>
              </a:rPr>
              <a:t>http://support.huawei.com/onlinetoolweb/ftca/index?serise=9</a:t>
            </a:r>
            <a:endParaRPr lang="en-US" altLang="zh-CN" smtClean="0"/>
          </a:p>
          <a:p>
            <a:r>
              <a:rPr lang="zh-CN" altLang="en-US" smtClean="0"/>
              <a:t>如何使用兼容性查询助手，联网的情况下，可以适当演示一下。</a:t>
            </a:r>
            <a:endParaRPr lang="en-US" altLang="zh-CN" smtClean="0"/>
          </a:p>
          <a:p>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具体安装方法请参考</a:t>
            </a:r>
            <a:r>
              <a:rPr lang="en-US" altLang="zh-CN" dirty="0" smtClean="0">
                <a:hlinkClick r:id="rId3"/>
              </a:rPr>
              <a:t>https://support.huawei.com/enterprise/zh/taishan-servers/taishan-2280-pid-21941616?category=installation-upgrade</a:t>
            </a:r>
            <a:r>
              <a:rPr lang="zh-CN" altLang="en-US" dirty="0" smtClean="0"/>
              <a:t>，方便客户熟悉操作系统的情况下，自己动手安装，这里归档了鲲鹏服务器下常用的</a:t>
            </a:r>
            <a:r>
              <a:rPr lang="en-US" altLang="zh-CN" dirty="0" smtClean="0"/>
              <a:t>OS</a:t>
            </a:r>
            <a:r>
              <a:rPr lang="zh-CN" altLang="en-US" dirty="0" smtClean="0"/>
              <a:t>安装指南。</a:t>
            </a:r>
            <a:endParaRPr lang="zh-CN" alt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lnSpc>
                <a:spcPct val="150000"/>
              </a:lnSpc>
              <a:buNone/>
            </a:pPr>
            <a:endParaRPr lang="zh-CN" altLang="en-US" sz="1600" dirty="0" smtClean="0">
              <a:solidFill>
                <a:schemeClr val="tx1"/>
              </a:solidFill>
              <a:latin typeface="+mn-ea"/>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smtClean="0"/>
              <a:t>iSula </a:t>
            </a:r>
            <a:r>
              <a:rPr lang="zh-CN" altLang="en-US" smtClean="0"/>
              <a:t>通用容器引擎（</a:t>
            </a:r>
            <a:r>
              <a:rPr lang="en-US" altLang="zh-CN" smtClean="0"/>
              <a:t>iSulad</a:t>
            </a:r>
            <a:r>
              <a:rPr lang="zh-CN" altLang="en-US" smtClean="0"/>
              <a:t>）是一种新的容器解决方案，提供统一的架构设计来满足</a:t>
            </a:r>
            <a:r>
              <a:rPr lang="en-US" altLang="zh-CN" smtClean="0"/>
              <a:t>CT</a:t>
            </a:r>
            <a:r>
              <a:rPr lang="zh-CN" altLang="en-US" smtClean="0"/>
              <a:t>和</a:t>
            </a:r>
            <a:r>
              <a:rPr lang="en-US" altLang="zh-CN" smtClean="0"/>
              <a:t>IT</a:t>
            </a:r>
            <a:r>
              <a:rPr lang="zh-CN" altLang="en-US" smtClean="0"/>
              <a:t>领域的不同需求。相比 </a:t>
            </a:r>
            <a:r>
              <a:rPr lang="en-US" altLang="zh-CN" smtClean="0"/>
              <a:t>Golang </a:t>
            </a:r>
            <a:r>
              <a:rPr lang="zh-CN" altLang="en-US" smtClean="0"/>
              <a:t>编写的 </a:t>
            </a:r>
            <a:r>
              <a:rPr lang="en-US" altLang="zh-CN" smtClean="0"/>
              <a:t>Docker</a:t>
            </a:r>
            <a:r>
              <a:rPr lang="zh-CN" altLang="en-US" smtClean="0"/>
              <a:t>，轻量级容器具有轻、灵、巧、快的特点，不受硬件规格和架构的限制，底噪开销更小，可应用领域更为广泛。</a:t>
            </a:r>
            <a:r>
              <a:rPr lang="en-US" altLang="zh-CN" smtClean="0"/>
              <a:t>openEuler 1.0 </a:t>
            </a:r>
            <a:r>
              <a:rPr lang="zh-CN" altLang="en-US" smtClean="0"/>
              <a:t>中提供容器运行的基础平台</a:t>
            </a:r>
            <a:r>
              <a:rPr lang="en-US" altLang="zh-CN" smtClean="0"/>
              <a:t>iSula</a:t>
            </a:r>
            <a:r>
              <a:rPr lang="zh-CN" altLang="en-US" smtClean="0"/>
              <a:t>。</a:t>
            </a:r>
            <a:endParaRPr lang="en-US" altLang="zh-CN" smtClean="0"/>
          </a:p>
          <a:p>
            <a:r>
              <a:rPr lang="zh-CN" altLang="en-US" smtClean="0"/>
              <a:t>容器根据部署模型可以分成三种模型：应用容器、安全容器、系统容器。</a:t>
            </a:r>
            <a:endParaRPr lang="en-US" altLang="zh-CN" smtClean="0"/>
          </a:p>
          <a:p>
            <a:pPr lvl="1"/>
            <a:r>
              <a:rPr lang="zh-CN" altLang="en-US" smtClean="0"/>
              <a:t>应用容器：应用最广泛的容器形态，容器中仅运行客户定义的应用程序。</a:t>
            </a:r>
            <a:r>
              <a:rPr lang="en-US" altLang="zh-CN" smtClean="0"/>
              <a:t>openEuler 1.0 </a:t>
            </a:r>
            <a:r>
              <a:rPr lang="zh-CN" altLang="en-US" smtClean="0"/>
              <a:t>集成 </a:t>
            </a:r>
            <a:r>
              <a:rPr lang="en-US" altLang="zh-CN" smtClean="0"/>
              <a:t>moby 18.09 </a:t>
            </a:r>
            <a:r>
              <a:rPr lang="zh-CN" altLang="en-US" smtClean="0"/>
              <a:t>版本，并在版本基础上进行了 </a:t>
            </a:r>
            <a:r>
              <a:rPr lang="en-US" altLang="zh-CN" smtClean="0"/>
              <a:t>bugfix </a:t>
            </a:r>
            <a:r>
              <a:rPr lang="zh-CN" altLang="en-US" smtClean="0"/>
              <a:t>和稳定性增强。</a:t>
            </a:r>
            <a:endParaRPr lang="zh-CN" altLang="en-US" smtClean="0"/>
          </a:p>
          <a:p>
            <a:pPr lvl="1"/>
            <a:r>
              <a:rPr lang="zh-CN" altLang="en-US" smtClean="0"/>
              <a:t>安全容器：本质上是虚拟机，但是接口封装为容器接口；着重容器的隔离性缺陷。</a:t>
            </a:r>
            <a:r>
              <a:rPr lang="en-US" altLang="zh-CN" smtClean="0"/>
              <a:t>openEuler 1.0 </a:t>
            </a:r>
            <a:r>
              <a:rPr lang="zh-CN" altLang="en-US" smtClean="0"/>
              <a:t>集成 </a:t>
            </a:r>
            <a:r>
              <a:rPr lang="en-US" altLang="zh-CN" smtClean="0"/>
              <a:t>kata-container1.7 </a:t>
            </a:r>
            <a:r>
              <a:rPr lang="zh-CN" altLang="en-US" smtClean="0"/>
              <a:t>版本，在社区版本的基础上，进行了稳定性和可靠性加固，增加了异构计算支持，更适于生产环境的 </a:t>
            </a:r>
            <a:r>
              <a:rPr lang="en-US" altLang="zh-CN" smtClean="0"/>
              <a:t>Host CGroup </a:t>
            </a:r>
            <a:r>
              <a:rPr lang="zh-CN" altLang="en-US" smtClean="0"/>
              <a:t>配置与 </a:t>
            </a:r>
            <a:r>
              <a:rPr lang="en-US" altLang="zh-CN" smtClean="0"/>
              <a:t>DPDK/SPDK </a:t>
            </a:r>
            <a:r>
              <a:rPr lang="zh-CN" altLang="en-US" smtClean="0"/>
              <a:t>高性能网络、存储支持。</a:t>
            </a:r>
            <a:endParaRPr lang="zh-CN" altLang="en-US" smtClean="0"/>
          </a:p>
          <a:p>
            <a:pPr lvl="1"/>
            <a:r>
              <a:rPr lang="zh-CN" altLang="en-US" smtClean="0"/>
              <a:t>系统容器：本质上是容器，但是使用方式和虚拟机相同；着重解决虚拟机的厚重问题。</a:t>
            </a:r>
            <a:r>
              <a:rPr lang="en-US" altLang="zh-CN" smtClean="0"/>
              <a:t>iSula </a:t>
            </a:r>
            <a:r>
              <a:rPr lang="zh-CN" altLang="en-US" smtClean="0"/>
              <a:t>容器平台支持创建系统容器，并能支持在系统容器内动态调整设备、运行资源，且提供更优秀的 </a:t>
            </a:r>
            <a:r>
              <a:rPr lang="en-US" altLang="zh-CN" smtClean="0"/>
              <a:t>user namespace </a:t>
            </a:r>
            <a:r>
              <a:rPr lang="zh-CN" altLang="en-US" smtClean="0"/>
              <a:t>隔离。</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识别鲲鹏主流行业场景，</a:t>
            </a:r>
            <a:r>
              <a:rPr lang="en-US" altLang="zh-CN" dirty="0" smtClean="0"/>
              <a:t>A-Tune</a:t>
            </a:r>
            <a:r>
              <a:rPr lang="zh-CN" altLang="en-US" dirty="0" smtClean="0"/>
              <a:t>基于系统画像完成业务负载归类，实现资源模型建模和系统自优化，发挥鲲鹏算力</a:t>
            </a:r>
            <a:endParaRPr lang="zh-CN" altLang="en-US" dirty="0" smtClean="0"/>
          </a:p>
          <a:p>
            <a:r>
              <a:rPr lang="zh-CN" altLang="en-US" dirty="0" smtClean="0"/>
              <a:t>基于机器学习完成系统画像，结合聚类</a:t>
            </a:r>
            <a:r>
              <a:rPr lang="en-US" altLang="zh-CN" dirty="0" smtClean="0"/>
              <a:t>+</a:t>
            </a:r>
            <a:r>
              <a:rPr lang="zh-CN" altLang="en-US" dirty="0" smtClean="0"/>
              <a:t>分类多次迭代实现业务负载的精确归类，涵盖当前</a:t>
            </a:r>
            <a:r>
              <a:rPr lang="en-US" altLang="zh-CN" dirty="0" smtClean="0"/>
              <a:t>ICT</a:t>
            </a:r>
            <a:r>
              <a:rPr lang="zh-CN" altLang="en-US" dirty="0" smtClean="0"/>
              <a:t>业务主流计算场景</a:t>
            </a:r>
            <a:endParaRPr lang="zh-CN" altLang="en-US" dirty="0" smtClean="0"/>
          </a:p>
          <a:p>
            <a:r>
              <a:rPr lang="zh-CN" altLang="en-US" dirty="0" smtClean="0"/>
              <a:t>基于业务特征完成系统资源建模，合理优化系统资源及参数配置，实现系统能力的价值最大化</a:t>
            </a:r>
            <a:endParaRPr lang="zh-CN" altLang="en-US" dirty="0"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openEuler</a:t>
            </a:r>
            <a:r>
              <a:rPr lang="zh-CN" altLang="en-US" dirty="0" smtClean="0"/>
              <a:t>开源社区网址是：</a:t>
            </a:r>
            <a:r>
              <a:rPr lang="en-US" altLang="zh-CN" dirty="0" smtClean="0"/>
              <a:t>openeuler.org</a:t>
            </a:r>
            <a:endParaRPr lang="en-US" altLang="zh-CN" dirty="0" smtClean="0"/>
          </a:p>
          <a:p>
            <a:pPr marL="0" indent="0">
              <a:buNone/>
            </a:pPr>
            <a:endParaRPr lang="zh-CN" alt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答案：</a:t>
            </a:r>
            <a:r>
              <a:rPr lang="en-US" altLang="zh-CN" dirty="0" smtClean="0"/>
              <a:t>T</a:t>
            </a:r>
            <a:r>
              <a:rPr lang="zh-CN" altLang="en-US" dirty="0" smtClean="0"/>
              <a:t>。</a:t>
            </a:r>
            <a:endParaRPr lang="zh-CN" alt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鲲鹏芯片都可以应</a:t>
            </a:r>
            <a:r>
              <a:rPr lang="zh-CN" altLang="en-US" b="1" dirty="0" smtClean="0"/>
              <a:t>用</a:t>
            </a:r>
            <a:r>
              <a:rPr lang="zh-CN" altLang="en-US" dirty="0" smtClean="0"/>
              <a:t>在哪些地方？</a:t>
            </a:r>
            <a:r>
              <a:rPr lang="en-US" altLang="zh-CN" dirty="0" err="1" smtClean="0"/>
              <a:t>Taishan</a:t>
            </a:r>
            <a:r>
              <a:rPr lang="zh-CN" altLang="en-US" dirty="0" smtClean="0"/>
              <a:t>服务器和华为鲲鹏云服务，</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a:t>IOPS:</a:t>
            </a:r>
            <a:r>
              <a:rPr lang="zh-CN" altLang="en-US"/>
              <a:t>每秒读写次数</a:t>
            </a:r>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鲲鹏产品系统包含的主流</a:t>
            </a:r>
            <a:r>
              <a:rPr lang="en-US" altLang="zh-CN" dirty="0" smtClean="0"/>
              <a:t>OS</a:t>
            </a:r>
            <a:r>
              <a:rPr lang="zh-CN" altLang="en-US" dirty="0" smtClean="0"/>
              <a:t>包括：</a:t>
            </a:r>
            <a:r>
              <a:rPr lang="en-US" altLang="zh-CN" dirty="0" smtClean="0"/>
              <a:t>CentOS</a:t>
            </a:r>
            <a:r>
              <a:rPr lang="zh-CN" altLang="en-US" dirty="0" smtClean="0"/>
              <a:t>、</a:t>
            </a:r>
            <a:r>
              <a:rPr lang="en-US" altLang="zh-CN" dirty="0" smtClean="0"/>
              <a:t>Ubuntu</a:t>
            </a:r>
            <a:r>
              <a:rPr lang="zh-CN" altLang="en-US" dirty="0" smtClean="0"/>
              <a:t>（乌班图）、中标麒麟、</a:t>
            </a:r>
            <a:r>
              <a:rPr lang="en-US" altLang="zh-CN" dirty="0" err="1" smtClean="0"/>
              <a:t>Debian</a:t>
            </a:r>
            <a:r>
              <a:rPr lang="zh-CN" altLang="en-US" dirty="0" smtClean="0"/>
              <a:t>、华为欧拉</a:t>
            </a:r>
            <a:r>
              <a:rPr lang="en-US" altLang="zh-CN" dirty="0" smtClean="0"/>
              <a:t>OS</a:t>
            </a:r>
            <a:r>
              <a:rPr lang="zh-CN" altLang="en-US" dirty="0" smtClean="0"/>
              <a:t>、银河麒麟、</a:t>
            </a:r>
            <a:r>
              <a:rPr lang="en-US" altLang="zh-CN" dirty="0" err="1" smtClean="0"/>
              <a:t>Suse</a:t>
            </a:r>
            <a:r>
              <a:rPr lang="zh-CN" altLang="en-US" dirty="0" smtClean="0"/>
              <a:t>、深度</a:t>
            </a:r>
            <a:r>
              <a:rPr lang="en-US" altLang="zh-CN" dirty="0" err="1" smtClean="0"/>
              <a:t>Deepin</a:t>
            </a:r>
            <a:r>
              <a:rPr lang="zh-CN" altLang="en-US" dirty="0" smtClean="0"/>
              <a:t>等，还有不少的</a:t>
            </a:r>
            <a:r>
              <a:rPr lang="en-US" altLang="zh-CN" dirty="0" smtClean="0"/>
              <a:t>OS</a:t>
            </a:r>
            <a:r>
              <a:rPr lang="zh-CN" altLang="en-US" dirty="0" smtClean="0"/>
              <a:t>在生态构建列表中。</a:t>
            </a:r>
            <a:endParaRPr lang="zh-CN" altLang="en-US"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dirty="0" smtClean="0"/>
              <a:t>OS</a:t>
            </a:r>
            <a:r>
              <a:rPr lang="zh-CN" altLang="en-US" dirty="0" smtClean="0"/>
              <a:t>生态兼容性列表中的小众</a:t>
            </a:r>
            <a:r>
              <a:rPr lang="en-US" altLang="zh-CN" dirty="0" smtClean="0"/>
              <a:t>OS</a:t>
            </a:r>
            <a:r>
              <a:rPr lang="zh-CN" altLang="en-US" dirty="0" smtClean="0"/>
              <a:t>，包括国产</a:t>
            </a:r>
            <a:r>
              <a:rPr lang="en-US" altLang="zh-CN" dirty="0" smtClean="0"/>
              <a:t>OS</a:t>
            </a:r>
            <a:r>
              <a:rPr lang="zh-CN" altLang="en-US" dirty="0" smtClean="0"/>
              <a:t>和非国产</a:t>
            </a:r>
            <a:r>
              <a:rPr lang="en-US" altLang="zh-CN" dirty="0" smtClean="0"/>
              <a:t>OS</a:t>
            </a:r>
            <a:r>
              <a:rPr lang="zh-CN" altLang="en-US" dirty="0" smtClean="0"/>
              <a:t>，国产</a:t>
            </a:r>
            <a:r>
              <a:rPr lang="en-US" altLang="zh-CN" dirty="0" smtClean="0"/>
              <a:t>OS</a:t>
            </a:r>
            <a:r>
              <a:rPr lang="zh-CN" altLang="en-US" dirty="0" smtClean="0"/>
              <a:t>包括湖南麒麟、凝思、一铭操作系统、泰山国心、</a:t>
            </a:r>
            <a:r>
              <a:rPr lang="en-US" altLang="zh-CN" dirty="0" err="1" smtClean="0"/>
              <a:t>BCLinux</a:t>
            </a:r>
            <a:r>
              <a:rPr lang="zh-CN" altLang="en-US" dirty="0" smtClean="0"/>
              <a:t>和普华；国外是主流的红帽，主要是由于目前涉</a:t>
            </a:r>
            <a:r>
              <a:rPr lang="en-US" altLang="zh-CN" dirty="0" smtClean="0"/>
              <a:t>A</a:t>
            </a:r>
            <a:r>
              <a:rPr lang="zh-CN" altLang="en-US" dirty="0" smtClean="0"/>
              <a:t>问题，所以暂时下架，实际上已经可以兼容。</a:t>
            </a:r>
            <a:endParaRPr lang="zh-CN" altLang="en-US"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国产非国产</a:t>
            </a:r>
            <a:r>
              <a:rPr lang="en-US" altLang="zh-CN" dirty="0" smtClean="0"/>
              <a:t>OS</a:t>
            </a:r>
            <a:r>
              <a:rPr lang="zh-CN" altLang="en-US" dirty="0" smtClean="0"/>
              <a:t>，开源和闭源</a:t>
            </a:r>
            <a:r>
              <a:rPr lang="en-US" altLang="zh-CN" dirty="0" smtClean="0"/>
              <a:t>OS</a:t>
            </a:r>
            <a:r>
              <a:rPr lang="zh-CN" altLang="en-US" dirty="0" smtClean="0"/>
              <a:t>的鲲鹏</a:t>
            </a:r>
            <a:r>
              <a:rPr lang="en-US" altLang="zh-CN" dirty="0" smtClean="0"/>
              <a:t>OS</a:t>
            </a:r>
            <a:r>
              <a:rPr lang="zh-CN" altLang="en-US" dirty="0" smtClean="0"/>
              <a:t>分布情况。此处列举了华为鲲鹏处理器兼容的一部分操作系统，目前鲲鹏处理器仅支持</a:t>
            </a:r>
            <a:r>
              <a:rPr lang="en-US" altLang="zh-CN" dirty="0" smtClean="0"/>
              <a:t>Linux</a:t>
            </a:r>
            <a:r>
              <a:rPr lang="zh-CN" altLang="en-US" dirty="0" smtClean="0"/>
              <a:t>类型操作系统，上述列举出了鲲鹏处理器支持的部分操作系统，具体操作系统兼容性可以登录 </a:t>
            </a:r>
            <a:r>
              <a:rPr lang="en-US" altLang="zh-CN" dirty="0" smtClean="0"/>
              <a:t>http://support.huawei.com/onlinetoolweb/ftca/index?serise=9 </a:t>
            </a:r>
            <a:r>
              <a:rPr lang="zh-CN" altLang="en-US" dirty="0" smtClean="0"/>
              <a:t>查看。</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dirty="0" smtClean="0"/>
          </a:p>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a:lnSpc>
                <a:spcPct val="150000"/>
              </a:lnSpc>
            </a:pPr>
            <a:r>
              <a:rPr lang="zh-CN" altLang="en-US" sz="1100" dirty="0" smtClean="0">
                <a:latin typeface="微软雅黑" panose="020B0503020204020204" pitchFamily="34" charset="-122"/>
                <a:ea typeface="微软雅黑" panose="020B0503020204020204" pitchFamily="34" charset="-122"/>
              </a:rPr>
              <a:t>在鲲鹏计算产业的框架之下，产业链上下游的厂商可以基于鲲鹏和</a:t>
            </a:r>
            <a:r>
              <a:rPr lang="en-US" altLang="zh-CN" sz="1100" dirty="0" smtClean="0">
                <a:latin typeface="微软雅黑" panose="020B0503020204020204" pitchFamily="34" charset="-122"/>
                <a:ea typeface="微软雅黑" panose="020B0503020204020204" pitchFamily="34" charset="-122"/>
              </a:rPr>
              <a:t>Arm</a:t>
            </a:r>
            <a:r>
              <a:rPr lang="zh-CN" altLang="en-US" sz="1100" dirty="0" smtClean="0">
                <a:latin typeface="微软雅黑" panose="020B0503020204020204" pitchFamily="34" charset="-122"/>
                <a:ea typeface="微软雅黑" panose="020B0503020204020204" pitchFamily="34" charset="-122"/>
              </a:rPr>
              <a:t>已有生态，开发出具有差异化优势的产品和解决方案。</a:t>
            </a:r>
            <a:endParaRPr lang="en-US" altLang="zh-CN" sz="1100" dirty="0" smtClean="0">
              <a:latin typeface="微软雅黑" panose="020B0503020204020204" pitchFamily="34" charset="-122"/>
              <a:ea typeface="微软雅黑" panose="020B0503020204020204" pitchFamily="34" charset="-122"/>
            </a:endParaRPr>
          </a:p>
          <a:p>
            <a:pPr>
              <a:lnSpc>
                <a:spcPct val="150000"/>
              </a:lnSpc>
            </a:pPr>
            <a:r>
              <a:rPr lang="zh-CN" altLang="en-US" sz="1100" dirty="0" smtClean="0">
                <a:latin typeface="微软雅黑" panose="020B0503020204020204" pitchFamily="34" charset="-122"/>
                <a:ea typeface="微软雅黑" panose="020B0503020204020204" pitchFamily="34" charset="-122"/>
              </a:rPr>
              <a:t>华为作为鲲鹏计算产业的一员，掌握</a:t>
            </a:r>
            <a:r>
              <a:rPr lang="en-US" altLang="zh-CN" sz="1100" dirty="0" smtClean="0">
                <a:latin typeface="微软雅黑" panose="020B0503020204020204" pitchFamily="34" charset="-122"/>
                <a:ea typeface="微软雅黑" panose="020B0503020204020204" pitchFamily="34" charset="-122"/>
              </a:rPr>
              <a:t>Arm64</a:t>
            </a:r>
            <a:r>
              <a:rPr lang="zh-CN" altLang="en-US" sz="1100" dirty="0" smtClean="0">
                <a:latin typeface="微软雅黑" panose="020B0503020204020204" pitchFamily="34" charset="-122"/>
                <a:ea typeface="微软雅黑" panose="020B0503020204020204" pitchFamily="34" charset="-122"/>
              </a:rPr>
              <a:t>处理器核、微架构及芯片设计的关键技术，拥有</a:t>
            </a:r>
            <a:r>
              <a:rPr lang="en-US" altLang="zh-CN" sz="1100" dirty="0" smtClean="0">
                <a:latin typeface="微软雅黑" panose="020B0503020204020204" pitchFamily="34" charset="-122"/>
                <a:ea typeface="微软雅黑" panose="020B0503020204020204" pitchFamily="34" charset="-122"/>
              </a:rPr>
              <a:t>Armv8</a:t>
            </a:r>
            <a:r>
              <a:rPr lang="zh-CN" altLang="en-US" sz="1100" dirty="0" smtClean="0">
                <a:latin typeface="微软雅黑" panose="020B0503020204020204" pitchFamily="34" charset="-122"/>
                <a:ea typeface="微软雅黑" panose="020B0503020204020204" pitchFamily="34" charset="-122"/>
              </a:rPr>
              <a:t>永久架构授权，并在此基础上发展了</a:t>
            </a:r>
            <a:r>
              <a:rPr lang="en-US" altLang="zh-CN" sz="1100" dirty="0" err="1" smtClean="0">
                <a:latin typeface="微软雅黑" panose="020B0503020204020204" pitchFamily="34" charset="-122"/>
                <a:ea typeface="微软雅黑" panose="020B0503020204020204" pitchFamily="34" charset="-122"/>
              </a:rPr>
              <a:t>Kunpeng</a:t>
            </a:r>
            <a:r>
              <a:rPr lang="zh-CN" altLang="en-US" sz="1100" dirty="0" smtClean="0">
                <a:latin typeface="微软雅黑" panose="020B0503020204020204" pitchFamily="34" charset="-122"/>
                <a:ea typeface="微软雅黑" panose="020B0503020204020204" pitchFamily="34" charset="-122"/>
              </a:rPr>
              <a:t>系列处理器。同时华为在芯片领域上的长期投入和持续创新，面向计算、存储、传输、管理和</a:t>
            </a:r>
            <a:r>
              <a:rPr lang="en-US" altLang="zh-CN" sz="1100" dirty="0" smtClean="0">
                <a:latin typeface="微软雅黑" panose="020B0503020204020204" pitchFamily="34" charset="-122"/>
                <a:ea typeface="微软雅黑" panose="020B0503020204020204" pitchFamily="34" charset="-122"/>
              </a:rPr>
              <a:t>AI</a:t>
            </a:r>
            <a:r>
              <a:rPr lang="zh-CN" altLang="en-US" sz="1100" dirty="0" smtClean="0">
                <a:latin typeface="微软雅黑" panose="020B0503020204020204" pitchFamily="34" charset="-122"/>
                <a:ea typeface="微软雅黑" panose="020B0503020204020204" pitchFamily="34" charset="-122"/>
              </a:rPr>
              <a:t>打造了全面的具有差异化竞争力的芯片体系，有能力提供支持鲲鹏计算产业持续发展的算力底座需求。 </a:t>
            </a:r>
            <a:endParaRPr lang="en-US" altLang="zh-CN" sz="1100" dirty="0" smtClean="0">
              <a:latin typeface="微软雅黑" panose="020B0503020204020204" pitchFamily="34" charset="-122"/>
              <a:ea typeface="微软雅黑" panose="020B0503020204020204" pitchFamily="34" charset="-122"/>
            </a:endParaRPr>
          </a:p>
          <a:p>
            <a:pPr>
              <a:lnSpc>
                <a:spcPct val="150000"/>
              </a:lnSpc>
            </a:pPr>
            <a:r>
              <a:rPr lang="zh-CN" altLang="en-US" sz="1100" dirty="0" smtClean="0">
                <a:latin typeface="微软雅黑" panose="020B0503020204020204" pitchFamily="34" charset="-122"/>
                <a:ea typeface="微软雅黑" panose="020B0503020204020204" pitchFamily="34" charset="-122"/>
              </a:rPr>
              <a:t>鲲鹏计算产业首要任务是基于各行业用户的需求，孵化和完善面向行业的应用，打开产业空间，为所有厂家找到与之相匹配的生产要素和市场机会，通过商业成功促进产业链各环节的持续创新，形成螺旋式上升的发展路径。随着鲲鹏计算产业在中国市场的发展壮大，吸纳更多的海内外企业加入，最终成为具有持续创新能力和全球领先优势的计算产业。 </a:t>
            </a:r>
            <a:br>
              <a:rPr lang="zh-CN" altLang="en-US" dirty="0" smtClean="0"/>
            </a:br>
            <a:endParaRPr lang="zh-CN" altLang="en-US" sz="1000" kern="1200" dirty="0" smtClean="0">
              <a:solidFill>
                <a:schemeClr val="tx1"/>
              </a:solidFill>
              <a:latin typeface="微软雅黑" panose="020B0503020204020204" pitchFamily="34" charset="-122"/>
              <a:ea typeface="微软雅黑" panose="020B0503020204020204" pitchFamily="34" charset="-122"/>
              <a:cs typeface="+mn-cs"/>
            </a:endParaRPr>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华为鲲鹏技术生态提供云服务、工具链、社区到专业服务的全方位支持。</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鲲鹏云专业服务：客户业务系统一站式搬迁服务。</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583903" y="4253210"/>
            <a:ext cx="5931494" cy="5109368"/>
          </a:xfrm>
        </p:spPr>
        <p:txBody>
          <a:bodyPr/>
          <a:lstStyle/>
          <a:p>
            <a:r>
              <a:rPr lang="zh-CN" altLang="en-US" dirty="0" smtClean="0"/>
              <a:t>鲲鹏凌云伙伴计划：鲲鹏凌云伙伴计划是华为云推出的一项面向鲲鹏（兼容</a:t>
            </a:r>
            <a:r>
              <a:rPr lang="en-US" altLang="zh-CN" dirty="0" smtClean="0"/>
              <a:t>ARM</a:t>
            </a:r>
            <a:r>
              <a:rPr lang="zh-CN" altLang="en-US" dirty="0" smtClean="0"/>
              <a:t>）开放生态的合作伙伴计划，华为云为构建鲲鹏云生态投入了</a:t>
            </a:r>
            <a:r>
              <a:rPr lang="en-US" altLang="zh-CN" dirty="0" smtClean="0"/>
              <a:t>1</a:t>
            </a:r>
            <a:r>
              <a:rPr lang="zh-CN" altLang="en-US" dirty="0" smtClean="0"/>
              <a:t>亿</a:t>
            </a:r>
            <a:r>
              <a:rPr lang="en-US" altLang="zh-CN" dirty="0" smtClean="0"/>
              <a:t>+</a:t>
            </a:r>
            <a:r>
              <a:rPr lang="zh-CN" altLang="en-US" dirty="0" smtClean="0"/>
              <a:t>资金，为合作伙伴提供培训、技术、营销、市场的全面支持。加入我们，</a:t>
            </a:r>
            <a:r>
              <a:rPr lang="ko-KR" altLang="en-US" dirty="0" smtClean="0"/>
              <a:t>您可以获得：</a:t>
            </a:r>
            <a:endParaRPr lang="ko-KR" altLang="en-US" dirty="0" smtClean="0"/>
          </a:p>
          <a:p>
            <a:pPr lvl="1"/>
            <a:r>
              <a:rPr lang="ko-KR" altLang="en-US" dirty="0" smtClean="0"/>
              <a:t>百万云资源代金券</a:t>
            </a:r>
            <a:r>
              <a:rPr lang="zh-CN" altLang="en-US" dirty="0" smtClean="0"/>
              <a:t>；</a:t>
            </a:r>
            <a:endParaRPr lang="ko-KR" altLang="en-US" dirty="0" smtClean="0"/>
          </a:p>
          <a:p>
            <a:pPr lvl="1"/>
            <a:r>
              <a:rPr lang="ko-KR" altLang="en-US" dirty="0" smtClean="0"/>
              <a:t>鲲鹏云服务兼容性认证</a:t>
            </a:r>
            <a:r>
              <a:rPr lang="zh-CN" altLang="en-US" dirty="0" smtClean="0"/>
              <a:t>；</a:t>
            </a:r>
            <a:endParaRPr lang="ko-KR" altLang="en-US" dirty="0" smtClean="0"/>
          </a:p>
          <a:p>
            <a:pPr lvl="1"/>
            <a:r>
              <a:rPr lang="ko-KR" altLang="en-US" dirty="0" smtClean="0"/>
              <a:t>鲲鹏云服务专题训练营</a:t>
            </a:r>
            <a:r>
              <a:rPr lang="zh-CN" altLang="en-US" dirty="0" smtClean="0"/>
              <a:t>；</a:t>
            </a:r>
            <a:endParaRPr lang="ko-KR" altLang="en-US" dirty="0" smtClean="0"/>
          </a:p>
          <a:p>
            <a:pPr lvl="1"/>
            <a:r>
              <a:rPr lang="ko-KR" altLang="en-US" dirty="0" smtClean="0"/>
              <a:t>华为云专家技术支持</a:t>
            </a:r>
            <a:r>
              <a:rPr lang="zh-CN" altLang="en-US" dirty="0" smtClean="0"/>
              <a:t>；</a:t>
            </a:r>
            <a:endParaRPr lang="ko-KR" altLang="en-US" dirty="0" smtClean="0"/>
          </a:p>
          <a:p>
            <a:pPr lvl="1"/>
            <a:r>
              <a:rPr lang="ko-KR" altLang="en-US" dirty="0" smtClean="0"/>
              <a:t>云市场鲲鹏专区帮助伙伴商业变现</a:t>
            </a:r>
            <a:r>
              <a:rPr lang="zh-CN" altLang="en-US" dirty="0" smtClean="0"/>
              <a:t>；</a:t>
            </a:r>
            <a:endParaRPr lang="ko-KR" altLang="en-US" dirty="0" smtClean="0"/>
          </a:p>
          <a:p>
            <a:pPr lvl="1"/>
            <a:r>
              <a:rPr lang="ko-KR" altLang="en-US" dirty="0" smtClean="0"/>
              <a:t>营销资源及商业机会优先共享</a:t>
            </a:r>
            <a:r>
              <a:rPr lang="zh-CN" altLang="en-US" dirty="0" smtClean="0"/>
              <a:t>；</a:t>
            </a:r>
            <a:endParaRPr lang="en-US" altLang="ko-KR" dirty="0" smtClean="0"/>
          </a:p>
          <a:p>
            <a:r>
              <a:rPr lang="ko-KR" altLang="en-US" dirty="0" smtClean="0"/>
              <a:t>鲲鹏展翅伙伴计划</a:t>
            </a:r>
            <a:r>
              <a:rPr lang="zh-CN" altLang="en-US" dirty="0" smtClean="0"/>
              <a:t>：</a:t>
            </a:r>
            <a:r>
              <a:rPr lang="ko-KR" altLang="en-US" dirty="0" smtClean="0"/>
              <a:t>鲲鹏展翅伙伴计划是华为智能计算围绕</a:t>
            </a:r>
            <a:r>
              <a:rPr lang="en-US" altLang="ko-KR" dirty="0" err="1" smtClean="0"/>
              <a:t>TaiShan</a:t>
            </a:r>
            <a:r>
              <a:rPr lang="ko-KR" altLang="en-US" dirty="0" smtClean="0"/>
              <a:t>服务器推出的一项合作伙伴计划，旨在帮助更多的合作伙伴将应用迁移到</a:t>
            </a:r>
            <a:r>
              <a:rPr lang="en-US" altLang="ko-KR" dirty="0" err="1" smtClean="0"/>
              <a:t>TaiShan</a:t>
            </a:r>
            <a:r>
              <a:rPr lang="ko-KR" altLang="en-US" dirty="0" smtClean="0"/>
              <a:t>服务器上，并和华为共建鲲鹏生态，智能计算为合作伙伴提供培训、技术、营销、市场的全面支持。加入该计划，伙伴可以获得：</a:t>
            </a:r>
            <a:endParaRPr lang="ko-KR" altLang="en-US" dirty="0" smtClean="0"/>
          </a:p>
          <a:p>
            <a:pPr lvl="1"/>
            <a:r>
              <a:rPr lang="ko-KR" altLang="en-US" dirty="0" smtClean="0"/>
              <a:t>研发技术专家的专项技术支持</a:t>
            </a:r>
            <a:r>
              <a:rPr lang="zh-CN" altLang="en-US" dirty="0" smtClean="0"/>
              <a:t>；</a:t>
            </a:r>
            <a:endParaRPr lang="ko-KR" altLang="en-US" dirty="0" smtClean="0"/>
          </a:p>
          <a:p>
            <a:pPr lvl="1"/>
            <a:r>
              <a:rPr lang="en-US" altLang="ko-KR" dirty="0" err="1" smtClean="0"/>
              <a:t>TaiShan</a:t>
            </a:r>
            <a:r>
              <a:rPr lang="ko-KR" altLang="en-US" dirty="0" smtClean="0"/>
              <a:t>服务器样机的借用权益</a:t>
            </a:r>
            <a:r>
              <a:rPr lang="zh-CN" altLang="en-US" dirty="0" smtClean="0"/>
              <a:t>；</a:t>
            </a:r>
            <a:endParaRPr lang="ko-KR" altLang="en-US" dirty="0" smtClean="0"/>
          </a:p>
          <a:p>
            <a:pPr lvl="1"/>
            <a:r>
              <a:rPr lang="ko-KR" altLang="en-US" dirty="0" smtClean="0"/>
              <a:t>鲲鹏技术的专项技术培训</a:t>
            </a:r>
            <a:r>
              <a:rPr lang="zh-CN" altLang="en-US" dirty="0" smtClean="0"/>
              <a:t>；</a:t>
            </a:r>
            <a:endParaRPr lang="ko-KR" altLang="en-US" dirty="0" smtClean="0"/>
          </a:p>
          <a:p>
            <a:pPr lvl="1"/>
            <a:r>
              <a:rPr lang="ko-KR" altLang="en-US" dirty="0" smtClean="0"/>
              <a:t>智能计算</a:t>
            </a:r>
            <a:r>
              <a:rPr lang="en-US" altLang="ko-KR" dirty="0" err="1" smtClean="0"/>
              <a:t>Openlab</a:t>
            </a:r>
            <a:r>
              <a:rPr lang="ko-KR" altLang="en-US" dirty="0" smtClean="0"/>
              <a:t>的测试认证支持</a:t>
            </a:r>
            <a:r>
              <a:rPr lang="zh-CN" altLang="en-US" dirty="0" smtClean="0"/>
              <a:t>；</a:t>
            </a:r>
            <a:endParaRPr lang="ko-KR" altLang="en-US" dirty="0" smtClean="0"/>
          </a:p>
          <a:p>
            <a:pPr lvl="1"/>
            <a:r>
              <a:rPr lang="ko-KR" altLang="en-US" dirty="0" smtClean="0"/>
              <a:t>鲲鹏技术兼容性认证证书</a:t>
            </a:r>
            <a:r>
              <a:rPr lang="zh-CN" altLang="en-US" dirty="0" smtClean="0"/>
              <a:t>；</a:t>
            </a:r>
            <a:endParaRPr lang="ko-KR" altLang="en-US" dirty="0" smtClean="0"/>
          </a:p>
          <a:p>
            <a:pPr lvl="1"/>
            <a:r>
              <a:rPr lang="ko-KR" altLang="en-US" dirty="0" smtClean="0"/>
              <a:t>营销资源及商业机会优先共享</a:t>
            </a:r>
            <a:r>
              <a:rPr lang="zh-CN" altLang="en-US" dirty="0" smtClean="0"/>
              <a:t>；</a:t>
            </a:r>
            <a:endParaRPr lang="en-US" altLang="ko-KR" dirty="0" smtClean="0"/>
          </a:p>
        </p:txBody>
      </p:sp>
      <p:sp>
        <p:nvSpPr>
          <p:cNvPr id="7" name="幻灯片图像占位符 6"/>
          <p:cNvSpPr>
            <a:spLocks noGrp="1" noRot="1" noChangeAspec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684213" y="868834"/>
            <a:ext cx="5931494" cy="2088232"/>
          </a:xfrm>
        </p:spPr>
        <p:txBody>
          <a:bodyPr/>
          <a:lstStyle/>
          <a:p>
            <a:r>
              <a:rPr lang="ko-KR" altLang="en-US" dirty="0" smtClean="0"/>
              <a:t>鲲鹏智数伙伴计划</a:t>
            </a:r>
            <a:r>
              <a:rPr lang="zh-CN" altLang="en-US" dirty="0"/>
              <a:t>：鲲鹏智数伙伴计划是华为推出的一项面向智能数据产业，携手千行万业合作伙伴，共建开放鲲鹏生态的行动计划。为实现鲲鹏生态下智能数据产业繁荣，各类第三方软硬件产品与华为智能数据与存储解决方案互联互通，生态互助，商业成功，华为愿为合作伙伴提供全面技术与生态支持。加入我们，您可以获得：</a:t>
            </a:r>
            <a:endParaRPr lang="zh-CN" altLang="en-US" dirty="0"/>
          </a:p>
          <a:p>
            <a:pPr lvl="1"/>
            <a:r>
              <a:rPr lang="ko-KR" altLang="en-US" dirty="0" smtClean="0"/>
              <a:t>华为智能数据与存储产品（存储、数据库、大数据、桌面云）兼容性认证</a:t>
            </a:r>
            <a:r>
              <a:rPr lang="zh-CN" altLang="en-US" dirty="0" smtClean="0"/>
              <a:t>；</a:t>
            </a:r>
            <a:endParaRPr lang="ko-KR" altLang="en-US" dirty="0" smtClean="0"/>
          </a:p>
          <a:p>
            <a:pPr lvl="1"/>
            <a:r>
              <a:rPr lang="ko-KR" altLang="en-US" dirty="0" smtClean="0"/>
              <a:t>智能数据与存储上述产品专题训练营</a:t>
            </a:r>
            <a:r>
              <a:rPr lang="zh-CN" altLang="en-US" dirty="0" smtClean="0"/>
              <a:t>；</a:t>
            </a:r>
            <a:endParaRPr lang="ko-KR" altLang="en-US" dirty="0" smtClean="0"/>
          </a:p>
          <a:p>
            <a:pPr lvl="1"/>
            <a:r>
              <a:rPr lang="ko-KR" altLang="en-US" dirty="0" smtClean="0"/>
              <a:t>智能数据与存储上述产品领域的技术社区</a:t>
            </a:r>
            <a:r>
              <a:rPr lang="en-US" altLang="ko-KR" dirty="0" smtClean="0"/>
              <a:t>&amp;</a:t>
            </a:r>
            <a:r>
              <a:rPr lang="ko-KR" altLang="en-US" dirty="0" smtClean="0"/>
              <a:t>专家技术支持</a:t>
            </a:r>
            <a:r>
              <a:rPr lang="zh-CN" altLang="en-US" dirty="0" smtClean="0"/>
              <a:t>；</a:t>
            </a:r>
            <a:endParaRPr lang="ko-KR" altLang="en-US" dirty="0" smtClean="0"/>
          </a:p>
          <a:p>
            <a:pPr lvl="1"/>
            <a:r>
              <a:rPr lang="ko-KR" altLang="en-US" dirty="0" smtClean="0"/>
              <a:t>智能数据与存储上述产品领域的营销资源优先申请</a:t>
            </a:r>
            <a:r>
              <a:rPr lang="zh-CN" altLang="en-US" dirty="0" smtClean="0"/>
              <a:t>；</a:t>
            </a:r>
            <a:endParaRPr lang="ko-KR" altLang="en-US" dirty="0" smtClean="0"/>
          </a:p>
          <a:p>
            <a:endParaRPr lang="ko-KR" altLang="en-US" dirty="0" smtClean="0"/>
          </a:p>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鲲鹏社区：联合伙伴、开发者等，汇聚全栈的资源和经验。</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360680" lvl="1" indent="0">
              <a:buNone/>
            </a:pPr>
            <a:r>
              <a:rPr lang="zh-CN" altLang="en-US" dirty="0" smtClean="0"/>
              <a:t>题</a:t>
            </a:r>
            <a:r>
              <a:rPr lang="en-US" altLang="zh-CN" dirty="0" smtClean="0"/>
              <a:t>1</a:t>
            </a:r>
            <a:r>
              <a:rPr lang="zh-CN" altLang="en-US" dirty="0" smtClean="0"/>
              <a:t>：</a:t>
            </a:r>
            <a:r>
              <a:rPr lang="en-US" altLang="zh-CN" dirty="0" smtClean="0"/>
              <a:t>A, B,</a:t>
            </a:r>
            <a:r>
              <a:rPr lang="en-US" altLang="zh-CN" baseline="0" dirty="0" smtClean="0"/>
              <a:t> C</a:t>
            </a:r>
            <a:endParaRPr lang="en-US" altLang="zh-CN" baseline="0" dirty="0" smtClean="0"/>
          </a:p>
          <a:p>
            <a:pPr marL="360680" lvl="1" indent="0">
              <a:buNone/>
            </a:pPr>
            <a:r>
              <a:rPr lang="zh-CN" altLang="en-US" baseline="0" dirty="0" smtClean="0"/>
              <a:t>题</a:t>
            </a:r>
            <a:r>
              <a:rPr lang="en-US" altLang="zh-CN" baseline="0" dirty="0" smtClean="0"/>
              <a:t>2</a:t>
            </a:r>
            <a:r>
              <a:rPr lang="zh-CN" altLang="en-US" baseline="0" dirty="0" smtClean="0"/>
              <a:t>：</a:t>
            </a:r>
            <a:r>
              <a:rPr lang="en-US" altLang="zh-CN" baseline="0" dirty="0" smtClean="0"/>
              <a:t>A, B, C, D</a:t>
            </a:r>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rPr>
              <a:t>芯片是构建各类计算产品、使能上层软件和应用的底座，也是全产业链可持续创新和发展的驱动力。作为鲲鹏计算产业底座的</a:t>
            </a:r>
            <a:r>
              <a:rPr lang="en-US" altLang="zh-CN" sz="1100" b="0" i="0" u="none" strike="noStrike" kern="1200" baseline="0" dirty="0" err="1" smtClean="0">
                <a:solidFill>
                  <a:schemeClr val="tx1"/>
                </a:solidFill>
                <a:latin typeface="微软雅黑" panose="020B0503020204020204" pitchFamily="34" charset="-122"/>
                <a:ea typeface="微软雅黑" panose="020B0503020204020204" pitchFamily="34" charset="-122"/>
                <a:cs typeface="+mn-cs"/>
              </a:rPr>
              <a:t>Kunpeng</a:t>
            </a:r>
            <a:r>
              <a:rPr lang="zh-CN" altLang="en-US"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rPr>
              <a:t>处理器，华为将持续保持重点投入，秉承量产一代、研发一代、规划一代的演进节奏，落实“长期投入、全面布局，后向兼容和持续演进”的基础战略，通过对产业界提供以</a:t>
            </a:r>
            <a:r>
              <a:rPr lang="en-US" altLang="zh-CN" sz="1100" b="0" i="0" u="none" strike="noStrike" kern="1200" baseline="0" dirty="0" err="1" smtClean="0">
                <a:solidFill>
                  <a:schemeClr val="tx1"/>
                </a:solidFill>
                <a:latin typeface="微软雅黑" panose="020B0503020204020204" pitchFamily="34" charset="-122"/>
                <a:ea typeface="微软雅黑" panose="020B0503020204020204" pitchFamily="34" charset="-122"/>
                <a:cs typeface="+mn-cs"/>
              </a:rPr>
              <a:t>Kunpeng</a:t>
            </a:r>
            <a:r>
              <a:rPr lang="zh-CN" altLang="en-US"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rPr>
              <a:t>系列处理器为核心的芯片族和相应的产品，高效满足市场对新算力的需求。</a:t>
            </a:r>
            <a:endParaRPr lang="en-US" altLang="zh-CN"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a:lnSpc>
                <a:spcPct val="150000"/>
              </a:lnSpc>
            </a:pPr>
            <a:r>
              <a:rPr lang="zh-CN" altLang="en-US" sz="1100" dirty="0" smtClean="0">
                <a:solidFill>
                  <a:schemeClr val="tx1"/>
                </a:solidFill>
                <a:latin typeface="+mn-ea"/>
              </a:rPr>
              <a:t>传统的</a:t>
            </a:r>
            <a:r>
              <a:rPr lang="en-US" altLang="zh-CN" sz="1100" dirty="0" smtClean="0">
                <a:solidFill>
                  <a:schemeClr val="tx1"/>
                </a:solidFill>
                <a:latin typeface="+mn-ea"/>
              </a:rPr>
              <a:t>CISC</a:t>
            </a:r>
            <a:r>
              <a:rPr lang="zh-CN" altLang="en-US" sz="1100" dirty="0" smtClean="0">
                <a:solidFill>
                  <a:schemeClr val="tx1"/>
                </a:solidFill>
                <a:latin typeface="+mn-ea"/>
              </a:rPr>
              <a:t>（</a:t>
            </a:r>
            <a:r>
              <a:rPr lang="en-US" altLang="zh-CN" sz="1100" dirty="0" smtClean="0">
                <a:solidFill>
                  <a:schemeClr val="tx1"/>
                </a:solidFill>
                <a:latin typeface="+mn-ea"/>
              </a:rPr>
              <a:t>Complex Instruction Set Computer,</a:t>
            </a:r>
            <a:r>
              <a:rPr lang="zh-CN" altLang="en-US" sz="1100" dirty="0" smtClean="0">
                <a:solidFill>
                  <a:schemeClr val="tx1"/>
                </a:solidFill>
                <a:latin typeface="+mn-ea"/>
              </a:rPr>
              <a:t>复杂指令集计算机）体系由于指令集庞大，指令长度不固定，指令执行周期有长有短，使指令译码和流水线的实现在硬件上非常复杂，给芯片的设计开发和成本的降低带来了极大困难</a:t>
            </a:r>
            <a:endParaRPr lang="en-US" altLang="zh-CN" sz="1100" dirty="0" smtClean="0">
              <a:solidFill>
                <a:schemeClr val="tx1"/>
              </a:solidFill>
              <a:latin typeface="+mn-ea"/>
            </a:endParaRPr>
          </a:p>
          <a:p>
            <a:pPr>
              <a:lnSpc>
                <a:spcPct val="150000"/>
              </a:lnSpc>
            </a:pPr>
            <a:r>
              <a:rPr lang="zh-CN" altLang="zh-CN" sz="1100" dirty="0" smtClean="0">
                <a:solidFill>
                  <a:schemeClr val="tx1"/>
                </a:solidFill>
                <a:latin typeface="+mn-ea"/>
              </a:rPr>
              <a:t>随着计算机技术的发展</a:t>
            </a:r>
            <a:r>
              <a:rPr lang="zh-CN" altLang="en-US" sz="1100" dirty="0" smtClean="0">
                <a:solidFill>
                  <a:schemeClr val="tx1"/>
                </a:solidFill>
                <a:latin typeface="+mn-ea"/>
              </a:rPr>
              <a:t>需要</a:t>
            </a:r>
            <a:r>
              <a:rPr lang="zh-CN" altLang="zh-CN" sz="1100" dirty="0" smtClean="0">
                <a:solidFill>
                  <a:schemeClr val="tx1"/>
                </a:solidFill>
                <a:latin typeface="+mn-ea"/>
              </a:rPr>
              <a:t>不断引入新的复杂的指令集</a:t>
            </a:r>
            <a:r>
              <a:rPr lang="en-US" altLang="zh-CN" sz="1100" dirty="0" smtClean="0">
                <a:solidFill>
                  <a:schemeClr val="tx1"/>
                </a:solidFill>
                <a:latin typeface="+mn-ea"/>
              </a:rPr>
              <a:t>,</a:t>
            </a:r>
            <a:r>
              <a:rPr lang="zh-CN" altLang="zh-CN" sz="1100" dirty="0" smtClean="0">
                <a:solidFill>
                  <a:schemeClr val="tx1"/>
                </a:solidFill>
                <a:latin typeface="+mn-ea"/>
              </a:rPr>
              <a:t>为支持这些新增的指令</a:t>
            </a:r>
            <a:r>
              <a:rPr lang="en-US" altLang="zh-CN" sz="1100" dirty="0" smtClean="0">
                <a:solidFill>
                  <a:schemeClr val="tx1"/>
                </a:solidFill>
                <a:latin typeface="+mn-ea"/>
              </a:rPr>
              <a:t>,</a:t>
            </a:r>
            <a:r>
              <a:rPr lang="zh-CN" altLang="zh-CN" sz="1100" dirty="0" smtClean="0">
                <a:solidFill>
                  <a:schemeClr val="tx1"/>
                </a:solidFill>
                <a:latin typeface="+mn-ea"/>
              </a:rPr>
              <a:t>计算机的体系结构会越来越复杂</a:t>
            </a:r>
            <a:r>
              <a:rPr lang="zh-CN" altLang="en-US" sz="1100" dirty="0" smtClean="0">
                <a:solidFill>
                  <a:schemeClr val="tx1"/>
                </a:solidFill>
                <a:latin typeface="+mn-ea"/>
              </a:rPr>
              <a:t>。</a:t>
            </a:r>
            <a:r>
              <a:rPr lang="zh-CN" altLang="zh-CN" sz="1100" dirty="0" smtClean="0">
                <a:solidFill>
                  <a:schemeClr val="tx1"/>
                </a:solidFill>
                <a:latin typeface="+mn-ea"/>
              </a:rPr>
              <a:t>然而</a:t>
            </a:r>
            <a:r>
              <a:rPr lang="en-US" altLang="zh-CN" sz="1100" dirty="0" smtClean="0">
                <a:solidFill>
                  <a:schemeClr val="tx1"/>
                </a:solidFill>
                <a:latin typeface="+mn-ea"/>
              </a:rPr>
              <a:t>,</a:t>
            </a:r>
            <a:r>
              <a:rPr lang="zh-CN" altLang="zh-CN" sz="1100" dirty="0" smtClean="0">
                <a:solidFill>
                  <a:schemeClr val="tx1"/>
                </a:solidFill>
                <a:latin typeface="+mn-ea"/>
              </a:rPr>
              <a:t>在</a:t>
            </a:r>
            <a:r>
              <a:rPr lang="en-US" altLang="zh-CN" sz="1100" dirty="0" smtClean="0">
                <a:solidFill>
                  <a:schemeClr val="tx1"/>
                </a:solidFill>
                <a:latin typeface="+mn-ea"/>
              </a:rPr>
              <a:t>CISC</a:t>
            </a:r>
            <a:r>
              <a:rPr lang="zh-CN" altLang="zh-CN" sz="1100" dirty="0" smtClean="0">
                <a:solidFill>
                  <a:schemeClr val="tx1"/>
                </a:solidFill>
                <a:latin typeface="+mn-ea"/>
              </a:rPr>
              <a:t>指令集的各种指令中</a:t>
            </a:r>
            <a:r>
              <a:rPr lang="en-US" altLang="zh-CN" sz="1100" dirty="0" smtClean="0">
                <a:solidFill>
                  <a:schemeClr val="tx1"/>
                </a:solidFill>
                <a:latin typeface="+mn-ea"/>
              </a:rPr>
              <a:t>,</a:t>
            </a:r>
            <a:r>
              <a:rPr lang="zh-CN" altLang="zh-CN" sz="1100" dirty="0" smtClean="0">
                <a:solidFill>
                  <a:schemeClr val="tx1"/>
                </a:solidFill>
                <a:latin typeface="+mn-ea"/>
              </a:rPr>
              <a:t>其使用频率却相差悬殊</a:t>
            </a:r>
            <a:r>
              <a:rPr lang="en-US" altLang="zh-CN" sz="1100" dirty="0" smtClean="0">
                <a:solidFill>
                  <a:schemeClr val="tx1"/>
                </a:solidFill>
                <a:latin typeface="+mn-ea"/>
              </a:rPr>
              <a:t>,</a:t>
            </a:r>
            <a:r>
              <a:rPr lang="zh-CN" altLang="zh-CN" sz="1100" dirty="0" smtClean="0">
                <a:solidFill>
                  <a:schemeClr val="tx1"/>
                </a:solidFill>
                <a:latin typeface="+mn-ea"/>
              </a:rPr>
              <a:t>大约有</a:t>
            </a:r>
            <a:r>
              <a:rPr lang="en-US" altLang="zh-CN" sz="1100" dirty="0" smtClean="0">
                <a:solidFill>
                  <a:schemeClr val="tx1"/>
                </a:solidFill>
                <a:latin typeface="+mn-ea"/>
              </a:rPr>
              <a:t> 20</a:t>
            </a:r>
            <a:r>
              <a:rPr lang="zh-CN" altLang="zh-CN" sz="1100" dirty="0" smtClean="0">
                <a:solidFill>
                  <a:schemeClr val="tx1"/>
                </a:solidFill>
                <a:latin typeface="+mn-ea"/>
              </a:rPr>
              <a:t>％的指令会被反复使用</a:t>
            </a:r>
            <a:r>
              <a:rPr lang="en-US" altLang="zh-CN" sz="1100" dirty="0" smtClean="0">
                <a:solidFill>
                  <a:schemeClr val="tx1"/>
                </a:solidFill>
                <a:latin typeface="+mn-ea"/>
              </a:rPr>
              <a:t>,</a:t>
            </a:r>
            <a:r>
              <a:rPr lang="zh-CN" altLang="zh-CN" sz="1100" dirty="0" smtClean="0">
                <a:solidFill>
                  <a:schemeClr val="tx1"/>
                </a:solidFill>
                <a:latin typeface="+mn-ea"/>
              </a:rPr>
              <a:t>占整个程序代码的</a:t>
            </a:r>
            <a:r>
              <a:rPr lang="en-US" altLang="zh-CN" sz="1100" dirty="0" smtClean="0">
                <a:solidFill>
                  <a:schemeClr val="tx1"/>
                </a:solidFill>
                <a:latin typeface="+mn-ea"/>
              </a:rPr>
              <a:t>80</a:t>
            </a:r>
            <a:r>
              <a:rPr lang="zh-CN" altLang="zh-CN" sz="1100" dirty="0" smtClean="0">
                <a:solidFill>
                  <a:schemeClr val="tx1"/>
                </a:solidFill>
                <a:latin typeface="+mn-ea"/>
              </a:rPr>
              <a:t>％。而余下的</a:t>
            </a:r>
            <a:r>
              <a:rPr lang="en-US" altLang="zh-CN" sz="1100" dirty="0" smtClean="0">
                <a:solidFill>
                  <a:schemeClr val="tx1"/>
                </a:solidFill>
                <a:latin typeface="+mn-ea"/>
              </a:rPr>
              <a:t>80</a:t>
            </a:r>
            <a:r>
              <a:rPr lang="zh-CN" altLang="zh-CN" sz="1100" dirty="0" smtClean="0">
                <a:solidFill>
                  <a:schemeClr val="tx1"/>
                </a:solidFill>
                <a:latin typeface="+mn-ea"/>
              </a:rPr>
              <a:t>％的指令却不经常使用</a:t>
            </a:r>
            <a:r>
              <a:rPr lang="en-US" altLang="zh-CN" sz="1100" dirty="0" smtClean="0">
                <a:solidFill>
                  <a:schemeClr val="tx1"/>
                </a:solidFill>
                <a:latin typeface="+mn-ea"/>
              </a:rPr>
              <a:t>,</a:t>
            </a:r>
            <a:r>
              <a:rPr lang="zh-CN" altLang="zh-CN" sz="1100" dirty="0" smtClean="0">
                <a:solidFill>
                  <a:schemeClr val="tx1"/>
                </a:solidFill>
                <a:latin typeface="+mn-ea"/>
              </a:rPr>
              <a:t>在程序设计中只占</a:t>
            </a:r>
            <a:r>
              <a:rPr lang="en-US" altLang="zh-CN" sz="1100" dirty="0" smtClean="0">
                <a:solidFill>
                  <a:schemeClr val="tx1"/>
                </a:solidFill>
                <a:latin typeface="+mn-ea"/>
              </a:rPr>
              <a:t>20</a:t>
            </a:r>
            <a:r>
              <a:rPr lang="zh-CN" altLang="zh-CN" sz="1100" dirty="0" smtClean="0">
                <a:solidFill>
                  <a:schemeClr val="tx1"/>
                </a:solidFill>
                <a:latin typeface="+mn-ea"/>
              </a:rPr>
              <a:t>％</a:t>
            </a:r>
            <a:r>
              <a:rPr lang="en-US" altLang="zh-CN" sz="1100" dirty="0" smtClean="0">
                <a:solidFill>
                  <a:schemeClr val="tx1"/>
                </a:solidFill>
                <a:latin typeface="+mn-ea"/>
              </a:rPr>
              <a:t>,</a:t>
            </a:r>
            <a:r>
              <a:rPr lang="zh-CN" altLang="zh-CN" sz="1100" dirty="0" smtClean="0">
                <a:solidFill>
                  <a:schemeClr val="tx1"/>
                </a:solidFill>
                <a:latin typeface="+mn-ea"/>
              </a:rPr>
              <a:t>显然</a:t>
            </a:r>
            <a:r>
              <a:rPr lang="en-US" altLang="zh-CN" sz="1100" dirty="0" smtClean="0">
                <a:solidFill>
                  <a:schemeClr val="tx1"/>
                </a:solidFill>
                <a:latin typeface="+mn-ea"/>
              </a:rPr>
              <a:t>,</a:t>
            </a:r>
            <a:r>
              <a:rPr lang="zh-CN" altLang="zh-CN" sz="1100" dirty="0" smtClean="0">
                <a:solidFill>
                  <a:schemeClr val="tx1"/>
                </a:solidFill>
                <a:latin typeface="+mn-ea"/>
              </a:rPr>
              <a:t>这种结构是不太合理的</a:t>
            </a:r>
            <a:endParaRPr lang="en-US" altLang="zh-CN" sz="1100" dirty="0" smtClean="0">
              <a:solidFill>
                <a:schemeClr val="tx1"/>
              </a:solidFill>
              <a:latin typeface="+mn-ea"/>
            </a:endParaRPr>
          </a:p>
          <a:p>
            <a:pPr>
              <a:lnSpc>
                <a:spcPct val="150000"/>
              </a:lnSpc>
            </a:pPr>
            <a:r>
              <a:rPr lang="zh-CN" altLang="en-US" sz="1100" dirty="0" smtClean="0">
                <a:solidFill>
                  <a:schemeClr val="tx1"/>
                </a:solidFill>
                <a:latin typeface="+mn-ea"/>
              </a:rPr>
              <a:t>针对这些明显的弱点，</a:t>
            </a:r>
            <a:r>
              <a:rPr lang="en-US" altLang="zh-CN" sz="1100" dirty="0" smtClean="0">
                <a:solidFill>
                  <a:schemeClr val="tx1"/>
                </a:solidFill>
                <a:latin typeface="+mn-ea"/>
              </a:rPr>
              <a:t>1979</a:t>
            </a:r>
            <a:r>
              <a:rPr lang="zh-CN" altLang="en-US" sz="1100" dirty="0" smtClean="0">
                <a:solidFill>
                  <a:schemeClr val="tx1"/>
                </a:solidFill>
                <a:latin typeface="+mn-ea"/>
              </a:rPr>
              <a:t>年美国加州大学伯克利分校提出了</a:t>
            </a:r>
            <a:r>
              <a:rPr lang="en-US" altLang="zh-CN" sz="1100" dirty="0" smtClean="0">
                <a:solidFill>
                  <a:schemeClr val="tx1"/>
                </a:solidFill>
                <a:latin typeface="+mn-ea"/>
              </a:rPr>
              <a:t>RISC</a:t>
            </a:r>
            <a:r>
              <a:rPr lang="zh-CN" altLang="en-US" sz="1100" dirty="0" smtClean="0">
                <a:solidFill>
                  <a:schemeClr val="tx1"/>
                </a:solidFill>
                <a:latin typeface="+mn-ea"/>
              </a:rPr>
              <a:t>（</a:t>
            </a:r>
            <a:r>
              <a:rPr lang="en-US" altLang="zh-CN" sz="1100" dirty="0" smtClean="0">
                <a:solidFill>
                  <a:schemeClr val="tx1"/>
                </a:solidFill>
                <a:latin typeface="+mn-ea"/>
              </a:rPr>
              <a:t>Reduced Instruction Set Computer,</a:t>
            </a:r>
            <a:r>
              <a:rPr lang="zh-CN" altLang="en-US" sz="1100" dirty="0" smtClean="0">
                <a:solidFill>
                  <a:schemeClr val="tx1"/>
                </a:solidFill>
                <a:latin typeface="+mn-ea"/>
              </a:rPr>
              <a:t>精简指令集计算机）的概念</a:t>
            </a:r>
            <a:r>
              <a:rPr lang="en-US" altLang="zh-CN" sz="1100" dirty="0" smtClean="0">
                <a:solidFill>
                  <a:schemeClr val="tx1"/>
                </a:solidFill>
                <a:latin typeface="+mn-ea"/>
              </a:rPr>
              <a:t>,RISC</a:t>
            </a:r>
            <a:r>
              <a:rPr lang="zh-CN" altLang="en-US" sz="1100" dirty="0" smtClean="0">
                <a:solidFill>
                  <a:schemeClr val="tx1"/>
                </a:solidFill>
                <a:latin typeface="+mn-ea"/>
              </a:rPr>
              <a:t>并非只是简单地去减少指令</a:t>
            </a:r>
            <a:r>
              <a:rPr lang="en-US" altLang="zh-CN" sz="1100" dirty="0" smtClean="0">
                <a:solidFill>
                  <a:schemeClr val="tx1"/>
                </a:solidFill>
                <a:latin typeface="+mn-ea"/>
              </a:rPr>
              <a:t>,</a:t>
            </a:r>
            <a:r>
              <a:rPr lang="zh-CN" altLang="en-US" sz="1100" dirty="0" smtClean="0">
                <a:solidFill>
                  <a:schemeClr val="tx1"/>
                </a:solidFill>
                <a:latin typeface="+mn-ea"/>
              </a:rPr>
              <a:t>而是把着眼点放在了如何使计算机的结构更加简单合理地提高运算速度上</a:t>
            </a:r>
            <a:endParaRPr lang="zh-CN" altLang="en-US" sz="1100" dirty="0" smtClean="0">
              <a:solidFill>
                <a:schemeClr val="tx1"/>
              </a:solidFill>
              <a:latin typeface="+mn-ea"/>
            </a:endParaRPr>
          </a:p>
          <a:p>
            <a:pPr>
              <a:lnSpc>
                <a:spcPct val="150000"/>
              </a:lnSpc>
            </a:pPr>
            <a:r>
              <a:rPr lang="en-US" altLang="zh-CN" sz="1100" dirty="0" smtClean="0">
                <a:solidFill>
                  <a:schemeClr val="tx1"/>
                </a:solidFill>
                <a:latin typeface="+mn-ea"/>
              </a:rPr>
              <a:t>RISC</a:t>
            </a:r>
            <a:r>
              <a:rPr lang="zh-CN" altLang="en-US" sz="1100" dirty="0" smtClean="0">
                <a:solidFill>
                  <a:schemeClr val="tx1"/>
                </a:solidFill>
                <a:latin typeface="+mn-ea"/>
              </a:rPr>
              <a:t>结构优先选取使用频率最高的简单指令</a:t>
            </a:r>
            <a:r>
              <a:rPr lang="en-US" altLang="zh-CN" sz="1100" dirty="0" smtClean="0">
                <a:solidFill>
                  <a:schemeClr val="tx1"/>
                </a:solidFill>
                <a:latin typeface="+mn-ea"/>
              </a:rPr>
              <a:t>,</a:t>
            </a:r>
            <a:r>
              <a:rPr lang="zh-CN" altLang="en-US" sz="1100" dirty="0" smtClean="0">
                <a:solidFill>
                  <a:schemeClr val="tx1"/>
                </a:solidFill>
                <a:latin typeface="+mn-ea"/>
              </a:rPr>
              <a:t>避免复杂指令</a:t>
            </a:r>
            <a:r>
              <a:rPr lang="en-US" altLang="zh-CN" sz="1100" dirty="0" smtClean="0">
                <a:solidFill>
                  <a:schemeClr val="tx1"/>
                </a:solidFill>
                <a:latin typeface="+mn-ea"/>
              </a:rPr>
              <a:t>;</a:t>
            </a:r>
            <a:r>
              <a:rPr lang="zh-CN" altLang="en-US" sz="1100" dirty="0" smtClean="0">
                <a:solidFill>
                  <a:schemeClr val="tx1"/>
                </a:solidFill>
                <a:latin typeface="+mn-ea"/>
              </a:rPr>
              <a:t>将指令长度固定</a:t>
            </a:r>
            <a:r>
              <a:rPr lang="en-US" altLang="zh-CN" sz="1100" dirty="0" smtClean="0">
                <a:solidFill>
                  <a:schemeClr val="tx1"/>
                </a:solidFill>
                <a:latin typeface="+mn-ea"/>
              </a:rPr>
              <a:t>,</a:t>
            </a:r>
            <a:r>
              <a:rPr lang="zh-CN" altLang="en-US" sz="1100" dirty="0" smtClean="0">
                <a:solidFill>
                  <a:schemeClr val="tx1"/>
                </a:solidFill>
                <a:latin typeface="+mn-ea"/>
              </a:rPr>
              <a:t>指令格式和寻址方式种类减少</a:t>
            </a:r>
            <a:r>
              <a:rPr lang="en-US" altLang="zh-CN" sz="1100" dirty="0" smtClean="0">
                <a:solidFill>
                  <a:schemeClr val="tx1"/>
                </a:solidFill>
                <a:latin typeface="+mn-ea"/>
              </a:rPr>
              <a:t>;</a:t>
            </a:r>
            <a:r>
              <a:rPr lang="zh-CN" altLang="en-US" sz="1100" dirty="0" smtClean="0">
                <a:solidFill>
                  <a:schemeClr val="tx1"/>
                </a:solidFill>
                <a:latin typeface="+mn-ea"/>
              </a:rPr>
              <a:t>以控制逻辑为主</a:t>
            </a:r>
            <a:r>
              <a:rPr lang="en-US" altLang="zh-CN" sz="1100" dirty="0" smtClean="0">
                <a:solidFill>
                  <a:schemeClr val="tx1"/>
                </a:solidFill>
                <a:latin typeface="+mn-ea"/>
              </a:rPr>
              <a:t>,</a:t>
            </a:r>
            <a:r>
              <a:rPr lang="zh-CN" altLang="en-US" sz="1100" dirty="0" smtClean="0">
                <a:solidFill>
                  <a:schemeClr val="tx1"/>
                </a:solidFill>
                <a:latin typeface="+mn-ea"/>
              </a:rPr>
              <a:t>不用或少用微码控制等措施来达到上述目的 </a:t>
            </a:r>
            <a:r>
              <a:rPr lang="en-US" altLang="zh-CN" sz="1100" dirty="0" smtClean="0">
                <a:solidFill>
                  <a:schemeClr val="tx1"/>
                </a:solidFill>
                <a:latin typeface="+mn-ea"/>
              </a:rPr>
              <a:t> </a:t>
            </a:r>
            <a:endParaRPr lang="en-US" altLang="zh-CN" sz="1100" dirty="0" smtClean="0">
              <a:solidFill>
                <a:schemeClr val="tx1"/>
              </a:solidFill>
              <a:latin typeface="+mn-ea"/>
            </a:endParaRPr>
          </a:p>
          <a:p>
            <a:pPr marL="180975" marR="0" lvl="0" indent="-180975" algn="l" defTabSz="914400" rtl="0" eaLnBrk="1" fontAlgn="base" latinLnBrk="0" hangingPunct="1">
              <a:lnSpc>
                <a:spcPct val="150000"/>
              </a:lnSpc>
              <a:spcBef>
                <a:spcPct val="0"/>
              </a:spcBef>
              <a:spcAft>
                <a:spcPts val="600"/>
              </a:spcAft>
              <a:buClrTx/>
              <a:buSzPct val="60000"/>
              <a:buFont typeface="Wingdings" panose="05000000000000000000" pitchFamily="2" charset="2"/>
              <a:buChar char="l"/>
              <a:defRPr/>
            </a:pPr>
            <a:r>
              <a:rPr lang="zh-CN" altLang="en-US" sz="1100" dirty="0" smtClean="0">
                <a:solidFill>
                  <a:schemeClr val="tx1"/>
                </a:solidFill>
                <a:latin typeface="+mn-ea"/>
              </a:rPr>
              <a:t>将</a:t>
            </a:r>
            <a:r>
              <a:rPr lang="en-US" altLang="zh-CN" sz="1100" dirty="0" smtClean="0">
                <a:solidFill>
                  <a:schemeClr val="tx1"/>
                </a:solidFill>
                <a:latin typeface="+mn-ea"/>
              </a:rPr>
              <a:t>x86</a:t>
            </a:r>
            <a:r>
              <a:rPr lang="zh-CN" altLang="en-US" sz="1100" dirty="0" smtClean="0">
                <a:solidFill>
                  <a:schemeClr val="tx1"/>
                </a:solidFill>
                <a:latin typeface="+mn-ea"/>
              </a:rPr>
              <a:t>和</a:t>
            </a:r>
            <a:r>
              <a:rPr lang="en-US" altLang="zh-CN" sz="1100" dirty="0" smtClean="0">
                <a:solidFill>
                  <a:schemeClr val="tx1"/>
                </a:solidFill>
                <a:latin typeface="+mn-ea"/>
              </a:rPr>
              <a:t>ARM</a:t>
            </a:r>
            <a:r>
              <a:rPr lang="zh-CN" altLang="en-US" sz="1100" dirty="0" smtClean="0">
                <a:solidFill>
                  <a:schemeClr val="tx1"/>
                </a:solidFill>
                <a:latin typeface="+mn-ea"/>
              </a:rPr>
              <a:t>架构相比较，可以看出</a:t>
            </a:r>
            <a:r>
              <a:rPr lang="en-US" altLang="zh-CN" sz="1100" dirty="0" smtClean="0">
                <a:solidFill>
                  <a:schemeClr val="tx1"/>
                </a:solidFill>
                <a:latin typeface="+mn-ea"/>
              </a:rPr>
              <a:t>ARM</a:t>
            </a:r>
            <a:r>
              <a:rPr lang="zh-CN" altLang="en-US" sz="1100" dirty="0" smtClean="0">
                <a:solidFill>
                  <a:schemeClr val="tx1"/>
                </a:solidFill>
                <a:latin typeface="+mn-ea"/>
              </a:rPr>
              <a:t>架构</a:t>
            </a:r>
            <a:r>
              <a:rPr lang="zh-CN" altLang="en-US" sz="1600" kern="1200" dirty="0" smtClean="0">
                <a:solidFill>
                  <a:srgbClr val="002060"/>
                </a:solidFill>
                <a:latin typeface="+mn-ea"/>
                <a:ea typeface="微软雅黑" panose="020B0503020204020204" pitchFamily="34" charset="-122"/>
                <a:cs typeface="+mn-cs"/>
              </a:rPr>
              <a:t>具有更好的并发性能</a:t>
            </a:r>
            <a:r>
              <a:rPr lang="zh-CN" altLang="en-US" sz="1600" kern="1200" dirty="0" smtClean="0">
                <a:solidFill>
                  <a:schemeClr val="tx1"/>
                </a:solidFill>
                <a:latin typeface="+mn-ea"/>
                <a:ea typeface="微软雅黑" panose="020B0503020204020204" pitchFamily="34" charset="-122"/>
                <a:cs typeface="+mn-cs"/>
              </a:rPr>
              <a:t>，</a:t>
            </a:r>
            <a:r>
              <a:rPr lang="zh-CN" altLang="en-US" sz="1600" kern="1200" dirty="0" smtClean="0">
                <a:solidFill>
                  <a:srgbClr val="002060"/>
                </a:solidFill>
                <a:latin typeface="+mn-ea"/>
                <a:ea typeface="微软雅黑" panose="020B0503020204020204" pitchFamily="34" charset="-122"/>
                <a:cs typeface="+mn-cs"/>
              </a:rPr>
              <a:t>匹配业务特征能耗比更佳，更加灵活丰富的选择，业界热点</a:t>
            </a:r>
            <a:r>
              <a:rPr lang="en-US" altLang="zh-CN" sz="1600" kern="1200" dirty="0" smtClean="0">
                <a:solidFill>
                  <a:srgbClr val="002060"/>
                </a:solidFill>
                <a:latin typeface="+mn-ea"/>
                <a:ea typeface="微软雅黑" panose="020B0503020204020204" pitchFamily="34" charset="-122"/>
                <a:cs typeface="+mn-cs"/>
              </a:rPr>
              <a:t>  </a:t>
            </a:r>
            <a:r>
              <a:rPr lang="zh-CN" altLang="en-US" sz="1600" kern="1200" dirty="0" smtClean="0">
                <a:solidFill>
                  <a:srgbClr val="002060"/>
                </a:solidFill>
                <a:latin typeface="+mn-ea"/>
                <a:ea typeface="微软雅黑" panose="020B0503020204020204" pitchFamily="34" charset="-122"/>
                <a:cs typeface="+mn-cs"/>
              </a:rPr>
              <a:t>快速发展。</a:t>
            </a:r>
            <a:endParaRPr lang="zh-CN" altLang="en-US" sz="1600" kern="1200" dirty="0" smtClean="0">
              <a:solidFill>
                <a:srgbClr val="002060"/>
              </a:solidFill>
              <a:latin typeface="+mn-ea"/>
              <a:ea typeface="微软雅黑" panose="020B0503020204020204" pitchFamily="34" charset="-122"/>
              <a:cs typeface="+mn-cs"/>
            </a:endParaRPr>
          </a:p>
          <a:p>
            <a:pPr marL="180975" marR="0" lvl="0" indent="-180975" algn="l" defTabSz="914400" rtl="0" eaLnBrk="1" fontAlgn="base" latinLnBrk="0" hangingPunct="1">
              <a:lnSpc>
                <a:spcPct val="150000"/>
              </a:lnSpc>
              <a:spcBef>
                <a:spcPct val="0"/>
              </a:spcBef>
              <a:spcAft>
                <a:spcPts val="600"/>
              </a:spcAft>
              <a:buClrTx/>
              <a:buSzPct val="60000"/>
              <a:buFont typeface="Wingdings" panose="05000000000000000000" pitchFamily="2" charset="2"/>
              <a:buChar char="l"/>
              <a:defRPr/>
            </a:pPr>
            <a:endParaRPr lang="en-US" altLang="zh-CN" sz="1600" kern="1200" dirty="0" smtClean="0">
              <a:solidFill>
                <a:srgbClr val="002060"/>
              </a:solidFill>
              <a:latin typeface="+mn-ea"/>
              <a:ea typeface="微软雅黑" panose="020B0503020204020204" pitchFamily="34" charset="-122"/>
              <a:cs typeface="+mn-cs"/>
            </a:endParaRPr>
          </a:p>
          <a:p>
            <a:pPr marL="180975" marR="0" lvl="0" indent="-180975" algn="l" defTabSz="914400" rtl="0" eaLnBrk="1" fontAlgn="base" latinLnBrk="0" hangingPunct="1">
              <a:lnSpc>
                <a:spcPct val="150000"/>
              </a:lnSpc>
              <a:spcBef>
                <a:spcPct val="0"/>
              </a:spcBef>
              <a:spcAft>
                <a:spcPts val="600"/>
              </a:spcAft>
              <a:buClrTx/>
              <a:buSzPct val="60000"/>
              <a:buFont typeface="Wingdings" panose="05000000000000000000" pitchFamily="2" charset="2"/>
              <a:buChar char="l"/>
              <a:defRPr/>
            </a:pPr>
            <a:endParaRPr lang="zh-CN" altLang="en-US" sz="1600" kern="1200" dirty="0" smtClean="0">
              <a:solidFill>
                <a:srgbClr val="002060"/>
              </a:solidFill>
              <a:latin typeface="+mn-ea"/>
              <a:ea typeface="微软雅黑" panose="020B0503020204020204" pitchFamily="34" charset="-122"/>
              <a:cs typeface="+mn-cs"/>
            </a:endParaRPr>
          </a:p>
          <a:p>
            <a:pPr marL="180975" marR="0" lvl="0" indent="-180975" algn="l" defTabSz="914400" rtl="0" eaLnBrk="1" fontAlgn="base" latinLnBrk="0" hangingPunct="1">
              <a:lnSpc>
                <a:spcPct val="150000"/>
              </a:lnSpc>
              <a:spcBef>
                <a:spcPct val="0"/>
              </a:spcBef>
              <a:spcAft>
                <a:spcPts val="600"/>
              </a:spcAft>
              <a:buClrTx/>
              <a:buSzPct val="60000"/>
              <a:buFont typeface="Wingdings" panose="05000000000000000000" pitchFamily="2" charset="2"/>
              <a:buChar char="l"/>
              <a:defRPr/>
            </a:pPr>
            <a:endParaRPr lang="zh-CN" altLang="en-US" sz="1600" kern="1200" dirty="0" smtClean="0">
              <a:solidFill>
                <a:srgbClr val="002060"/>
              </a:solidFill>
              <a:latin typeface="+mn-ea"/>
              <a:ea typeface="微软雅黑" panose="020B0503020204020204" pitchFamily="34"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50000"/>
              </a:lnSpc>
              <a:spcBef>
                <a:spcPct val="0"/>
              </a:spcBef>
              <a:spcAft>
                <a:spcPts val="600"/>
              </a:spcAft>
              <a:buClrTx/>
              <a:buSzPct val="60000"/>
              <a:defRPr/>
            </a:pPr>
            <a:r>
              <a:rPr lang="zh-CN" altLang="en-US" sz="1600" b="0" dirty="0" smtClean="0">
                <a:solidFill>
                  <a:schemeClr val="bg1"/>
                </a:solidFill>
                <a:latin typeface="+mn-ea"/>
              </a:rPr>
              <a:t>芯片工艺进入</a:t>
            </a:r>
            <a:r>
              <a:rPr lang="en-US" altLang="zh-CN" sz="1600" b="0" dirty="0" smtClean="0">
                <a:solidFill>
                  <a:schemeClr val="bg1"/>
                </a:solidFill>
                <a:latin typeface="+mn-ea"/>
              </a:rPr>
              <a:t>28nm</a:t>
            </a:r>
            <a:r>
              <a:rPr lang="zh-CN" altLang="en-US" sz="1600" b="0" dirty="0" smtClean="0">
                <a:solidFill>
                  <a:schemeClr val="bg1"/>
                </a:solidFill>
                <a:latin typeface="+mn-ea"/>
              </a:rPr>
              <a:t>以下空间时，靠先进工艺提升性能成本急剧上升，工艺、主频遇到瓶颈后，开始转向增加核数的横向扩展来提升性能。</a:t>
            </a:r>
            <a:endParaRPr lang="zh-CN" altLang="en-US" sz="1600" b="0" dirty="0" smtClean="0">
              <a:solidFill>
                <a:schemeClr val="bg1"/>
              </a:solidFill>
              <a:latin typeface="+mn-ea"/>
            </a:endParaRPr>
          </a:p>
          <a:p>
            <a:pPr marL="180975" indent="-180975" algn="l"/>
            <a:r>
              <a:rPr lang="zh-CN" altLang="en-US" sz="1600" b="0" dirty="0" smtClean="0">
                <a:solidFill>
                  <a:schemeClr val="bg1"/>
                </a:solidFill>
                <a:latin typeface="+mn-ea"/>
              </a:rPr>
              <a:t>一个</a:t>
            </a:r>
            <a:r>
              <a:rPr lang="en-US" altLang="zh-CN" sz="1600" b="0" dirty="0" smtClean="0">
                <a:solidFill>
                  <a:schemeClr val="bg1"/>
                </a:solidFill>
                <a:latin typeface="+mn-ea"/>
              </a:rPr>
              <a:t>ARM</a:t>
            </a:r>
            <a:r>
              <a:rPr lang="zh-CN" altLang="en-US" sz="1600" b="0" dirty="0" smtClean="0">
                <a:solidFill>
                  <a:schemeClr val="bg1"/>
                </a:solidFill>
                <a:latin typeface="+mn-ea"/>
              </a:rPr>
              <a:t>核的面积仅为</a:t>
            </a:r>
            <a:r>
              <a:rPr lang="en-US" altLang="zh-CN" sz="1600" b="0" dirty="0" smtClean="0">
                <a:solidFill>
                  <a:schemeClr val="bg1"/>
                </a:solidFill>
                <a:latin typeface="+mn-ea"/>
              </a:rPr>
              <a:t>x86</a:t>
            </a:r>
            <a:r>
              <a:rPr lang="zh-CN" altLang="en-US" sz="1600" b="0" dirty="0" smtClean="0">
                <a:solidFill>
                  <a:schemeClr val="bg1"/>
                </a:solidFill>
                <a:latin typeface="+mn-ea"/>
              </a:rPr>
              <a:t>核的</a:t>
            </a:r>
            <a:r>
              <a:rPr lang="en-US" altLang="zh-CN" sz="1600" b="0" dirty="0" smtClean="0">
                <a:solidFill>
                  <a:schemeClr val="bg1"/>
                </a:solidFill>
                <a:latin typeface="+mn-ea"/>
              </a:rPr>
              <a:t>1/7</a:t>
            </a:r>
            <a:r>
              <a:rPr lang="zh-CN" altLang="en-US" sz="1600" b="0" dirty="0" smtClean="0">
                <a:solidFill>
                  <a:schemeClr val="bg1"/>
                </a:solidFill>
                <a:latin typeface="+mn-ea"/>
              </a:rPr>
              <a:t>，同样的芯片尺寸下，</a:t>
            </a:r>
            <a:r>
              <a:rPr lang="en-US" altLang="zh-CN" sz="1600" b="0" dirty="0" smtClean="0">
                <a:solidFill>
                  <a:schemeClr val="bg1"/>
                </a:solidFill>
                <a:latin typeface="+mn-ea"/>
              </a:rPr>
              <a:t>ARM</a:t>
            </a:r>
            <a:r>
              <a:rPr lang="zh-CN" altLang="en-US" sz="1600" b="0" dirty="0" smtClean="0">
                <a:solidFill>
                  <a:schemeClr val="bg1"/>
                </a:solidFill>
                <a:latin typeface="+mn-ea"/>
              </a:rPr>
              <a:t>的核数是</a:t>
            </a:r>
            <a:r>
              <a:rPr lang="en-US" altLang="zh-CN" sz="1600" b="0" dirty="0" smtClean="0">
                <a:solidFill>
                  <a:schemeClr val="bg1"/>
                </a:solidFill>
                <a:latin typeface="+mn-ea"/>
              </a:rPr>
              <a:t>x86</a:t>
            </a:r>
            <a:r>
              <a:rPr lang="zh-CN" altLang="en-US" sz="1600" b="0" dirty="0" smtClean="0">
                <a:solidFill>
                  <a:schemeClr val="bg1"/>
                </a:solidFill>
                <a:latin typeface="+mn-ea"/>
              </a:rPr>
              <a:t>的</a:t>
            </a:r>
            <a:r>
              <a:rPr lang="en-US" altLang="zh-CN" sz="1600" b="0" dirty="0" smtClean="0">
                <a:solidFill>
                  <a:schemeClr val="bg1"/>
                </a:solidFill>
                <a:latin typeface="+mn-ea"/>
              </a:rPr>
              <a:t>4</a:t>
            </a:r>
            <a:r>
              <a:rPr lang="zh-CN" altLang="en-US" sz="1600" b="0" dirty="0" smtClean="0">
                <a:solidFill>
                  <a:schemeClr val="bg1"/>
                </a:solidFill>
                <a:latin typeface="+mn-ea"/>
              </a:rPr>
              <a:t>倍以上。</a:t>
            </a:r>
            <a:endParaRPr lang="zh-CN" altLang="en-US" sz="1600" b="0" dirty="0" smtClean="0">
              <a:solidFill>
                <a:schemeClr val="bg1"/>
              </a:solidFill>
              <a:latin typeface="+mn-ea"/>
            </a:endParaRPr>
          </a:p>
          <a:p>
            <a:pPr marL="0" indent="0">
              <a:lnSpc>
                <a:spcPct val="150000"/>
              </a:lnSpc>
              <a:buNone/>
            </a:pPr>
            <a:endParaRPr lang="zh-CN" altLang="en-US" sz="1600" dirty="0" smtClean="0">
              <a:solidFill>
                <a:schemeClr val="tx1"/>
              </a:solidFill>
              <a:latin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it-IT" altLang="zh-CN" dirty="0" smtClean="0"/>
              <a:t>I/D: I cache</a:t>
            </a:r>
            <a:r>
              <a:rPr lang="zh-CN" altLang="it-IT" dirty="0" smtClean="0"/>
              <a:t>和</a:t>
            </a:r>
            <a:r>
              <a:rPr lang="it-IT" altLang="zh-CN" dirty="0" smtClean="0"/>
              <a:t>Dcache</a:t>
            </a:r>
            <a:endParaRPr lang="en-US" altLang="zh-CN" dirty="0" smtClean="0"/>
          </a:p>
          <a:p>
            <a:endParaRPr lang="en-US" altLang="zh-CN" dirty="0" smtClean="0"/>
          </a:p>
          <a:p>
            <a:endParaRPr lang="en-US" altLang="zh-CN" dirty="0"/>
          </a:p>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smtClean="0">
                <a:sym typeface="Arial" panose="020B0604020202020204"/>
              </a:rPr>
              <a:t>Kunpeng 920</a:t>
            </a:r>
            <a:r>
              <a:rPr lang="zh-CN" altLang="zh-CN" smtClean="0">
                <a:sym typeface="Arial" panose="020B0604020202020204"/>
              </a:rPr>
              <a:t>，带来了高性能、高吞吐、高集成、高能效的创新突破，把计算推向新高度。基于</a:t>
            </a:r>
            <a:r>
              <a:rPr lang="en-US" altLang="zh-CN" smtClean="0">
                <a:sym typeface="Arial" panose="020B0604020202020204"/>
              </a:rPr>
              <a:t>ARM</a:t>
            </a:r>
            <a:r>
              <a:rPr lang="zh-CN" altLang="zh-CN" smtClean="0">
                <a:sym typeface="Arial" panose="020B0604020202020204"/>
              </a:rPr>
              <a:t>架构授权，由华为自主设计完成，是业界最高性能</a:t>
            </a:r>
            <a:r>
              <a:rPr lang="en-US" altLang="zh-CN" smtClean="0">
                <a:sym typeface="Arial" panose="020B0604020202020204"/>
              </a:rPr>
              <a:t>CPU</a:t>
            </a:r>
            <a:r>
              <a:rPr lang="zh-CN" altLang="zh-CN" smtClean="0">
                <a:sym typeface="Arial" panose="020B0604020202020204"/>
              </a:rPr>
              <a:t>。</a:t>
            </a:r>
            <a:endParaRPr lang="en-US" altLang="zh-CN" smtClean="0">
              <a:sym typeface="Arial" panose="020B0604020202020204"/>
            </a:endParaRPr>
          </a:p>
          <a:p>
            <a:pPr lvl="0"/>
            <a:r>
              <a:rPr lang="zh-CN" altLang="en-US" smtClean="0"/>
              <a:t>比拼型号为</a:t>
            </a:r>
            <a:r>
              <a:rPr lang="en-US" altLang="zh-CN" smtClean="0"/>
              <a:t>skylake</a:t>
            </a:r>
            <a:r>
              <a:rPr lang="zh-CN" altLang="en-US" smtClean="0"/>
              <a:t> </a:t>
            </a:r>
            <a:r>
              <a:rPr lang="en-US" altLang="zh-CN" smtClean="0"/>
              <a:t>8180</a:t>
            </a:r>
            <a:r>
              <a:rPr lang="zh-CN" altLang="en-US" smtClean="0"/>
              <a:t>。</a:t>
            </a:r>
            <a:endParaRPr lang="zh-CN" altLang="zh-CN" smtClean="0">
              <a:sym typeface="Arial" panose="020B0604020202020204"/>
            </a:endParaRPr>
          </a:p>
          <a:p>
            <a:pPr lvl="0"/>
            <a:r>
              <a:rPr lang="en-US" altLang="zh-CN" smtClean="0">
                <a:sym typeface="Arial" panose="020B0604020202020204"/>
              </a:rPr>
              <a:t>1 </a:t>
            </a:r>
            <a:r>
              <a:rPr lang="zh-CN" altLang="en-US" smtClean="0">
                <a:sym typeface="Arial" panose="020B0604020202020204"/>
              </a:rPr>
              <a:t>颗</a:t>
            </a:r>
            <a:r>
              <a:rPr lang="en-US" altLang="zh-CN" smtClean="0">
                <a:sym typeface="Arial" panose="020B0604020202020204"/>
              </a:rPr>
              <a:t>= 4</a:t>
            </a:r>
            <a:r>
              <a:rPr lang="zh-CN" altLang="en-US" smtClean="0">
                <a:sym typeface="Arial" panose="020B0604020202020204"/>
              </a:rPr>
              <a:t>颗芯片：鲲鹏</a:t>
            </a:r>
            <a:r>
              <a:rPr lang="en-US" altLang="zh-CN" smtClean="0">
                <a:sym typeface="Arial" panose="020B0604020202020204"/>
              </a:rPr>
              <a:t>920=ROCE</a:t>
            </a:r>
            <a:r>
              <a:rPr lang="zh-CN" altLang="en-US" smtClean="0">
                <a:sym typeface="Arial" panose="020B0604020202020204"/>
              </a:rPr>
              <a:t>网卡</a:t>
            </a:r>
            <a:r>
              <a:rPr lang="en-US" altLang="zh-CN" smtClean="0">
                <a:sym typeface="Arial" panose="020B0604020202020204"/>
              </a:rPr>
              <a:t>+SAS</a:t>
            </a:r>
            <a:r>
              <a:rPr lang="zh-CN" altLang="en-US" smtClean="0">
                <a:sym typeface="Arial" panose="020B0604020202020204"/>
              </a:rPr>
              <a:t>控制器</a:t>
            </a:r>
            <a:r>
              <a:rPr lang="en-US" altLang="zh-CN" smtClean="0">
                <a:sym typeface="Arial" panose="020B0604020202020204"/>
              </a:rPr>
              <a:t>+</a:t>
            </a:r>
            <a:r>
              <a:rPr lang="zh-CN" altLang="en-US" smtClean="0">
                <a:sym typeface="Arial" panose="020B0604020202020204"/>
              </a:rPr>
              <a:t>南桥</a:t>
            </a:r>
            <a:r>
              <a:rPr lang="en-US" altLang="zh-CN" smtClean="0">
                <a:sym typeface="Arial" panose="020B0604020202020204"/>
              </a:rPr>
              <a:t>+CPU</a:t>
            </a:r>
            <a:endParaRPr lang="en-US" altLang="zh-CN" dirty="0" smtClean="0">
              <a:sym typeface="Arial" panose="020B0604020202020204"/>
            </a:endParaRPr>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54939" y="9440647"/>
            <a:ext cx="2949099" cy="498692"/>
          </a:xfrm>
          <a:prstGeom prst="rect">
            <a:avLst/>
          </a:prstGeom>
        </p:spPr>
        <p:txBody>
          <a:bodyPr/>
          <a:lstStyle/>
          <a:p>
            <a:fld id="{91349977-975B-45E5-88F4-DD71ACCAC75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xfrm>
            <a:off x="381000" y="685800"/>
            <a:ext cx="6096000" cy="3429000"/>
          </a:xfrm>
        </p:spPr>
      </p:sp>
      <p:sp>
        <p:nvSpPr>
          <p:cNvPr id="84995" name="备注占位符 2"/>
          <p:cNvSpPr>
            <a:spLocks noGrp="1"/>
          </p:cNvSpPr>
          <p:nvPr>
            <p:ph type="body" idx="1"/>
          </p:nvPr>
        </p:nvSpPr>
        <p:spPr>
          <a:noFill/>
        </p:spPr>
        <p:txBody>
          <a:bodyPr/>
          <a:lstStyle/>
          <a:p>
            <a:r>
              <a:rPr lang="zh-CN" altLang="en-US" dirty="0" smtClean="0">
                <a:latin typeface="Arial" panose="020B0604020202020204" pitchFamily="34" charset="0"/>
              </a:rPr>
              <a:t>效能：每秒执行的指令数量</a:t>
            </a:r>
            <a:r>
              <a:rPr lang="en-US" altLang="zh-CN" dirty="0" smtClean="0">
                <a:latin typeface="Arial" panose="020B0604020202020204" pitchFamily="34" charset="0"/>
              </a:rPr>
              <a:t>zhi'xing</a:t>
            </a:r>
            <a:endParaRPr lang="en-US" altLang="zh-CN" dirty="0" smtClean="0">
              <a:latin typeface="Arial" panose="020B0604020202020204" pitchFamily="34" charset="0"/>
            </a:endParaRPr>
          </a:p>
          <a:p>
            <a:r>
              <a:rPr lang="zh-CN" altLang="en-US" dirty="0" smtClean="0">
                <a:latin typeface="Arial" panose="020B0604020202020204" pitchFamily="34" charset="0"/>
              </a:rPr>
              <a:t>能耗：耗电量</a:t>
            </a:r>
            <a:endParaRPr lang="zh-CN" altLang="en-US" dirty="0" smtClean="0">
              <a:latin typeface="Arial" panose="020B0604020202020204" pitchFamily="34" charset="0"/>
            </a:endParaRPr>
          </a:p>
          <a:p>
            <a:r>
              <a:rPr lang="zh-CN" altLang="en-US" dirty="0" smtClean="0">
                <a:latin typeface="Arial" panose="020B0604020202020204" pitchFamily="34" charset="0"/>
              </a:rPr>
              <a:t>华为鲲鹏芯片的整体性能有很大提升，</a:t>
            </a:r>
            <a:r>
              <a:rPr lang="en-US" altLang="zh-CN" dirty="0" smtClean="0">
                <a:latin typeface="Arial" panose="020B0604020202020204" pitchFamily="34" charset="0"/>
              </a:rPr>
              <a:t>920</a:t>
            </a:r>
            <a:r>
              <a:rPr lang="zh-CN" altLang="en-US" baseline="0" dirty="0" smtClean="0">
                <a:latin typeface="Arial" panose="020B0604020202020204" pitchFamily="34" charset="0"/>
              </a:rPr>
              <a:t> </a:t>
            </a:r>
            <a:r>
              <a:rPr lang="en-US" altLang="zh-CN" baseline="0" dirty="0" smtClean="0">
                <a:latin typeface="Arial" panose="020B0604020202020204" pitchFamily="34" charset="0"/>
              </a:rPr>
              <a:t>64</a:t>
            </a:r>
            <a:r>
              <a:rPr lang="zh-CN" altLang="en-US" baseline="0" dirty="0" smtClean="0">
                <a:latin typeface="Arial" panose="020B0604020202020204" pitchFamily="34" charset="0"/>
              </a:rPr>
              <a:t>核芯片</a:t>
            </a:r>
            <a:r>
              <a:rPr lang="en-US" altLang="zh-CN" sz="1100" dirty="0" smtClean="0">
                <a:latin typeface="Arial" panose="020B0604020202020204" pitchFamily="34" charset="0"/>
                <a:ea typeface="微软雅黑" panose="020B0503020204020204" pitchFamily="34" charset="-122"/>
              </a:rPr>
              <a:t>SPECint®_rate_base2006</a:t>
            </a:r>
            <a:r>
              <a:rPr lang="zh-CN" altLang="en-US" sz="1100" dirty="0" smtClean="0">
                <a:latin typeface="Arial" panose="020B0604020202020204" pitchFamily="34" charset="0"/>
                <a:ea typeface="微软雅黑" panose="020B0503020204020204" pitchFamily="34" charset="-122"/>
              </a:rPr>
              <a:t>跑分提升</a:t>
            </a:r>
            <a:r>
              <a:rPr lang="en-US" altLang="zh-CN" sz="1100" dirty="0" smtClean="0">
                <a:latin typeface="Arial" panose="020B0604020202020204" pitchFamily="34" charset="0"/>
                <a:ea typeface="微软雅黑" panose="020B0503020204020204" pitchFamily="34" charset="-122"/>
              </a:rPr>
              <a:t>25%</a:t>
            </a:r>
            <a:r>
              <a:rPr lang="en-US" altLang="zh-CN" sz="1100" baseline="0" dirty="0" smtClean="0">
                <a:latin typeface="Arial" panose="020B0604020202020204" pitchFamily="34" charset="0"/>
                <a:ea typeface="微软雅黑" panose="020B0503020204020204" pitchFamily="34" charset="-122"/>
              </a:rPr>
              <a:t>  </a:t>
            </a:r>
            <a:r>
              <a:rPr lang="zh-CN" altLang="en-US" sz="1100" baseline="0" dirty="0" smtClean="0">
                <a:latin typeface="Arial" panose="020B0604020202020204" pitchFamily="34" charset="0"/>
                <a:ea typeface="微软雅黑" panose="020B0503020204020204" pitchFamily="34" charset="-122"/>
              </a:rPr>
              <a:t>效能提升</a:t>
            </a:r>
            <a:r>
              <a:rPr lang="en-US" altLang="zh-CN" sz="1100" baseline="0" dirty="0" smtClean="0">
                <a:latin typeface="Arial" panose="020B0604020202020204" pitchFamily="34" charset="0"/>
                <a:ea typeface="微软雅黑" panose="020B0503020204020204" pitchFamily="34" charset="-122"/>
              </a:rPr>
              <a:t>30%</a:t>
            </a:r>
            <a:r>
              <a:rPr lang="zh-CN" altLang="en-US" sz="1100" baseline="0" dirty="0" smtClean="0">
                <a:latin typeface="Arial" panose="020B0604020202020204" pitchFamily="34" charset="0"/>
                <a:ea typeface="微软雅黑" panose="020B0503020204020204" pitchFamily="34" charset="-122"/>
              </a:rPr>
              <a:t>，功耗下降</a:t>
            </a:r>
            <a:r>
              <a:rPr lang="en-US" altLang="zh-CN" sz="1100" baseline="0" dirty="0" smtClean="0">
                <a:latin typeface="Arial" panose="020B0604020202020204" pitchFamily="34" charset="0"/>
                <a:ea typeface="微软雅黑" panose="020B0503020204020204" pitchFamily="34" charset="-122"/>
              </a:rPr>
              <a:t>17%</a:t>
            </a:r>
            <a:r>
              <a:rPr lang="zh-CN" altLang="en-US" sz="1100" baseline="0" dirty="0" smtClean="0">
                <a:latin typeface="Arial" panose="020B0604020202020204" pitchFamily="34" charset="0"/>
                <a:ea typeface="微软雅黑" panose="020B0503020204020204" pitchFamily="34" charset="-122"/>
              </a:rPr>
              <a:t>，且拥有高集成的特点，一颗芯片集成</a:t>
            </a:r>
            <a:r>
              <a:rPr lang="en-US" altLang="zh-CN" sz="1100" baseline="0" dirty="0" smtClean="0">
                <a:latin typeface="Arial" panose="020B0604020202020204" pitchFamily="34" charset="0"/>
                <a:ea typeface="微软雅黑" panose="020B0503020204020204" pitchFamily="34" charset="-122"/>
              </a:rPr>
              <a:t>4</a:t>
            </a:r>
            <a:r>
              <a:rPr lang="zh-CN" altLang="en-US" sz="1100" baseline="0" dirty="0" smtClean="0">
                <a:latin typeface="Arial" panose="020B0604020202020204" pitchFamily="34" charset="0"/>
                <a:ea typeface="微软雅黑" panose="020B0503020204020204" pitchFamily="34" charset="-122"/>
              </a:rPr>
              <a:t>颗控制器。</a:t>
            </a:r>
            <a:endParaRPr lang="en-US" altLang="zh-CN" sz="1100" baseline="0" dirty="0" smtClean="0">
              <a:latin typeface="Arial" panose="020B0604020202020204" pitchFamily="34" charset="0"/>
              <a:ea typeface="微软雅黑" panose="020B0503020204020204" pitchFamily="34" charset="-122"/>
            </a:endParaRPr>
          </a:p>
          <a:p>
            <a:pPr marL="180975" indent="-180975"/>
            <a:r>
              <a:rPr lang="zh-CN" altLang="en-US" sz="1100" baseline="0" dirty="0" smtClean="0">
                <a:latin typeface="Arial" panose="020B0604020202020204" pitchFamily="34" charset="0"/>
                <a:ea typeface="微软雅黑" panose="020B0503020204020204" pitchFamily="34" charset="-122"/>
              </a:rPr>
              <a:t>用到的创新技术举例：</a:t>
            </a:r>
            <a:endParaRPr lang="en-US" altLang="zh-CN" sz="1100" baseline="0" dirty="0" smtClean="0">
              <a:latin typeface="Arial" panose="020B0604020202020204" pitchFamily="34" charset="0"/>
              <a:ea typeface="微软雅黑" panose="020B0503020204020204" pitchFamily="34" charset="-122"/>
            </a:endParaRPr>
          </a:p>
          <a:p>
            <a:pPr marL="180975" indent="-180975">
              <a:buFont typeface="Wingdings" panose="05000000000000000000" pitchFamily="2" charset="2"/>
              <a:buChar char="p"/>
            </a:pP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分支预测算法改进的性能提升；</a:t>
            </a:r>
            <a:endPar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a:buFont typeface="Wingdings" panose="05000000000000000000" pitchFamily="2" charset="2"/>
              <a:buChar char="p"/>
            </a:pPr>
            <a:r>
              <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Memory </a:t>
            </a: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子系统深度重构，提升内存访问的</a:t>
            </a:r>
            <a:r>
              <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outstanding</a:t>
            </a: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深度；</a:t>
            </a:r>
            <a:endPar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p"/>
              <a:defRPr/>
            </a:pP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增加发射数到</a:t>
            </a:r>
            <a:r>
              <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发射；增加</a:t>
            </a:r>
            <a:r>
              <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L1 Cache</a:t>
            </a: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到</a:t>
            </a:r>
            <a:r>
              <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64KB</a:t>
            </a: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；每核独享</a:t>
            </a:r>
            <a:r>
              <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512KB L2 Cache</a:t>
            </a:r>
            <a:r>
              <a:rPr lang="zh-CN" altLang="en-US"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0" indent="0">
              <a:buNone/>
            </a:pPr>
            <a:endParaRPr lang="zh-CN" altLang="en-US" dirty="0" smtClean="0">
              <a:latin typeface="Arial" panose="020B0604020202020204" pitchFamily="34" charset="0"/>
            </a:endParaRPr>
          </a:p>
        </p:txBody>
      </p:sp>
      <p:sp>
        <p:nvSpPr>
          <p:cNvPr id="84996" name="灯片编号占位符 3"/>
          <p:cNvSpPr>
            <a:spLocks noGrp="1"/>
          </p:cNvSpPr>
          <p:nvPr>
            <p:ph type="sldNum" sz="quarter" idx="5"/>
          </p:nvPr>
        </p:nvSpPr>
        <p:spPr>
          <a:xfrm>
            <a:off x="3884613" y="8685213"/>
            <a:ext cx="2971800" cy="458787"/>
          </a:xfrm>
          <a:prstGeom prst="rect">
            <a:avLst/>
          </a:prstGeom>
          <a:noFill/>
        </p:spPr>
        <p:txBody>
          <a:bodyPr/>
          <a:lstStyle/>
          <a:p>
            <a:fld id="{F75A9866-5901-43A6-896B-E86D5D2F1646}"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dirty="0" smtClean="0">
                <a:solidFill>
                  <a:srgbClr val="1D1D1A"/>
                </a:solidFill>
                <a:latin typeface="微软雅黑" panose="020B0503020204020204" pitchFamily="34" charset="-122"/>
                <a:ea typeface="微软雅黑" panose="020B0503020204020204" pitchFamily="34" charset="-122"/>
              </a:rPr>
              <a:t>加速引擎是</a:t>
            </a:r>
            <a:r>
              <a:rPr lang="en-US" altLang="zh-CN" sz="1100" dirty="0" smtClean="0">
                <a:solidFill>
                  <a:srgbClr val="1D1D1A"/>
                </a:solidFill>
                <a:latin typeface="微软雅黑" panose="020B0503020204020204" pitchFamily="34" charset="-122"/>
                <a:ea typeface="微软雅黑" panose="020B0503020204020204" pitchFamily="34" charset="-122"/>
              </a:rPr>
              <a:t>TaiShan 200</a:t>
            </a:r>
            <a:r>
              <a:rPr lang="zh-CN" altLang="en-US" sz="1100" dirty="0" smtClean="0">
                <a:solidFill>
                  <a:srgbClr val="1D1D1A"/>
                </a:solidFill>
                <a:latin typeface="微软雅黑" panose="020B0503020204020204" pitchFamily="34" charset="-122"/>
                <a:ea typeface="微软雅黑" panose="020B0503020204020204" pitchFamily="34" charset="-122"/>
              </a:rPr>
              <a:t>服务器基于</a:t>
            </a:r>
            <a:r>
              <a:rPr lang="en-US" altLang="zh-CN" sz="1100" dirty="0" err="1" smtClean="0">
                <a:solidFill>
                  <a:srgbClr val="1D1D1A"/>
                </a:solidFill>
                <a:latin typeface="微软雅黑" panose="020B0503020204020204" pitchFamily="34" charset="-122"/>
                <a:ea typeface="微软雅黑" panose="020B0503020204020204" pitchFamily="34" charset="-122"/>
              </a:rPr>
              <a:t>Kunpeng</a:t>
            </a:r>
            <a:r>
              <a:rPr lang="en-US" altLang="zh-CN" sz="1100" baseline="0" dirty="0" smtClean="0">
                <a:solidFill>
                  <a:srgbClr val="1D1D1A"/>
                </a:solidFill>
                <a:latin typeface="微软雅黑" panose="020B0503020204020204" pitchFamily="34" charset="-122"/>
                <a:ea typeface="微软雅黑" panose="020B0503020204020204" pitchFamily="34" charset="-122"/>
              </a:rPr>
              <a:t> </a:t>
            </a:r>
            <a:r>
              <a:rPr lang="en-US" altLang="zh-CN" sz="1100" dirty="0" smtClean="0">
                <a:solidFill>
                  <a:srgbClr val="1D1D1A"/>
                </a:solidFill>
                <a:latin typeface="微软雅黑" panose="020B0503020204020204" pitchFamily="34" charset="-122"/>
                <a:ea typeface="微软雅黑" panose="020B0503020204020204" pitchFamily="34" charset="-122"/>
              </a:rPr>
              <a:t>920</a:t>
            </a:r>
            <a:r>
              <a:rPr lang="zh-CN" altLang="en-US" sz="1100" dirty="0" smtClean="0">
                <a:solidFill>
                  <a:srgbClr val="1D1D1A"/>
                </a:solidFill>
                <a:latin typeface="微软雅黑" panose="020B0503020204020204" pitchFamily="34" charset="-122"/>
                <a:ea typeface="微软雅黑" panose="020B0503020204020204" pitchFamily="34" charset="-122"/>
              </a:rPr>
              <a:t>芯片提供的硬件加速解决方案，包含了对称加密、非对称加密和数字签名、压缩解压缩等算法，用于加速</a:t>
            </a:r>
            <a:r>
              <a:rPr lang="en-US" altLang="zh-CN" sz="1100" dirty="0" smtClean="0">
                <a:solidFill>
                  <a:srgbClr val="1D1D1A"/>
                </a:solidFill>
                <a:latin typeface="微软雅黑" panose="020B0503020204020204" pitchFamily="34" charset="-122"/>
                <a:ea typeface="微软雅黑" panose="020B0503020204020204" pitchFamily="34" charset="-122"/>
              </a:rPr>
              <a:t>SSL/TLS</a:t>
            </a:r>
            <a:r>
              <a:rPr lang="zh-CN" altLang="en-US" sz="1100" dirty="0" smtClean="0">
                <a:solidFill>
                  <a:srgbClr val="1D1D1A"/>
                </a:solidFill>
                <a:latin typeface="微软雅黑" panose="020B0503020204020204" pitchFamily="34" charset="-122"/>
                <a:ea typeface="微软雅黑" panose="020B0503020204020204" pitchFamily="34" charset="-122"/>
              </a:rPr>
              <a:t>应用和数据压缩，可以显著降低处理消耗，提高处理器效率。此外，加速引擎对应用层屏蔽了其内部实现细节，用户通过</a:t>
            </a:r>
            <a:r>
              <a:rPr lang="en-US" altLang="zh-CN" sz="1100" dirty="0" smtClean="0">
                <a:solidFill>
                  <a:srgbClr val="1D1D1A"/>
                </a:solidFill>
                <a:latin typeface="微软雅黑" panose="020B0503020204020204" pitchFamily="34" charset="-122"/>
                <a:ea typeface="微软雅黑" panose="020B0503020204020204" pitchFamily="34" charset="-122"/>
              </a:rPr>
              <a:t>OpenSSL</a:t>
            </a:r>
            <a:r>
              <a:rPr lang="zh-CN" altLang="en-US" sz="1100" dirty="0" smtClean="0">
                <a:solidFill>
                  <a:srgbClr val="1D1D1A"/>
                </a:solidFill>
                <a:latin typeface="微软雅黑" panose="020B0503020204020204" pitchFamily="34" charset="-122"/>
                <a:ea typeface="微软雅黑" panose="020B0503020204020204" pitchFamily="34" charset="-122"/>
              </a:rPr>
              <a:t>、</a:t>
            </a:r>
            <a:r>
              <a:rPr lang="en-US" altLang="zh-CN" sz="1100" dirty="0" err="1" smtClean="0">
                <a:solidFill>
                  <a:srgbClr val="1D1D1A"/>
                </a:solidFill>
                <a:latin typeface="微软雅黑" panose="020B0503020204020204" pitchFamily="34" charset="-122"/>
                <a:ea typeface="微软雅黑" panose="020B0503020204020204" pitchFamily="34" charset="-122"/>
              </a:rPr>
              <a:t>zlib</a:t>
            </a:r>
            <a:r>
              <a:rPr lang="zh-CN" altLang="en-US" sz="1100" dirty="0" smtClean="0">
                <a:solidFill>
                  <a:srgbClr val="1D1D1A"/>
                </a:solidFill>
                <a:latin typeface="微软雅黑" panose="020B0503020204020204" pitchFamily="34" charset="-122"/>
                <a:ea typeface="微软雅黑" panose="020B0503020204020204" pitchFamily="34" charset="-122"/>
              </a:rPr>
              <a:t>标准接口即可以实现快速迁移现有业务。</a:t>
            </a:r>
            <a:endParaRPr lang="en-US" altLang="zh-CN" sz="1100" dirty="0" smtClean="0">
              <a:solidFill>
                <a:srgbClr val="1D1D1A"/>
              </a:solidFill>
              <a:latin typeface="微软雅黑" panose="020B0503020204020204" pitchFamily="34" charset="-122"/>
              <a:ea typeface="微软雅黑" panose="020B0503020204020204" pitchFamily="34" charset="-122"/>
            </a:endParaRPr>
          </a:p>
          <a:p>
            <a:r>
              <a:rPr lang="zh-CN" altLang="en-US" dirty="0" smtClean="0"/>
              <a:t>注意：第</a:t>
            </a:r>
            <a:r>
              <a:rPr lang="en-US" altLang="zh-CN" dirty="0" smtClean="0"/>
              <a:t>44</a:t>
            </a:r>
            <a:r>
              <a:rPr lang="zh-CN" altLang="en-US" dirty="0" smtClean="0"/>
              <a:t>页到</a:t>
            </a:r>
            <a:r>
              <a:rPr lang="en-US" altLang="zh-CN" dirty="0" smtClean="0"/>
              <a:t>54</a:t>
            </a:r>
            <a:r>
              <a:rPr lang="zh-CN" altLang="en-US" dirty="0" smtClean="0"/>
              <a:t>页关于鲲鹏加速引擎部分的内容建议只做</a:t>
            </a:r>
            <a:r>
              <a:rPr lang="zh-CN" altLang="en-US" smtClean="0"/>
              <a:t>简要介绍。</a:t>
            </a: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lnSpc>
                <a:spcPct val="150000"/>
              </a:lnSpc>
            </a:pPr>
            <a:r>
              <a:rPr lang="zh-CN" altLang="en-US" sz="1100" dirty="0" smtClean="0">
                <a:latin typeface="微软雅黑" panose="020B0503020204020204" pitchFamily="34" charset="-122"/>
                <a:ea typeface="微软雅黑" panose="020B0503020204020204" pitchFamily="34" charset="-122"/>
              </a:rPr>
              <a:t>逻辑架构：</a:t>
            </a:r>
            <a:endParaRPr lang="en-US" altLang="zh-CN" sz="1100" dirty="0" smtClean="0">
              <a:latin typeface="微软雅黑" panose="020B0503020204020204" pitchFamily="34" charset="-122"/>
              <a:ea typeface="微软雅黑" panose="020B0503020204020204" pitchFamily="34" charset="-122"/>
            </a:endParaRPr>
          </a:p>
          <a:p>
            <a:pPr marL="180975" indent="-180975">
              <a:lnSpc>
                <a:spcPct val="150000"/>
              </a:lnSpc>
              <a:buFont typeface="Wingdings" panose="05000000000000000000" pitchFamily="2" charset="2"/>
              <a:buChar char="p"/>
            </a:pPr>
            <a:r>
              <a:rPr lang="zh-CN" altLang="en-US" sz="1100" dirty="0" smtClean="0">
                <a:latin typeface="微软雅黑" panose="020B0503020204020204" pitchFamily="34" charset="-122"/>
                <a:ea typeface="微软雅黑" panose="020B0503020204020204" pitchFamily="34" charset="-122"/>
              </a:rPr>
              <a:t>芯片加速器子系统：集成在</a:t>
            </a:r>
            <a:r>
              <a:rPr lang="en-US" altLang="zh-CN" sz="1100" dirty="0" err="1" smtClean="0">
                <a:latin typeface="微软雅黑" panose="020B0503020204020204" pitchFamily="34" charset="-122"/>
                <a:ea typeface="微软雅黑" panose="020B0503020204020204" pitchFamily="34" charset="-122"/>
              </a:rPr>
              <a:t>Kunpeng</a:t>
            </a:r>
            <a:r>
              <a:rPr lang="en-US" altLang="zh-CN" sz="1100" dirty="0" smtClean="0">
                <a:latin typeface="微软雅黑" panose="020B0503020204020204" pitchFamily="34" charset="-122"/>
                <a:ea typeface="微软雅黑" panose="020B0503020204020204" pitchFamily="34" charset="-122"/>
              </a:rPr>
              <a:t> 920</a:t>
            </a:r>
            <a:r>
              <a:rPr lang="zh-CN" altLang="en-US" sz="1100" dirty="0" smtClean="0">
                <a:latin typeface="微软雅黑" panose="020B0503020204020204" pitchFamily="34" charset="-122"/>
                <a:ea typeface="微软雅黑" panose="020B0503020204020204" pitchFamily="34" charset="-122"/>
              </a:rPr>
              <a:t>芯片中，提供加速器的能力，对上层提供寄存器接口。</a:t>
            </a:r>
            <a:endParaRPr lang="en-US" altLang="zh-CN" sz="1100" dirty="0" smtClean="0">
              <a:latin typeface="微软雅黑" panose="020B0503020204020204" pitchFamily="34" charset="-122"/>
              <a:ea typeface="微软雅黑" panose="020B0503020204020204" pitchFamily="34" charset="-122"/>
            </a:endParaRPr>
          </a:p>
          <a:p>
            <a:pPr marL="180975" indent="-180975">
              <a:lnSpc>
                <a:spcPct val="150000"/>
              </a:lnSpc>
              <a:buFont typeface="Wingdings" panose="05000000000000000000" pitchFamily="2" charset="2"/>
              <a:buChar char="p"/>
            </a:pPr>
            <a:r>
              <a:rPr lang="zh-CN" altLang="en-US" sz="1100" dirty="0" smtClean="0">
                <a:latin typeface="微软雅黑" panose="020B0503020204020204" pitchFamily="34" charset="-122"/>
                <a:ea typeface="微软雅黑" panose="020B0503020204020204" pitchFamily="34" charset="-122"/>
              </a:rPr>
              <a:t>加速器驱动子系统：向上层提供各子加速器模块统一的驱动接口。</a:t>
            </a:r>
            <a:endParaRPr lang="en-US" altLang="zh-CN" sz="1100" dirty="0" smtClean="0">
              <a:latin typeface="微软雅黑" panose="020B0503020204020204" pitchFamily="34" charset="-122"/>
              <a:ea typeface="微软雅黑" panose="020B0503020204020204" pitchFamily="34" charset="-122"/>
            </a:endParaRPr>
          </a:p>
          <a:p>
            <a:pPr marL="180975" indent="-180975">
              <a:lnSpc>
                <a:spcPct val="150000"/>
              </a:lnSpc>
              <a:buFont typeface="Wingdings" panose="05000000000000000000" pitchFamily="2" charset="2"/>
              <a:buChar char="p"/>
            </a:pPr>
            <a:r>
              <a:rPr lang="zh-CN" altLang="en-US" sz="1100" dirty="0" smtClean="0">
                <a:latin typeface="微软雅黑" panose="020B0503020204020204" pitchFamily="34" charset="-122"/>
                <a:ea typeface="微软雅黑" panose="020B0503020204020204" pitchFamily="34" charset="-122"/>
              </a:rPr>
              <a:t>应用库子系统：应用库子系统包括</a:t>
            </a:r>
            <a:r>
              <a:rPr lang="en-US" altLang="zh-CN" sz="1100" dirty="0" smtClean="0">
                <a:latin typeface="微软雅黑" panose="020B0503020204020204" pitchFamily="34" charset="-122"/>
                <a:ea typeface="微软雅黑" panose="020B0503020204020204" pitchFamily="34" charset="-122"/>
              </a:rPr>
              <a:t>OpenSSL</a:t>
            </a:r>
            <a:r>
              <a:rPr lang="zh-CN" altLang="en-US" sz="1100" dirty="0" smtClean="0">
                <a:latin typeface="微软雅黑" panose="020B0503020204020204" pitchFamily="34" charset="-122"/>
                <a:ea typeface="微软雅黑" panose="020B0503020204020204" pitchFamily="34" charset="-122"/>
              </a:rPr>
              <a:t>加速器引擎、</a:t>
            </a:r>
            <a:r>
              <a:rPr lang="en-US" altLang="zh-CN" sz="1100" dirty="0" err="1" smtClean="0">
                <a:latin typeface="微软雅黑" panose="020B0503020204020204" pitchFamily="34" charset="-122"/>
                <a:ea typeface="微软雅黑" panose="020B0503020204020204" pitchFamily="34" charset="-122"/>
              </a:rPr>
              <a:t>zlib</a:t>
            </a:r>
            <a:r>
              <a:rPr lang="zh-CN" altLang="en-US" sz="1100" dirty="0" smtClean="0">
                <a:latin typeface="微软雅黑" panose="020B0503020204020204" pitchFamily="34" charset="-122"/>
                <a:ea typeface="微软雅黑" panose="020B0503020204020204" pitchFamily="34" charset="-122"/>
              </a:rPr>
              <a:t>替代库等，向上 层提供标准接口。</a:t>
            </a:r>
            <a:endParaRPr lang="en-US" altLang="zh-CN" sz="1100" dirty="0" smtClean="0">
              <a:latin typeface="微软雅黑" panose="020B0503020204020204" pitchFamily="34" charset="-122"/>
              <a:ea typeface="微软雅黑" panose="020B0503020204020204" pitchFamily="34" charset="-122"/>
            </a:endParaRPr>
          </a:p>
          <a:p>
            <a:pPr marL="180975" indent="-180975">
              <a:lnSpc>
                <a:spcPct val="150000"/>
              </a:lnSpc>
              <a:buFont typeface="Wingdings" panose="05000000000000000000" pitchFamily="2" charset="2"/>
              <a:buChar char="p"/>
            </a:pPr>
            <a:r>
              <a:rPr lang="zh-CN" altLang="en-US" sz="1100" dirty="0" smtClean="0">
                <a:latin typeface="微软雅黑" panose="020B0503020204020204" pitchFamily="34" charset="-122"/>
                <a:ea typeface="微软雅黑" panose="020B0503020204020204" pitchFamily="34" charset="-122"/>
              </a:rPr>
              <a:t>应用系统：用户系统，通过调用应用库子系统或驱动子系统实现加速。</a:t>
            </a:r>
            <a:endParaRPr lang="en-US" altLang="zh-CN" sz="1100" dirty="0" smtClean="0">
              <a:latin typeface="微软雅黑" panose="020B0503020204020204" pitchFamily="34" charset="-122"/>
              <a:ea typeface="微软雅黑" panose="020B0503020204020204" pitchFamily="34" charset="-122"/>
            </a:endParaRPr>
          </a:p>
          <a:p>
            <a:pPr marL="180975" indent="-180975">
              <a:lnSpc>
                <a:spcPct val="150000"/>
              </a:lnSpc>
              <a:buFont typeface="Wingdings" panose="05000000000000000000" pitchFamily="2" charset="2"/>
              <a:buChar char="p"/>
            </a:pPr>
            <a:r>
              <a:rPr lang="en-US" altLang="zh-CN" sz="1100" dirty="0" smtClean="0">
                <a:latin typeface="微软雅黑" panose="020B0503020204020204" pitchFamily="34" charset="-122"/>
                <a:ea typeface="微软雅黑" panose="020B0503020204020204" pitchFamily="34" charset="-122"/>
              </a:rPr>
              <a:t>BIOS</a:t>
            </a:r>
            <a:r>
              <a:rPr lang="zh-CN" altLang="en-US" sz="1100" dirty="0" smtClean="0">
                <a:latin typeface="微软雅黑" panose="020B0503020204020204" pitchFamily="34" charset="-122"/>
                <a:ea typeface="微软雅黑" panose="020B0503020204020204" pitchFamily="34" charset="-122"/>
              </a:rPr>
              <a:t>子系统 ：单板</a:t>
            </a:r>
            <a:r>
              <a:rPr lang="en-US" altLang="zh-CN" sz="1100" dirty="0" smtClean="0">
                <a:latin typeface="微软雅黑" panose="020B0503020204020204" pitchFamily="34" charset="-122"/>
                <a:ea typeface="微软雅黑" panose="020B0503020204020204" pitchFamily="34" charset="-122"/>
              </a:rPr>
              <a:t>BIOS</a:t>
            </a:r>
            <a:r>
              <a:rPr lang="zh-CN" altLang="en-US" sz="1100" dirty="0" smtClean="0">
                <a:latin typeface="微软雅黑" panose="020B0503020204020204" pitchFamily="34" charset="-122"/>
                <a:ea typeface="微软雅黑" panose="020B0503020204020204" pitchFamily="34" charset="-122"/>
              </a:rPr>
              <a:t>软件系统，根据</a:t>
            </a:r>
            <a:r>
              <a:rPr lang="en-US" altLang="zh-CN" sz="1100" dirty="0" smtClean="0">
                <a:latin typeface="微软雅黑" panose="020B0503020204020204" pitchFamily="34" charset="-122"/>
                <a:ea typeface="微软雅黑" panose="020B0503020204020204" pitchFamily="34" charset="-122"/>
              </a:rPr>
              <a:t>License</a:t>
            </a:r>
            <a:r>
              <a:rPr lang="zh-CN" altLang="en-US" sz="1100" dirty="0" smtClean="0">
                <a:latin typeface="微软雅黑" panose="020B0503020204020204" pitchFamily="34" charset="-122"/>
                <a:ea typeface="微软雅黑" panose="020B0503020204020204" pitchFamily="34" charset="-122"/>
              </a:rPr>
              <a:t>初始化加速器模块，并上报加速器</a:t>
            </a:r>
            <a:r>
              <a:rPr lang="en-US" altLang="zh-CN" sz="1100" dirty="0" smtClean="0">
                <a:latin typeface="微软雅黑" panose="020B0503020204020204" pitchFamily="34" charset="-122"/>
                <a:ea typeface="微软雅黑" panose="020B0503020204020204" pitchFamily="34" charset="-122"/>
              </a:rPr>
              <a:t>ACPI</a:t>
            </a:r>
            <a:r>
              <a:rPr lang="zh-CN" altLang="en-US" sz="1100" dirty="0" smtClean="0">
                <a:latin typeface="微软雅黑" panose="020B0503020204020204" pitchFamily="34" charset="-122"/>
                <a:ea typeface="微软雅黑" panose="020B0503020204020204" pitchFamily="34" charset="-122"/>
              </a:rPr>
              <a:t>表到内核（加速器驱动子系 统处理）。 </a:t>
            </a:r>
            <a:r>
              <a:rPr lang="en-US" altLang="zh-CN" sz="1100" dirty="0" smtClean="0">
                <a:latin typeface="微软雅黑" panose="020B0503020204020204" pitchFamily="34" charset="-122"/>
                <a:ea typeface="微软雅黑" panose="020B0503020204020204" pitchFamily="34" charset="-122"/>
              </a:rPr>
              <a:t>ACPI</a:t>
            </a:r>
            <a:r>
              <a:rPr lang="zh-CN" altLang="en-US" sz="1100" dirty="0" smtClean="0">
                <a:latin typeface="微软雅黑" panose="020B0503020204020204" pitchFamily="34" charset="-122"/>
                <a:ea typeface="微软雅黑" panose="020B0503020204020204" pitchFamily="34" charset="-122"/>
              </a:rPr>
              <a:t>表：高级配置与电源接口（英文：</a:t>
            </a:r>
            <a:r>
              <a:rPr lang="en-US" altLang="zh-CN" sz="1100" dirty="0" smtClean="0">
                <a:latin typeface="微软雅黑" panose="020B0503020204020204" pitchFamily="34" charset="-122"/>
                <a:ea typeface="微软雅黑" panose="020B0503020204020204" pitchFamily="34" charset="-122"/>
              </a:rPr>
              <a:t>Advanced Configuration and Power Interface</a:t>
            </a:r>
            <a:r>
              <a:rPr lang="zh-CN" altLang="en-US" sz="1100" dirty="0" smtClean="0">
                <a:latin typeface="微软雅黑" panose="020B0503020204020204" pitchFamily="34" charset="-122"/>
                <a:ea typeface="微软雅黑" panose="020B0503020204020204" pitchFamily="34" charset="-122"/>
              </a:rPr>
              <a:t>，缩写：</a:t>
            </a:r>
            <a:r>
              <a:rPr lang="en-US" altLang="zh-CN" sz="1100" dirty="0" smtClean="0">
                <a:latin typeface="微软雅黑" panose="020B0503020204020204" pitchFamily="34" charset="-122"/>
                <a:ea typeface="微软雅黑" panose="020B0503020204020204" pitchFamily="34" charset="-122"/>
              </a:rPr>
              <a:t>ACPI</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pPr marL="180975" indent="-180975">
              <a:lnSpc>
                <a:spcPct val="150000"/>
              </a:lnSpc>
              <a:buFont typeface="Wingdings" panose="05000000000000000000" pitchFamily="2" charset="2"/>
              <a:buChar char="p"/>
            </a:pPr>
            <a:r>
              <a:rPr lang="en-US" altLang="zh-CN" sz="1100" dirty="0" smtClean="0">
                <a:latin typeface="微软雅黑" panose="020B0503020204020204" pitchFamily="34" charset="-122"/>
                <a:ea typeface="微软雅黑" panose="020B0503020204020204" pitchFamily="34" charset="-122"/>
              </a:rPr>
              <a:t>BMC</a:t>
            </a:r>
            <a:r>
              <a:rPr lang="zh-CN" altLang="en-US" sz="1100" dirty="0" smtClean="0">
                <a:latin typeface="微软雅黑" panose="020B0503020204020204" pitchFamily="34" charset="-122"/>
                <a:ea typeface="微软雅黑" panose="020B0503020204020204" pitchFamily="34" charset="-122"/>
              </a:rPr>
              <a:t>子系统 ：服务器</a:t>
            </a:r>
            <a:r>
              <a:rPr lang="en-US" altLang="zh-CN" sz="1100" dirty="0" smtClean="0">
                <a:latin typeface="微软雅黑" panose="020B0503020204020204" pitchFamily="34" charset="-122"/>
                <a:ea typeface="微软雅黑" panose="020B0503020204020204" pitchFamily="34" charset="-122"/>
              </a:rPr>
              <a:t>BMC</a:t>
            </a:r>
            <a:r>
              <a:rPr lang="zh-CN" altLang="en-US" sz="1100" dirty="0" smtClean="0">
                <a:latin typeface="微软雅黑" panose="020B0503020204020204" pitchFamily="34" charset="-122"/>
                <a:ea typeface="微软雅黑" panose="020B0503020204020204" pitchFamily="34" charset="-122"/>
              </a:rPr>
              <a:t>软件系统，管理加速器</a:t>
            </a:r>
            <a:r>
              <a:rPr lang="en-US" altLang="zh-CN" sz="1100" dirty="0" smtClean="0">
                <a:latin typeface="微软雅黑" panose="020B0503020204020204" pitchFamily="34" charset="-122"/>
                <a:ea typeface="微软雅黑" panose="020B0503020204020204" pitchFamily="34" charset="-122"/>
              </a:rPr>
              <a:t>License</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fontAlgn="auto">
              <a:spcBef>
                <a:spcPts val="0"/>
              </a:spcBef>
              <a:spcAft>
                <a:spcPts val="0"/>
              </a:spcAft>
            </a:pPr>
            <a:r>
              <a:rPr lang="zh-CN" altLang="en-US" b="1" dirty="0" smtClean="0">
                <a:solidFill>
                  <a:srgbClr val="1D1D1A"/>
                </a:solidFill>
                <a:latin typeface="Calibri" panose="020F0502020204030204"/>
                <a:ea typeface="等线" panose="02010600030101010101" pitchFamily="2" charset="-122"/>
              </a:rPr>
              <a:t>运营商入口：</a:t>
            </a:r>
            <a:r>
              <a:rPr lang="en-US" altLang="zh-CN" dirty="0" smtClean="0">
                <a:solidFill>
                  <a:srgbClr val="1D1D1A"/>
                </a:solidFill>
                <a:latin typeface="Calibri" panose="020F0502020204030204"/>
                <a:ea typeface="等线" panose="02010600030101010101" pitchFamily="2" charset="-122"/>
                <a:hlinkClick r:id="rId3"/>
              </a:rPr>
              <a:t>https://support.huawei.com/carrier/docTypeNewOffering?col=product&amp;path=PBI1-21430725/PBI1-21430756/PBI1-21431670/PBI1-23025673&amp;resTab=SW</a:t>
            </a:r>
            <a:endParaRPr lang="en-US" altLang="zh-CN" dirty="0" smtClean="0">
              <a:solidFill>
                <a:srgbClr val="1D1D1A"/>
              </a:solidFill>
              <a:latin typeface="Calibri" panose="020F0502020204030204"/>
              <a:ea typeface="等线" panose="02010600030101010101" pitchFamily="2" charset="-122"/>
            </a:endParaRPr>
          </a:p>
          <a:p>
            <a:pPr fontAlgn="auto">
              <a:spcBef>
                <a:spcPts val="0"/>
              </a:spcBef>
              <a:spcAft>
                <a:spcPts val="0"/>
              </a:spcAft>
            </a:pPr>
            <a:r>
              <a:rPr lang="zh-CN" altLang="en-US" b="1" dirty="0" smtClean="0">
                <a:solidFill>
                  <a:srgbClr val="1D1D1A"/>
                </a:solidFill>
                <a:latin typeface="Calibri" panose="020F0502020204030204"/>
                <a:ea typeface="等线" panose="02010600030101010101" pitchFamily="2" charset="-122"/>
              </a:rPr>
              <a:t>企业入口：</a:t>
            </a:r>
            <a:r>
              <a:rPr lang="en-US" altLang="zh-CN" dirty="0" smtClean="0">
                <a:solidFill>
                  <a:srgbClr val="1D1D1A"/>
                </a:solidFill>
                <a:latin typeface="Calibri" panose="020F0502020204030204"/>
                <a:ea typeface="等线" panose="02010600030101010101" pitchFamily="2" charset="-122"/>
                <a:hlinkClick r:id="rId4"/>
              </a:rPr>
              <a:t>https://support.huawei.com/enterprise/zh/taishan-servers/taishan-solutionpid-23025673/software</a:t>
            </a:r>
            <a:endParaRPr lang="en-US" altLang="zh-CN" dirty="0" smtClean="0">
              <a:solidFill>
                <a:srgbClr val="1D1D1A"/>
              </a:solidFill>
              <a:latin typeface="Calibri" panose="020F0502020204030204"/>
              <a:ea typeface="等线" panose="02010600030101010101" pitchFamily="2" charset="-122"/>
            </a:endParaRPr>
          </a:p>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这里是对加速器做的一个简单测试，大家可以参照</a:t>
            </a:r>
            <a:r>
              <a:rPr lang="en-US" altLang="zh-CN" dirty="0" smtClean="0"/>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TaiShan 200</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服务器加速引擎开发者指南</a:t>
            </a:r>
            <a:r>
              <a:rPr lang="en-US" altLang="zh-CN" dirty="0" smtClean="0"/>
              <a:t>》</a:t>
            </a:r>
            <a:r>
              <a:rPr lang="zh-CN" altLang="en-US" dirty="0" smtClean="0"/>
              <a:t>使用和测试验证。</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性能测试命令与数据解读：</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p"/>
              <a:defRPr/>
            </a:pPr>
            <a:r>
              <a:rPr lang="en-US" altLang="zh-CN" dirty="0" err="1" smtClean="0"/>
              <a:t>Rsa</a:t>
            </a:r>
            <a:r>
              <a:rPr lang="zh-CN" altLang="en-US" dirty="0" smtClean="0"/>
              <a:t>是测试项，一种非对称的加密算法，共有</a:t>
            </a:r>
            <a:r>
              <a:rPr lang="en-US" altLang="zh-CN" dirty="0" smtClean="0"/>
              <a:t>4</a:t>
            </a:r>
            <a:r>
              <a:rPr lang="zh-CN" altLang="en-US" dirty="0" smtClean="0"/>
              <a:t>种：</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rsa1024,rsa2048,rsa3072,rsa4096</a:t>
            </a:r>
            <a:r>
              <a:rPr lang="zh-CN" altLang="en-US" dirty="0" smtClean="0"/>
              <a:t>。</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p"/>
              <a:defRPr/>
            </a:pPr>
            <a:r>
              <a:rPr lang="en-US" altLang="zh-CN" dirty="0" smtClean="0"/>
              <a:t>./</a:t>
            </a:r>
            <a:r>
              <a:rPr lang="en-US" altLang="zh-CN" dirty="0" err="1" smtClean="0"/>
              <a:t>openssl</a:t>
            </a:r>
            <a:r>
              <a:rPr lang="en-US" altLang="zh-CN" baseline="0" dirty="0" smtClean="0"/>
              <a:t> speed</a:t>
            </a:r>
            <a:r>
              <a:rPr lang="zh-CN" altLang="en-US" baseline="0" dirty="0" smtClean="0"/>
              <a:t>是启动</a:t>
            </a:r>
            <a:r>
              <a:rPr lang="en-US" altLang="zh-CN" baseline="0" dirty="0" err="1" smtClean="0"/>
              <a:t>openssl</a:t>
            </a:r>
            <a:r>
              <a:rPr lang="zh-CN" altLang="en-US" baseline="0" dirty="0" smtClean="0"/>
              <a:t>自带的性能测试工具，</a:t>
            </a:r>
            <a:r>
              <a:rPr lang="en-US" altLang="zh-CN" baseline="0" dirty="0" smtClean="0"/>
              <a:t>-elapsed</a:t>
            </a:r>
            <a:r>
              <a:rPr lang="zh-CN" altLang="en-US" baseline="0" dirty="0" smtClean="0"/>
              <a:t>是使用</a:t>
            </a:r>
            <a:r>
              <a:rPr lang="en-US" altLang="zh-CN" baseline="0" dirty="0" err="1" smtClean="0"/>
              <a:t>cpu</a:t>
            </a:r>
            <a:r>
              <a:rPr lang="zh-CN" altLang="en-US" baseline="0" dirty="0" smtClean="0"/>
              <a:t>时间计算，</a:t>
            </a:r>
            <a:r>
              <a:rPr lang="en-US" altLang="zh-CN" baseline="0" dirty="0" smtClean="0"/>
              <a:t>-engine</a:t>
            </a:r>
            <a:r>
              <a:rPr lang="zh-CN" altLang="en-US" baseline="0" dirty="0" smtClean="0"/>
              <a:t>参数用来启用加速引擎，是标准选项，</a:t>
            </a:r>
            <a:r>
              <a:rPr lang="en-US" altLang="zh-CN" baseline="0" dirty="0" err="1" smtClean="0"/>
              <a:t>kae</a:t>
            </a:r>
            <a:r>
              <a:rPr lang="zh-CN" altLang="en-US" baseline="0" dirty="0" smtClean="0"/>
              <a:t>是鲲鹏</a:t>
            </a:r>
            <a:r>
              <a:rPr lang="en-US" altLang="zh-CN" baseline="0" dirty="0" smtClean="0"/>
              <a:t>920</a:t>
            </a:r>
            <a:r>
              <a:rPr lang="zh-CN" altLang="en-US" baseline="0" dirty="0" smtClean="0"/>
              <a:t>处理器的加速引擎 </a:t>
            </a:r>
            <a:r>
              <a:rPr lang="en-US" altLang="zh-CN" sz="1100" b="0" i="0" u="none" strike="noStrike" kern="1200" baseline="0" dirty="0" err="1" smtClean="0">
                <a:solidFill>
                  <a:schemeClr val="tx1"/>
                </a:solidFill>
                <a:latin typeface="微软雅黑" panose="020B0503020204020204" pitchFamily="34" charset="-122"/>
                <a:ea typeface="微软雅黑" panose="020B0503020204020204" pitchFamily="34" charset="-122"/>
                <a:cs typeface="+mn-cs"/>
              </a:rPr>
              <a:t>Kunpeng</a:t>
            </a:r>
            <a:r>
              <a:rPr lang="en-US" altLang="zh-CN"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rPr>
              <a:t> Accelerator Engine</a:t>
            </a:r>
            <a:r>
              <a:rPr lang="zh-CN" altLang="en-US"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rPr>
              <a:t>。</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p"/>
              <a:defRPr/>
            </a:pPr>
            <a:r>
              <a:rPr lang="en-US" altLang="zh-CN" dirty="0" smtClean="0"/>
              <a:t>Sign </a:t>
            </a:r>
            <a:r>
              <a:rPr lang="zh-CN" altLang="en-US" dirty="0" smtClean="0"/>
              <a:t>是一次签名的完成时间，</a:t>
            </a:r>
            <a:r>
              <a:rPr lang="en-US" altLang="zh-CN" dirty="0" smtClean="0"/>
              <a:t>verify</a:t>
            </a:r>
            <a:r>
              <a:rPr lang="zh-CN" altLang="en-US" dirty="0" smtClean="0"/>
              <a:t>是验证的时间，</a:t>
            </a:r>
            <a:r>
              <a:rPr lang="en-US" altLang="zh-CN" dirty="0" smtClean="0"/>
              <a:t>sign/s</a:t>
            </a:r>
            <a:r>
              <a:rPr lang="zh-CN" altLang="en-US" dirty="0" smtClean="0"/>
              <a:t>是每秒钟可以完成的速度，</a:t>
            </a:r>
            <a:r>
              <a:rPr lang="en-US" altLang="zh-CN" dirty="0" smtClean="0"/>
              <a:t>verify/s</a:t>
            </a:r>
            <a:r>
              <a:rPr lang="zh-CN" altLang="en-US" dirty="0" smtClean="0"/>
              <a:t>是每秒钟可以完成的验证速度。</a:t>
            </a:r>
            <a:endParaRPr lang="en-US" altLang="zh-CN" dirty="0" smtClean="0"/>
          </a:p>
          <a:p>
            <a:pPr marL="180975" indent="-180975">
              <a:buFont typeface="Wingdings" panose="05000000000000000000" pitchFamily="2" charset="2"/>
              <a:buChar char="p"/>
            </a:pPr>
            <a:r>
              <a:rPr lang="en-US" altLang="zh-CN" dirty="0" smtClean="0"/>
              <a:t>Sm4</a:t>
            </a:r>
            <a:r>
              <a:rPr lang="zh-CN" altLang="en-US" dirty="0" smtClean="0"/>
              <a:t>是国密的一种加解密算法，有两种模式</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cbc</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是密码块链接和</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ctr</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是计数器模式。</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1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evp</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sm4-cbc</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是使用</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sm4 </a:t>
            </a:r>
            <a:r>
              <a:rPr kumimoji="0" lang="en-US" altLang="zh-CN" sz="11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cbc</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模式测试。</a:t>
            </a:r>
            <a:endPar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p"/>
              <a:defRPr/>
            </a:pP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Sm4</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测试结果中的第一行表示被加密的数据长度，分别是</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50k</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100k</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200k</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等。</a:t>
            </a:r>
            <a:endPar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p"/>
              <a:defRPr/>
            </a:pP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第二行是性能，在对应长度的数据下，每秒钟可以完成多少</a:t>
            </a: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k</a:t>
            </a:r>
            <a:r>
              <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的数据加密。</a:t>
            </a:r>
            <a:endPar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latin typeface="+mn-ea"/>
              </a:rPr>
              <a:t>对比业界主流产品为</a:t>
            </a:r>
            <a:r>
              <a:rPr lang="en-US" altLang="zh-CN" sz="1100" dirty="0" smtClean="0">
                <a:latin typeface="+mn-ea"/>
              </a:rPr>
              <a:t>INTEL 6148</a:t>
            </a:r>
            <a:r>
              <a:rPr lang="zh-CN" altLang="en-US" sz="1100" dirty="0" smtClean="0">
                <a:latin typeface="+mn-ea"/>
              </a:rPr>
              <a:t>，通道数量及每通道速率为产品参数，总带宽</a:t>
            </a:r>
            <a:r>
              <a:rPr lang="en-US" altLang="zh-CN" sz="1100" dirty="0" smtClean="0">
                <a:latin typeface="+mn-ea"/>
              </a:rPr>
              <a:t>=</a:t>
            </a:r>
            <a:r>
              <a:rPr lang="zh-CN" altLang="en-US" sz="1100" dirty="0" smtClean="0">
                <a:latin typeface="+mn-ea"/>
              </a:rPr>
              <a:t>通道数量*每通道速率。</a:t>
            </a:r>
            <a:endParaRPr lang="en-US" altLang="zh-CN" sz="1100" dirty="0" smtClean="0">
              <a:latin typeface="+mn-ea"/>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DDR4</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4th Generation DDR SDRAM,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第四代双倍速率同步动态随机访问存储器。</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00000"/>
              </a:lnSpc>
              <a:spcBef>
                <a:spcPct val="30000"/>
              </a:spcBef>
              <a:spcAft>
                <a:spcPct val="0"/>
              </a:spcAft>
              <a:buClrTx/>
              <a:buSzTx/>
              <a:defRPr/>
            </a:pP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CoWoS</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Chip-on-Wafer-on-Substrate</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）是台积电推出的 </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2.5D</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封装技术，把芯片封装到硅载片上，并使用硅载片上的高密度走线进行互联。</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CoWoS</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针对高端市场，连线数量和封装尺寸都比较大。</a:t>
            </a:r>
            <a:endPar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00000"/>
              </a:lnSpc>
              <a:spcBef>
                <a:spcPct val="30000"/>
              </a:spcBef>
              <a:spcAft>
                <a:spcPct val="0"/>
              </a:spcAft>
              <a:buClrTx/>
              <a:buSzTx/>
              <a:defRPr/>
            </a:pP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CoWos</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将多</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Die</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与硅载片相连，通过走线实现互联，控制每</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Die</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面积，减小因面积过大造成质量下降；并且乐高式的结构更灵活，可将</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CPU die</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与</a:t>
            </a:r>
            <a:r>
              <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rPr>
              <a:t>IO die</a:t>
            </a:r>
            <a:r>
              <a:rPr lang="zh-CN" altLang="en-US" sz="1100" b="0" i="0" kern="1200" smtClean="0">
                <a:solidFill>
                  <a:schemeClr val="tx1"/>
                </a:solidFill>
                <a:effectLst/>
                <a:latin typeface="微软雅黑" panose="020B0503020204020204" pitchFamily="34" charset="-122"/>
                <a:ea typeface="微软雅黑" panose="020B0503020204020204" pitchFamily="34" charset="-122"/>
                <a:cs typeface="+mn-cs"/>
              </a:rPr>
              <a:t>分离，采用不同的技术。</a:t>
            </a:r>
            <a:endParaRPr lang="en-US" altLang="zh-CN" sz="1100" b="0" i="0" kern="120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4200" y="4335506"/>
            <a:ext cx="5931494" cy="5109368"/>
          </a:xfrm>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dirty="0" smtClean="0"/>
              <a:t>RAS</a:t>
            </a:r>
            <a:r>
              <a:rPr lang="zh-CN" altLang="en-US" dirty="0" smtClean="0"/>
              <a:t>：</a:t>
            </a:r>
            <a:r>
              <a:rPr lang="en-US" altLang="zh-CN" sz="1100" dirty="0" smtClean="0">
                <a:solidFill>
                  <a:srgbClr val="FF0000"/>
                </a:solidFill>
              </a:rPr>
              <a:t>R</a:t>
            </a:r>
            <a:r>
              <a:rPr lang="en-US" altLang="zh-CN" sz="1100" dirty="0" smtClean="0"/>
              <a:t>eliability—</a:t>
            </a:r>
            <a:r>
              <a:rPr lang="zh-CN" altLang="en-US" sz="1100" dirty="0" smtClean="0"/>
              <a:t>可靠性</a:t>
            </a:r>
            <a:r>
              <a:rPr lang="en-US" altLang="zh-CN" sz="1100" dirty="0" smtClean="0">
                <a:solidFill>
                  <a:srgbClr val="FF0000"/>
                </a:solidFill>
              </a:rPr>
              <a:t>:</a:t>
            </a:r>
            <a:r>
              <a:rPr lang="zh-CN" altLang="zh-CN" sz="1100" dirty="0" smtClean="0"/>
              <a:t>指的是系统能够正确产生输出结果达到一个给定时限的能力，这意味着一个具有可靠性的系统必须能够检测某些错误并能够做到自修复，或者对于无法自修复的错误也能够进行隔离并上报更高层次的自恢复机制处理，或者中止受损部分的运行并保障系统其余部分正常运转，更或者能够中止整个系统的工作并报告相应的错误。可靠性通常用</a:t>
            </a:r>
            <a:r>
              <a:rPr lang="en-US" altLang="zh-CN" sz="1100" dirty="0" smtClean="0"/>
              <a:t>FIT(Failure in Time)</a:t>
            </a:r>
            <a:r>
              <a:rPr lang="zh-CN" altLang="zh-CN" sz="1100" dirty="0" smtClean="0"/>
              <a:t>或</a:t>
            </a:r>
            <a:r>
              <a:rPr lang="en-US" altLang="zh-CN" sz="1100" dirty="0" smtClean="0"/>
              <a:t>MTBF</a:t>
            </a:r>
            <a:r>
              <a:rPr lang="zh-CN" altLang="zh-CN" sz="1100" dirty="0" smtClean="0"/>
              <a:t>（</a:t>
            </a:r>
            <a:r>
              <a:rPr lang="en-US" altLang="zh-CN" sz="1100" dirty="0" smtClean="0"/>
              <a:t>Mean Time Between Failure</a:t>
            </a:r>
            <a:r>
              <a:rPr lang="zh-CN" altLang="zh-CN" sz="1100" dirty="0" smtClean="0"/>
              <a:t>）来度量，</a:t>
            </a:r>
            <a:r>
              <a:rPr lang="en-US" altLang="zh-CN" sz="1100" dirty="0" smtClean="0"/>
              <a:t>1FIT = 1 error in 1 Billion Hours</a:t>
            </a:r>
            <a:r>
              <a:rPr lang="zh-CN" altLang="zh-CN" sz="1100" dirty="0" smtClean="0"/>
              <a:t>，约等于</a:t>
            </a:r>
            <a:r>
              <a:rPr lang="en-US" altLang="zh-CN" sz="1100" dirty="0" smtClean="0"/>
              <a:t>11.4</a:t>
            </a:r>
            <a:r>
              <a:rPr lang="zh-CN" altLang="zh-CN" sz="1100" dirty="0" smtClean="0"/>
              <a:t>万年</a:t>
            </a:r>
            <a:r>
              <a:rPr lang="en-US" altLang="zh-CN" sz="1100" dirty="0" smtClean="0"/>
              <a:t>MTBF</a:t>
            </a:r>
            <a:r>
              <a:rPr lang="zh-CN" altLang="zh-CN" sz="1100" dirty="0" smtClean="0"/>
              <a:t>。</a:t>
            </a:r>
            <a:endParaRPr lang="en-US" altLang="zh-CN"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dirty="0" smtClean="0">
                <a:solidFill>
                  <a:srgbClr val="FF0000"/>
                </a:solidFill>
              </a:rPr>
              <a:t>A</a:t>
            </a:r>
            <a:r>
              <a:rPr lang="en-US" altLang="zh-CN" sz="1100" dirty="0" smtClean="0"/>
              <a:t>vailability—</a:t>
            </a:r>
            <a:r>
              <a:rPr lang="zh-CN" altLang="en-US" sz="1100" dirty="0" smtClean="0"/>
              <a:t>可用性</a:t>
            </a:r>
            <a:r>
              <a:rPr lang="en-US" altLang="zh-CN" sz="1100" dirty="0" smtClean="0"/>
              <a:t>,</a:t>
            </a:r>
            <a:r>
              <a:rPr lang="en-US" altLang="zh-CN" sz="1100" dirty="0" smtClean="0">
                <a:solidFill>
                  <a:srgbClr val="FF0000"/>
                </a:solidFill>
              </a:rPr>
              <a:t>:</a:t>
            </a:r>
            <a:r>
              <a:rPr lang="zh-CN" altLang="zh-CN" sz="1100" dirty="0" smtClean="0"/>
              <a:t>指的是系统能够在给定的时间内确保可以运行的能力，即使系统出现一些小的问题也不会影响整个系统的正常运行，在某些情况下甚至可以进行</a:t>
            </a:r>
            <a:r>
              <a:rPr lang="en-US" altLang="zh-CN" sz="1100" dirty="0" smtClean="0"/>
              <a:t> Hot Plug </a:t>
            </a:r>
            <a:r>
              <a:rPr lang="zh-CN" altLang="zh-CN" sz="1100" dirty="0" smtClean="0"/>
              <a:t>的操作，替换有问题的组件，从而严格的确保系统的宕机时间在一定范围内。可用性通常用一定时间段内的宕机时间（如每年宕机</a:t>
            </a:r>
            <a:r>
              <a:rPr lang="en-US" altLang="zh-CN" sz="1100" dirty="0" smtClean="0"/>
              <a:t>n</a:t>
            </a:r>
            <a:r>
              <a:rPr lang="zh-CN" altLang="zh-CN" sz="1100" dirty="0" smtClean="0"/>
              <a:t>分钟</a:t>
            </a:r>
            <a:r>
              <a:rPr lang="en-US" altLang="zh-CN" sz="1100" dirty="0" smtClean="0"/>
              <a:t>/</a:t>
            </a:r>
            <a:r>
              <a:rPr lang="zh-CN" altLang="zh-CN" sz="1100" dirty="0" smtClean="0"/>
              <a:t>小时）或者系统实际运行时间的百分比（如</a:t>
            </a:r>
            <a:r>
              <a:rPr lang="en-US" altLang="zh-CN" sz="1100" dirty="0" smtClean="0"/>
              <a:t>5</a:t>
            </a:r>
            <a:r>
              <a:rPr lang="zh-CN" altLang="zh-CN" sz="1100" dirty="0" smtClean="0"/>
              <a:t>个</a:t>
            </a:r>
            <a:r>
              <a:rPr lang="en-US" altLang="zh-CN" sz="1100" dirty="0" smtClean="0"/>
              <a:t>9</a:t>
            </a:r>
            <a:r>
              <a:rPr lang="zh-CN" altLang="zh-CN" sz="1100" dirty="0" smtClean="0"/>
              <a:t>，</a:t>
            </a:r>
            <a:r>
              <a:rPr lang="en-US" altLang="zh-CN" sz="1100" dirty="0" smtClean="0"/>
              <a:t>99.999%</a:t>
            </a:r>
            <a:r>
              <a:rPr lang="zh-CN" altLang="zh-CN" sz="1100" dirty="0" smtClean="0"/>
              <a:t>）来衡量。</a:t>
            </a:r>
            <a:endParaRPr lang="en-US" altLang="zh-CN" sz="1100" dirty="0" smtClean="0">
              <a:solidFill>
                <a:srgbClr val="FF0000"/>
              </a:solidFill>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dirty="0" smtClean="0">
                <a:solidFill>
                  <a:srgbClr val="FF0000"/>
                </a:solidFill>
              </a:rPr>
              <a:t>S</a:t>
            </a:r>
            <a:r>
              <a:rPr lang="en-US" altLang="zh-CN" sz="1100" dirty="0" smtClean="0"/>
              <a:t>erviceability—</a:t>
            </a:r>
            <a:r>
              <a:rPr lang="zh-CN" altLang="en-US" sz="1100" dirty="0" smtClean="0"/>
              <a:t>可服务性</a:t>
            </a:r>
            <a:r>
              <a:rPr lang="en-US" altLang="zh-CN" sz="1100" dirty="0" smtClean="0"/>
              <a:t>:</a:t>
            </a:r>
            <a:r>
              <a:rPr lang="zh-CN" altLang="zh-CN" sz="1100" dirty="0" smtClean="0"/>
              <a:t>指的是系统能够提供便利的诊断功能，如系统日志，动态检测等手段方便管理人员进行系统诊断和维护操作，从而及早的发现错误并且修复错误。</a:t>
            </a:r>
            <a:endParaRPr lang="en-US" altLang="zh-CN"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t>可纠正错误精确统计：内存可纠正错误以</a:t>
            </a:r>
            <a:r>
              <a:rPr lang="en-US" altLang="zh-CN" sz="1100" dirty="0" smtClean="0"/>
              <a:t>rank</a:t>
            </a:r>
            <a:r>
              <a:rPr lang="zh-CN" altLang="en-US" sz="1100" dirty="0" smtClean="0"/>
              <a:t>为单位提供计数及阈值设置，当</a:t>
            </a:r>
            <a:r>
              <a:rPr lang="en-US" altLang="zh-CN" sz="1100" dirty="0" smtClean="0"/>
              <a:t>rank</a:t>
            </a:r>
            <a:r>
              <a:rPr lang="zh-CN" altLang="en-US" sz="1100" dirty="0" smtClean="0"/>
              <a:t>内的可纠正错误达到阈值溢出，触发中断。同时，也需要考虑时间纬度，当给定一段时间内可纠正错误不增加时，计数器自动减</a:t>
            </a:r>
            <a:r>
              <a:rPr lang="en-US" altLang="zh-CN" sz="1100" dirty="0" smtClean="0"/>
              <a:t>1</a:t>
            </a:r>
            <a:r>
              <a:rPr lang="zh-CN" altLang="en-US" sz="1100" dirty="0" smtClean="0"/>
              <a:t>。</a:t>
            </a:r>
            <a:endParaRPr lang="zh-CN" altLang="en-US"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t>自适应多区域替换（</a:t>
            </a:r>
            <a:r>
              <a:rPr lang="en-US" altLang="zh-CN" sz="1100" dirty="0" smtClean="0"/>
              <a:t>ADDDC)</a:t>
            </a:r>
            <a:r>
              <a:rPr lang="zh-CN" altLang="en-US" sz="1100" dirty="0" smtClean="0"/>
              <a: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支持自适应的虚拟</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lockstep</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模式，以</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bank</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或者</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rank</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为粒度，每个</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DDR</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通道支持两个</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region</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，提供</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bank spare copy</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DDEC sparing</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机制。</a:t>
            </a:r>
            <a:endPar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t>错误在线恢复（</a:t>
            </a:r>
            <a:r>
              <a:rPr lang="en-US" altLang="zh-CN" sz="1100" dirty="0" smtClean="0"/>
              <a:t>OER)</a:t>
            </a:r>
            <a:r>
              <a:rPr lang="zh-CN" altLang="en-US" sz="1100" dirty="0" smtClean="0"/>
              <a: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当硬件检测到错误时将相应</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root port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与</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endpoint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之间的</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link</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链路断开，接着软件把链路状态写回后，硬件执行链路重新协商。</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Root port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与</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endpoint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之间的链路断开并自恢复的过程，称为</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OER</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模式。</a:t>
            </a:r>
            <a:endPar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EE4F5E1-6556-46A7-9032-25A8AECBF6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673151" y="765175"/>
            <a:ext cx="5931494" cy="5109368"/>
          </a:xfrm>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dirty="0" smtClean="0"/>
              <a:t>Core</a:t>
            </a:r>
            <a:r>
              <a:rPr lang="zh-CN" altLang="en-US" sz="1100" dirty="0" smtClean="0"/>
              <a:t>的错误容忍（</a:t>
            </a:r>
            <a:r>
              <a:rPr lang="en-US" altLang="zh-CN" sz="1100" dirty="0" smtClean="0"/>
              <a:t>PDC)</a:t>
            </a:r>
            <a:r>
              <a:rPr lang="zh-CN" altLang="en-US" sz="1100" dirty="0" smtClean="0"/>
              <a:t>：</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Poison Data Containment</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模式基于数据的实际使用执行错误处理：错误源头和传输过程中，检测到不可纠正错误的模块并不会直接触发严重错误，而是对数据打上“中毒”标记并继续传输；最终使用数据的模块可以执行多样化的处理</a:t>
            </a:r>
            <a:r>
              <a:rPr lang="zh-CN" altLang="en-US" sz="1100" kern="1200" dirty="0" smtClean="0">
                <a:solidFill>
                  <a:schemeClr val="dk1"/>
                </a:solidFill>
                <a:effectLst/>
                <a:latin typeface="微软雅黑" panose="020B0503020204020204" pitchFamily="34" charset="-122"/>
                <a:ea typeface="微软雅黑" panose="020B0503020204020204" pitchFamily="34" charset="-122"/>
                <a:cs typeface="+mn-cs"/>
              </a:rPr>
              <a:t>。</a:t>
            </a:r>
            <a:endParaRPr lang="zh-CN" altLang="en-US"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t>错误恢复：</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大部分的错误，最终能进行</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recovery</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的都是</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OS</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，但是非执行路径的错误，</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Firmware</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有一定的机会做</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recovery</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。如果不可纠正错误触发中断，</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Firmware</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接管后能够成功</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recovery</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，则需要修改</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MC bank</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寄存器的错误等级甚至清除错误记录，称之为</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MCA Recovery 2.0</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t>可纠正错误阈值和计数：</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当前我们实现</a:t>
            </a:r>
            <a:r>
              <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rPr>
              <a:t>Firmware First Handle</a:t>
            </a:r>
            <a:r>
              <a:rPr lang="zh-CN" altLang="zh-CN" sz="1100" kern="1200" dirty="0" smtClean="0">
                <a:solidFill>
                  <a:schemeClr val="dk1"/>
                </a:solidFill>
                <a:effectLst/>
                <a:latin typeface="微软雅黑" panose="020B0503020204020204" pitchFamily="34" charset="-122"/>
                <a:ea typeface="微软雅黑" panose="020B0503020204020204" pitchFamily="34" charset="-122"/>
                <a:cs typeface="+mn-cs"/>
              </a:rPr>
              <a:t>，可纠正错误如果每次都触发中断，存在风险。比如之前遇到的风暴式可纠正错误，一直触发中断导致系统挂死。所以，我们在硬件上对每个模块实现可纠正错误计数和阈值。</a:t>
            </a:r>
            <a:endParaRPr lang="zh-CN" altLang="en-US"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sz="110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en-US" altLang="zh-CN" sz="1100" dirty="0" smtClean="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EE4F5E1-6556-46A7-9032-25A8AECBF6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lnSpc>
                <a:spcPct val="150000"/>
              </a:lnSpc>
              <a:buNone/>
            </a:pPr>
            <a:endParaRPr lang="zh-CN" altLang="en-US" sz="1600" dirty="0" smtClean="0">
              <a:solidFill>
                <a:schemeClr val="tx1"/>
              </a:solidFill>
              <a:latin typeface="+mn-e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b="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ARM 2017</a:t>
            </a:r>
            <a:r>
              <a:rPr lang="zh-CN" altLang="en-US" sz="1100" b="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：安卓应用市场</a:t>
            </a:r>
            <a:r>
              <a:rPr lang="en-US" altLang="zh-CN" sz="1100" b="0"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90%</a:t>
            </a:r>
            <a:r>
              <a:rPr lang="zh-CN" altLang="en-US" sz="1100" b="0" kern="1200" dirty="0" smtClean="0">
                <a:solidFill>
                  <a:srgbClr val="C00000"/>
                </a:solidFill>
                <a:latin typeface="+mn-ea"/>
                <a:ea typeface="微软雅黑" panose="020B0503020204020204" pitchFamily="34" charset="-122"/>
                <a:cs typeface="+mn-cs"/>
              </a:rPr>
              <a:t>以上的移动设备内置</a:t>
            </a:r>
            <a:r>
              <a:rPr lang="en-US" altLang="zh-CN" sz="1100" b="0" kern="1200" dirty="0" smtClean="0">
                <a:solidFill>
                  <a:srgbClr val="C00000"/>
                </a:solidFill>
                <a:latin typeface="+mn-ea"/>
                <a:ea typeface="微软雅黑" panose="020B0503020204020204" pitchFamily="34" charset="-122"/>
                <a:cs typeface="+mn-cs"/>
              </a:rPr>
              <a:t>ARM</a:t>
            </a:r>
            <a:endParaRPr lang="en-US" altLang="zh-CN" sz="1100" b="0" kern="1200" dirty="0" smtClean="0">
              <a:solidFill>
                <a:srgbClr val="C00000"/>
              </a:solidFill>
              <a:latin typeface="+mn-ea"/>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b="0" dirty="0" smtClean="0">
                <a:solidFill>
                  <a:schemeClr val="bg1">
                    <a:lumMod val="50000"/>
                  </a:schemeClr>
                </a:solidFill>
                <a:cs typeface="Arial" panose="020B0604020202020204" pitchFamily="34" charset="0"/>
              </a:rPr>
              <a:t>IDC May 2017</a:t>
            </a:r>
            <a:r>
              <a:rPr lang="zh-CN" altLang="en-US" sz="1100" b="0" dirty="0" smtClean="0">
                <a:solidFill>
                  <a:schemeClr val="bg1">
                    <a:lumMod val="50000"/>
                  </a:schemeClr>
                </a:solidFill>
                <a:cs typeface="Arial" panose="020B0604020202020204" pitchFamily="34" charset="0"/>
              </a:rPr>
              <a:t>：苹果应用市场</a:t>
            </a:r>
            <a:r>
              <a:rPr lang="en-US" altLang="zh-CN" sz="1100" b="0" kern="1200" dirty="0" smtClean="0">
                <a:solidFill>
                  <a:srgbClr val="C00000"/>
                </a:solidFill>
                <a:latin typeface="+mn-ea"/>
                <a:ea typeface="微软雅黑" panose="020B0503020204020204" pitchFamily="34" charset="-122"/>
                <a:cs typeface="+mn-cs"/>
              </a:rPr>
              <a:t>99%</a:t>
            </a:r>
            <a:r>
              <a:rPr lang="zh-CN" altLang="en-US" sz="1100" b="0" kern="1200" dirty="0" smtClean="0">
                <a:solidFill>
                  <a:srgbClr val="C00000"/>
                </a:solidFill>
                <a:latin typeface="+mn-ea"/>
                <a:ea typeface="微软雅黑" panose="020B0503020204020204" pitchFamily="34" charset="-122"/>
                <a:cs typeface="+mn-cs"/>
              </a:rPr>
              <a:t>以上的移动应用为</a:t>
            </a:r>
            <a:r>
              <a:rPr lang="en-US" altLang="zh-CN" sz="1100" b="0" kern="1200" dirty="0" smtClean="0">
                <a:solidFill>
                  <a:srgbClr val="C00000"/>
                </a:solidFill>
                <a:latin typeface="+mn-ea"/>
                <a:ea typeface="微软雅黑" panose="020B0503020204020204" pitchFamily="34" charset="-122"/>
                <a:cs typeface="+mn-cs"/>
              </a:rPr>
              <a:t>ARM</a:t>
            </a:r>
            <a:r>
              <a:rPr lang="zh-CN" altLang="en-US" sz="1100" b="0" kern="1200" dirty="0" smtClean="0">
                <a:solidFill>
                  <a:srgbClr val="C00000"/>
                </a:solidFill>
                <a:latin typeface="+mn-ea"/>
                <a:ea typeface="微软雅黑" panose="020B0503020204020204" pitchFamily="34" charset="-122"/>
                <a:cs typeface="+mn-cs"/>
              </a:rPr>
              <a:t>原生应用</a:t>
            </a:r>
            <a:endParaRPr lang="en-US" altLang="zh-CN" sz="1100" b="0" kern="1200" dirty="0" smtClean="0">
              <a:solidFill>
                <a:srgbClr val="C00000"/>
              </a:solidFill>
              <a:latin typeface="+mn-ea"/>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b="0" kern="1200" dirty="0" smtClean="0">
                <a:solidFill>
                  <a:srgbClr val="C00000"/>
                </a:solidFill>
                <a:latin typeface="+mn-ea"/>
                <a:ea typeface="微软雅黑" panose="020B0503020204020204" pitchFamily="34" charset="-122"/>
                <a:cs typeface="+mn-cs"/>
              </a:rPr>
              <a:t>BYOD</a:t>
            </a:r>
            <a:r>
              <a:rPr lang="zh-CN" altLang="en-US" sz="1100" b="0" kern="1200" dirty="0" smtClean="0">
                <a:solidFill>
                  <a:srgbClr val="C00000"/>
                </a:solidFill>
                <a:latin typeface="+mn-ea"/>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bring your own device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，自带设备办公指一些企业允许员工携带自己的笔记本电脑、平板电脑、智能手机等移动终端设备到办公场所，并可以用这些设备获取公司内部信息、使用企业特许应用的一种政策。</a:t>
            </a:r>
            <a:endParaRPr lang="en-US" altLang="zh-CN" sz="1100" b="0" kern="1200" dirty="0" smtClean="0">
              <a:solidFill>
                <a:srgbClr val="C00000"/>
              </a:solidFill>
              <a:latin typeface="+mn-ea"/>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sz="1100" b="0" kern="1200" dirty="0" smtClean="0">
              <a:solidFill>
                <a:srgbClr val="C00000"/>
              </a:solidFill>
              <a:latin typeface="+mn-ea"/>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sz="1100" dirty="0" smtClean="0">
              <a:solidFill>
                <a:schemeClr val="bg1">
                  <a:lumMod val="50000"/>
                </a:schemeClr>
              </a:solidFill>
              <a:cs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ABCD</a:t>
            </a:r>
            <a:endParaRPr lang="en-US" altLang="zh-CN" dirty="0" smtClean="0"/>
          </a:p>
          <a:p>
            <a:pPr lvl="1"/>
            <a:r>
              <a:rPr lang="en-US" altLang="zh-CN" dirty="0" smtClean="0"/>
              <a:t>ABC</a:t>
            </a: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当前计算产业呈现两个大的变化趋势：</a:t>
            </a:r>
            <a:endParaRPr lang="en-US" altLang="zh-CN" smtClean="0"/>
          </a:p>
          <a:p>
            <a:r>
              <a:rPr lang="zh-CN" altLang="en-US" smtClean="0"/>
              <a:t>移动智能终端取代传统</a:t>
            </a:r>
            <a:r>
              <a:rPr lang="en-US" altLang="zh-CN" smtClean="0"/>
              <a:t>PC</a:t>
            </a:r>
            <a:r>
              <a:rPr lang="zh-CN" altLang="en-US" smtClean="0"/>
              <a:t>：</a:t>
            </a:r>
            <a:endParaRPr lang="en-US" altLang="zh-CN" smtClean="0"/>
          </a:p>
          <a:p>
            <a:r>
              <a:rPr lang="en-US" altLang="zh-CN" smtClean="0"/>
              <a:t>2018</a:t>
            </a:r>
            <a:r>
              <a:rPr lang="zh-CN" altLang="en-US" smtClean="0"/>
              <a:t>年全球传统</a:t>
            </a:r>
            <a:r>
              <a:rPr lang="en-US" altLang="zh-CN" smtClean="0"/>
              <a:t>PC</a:t>
            </a:r>
            <a:r>
              <a:rPr lang="zh-CN" altLang="en-US" smtClean="0"/>
              <a:t>出货量</a:t>
            </a:r>
            <a:r>
              <a:rPr lang="en-US" altLang="zh-CN" smtClean="0"/>
              <a:t>2.5</a:t>
            </a:r>
            <a:r>
              <a:rPr lang="zh-CN" altLang="en-US" smtClean="0"/>
              <a:t>亿台，连续第七年下滑。与之相反，</a:t>
            </a:r>
            <a:r>
              <a:rPr lang="en-US" altLang="zh-CN" smtClean="0"/>
              <a:t>2018</a:t>
            </a:r>
            <a:r>
              <a:rPr lang="zh-CN" altLang="en-US" smtClean="0"/>
              <a:t>年全球移动智能终端出货量突破</a:t>
            </a:r>
            <a:r>
              <a:rPr lang="en-US" altLang="zh-CN" smtClean="0"/>
              <a:t>16</a:t>
            </a:r>
            <a:r>
              <a:rPr lang="zh-CN" altLang="en-US" smtClean="0"/>
              <a:t>亿部；</a:t>
            </a:r>
            <a:endParaRPr lang="en-US" altLang="zh-CN" smtClean="0"/>
          </a:p>
          <a:p>
            <a:r>
              <a:rPr lang="zh-CN" altLang="en-US" smtClean="0"/>
              <a:t>这导致计算正在从</a:t>
            </a:r>
            <a:r>
              <a:rPr lang="en-US" altLang="zh-CN" smtClean="0"/>
              <a:t>x86-&gt;ARM</a:t>
            </a:r>
            <a:r>
              <a:rPr lang="zh-CN" altLang="en-US" smtClean="0"/>
              <a:t>；应用正从</a:t>
            </a:r>
            <a:r>
              <a:rPr lang="en-US" altLang="zh-CN" smtClean="0"/>
              <a:t>PC</a:t>
            </a:r>
            <a:r>
              <a:rPr lang="zh-CN" altLang="en-US" smtClean="0"/>
              <a:t>应用</a:t>
            </a:r>
            <a:r>
              <a:rPr lang="en-US" altLang="zh-CN" smtClean="0"/>
              <a:t>-&gt;</a:t>
            </a:r>
            <a:r>
              <a:rPr lang="zh-CN" altLang="en-US" smtClean="0"/>
              <a:t>移动应用</a:t>
            </a:r>
            <a:r>
              <a:rPr lang="en-US" altLang="zh-CN" smtClean="0"/>
              <a:t>-&gt;</a:t>
            </a:r>
            <a:r>
              <a:rPr lang="zh-CN" altLang="en-US" smtClean="0"/>
              <a:t>移动应用云化；</a:t>
            </a:r>
            <a:endParaRPr lang="en-US" altLang="zh-CN" smtClean="0"/>
          </a:p>
          <a:p>
            <a:r>
              <a:rPr lang="zh-CN" altLang="en-US" smtClean="0">
                <a:sym typeface="Helvetica Neue"/>
              </a:rPr>
              <a:t>新的算力需求：云数据中心侧与端侧同构的算力；</a:t>
            </a:r>
            <a:endParaRPr lang="en-US" altLang="zh-CN" smtClean="0">
              <a:sym typeface="Helvetica Neue"/>
            </a:endParaRPr>
          </a:p>
          <a:p>
            <a:r>
              <a:rPr lang="zh-CN" altLang="en-US" smtClean="0"/>
              <a:t>世界正在进入万物互联的时代</a:t>
            </a:r>
            <a:endParaRPr lang="en-US" altLang="zh-CN" smtClean="0"/>
          </a:p>
          <a:p>
            <a:r>
              <a:rPr lang="en-US" altLang="zh-CN" smtClean="0"/>
              <a:t>2018</a:t>
            </a:r>
            <a:r>
              <a:rPr lang="zh-CN" altLang="en-US" smtClean="0"/>
              <a:t>年全球联接设备的数量已超过</a:t>
            </a:r>
            <a:r>
              <a:rPr lang="en-US" altLang="zh-CN" smtClean="0"/>
              <a:t>230</a:t>
            </a:r>
            <a:r>
              <a:rPr lang="zh-CN" altLang="en-US" smtClean="0"/>
              <a:t>亿；到</a:t>
            </a:r>
            <a:r>
              <a:rPr lang="en-US" altLang="zh-CN" smtClean="0"/>
              <a:t>2025</a:t>
            </a:r>
            <a:r>
              <a:rPr lang="zh-CN" altLang="en-US" smtClean="0"/>
              <a:t>年预计这一数字将突破</a:t>
            </a:r>
            <a:r>
              <a:rPr lang="en-US" altLang="zh-CN" smtClean="0"/>
              <a:t>1000</a:t>
            </a:r>
            <a:r>
              <a:rPr lang="zh-CN" altLang="en-US" smtClean="0"/>
              <a:t>亿，将带来海量的数据。</a:t>
            </a:r>
            <a:endParaRPr lang="en-US" altLang="zh-CN" smtClean="0"/>
          </a:p>
          <a:p>
            <a:pPr lvl="0"/>
            <a:r>
              <a:rPr lang="zh-CN" altLang="en-US" smtClean="0"/>
              <a:t>例如：自动驾驶每天产生</a:t>
            </a:r>
            <a:r>
              <a:rPr lang="en-US" altLang="zh-CN" smtClean="0"/>
              <a:t>64TB</a:t>
            </a:r>
            <a:r>
              <a:rPr lang="zh-CN" altLang="en-US" smtClean="0"/>
              <a:t>数据、深圳平安城市每天</a:t>
            </a:r>
            <a:r>
              <a:rPr lang="en-US" altLang="zh-CN" smtClean="0"/>
              <a:t>1,000TB</a:t>
            </a:r>
            <a:r>
              <a:rPr lang="zh-CN" altLang="en-US" smtClean="0"/>
              <a:t>数据。对于海量数据的处理的算力需求：</a:t>
            </a:r>
            <a:endParaRPr lang="en-US" altLang="zh-CN" smtClean="0"/>
          </a:p>
          <a:p>
            <a:pPr lvl="0"/>
            <a:r>
              <a:rPr lang="zh-CN" altLang="en-US" smtClean="0"/>
              <a:t>边缘侧实时智能处理，需要</a:t>
            </a:r>
            <a:r>
              <a:rPr lang="en-US" altLang="zh-CN" smtClean="0"/>
              <a:t>AI</a:t>
            </a:r>
            <a:r>
              <a:rPr lang="zh-CN" altLang="en-US" smtClean="0"/>
              <a:t>的算力；</a:t>
            </a:r>
            <a:endParaRPr lang="en-US" altLang="zh-CN" smtClean="0"/>
          </a:p>
          <a:p>
            <a:pPr lvl="0"/>
            <a:r>
              <a:rPr lang="zh-CN" altLang="en-US" smtClean="0"/>
              <a:t>数据中心侧分析、处理和存储海量的数据，需要高并发，高性能，高吞吐的算力。</a:t>
            </a:r>
            <a:endParaRPr lang="en-US" altLang="zh-CN" smtClean="0"/>
          </a:p>
          <a:p>
            <a:pPr lvl="0"/>
            <a:r>
              <a:rPr lang="zh-CN" altLang="en-US" smtClean="0"/>
              <a:t>这些新的需求，呼唤新的算力。</a:t>
            </a:r>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终端从</a:t>
            </a:r>
            <a:r>
              <a:rPr lang="en-US" altLang="zh-CN" dirty="0" smtClean="0"/>
              <a:t>PC</a:t>
            </a:r>
            <a:r>
              <a:rPr lang="zh-CN" altLang="en-US" dirty="0" smtClean="0"/>
              <a:t>演进到智能终端；</a:t>
            </a:r>
            <a:endParaRPr lang="en-US" altLang="zh-CN" dirty="0" smtClean="0"/>
          </a:p>
          <a:p>
            <a:r>
              <a:rPr lang="zh-CN" altLang="en-US" dirty="0" smtClean="0"/>
              <a:t>网络从固定网络发展到虚拟网络及</a:t>
            </a:r>
            <a:r>
              <a:rPr lang="en-US" altLang="zh-CN" dirty="0" smtClean="0"/>
              <a:t>5G</a:t>
            </a:r>
            <a:r>
              <a:rPr lang="zh-CN" altLang="en-US" dirty="0" smtClean="0"/>
              <a:t>；</a:t>
            </a:r>
            <a:endParaRPr lang="en-US" altLang="zh-CN" dirty="0" smtClean="0"/>
          </a:p>
          <a:p>
            <a:r>
              <a:rPr lang="zh-CN" altLang="en-US" dirty="0" smtClean="0"/>
              <a:t>云端从小机到多元化的架构；</a:t>
            </a:r>
            <a:endParaRPr lang="en-US" altLang="zh-CN" dirty="0" smtClean="0"/>
          </a:p>
          <a:p>
            <a:r>
              <a:rPr lang="zh-CN" altLang="en-US" dirty="0" smtClean="0"/>
              <a:t>在云</a:t>
            </a:r>
            <a:r>
              <a:rPr lang="en-US" altLang="zh-CN" dirty="0" smtClean="0"/>
              <a:t>+AI+5G</a:t>
            </a:r>
            <a:r>
              <a:rPr lang="zh-CN" altLang="en-US" dirty="0" smtClean="0"/>
              <a:t>的时代对算力的多元化提出了更高的要求，多元架构成为业务智能的关键。</a:t>
            </a:r>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latin typeface="Arial" panose="020B0604020202020204" pitchFamily="34" charset="0"/>
              </a:rPr>
              <a:t>TaiShan</a:t>
            </a:r>
            <a:r>
              <a:rPr lang="en-US" altLang="zh-CN" dirty="0" smtClean="0">
                <a:latin typeface="Arial" panose="020B0604020202020204" pitchFamily="34" charset="0"/>
              </a:rPr>
              <a:t> </a:t>
            </a:r>
            <a:r>
              <a:rPr lang="zh-CN" altLang="en-US" dirty="0" smtClean="0">
                <a:latin typeface="Arial" panose="020B0604020202020204" pitchFamily="34" charset="0"/>
              </a:rPr>
              <a:t>服务器以华为鲲鹏处理器为基础，构建整机计算能力。</a:t>
            </a:r>
            <a:endParaRPr lang="en-US" altLang="zh-CN" dirty="0" smtClean="0">
              <a:latin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第一代</a:t>
            </a:r>
            <a:r>
              <a:rPr lang="en-US" altLang="zh-CN" dirty="0" err="1" smtClean="0"/>
              <a:t>TaiShan</a:t>
            </a:r>
            <a:r>
              <a:rPr lang="en-US" altLang="zh-CN" dirty="0" smtClean="0"/>
              <a:t> 100</a:t>
            </a:r>
            <a:r>
              <a:rPr lang="zh-CN" altLang="en-US" dirty="0" smtClean="0"/>
              <a:t>服务器是基于鲲鹏</a:t>
            </a:r>
            <a:r>
              <a:rPr lang="en-US" altLang="zh-CN" dirty="0" smtClean="0"/>
              <a:t>916</a:t>
            </a:r>
            <a:r>
              <a:rPr lang="zh-CN" altLang="en-US" dirty="0" smtClean="0"/>
              <a:t>处理器，</a:t>
            </a:r>
            <a:r>
              <a:rPr lang="en-US" altLang="zh-CN" dirty="0" smtClean="0"/>
              <a:t>2016</a:t>
            </a:r>
            <a:r>
              <a:rPr lang="zh-CN" altLang="en-US" dirty="0" smtClean="0"/>
              <a:t>年推出市场。</a:t>
            </a:r>
            <a:r>
              <a:rPr lang="en-US" altLang="zh-CN" dirty="0" smtClean="0"/>
              <a:t>2019</a:t>
            </a:r>
            <a:r>
              <a:rPr lang="zh-CN" altLang="en-US" dirty="0" smtClean="0"/>
              <a:t>年推出</a:t>
            </a:r>
            <a:r>
              <a:rPr lang="en-US" altLang="zh-CN" dirty="0" err="1" smtClean="0"/>
              <a:t>TaiShan</a:t>
            </a:r>
            <a:r>
              <a:rPr lang="en-US" altLang="zh-CN" dirty="0" smtClean="0"/>
              <a:t> 200</a:t>
            </a:r>
            <a:r>
              <a:rPr lang="zh-CN" altLang="en-US" dirty="0" smtClean="0"/>
              <a:t>服务器基于最新的鲲鹏</a:t>
            </a:r>
            <a:r>
              <a:rPr lang="en-US" altLang="zh-CN" dirty="0" smtClean="0"/>
              <a:t>920</a:t>
            </a:r>
            <a:r>
              <a:rPr lang="zh-CN" altLang="en-US" dirty="0" smtClean="0"/>
              <a:t>处理器，是市场的主打产品。</a:t>
            </a:r>
            <a:endParaRPr lang="zh-CN" altLang="en-US" dirty="0" smtClean="0"/>
          </a:p>
        </p:txBody>
      </p:sp>
      <p:sp>
        <p:nvSpPr>
          <p:cNvPr id="4" name="灯片编号占位符 3"/>
          <p:cNvSpPr>
            <a:spLocks noGrp="1"/>
          </p:cNvSpPr>
          <p:nvPr>
            <p:ph type="sldNum" sz="quarter" idx="10"/>
          </p:nvPr>
        </p:nvSpPr>
        <p:spPr>
          <a:xfrm>
            <a:off x="3854939" y="9440647"/>
            <a:ext cx="2949099" cy="498692"/>
          </a:xfrm>
          <a:prstGeom prst="rect">
            <a:avLst/>
          </a:prstGeom>
        </p:spPr>
        <p:txBody>
          <a:bodyPr/>
          <a:lstStyle/>
          <a:p>
            <a:fld id="{E3D1208B-ABB5-48F0-93EC-79B837E3F925}" type="slidenum">
              <a:rPr lang="zh-CN" altLang="en-US" smtClean="0">
                <a:solidFill>
                  <a:prstClr val="black"/>
                </a:solidFill>
                <a:latin typeface="Arial" panose="020B0604020202020204" pitchFamily="34" charset="0"/>
              </a:rPr>
            </a:fld>
            <a:endParaRPr lang="en-US" altLang="zh-CN" dirty="0">
              <a:solidFill>
                <a:prstClr val="black"/>
              </a:solidFill>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defRPr/>
            </a:pPr>
            <a:r>
              <a:rPr lang="zh-CN" altLang="en-US" dirty="0" smtClean="0"/>
              <a:t>第一代</a:t>
            </a:r>
            <a:r>
              <a:rPr lang="en-US" altLang="zh-CN" dirty="0" err="1" smtClean="0"/>
              <a:t>TaiShan</a:t>
            </a:r>
            <a:r>
              <a:rPr lang="en-US" altLang="zh-CN" dirty="0" smtClean="0"/>
              <a:t> 100</a:t>
            </a:r>
            <a:r>
              <a:rPr lang="zh-CN" altLang="en-US" dirty="0" smtClean="0"/>
              <a:t>服务器是基于鲲鹏</a:t>
            </a:r>
            <a:r>
              <a:rPr lang="en-US" altLang="zh-CN" dirty="0" smtClean="0"/>
              <a:t>916</a:t>
            </a:r>
            <a:r>
              <a:rPr lang="zh-CN" altLang="en-US" dirty="0" smtClean="0"/>
              <a:t>处理器，</a:t>
            </a:r>
            <a:r>
              <a:rPr lang="en-US" altLang="zh-CN" dirty="0" smtClean="0"/>
              <a:t>2016</a:t>
            </a:r>
            <a:r>
              <a:rPr lang="zh-CN" altLang="en-US" dirty="0" smtClean="0"/>
              <a:t>年推出市场。</a:t>
            </a:r>
            <a:r>
              <a:rPr lang="en-US" altLang="zh-CN" dirty="0" smtClean="0"/>
              <a:t>2019</a:t>
            </a:r>
            <a:r>
              <a:rPr lang="zh-CN" altLang="en-US" dirty="0" smtClean="0"/>
              <a:t>年推出</a:t>
            </a:r>
            <a:r>
              <a:rPr lang="en-US" altLang="zh-CN" dirty="0" err="1" smtClean="0"/>
              <a:t>TaiShan</a:t>
            </a:r>
            <a:r>
              <a:rPr lang="en-US" altLang="zh-CN" dirty="0" smtClean="0"/>
              <a:t> 200</a:t>
            </a:r>
            <a:r>
              <a:rPr lang="zh-CN" altLang="en-US" dirty="0" smtClean="0"/>
              <a:t>服务器基于最新的鲲鹏</a:t>
            </a:r>
            <a:r>
              <a:rPr lang="en-US" altLang="zh-CN" dirty="0" smtClean="0"/>
              <a:t>920</a:t>
            </a:r>
            <a:r>
              <a:rPr lang="zh-CN" altLang="en-US" dirty="0" smtClean="0"/>
              <a:t>处理器，是市场的主打产品。</a:t>
            </a:r>
            <a:endParaRPr lang="zh-CN" altLang="en-US" dirty="0" smtClean="0"/>
          </a:p>
          <a:p>
            <a:pPr marL="0" indent="0">
              <a:buNone/>
            </a:pPr>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基于</a:t>
            </a:r>
            <a:r>
              <a:rPr lang="en-US" altLang="zh-CN" smtClean="0"/>
              <a:t>Kunpeng</a:t>
            </a:r>
            <a:r>
              <a:rPr lang="zh-CN" altLang="en-US" smtClean="0"/>
              <a:t>处理器，华为打造了</a:t>
            </a:r>
            <a:r>
              <a:rPr lang="zh-CN" altLang="en-US" smtClean="0">
                <a:sym typeface="Arial" panose="020B0604020202020204" pitchFamily="34" charset="0"/>
              </a:rPr>
              <a:t>打造鲲鹏计算整机产品标杆</a:t>
            </a:r>
            <a:r>
              <a:rPr lang="zh-CN" altLang="en-US" smtClean="0"/>
              <a:t> </a:t>
            </a:r>
            <a:r>
              <a:rPr lang="en-US" altLang="zh-CN" smtClean="0"/>
              <a:t>– TaiShan</a:t>
            </a:r>
            <a:r>
              <a:rPr lang="zh-CN" altLang="en-US" smtClean="0"/>
              <a:t>服务器。</a:t>
            </a:r>
            <a:endParaRPr lang="en-US" altLang="zh-CN" smtClean="0"/>
          </a:p>
          <a:p>
            <a:pPr lvl="0"/>
            <a:r>
              <a:rPr lang="en-US" altLang="zh-CN" smtClean="0"/>
              <a:t>TaiShan</a:t>
            </a:r>
            <a:r>
              <a:rPr lang="zh-CN" altLang="en-US" smtClean="0"/>
              <a:t>服务器是过往</a:t>
            </a:r>
            <a:r>
              <a:rPr lang="en-US" altLang="zh-CN" smtClean="0"/>
              <a:t>17</a:t>
            </a:r>
            <a:r>
              <a:rPr lang="zh-CN" altLang="en-US" smtClean="0"/>
              <a:t>年华为在计算技术和整机工程方面长期积累的结晶。</a:t>
            </a:r>
            <a:endParaRPr lang="en-US" altLang="zh-CN" smtClean="0"/>
          </a:p>
          <a:p>
            <a:r>
              <a:rPr lang="zh-CN" altLang="en-US" smtClean="0"/>
              <a:t>首先，华为在</a:t>
            </a:r>
            <a:r>
              <a:rPr lang="en-US" altLang="zh-CN" smtClean="0"/>
              <a:t>TaiShan 200</a:t>
            </a:r>
            <a:r>
              <a:rPr lang="zh-CN" altLang="en-US" smtClean="0"/>
              <a:t>服务器上充分应用了散热液冷、高速互联、可靠性设计与质量品控等工程工艺技术，将</a:t>
            </a:r>
            <a:r>
              <a:rPr lang="en-US" altLang="zh-CN" smtClean="0"/>
              <a:t>TaiShan</a:t>
            </a:r>
            <a:r>
              <a:rPr lang="zh-CN" altLang="en-US" smtClean="0"/>
              <a:t>服务器打造成为精品，为</a:t>
            </a:r>
            <a:r>
              <a:rPr lang="en-US" altLang="zh-CN" smtClean="0"/>
              <a:t>Kunpeng</a:t>
            </a:r>
            <a:r>
              <a:rPr lang="zh-CN" altLang="en-US" smtClean="0"/>
              <a:t>处理器应用在数据中心服务器领域树立了一个行业标杆。</a:t>
            </a:r>
            <a:endParaRPr lang="zh-CN" altLang="en-US" smtClean="0"/>
          </a:p>
          <a:p>
            <a:r>
              <a:rPr lang="en-US" altLang="zh-CN" smtClean="0"/>
              <a:t>TaiShan</a:t>
            </a:r>
            <a:r>
              <a:rPr lang="zh-CN" altLang="en-US" smtClean="0"/>
              <a:t>服务器目前已经规模商用的有</a:t>
            </a:r>
            <a:r>
              <a:rPr lang="en-US" altLang="zh-CN" smtClean="0"/>
              <a:t>2280</a:t>
            </a:r>
            <a:r>
              <a:rPr lang="zh-CN" altLang="en-US" smtClean="0"/>
              <a:t>均衡型、</a:t>
            </a:r>
            <a:r>
              <a:rPr lang="en-US" altLang="zh-CN" smtClean="0"/>
              <a:t>5280</a:t>
            </a:r>
            <a:r>
              <a:rPr lang="zh-CN" altLang="en-US" smtClean="0"/>
              <a:t>存储型，</a:t>
            </a:r>
            <a:r>
              <a:rPr lang="en-US" altLang="zh-CN" smtClean="0"/>
              <a:t>X6000</a:t>
            </a:r>
            <a:r>
              <a:rPr lang="zh-CN" altLang="en-US" smtClean="0"/>
              <a:t>高密型。</a:t>
            </a:r>
            <a:endParaRPr lang="en-US" altLang="zh-CN" smtClean="0"/>
          </a:p>
          <a:p>
            <a:pPr lvl="0"/>
            <a:r>
              <a:rPr lang="zh-CN" altLang="en-US" smtClean="0"/>
              <a:t>未来半年内陆续上市更多产品型号，包括支持</a:t>
            </a:r>
            <a:r>
              <a:rPr lang="en-US" altLang="zh-CN" smtClean="0"/>
              <a:t>72</a:t>
            </a:r>
            <a:r>
              <a:rPr lang="zh-CN" altLang="en-US" smtClean="0"/>
              <a:t>盘位的</a:t>
            </a:r>
            <a:r>
              <a:rPr lang="en-US" altLang="zh-CN" smtClean="0"/>
              <a:t>5290</a:t>
            </a:r>
            <a:r>
              <a:rPr lang="zh-CN" altLang="en-US" smtClean="0"/>
              <a:t>高密型，支持</a:t>
            </a:r>
            <a:r>
              <a:rPr lang="en-US" altLang="zh-CN" smtClean="0"/>
              <a:t>4</a:t>
            </a:r>
            <a:r>
              <a:rPr lang="zh-CN" altLang="en-US" smtClean="0"/>
              <a:t>路服务器互联的</a:t>
            </a:r>
            <a:r>
              <a:rPr lang="en-US" altLang="zh-CN" smtClean="0"/>
              <a:t>2480</a:t>
            </a:r>
            <a:r>
              <a:rPr lang="zh-CN" altLang="en-US" smtClean="0"/>
              <a:t>高性能型，</a:t>
            </a:r>
            <a:r>
              <a:rPr lang="en-US" altLang="zh-CN" smtClean="0"/>
              <a:t>1U</a:t>
            </a:r>
            <a:r>
              <a:rPr lang="zh-CN" altLang="en-US" smtClean="0"/>
              <a:t>双路的</a:t>
            </a:r>
            <a:r>
              <a:rPr lang="en-US" altLang="zh-CN" smtClean="0"/>
              <a:t>1280</a:t>
            </a:r>
            <a:r>
              <a:rPr lang="zh-CN" altLang="en-US" smtClean="0"/>
              <a:t>高密型和适合在边缘计算场景部署的</a:t>
            </a:r>
            <a:r>
              <a:rPr lang="en-US" altLang="zh-CN" smtClean="0"/>
              <a:t>2280E</a:t>
            </a:r>
            <a:r>
              <a:rPr lang="zh-CN" altLang="en-US" smtClean="0"/>
              <a:t>型号。</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目前已经上市了两款服务器：均衡性（计算型）和存储型。</a:t>
            </a:r>
            <a:r>
              <a:rPr lang="en-US" altLang="zh-CN" dirty="0" smtClean="0"/>
              <a:t>2280</a:t>
            </a:r>
            <a:r>
              <a:rPr lang="zh-CN" altLang="en-US" dirty="0" smtClean="0"/>
              <a:t>较适合计算型的应用，典型的场景有</a:t>
            </a:r>
            <a:r>
              <a:rPr lang="en-US" altLang="zh-CN" dirty="0" smtClean="0"/>
              <a:t>ARM</a:t>
            </a:r>
            <a:r>
              <a:rPr lang="zh-CN" altLang="en-US" dirty="0" smtClean="0"/>
              <a:t>原生应用、企业</a:t>
            </a:r>
            <a:r>
              <a:rPr lang="en-US" altLang="zh-CN" dirty="0" smtClean="0"/>
              <a:t>OA</a:t>
            </a:r>
            <a:r>
              <a:rPr lang="zh-CN" altLang="en-US" dirty="0" smtClean="0"/>
              <a:t>；</a:t>
            </a:r>
            <a:r>
              <a:rPr lang="en-US" altLang="zh-CN" dirty="0" smtClean="0"/>
              <a:t>5280</a:t>
            </a:r>
            <a:r>
              <a:rPr lang="zh-CN" altLang="en-US" dirty="0" smtClean="0"/>
              <a:t>适合存储型应用，典型场景有软件定义存储、大数据等。</a:t>
            </a:r>
            <a:endParaRPr lang="en-US" altLang="zh-CN" dirty="0" smtClean="0"/>
          </a:p>
          <a:p>
            <a:r>
              <a:rPr lang="zh-CN" altLang="en-US" dirty="0" smtClean="0"/>
              <a:t>高性能型</a:t>
            </a:r>
            <a:r>
              <a:rPr lang="en-US" altLang="zh-CN" dirty="0" smtClean="0"/>
              <a:t>2020</a:t>
            </a:r>
            <a:r>
              <a:rPr lang="zh-CN" altLang="en-US" dirty="0" smtClean="0"/>
              <a:t>年</a:t>
            </a:r>
            <a:r>
              <a:rPr lang="en-US" altLang="zh-CN" dirty="0" smtClean="0"/>
              <a:t>Q1</a:t>
            </a:r>
            <a:r>
              <a:rPr lang="zh-CN" altLang="en-US" dirty="0" smtClean="0"/>
              <a:t>上市，典型场景有</a:t>
            </a:r>
            <a:r>
              <a:rPr lang="en-US" altLang="zh-CN" dirty="0" smtClean="0"/>
              <a:t>HPC</a:t>
            </a:r>
            <a:r>
              <a:rPr lang="zh-CN" altLang="en-US" dirty="0" smtClean="0"/>
              <a:t>高性能计算。</a:t>
            </a:r>
            <a:endParaRPr lang="en-US" altLang="zh-CN"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kern="0" dirty="0" smtClean="0">
                <a:latin typeface="微软雅黑" panose="020B0503020204020204" pitchFamily="34" charset="-122"/>
                <a:ea typeface="微软雅黑" panose="020B0503020204020204" pitchFamily="34" charset="-122"/>
              </a:rPr>
              <a:t>8</a:t>
            </a:r>
            <a:r>
              <a:rPr lang="zh-CN" altLang="en-US" sz="1100" kern="0" dirty="0" smtClean="0">
                <a:latin typeface="微软雅黑" panose="020B0503020204020204" pitchFamily="34" charset="-122"/>
                <a:ea typeface="微软雅黑" panose="020B0503020204020204" pitchFamily="34" charset="-122"/>
              </a:rPr>
              <a:t>通道内存技术，比</a:t>
            </a:r>
            <a:r>
              <a:rPr lang="en-US" altLang="zh-CN" sz="1100" kern="0" dirty="0" smtClean="0">
                <a:latin typeface="微软雅黑" panose="020B0503020204020204" pitchFamily="34" charset="-122"/>
                <a:ea typeface="微软雅黑" panose="020B0503020204020204" pitchFamily="34" charset="-122"/>
              </a:rPr>
              <a:t>x86 V5 CPU</a:t>
            </a:r>
            <a:r>
              <a:rPr lang="zh-CN" altLang="en-US" sz="1100" kern="0" dirty="0" smtClean="0">
                <a:latin typeface="微软雅黑" panose="020B0503020204020204" pitchFamily="34" charset="-122"/>
                <a:ea typeface="微软雅黑" panose="020B0503020204020204" pitchFamily="34" charset="-122"/>
              </a:rPr>
              <a:t>多</a:t>
            </a:r>
            <a:r>
              <a:rPr lang="en-US" altLang="zh-CN" sz="1100" kern="0" dirty="0" smtClean="0">
                <a:latin typeface="微软雅黑" panose="020B0503020204020204" pitchFamily="34" charset="-122"/>
                <a:ea typeface="微软雅黑" panose="020B0503020204020204" pitchFamily="34" charset="-122"/>
              </a:rPr>
              <a:t>2</a:t>
            </a:r>
            <a:r>
              <a:rPr lang="zh-CN" altLang="en-US" sz="1100" kern="0" dirty="0" smtClean="0">
                <a:latin typeface="微软雅黑" panose="020B0503020204020204" pitchFamily="34" charset="-122"/>
                <a:ea typeface="微软雅黑" panose="020B0503020204020204" pitchFamily="34" charset="-122"/>
              </a:rPr>
              <a:t>个通道，因此可以支持</a:t>
            </a:r>
            <a:r>
              <a:rPr lang="en-US" altLang="zh-CN" sz="1100" kern="0" dirty="0" smtClean="0">
                <a:latin typeface="微软雅黑" panose="020B0503020204020204" pitchFamily="34" charset="-122"/>
                <a:ea typeface="微软雅黑" panose="020B0503020204020204" pitchFamily="34" charset="-122"/>
              </a:rPr>
              <a:t>32</a:t>
            </a:r>
            <a:r>
              <a:rPr lang="zh-CN" altLang="en-US" sz="1100" kern="0" dirty="0" smtClean="0">
                <a:latin typeface="微软雅黑" panose="020B0503020204020204" pitchFamily="34" charset="-122"/>
                <a:ea typeface="微软雅黑" panose="020B0503020204020204" pitchFamily="34" charset="-122"/>
              </a:rPr>
              <a:t>个</a:t>
            </a:r>
            <a:r>
              <a:rPr lang="en-US" altLang="zh-CN" sz="1100" kern="0" dirty="0" smtClean="0">
                <a:latin typeface="微软雅黑" panose="020B0503020204020204" pitchFamily="34" charset="-122"/>
                <a:ea typeface="微软雅黑" panose="020B0503020204020204" pitchFamily="34" charset="-122"/>
              </a:rPr>
              <a:t>DDR4</a:t>
            </a:r>
            <a:r>
              <a:rPr lang="zh-CN" altLang="en-US" sz="1100" kern="0" dirty="0" smtClean="0">
                <a:latin typeface="微软雅黑" panose="020B0503020204020204" pitchFamily="34" charset="-122"/>
                <a:ea typeface="微软雅黑" panose="020B0503020204020204" pitchFamily="34" charset="-122"/>
              </a:rPr>
              <a:t>内存插槽，最高内存容量可达</a:t>
            </a:r>
            <a:r>
              <a:rPr lang="en-US" altLang="zh-CN" sz="1100" kern="0" dirty="0" smtClean="0">
                <a:latin typeface="微软雅黑" panose="020B0503020204020204" pitchFamily="34" charset="-122"/>
                <a:ea typeface="微软雅黑" panose="020B0503020204020204" pitchFamily="34" charset="-122"/>
              </a:rPr>
              <a:t>4TB</a:t>
            </a:r>
            <a:r>
              <a:rPr lang="zh-CN" altLang="en-US" sz="1100" kern="1200" dirty="0" smtClean="0">
                <a:latin typeface="微软雅黑" panose="020B0503020204020204" pitchFamily="34" charset="-122"/>
                <a:ea typeface="微软雅黑" panose="020B0503020204020204" pitchFamily="34" charset="-122"/>
              </a:rPr>
              <a:t>。</a:t>
            </a:r>
            <a:endParaRPr lang="en-US" altLang="zh-CN" sz="1100" kern="0" dirty="0" smtClean="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后面板的</a:t>
            </a:r>
            <a:r>
              <a:rPr lang="en-US" altLang="zh-CN" dirty="0" smtClean="0"/>
              <a:t>IO</a:t>
            </a:r>
            <a:r>
              <a:rPr lang="zh-CN" altLang="en-US" dirty="0" smtClean="0"/>
              <a:t>模组</a:t>
            </a:r>
            <a:r>
              <a:rPr lang="en-US" altLang="zh-CN" dirty="0" smtClean="0"/>
              <a:t>1</a:t>
            </a:r>
            <a:r>
              <a:rPr lang="zh-CN" altLang="en-US" dirty="0" smtClean="0"/>
              <a:t>和</a:t>
            </a:r>
            <a:r>
              <a:rPr lang="en-US" altLang="zh-CN" dirty="0" smtClean="0"/>
              <a:t>IO</a:t>
            </a:r>
            <a:r>
              <a:rPr lang="zh-CN" altLang="en-US" dirty="0" smtClean="0"/>
              <a:t>模组</a:t>
            </a:r>
            <a:r>
              <a:rPr lang="en-US" altLang="zh-CN" dirty="0" smtClean="0"/>
              <a:t>2</a:t>
            </a:r>
            <a:r>
              <a:rPr lang="zh-CN" altLang="en-US" dirty="0" smtClean="0"/>
              <a:t>可以选配基本上一致的硬盘模组或者</a:t>
            </a:r>
            <a:r>
              <a:rPr lang="en-US" altLang="zh-CN" dirty="0" smtClean="0"/>
              <a:t>Riser</a:t>
            </a:r>
            <a:r>
              <a:rPr lang="zh-CN" altLang="en-US" dirty="0" smtClean="0"/>
              <a:t>模组，</a:t>
            </a:r>
            <a:r>
              <a:rPr lang="en-US" altLang="zh-CN" dirty="0" smtClean="0"/>
              <a:t>IO</a:t>
            </a:r>
            <a:r>
              <a:rPr lang="zh-CN" altLang="en-US" dirty="0" smtClean="0"/>
              <a:t>模组</a:t>
            </a:r>
            <a:r>
              <a:rPr lang="en-US" altLang="zh-CN" dirty="0" smtClean="0"/>
              <a:t>3</a:t>
            </a:r>
            <a:r>
              <a:rPr lang="zh-CN" altLang="en-US" dirty="0" smtClean="0"/>
              <a:t>则不同。</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zh-CN" dirty="0" smtClean="0"/>
              <a:t>未来信息量巨大，计算无处不在，计算应用的场景多种多样，从扫地机器人，到大家熟知的智能手机、智慧家庭、</a:t>
            </a:r>
            <a:r>
              <a:rPr lang="en-US" altLang="zh-CN" dirty="0" err="1" smtClean="0"/>
              <a:t>IoT</a:t>
            </a:r>
            <a:r>
              <a:rPr lang="zh-CN" altLang="zh-CN" dirty="0" smtClean="0"/>
              <a:t>物联网、智能驾驶等。场景的多样性，带来数据的多样性，数字、文本、图片、视频、图像以及结构化数据、非结构化数据等。</a:t>
            </a:r>
            <a:endParaRPr lang="zh-CN" altLang="zh-CN" dirty="0" smtClean="0"/>
          </a:p>
          <a:p>
            <a:pPr lvl="0"/>
            <a:r>
              <a:rPr lang="zh-CN" altLang="zh-CN" dirty="0" smtClean="0"/>
              <a:t>整型计算胜在文本处理，存储，大数据等</a:t>
            </a:r>
            <a:r>
              <a:rPr lang="zh-CN" altLang="en-US" dirty="0" smtClean="0"/>
              <a:t>；</a:t>
            </a:r>
            <a:r>
              <a:rPr lang="zh-CN" altLang="zh-CN" dirty="0" smtClean="0"/>
              <a:t>浮点计算胜在科学计算等。</a:t>
            </a:r>
            <a:endParaRPr lang="zh-CN" altLang="zh-CN" dirty="0" smtClean="0"/>
          </a:p>
          <a:p>
            <a:pPr lvl="0"/>
            <a:endParaRPr lang="zh-CN" altLang="en-US" dirty="0" smtClean="0"/>
          </a:p>
          <a:p>
            <a:endParaRPr lang="zh-CN" altLang="en-US" dirty="0" smtClean="0"/>
          </a:p>
          <a:p>
            <a:endParaRPr lang="zh-CN" altLang="en-US" dirty="0" smtClean="0"/>
          </a:p>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r>
              <a:rPr lang="zh-CN" altLang="en-US" dirty="0" smtClean="0"/>
              <a:t>跟</a:t>
            </a:r>
            <a:r>
              <a:rPr lang="en-US" altLang="zh-CN" dirty="0" smtClean="0"/>
              <a:t>x86</a:t>
            </a:r>
            <a:r>
              <a:rPr lang="zh-CN" altLang="en-US" dirty="0" smtClean="0"/>
              <a:t>服务器最大的不同是</a:t>
            </a:r>
            <a:r>
              <a:rPr lang="en-US" altLang="zh-CN" dirty="0" smtClean="0"/>
              <a:t>CPU</a:t>
            </a:r>
            <a:r>
              <a:rPr lang="zh-CN" altLang="en-US" dirty="0" smtClean="0"/>
              <a:t>是焊接在主板上不能更换，因此目前有</a:t>
            </a:r>
            <a:r>
              <a:rPr lang="en-US" altLang="zh-CN" dirty="0" smtClean="0"/>
              <a:t>3</a:t>
            </a:r>
            <a:r>
              <a:rPr lang="zh-CN" altLang="en-US" dirty="0" smtClean="0"/>
              <a:t>款不同的主板。另外内存条的密度也比</a:t>
            </a:r>
            <a:r>
              <a:rPr lang="en-US" altLang="zh-CN" dirty="0" smtClean="0"/>
              <a:t>x86</a:t>
            </a:r>
            <a:r>
              <a:rPr lang="zh-CN" altLang="en-US" dirty="0" smtClean="0"/>
              <a:t>大。</a:t>
            </a:r>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en-US" altLang="zh-CN" dirty="0" smtClean="0"/>
              <a:t>2280</a:t>
            </a:r>
            <a:r>
              <a:rPr lang="zh-CN" altLang="en-US" dirty="0" smtClean="0"/>
              <a:t>有</a:t>
            </a:r>
            <a:r>
              <a:rPr lang="en-US" altLang="zh-CN" dirty="0" smtClean="0"/>
              <a:t>4</a:t>
            </a:r>
            <a:r>
              <a:rPr lang="zh-CN" altLang="en-US" dirty="0" smtClean="0"/>
              <a:t>种不同配置。</a:t>
            </a:r>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en-US" altLang="zh-CN" dirty="0" smtClean="0"/>
              <a:t>4U</a:t>
            </a:r>
            <a:r>
              <a:rPr lang="zh-CN" altLang="en-US" dirty="0" smtClean="0"/>
              <a:t>跟</a:t>
            </a:r>
            <a:r>
              <a:rPr lang="en-US" altLang="zh-CN" dirty="0" smtClean="0"/>
              <a:t>2U</a:t>
            </a:r>
            <a:r>
              <a:rPr lang="zh-CN" altLang="en-US" dirty="0" smtClean="0"/>
              <a:t>的机型是共主板的，只是硬板背板不同，</a:t>
            </a:r>
            <a:r>
              <a:rPr lang="zh-CN" altLang="en-US" sz="1100" kern="0" dirty="0" smtClean="0">
                <a:latin typeface="微软雅黑" panose="020B0503020204020204" pitchFamily="34" charset="-122"/>
                <a:ea typeface="微软雅黑" panose="020B0503020204020204" pitchFamily="34" charset="-122"/>
              </a:rPr>
              <a:t>支持最多</a:t>
            </a:r>
            <a:r>
              <a:rPr lang="en-US" altLang="zh-CN" sz="1100" kern="0" dirty="0" smtClean="0">
                <a:latin typeface="微软雅黑" panose="020B0503020204020204" pitchFamily="34" charset="-122"/>
                <a:ea typeface="微软雅黑" panose="020B0503020204020204" pitchFamily="34" charset="-122"/>
              </a:rPr>
              <a:t>40</a:t>
            </a:r>
            <a:r>
              <a:rPr lang="zh-CN" altLang="en-US" sz="1100" kern="0" dirty="0" smtClean="0">
                <a:latin typeface="微软雅黑" panose="020B0503020204020204" pitchFamily="34" charset="-122"/>
                <a:ea typeface="微软雅黑" panose="020B0503020204020204" pitchFamily="34" charset="-122"/>
              </a:rPr>
              <a:t>个</a:t>
            </a:r>
            <a:r>
              <a:rPr lang="en-US" altLang="zh-CN" sz="1100" kern="0" dirty="0" smtClean="0">
                <a:latin typeface="微软雅黑" panose="020B0503020204020204" pitchFamily="34" charset="-122"/>
                <a:ea typeface="微软雅黑" panose="020B0503020204020204" pitchFamily="34" charset="-122"/>
              </a:rPr>
              <a:t>3.5</a:t>
            </a:r>
            <a:r>
              <a:rPr lang="zh-CN" altLang="en-US" sz="1100" kern="0" dirty="0" smtClean="0">
                <a:latin typeface="微软雅黑" panose="020B0503020204020204" pitchFamily="34" charset="-122"/>
                <a:ea typeface="微软雅黑" panose="020B0503020204020204" pitchFamily="34" charset="-122"/>
              </a:rPr>
              <a:t>”硬盘。</a:t>
            </a:r>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en-US" altLang="zh-CN" dirty="0" smtClean="0"/>
              <a:t>5280</a:t>
            </a:r>
            <a:r>
              <a:rPr lang="zh-CN" altLang="en-US" dirty="0" smtClean="0"/>
              <a:t>前后面板跟</a:t>
            </a:r>
            <a:r>
              <a:rPr lang="en-US" altLang="zh-CN" dirty="0" smtClean="0"/>
              <a:t>2280</a:t>
            </a:r>
            <a:r>
              <a:rPr lang="zh-CN" altLang="en-US" dirty="0" smtClean="0"/>
              <a:t>基本一致，只是前后硬盘背板差异因此面板有所不同。</a:t>
            </a:r>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en-US" altLang="zh-CN" dirty="0" smtClean="0"/>
              <a:t>5280</a:t>
            </a:r>
            <a:r>
              <a:rPr lang="zh-CN" altLang="en-US" dirty="0" smtClean="0"/>
              <a:t>内部结构跟</a:t>
            </a:r>
            <a:r>
              <a:rPr lang="en-US" altLang="zh-CN" dirty="0" smtClean="0"/>
              <a:t>2280</a:t>
            </a:r>
            <a:r>
              <a:rPr lang="zh-CN" altLang="en-US" dirty="0" smtClean="0"/>
              <a:t>大致相同，最主要的差别是多了下面</a:t>
            </a:r>
            <a:r>
              <a:rPr lang="en-US" altLang="zh-CN" dirty="0" smtClean="0"/>
              <a:t>12</a:t>
            </a:r>
            <a:r>
              <a:rPr lang="zh-CN" altLang="en-US" dirty="0" smtClean="0"/>
              <a:t>块硬盘的连接。</a:t>
            </a:r>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en-US" altLang="zh-CN" dirty="0" smtClean="0"/>
              <a:t>3</a:t>
            </a:r>
            <a:r>
              <a:rPr lang="zh-CN" altLang="en-US" dirty="0" smtClean="0"/>
              <a:t>大特点：高性能、网络和存储配置灵活、安全可靠</a:t>
            </a:r>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err="1" smtClean="0"/>
              <a:t>Kunpeng</a:t>
            </a:r>
            <a:r>
              <a:rPr lang="en-US" altLang="zh-CN" dirty="0" smtClean="0"/>
              <a:t> 920</a:t>
            </a:r>
            <a:r>
              <a:rPr lang="zh-CN" altLang="zh-CN" dirty="0" smtClean="0"/>
              <a:t>处理器是华为在</a:t>
            </a:r>
            <a:r>
              <a:rPr lang="en-US" altLang="zh-CN" dirty="0" smtClean="0"/>
              <a:t>2019</a:t>
            </a:r>
            <a:r>
              <a:rPr lang="zh-CN" altLang="zh-CN" dirty="0" smtClean="0"/>
              <a:t>年</a:t>
            </a:r>
            <a:r>
              <a:rPr lang="en-US" altLang="zh-CN" dirty="0" smtClean="0"/>
              <a:t>1</a:t>
            </a:r>
            <a:r>
              <a:rPr lang="zh-CN" altLang="zh-CN" dirty="0" smtClean="0"/>
              <a:t>月发布的数据中心高性能处理器，最多可以支持</a:t>
            </a:r>
            <a:r>
              <a:rPr lang="en-US" altLang="zh-CN" dirty="0" smtClean="0"/>
              <a:t>64</a:t>
            </a:r>
            <a:r>
              <a:rPr lang="zh-CN" altLang="zh-CN" dirty="0" smtClean="0"/>
              <a:t>个内核，支持</a:t>
            </a:r>
            <a:r>
              <a:rPr lang="en-US" altLang="zh-CN" dirty="0" smtClean="0"/>
              <a:t>8</a:t>
            </a:r>
            <a:r>
              <a:rPr lang="zh-CN" altLang="zh-CN" dirty="0" smtClean="0"/>
              <a:t>通道</a:t>
            </a:r>
            <a:r>
              <a:rPr lang="en-US" altLang="zh-CN" dirty="0" smtClean="0"/>
              <a:t>DDR4</a:t>
            </a:r>
            <a:r>
              <a:rPr lang="zh-CN" altLang="zh-CN" dirty="0" smtClean="0"/>
              <a:t>、</a:t>
            </a:r>
            <a:r>
              <a:rPr lang="en-US" altLang="zh-CN" dirty="0" err="1" smtClean="0"/>
              <a:t>PCIe</a:t>
            </a:r>
            <a:r>
              <a:rPr lang="en-US" altLang="zh-CN" dirty="0" smtClean="0"/>
              <a:t> 4.0</a:t>
            </a:r>
            <a:r>
              <a:rPr lang="zh-CN" altLang="zh-CN" dirty="0" smtClean="0"/>
              <a:t>和</a:t>
            </a:r>
            <a:r>
              <a:rPr lang="en-US" altLang="zh-CN" dirty="0" smtClean="0"/>
              <a:t>100G </a:t>
            </a:r>
            <a:r>
              <a:rPr lang="en-US" altLang="zh-CN" dirty="0" err="1" smtClean="0"/>
              <a:t>RoCE</a:t>
            </a:r>
            <a:r>
              <a:rPr lang="zh-CN" altLang="zh-CN" dirty="0" smtClean="0"/>
              <a:t>网络。</a:t>
            </a:r>
            <a:endParaRPr lang="en-US" altLang="zh-CN" dirty="0" smtClean="0"/>
          </a:p>
          <a:p>
            <a:pPr lvl="0"/>
            <a:r>
              <a:rPr lang="zh-CN" altLang="en-US" dirty="0" smtClean="0"/>
              <a:t>鲲鹏</a:t>
            </a:r>
            <a:r>
              <a:rPr lang="en-US" altLang="zh-CN" dirty="0" smtClean="0"/>
              <a:t>920</a:t>
            </a:r>
            <a:r>
              <a:rPr lang="zh-CN" altLang="en-US" dirty="0" smtClean="0"/>
              <a:t>处理器对比上一代鲲鹏</a:t>
            </a:r>
            <a:r>
              <a:rPr lang="en-US" altLang="zh-CN" dirty="0" smtClean="0"/>
              <a:t>916</a:t>
            </a:r>
            <a:r>
              <a:rPr lang="zh-CN" altLang="en-US" dirty="0" smtClean="0"/>
              <a:t>处理器，在许多规格上有了明显的提升：</a:t>
            </a:r>
            <a:endParaRPr lang="en-US" altLang="zh-CN" dirty="0" smtClean="0"/>
          </a:p>
          <a:p>
            <a:pPr lvl="0"/>
            <a:r>
              <a:rPr lang="zh-CN" altLang="zh-CN" dirty="0" smtClean="0"/>
              <a:t>高性能</a:t>
            </a:r>
            <a:r>
              <a:rPr lang="zh-CN" altLang="en-US" dirty="0" smtClean="0"/>
              <a:t>：鲲鹏</a:t>
            </a:r>
            <a:r>
              <a:rPr lang="en-US" altLang="zh-CN" dirty="0" smtClean="0"/>
              <a:t>920</a:t>
            </a:r>
            <a:r>
              <a:rPr lang="zh-CN" altLang="en-US" dirty="0" smtClean="0"/>
              <a:t>处理器的</a:t>
            </a:r>
            <a:r>
              <a:rPr lang="en-US" altLang="zh-CN" dirty="0" err="1" smtClean="0"/>
              <a:t>SPECint</a:t>
            </a:r>
            <a:r>
              <a:rPr lang="en-US" altLang="zh-CN" dirty="0" smtClean="0"/>
              <a:t> Benchmark </a:t>
            </a:r>
            <a:r>
              <a:rPr lang="zh-CN" altLang="zh-CN" dirty="0" smtClean="0"/>
              <a:t>评测超过</a:t>
            </a:r>
            <a:r>
              <a:rPr lang="en-US" altLang="zh-CN" dirty="0" smtClean="0"/>
              <a:t>930</a:t>
            </a:r>
            <a:r>
              <a:rPr lang="zh-CN" altLang="zh-CN" dirty="0" smtClean="0"/>
              <a:t>分，</a:t>
            </a:r>
            <a:r>
              <a:rPr lang="zh-CN" altLang="en-US" dirty="0" smtClean="0"/>
              <a:t>是鲲鹏</a:t>
            </a:r>
            <a:r>
              <a:rPr lang="en-US" altLang="zh-CN" dirty="0" smtClean="0"/>
              <a:t>916</a:t>
            </a:r>
            <a:r>
              <a:rPr lang="zh-CN" altLang="en-US" dirty="0" smtClean="0"/>
              <a:t>的三倍性能</a:t>
            </a:r>
            <a:r>
              <a:rPr lang="zh-CN" altLang="zh-CN" dirty="0" smtClean="0"/>
              <a:t>。</a:t>
            </a:r>
            <a:endParaRPr lang="zh-CN" altLang="zh-CN" dirty="0" smtClean="0"/>
          </a:p>
          <a:p>
            <a:pPr lvl="0"/>
            <a:r>
              <a:rPr lang="zh-CN" altLang="zh-CN" dirty="0" smtClean="0"/>
              <a:t>高吞吐</a:t>
            </a:r>
            <a:r>
              <a:rPr lang="zh-CN" altLang="en-US" dirty="0" smtClean="0"/>
              <a:t>：</a:t>
            </a:r>
            <a:endParaRPr lang="en-US" altLang="zh-CN" dirty="0" smtClean="0"/>
          </a:p>
          <a:p>
            <a:pPr lvl="1"/>
            <a:r>
              <a:rPr lang="zh-CN" altLang="zh-CN" dirty="0" smtClean="0"/>
              <a:t>内存带宽高：内存通道数量从</a:t>
            </a:r>
            <a:r>
              <a:rPr lang="en-US" altLang="zh-CN" dirty="0" smtClean="0"/>
              <a:t>4</a:t>
            </a:r>
            <a:r>
              <a:rPr lang="zh-CN" altLang="zh-CN" dirty="0" smtClean="0"/>
              <a:t>通道提升到</a:t>
            </a:r>
            <a:r>
              <a:rPr lang="en-US" altLang="zh-CN" dirty="0" smtClean="0"/>
              <a:t>8</a:t>
            </a:r>
            <a:r>
              <a:rPr lang="zh-CN" altLang="zh-CN" dirty="0" smtClean="0"/>
              <a:t>通道，内存速率从</a:t>
            </a:r>
            <a:r>
              <a:rPr lang="en-US" altLang="zh-CN" dirty="0" smtClean="0"/>
              <a:t>2400MHz</a:t>
            </a:r>
            <a:r>
              <a:rPr lang="zh-CN" altLang="zh-CN" dirty="0" smtClean="0"/>
              <a:t>提升至</a:t>
            </a:r>
            <a:r>
              <a:rPr lang="en-US" altLang="zh-CN" dirty="0" smtClean="0"/>
              <a:t>2933MHz,</a:t>
            </a:r>
            <a:r>
              <a:rPr lang="zh-CN" altLang="zh-CN" dirty="0" smtClean="0"/>
              <a:t>，带宽提升</a:t>
            </a:r>
            <a:r>
              <a:rPr lang="en-US" altLang="zh-CN" dirty="0" smtClean="0"/>
              <a:t>2.4</a:t>
            </a:r>
            <a:r>
              <a:rPr lang="zh-CN" altLang="en-US" dirty="0" smtClean="0"/>
              <a:t>倍。</a:t>
            </a:r>
            <a:endParaRPr lang="en-US" altLang="zh-CN" dirty="0" smtClean="0"/>
          </a:p>
          <a:p>
            <a:pPr lvl="1"/>
            <a:r>
              <a:rPr lang="en-US" altLang="zh-CN" dirty="0" smtClean="0"/>
              <a:t>IO</a:t>
            </a:r>
            <a:r>
              <a:rPr lang="zh-CN" altLang="zh-CN" dirty="0" smtClean="0"/>
              <a:t>带宽高：</a:t>
            </a:r>
            <a:r>
              <a:rPr lang="en-US" altLang="zh-CN" dirty="0" err="1" smtClean="0"/>
              <a:t>PCIe</a:t>
            </a:r>
            <a:r>
              <a:rPr lang="en-US" altLang="zh-CN" dirty="0" smtClean="0"/>
              <a:t> 3.0</a:t>
            </a:r>
            <a:r>
              <a:rPr lang="zh-CN" altLang="zh-CN" dirty="0" smtClean="0"/>
              <a:t>升级到</a:t>
            </a:r>
            <a:r>
              <a:rPr lang="en-US" altLang="zh-CN" dirty="0" err="1" smtClean="0"/>
              <a:t>PCIe</a:t>
            </a:r>
            <a:r>
              <a:rPr lang="en-US" altLang="zh-CN" dirty="0" smtClean="0"/>
              <a:t> 4.0</a:t>
            </a:r>
            <a:r>
              <a:rPr lang="zh-CN" altLang="zh-CN" dirty="0" smtClean="0"/>
              <a:t>，速率翻番， </a:t>
            </a:r>
            <a:r>
              <a:rPr lang="en-US" altLang="zh-CN" dirty="0" smtClean="0"/>
              <a:t>IO</a:t>
            </a:r>
            <a:r>
              <a:rPr lang="zh-CN" altLang="zh-CN" dirty="0" smtClean="0"/>
              <a:t>总带宽比提升</a:t>
            </a:r>
            <a:r>
              <a:rPr lang="en-US" altLang="zh-CN" dirty="0" smtClean="0"/>
              <a:t>1.7</a:t>
            </a:r>
            <a:r>
              <a:rPr lang="zh-CN" altLang="en-US" dirty="0" smtClean="0"/>
              <a:t>倍</a:t>
            </a:r>
            <a:r>
              <a:rPr lang="zh-CN" altLang="zh-CN" dirty="0" smtClean="0"/>
              <a:t>。</a:t>
            </a:r>
            <a:endParaRPr lang="zh-CN" altLang="zh-CN" dirty="0" smtClean="0"/>
          </a:p>
          <a:p>
            <a:pPr lvl="1"/>
            <a:r>
              <a:rPr lang="zh-CN" altLang="zh-CN" dirty="0" smtClean="0"/>
              <a:t>网络带宽高：集成</a:t>
            </a:r>
            <a:r>
              <a:rPr lang="en-US" altLang="zh-CN" dirty="0" smtClean="0"/>
              <a:t>100G </a:t>
            </a:r>
            <a:r>
              <a:rPr lang="en-US" altLang="zh-CN" dirty="0" err="1" smtClean="0"/>
              <a:t>RoCE</a:t>
            </a:r>
            <a:r>
              <a:rPr lang="zh-CN" altLang="zh-CN" dirty="0" smtClean="0"/>
              <a:t>以太网卡功能，从</a:t>
            </a:r>
            <a:r>
              <a:rPr lang="en-US" altLang="zh-CN" dirty="0" smtClean="0"/>
              <a:t>10GE</a:t>
            </a:r>
            <a:r>
              <a:rPr lang="zh-CN" altLang="zh-CN" dirty="0" smtClean="0"/>
              <a:t>提升至</a:t>
            </a:r>
            <a:r>
              <a:rPr lang="en-US" altLang="zh-CN" dirty="0" smtClean="0"/>
              <a:t>100G</a:t>
            </a:r>
            <a:r>
              <a:rPr lang="zh-CN" altLang="zh-CN" dirty="0" smtClean="0"/>
              <a:t>，网络带宽提升</a:t>
            </a:r>
            <a:r>
              <a:rPr lang="en-US" altLang="zh-CN" dirty="0" smtClean="0"/>
              <a:t>10</a:t>
            </a:r>
            <a:r>
              <a:rPr lang="zh-CN" altLang="zh-CN" dirty="0" smtClean="0"/>
              <a:t>倍</a:t>
            </a:r>
            <a:r>
              <a:rPr lang="zh-CN" altLang="en-US" dirty="0" smtClean="0"/>
              <a:t>。</a:t>
            </a:r>
            <a:endParaRPr lang="zh-CN" altLang="zh-CN" dirty="0" smtClean="0"/>
          </a:p>
          <a:p>
            <a:pPr lvl="0"/>
            <a:r>
              <a:rPr lang="zh-CN" altLang="zh-CN" dirty="0" smtClean="0"/>
              <a:t>高集成</a:t>
            </a:r>
            <a:r>
              <a:rPr lang="zh-CN" altLang="en-US" dirty="0" smtClean="0"/>
              <a:t>：鲲鹏</a:t>
            </a:r>
            <a:r>
              <a:rPr lang="en-US" altLang="zh-CN" dirty="0" smtClean="0"/>
              <a:t>920</a:t>
            </a:r>
            <a:r>
              <a:rPr lang="zh-CN" altLang="en-US" dirty="0" smtClean="0"/>
              <a:t>处理器</a:t>
            </a:r>
            <a:r>
              <a:rPr lang="zh-CN" altLang="zh-CN" dirty="0" smtClean="0"/>
              <a:t>集成了</a:t>
            </a:r>
            <a:r>
              <a:rPr lang="en-US" altLang="zh-CN" dirty="0" smtClean="0"/>
              <a:t>CPU</a:t>
            </a:r>
            <a:r>
              <a:rPr lang="zh-CN" altLang="zh-CN" dirty="0" smtClean="0"/>
              <a:t>、南桥、网卡、</a:t>
            </a:r>
            <a:r>
              <a:rPr lang="en-US" altLang="zh-CN" dirty="0" smtClean="0"/>
              <a:t>SAS</a:t>
            </a:r>
            <a:r>
              <a:rPr lang="zh-CN" altLang="zh-CN" dirty="0" smtClean="0"/>
              <a:t>存储控制器等</a:t>
            </a:r>
            <a:r>
              <a:rPr lang="en-US" altLang="zh-CN" dirty="0" smtClean="0"/>
              <a:t>4</a:t>
            </a:r>
            <a:r>
              <a:rPr lang="zh-CN" altLang="zh-CN" dirty="0" smtClean="0"/>
              <a:t>颗芯片的功能</a:t>
            </a:r>
            <a:r>
              <a:rPr lang="zh-CN" altLang="en-US" dirty="0" smtClean="0"/>
              <a:t>，</a:t>
            </a:r>
            <a:r>
              <a:rPr lang="zh-CN" altLang="zh-CN" dirty="0" smtClean="0"/>
              <a:t>能够释放出服务器更多槽位，用于扩展更多加速部件功能，大幅提高系统的集成度。</a:t>
            </a:r>
            <a:endParaRPr lang="zh-CN" altLang="zh-CN" dirty="0" smtClean="0"/>
          </a:p>
          <a:p>
            <a:pPr lvl="0"/>
            <a:r>
              <a:rPr lang="zh-CN" altLang="zh-CN" dirty="0" smtClean="0"/>
              <a:t>高能效</a:t>
            </a:r>
            <a:r>
              <a:rPr lang="zh-CN" altLang="en-US" dirty="0" smtClean="0"/>
              <a:t>：</a:t>
            </a:r>
            <a:r>
              <a:rPr lang="zh-CN" altLang="zh-CN" dirty="0" smtClean="0"/>
              <a:t>鲲鹏</a:t>
            </a:r>
            <a:r>
              <a:rPr lang="en-US" altLang="zh-CN" dirty="0" smtClean="0"/>
              <a:t>920</a:t>
            </a:r>
            <a:r>
              <a:rPr lang="zh-CN" altLang="en-US" dirty="0" smtClean="0"/>
              <a:t>处理器</a:t>
            </a:r>
            <a:r>
              <a:rPr lang="zh-CN" altLang="zh-CN" dirty="0" smtClean="0"/>
              <a:t>在相同功耗下性能</a:t>
            </a:r>
            <a:r>
              <a:rPr lang="zh-CN" altLang="en-US" dirty="0" smtClean="0"/>
              <a:t>表现</a:t>
            </a:r>
            <a:r>
              <a:rPr lang="zh-CN" altLang="zh-CN" dirty="0" smtClean="0"/>
              <a:t>提高</a:t>
            </a:r>
            <a:r>
              <a:rPr lang="zh-CN" altLang="en-US" dirty="0" smtClean="0"/>
              <a:t>了</a:t>
            </a:r>
            <a:r>
              <a:rPr lang="en-US" altLang="zh-CN" dirty="0" smtClean="0"/>
              <a:t>35%</a:t>
            </a:r>
            <a:r>
              <a:rPr lang="zh-CN" altLang="zh-CN" dirty="0" smtClean="0"/>
              <a:t>。</a:t>
            </a:r>
            <a:endParaRPr lang="en-US" altLang="zh-CN" dirty="0" smtClean="0"/>
          </a:p>
          <a:p>
            <a:pPr lvl="0"/>
            <a:r>
              <a:rPr lang="zh-CN" altLang="zh-CN" dirty="0" smtClean="0"/>
              <a:t>鲲鹏</a:t>
            </a:r>
            <a:r>
              <a:rPr lang="en-US" altLang="zh-CN" dirty="0" smtClean="0"/>
              <a:t>920</a:t>
            </a:r>
            <a:r>
              <a:rPr lang="zh-CN" altLang="zh-CN" dirty="0" smtClean="0"/>
              <a:t>处理器</a:t>
            </a:r>
            <a:r>
              <a:rPr lang="zh-CN" altLang="en-US" dirty="0" smtClean="0"/>
              <a:t>和</a:t>
            </a:r>
            <a:r>
              <a:rPr lang="en-US" altLang="zh-CN" dirty="0" smtClean="0"/>
              <a:t>916</a:t>
            </a:r>
            <a:r>
              <a:rPr lang="zh-CN" altLang="en-US" dirty="0" smtClean="0"/>
              <a:t>的</a:t>
            </a:r>
            <a:r>
              <a:rPr lang="en-US" altLang="zh-CN" dirty="0" err="1" smtClean="0"/>
              <a:t>SPECint</a:t>
            </a:r>
            <a:r>
              <a:rPr lang="zh-CN" altLang="zh-CN" dirty="0" smtClean="0"/>
              <a:t>跑分</a:t>
            </a:r>
            <a:r>
              <a:rPr lang="zh-CN" altLang="en-US" dirty="0" smtClean="0"/>
              <a:t>分别为</a:t>
            </a:r>
            <a:r>
              <a:rPr lang="en-US" altLang="zh-CN" dirty="0" smtClean="0"/>
              <a:t>938</a:t>
            </a:r>
            <a:r>
              <a:rPr lang="zh-CN" altLang="zh-CN" dirty="0" smtClean="0"/>
              <a:t>分</a:t>
            </a:r>
            <a:r>
              <a:rPr lang="zh-CN" altLang="en-US" dirty="0" smtClean="0"/>
              <a:t>和</a:t>
            </a:r>
            <a:r>
              <a:rPr lang="en-US" altLang="zh-CN" dirty="0" smtClean="0"/>
              <a:t>290</a:t>
            </a:r>
            <a:r>
              <a:rPr lang="zh-CN" altLang="en-US" dirty="0" smtClean="0"/>
              <a:t>分</a:t>
            </a:r>
            <a:r>
              <a:rPr lang="zh-CN" altLang="zh-CN" dirty="0" smtClean="0"/>
              <a:t>。</a:t>
            </a:r>
            <a:endParaRPr lang="en-US" altLang="zh-CN" dirty="0" smtClean="0"/>
          </a:p>
          <a:p>
            <a:pPr lvl="0"/>
            <a:r>
              <a:rPr lang="zh-CN" altLang="zh-CN" dirty="0" smtClean="0">
                <a:sym typeface="Arial" panose="020B0604020202020204"/>
              </a:rPr>
              <a:t>鲲鹏</a:t>
            </a:r>
            <a:r>
              <a:rPr lang="en-US" altLang="zh-CN" dirty="0" smtClean="0">
                <a:sym typeface="Arial" panose="020B0604020202020204"/>
              </a:rPr>
              <a:t>920 </a:t>
            </a:r>
            <a:r>
              <a:rPr lang="zh-CN" altLang="zh-CN" dirty="0" smtClean="0">
                <a:sym typeface="Arial" panose="020B0604020202020204"/>
              </a:rPr>
              <a:t>内存带宽计算公式 </a:t>
            </a:r>
            <a:r>
              <a:rPr lang="en-US" altLang="zh-CN" dirty="0" smtClean="0">
                <a:sym typeface="Arial" panose="020B0604020202020204"/>
              </a:rPr>
              <a:t>= 2933MHz×64bit/</a:t>
            </a:r>
            <a:r>
              <a:rPr lang="zh-CN" altLang="zh-CN" dirty="0" smtClean="0">
                <a:sym typeface="Arial" panose="020B0604020202020204"/>
              </a:rPr>
              <a:t>每通道</a:t>
            </a:r>
            <a:r>
              <a:rPr lang="en-US" altLang="zh-CN" dirty="0" smtClean="0">
                <a:sym typeface="Arial" panose="020B0604020202020204"/>
              </a:rPr>
              <a:t>×8</a:t>
            </a:r>
            <a:r>
              <a:rPr lang="zh-CN" altLang="zh-CN" dirty="0" smtClean="0">
                <a:sym typeface="Arial" panose="020B0604020202020204"/>
              </a:rPr>
              <a:t>通道</a:t>
            </a:r>
            <a:r>
              <a:rPr lang="en-US" altLang="zh-CN" dirty="0" smtClean="0">
                <a:sym typeface="Arial" panose="020B0604020202020204"/>
              </a:rPr>
              <a:t>=1.5 </a:t>
            </a:r>
            <a:r>
              <a:rPr lang="en-US" altLang="zh-CN" dirty="0" err="1" smtClean="0">
                <a:sym typeface="Arial" panose="020B0604020202020204"/>
              </a:rPr>
              <a:t>Tbps</a:t>
            </a:r>
            <a:r>
              <a:rPr lang="zh-CN" altLang="zh-CN" dirty="0" smtClean="0">
                <a:sym typeface="Arial" panose="020B0604020202020204"/>
              </a:rPr>
              <a:t>。鲲鹏</a:t>
            </a:r>
            <a:r>
              <a:rPr lang="en-US" altLang="zh-CN" dirty="0" smtClean="0">
                <a:sym typeface="Arial" panose="020B0604020202020204"/>
              </a:rPr>
              <a:t>916 </a:t>
            </a:r>
            <a:r>
              <a:rPr lang="zh-CN" altLang="zh-CN" dirty="0" smtClean="0">
                <a:sym typeface="Arial" panose="020B0604020202020204"/>
              </a:rPr>
              <a:t>内存带宽计算公式 </a:t>
            </a:r>
            <a:r>
              <a:rPr lang="en-US" altLang="zh-CN" dirty="0" smtClean="0">
                <a:sym typeface="Arial" panose="020B0604020202020204"/>
              </a:rPr>
              <a:t>= 2400MHz×64bit/</a:t>
            </a:r>
            <a:r>
              <a:rPr lang="zh-CN" altLang="zh-CN" dirty="0" smtClean="0">
                <a:sym typeface="Arial" panose="020B0604020202020204"/>
              </a:rPr>
              <a:t>每通道</a:t>
            </a:r>
            <a:r>
              <a:rPr lang="en-US" altLang="zh-CN" dirty="0" smtClean="0">
                <a:sym typeface="Arial" panose="020B0604020202020204"/>
              </a:rPr>
              <a:t>×4</a:t>
            </a:r>
            <a:r>
              <a:rPr lang="zh-CN" altLang="zh-CN" dirty="0" smtClean="0">
                <a:sym typeface="Arial" panose="020B0604020202020204"/>
              </a:rPr>
              <a:t>通道</a:t>
            </a:r>
            <a:r>
              <a:rPr lang="en-US" altLang="zh-CN" dirty="0" smtClean="0">
                <a:sym typeface="Arial" panose="020B0604020202020204"/>
              </a:rPr>
              <a:t>=0.61Tbps</a:t>
            </a:r>
            <a:r>
              <a:rPr lang="zh-CN" altLang="zh-CN" dirty="0" smtClean="0">
                <a:sym typeface="Arial" panose="020B0604020202020204"/>
              </a:rPr>
              <a:t>。</a:t>
            </a:r>
            <a:endParaRPr lang="en-US" altLang="zh-CN" dirty="0" smtClean="0">
              <a:sym typeface="Arial" panose="020B0604020202020204"/>
            </a:endParaRPr>
          </a:p>
          <a:p>
            <a:pPr lvl="0"/>
            <a:r>
              <a:rPr lang="zh-CN" altLang="en-US" dirty="0" smtClean="0">
                <a:sym typeface="Arial" panose="020B0604020202020204"/>
              </a:rPr>
              <a:t>鲲鹏</a:t>
            </a:r>
            <a:r>
              <a:rPr lang="en-US" altLang="zh-CN" dirty="0" smtClean="0">
                <a:sym typeface="Arial" panose="020B0604020202020204"/>
              </a:rPr>
              <a:t>916</a:t>
            </a:r>
            <a:r>
              <a:rPr lang="zh-CN" altLang="zh-CN" dirty="0" smtClean="0">
                <a:sym typeface="Arial" panose="020B0604020202020204"/>
              </a:rPr>
              <a:t>提供</a:t>
            </a:r>
            <a:r>
              <a:rPr lang="en-US" altLang="zh-CN" dirty="0" smtClean="0">
                <a:sym typeface="Arial" panose="020B0604020202020204"/>
              </a:rPr>
              <a:t>46Lanes</a:t>
            </a:r>
            <a:r>
              <a:rPr lang="zh-CN" altLang="zh-CN" dirty="0" smtClean="0">
                <a:sym typeface="Arial" panose="020B0604020202020204"/>
              </a:rPr>
              <a:t>，每个</a:t>
            </a:r>
            <a:r>
              <a:rPr lang="en-US" altLang="zh-CN" dirty="0" smtClean="0">
                <a:sym typeface="Arial" panose="020B0604020202020204"/>
              </a:rPr>
              <a:t>lanes</a:t>
            </a:r>
            <a:r>
              <a:rPr lang="zh-CN" altLang="zh-CN" dirty="0" smtClean="0">
                <a:sym typeface="Arial" panose="020B0604020202020204"/>
              </a:rPr>
              <a:t>速率</a:t>
            </a:r>
            <a:r>
              <a:rPr lang="zh-CN" altLang="en-US" dirty="0" smtClean="0">
                <a:sym typeface="Arial" panose="020B0604020202020204"/>
              </a:rPr>
              <a:t>支持</a:t>
            </a:r>
            <a:r>
              <a:rPr lang="en-US" altLang="zh-CN" dirty="0" smtClean="0">
                <a:sym typeface="Arial" panose="020B0604020202020204"/>
              </a:rPr>
              <a:t>8Gbp</a:t>
            </a:r>
            <a:r>
              <a:rPr lang="zh-CN" altLang="zh-CN" dirty="0" smtClean="0">
                <a:sym typeface="Arial" panose="020B0604020202020204"/>
              </a:rPr>
              <a:t>，</a:t>
            </a:r>
            <a:r>
              <a:rPr lang="en-US" altLang="zh-CN" dirty="0" smtClean="0">
                <a:sym typeface="Arial" panose="020B0604020202020204"/>
              </a:rPr>
              <a:t>IO</a:t>
            </a:r>
            <a:r>
              <a:rPr lang="zh-CN" altLang="zh-CN" dirty="0" smtClean="0">
                <a:sym typeface="Arial" panose="020B0604020202020204"/>
              </a:rPr>
              <a:t>总带宽</a:t>
            </a:r>
            <a:r>
              <a:rPr lang="en-US" altLang="zh-CN" dirty="0" smtClean="0">
                <a:sym typeface="Arial" panose="020B0604020202020204"/>
              </a:rPr>
              <a:t>368Gb</a:t>
            </a:r>
            <a:r>
              <a:rPr lang="zh-CN" altLang="zh-CN" dirty="0" smtClean="0">
                <a:sym typeface="Arial" panose="020B0604020202020204"/>
              </a:rPr>
              <a:t>；鲲鹏</a:t>
            </a:r>
            <a:r>
              <a:rPr lang="en-US" altLang="zh-CN" dirty="0" smtClean="0">
                <a:sym typeface="Arial" panose="020B0604020202020204"/>
              </a:rPr>
              <a:t>920</a:t>
            </a:r>
            <a:r>
              <a:rPr lang="zh-CN" altLang="zh-CN" dirty="0" smtClean="0">
                <a:sym typeface="Arial" panose="020B0604020202020204"/>
              </a:rPr>
              <a:t>提供</a:t>
            </a:r>
            <a:r>
              <a:rPr lang="en-US" altLang="zh-CN" dirty="0" smtClean="0">
                <a:sym typeface="Arial" panose="020B0604020202020204"/>
              </a:rPr>
              <a:t>40</a:t>
            </a:r>
            <a:r>
              <a:rPr lang="zh-CN" altLang="zh-CN" dirty="0" smtClean="0">
                <a:sym typeface="Arial" panose="020B0604020202020204"/>
              </a:rPr>
              <a:t>个</a:t>
            </a:r>
            <a:r>
              <a:rPr lang="en-US" altLang="zh-CN" dirty="0" smtClean="0">
                <a:sym typeface="Arial" panose="020B0604020202020204"/>
              </a:rPr>
              <a:t>lanes</a:t>
            </a:r>
            <a:r>
              <a:rPr lang="zh-CN" altLang="zh-CN" dirty="0" smtClean="0">
                <a:sym typeface="Arial" panose="020B0604020202020204"/>
              </a:rPr>
              <a:t>，每个</a:t>
            </a:r>
            <a:r>
              <a:rPr lang="en-US" altLang="zh-CN" dirty="0" smtClean="0">
                <a:sym typeface="Arial" panose="020B0604020202020204"/>
              </a:rPr>
              <a:t>lane</a:t>
            </a:r>
            <a:r>
              <a:rPr lang="zh-CN" altLang="zh-CN" dirty="0" smtClean="0">
                <a:sym typeface="Arial" panose="020B0604020202020204"/>
              </a:rPr>
              <a:t>速率提升至</a:t>
            </a:r>
            <a:r>
              <a:rPr lang="en-US" altLang="zh-CN" dirty="0" smtClean="0">
                <a:sym typeface="Arial" panose="020B0604020202020204"/>
              </a:rPr>
              <a:t>16Gbps</a:t>
            </a:r>
            <a:r>
              <a:rPr lang="zh-CN" altLang="zh-CN" dirty="0" smtClean="0">
                <a:sym typeface="Arial" panose="020B0604020202020204"/>
              </a:rPr>
              <a:t>，总带宽为</a:t>
            </a:r>
            <a:r>
              <a:rPr lang="en-US" altLang="zh-CN" dirty="0" smtClean="0">
                <a:sym typeface="Arial" panose="020B0604020202020204"/>
              </a:rPr>
              <a:t> 640Gb</a:t>
            </a:r>
            <a:r>
              <a:rPr lang="zh-CN" altLang="zh-CN" dirty="0" smtClean="0">
                <a:sym typeface="Arial" panose="020B0604020202020204"/>
              </a:rPr>
              <a:t>，</a:t>
            </a:r>
            <a:r>
              <a:rPr lang="en-US" altLang="zh-CN" dirty="0" smtClean="0">
                <a:sym typeface="Arial" panose="020B0604020202020204"/>
              </a:rPr>
              <a:t>IO</a:t>
            </a:r>
            <a:r>
              <a:rPr lang="zh-CN" altLang="zh-CN" dirty="0" smtClean="0">
                <a:sym typeface="Arial" panose="020B0604020202020204"/>
              </a:rPr>
              <a:t>总带宽提升</a:t>
            </a:r>
            <a:r>
              <a:rPr lang="en-US" altLang="zh-CN" dirty="0" smtClean="0">
                <a:sym typeface="Arial" panose="020B0604020202020204"/>
              </a:rPr>
              <a:t>73%</a:t>
            </a:r>
            <a:r>
              <a:rPr lang="zh-CN" altLang="zh-CN" dirty="0" smtClean="0">
                <a:sym typeface="Arial" panose="020B0604020202020204"/>
              </a:rPr>
              <a:t>。</a:t>
            </a:r>
            <a:endParaRPr lang="en-US" altLang="zh-CN" dirty="0" smtClean="0">
              <a:sym typeface="Arial" panose="020B0604020202020204"/>
            </a:endParaRPr>
          </a:p>
          <a:p>
            <a:pPr lvl="0"/>
            <a:endParaRPr lang="zh-CN" altLang="zh-CN" dirty="0" smtClean="0">
              <a:sym typeface="Arial" panose="020B0604020202020204"/>
            </a:endParaRPr>
          </a:p>
          <a:p>
            <a:pPr lvl="0"/>
            <a:endParaRPr lang="zh-CN" altLang="zh-CN" dirty="0" smtClean="0"/>
          </a:p>
          <a:p>
            <a:pPr lvl="0"/>
            <a:endParaRPr lang="zh-CN" altLang="en-US"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583903" y="4363245"/>
            <a:ext cx="5931494" cy="5109368"/>
          </a:xfrm>
        </p:spPr>
        <p:txBody>
          <a:bodyPr/>
          <a:lstStyle/>
          <a:p>
            <a:r>
              <a:rPr lang="zh-CN" altLang="en-US" dirty="0" smtClean="0"/>
              <a:t>系统理论内存带宽（单通道速率统一按照</a:t>
            </a:r>
            <a:r>
              <a:rPr lang="en-US" altLang="zh-CN" dirty="0" smtClean="0"/>
              <a:t>2666MHz</a:t>
            </a:r>
            <a:r>
              <a:rPr lang="zh-CN" altLang="en-US" dirty="0" smtClean="0"/>
              <a:t>计算）：</a:t>
            </a:r>
            <a:endParaRPr lang="en-US" altLang="zh-CN" dirty="0" smtClean="0"/>
          </a:p>
          <a:p>
            <a:r>
              <a:rPr lang="en-US" altLang="zh-CN" dirty="0" err="1" smtClean="0"/>
              <a:t>TaiShan</a:t>
            </a:r>
            <a:r>
              <a:rPr lang="en-US" altLang="zh-CN" dirty="0" smtClean="0"/>
              <a:t> 200 =16 </a:t>
            </a:r>
            <a:r>
              <a:rPr lang="zh-CN" altLang="en-US" dirty="0" smtClean="0"/>
              <a:t>通道*</a:t>
            </a:r>
            <a:r>
              <a:rPr lang="en-US" altLang="zh-CN" dirty="0" smtClean="0"/>
              <a:t>2666 MHz</a:t>
            </a:r>
            <a:r>
              <a:rPr lang="zh-CN" altLang="en-US" dirty="0" smtClean="0"/>
              <a:t>*</a:t>
            </a:r>
            <a:r>
              <a:rPr lang="en-US" altLang="zh-CN" dirty="0" smtClean="0"/>
              <a:t>8 Byte /1000= 341.248 GB/s</a:t>
            </a:r>
            <a:endParaRPr lang="en-US" altLang="zh-CN" dirty="0" smtClean="0"/>
          </a:p>
          <a:p>
            <a:pPr lvl="0"/>
            <a:r>
              <a:rPr lang="en-US" altLang="zh-CN" dirty="0" smtClean="0"/>
              <a:t>x86 =12 </a:t>
            </a:r>
            <a:r>
              <a:rPr lang="zh-CN" altLang="en-US" dirty="0" smtClean="0"/>
              <a:t>通道*</a:t>
            </a:r>
            <a:r>
              <a:rPr lang="en-US" altLang="zh-CN" dirty="0" smtClean="0"/>
              <a:t>2666 MHz</a:t>
            </a:r>
            <a:r>
              <a:rPr lang="zh-CN" altLang="en-US" dirty="0" smtClean="0"/>
              <a:t>*</a:t>
            </a:r>
            <a:r>
              <a:rPr lang="en-US" altLang="zh-CN" dirty="0" smtClean="0"/>
              <a:t>8 Byte /1000= 255.936 GB/s</a:t>
            </a:r>
            <a:endParaRPr lang="en-US" altLang="zh-CN" dirty="0" smtClean="0"/>
          </a:p>
          <a:p>
            <a:r>
              <a:rPr lang="en-US" altLang="zh-CN" dirty="0" err="1" smtClean="0"/>
              <a:t>Kunpeng</a:t>
            </a:r>
            <a:r>
              <a:rPr lang="en-US" altLang="zh-CN" dirty="0" smtClean="0"/>
              <a:t> 920</a:t>
            </a:r>
            <a:r>
              <a:rPr lang="zh-CN" altLang="en-US" dirty="0" smtClean="0"/>
              <a:t>具有多核架构优势，同时芯片级的集成缓存能力强，而配置</a:t>
            </a:r>
            <a:r>
              <a:rPr lang="en-US" altLang="zh-CN" dirty="0" err="1" smtClean="0"/>
              <a:t>Kunpeng</a:t>
            </a:r>
            <a:r>
              <a:rPr lang="en-US" altLang="zh-CN" dirty="0" smtClean="0"/>
              <a:t> 920</a:t>
            </a:r>
            <a:r>
              <a:rPr lang="zh-CN" altLang="en-US" dirty="0" smtClean="0"/>
              <a:t>的</a:t>
            </a:r>
            <a:r>
              <a:rPr lang="en-US" altLang="zh-CN" dirty="0" err="1" smtClean="0"/>
              <a:t>TaiShan</a:t>
            </a:r>
            <a:r>
              <a:rPr lang="en-US" altLang="zh-CN" dirty="0" smtClean="0"/>
              <a:t> 200</a:t>
            </a:r>
            <a:r>
              <a:rPr lang="zh-CN" altLang="en-US" dirty="0" smtClean="0"/>
              <a:t>在内存表现方面有更好的能力，内存通道和带宽提升</a:t>
            </a:r>
            <a:r>
              <a:rPr lang="en-US" altLang="zh-CN" dirty="0" smtClean="0"/>
              <a:t>33%</a:t>
            </a:r>
            <a:r>
              <a:rPr lang="zh-CN" altLang="en-US" dirty="0" smtClean="0"/>
              <a:t>。通过</a:t>
            </a:r>
            <a:r>
              <a:rPr lang="en-US" altLang="zh-CN" dirty="0" smtClean="0"/>
              <a:t>Stream benchmark</a:t>
            </a:r>
            <a:r>
              <a:rPr lang="zh-CN" altLang="en-US" dirty="0" smtClean="0"/>
              <a:t>结果显示，</a:t>
            </a:r>
            <a:r>
              <a:rPr lang="en-US" altLang="zh-CN" dirty="0" err="1" smtClean="0"/>
              <a:t>Kunpeng</a:t>
            </a:r>
            <a:r>
              <a:rPr lang="en-US" altLang="zh-CN" dirty="0" smtClean="0"/>
              <a:t> 920</a:t>
            </a:r>
            <a:r>
              <a:rPr lang="zh-CN" altLang="en-US" dirty="0" smtClean="0"/>
              <a:t>在单核各级</a:t>
            </a:r>
            <a:r>
              <a:rPr lang="en-US" altLang="zh-CN" dirty="0" smtClean="0"/>
              <a:t>cache</a:t>
            </a:r>
            <a:r>
              <a:rPr lang="zh-CN" altLang="en-US" dirty="0" smtClean="0"/>
              <a:t>等的访存时延上，也有较大的性能提升和优势，与</a:t>
            </a:r>
            <a:r>
              <a:rPr lang="en-US" altLang="zh-CN" dirty="0" smtClean="0"/>
              <a:t>x86 6148</a:t>
            </a:r>
            <a:r>
              <a:rPr lang="zh-CN" altLang="en-US" dirty="0" smtClean="0"/>
              <a:t>同等甚至更好的能力。而</a:t>
            </a:r>
            <a:r>
              <a:rPr lang="en-US" altLang="zh-CN" dirty="0" err="1" smtClean="0"/>
              <a:t>TaiShan</a:t>
            </a:r>
            <a:r>
              <a:rPr lang="en-US" altLang="zh-CN" dirty="0" smtClean="0"/>
              <a:t> 200</a:t>
            </a:r>
            <a:r>
              <a:rPr lang="zh-CN" altLang="en-US" dirty="0" smtClean="0"/>
              <a:t>在在</a:t>
            </a:r>
            <a:r>
              <a:rPr lang="en-US" altLang="zh-CN" dirty="0" smtClean="0"/>
              <a:t>DDR</a:t>
            </a:r>
            <a:r>
              <a:rPr lang="zh-CN" altLang="en-US" dirty="0" smtClean="0"/>
              <a:t>访存时延表现也与</a:t>
            </a:r>
            <a:r>
              <a:rPr lang="en-US" altLang="zh-CN" dirty="0" smtClean="0"/>
              <a:t>x86 6148</a:t>
            </a:r>
            <a:r>
              <a:rPr lang="zh-CN" altLang="en-US" dirty="0" smtClean="0"/>
              <a:t>达到同等量级表现。</a:t>
            </a:r>
            <a:endParaRPr lang="en-US" altLang="zh-CN" dirty="0" smtClean="0"/>
          </a:p>
          <a:p>
            <a:r>
              <a:rPr lang="en-US" altLang="zh-CN" dirty="0" smtClean="0"/>
              <a:t>Copy</a:t>
            </a:r>
            <a:r>
              <a:rPr lang="zh-CN" altLang="en-US" dirty="0" smtClean="0"/>
              <a:t>操作最为简单，它先访问一个内存单元读出其中的值，再将值写入到另一个内存单元。</a:t>
            </a:r>
            <a:endParaRPr lang="en-US" altLang="zh-CN" dirty="0" smtClean="0"/>
          </a:p>
          <a:p>
            <a:r>
              <a:rPr lang="en-US" altLang="zh-CN" dirty="0" smtClean="0"/>
              <a:t>Scale</a:t>
            </a:r>
            <a:r>
              <a:rPr lang="zh-CN" altLang="en-US" dirty="0" smtClean="0"/>
              <a:t>操作先从内存单元读出其中的值，作一个乘法运算，再将结果写入到另一个内存单元。</a:t>
            </a:r>
            <a:endParaRPr lang="en-US" altLang="zh-CN" dirty="0" smtClean="0"/>
          </a:p>
          <a:p>
            <a:r>
              <a:rPr lang="en-US" altLang="zh-CN" dirty="0" smtClean="0"/>
              <a:t>Add</a:t>
            </a:r>
            <a:r>
              <a:rPr lang="zh-CN" altLang="en-US" dirty="0" smtClean="0"/>
              <a:t>操作先从内存单元读出两个值，做加法运算， 再将结果写入到另一个内存单元。</a:t>
            </a:r>
            <a:r>
              <a:rPr lang="en-US" altLang="zh-CN" dirty="0" smtClean="0"/>
              <a:t>Triad</a:t>
            </a:r>
            <a:r>
              <a:rPr lang="zh-CN" altLang="en-US" dirty="0" smtClean="0"/>
              <a:t>的中文含义是将三个组合起来，在本测试中表示的意思是将</a:t>
            </a:r>
            <a:r>
              <a:rPr lang="en-US" altLang="zh-CN" dirty="0" smtClean="0"/>
              <a:t>Copy</a:t>
            </a:r>
            <a:r>
              <a:rPr lang="zh-CN" altLang="en-US" dirty="0" smtClean="0"/>
              <a:t>、</a:t>
            </a:r>
            <a:r>
              <a:rPr lang="en-US" altLang="zh-CN" dirty="0" smtClean="0"/>
              <a:t>Scale</a:t>
            </a:r>
            <a:r>
              <a:rPr lang="zh-CN" altLang="en-US" dirty="0" smtClean="0"/>
              <a:t>、</a:t>
            </a:r>
            <a:r>
              <a:rPr lang="en-US" altLang="zh-CN" dirty="0" smtClean="0"/>
              <a:t>Add</a:t>
            </a:r>
            <a:r>
              <a:rPr lang="zh-CN" altLang="en-US" dirty="0" smtClean="0"/>
              <a:t>三种操作组合起来进行测试。具体操作方式是：先从内存单元中中读两个值</a:t>
            </a:r>
            <a:r>
              <a:rPr lang="en-US" altLang="zh-CN" dirty="0" smtClean="0"/>
              <a:t>a</a:t>
            </a:r>
            <a:r>
              <a:rPr lang="zh-CN" altLang="en-US" dirty="0" smtClean="0"/>
              <a:t>、</a:t>
            </a:r>
            <a:r>
              <a:rPr lang="en-US" altLang="zh-CN" dirty="0" smtClean="0"/>
              <a:t>b</a:t>
            </a:r>
            <a:r>
              <a:rPr lang="zh-CN" altLang="en-US" dirty="0" smtClean="0"/>
              <a:t>，对其进行乘加混合运算（</a:t>
            </a:r>
            <a:r>
              <a:rPr lang="en-US" altLang="zh-CN" dirty="0" smtClean="0"/>
              <a:t>a + </a:t>
            </a:r>
            <a:r>
              <a:rPr lang="zh-CN" altLang="en-US" dirty="0" smtClean="0"/>
              <a:t>因子 * </a:t>
            </a:r>
            <a:r>
              <a:rPr lang="en-US" altLang="zh-CN" dirty="0" smtClean="0"/>
              <a:t>b </a:t>
            </a:r>
            <a:r>
              <a:rPr lang="zh-CN" altLang="en-US" dirty="0" smtClean="0"/>
              <a:t>） ，将运算结果写入到另一个内存单元。</a:t>
            </a:r>
            <a:endParaRPr lang="zh-CN" altLang="en-US" dirty="0" smtClean="0"/>
          </a:p>
          <a:p>
            <a:r>
              <a:rPr lang="en-US" altLang="zh-CN" dirty="0" err="1" smtClean="0"/>
              <a:t>Lmbench</a:t>
            </a:r>
            <a:r>
              <a:rPr lang="en-US" altLang="zh-CN" dirty="0" smtClean="0"/>
              <a:t> </a:t>
            </a:r>
            <a:r>
              <a:rPr lang="zh-CN" altLang="en-US" dirty="0" smtClean="0"/>
              <a:t>是一套简易可移植的，符合</a:t>
            </a:r>
            <a:r>
              <a:rPr lang="en-US" altLang="zh-CN" dirty="0" smtClean="0"/>
              <a:t>ANSI/C </a:t>
            </a:r>
            <a:r>
              <a:rPr lang="zh-CN" altLang="en-US" dirty="0" smtClean="0"/>
              <a:t>标准为</a:t>
            </a:r>
            <a:r>
              <a:rPr lang="en-US" altLang="zh-CN" dirty="0" smtClean="0"/>
              <a:t>UNIX/POSIX </a:t>
            </a:r>
            <a:r>
              <a:rPr lang="zh-CN" altLang="en-US" dirty="0" smtClean="0"/>
              <a:t>而制定的微型测评工具。一般来说，它衡量两个关键特征：反应时间和带宽。</a:t>
            </a:r>
            <a:endParaRPr lang="en-US" altLang="zh-CN" dirty="0" smtClean="0"/>
          </a:p>
          <a:p>
            <a:r>
              <a:rPr lang="en-US" altLang="zh-CN" dirty="0" err="1" smtClean="0"/>
              <a:t>Lmbench</a:t>
            </a:r>
            <a:r>
              <a:rPr lang="zh-CN" altLang="en-US" dirty="0" smtClean="0"/>
              <a:t>是个用于评价系统综合性能的多平台开源</a:t>
            </a:r>
            <a:r>
              <a:rPr lang="en-US" altLang="zh-CN" dirty="0" smtClean="0"/>
              <a:t>benchmark</a:t>
            </a:r>
            <a:r>
              <a:rPr lang="zh-CN" altLang="en-US" dirty="0" smtClean="0"/>
              <a:t>，能够测试包括文档读写、内存操作、进程创建销毁开销、网络等性能，测试方法简单。</a:t>
            </a:r>
            <a:br>
              <a:rPr lang="zh-CN" altLang="en-US" dirty="0" smtClean="0"/>
            </a:br>
            <a:r>
              <a:rPr lang="en-US" altLang="zh-CN" dirty="0" err="1" smtClean="0"/>
              <a:t>Lmbench</a:t>
            </a:r>
            <a:r>
              <a:rPr lang="zh-CN" altLang="en-US" dirty="0" smtClean="0"/>
              <a:t>是个多平台软件，因此能够对同级别的系统进行比较测试，反映不同系统的优劣势，通过选择不同的库函数我们就能够比较库函数的性能；</a:t>
            </a:r>
            <a:endParaRPr lang="en-US" altLang="zh-CN" dirty="0" smtClean="0"/>
          </a:p>
          <a:p>
            <a:r>
              <a:rPr lang="en-US" altLang="zh-CN" dirty="0" smtClean="0">
                <a:hlinkClick r:id="rId3"/>
              </a:rPr>
              <a:t>https://blog.csdn.net/coslay/article/details/42037695</a:t>
            </a:r>
            <a:endParaRPr lang="en-US" altLang="zh-CN" dirty="0" smtClean="0"/>
          </a:p>
          <a:p>
            <a:endParaRPr lang="en-US" altLang="zh-CN" dirty="0" smtClean="0"/>
          </a:p>
          <a:p>
            <a:endParaRPr lang="en-US" altLang="zh-CN" dirty="0" smtClean="0"/>
          </a:p>
          <a:p>
            <a:endParaRPr lang="en-US" altLang="zh-CN" dirty="0" smtClean="0"/>
          </a:p>
          <a:p>
            <a:endParaRPr lang="zh-CN" altLang="en-US"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sym typeface="+mn-lt"/>
              </a:rPr>
              <a:t>Atlas 300 </a:t>
            </a:r>
            <a:r>
              <a:rPr lang="zh-CN" altLang="en-US" dirty="0" smtClean="0">
                <a:sym typeface="+mn-lt"/>
              </a:rPr>
              <a:t>加速卡的几个关键指标：</a:t>
            </a:r>
            <a:endParaRPr lang="en-US" altLang="zh-CN" dirty="0" smtClean="0">
              <a:sym typeface="+mn-lt"/>
            </a:endParaRPr>
          </a:p>
          <a:p>
            <a:pPr lvl="1"/>
            <a:r>
              <a:rPr lang="en-US" altLang="zh-CN" dirty="0" smtClean="0">
                <a:sym typeface="+mn-lt"/>
              </a:rPr>
              <a:t>64 TOPS INT8   | 67W</a:t>
            </a:r>
            <a:endParaRPr lang="en-US" altLang="zh-CN" dirty="0" smtClean="0">
              <a:sym typeface="+mn-lt"/>
            </a:endParaRPr>
          </a:p>
          <a:p>
            <a:pPr lvl="1"/>
            <a:r>
              <a:rPr lang="en-US" altLang="zh-CN" dirty="0" smtClean="0">
                <a:sym typeface="+mn-lt"/>
              </a:rPr>
              <a:t>32 GB</a:t>
            </a:r>
            <a:r>
              <a:rPr lang="zh-CN" altLang="en-US" dirty="0" smtClean="0">
                <a:sym typeface="+mn-lt"/>
              </a:rPr>
              <a:t>内存  </a:t>
            </a:r>
            <a:endParaRPr lang="zh-CN" altLang="en-US" dirty="0" smtClean="0">
              <a:sym typeface="+mn-lt"/>
            </a:endParaRPr>
          </a:p>
          <a:p>
            <a:pPr lvl="1"/>
            <a:r>
              <a:rPr lang="en-US" altLang="zh-CN" dirty="0" smtClean="0">
                <a:sym typeface="+mn-lt"/>
              </a:rPr>
              <a:t>64</a:t>
            </a:r>
            <a:r>
              <a:rPr lang="zh-CN" altLang="en-US" dirty="0" smtClean="0">
                <a:sym typeface="+mn-lt"/>
              </a:rPr>
              <a:t>路高清视频实时分析</a:t>
            </a:r>
            <a:endParaRPr lang="zh-CN" altLang="en-US" dirty="0" smtClean="0">
              <a:sym typeface="+mn-lt"/>
            </a:endParaRPr>
          </a:p>
          <a:p>
            <a:pPr lvl="1"/>
            <a:r>
              <a:rPr lang="zh-CN" altLang="en-US" dirty="0" smtClean="0">
                <a:sym typeface="+mn-lt"/>
              </a:rPr>
              <a:t>标准半高半长</a:t>
            </a:r>
            <a:r>
              <a:rPr lang="en-US" altLang="zh-CN" dirty="0" err="1" smtClean="0">
                <a:sym typeface="+mn-lt"/>
              </a:rPr>
              <a:t>PCIe</a:t>
            </a:r>
            <a:r>
              <a:rPr lang="zh-CN" altLang="en-US" dirty="0" smtClean="0">
                <a:sym typeface="+mn-lt"/>
              </a:rPr>
              <a:t>卡，适用于通用服务器</a:t>
            </a:r>
            <a:endParaRPr lang="en-US" altLang="zh-CN" dirty="0" smtClean="0">
              <a:sym typeface="+mn-lt"/>
            </a:endParaRPr>
          </a:p>
          <a:p>
            <a:pPr lvl="1"/>
            <a:r>
              <a:rPr lang="en-US" altLang="zh-CN" dirty="0" err="1" smtClean="0"/>
              <a:t>ResNet</a:t>
            </a:r>
            <a:r>
              <a:rPr lang="en-US" altLang="zh-CN" dirty="0" smtClean="0"/>
              <a:t> 50</a:t>
            </a:r>
            <a:r>
              <a:rPr lang="zh-CN" altLang="en-US" dirty="0" smtClean="0"/>
              <a:t>和</a:t>
            </a:r>
            <a:r>
              <a:rPr lang="en-US" altLang="zh-CN" dirty="0" smtClean="0"/>
              <a:t>VGG 16</a:t>
            </a:r>
            <a:r>
              <a:rPr lang="zh-CN" altLang="en-US" dirty="0" smtClean="0"/>
              <a:t>是两个很流行的</a:t>
            </a:r>
            <a:r>
              <a:rPr lang="en-US" altLang="zh-CN" dirty="0" smtClean="0"/>
              <a:t>CNN</a:t>
            </a:r>
            <a:r>
              <a:rPr lang="zh-CN" altLang="en-US" dirty="0" smtClean="0"/>
              <a:t>（卷积神经网络）模型。</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sym typeface="Arial" panose="020B0604020202020204"/>
              </a:rPr>
              <a:t>计算进入多样性时代，将</a:t>
            </a:r>
            <a:r>
              <a:rPr lang="zh-CN" altLang="zh-CN" dirty="0" smtClean="0">
                <a:sym typeface="Arial" panose="020B0604020202020204"/>
              </a:rPr>
              <a:t>带来大量异构计算的需求</a:t>
            </a:r>
            <a:r>
              <a:rPr lang="zh-CN" altLang="en-US" dirty="0" smtClean="0">
                <a:sym typeface="Arial" panose="020B0604020202020204"/>
              </a:rPr>
              <a:t>，</a:t>
            </a:r>
            <a:r>
              <a:rPr lang="zh-CN" altLang="zh-CN" dirty="0" smtClean="0">
                <a:sym typeface="Arial" panose="020B0604020202020204"/>
              </a:rPr>
              <a:t>没有一个单一的计算架构能够满足所有场景、所有数据类型的处理</a:t>
            </a:r>
            <a:r>
              <a:rPr lang="zh-CN" altLang="en-US" dirty="0" smtClean="0">
                <a:sym typeface="Arial" panose="020B0604020202020204"/>
              </a:rPr>
              <a:t>。</a:t>
            </a:r>
            <a:endParaRPr lang="en-US" altLang="zh-CN" dirty="0" smtClean="0">
              <a:sym typeface="Arial" panose="020B0604020202020204"/>
            </a:endParaRPr>
          </a:p>
          <a:p>
            <a:pPr lvl="0"/>
            <a:r>
              <a:rPr lang="zh-CN" altLang="zh-CN" dirty="0" smtClean="0">
                <a:sym typeface="Arial" panose="020B0604020202020204"/>
              </a:rPr>
              <a:t>我们看到各种</a:t>
            </a:r>
            <a:r>
              <a:rPr lang="en-US" altLang="zh-CN" dirty="0" smtClean="0">
                <a:sym typeface="Arial" panose="020B0604020202020204"/>
              </a:rPr>
              <a:t>CPU</a:t>
            </a:r>
            <a:r>
              <a:rPr lang="zh-CN" altLang="zh-CN" dirty="0" smtClean="0">
                <a:sym typeface="Arial" panose="020B0604020202020204"/>
              </a:rPr>
              <a:t>、</a:t>
            </a:r>
            <a:r>
              <a:rPr lang="en-US" altLang="zh-CN" dirty="0" smtClean="0">
                <a:sym typeface="Arial" panose="020B0604020202020204"/>
              </a:rPr>
              <a:t>DSP</a:t>
            </a:r>
            <a:r>
              <a:rPr lang="zh-CN" altLang="zh-CN" dirty="0" smtClean="0">
                <a:sym typeface="Arial" panose="020B0604020202020204"/>
              </a:rPr>
              <a:t>、</a:t>
            </a:r>
            <a:r>
              <a:rPr lang="en-US" altLang="zh-CN" dirty="0" smtClean="0">
                <a:sym typeface="Arial" panose="020B0604020202020204"/>
              </a:rPr>
              <a:t>GPU</a:t>
            </a:r>
            <a:r>
              <a:rPr lang="zh-CN" altLang="zh-CN" dirty="0" smtClean="0">
                <a:sym typeface="Arial" panose="020B0604020202020204"/>
              </a:rPr>
              <a:t>、</a:t>
            </a:r>
            <a:r>
              <a:rPr lang="en-US" altLang="zh-CN" dirty="0" smtClean="0">
                <a:sym typeface="Arial" panose="020B0604020202020204"/>
              </a:rPr>
              <a:t>AI</a:t>
            </a:r>
            <a:r>
              <a:rPr lang="zh-CN" altLang="zh-CN" dirty="0" smtClean="0">
                <a:sym typeface="Arial" panose="020B0604020202020204"/>
              </a:rPr>
              <a:t>芯片、</a:t>
            </a:r>
            <a:r>
              <a:rPr lang="en-US" altLang="zh-CN" dirty="0" smtClean="0">
                <a:sym typeface="Arial" panose="020B0604020202020204"/>
              </a:rPr>
              <a:t>FPGA</a:t>
            </a:r>
            <a:r>
              <a:rPr lang="zh-CN" altLang="zh-CN" dirty="0" smtClean="0">
                <a:sym typeface="Arial" panose="020B0604020202020204"/>
              </a:rPr>
              <a:t>等同时存在</a:t>
            </a:r>
            <a:r>
              <a:rPr lang="zh-CN" altLang="en-US" dirty="0" smtClean="0">
                <a:sym typeface="Arial" panose="020B0604020202020204"/>
              </a:rPr>
              <a:t>：</a:t>
            </a:r>
            <a:endParaRPr lang="en-US" altLang="zh-CN" dirty="0" smtClean="0">
              <a:sym typeface="Arial" panose="020B0604020202020204"/>
            </a:endParaRPr>
          </a:p>
          <a:p>
            <a:pPr lvl="1"/>
            <a:r>
              <a:rPr lang="zh-CN" altLang="zh-CN" dirty="0" smtClean="0">
                <a:sym typeface="Arial" panose="020B0604020202020204"/>
              </a:rPr>
              <a:t>多种计算架构共存的异构计算</a:t>
            </a:r>
            <a:r>
              <a:rPr lang="zh-CN" altLang="en-US" dirty="0" smtClean="0">
                <a:sym typeface="Arial" panose="020B0604020202020204"/>
              </a:rPr>
              <a:t>是最优的解决路径。</a:t>
            </a:r>
            <a:endParaRPr lang="en-US" altLang="zh-CN" dirty="0" smtClean="0">
              <a:sym typeface="Arial" panose="020B0604020202020204"/>
            </a:endParaRPr>
          </a:p>
          <a:p>
            <a:pPr lvl="1"/>
            <a:r>
              <a:rPr lang="zh-CN" altLang="zh-CN" dirty="0" smtClean="0">
                <a:sym typeface="Arial" panose="020B0604020202020204"/>
              </a:rPr>
              <a:t>多种计算架构共存的异构计算</a:t>
            </a:r>
            <a:r>
              <a:rPr lang="zh-CN" altLang="en-US" dirty="0" smtClean="0">
                <a:sym typeface="Arial" panose="020B0604020202020204"/>
              </a:rPr>
              <a:t>，将实现</a:t>
            </a:r>
            <a:r>
              <a:rPr lang="zh-CN" altLang="en-US" dirty="0" smtClean="0"/>
              <a:t>摩尔定律的重构，</a:t>
            </a:r>
            <a:r>
              <a:rPr lang="zh-CN" altLang="en-US" dirty="0" smtClean="0">
                <a:sym typeface="Arial" panose="020B0604020202020204"/>
              </a:rPr>
              <a:t>从而更好满足多业务多样性、数据多样性需求。</a:t>
            </a:r>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zh-CN" altLang="en-US" dirty="0" smtClean="0"/>
              <a:t>支持自研的</a:t>
            </a:r>
            <a:r>
              <a:rPr lang="en-US" altLang="zh-CN" dirty="0" smtClean="0"/>
              <a:t>1822</a:t>
            </a:r>
            <a:r>
              <a:rPr lang="zh-CN" altLang="en-US" dirty="0" smtClean="0"/>
              <a:t>网卡。</a:t>
            </a:r>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zh-CN" altLang="en-US" dirty="0" smtClean="0"/>
              <a:t>华为</a:t>
            </a:r>
            <a:r>
              <a:rPr lang="en-US" altLang="zh-CN" dirty="0" smtClean="0"/>
              <a:t>ES3000</a:t>
            </a:r>
            <a:r>
              <a:rPr lang="zh-CN" altLang="en-US" dirty="0" smtClean="0"/>
              <a:t>是华为自研的</a:t>
            </a:r>
            <a:r>
              <a:rPr lang="en-US" altLang="zh-CN" dirty="0" smtClean="0"/>
              <a:t>SSD</a:t>
            </a:r>
            <a:r>
              <a:rPr lang="zh-CN" altLang="en-US" dirty="0" smtClean="0"/>
              <a:t>盘。</a:t>
            </a:r>
            <a:endParaRPr lang="en-US" altLang="zh-CN" dirty="0" smtClean="0"/>
          </a:p>
          <a:p>
            <a:pPr marL="180975" indent="-180975"/>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NVM Express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NVMe</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），或称非易失性内存主机控制器接口规范</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(Non-Volatile Memory express),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是专门为闪存类存储设计的协议。</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华为智能计算发布了“算、存、传、管、智”五大自研芯片，而</a:t>
            </a:r>
            <a:r>
              <a:rPr lang="en-US" altLang="zh-CN" smtClean="0"/>
              <a:t>TaiShan</a:t>
            </a:r>
            <a:r>
              <a:rPr lang="zh-CN" altLang="en-US" smtClean="0"/>
              <a:t>正是华为智能计算最用“芯”的服务器产品，五大芯片的创新全部在</a:t>
            </a:r>
            <a:r>
              <a:rPr lang="en-US" altLang="zh-CN" smtClean="0"/>
              <a:t>TaiShan</a:t>
            </a:r>
            <a:r>
              <a:rPr lang="zh-CN" altLang="en-US" smtClean="0"/>
              <a:t>上得到完美体现，构筑了安全可靠、稳如泰山的服务器品质。</a:t>
            </a:r>
            <a:endParaRPr lang="zh-CN" altLang="en-US" smtClean="0"/>
          </a:p>
          <a:p>
            <a:pPr lvl="0"/>
            <a:r>
              <a:rPr lang="zh-CN" altLang="en-US" smtClean="0"/>
              <a:t>在“计算”上，采用</a:t>
            </a:r>
            <a:r>
              <a:rPr lang="en-US" altLang="zh-CN" smtClean="0"/>
              <a:t>Kunpeng920</a:t>
            </a:r>
            <a:r>
              <a:rPr lang="zh-CN" altLang="en-US" smtClean="0"/>
              <a:t>处理器，多核架构性能更高，能耗更省。</a:t>
            </a:r>
            <a:endParaRPr lang="en-US" altLang="zh-CN" smtClean="0"/>
          </a:p>
          <a:p>
            <a:pPr lvl="0"/>
            <a:r>
              <a:rPr lang="zh-CN" altLang="en-US" smtClean="0"/>
              <a:t>在“存储”上，采用华为智能</a:t>
            </a:r>
            <a:r>
              <a:rPr lang="en-US" altLang="zh-CN" smtClean="0"/>
              <a:t>SSD</a:t>
            </a:r>
            <a:r>
              <a:rPr lang="zh-CN" altLang="en-US" smtClean="0"/>
              <a:t>控制器芯片</a:t>
            </a:r>
            <a:r>
              <a:rPr lang="en-US" altLang="zh-CN" smtClean="0"/>
              <a:t>Hi1812</a:t>
            </a:r>
            <a:r>
              <a:rPr lang="zh-CN" altLang="en-US" smtClean="0"/>
              <a:t>，通过智能加速与磨损平衡算法，提供性能、寿命都是业界第一的</a:t>
            </a:r>
            <a:r>
              <a:rPr lang="en-US" altLang="zh-CN" smtClean="0"/>
              <a:t>SSD</a:t>
            </a:r>
            <a:r>
              <a:rPr lang="zh-CN" altLang="en-US" smtClean="0"/>
              <a:t>产品。</a:t>
            </a:r>
            <a:endParaRPr lang="en-US" altLang="zh-CN" smtClean="0"/>
          </a:p>
          <a:p>
            <a:pPr lvl="0"/>
            <a:r>
              <a:rPr lang="zh-CN" altLang="en-US" smtClean="0"/>
              <a:t>在“网络”上，采用华为智能网卡芯片</a:t>
            </a:r>
            <a:r>
              <a:rPr lang="en-US" altLang="zh-CN" smtClean="0"/>
              <a:t>Hi1822</a:t>
            </a:r>
            <a:r>
              <a:rPr lang="zh-CN" altLang="en-US" smtClean="0"/>
              <a:t>，支持以太与</a:t>
            </a:r>
            <a:r>
              <a:rPr lang="en-US" altLang="zh-CN" smtClean="0"/>
              <a:t>FC</a:t>
            </a:r>
            <a:r>
              <a:rPr lang="zh-CN" altLang="en-US" smtClean="0"/>
              <a:t>融合、协议加速与可编程，降低网络协议处理对</a:t>
            </a:r>
            <a:r>
              <a:rPr lang="en-US" altLang="zh-CN" smtClean="0"/>
              <a:t>CPU</a:t>
            </a:r>
            <a:r>
              <a:rPr lang="zh-CN" altLang="en-US" smtClean="0"/>
              <a:t>资源的占用，释放至少</a:t>
            </a:r>
            <a:r>
              <a:rPr lang="en-US" altLang="zh-CN" smtClean="0"/>
              <a:t>15%</a:t>
            </a:r>
            <a:r>
              <a:rPr lang="zh-CN" altLang="en-US" smtClean="0"/>
              <a:t>的</a:t>
            </a:r>
            <a:r>
              <a:rPr lang="en-US" altLang="zh-CN" smtClean="0"/>
              <a:t>CPU</a:t>
            </a:r>
            <a:r>
              <a:rPr lang="zh-CN" altLang="en-US" smtClean="0"/>
              <a:t>资源。</a:t>
            </a:r>
            <a:endParaRPr lang="en-US" altLang="zh-CN" smtClean="0"/>
          </a:p>
          <a:p>
            <a:pPr lvl="0"/>
            <a:r>
              <a:rPr lang="zh-CN" altLang="en-US" smtClean="0"/>
              <a:t>在“管理”上，采用内置</a:t>
            </a:r>
            <a:r>
              <a:rPr lang="en-US" altLang="zh-CN" smtClean="0"/>
              <a:t>AI</a:t>
            </a:r>
            <a:r>
              <a:rPr lang="zh-CN" altLang="en-US" smtClean="0"/>
              <a:t>管理引擎与算法的华为智能管理芯片</a:t>
            </a:r>
            <a:r>
              <a:rPr lang="en-US" altLang="zh-CN" smtClean="0"/>
              <a:t>Hi1710</a:t>
            </a:r>
            <a:r>
              <a:rPr lang="zh-CN" altLang="en-US" smtClean="0"/>
              <a:t>，结合自研的</a:t>
            </a:r>
            <a:r>
              <a:rPr lang="en-US" altLang="zh-CN" smtClean="0"/>
              <a:t>BIOS</a:t>
            </a:r>
            <a:r>
              <a:rPr lang="zh-CN" altLang="en-US" smtClean="0"/>
              <a:t>及</a:t>
            </a:r>
            <a:r>
              <a:rPr lang="en-US" altLang="zh-CN" smtClean="0"/>
              <a:t>FusionDirector</a:t>
            </a:r>
            <a:r>
              <a:rPr lang="zh-CN" altLang="en-US" smtClean="0"/>
              <a:t>管理软件，有效降低</a:t>
            </a:r>
            <a:r>
              <a:rPr lang="en-US" altLang="zh-CN" smtClean="0"/>
              <a:t>OPEX</a:t>
            </a:r>
            <a:r>
              <a:rPr lang="zh-CN" altLang="en-US" smtClean="0"/>
              <a:t>。</a:t>
            </a:r>
            <a:endParaRPr lang="en-US" altLang="zh-CN" smtClean="0"/>
          </a:p>
          <a:p>
            <a:pPr lvl="0"/>
            <a:r>
              <a:rPr lang="zh-CN" altLang="en-US" smtClean="0"/>
              <a:t>在“</a:t>
            </a:r>
            <a:r>
              <a:rPr lang="en-US" altLang="zh-CN" smtClean="0"/>
              <a:t>AI</a:t>
            </a:r>
            <a:r>
              <a:rPr lang="zh-CN" altLang="en-US" smtClean="0"/>
              <a:t>”上，采用基于达芬奇架构的华为</a:t>
            </a:r>
            <a:r>
              <a:rPr lang="en-US" altLang="zh-CN" smtClean="0"/>
              <a:t>AI</a:t>
            </a:r>
            <a:r>
              <a:rPr lang="zh-CN" altLang="en-US" smtClean="0"/>
              <a:t>芯片昇腾</a:t>
            </a:r>
            <a:r>
              <a:rPr lang="en-US" altLang="zh-CN" smtClean="0"/>
              <a:t>310</a:t>
            </a:r>
            <a:r>
              <a:rPr lang="zh-CN" altLang="en-US" smtClean="0"/>
              <a:t>和昇腾</a:t>
            </a:r>
            <a:r>
              <a:rPr lang="en-US" altLang="zh-CN" smtClean="0"/>
              <a:t>910</a:t>
            </a:r>
            <a:r>
              <a:rPr lang="zh-CN" altLang="en-US" smtClean="0"/>
              <a:t>，分别是</a:t>
            </a:r>
            <a:r>
              <a:rPr lang="en-US" altLang="zh-CN" smtClean="0"/>
              <a:t>AI</a:t>
            </a:r>
            <a:r>
              <a:rPr lang="zh-CN" altLang="en-US" smtClean="0"/>
              <a:t>推理</a:t>
            </a:r>
            <a:r>
              <a:rPr lang="en-US" altLang="zh-CN" smtClean="0"/>
              <a:t>/</a:t>
            </a:r>
            <a:r>
              <a:rPr lang="zh-CN" altLang="en-US" smtClean="0"/>
              <a:t>训练芯片，分别具备极致的能效与性能。</a:t>
            </a:r>
            <a:endParaRPr lang="en-US" altLang="zh-CN" smtClean="0"/>
          </a:p>
          <a:p>
            <a:pPr lvl="0"/>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器件高质量，降额选件与冗余设计</a:t>
            </a:r>
            <a:endParaRPr lang="en-US" altLang="zh-CN" smtClean="0"/>
          </a:p>
          <a:p>
            <a:r>
              <a:rPr lang="zh-CN" altLang="en-US" smtClean="0"/>
              <a:t>降额选件</a:t>
            </a:r>
            <a:endParaRPr lang="zh-CN" altLang="en-US" smtClean="0"/>
          </a:p>
          <a:p>
            <a:pPr lvl="1"/>
            <a:r>
              <a:rPr lang="zh-CN" altLang="en-US" smtClean="0"/>
              <a:t>电信级的元器件供应商认证流程</a:t>
            </a:r>
            <a:endParaRPr lang="zh-CN" altLang="en-US" smtClean="0"/>
          </a:p>
          <a:p>
            <a:pPr lvl="1"/>
            <a:r>
              <a:rPr lang="zh-CN" altLang="en-US" smtClean="0"/>
              <a:t>降额设计，设计额定值远高于承受应力</a:t>
            </a:r>
            <a:endParaRPr lang="en-US" altLang="zh-CN" smtClean="0"/>
          </a:p>
          <a:p>
            <a:r>
              <a:rPr lang="zh-CN" altLang="en-US" smtClean="0"/>
              <a:t>冗余热插拔</a:t>
            </a:r>
            <a:endParaRPr lang="zh-CN" altLang="en-US" smtClean="0"/>
          </a:p>
          <a:p>
            <a:pPr lvl="1"/>
            <a:r>
              <a:rPr lang="en-US" altLang="zh-CN" smtClean="0"/>
              <a:t>PSU/FAN</a:t>
            </a:r>
            <a:r>
              <a:rPr lang="zh-CN" altLang="en-US" smtClean="0"/>
              <a:t>等易损部件冗余设计</a:t>
            </a:r>
            <a:endParaRPr lang="en-US" altLang="zh-CN" smtClean="0"/>
          </a:p>
          <a:p>
            <a:pPr lvl="1"/>
            <a:r>
              <a:rPr lang="en-US" altLang="zh-CN" smtClean="0"/>
              <a:t>PCIe</a:t>
            </a:r>
            <a:r>
              <a:rPr lang="zh-CN" altLang="en-US" smtClean="0"/>
              <a:t>部件支持热插拔</a:t>
            </a:r>
            <a:r>
              <a:rPr lang="en-US" altLang="zh-CN" smtClean="0"/>
              <a:t>(</a:t>
            </a:r>
            <a:r>
              <a:rPr lang="zh-CN" altLang="en-US" smtClean="0"/>
              <a:t>部分机型</a:t>
            </a:r>
            <a:r>
              <a:rPr lang="en-US" altLang="zh-CN" smtClean="0"/>
              <a:t>)</a:t>
            </a:r>
            <a:endParaRPr lang="en-US" altLang="zh-CN" smtClean="0"/>
          </a:p>
          <a:p>
            <a:r>
              <a:rPr lang="zh-CN" altLang="en-US" smtClean="0"/>
              <a:t>出厂前，服务器经过硬件</a:t>
            </a:r>
            <a:r>
              <a:rPr lang="en-US" altLang="zh-CN" smtClean="0"/>
              <a:t>2000+</a:t>
            </a:r>
            <a:r>
              <a:rPr lang="zh-CN" altLang="en-US" smtClean="0"/>
              <a:t>项，软件</a:t>
            </a:r>
            <a:r>
              <a:rPr lang="en-US" altLang="zh-CN" smtClean="0"/>
              <a:t>10000+</a:t>
            </a:r>
            <a:r>
              <a:rPr lang="zh-CN" altLang="en-US" smtClean="0"/>
              <a:t>项的严苛测试，以及</a:t>
            </a:r>
            <a:r>
              <a:rPr lang="en-US" altLang="zh-CN" smtClean="0"/>
              <a:t>300+</a:t>
            </a:r>
            <a:r>
              <a:rPr lang="zh-CN" altLang="en-US" smtClean="0"/>
              <a:t>项的多个国家级地区的准入认证。</a:t>
            </a:r>
            <a:endParaRPr lang="en-US" altLang="zh-CN" smtClean="0"/>
          </a:p>
          <a:p>
            <a:r>
              <a:rPr lang="zh-CN" altLang="en-US" smtClean="0"/>
              <a:t>持续改进的质量文化，并将改进点融合到到下一个质量循环中。</a:t>
            </a:r>
            <a:endParaRPr lang="en-US" altLang="zh-CN" smtClean="0"/>
          </a:p>
          <a:p>
            <a:endParaRPr lang="zh-CN" altLang="en-US" smtClean="0"/>
          </a:p>
          <a:p>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smtClean="0"/>
          </a:p>
          <a:p>
            <a:pPr marL="0" indent="0">
              <a:buNone/>
            </a:pPr>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X6000</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采用机箱与节点分离的模块化设计。机箱为</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2U</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标准机箱，满足标准</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19</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寸</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1m</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机柜安装。</a:t>
            </a:r>
            <a:endParaRPr lang="zh-CN" altLang="zh-CN" sz="11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典型应用场景为</a:t>
            </a:r>
            <a:r>
              <a:rPr lang="en-US" altLang="zh-CN" dirty="0" smtClean="0"/>
              <a:t>HPC</a:t>
            </a:r>
            <a:r>
              <a:rPr lang="zh-CN" altLang="en-US" dirty="0" smtClean="0"/>
              <a:t>高性能计算。</a:t>
            </a:r>
            <a:endParaRPr lang="en-US" altLang="zh-CN" dirty="0" smtClean="0"/>
          </a:p>
          <a:p>
            <a:r>
              <a:rPr lang="en-US" altLang="zh-CN" dirty="0" smtClean="0"/>
              <a:t>48</a:t>
            </a:r>
            <a:r>
              <a:rPr lang="zh-CN" altLang="en-US" dirty="0" smtClean="0"/>
              <a:t>核和</a:t>
            </a:r>
            <a:r>
              <a:rPr lang="en-US" altLang="zh-CN" dirty="0" smtClean="0"/>
              <a:t>64</a:t>
            </a:r>
            <a:r>
              <a:rPr lang="zh-CN" altLang="en-US" dirty="0" smtClean="0"/>
              <a:t>核两款计算节点。</a:t>
            </a:r>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高密设计，比传统机架省空间</a:t>
            </a:r>
            <a:r>
              <a:rPr lang="en-US" altLang="zh-CN" dirty="0" smtClean="0"/>
              <a:t>50%</a:t>
            </a:r>
            <a:r>
              <a:rPr lang="zh-CN" altLang="en-US" dirty="0" smtClean="0"/>
              <a:t>。</a:t>
            </a:r>
            <a:endParaRPr lang="zh-CN" altLang="en-US" dirty="0" smtClean="0"/>
          </a:p>
          <a:p>
            <a:r>
              <a:rPr lang="zh-CN" altLang="en-US" dirty="0" smtClean="0"/>
              <a:t>对比</a:t>
            </a:r>
            <a:r>
              <a:rPr lang="en-US" altLang="zh-CN" dirty="0" smtClean="0"/>
              <a:t>X6000</a:t>
            </a:r>
            <a:r>
              <a:rPr lang="zh-CN" altLang="en-US" dirty="0" smtClean="0"/>
              <a:t>的</a:t>
            </a:r>
            <a:r>
              <a:rPr lang="en-US" altLang="zh-CN" dirty="0" smtClean="0"/>
              <a:t>x86 6248</a:t>
            </a:r>
            <a:r>
              <a:rPr lang="zh-CN" altLang="en-US" dirty="0" smtClean="0"/>
              <a:t>方案，仍然提升单柜算力</a:t>
            </a:r>
            <a:r>
              <a:rPr lang="en-US" altLang="zh-CN" dirty="0" smtClean="0"/>
              <a:t>20%</a:t>
            </a:r>
            <a:endParaRPr lang="en-US" altLang="zh-CN" dirty="0" smtClean="0"/>
          </a:p>
          <a:p>
            <a:endParaRPr lang="en-US" altLang="zh-CN" dirty="0" smtClean="0"/>
          </a:p>
          <a:p>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TDP</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的英文全称是“</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Thermal Design Power”</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，中文直译是“散热设计功耗”</a:t>
            </a:r>
            <a:endParaRPr lang="en-US" altLang="zh-CN" dirty="0" smtClean="0"/>
          </a:p>
          <a:p>
            <a:r>
              <a:rPr lang="en-US" altLang="zh-CN" dirty="0" smtClean="0"/>
              <a:t>HPC</a:t>
            </a:r>
            <a:r>
              <a:rPr lang="zh-CN" altLang="en-US" dirty="0" smtClean="0"/>
              <a:t>（</a:t>
            </a:r>
            <a:r>
              <a:rPr lang="en-US" altLang="zh-CN" dirty="0" smtClean="0"/>
              <a:t>High</a:t>
            </a:r>
            <a:r>
              <a:rPr lang="en-US" altLang="zh-CN" baseline="0" dirty="0" smtClean="0"/>
              <a:t> Performance Computing</a:t>
            </a:r>
            <a:r>
              <a:rPr lang="zh-CN" altLang="en-US" dirty="0" smtClean="0"/>
              <a:t>）：高性能计算</a:t>
            </a:r>
            <a:endParaRPr lang="en-US" altLang="zh-CN" dirty="0" smtClean="0"/>
          </a:p>
          <a:p>
            <a:r>
              <a:rPr lang="en-US" altLang="zh-CN" dirty="0" smtClean="0"/>
              <a:t>CFD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Computational Fluid Dynamics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），即计算流体动力学</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dirty="0" smtClean="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数据来源：</a:t>
            </a:r>
            <a:r>
              <a:rPr lang="en-US" altLang="zh-CN" dirty="0" smtClean="0"/>
              <a:t>IDC</a:t>
            </a:r>
            <a:endParaRPr lang="en-US" altLang="zh-CN" dirty="0" smtClean="0"/>
          </a:p>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indent="179705" defTabSz="715010" eaLnBrk="0" hangingPunct="0">
              <a:lnSpc>
                <a:spcPct val="150000"/>
              </a:lnSpc>
              <a:buClr>
                <a:schemeClr val="tx1"/>
              </a:buClr>
              <a:buSzPct val="60000"/>
              <a:buFont typeface="Wingdings" panose="05000000000000000000" pitchFamily="2" charset="2"/>
              <a:buChar char="l"/>
              <a:defRPr/>
            </a:pPr>
            <a:r>
              <a:rPr lang="zh-CN" altLang="en-US" sz="1100" dirty="0" smtClean="0">
                <a:latin typeface="+mn-ea"/>
                <a:cs typeface="Arial" panose="020B0604020202020204" pitchFamily="34" charset="0"/>
              </a:rPr>
              <a:t>连体散热器使</a:t>
            </a:r>
            <a:r>
              <a:rPr lang="en-US" altLang="zh-CN" sz="1100" dirty="0" smtClean="0">
                <a:latin typeface="+mn-ea"/>
                <a:cs typeface="Arial" panose="020B0604020202020204" pitchFamily="34" charset="0"/>
              </a:rPr>
              <a:t>2</a:t>
            </a:r>
            <a:r>
              <a:rPr lang="zh-CN" altLang="en-US" sz="1100" dirty="0" smtClean="0">
                <a:latin typeface="+mn-ea"/>
                <a:cs typeface="Arial" panose="020B0604020202020204" pitchFamily="34" charset="0"/>
              </a:rPr>
              <a:t>个处理器的散热器连起来，从而可以使得温度高的一个处理器的热量会往低的一方传递，这样保证了典型业务前后处理器温差控制在</a:t>
            </a:r>
            <a:r>
              <a:rPr lang="en-US" altLang="zh-CN" sz="1100" dirty="0" smtClean="0">
                <a:latin typeface="+mn-ea"/>
                <a:cs typeface="Arial" panose="020B0604020202020204" pitchFamily="34" charset="0"/>
              </a:rPr>
              <a:t>2</a:t>
            </a:r>
            <a:r>
              <a:rPr lang="zh-CN" altLang="en-US" sz="1100" dirty="0" smtClean="0">
                <a:latin typeface="+mn-ea"/>
                <a:cs typeface="Arial" panose="020B0604020202020204" pitchFamily="34" charset="0"/>
              </a:rPr>
              <a:t>℃以内，最大业务前后温差控制在</a:t>
            </a:r>
            <a:r>
              <a:rPr lang="en-US" altLang="zh-CN" sz="1100" dirty="0" smtClean="0">
                <a:latin typeface="+mn-ea"/>
                <a:cs typeface="Arial" panose="020B0604020202020204" pitchFamily="34" charset="0"/>
              </a:rPr>
              <a:t>5</a:t>
            </a:r>
            <a:r>
              <a:rPr lang="zh-CN" altLang="en-US" sz="1100" dirty="0" smtClean="0">
                <a:latin typeface="+mn-ea"/>
                <a:cs typeface="Arial" panose="020B0604020202020204" pitchFamily="34" charset="0"/>
              </a:rPr>
              <a:t>℃以内（业界最佳），保障了处理器可靠性，避免一个处理器因为温度过高而损坏。</a:t>
            </a:r>
            <a:endParaRPr lang="en-US" altLang="zh-CN" sz="1100" dirty="0" smtClean="0">
              <a:latin typeface="+mn-ea"/>
              <a:cs typeface="Arial" panose="020B0604020202020204" pitchFamily="34" charset="0"/>
            </a:endParaRPr>
          </a:p>
          <a:p>
            <a:pPr indent="179705" defTabSz="715010" eaLnBrk="0" hangingPunct="0">
              <a:lnSpc>
                <a:spcPct val="150000"/>
              </a:lnSpc>
              <a:buClr>
                <a:schemeClr val="tx1"/>
              </a:buClr>
              <a:buSzPct val="60000"/>
              <a:buFont typeface="Wingdings" panose="05000000000000000000" pitchFamily="2" charset="2"/>
              <a:buChar char="l"/>
              <a:defRPr/>
            </a:pPr>
            <a:r>
              <a:rPr lang="zh-CN" altLang="en-US" sz="1100" dirty="0" smtClean="0">
                <a:latin typeface="+mn-ea"/>
                <a:cs typeface="Arial" panose="020B0604020202020204" pitchFamily="34" charset="0"/>
              </a:rPr>
              <a:t>对旋风扇利用两个转子相对旋转的技术，提升风扇性能，效率扑通风扇性能提升</a:t>
            </a:r>
            <a:r>
              <a:rPr lang="en-US" altLang="zh-CN" sz="1100" dirty="0" smtClean="0">
                <a:latin typeface="+mn-ea"/>
                <a:cs typeface="Arial" panose="020B0604020202020204" pitchFamily="34" charset="0"/>
              </a:rPr>
              <a:t>10%</a:t>
            </a:r>
            <a:r>
              <a:rPr lang="zh-CN" altLang="en-US" sz="1100" dirty="0" smtClean="0">
                <a:latin typeface="+mn-ea"/>
                <a:cs typeface="Arial" panose="020B0604020202020204" pitchFamily="34" charset="0"/>
              </a:rPr>
              <a:t>。</a:t>
            </a:r>
            <a:endParaRPr lang="en-US" altLang="zh-CN" sz="1100" dirty="0" smtClean="0">
              <a:latin typeface="+mn-ea"/>
              <a:cs typeface="Arial" panose="020B0604020202020204" pitchFamily="34" charset="0"/>
            </a:endParaRPr>
          </a:p>
          <a:p>
            <a:pPr indent="179705" defTabSz="715010" eaLnBrk="0" hangingPunct="0">
              <a:lnSpc>
                <a:spcPct val="150000"/>
              </a:lnSpc>
              <a:buClr>
                <a:schemeClr val="tx1"/>
              </a:buClr>
              <a:buSzPct val="60000"/>
              <a:buFont typeface="Wingdings" panose="05000000000000000000" pitchFamily="2" charset="2"/>
              <a:buChar char="l"/>
              <a:defRPr/>
            </a:pPr>
            <a:r>
              <a:rPr lang="zh-CN" altLang="en-US" sz="1100" dirty="0" smtClean="0">
                <a:latin typeface="+mn-ea"/>
                <a:cs typeface="Arial" panose="020B0604020202020204" pitchFamily="34" charset="0"/>
              </a:rPr>
              <a:t>采用</a:t>
            </a:r>
            <a:r>
              <a:rPr lang="en-US" altLang="zh-CN" sz="1100" dirty="0" smtClean="0">
                <a:latin typeface="+mn-ea"/>
                <a:cs typeface="Arial" panose="020B0604020202020204" pitchFamily="34" charset="0"/>
              </a:rPr>
              <a:t>6</a:t>
            </a:r>
            <a:r>
              <a:rPr lang="zh-CN" altLang="en-US" sz="1100" dirty="0" smtClean="0">
                <a:latin typeface="+mn-ea"/>
                <a:cs typeface="Arial" panose="020B0604020202020204" pitchFamily="34" charset="0"/>
              </a:rPr>
              <a:t>角开孔，开孔率超过</a:t>
            </a:r>
            <a:r>
              <a:rPr lang="en-US" altLang="zh-CN" sz="1100" dirty="0" smtClean="0">
                <a:latin typeface="+mn-ea"/>
                <a:cs typeface="Arial" panose="020B0604020202020204" pitchFamily="34" charset="0"/>
              </a:rPr>
              <a:t>60%</a:t>
            </a:r>
            <a:r>
              <a:rPr lang="zh-CN" altLang="en-US" sz="1100" dirty="0" smtClean="0">
                <a:latin typeface="+mn-ea"/>
                <a:cs typeface="Arial" panose="020B0604020202020204" pitchFamily="34" charset="0"/>
              </a:rPr>
              <a:t>，比普通开孔方式进风量</a:t>
            </a:r>
            <a:r>
              <a:rPr lang="en-US" altLang="zh-CN" sz="1100" dirty="0" smtClean="0">
                <a:latin typeface="+mn-ea"/>
                <a:cs typeface="Arial" panose="020B0604020202020204" pitchFamily="34" charset="0"/>
              </a:rPr>
              <a:t>20%</a:t>
            </a:r>
            <a:r>
              <a:rPr lang="zh-CN" altLang="en-US" sz="1100" dirty="0" smtClean="0">
                <a:latin typeface="+mn-ea"/>
                <a:cs typeface="Arial" panose="020B0604020202020204" pitchFamily="34" charset="0"/>
              </a:rPr>
              <a:t>以上。</a:t>
            </a:r>
            <a:endParaRPr lang="en-US" altLang="zh-CN" sz="1100" dirty="0" smtClean="0">
              <a:latin typeface="+mn-ea"/>
              <a:cs typeface="Arial" panose="020B0604020202020204" pitchFamily="34" charset="0"/>
            </a:endParaRPr>
          </a:p>
          <a:p>
            <a:pPr indent="179705" defTabSz="715010" eaLnBrk="0" hangingPunct="0">
              <a:lnSpc>
                <a:spcPct val="150000"/>
              </a:lnSpc>
              <a:buClr>
                <a:schemeClr val="tx1"/>
              </a:buClr>
              <a:buSzPct val="60000"/>
              <a:buFont typeface="Wingdings" panose="05000000000000000000" pitchFamily="2" charset="2"/>
              <a:buChar char="l"/>
              <a:defRPr/>
            </a:pPr>
            <a:r>
              <a:rPr lang="zh-CN" altLang="en-US" sz="1100" dirty="0" smtClean="0">
                <a:latin typeface="+mn-ea"/>
                <a:cs typeface="Arial" panose="020B0604020202020204" pitchFamily="34" charset="0"/>
              </a:rPr>
              <a:t>全覆盖温度传感器可及时调整风扇转速。</a:t>
            </a:r>
            <a:endParaRPr lang="en-US" altLang="zh-CN" sz="1100" dirty="0" smtClean="0">
              <a:latin typeface="+mn-ea"/>
              <a:cs typeface="Arial" panose="020B0604020202020204" pitchFamily="34" charset="0"/>
            </a:endParaRPr>
          </a:p>
          <a:p>
            <a:endParaRPr lang="zh-CN"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答案：</a:t>
            </a:r>
            <a:r>
              <a:rPr lang="en-US" altLang="zh-CN" dirty="0" smtClean="0"/>
              <a:t>ABC</a:t>
            </a:r>
            <a:r>
              <a:rPr lang="zh-CN" altLang="en-US" dirty="0" smtClean="0"/>
              <a:t>。 </a:t>
            </a:r>
            <a:r>
              <a:rPr lang="en-US" altLang="zh-CN" dirty="0" smtClean="0"/>
              <a:t>X6000</a:t>
            </a:r>
            <a:r>
              <a:rPr lang="zh-CN" altLang="en-US" dirty="0" smtClean="0"/>
              <a:t>属于高密服务器。</a:t>
            </a:r>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华为云基于华为</a:t>
            </a:r>
            <a:r>
              <a:rPr lang="en-US" altLang="zh-CN" sz="1100" kern="1200" dirty="0" err="1" smtClean="0">
                <a:solidFill>
                  <a:schemeClr val="tx1"/>
                </a:solidFill>
                <a:effectLst/>
                <a:latin typeface="微软雅黑" panose="020B0503020204020204" pitchFamily="34" charset="-122"/>
                <a:ea typeface="微软雅黑" panose="020B0503020204020204" pitchFamily="34" charset="-122"/>
                <a:cs typeface="+mn-cs"/>
              </a:rPr>
              <a:t>Kunpeng</a:t>
            </a:r>
            <a:r>
              <a:rPr lang="en-US" altLang="zh-CN" sz="1100" kern="1200" baseline="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处理器架构，提供鲲鹏</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ECS</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、鲲鹏</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BMS</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、鲲鹏</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CCE</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、鲲鹏</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CCI</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等</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69</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款鲲鹏云服务和鲲鹏专属云、鲲鹏</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HPC</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、鲲鹏大数据、鲲鹏企业应用、鲲鹏原生应用等</a:t>
            </a:r>
            <a:r>
              <a:rPr lang="en-US" sz="1100" kern="1200" dirty="0" smtClean="0">
                <a:solidFill>
                  <a:schemeClr val="tx1"/>
                </a:solidFill>
                <a:effectLst/>
                <a:latin typeface="微软雅黑" panose="020B0503020204020204" pitchFamily="34" charset="-122"/>
                <a:ea typeface="微软雅黑" panose="020B0503020204020204" pitchFamily="34" charset="-122"/>
                <a:cs typeface="+mn-cs"/>
              </a:rPr>
              <a:t>20+</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解决方案，面向政府、金融、大企业、互联网等全行业多场景。</a:t>
            </a:r>
            <a:endParaRPr lang="zh-CN"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zh-CN" altLang="en-US" dirty="0" smtClean="0">
                <a:latin typeface="Arial" panose="020B0604020202020204" pitchFamily="34" charset="0"/>
              </a:rPr>
              <a:t>鲲鹏云服务底层基础设施中核心的</a:t>
            </a:r>
            <a:r>
              <a:rPr lang="en-US" altLang="zh-CN" dirty="0" err="1" smtClean="0">
                <a:latin typeface="Arial" panose="020B0604020202020204" pitchFamily="34" charset="0"/>
              </a:rPr>
              <a:t>Kunpeng</a:t>
            </a:r>
            <a:r>
              <a:rPr lang="zh-CN" altLang="en-US" dirty="0" smtClean="0">
                <a:latin typeface="Arial" panose="020B0604020202020204" pitchFamily="34" charset="0"/>
              </a:rPr>
              <a:t>芯片是</a:t>
            </a:r>
            <a:r>
              <a:rPr lang="en-US" altLang="zh-CN" dirty="0" smtClean="0">
                <a:latin typeface="Arial" panose="020B0604020202020204" pitchFamily="34" charset="0"/>
              </a:rPr>
              <a:t>ARM</a:t>
            </a:r>
            <a:r>
              <a:rPr lang="zh-CN" altLang="en-US" dirty="0" smtClean="0">
                <a:latin typeface="Arial" panose="020B0604020202020204" pitchFamily="34" charset="0"/>
              </a:rPr>
              <a:t>架构，华</a:t>
            </a:r>
            <a:r>
              <a:rPr lang="zh-CN" altLang="en-US" sz="1100" dirty="0" smtClean="0">
                <a:latin typeface="Arial" panose="020B0604020202020204" pitchFamily="34" charset="0"/>
              </a:rPr>
              <a:t>为坚持持续战略投入</a:t>
            </a:r>
            <a:r>
              <a:rPr lang="en-US" altLang="zh-CN" sz="1100" dirty="0" smtClean="0">
                <a:latin typeface="Arial" panose="020B0604020202020204" pitchFamily="34" charset="0"/>
              </a:rPr>
              <a:t>ARM</a:t>
            </a:r>
            <a:r>
              <a:rPr lang="zh-CN" altLang="en-US" sz="1100" dirty="0" smtClean="0">
                <a:latin typeface="Arial" panose="020B0604020202020204" pitchFamily="34" charset="0"/>
              </a:rPr>
              <a:t>产业：</a:t>
            </a:r>
            <a:endParaRPr lang="en-US" altLang="zh-CN" sz="1100" dirty="0" smtClean="0">
              <a:latin typeface="Arial" panose="020B0604020202020204" pitchFamily="34" charset="0"/>
            </a:endParaRPr>
          </a:p>
          <a:p>
            <a:pPr lvl="1"/>
            <a:r>
              <a:rPr lang="zh-CN" altLang="en-US" dirty="0" smtClean="0">
                <a:latin typeface="Arial" panose="020B0604020202020204" pitchFamily="34" charset="0"/>
              </a:rPr>
              <a:t>华为拥有长期的</a:t>
            </a:r>
            <a:r>
              <a:rPr lang="en-US" altLang="zh-CN" dirty="0" smtClean="0">
                <a:latin typeface="Arial" panose="020B0604020202020204" pitchFamily="34" charset="0"/>
              </a:rPr>
              <a:t>ARM</a:t>
            </a:r>
            <a:r>
              <a:rPr lang="zh-CN" altLang="en-US" dirty="0" smtClean="0">
                <a:latin typeface="Arial" panose="020B0604020202020204" pitchFamily="34" charset="0"/>
              </a:rPr>
              <a:t>芯片研发积累，目前已经研发了三代服务器</a:t>
            </a:r>
            <a:r>
              <a:rPr lang="en-US" altLang="zh-CN" dirty="0" smtClean="0">
                <a:latin typeface="Arial" panose="020B0604020202020204" pitchFamily="34" charset="0"/>
              </a:rPr>
              <a:t>ARM</a:t>
            </a:r>
            <a:r>
              <a:rPr lang="zh-CN" altLang="en-US" dirty="0" smtClean="0">
                <a:latin typeface="Arial" panose="020B0604020202020204" pitchFamily="34" charset="0"/>
              </a:rPr>
              <a:t>芯片。</a:t>
            </a:r>
            <a:endParaRPr lang="en-US" altLang="zh-CN" dirty="0" smtClean="0">
              <a:latin typeface="Arial" panose="020B0604020202020204" pitchFamily="34" charset="0"/>
            </a:endParaRPr>
          </a:p>
          <a:p>
            <a:pPr lvl="1"/>
            <a:r>
              <a:rPr lang="zh-CN" altLang="en-US" dirty="0" smtClean="0">
                <a:latin typeface="Arial" panose="020B0604020202020204" pitchFamily="34" charset="0"/>
              </a:rPr>
              <a:t>华为拥有端到端的产业化能力，从处理器、操作系统、云服务到行业方案</a:t>
            </a:r>
            <a:r>
              <a:rPr lang="zh-CN" altLang="en-US" baseline="0" dirty="0" smtClean="0">
                <a:latin typeface="Arial" panose="020B0604020202020204" pitchFamily="34" charset="0"/>
              </a:rPr>
              <a:t>， </a:t>
            </a:r>
            <a:r>
              <a:rPr lang="zh-CN" altLang="en-US" dirty="0" smtClean="0">
                <a:latin typeface="Arial" panose="020B0604020202020204" pitchFamily="34" charset="0"/>
              </a:rPr>
              <a:t>能够为客户提供整体解决方案能力。</a:t>
            </a:r>
            <a:endParaRPr lang="en-US" altLang="zh-CN" dirty="0" smtClean="0">
              <a:latin typeface="Arial" panose="020B0604020202020204" pitchFamily="34" charset="0"/>
            </a:endParaRPr>
          </a:p>
          <a:p>
            <a:pPr lvl="1"/>
            <a:r>
              <a:rPr lang="zh-CN" altLang="en-US" dirty="0" smtClean="0">
                <a:latin typeface="Arial" panose="020B0604020202020204" pitchFamily="34" charset="0"/>
              </a:rPr>
              <a:t>华为云经过</a:t>
            </a:r>
            <a:r>
              <a:rPr lang="en-US" altLang="zh-CN" dirty="0" smtClean="0">
                <a:latin typeface="Arial" panose="020B0604020202020204" pitchFamily="34" charset="0"/>
              </a:rPr>
              <a:t>12</a:t>
            </a:r>
            <a:r>
              <a:rPr lang="zh-CN" altLang="en-US" dirty="0" smtClean="0">
                <a:latin typeface="Arial" panose="020B0604020202020204" pitchFamily="34" charset="0"/>
              </a:rPr>
              <a:t>年</a:t>
            </a:r>
            <a:r>
              <a:rPr lang="en-US" altLang="zh-CN" dirty="0" smtClean="0">
                <a:latin typeface="Arial" panose="020B0604020202020204" pitchFamily="34" charset="0"/>
              </a:rPr>
              <a:t>+</a:t>
            </a:r>
            <a:r>
              <a:rPr lang="zh-CN" altLang="en-US" dirty="0" smtClean="0">
                <a:latin typeface="Arial" panose="020B0604020202020204" pitchFamily="34" charset="0"/>
              </a:rPr>
              <a:t>的发展，拥有丰富的研发经验。</a:t>
            </a:r>
            <a:endParaRPr lang="en-US" altLang="zh-CN" dirty="0" smtClean="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3D1208B-ABB5-48F0-93EC-79B837E3F925}" type="slidenum">
              <a:rPr lang="zh-CN" altLang="en-US" smtClean="0">
                <a:solidFill>
                  <a:prstClr val="black"/>
                </a:solidFill>
                <a:latin typeface="Arial" panose="020B0604020202020204" pitchFamily="34" charset="0"/>
                <a:ea typeface="等线" panose="02010600030101010101" pitchFamily="2" charset="-122"/>
              </a:rPr>
            </a:fld>
            <a:endParaRPr lang="en-US" altLang="zh-CN" dirty="0">
              <a:solidFill>
                <a:prstClr val="black"/>
              </a:solidFill>
              <a:latin typeface="Arial" panose="020B0604020202020204" pitchFamily="34" charset="0"/>
              <a:ea typeface="等线"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2019</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年</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9</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月</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19</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日</a:t>
            </a:r>
            <a:r>
              <a:rPr lang="zh-CN" altLang="en-US" sz="1100" b="0" i="0" kern="1200" baseline="0" dirty="0" smtClean="0">
                <a:solidFill>
                  <a:schemeClr val="tx1"/>
                </a:solidFill>
                <a:effectLst/>
                <a:latin typeface="微软雅黑" panose="020B0503020204020204" pitchFamily="34" charset="-122"/>
                <a:ea typeface="微软雅黑" panose="020B0503020204020204" pitchFamily="34" charset="-122"/>
                <a:cs typeface="+mn-cs"/>
              </a:rPr>
              <a:t> 华为全联接大会</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上，华为</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Cloud&amp;AI</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产品与服务总裁侯金龙进行了主题演讲</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,69</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款基于鲲鹏处理器的云服务正式发布。</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anose="05000000000000000000" pitchFamily="2" charset="2"/>
              <a:buNone/>
              <a:defRPr/>
            </a:pPr>
            <a:endParaRPr lang="en-US"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学习推荐</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目标</a:t>
            </a:r>
            <a:endParaRPr lang="en-US" altLang="zh-CN"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endPar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本节概述和学习目标</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2.png"/><Relationship Id="rId1" Type="http://schemas.openxmlformats.org/officeDocument/2006/relationships/slideLayout" Target="../slideLayouts/slideLayout24.xml"/></Relationships>
</file>

<file path=ppt/slideMasters/_rels/slideMaster100.xml.rels><?xml version="1.0" encoding="UTF-8" standalone="yes"?>
<Relationships xmlns="http://schemas.openxmlformats.org/package/2006/relationships"><Relationship Id="rId3" Type="http://schemas.openxmlformats.org/officeDocument/2006/relationships/theme" Target="../theme/theme100.xml"/><Relationship Id="rId2" Type="http://schemas.openxmlformats.org/officeDocument/2006/relationships/image" Target="../media/image2.png"/><Relationship Id="rId1" Type="http://schemas.openxmlformats.org/officeDocument/2006/relationships/slideLayout" Target="../slideLayouts/slideLayout114.xml"/></Relationships>
</file>

<file path=ppt/slideMasters/_rels/slideMaster101.xml.rels><?xml version="1.0" encoding="UTF-8" standalone="yes"?>
<Relationships xmlns="http://schemas.openxmlformats.org/package/2006/relationships"><Relationship Id="rId3" Type="http://schemas.openxmlformats.org/officeDocument/2006/relationships/theme" Target="../theme/theme101.xml"/><Relationship Id="rId2" Type="http://schemas.openxmlformats.org/officeDocument/2006/relationships/image" Target="../media/image2.png"/><Relationship Id="rId1" Type="http://schemas.openxmlformats.org/officeDocument/2006/relationships/slideLayout" Target="../slideLayouts/slideLayout115.xml"/></Relationships>
</file>

<file path=ppt/slideMasters/_rels/slideMaster102.xml.rels><?xml version="1.0" encoding="UTF-8" standalone="yes"?>
<Relationships xmlns="http://schemas.openxmlformats.org/package/2006/relationships"><Relationship Id="rId3" Type="http://schemas.openxmlformats.org/officeDocument/2006/relationships/theme" Target="../theme/theme102.xml"/><Relationship Id="rId2" Type="http://schemas.openxmlformats.org/officeDocument/2006/relationships/image" Target="../media/image2.png"/><Relationship Id="rId1" Type="http://schemas.openxmlformats.org/officeDocument/2006/relationships/slideLayout" Target="../slideLayouts/slideLayout116.xml"/></Relationships>
</file>

<file path=ppt/slideMasters/_rels/slideMaster103.xml.rels><?xml version="1.0" encoding="UTF-8" standalone="yes"?>
<Relationships xmlns="http://schemas.openxmlformats.org/package/2006/relationships"><Relationship Id="rId3" Type="http://schemas.openxmlformats.org/officeDocument/2006/relationships/theme" Target="../theme/theme103.xml"/><Relationship Id="rId2" Type="http://schemas.openxmlformats.org/officeDocument/2006/relationships/image" Target="../media/image2.png"/><Relationship Id="rId1" Type="http://schemas.openxmlformats.org/officeDocument/2006/relationships/slideLayout" Target="../slideLayouts/slideLayout117.xml"/></Relationships>
</file>

<file path=ppt/slideMasters/_rels/slideMaster104.xml.rels><?xml version="1.0" encoding="UTF-8" standalone="yes"?>
<Relationships xmlns="http://schemas.openxmlformats.org/package/2006/relationships"><Relationship Id="rId3" Type="http://schemas.openxmlformats.org/officeDocument/2006/relationships/theme" Target="../theme/theme104.xml"/><Relationship Id="rId2" Type="http://schemas.openxmlformats.org/officeDocument/2006/relationships/image" Target="../media/image2.png"/><Relationship Id="rId1" Type="http://schemas.openxmlformats.org/officeDocument/2006/relationships/slideLayout" Target="../slideLayouts/slideLayout118.xml"/></Relationships>
</file>

<file path=ppt/slideMasters/_rels/slideMaster105.xml.rels><?xml version="1.0" encoding="UTF-8" standalone="yes"?>
<Relationships xmlns="http://schemas.openxmlformats.org/package/2006/relationships"><Relationship Id="rId3" Type="http://schemas.openxmlformats.org/officeDocument/2006/relationships/theme" Target="../theme/theme105.xml"/><Relationship Id="rId2" Type="http://schemas.openxmlformats.org/officeDocument/2006/relationships/image" Target="../media/image2.png"/><Relationship Id="rId1" Type="http://schemas.openxmlformats.org/officeDocument/2006/relationships/slideLayout" Target="../slideLayouts/slideLayout119.xml"/></Relationships>
</file>

<file path=ppt/slideMasters/_rels/slideMaster106.xml.rels><?xml version="1.0" encoding="UTF-8" standalone="yes"?>
<Relationships xmlns="http://schemas.openxmlformats.org/package/2006/relationships"><Relationship Id="rId3" Type="http://schemas.openxmlformats.org/officeDocument/2006/relationships/theme" Target="../theme/theme106.xml"/><Relationship Id="rId2" Type="http://schemas.openxmlformats.org/officeDocument/2006/relationships/image" Target="../media/image2.png"/><Relationship Id="rId1" Type="http://schemas.openxmlformats.org/officeDocument/2006/relationships/slideLayout" Target="../slideLayouts/slideLayout120.xml"/></Relationships>
</file>

<file path=ppt/slideMasters/_rels/slideMaster107.xml.rels><?xml version="1.0" encoding="UTF-8" standalone="yes"?>
<Relationships xmlns="http://schemas.openxmlformats.org/package/2006/relationships"><Relationship Id="rId3" Type="http://schemas.openxmlformats.org/officeDocument/2006/relationships/theme" Target="../theme/theme107.xml"/><Relationship Id="rId2" Type="http://schemas.openxmlformats.org/officeDocument/2006/relationships/image" Target="../media/image2.png"/><Relationship Id="rId1" Type="http://schemas.openxmlformats.org/officeDocument/2006/relationships/slideLayout" Target="../slideLayouts/slideLayout121.xml"/></Relationships>
</file>

<file path=ppt/slideMasters/_rels/slideMaster108.xml.rels><?xml version="1.0" encoding="UTF-8" standalone="yes"?>
<Relationships xmlns="http://schemas.openxmlformats.org/package/2006/relationships"><Relationship Id="rId3" Type="http://schemas.openxmlformats.org/officeDocument/2006/relationships/theme" Target="../theme/theme108.xml"/><Relationship Id="rId2" Type="http://schemas.openxmlformats.org/officeDocument/2006/relationships/image" Target="../media/image2.png"/><Relationship Id="rId1" Type="http://schemas.openxmlformats.org/officeDocument/2006/relationships/slideLayout" Target="../slideLayouts/slideLayout122.xml"/></Relationships>
</file>

<file path=ppt/slideMasters/_rels/slideMaster109.xml.rels><?xml version="1.0" encoding="UTF-8" standalone="yes"?>
<Relationships xmlns="http://schemas.openxmlformats.org/package/2006/relationships"><Relationship Id="rId3" Type="http://schemas.openxmlformats.org/officeDocument/2006/relationships/theme" Target="../theme/theme109.xml"/><Relationship Id="rId2" Type="http://schemas.openxmlformats.org/officeDocument/2006/relationships/image" Target="../media/image2.png"/><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110.xml.rels><?xml version="1.0" encoding="UTF-8" standalone="yes"?>
<Relationships xmlns="http://schemas.openxmlformats.org/package/2006/relationships"><Relationship Id="rId3" Type="http://schemas.openxmlformats.org/officeDocument/2006/relationships/theme" Target="../theme/theme110.xml"/><Relationship Id="rId2" Type="http://schemas.openxmlformats.org/officeDocument/2006/relationships/image" Target="../media/image2.png"/><Relationship Id="rId1" Type="http://schemas.openxmlformats.org/officeDocument/2006/relationships/slideLayout" Target="../slideLayouts/slideLayout124.xml"/></Relationships>
</file>

<file path=ppt/slideMasters/_rels/slideMaster111.xml.rels><?xml version="1.0" encoding="UTF-8" standalone="yes"?>
<Relationships xmlns="http://schemas.openxmlformats.org/package/2006/relationships"><Relationship Id="rId3" Type="http://schemas.openxmlformats.org/officeDocument/2006/relationships/theme" Target="../theme/theme111.xml"/><Relationship Id="rId2" Type="http://schemas.openxmlformats.org/officeDocument/2006/relationships/image" Target="../media/image2.png"/><Relationship Id="rId1" Type="http://schemas.openxmlformats.org/officeDocument/2006/relationships/slideLayout" Target="../slideLayouts/slideLayout125.xml"/></Relationships>
</file>

<file path=ppt/slideMasters/_rels/slideMaster112.xml.rels><?xml version="1.0" encoding="UTF-8" standalone="yes"?>
<Relationships xmlns="http://schemas.openxmlformats.org/package/2006/relationships"><Relationship Id="rId3" Type="http://schemas.openxmlformats.org/officeDocument/2006/relationships/theme" Target="../theme/theme112.xml"/><Relationship Id="rId2" Type="http://schemas.openxmlformats.org/officeDocument/2006/relationships/image" Target="../media/image2.png"/><Relationship Id="rId1" Type="http://schemas.openxmlformats.org/officeDocument/2006/relationships/slideLayout" Target="../slideLayouts/slideLayout126.xml"/></Relationships>
</file>

<file path=ppt/slideMasters/_rels/slideMaster113.xml.rels><?xml version="1.0" encoding="UTF-8" standalone="yes"?>
<Relationships xmlns="http://schemas.openxmlformats.org/package/2006/relationships"><Relationship Id="rId3" Type="http://schemas.openxmlformats.org/officeDocument/2006/relationships/theme" Target="../theme/theme113.xml"/><Relationship Id="rId2" Type="http://schemas.openxmlformats.org/officeDocument/2006/relationships/image" Target="../media/image2.png"/><Relationship Id="rId1" Type="http://schemas.openxmlformats.org/officeDocument/2006/relationships/slideLayout" Target="../slideLayouts/slideLayout127.xml"/></Relationships>
</file>

<file path=ppt/slideMasters/_rels/slideMaster114.xml.rels><?xml version="1.0" encoding="UTF-8" standalone="yes"?>
<Relationships xmlns="http://schemas.openxmlformats.org/package/2006/relationships"><Relationship Id="rId3" Type="http://schemas.openxmlformats.org/officeDocument/2006/relationships/theme" Target="../theme/theme114.xml"/><Relationship Id="rId2" Type="http://schemas.openxmlformats.org/officeDocument/2006/relationships/image" Target="../media/image2.png"/><Relationship Id="rId1" Type="http://schemas.openxmlformats.org/officeDocument/2006/relationships/slideLayout" Target="../slideLayouts/slideLayout128.xml"/></Relationships>
</file>

<file path=ppt/slideMasters/_rels/slideMaster115.xml.rels><?xml version="1.0" encoding="UTF-8" standalone="yes"?>
<Relationships xmlns="http://schemas.openxmlformats.org/package/2006/relationships"><Relationship Id="rId3" Type="http://schemas.openxmlformats.org/officeDocument/2006/relationships/theme" Target="../theme/theme115.xml"/><Relationship Id="rId2" Type="http://schemas.openxmlformats.org/officeDocument/2006/relationships/image" Target="../media/image2.png"/><Relationship Id="rId1" Type="http://schemas.openxmlformats.org/officeDocument/2006/relationships/slideLayout" Target="../slideLayouts/slideLayout129.xml"/></Relationships>
</file>

<file path=ppt/slideMasters/_rels/slideMaster116.xml.rels><?xml version="1.0" encoding="UTF-8" standalone="yes"?>
<Relationships xmlns="http://schemas.openxmlformats.org/package/2006/relationships"><Relationship Id="rId3" Type="http://schemas.openxmlformats.org/officeDocument/2006/relationships/theme" Target="../theme/theme116.xml"/><Relationship Id="rId2" Type="http://schemas.openxmlformats.org/officeDocument/2006/relationships/image" Target="../media/image2.png"/><Relationship Id="rId1" Type="http://schemas.openxmlformats.org/officeDocument/2006/relationships/slideLayout" Target="../slideLayouts/slideLayout130.xml"/></Relationships>
</file>

<file path=ppt/slideMasters/_rels/slideMaster117.xml.rels><?xml version="1.0" encoding="UTF-8" standalone="yes"?>
<Relationships xmlns="http://schemas.openxmlformats.org/package/2006/relationships"><Relationship Id="rId3" Type="http://schemas.openxmlformats.org/officeDocument/2006/relationships/theme" Target="../theme/theme117.xml"/><Relationship Id="rId2" Type="http://schemas.openxmlformats.org/officeDocument/2006/relationships/image" Target="../media/image2.png"/><Relationship Id="rId1" Type="http://schemas.openxmlformats.org/officeDocument/2006/relationships/slideLayout" Target="../slideLayouts/slideLayout131.xml"/></Relationships>
</file>

<file path=ppt/slideMasters/_rels/slideMaster118.xml.rels><?xml version="1.0" encoding="UTF-8" standalone="yes"?>
<Relationships xmlns="http://schemas.openxmlformats.org/package/2006/relationships"><Relationship Id="rId3" Type="http://schemas.openxmlformats.org/officeDocument/2006/relationships/theme" Target="../theme/theme118.xml"/><Relationship Id="rId2" Type="http://schemas.openxmlformats.org/officeDocument/2006/relationships/image" Target="../media/image2.png"/><Relationship Id="rId1" Type="http://schemas.openxmlformats.org/officeDocument/2006/relationships/slideLayout" Target="../slideLayouts/slideLayout132.xml"/></Relationships>
</file>

<file path=ppt/slideMasters/_rels/slideMaster119.xml.rels><?xml version="1.0" encoding="UTF-8" standalone="yes"?>
<Relationships xmlns="http://schemas.openxmlformats.org/package/2006/relationships"><Relationship Id="rId3" Type="http://schemas.openxmlformats.org/officeDocument/2006/relationships/theme" Target="../theme/theme119.xml"/><Relationship Id="rId2" Type="http://schemas.openxmlformats.org/officeDocument/2006/relationships/image" Target="../media/image2.png"/><Relationship Id="rId1"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2.png"/><Relationship Id="rId1" Type="http://schemas.openxmlformats.org/officeDocument/2006/relationships/slideLayout" Target="../slideLayouts/slideLayout26.xml"/></Relationships>
</file>

<file path=ppt/slideMasters/_rels/slideMaster120.xml.rels><?xml version="1.0" encoding="UTF-8" standalone="yes"?>
<Relationships xmlns="http://schemas.openxmlformats.org/package/2006/relationships"><Relationship Id="rId3" Type="http://schemas.openxmlformats.org/officeDocument/2006/relationships/theme" Target="../theme/theme120.xml"/><Relationship Id="rId2" Type="http://schemas.openxmlformats.org/officeDocument/2006/relationships/image" Target="../media/image2.png"/><Relationship Id="rId1" Type="http://schemas.openxmlformats.org/officeDocument/2006/relationships/slideLayout" Target="../slideLayouts/slideLayout134.xml"/></Relationships>
</file>

<file path=ppt/slideMasters/_rels/slideMaster121.xml.rels><?xml version="1.0" encoding="UTF-8" standalone="yes"?>
<Relationships xmlns="http://schemas.openxmlformats.org/package/2006/relationships"><Relationship Id="rId3" Type="http://schemas.openxmlformats.org/officeDocument/2006/relationships/theme" Target="../theme/theme121.xml"/><Relationship Id="rId2" Type="http://schemas.openxmlformats.org/officeDocument/2006/relationships/image" Target="../media/image2.png"/><Relationship Id="rId1" Type="http://schemas.openxmlformats.org/officeDocument/2006/relationships/slideLayout" Target="../slideLayouts/slideLayout135.xml"/></Relationships>
</file>

<file path=ppt/slideMasters/_rels/slideMaster122.xml.rels><?xml version="1.0" encoding="UTF-8" standalone="yes"?>
<Relationships xmlns="http://schemas.openxmlformats.org/package/2006/relationships"><Relationship Id="rId3" Type="http://schemas.openxmlformats.org/officeDocument/2006/relationships/theme" Target="../theme/theme122.xml"/><Relationship Id="rId2" Type="http://schemas.openxmlformats.org/officeDocument/2006/relationships/image" Target="../media/image2.png"/><Relationship Id="rId1" Type="http://schemas.openxmlformats.org/officeDocument/2006/relationships/slideLayout" Target="../slideLayouts/slideLayout136.xml"/></Relationships>
</file>

<file path=ppt/slideMasters/_rels/slideMaster123.xml.rels><?xml version="1.0" encoding="UTF-8" standalone="yes"?>
<Relationships xmlns="http://schemas.openxmlformats.org/package/2006/relationships"><Relationship Id="rId3" Type="http://schemas.openxmlformats.org/officeDocument/2006/relationships/theme" Target="../theme/theme123.xml"/><Relationship Id="rId2" Type="http://schemas.openxmlformats.org/officeDocument/2006/relationships/image" Target="../media/image2.png"/><Relationship Id="rId1" Type="http://schemas.openxmlformats.org/officeDocument/2006/relationships/slideLayout" Target="../slideLayouts/slideLayout137.xml"/></Relationships>
</file>

<file path=ppt/slideMasters/_rels/slideMaster124.xml.rels><?xml version="1.0" encoding="UTF-8" standalone="yes"?>
<Relationships xmlns="http://schemas.openxmlformats.org/package/2006/relationships"><Relationship Id="rId3" Type="http://schemas.openxmlformats.org/officeDocument/2006/relationships/theme" Target="../theme/theme124.xml"/><Relationship Id="rId2" Type="http://schemas.openxmlformats.org/officeDocument/2006/relationships/image" Target="../media/image2.png"/><Relationship Id="rId1" Type="http://schemas.openxmlformats.org/officeDocument/2006/relationships/slideLayout" Target="../slideLayouts/slideLayout138.xml"/></Relationships>
</file>

<file path=ppt/slideMasters/_rels/slideMaster125.xml.rels><?xml version="1.0" encoding="UTF-8" standalone="yes"?>
<Relationships xmlns="http://schemas.openxmlformats.org/package/2006/relationships"><Relationship Id="rId3" Type="http://schemas.openxmlformats.org/officeDocument/2006/relationships/theme" Target="../theme/theme125.xml"/><Relationship Id="rId2" Type="http://schemas.openxmlformats.org/officeDocument/2006/relationships/image" Target="../media/image2.png"/><Relationship Id="rId1" Type="http://schemas.openxmlformats.org/officeDocument/2006/relationships/slideLayout" Target="../slideLayouts/slideLayout139.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image" Target="../media/image2.png"/><Relationship Id="rId1" Type="http://schemas.openxmlformats.org/officeDocument/2006/relationships/slideLayout" Target="../slideLayouts/slideLayout140.xml"/></Relationships>
</file>

<file path=ppt/slideMasters/_rels/slideMaster127.xml.rels><?xml version="1.0" encoding="UTF-8" standalone="yes"?>
<Relationships xmlns="http://schemas.openxmlformats.org/package/2006/relationships"><Relationship Id="rId3" Type="http://schemas.openxmlformats.org/officeDocument/2006/relationships/theme" Target="../theme/theme127.xml"/><Relationship Id="rId2" Type="http://schemas.openxmlformats.org/officeDocument/2006/relationships/image" Target="../media/image2.png"/><Relationship Id="rId1" Type="http://schemas.openxmlformats.org/officeDocument/2006/relationships/slideLayout" Target="../slideLayouts/slideLayout141.xml"/></Relationships>
</file>

<file path=ppt/slideMasters/_rels/slideMaster128.xml.rels><?xml version="1.0" encoding="UTF-8" standalone="yes"?>
<Relationships xmlns="http://schemas.openxmlformats.org/package/2006/relationships"><Relationship Id="rId3" Type="http://schemas.openxmlformats.org/officeDocument/2006/relationships/theme" Target="../theme/theme128.xml"/><Relationship Id="rId2" Type="http://schemas.openxmlformats.org/officeDocument/2006/relationships/image" Target="../media/image2.png"/><Relationship Id="rId1" Type="http://schemas.openxmlformats.org/officeDocument/2006/relationships/slideLayout" Target="../slideLayouts/slideLayout142.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image" Target="../media/image2.png"/><Relationship Id="rId1"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2.png"/><Relationship Id="rId1" Type="http://schemas.openxmlformats.org/officeDocument/2006/relationships/slideLayout" Target="../slideLayouts/slideLayout27.xml"/></Relationships>
</file>

<file path=ppt/slideMasters/_rels/slideMaster130.xml.rels><?xml version="1.0" encoding="UTF-8" standalone="yes"?>
<Relationships xmlns="http://schemas.openxmlformats.org/package/2006/relationships"><Relationship Id="rId3" Type="http://schemas.openxmlformats.org/officeDocument/2006/relationships/theme" Target="../theme/theme130.xml"/><Relationship Id="rId2" Type="http://schemas.openxmlformats.org/officeDocument/2006/relationships/image" Target="../media/image2.png"/><Relationship Id="rId1" Type="http://schemas.openxmlformats.org/officeDocument/2006/relationships/slideLayout" Target="../slideLayouts/slideLayout144.xml"/></Relationships>
</file>

<file path=ppt/slideMasters/_rels/slideMaster131.xml.rels><?xml version="1.0" encoding="UTF-8" standalone="yes"?>
<Relationships xmlns="http://schemas.openxmlformats.org/package/2006/relationships"><Relationship Id="rId3" Type="http://schemas.openxmlformats.org/officeDocument/2006/relationships/theme" Target="../theme/theme131.xml"/><Relationship Id="rId2" Type="http://schemas.openxmlformats.org/officeDocument/2006/relationships/image" Target="../media/image2.png"/><Relationship Id="rId1" Type="http://schemas.openxmlformats.org/officeDocument/2006/relationships/slideLayout" Target="../slideLayouts/slideLayout145.xml"/></Relationships>
</file>

<file path=ppt/slideMasters/_rels/slideMaster132.xml.rels><?xml version="1.0" encoding="UTF-8" standalone="yes"?>
<Relationships xmlns="http://schemas.openxmlformats.org/package/2006/relationships"><Relationship Id="rId3" Type="http://schemas.openxmlformats.org/officeDocument/2006/relationships/theme" Target="../theme/theme132.xml"/><Relationship Id="rId2" Type="http://schemas.openxmlformats.org/officeDocument/2006/relationships/image" Target="../media/image2.png"/><Relationship Id="rId1" Type="http://schemas.openxmlformats.org/officeDocument/2006/relationships/slideLayout" Target="../slideLayouts/slideLayout146.xml"/></Relationships>
</file>

<file path=ppt/slideMasters/_rels/slideMaster133.xml.rels><?xml version="1.0" encoding="UTF-8" standalone="yes"?>
<Relationships xmlns="http://schemas.openxmlformats.org/package/2006/relationships"><Relationship Id="rId3" Type="http://schemas.openxmlformats.org/officeDocument/2006/relationships/theme" Target="../theme/theme133.xml"/><Relationship Id="rId2" Type="http://schemas.openxmlformats.org/officeDocument/2006/relationships/image" Target="../media/image2.png"/><Relationship Id="rId1" Type="http://schemas.openxmlformats.org/officeDocument/2006/relationships/slideLayout" Target="../slideLayouts/slideLayout147.xml"/></Relationships>
</file>

<file path=ppt/slideMasters/_rels/slideMaster134.xml.rels><?xml version="1.0" encoding="UTF-8" standalone="yes"?>
<Relationships xmlns="http://schemas.openxmlformats.org/package/2006/relationships"><Relationship Id="rId3" Type="http://schemas.openxmlformats.org/officeDocument/2006/relationships/theme" Target="../theme/theme134.xml"/><Relationship Id="rId2" Type="http://schemas.openxmlformats.org/officeDocument/2006/relationships/image" Target="../media/image2.png"/><Relationship Id="rId1" Type="http://schemas.openxmlformats.org/officeDocument/2006/relationships/slideLayout" Target="../slideLayouts/slideLayout148.xml"/></Relationships>
</file>

<file path=ppt/slideMasters/_rels/slideMaster135.xml.rels><?xml version="1.0" encoding="UTF-8" standalone="yes"?>
<Relationships xmlns="http://schemas.openxmlformats.org/package/2006/relationships"><Relationship Id="rId3" Type="http://schemas.openxmlformats.org/officeDocument/2006/relationships/theme" Target="../theme/theme135.xml"/><Relationship Id="rId2" Type="http://schemas.openxmlformats.org/officeDocument/2006/relationships/image" Target="../media/image2.png"/><Relationship Id="rId1" Type="http://schemas.openxmlformats.org/officeDocument/2006/relationships/slideLayout" Target="../slideLayouts/slideLayout149.xml"/></Relationships>
</file>

<file path=ppt/slideMasters/_rels/slideMaster136.xml.rels><?xml version="1.0" encoding="UTF-8" standalone="yes"?>
<Relationships xmlns="http://schemas.openxmlformats.org/package/2006/relationships"><Relationship Id="rId3" Type="http://schemas.openxmlformats.org/officeDocument/2006/relationships/theme" Target="../theme/theme136.xml"/><Relationship Id="rId2" Type="http://schemas.openxmlformats.org/officeDocument/2006/relationships/image" Target="../media/image2.png"/><Relationship Id="rId1" Type="http://schemas.openxmlformats.org/officeDocument/2006/relationships/slideLayout" Target="../slideLayouts/slideLayout150.xml"/></Relationships>
</file>

<file path=ppt/slideMasters/_rels/slideMaster137.xml.rels><?xml version="1.0" encoding="UTF-8" standalone="yes"?>
<Relationships xmlns="http://schemas.openxmlformats.org/package/2006/relationships"><Relationship Id="rId3" Type="http://schemas.openxmlformats.org/officeDocument/2006/relationships/theme" Target="../theme/theme137.xml"/><Relationship Id="rId2" Type="http://schemas.openxmlformats.org/officeDocument/2006/relationships/image" Target="../media/image2.png"/><Relationship Id="rId1" Type="http://schemas.openxmlformats.org/officeDocument/2006/relationships/slideLayout" Target="../slideLayouts/slideLayout151.xml"/></Relationships>
</file>

<file path=ppt/slideMasters/_rels/slideMaster138.xml.rels><?xml version="1.0" encoding="UTF-8" standalone="yes"?>
<Relationships xmlns="http://schemas.openxmlformats.org/package/2006/relationships"><Relationship Id="rId3" Type="http://schemas.openxmlformats.org/officeDocument/2006/relationships/theme" Target="../theme/theme138.xml"/><Relationship Id="rId2" Type="http://schemas.openxmlformats.org/officeDocument/2006/relationships/image" Target="../media/image2.png"/><Relationship Id="rId1" Type="http://schemas.openxmlformats.org/officeDocument/2006/relationships/slideLayout" Target="../slideLayouts/slideLayout152.xml"/></Relationships>
</file>

<file path=ppt/slideMasters/_rels/slideMaster139.xml.rels><?xml version="1.0" encoding="UTF-8" standalone="yes"?>
<Relationships xmlns="http://schemas.openxmlformats.org/package/2006/relationships"><Relationship Id="rId3" Type="http://schemas.openxmlformats.org/officeDocument/2006/relationships/theme" Target="../theme/theme139.xml"/><Relationship Id="rId2" Type="http://schemas.openxmlformats.org/officeDocument/2006/relationships/image" Target="../media/image2.png"/><Relationship Id="rId1"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2.png"/><Relationship Id="rId1" Type="http://schemas.openxmlformats.org/officeDocument/2006/relationships/slideLayout" Target="../slideLayouts/slideLayout28.xml"/></Relationships>
</file>

<file path=ppt/slideMasters/_rels/slideMaster140.xml.rels><?xml version="1.0" encoding="UTF-8" standalone="yes"?>
<Relationships xmlns="http://schemas.openxmlformats.org/package/2006/relationships"><Relationship Id="rId3" Type="http://schemas.openxmlformats.org/officeDocument/2006/relationships/theme" Target="../theme/theme140.xml"/><Relationship Id="rId2" Type="http://schemas.openxmlformats.org/officeDocument/2006/relationships/image" Target="../media/image2.png"/><Relationship Id="rId1" Type="http://schemas.openxmlformats.org/officeDocument/2006/relationships/slideLayout" Target="../slideLayouts/slideLayout154.xml"/></Relationships>
</file>

<file path=ppt/slideMasters/_rels/slideMaster141.xml.rels><?xml version="1.0" encoding="UTF-8" standalone="yes"?>
<Relationships xmlns="http://schemas.openxmlformats.org/package/2006/relationships"><Relationship Id="rId3" Type="http://schemas.openxmlformats.org/officeDocument/2006/relationships/theme" Target="../theme/theme141.xml"/><Relationship Id="rId2" Type="http://schemas.openxmlformats.org/officeDocument/2006/relationships/image" Target="../media/image2.png"/><Relationship Id="rId1" Type="http://schemas.openxmlformats.org/officeDocument/2006/relationships/slideLayout" Target="../slideLayouts/slideLayout155.xml"/></Relationships>
</file>

<file path=ppt/slideMasters/_rels/slideMaster142.xml.rels><?xml version="1.0" encoding="UTF-8" standalone="yes"?>
<Relationships xmlns="http://schemas.openxmlformats.org/package/2006/relationships"><Relationship Id="rId3" Type="http://schemas.openxmlformats.org/officeDocument/2006/relationships/theme" Target="../theme/theme142.xml"/><Relationship Id="rId2" Type="http://schemas.openxmlformats.org/officeDocument/2006/relationships/image" Target="../media/image2.png"/><Relationship Id="rId1" Type="http://schemas.openxmlformats.org/officeDocument/2006/relationships/slideLayout" Target="../slideLayouts/slideLayout156.xml"/></Relationships>
</file>

<file path=ppt/slideMasters/_rels/slideMaster143.xml.rels><?xml version="1.0" encoding="UTF-8" standalone="yes"?>
<Relationships xmlns="http://schemas.openxmlformats.org/package/2006/relationships"><Relationship Id="rId3" Type="http://schemas.openxmlformats.org/officeDocument/2006/relationships/theme" Target="../theme/theme143.xml"/><Relationship Id="rId2" Type="http://schemas.openxmlformats.org/officeDocument/2006/relationships/image" Target="../media/image2.png"/><Relationship Id="rId1" Type="http://schemas.openxmlformats.org/officeDocument/2006/relationships/slideLayout" Target="../slideLayouts/slideLayout157.xml"/></Relationships>
</file>

<file path=ppt/slideMasters/_rels/slideMaster144.xml.rels><?xml version="1.0" encoding="UTF-8" standalone="yes"?>
<Relationships xmlns="http://schemas.openxmlformats.org/package/2006/relationships"><Relationship Id="rId3" Type="http://schemas.openxmlformats.org/officeDocument/2006/relationships/theme" Target="../theme/theme144.xml"/><Relationship Id="rId2" Type="http://schemas.openxmlformats.org/officeDocument/2006/relationships/image" Target="../media/image2.png"/><Relationship Id="rId1" Type="http://schemas.openxmlformats.org/officeDocument/2006/relationships/slideLayout" Target="../slideLayouts/slideLayout158.xml"/></Relationships>
</file>

<file path=ppt/slideMasters/_rels/slideMaster145.xml.rels><?xml version="1.0" encoding="UTF-8" standalone="yes"?>
<Relationships xmlns="http://schemas.openxmlformats.org/package/2006/relationships"><Relationship Id="rId3" Type="http://schemas.openxmlformats.org/officeDocument/2006/relationships/theme" Target="../theme/theme145.xml"/><Relationship Id="rId2" Type="http://schemas.openxmlformats.org/officeDocument/2006/relationships/image" Target="../media/image2.png"/><Relationship Id="rId1" Type="http://schemas.openxmlformats.org/officeDocument/2006/relationships/slideLayout" Target="../slideLayouts/slideLayout159.xml"/></Relationships>
</file>

<file path=ppt/slideMasters/_rels/slideMaster146.xml.rels><?xml version="1.0" encoding="UTF-8" standalone="yes"?>
<Relationships xmlns="http://schemas.openxmlformats.org/package/2006/relationships"><Relationship Id="rId3" Type="http://schemas.openxmlformats.org/officeDocument/2006/relationships/theme" Target="../theme/theme146.xml"/><Relationship Id="rId2" Type="http://schemas.openxmlformats.org/officeDocument/2006/relationships/image" Target="../media/image2.png"/><Relationship Id="rId1" Type="http://schemas.openxmlformats.org/officeDocument/2006/relationships/slideLayout" Target="../slideLayouts/slideLayout160.xml"/></Relationships>
</file>

<file path=ppt/slideMasters/_rels/slideMaster147.xml.rels><?xml version="1.0" encoding="UTF-8" standalone="yes"?>
<Relationships xmlns="http://schemas.openxmlformats.org/package/2006/relationships"><Relationship Id="rId3" Type="http://schemas.openxmlformats.org/officeDocument/2006/relationships/theme" Target="../theme/theme147.xml"/><Relationship Id="rId2" Type="http://schemas.openxmlformats.org/officeDocument/2006/relationships/image" Target="../media/image2.png"/><Relationship Id="rId1" Type="http://schemas.openxmlformats.org/officeDocument/2006/relationships/slideLayout" Target="../slideLayouts/slideLayout161.xml"/></Relationships>
</file>

<file path=ppt/slideMasters/_rels/slideMaster148.xml.rels><?xml version="1.0" encoding="UTF-8" standalone="yes"?>
<Relationships xmlns="http://schemas.openxmlformats.org/package/2006/relationships"><Relationship Id="rId3" Type="http://schemas.openxmlformats.org/officeDocument/2006/relationships/theme" Target="../theme/theme148.xml"/><Relationship Id="rId2" Type="http://schemas.openxmlformats.org/officeDocument/2006/relationships/image" Target="../media/image2.png"/><Relationship Id="rId1" Type="http://schemas.openxmlformats.org/officeDocument/2006/relationships/slideLayout" Target="../slideLayouts/slideLayout162.xml"/></Relationships>
</file>

<file path=ppt/slideMasters/_rels/slideMaster149.xml.rels><?xml version="1.0" encoding="UTF-8" standalone="yes"?>
<Relationships xmlns="http://schemas.openxmlformats.org/package/2006/relationships"><Relationship Id="rId3" Type="http://schemas.openxmlformats.org/officeDocument/2006/relationships/theme" Target="../theme/theme149.xml"/><Relationship Id="rId2" Type="http://schemas.openxmlformats.org/officeDocument/2006/relationships/image" Target="../media/image2.png"/><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2.png"/><Relationship Id="rId1" Type="http://schemas.openxmlformats.org/officeDocument/2006/relationships/slideLayout" Target="../slideLayouts/slideLayout29.xml"/></Relationships>
</file>

<file path=ppt/slideMasters/_rels/slideMaster150.xml.rels><?xml version="1.0" encoding="UTF-8" standalone="yes"?>
<Relationships xmlns="http://schemas.openxmlformats.org/package/2006/relationships"><Relationship Id="rId3" Type="http://schemas.openxmlformats.org/officeDocument/2006/relationships/theme" Target="../theme/theme150.xml"/><Relationship Id="rId2" Type="http://schemas.openxmlformats.org/officeDocument/2006/relationships/image" Target="../media/image2.png"/><Relationship Id="rId1" Type="http://schemas.openxmlformats.org/officeDocument/2006/relationships/slideLayout" Target="../slideLayouts/slideLayout164.xml"/></Relationships>
</file>

<file path=ppt/slideMasters/_rels/slideMaster151.xml.rels><?xml version="1.0" encoding="UTF-8" standalone="yes"?>
<Relationships xmlns="http://schemas.openxmlformats.org/package/2006/relationships"><Relationship Id="rId3" Type="http://schemas.openxmlformats.org/officeDocument/2006/relationships/theme" Target="../theme/theme151.xml"/><Relationship Id="rId2" Type="http://schemas.openxmlformats.org/officeDocument/2006/relationships/image" Target="../media/image2.png"/><Relationship Id="rId1" Type="http://schemas.openxmlformats.org/officeDocument/2006/relationships/slideLayout" Target="../slideLayouts/slideLayout165.xml"/></Relationships>
</file>

<file path=ppt/slideMasters/_rels/slideMaster152.xml.rels><?xml version="1.0" encoding="UTF-8" standalone="yes"?>
<Relationships xmlns="http://schemas.openxmlformats.org/package/2006/relationships"><Relationship Id="rId3" Type="http://schemas.openxmlformats.org/officeDocument/2006/relationships/theme" Target="../theme/theme152.xml"/><Relationship Id="rId2" Type="http://schemas.openxmlformats.org/officeDocument/2006/relationships/image" Target="../media/image2.png"/><Relationship Id="rId1" Type="http://schemas.openxmlformats.org/officeDocument/2006/relationships/slideLayout" Target="../slideLayouts/slideLayout166.xml"/></Relationships>
</file>

<file path=ppt/slideMasters/_rels/slideMaster153.xml.rels><?xml version="1.0" encoding="UTF-8" standalone="yes"?>
<Relationships xmlns="http://schemas.openxmlformats.org/package/2006/relationships"><Relationship Id="rId3" Type="http://schemas.openxmlformats.org/officeDocument/2006/relationships/theme" Target="../theme/theme153.xml"/><Relationship Id="rId2" Type="http://schemas.openxmlformats.org/officeDocument/2006/relationships/image" Target="../media/image2.png"/><Relationship Id="rId1" Type="http://schemas.openxmlformats.org/officeDocument/2006/relationships/slideLayout" Target="../slideLayouts/slideLayout167.xml"/></Relationships>
</file>

<file path=ppt/slideMasters/_rels/slideMaster154.xml.rels><?xml version="1.0" encoding="UTF-8" standalone="yes"?>
<Relationships xmlns="http://schemas.openxmlformats.org/package/2006/relationships"><Relationship Id="rId3" Type="http://schemas.openxmlformats.org/officeDocument/2006/relationships/theme" Target="../theme/theme154.xml"/><Relationship Id="rId2" Type="http://schemas.openxmlformats.org/officeDocument/2006/relationships/image" Target="../media/image2.png"/><Relationship Id="rId1" Type="http://schemas.openxmlformats.org/officeDocument/2006/relationships/slideLayout" Target="../slideLayouts/slideLayout168.xml"/></Relationships>
</file>

<file path=ppt/slideMasters/_rels/slideMaster155.xml.rels><?xml version="1.0" encoding="UTF-8" standalone="yes"?>
<Relationships xmlns="http://schemas.openxmlformats.org/package/2006/relationships"><Relationship Id="rId3" Type="http://schemas.openxmlformats.org/officeDocument/2006/relationships/theme" Target="../theme/theme155.xml"/><Relationship Id="rId2" Type="http://schemas.openxmlformats.org/officeDocument/2006/relationships/image" Target="../media/image2.png"/><Relationship Id="rId1" Type="http://schemas.openxmlformats.org/officeDocument/2006/relationships/slideLayout" Target="../slideLayouts/slideLayout169.xml"/></Relationships>
</file>

<file path=ppt/slideMasters/_rels/slideMaster156.xml.rels><?xml version="1.0" encoding="UTF-8" standalone="yes"?>
<Relationships xmlns="http://schemas.openxmlformats.org/package/2006/relationships"><Relationship Id="rId3" Type="http://schemas.openxmlformats.org/officeDocument/2006/relationships/theme" Target="../theme/theme156.xml"/><Relationship Id="rId2" Type="http://schemas.openxmlformats.org/officeDocument/2006/relationships/image" Target="../media/image2.png"/><Relationship Id="rId1" Type="http://schemas.openxmlformats.org/officeDocument/2006/relationships/slideLayout" Target="../slideLayouts/slideLayout170.xml"/></Relationships>
</file>

<file path=ppt/slideMasters/_rels/slideMaster157.xml.rels><?xml version="1.0" encoding="UTF-8" standalone="yes"?>
<Relationships xmlns="http://schemas.openxmlformats.org/package/2006/relationships"><Relationship Id="rId3" Type="http://schemas.openxmlformats.org/officeDocument/2006/relationships/theme" Target="../theme/theme157.xml"/><Relationship Id="rId2" Type="http://schemas.openxmlformats.org/officeDocument/2006/relationships/image" Target="../media/image2.png"/><Relationship Id="rId1" Type="http://schemas.openxmlformats.org/officeDocument/2006/relationships/slideLayout" Target="../slideLayouts/slideLayout171.xml"/></Relationships>
</file>

<file path=ppt/slideMasters/_rels/slideMaster158.xml.rels><?xml version="1.0" encoding="UTF-8" standalone="yes"?>
<Relationships xmlns="http://schemas.openxmlformats.org/package/2006/relationships"><Relationship Id="rId3" Type="http://schemas.openxmlformats.org/officeDocument/2006/relationships/theme" Target="../theme/theme158.xml"/><Relationship Id="rId2" Type="http://schemas.openxmlformats.org/officeDocument/2006/relationships/image" Target="../media/image2.png"/><Relationship Id="rId1" Type="http://schemas.openxmlformats.org/officeDocument/2006/relationships/slideLayout" Target="../slideLayouts/slideLayout172.xml"/></Relationships>
</file>

<file path=ppt/slideMasters/_rels/slideMaster159.xml.rels><?xml version="1.0" encoding="UTF-8" standalone="yes"?>
<Relationships xmlns="http://schemas.openxmlformats.org/package/2006/relationships"><Relationship Id="rId3" Type="http://schemas.openxmlformats.org/officeDocument/2006/relationships/theme" Target="../theme/theme159.xml"/><Relationship Id="rId2" Type="http://schemas.openxmlformats.org/officeDocument/2006/relationships/image" Target="../media/image2.png"/><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30.xml"/></Relationships>
</file>

<file path=ppt/slideMasters/_rels/slideMaster160.xml.rels><?xml version="1.0" encoding="UTF-8" standalone="yes"?>
<Relationships xmlns="http://schemas.openxmlformats.org/package/2006/relationships"><Relationship Id="rId3" Type="http://schemas.openxmlformats.org/officeDocument/2006/relationships/theme" Target="../theme/theme160.xml"/><Relationship Id="rId2" Type="http://schemas.openxmlformats.org/officeDocument/2006/relationships/image" Target="../media/image2.png"/><Relationship Id="rId1" Type="http://schemas.openxmlformats.org/officeDocument/2006/relationships/slideLayout" Target="../slideLayouts/slideLayout174.xml"/></Relationships>
</file>

<file path=ppt/slideMasters/_rels/slideMaster161.xml.rels><?xml version="1.0" encoding="UTF-8" standalone="yes"?>
<Relationships xmlns="http://schemas.openxmlformats.org/package/2006/relationships"><Relationship Id="rId3" Type="http://schemas.openxmlformats.org/officeDocument/2006/relationships/theme" Target="../theme/theme161.xml"/><Relationship Id="rId2" Type="http://schemas.openxmlformats.org/officeDocument/2006/relationships/image" Target="../media/image2.png"/><Relationship Id="rId1" Type="http://schemas.openxmlformats.org/officeDocument/2006/relationships/slideLayout" Target="../slideLayouts/slideLayout175.xml"/></Relationships>
</file>

<file path=ppt/slideMasters/_rels/slideMaster162.xml.rels><?xml version="1.0" encoding="UTF-8" standalone="yes"?>
<Relationships xmlns="http://schemas.openxmlformats.org/package/2006/relationships"><Relationship Id="rId3" Type="http://schemas.openxmlformats.org/officeDocument/2006/relationships/theme" Target="../theme/theme162.xml"/><Relationship Id="rId2" Type="http://schemas.openxmlformats.org/officeDocument/2006/relationships/image" Target="../media/image2.png"/><Relationship Id="rId1" Type="http://schemas.openxmlformats.org/officeDocument/2006/relationships/slideLayout" Target="../slideLayouts/slideLayout176.xml"/></Relationships>
</file>

<file path=ppt/slideMasters/_rels/slideMaster163.xml.rels><?xml version="1.0" encoding="UTF-8" standalone="yes"?>
<Relationships xmlns="http://schemas.openxmlformats.org/package/2006/relationships"><Relationship Id="rId3" Type="http://schemas.openxmlformats.org/officeDocument/2006/relationships/theme" Target="../theme/theme163.xml"/><Relationship Id="rId2" Type="http://schemas.openxmlformats.org/officeDocument/2006/relationships/image" Target="../media/image2.png"/><Relationship Id="rId1" Type="http://schemas.openxmlformats.org/officeDocument/2006/relationships/slideLayout" Target="../slideLayouts/slideLayout177.xml"/></Relationships>
</file>

<file path=ppt/slideMasters/_rels/slideMaster164.xml.rels><?xml version="1.0" encoding="UTF-8" standalone="yes"?>
<Relationships xmlns="http://schemas.openxmlformats.org/package/2006/relationships"><Relationship Id="rId3" Type="http://schemas.openxmlformats.org/officeDocument/2006/relationships/theme" Target="../theme/theme164.xml"/><Relationship Id="rId2" Type="http://schemas.openxmlformats.org/officeDocument/2006/relationships/image" Target="../media/image2.png"/><Relationship Id="rId1" Type="http://schemas.openxmlformats.org/officeDocument/2006/relationships/slideLayout" Target="../slideLayouts/slideLayout178.xml"/></Relationships>
</file>

<file path=ppt/slideMasters/_rels/slideMaster165.xml.rels><?xml version="1.0" encoding="UTF-8" standalone="yes"?>
<Relationships xmlns="http://schemas.openxmlformats.org/package/2006/relationships"><Relationship Id="rId3" Type="http://schemas.openxmlformats.org/officeDocument/2006/relationships/theme" Target="../theme/theme165.xml"/><Relationship Id="rId2" Type="http://schemas.openxmlformats.org/officeDocument/2006/relationships/image" Target="../media/image2.png"/><Relationship Id="rId1" Type="http://schemas.openxmlformats.org/officeDocument/2006/relationships/slideLayout" Target="../slideLayouts/slideLayout179.xml"/></Relationships>
</file>

<file path=ppt/slideMasters/_rels/slideMaster166.xml.rels><?xml version="1.0" encoding="UTF-8" standalone="yes"?>
<Relationships xmlns="http://schemas.openxmlformats.org/package/2006/relationships"><Relationship Id="rId3" Type="http://schemas.openxmlformats.org/officeDocument/2006/relationships/theme" Target="../theme/theme166.xml"/><Relationship Id="rId2" Type="http://schemas.openxmlformats.org/officeDocument/2006/relationships/image" Target="../media/image2.png"/><Relationship Id="rId1" Type="http://schemas.openxmlformats.org/officeDocument/2006/relationships/slideLayout" Target="../slideLayouts/slideLayout180.xml"/></Relationships>
</file>

<file path=ppt/slideMasters/_rels/slideMaster167.xml.rels><?xml version="1.0" encoding="UTF-8" standalone="yes"?>
<Relationships xmlns="http://schemas.openxmlformats.org/package/2006/relationships"><Relationship Id="rId3" Type="http://schemas.openxmlformats.org/officeDocument/2006/relationships/theme" Target="../theme/theme167.xml"/><Relationship Id="rId2" Type="http://schemas.openxmlformats.org/officeDocument/2006/relationships/image" Target="../media/image2.png"/><Relationship Id="rId1" Type="http://schemas.openxmlformats.org/officeDocument/2006/relationships/slideLayout" Target="../slideLayouts/slideLayout181.xml"/></Relationships>
</file>

<file path=ppt/slideMasters/_rels/slideMaster168.xml.rels><?xml version="1.0" encoding="UTF-8" standalone="yes"?>
<Relationships xmlns="http://schemas.openxmlformats.org/package/2006/relationships"><Relationship Id="rId3" Type="http://schemas.openxmlformats.org/officeDocument/2006/relationships/theme" Target="../theme/theme168.xml"/><Relationship Id="rId2" Type="http://schemas.openxmlformats.org/officeDocument/2006/relationships/image" Target="../media/image2.png"/><Relationship Id="rId1" Type="http://schemas.openxmlformats.org/officeDocument/2006/relationships/slideLayout" Target="../slideLayouts/slideLayout182.xml"/></Relationships>
</file>

<file path=ppt/slideMasters/_rels/slideMaster169.xml.rels><?xml version="1.0" encoding="UTF-8" standalone="yes"?>
<Relationships xmlns="http://schemas.openxmlformats.org/package/2006/relationships"><Relationship Id="rId3" Type="http://schemas.openxmlformats.org/officeDocument/2006/relationships/theme" Target="../theme/theme169.xml"/><Relationship Id="rId2" Type="http://schemas.openxmlformats.org/officeDocument/2006/relationships/image" Target="../media/image2.png"/><Relationship Id="rId1"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2.png"/><Relationship Id="rId1" Type="http://schemas.openxmlformats.org/officeDocument/2006/relationships/slideLayout" Target="../slideLayouts/slideLayout31.xml"/></Relationships>
</file>

<file path=ppt/slideMasters/_rels/slideMaster170.xml.rels><?xml version="1.0" encoding="UTF-8" standalone="yes"?>
<Relationships xmlns="http://schemas.openxmlformats.org/package/2006/relationships"><Relationship Id="rId3" Type="http://schemas.openxmlformats.org/officeDocument/2006/relationships/theme" Target="../theme/theme170.xml"/><Relationship Id="rId2" Type="http://schemas.openxmlformats.org/officeDocument/2006/relationships/image" Target="../media/image2.png"/><Relationship Id="rId1" Type="http://schemas.openxmlformats.org/officeDocument/2006/relationships/slideLayout" Target="../slideLayouts/slideLayout184.xml"/></Relationships>
</file>

<file path=ppt/slideMasters/_rels/slideMaster171.xml.rels><?xml version="1.0" encoding="UTF-8" standalone="yes"?>
<Relationships xmlns="http://schemas.openxmlformats.org/package/2006/relationships"><Relationship Id="rId3" Type="http://schemas.openxmlformats.org/officeDocument/2006/relationships/theme" Target="../theme/theme171.xml"/><Relationship Id="rId2" Type="http://schemas.openxmlformats.org/officeDocument/2006/relationships/image" Target="../media/image2.png"/><Relationship Id="rId1" Type="http://schemas.openxmlformats.org/officeDocument/2006/relationships/slideLayout" Target="../slideLayouts/slideLayout185.xml"/></Relationships>
</file>

<file path=ppt/slideMasters/_rels/slideMaster172.xml.rels><?xml version="1.0" encoding="UTF-8" standalone="yes"?>
<Relationships xmlns="http://schemas.openxmlformats.org/package/2006/relationships"><Relationship Id="rId3" Type="http://schemas.openxmlformats.org/officeDocument/2006/relationships/theme" Target="../theme/theme172.xml"/><Relationship Id="rId2" Type="http://schemas.openxmlformats.org/officeDocument/2006/relationships/image" Target="../media/image2.png"/><Relationship Id="rId1" Type="http://schemas.openxmlformats.org/officeDocument/2006/relationships/slideLayout" Target="../slideLayouts/slideLayout186.xml"/></Relationships>
</file>

<file path=ppt/slideMasters/_rels/slideMaster173.xml.rels><?xml version="1.0" encoding="UTF-8" standalone="yes"?>
<Relationships xmlns="http://schemas.openxmlformats.org/package/2006/relationships"><Relationship Id="rId3" Type="http://schemas.openxmlformats.org/officeDocument/2006/relationships/theme" Target="../theme/theme173.xml"/><Relationship Id="rId2" Type="http://schemas.openxmlformats.org/officeDocument/2006/relationships/image" Target="../media/image2.png"/><Relationship Id="rId1" Type="http://schemas.openxmlformats.org/officeDocument/2006/relationships/slideLayout" Target="../slideLayouts/slideLayout187.xml"/></Relationships>
</file>

<file path=ppt/slideMasters/_rels/slideMaster174.xml.rels><?xml version="1.0" encoding="UTF-8" standalone="yes"?>
<Relationships xmlns="http://schemas.openxmlformats.org/package/2006/relationships"><Relationship Id="rId3" Type="http://schemas.openxmlformats.org/officeDocument/2006/relationships/theme" Target="../theme/theme174.xml"/><Relationship Id="rId2" Type="http://schemas.openxmlformats.org/officeDocument/2006/relationships/image" Target="../media/image2.png"/><Relationship Id="rId1" Type="http://schemas.openxmlformats.org/officeDocument/2006/relationships/slideLayout" Target="../slideLayouts/slideLayout188.xml"/></Relationships>
</file>

<file path=ppt/slideMasters/_rels/slideMaster175.xml.rels><?xml version="1.0" encoding="UTF-8" standalone="yes"?>
<Relationships xmlns="http://schemas.openxmlformats.org/package/2006/relationships"><Relationship Id="rId3" Type="http://schemas.openxmlformats.org/officeDocument/2006/relationships/theme" Target="../theme/theme175.xml"/><Relationship Id="rId2" Type="http://schemas.openxmlformats.org/officeDocument/2006/relationships/image" Target="../media/image2.png"/><Relationship Id="rId1" Type="http://schemas.openxmlformats.org/officeDocument/2006/relationships/slideLayout" Target="../slideLayouts/slideLayout189.xml"/></Relationships>
</file>

<file path=ppt/slideMasters/_rels/slideMaster176.xml.rels><?xml version="1.0" encoding="UTF-8" standalone="yes"?>
<Relationships xmlns="http://schemas.openxmlformats.org/package/2006/relationships"><Relationship Id="rId3" Type="http://schemas.openxmlformats.org/officeDocument/2006/relationships/theme" Target="../theme/theme176.xml"/><Relationship Id="rId2" Type="http://schemas.openxmlformats.org/officeDocument/2006/relationships/image" Target="../media/image2.png"/><Relationship Id="rId1" Type="http://schemas.openxmlformats.org/officeDocument/2006/relationships/slideLayout" Target="../slideLayouts/slideLayout190.xml"/></Relationships>
</file>

<file path=ppt/slideMasters/_rels/slideMaster177.xml.rels><?xml version="1.0" encoding="UTF-8" standalone="yes"?>
<Relationships xmlns="http://schemas.openxmlformats.org/package/2006/relationships"><Relationship Id="rId3" Type="http://schemas.openxmlformats.org/officeDocument/2006/relationships/theme" Target="../theme/theme177.xml"/><Relationship Id="rId2" Type="http://schemas.openxmlformats.org/officeDocument/2006/relationships/image" Target="../media/image2.png"/><Relationship Id="rId1" Type="http://schemas.openxmlformats.org/officeDocument/2006/relationships/slideLayout" Target="../slideLayouts/slideLayout191.xml"/></Relationships>
</file>

<file path=ppt/slideMasters/_rels/slideMaster178.xml.rels><?xml version="1.0" encoding="UTF-8" standalone="yes"?>
<Relationships xmlns="http://schemas.openxmlformats.org/package/2006/relationships"><Relationship Id="rId3" Type="http://schemas.openxmlformats.org/officeDocument/2006/relationships/theme" Target="../theme/theme178.xml"/><Relationship Id="rId2" Type="http://schemas.openxmlformats.org/officeDocument/2006/relationships/image" Target="../media/image2.png"/><Relationship Id="rId1" Type="http://schemas.openxmlformats.org/officeDocument/2006/relationships/slideLayout" Target="../slideLayouts/slideLayout192.xml"/></Relationships>
</file>

<file path=ppt/slideMasters/_rels/slideMaster179.xml.rels><?xml version="1.0" encoding="UTF-8" standalone="yes"?>
<Relationships xmlns="http://schemas.openxmlformats.org/package/2006/relationships"><Relationship Id="rId3" Type="http://schemas.openxmlformats.org/officeDocument/2006/relationships/theme" Target="../theme/theme179.xml"/><Relationship Id="rId2" Type="http://schemas.openxmlformats.org/officeDocument/2006/relationships/image" Target="../media/image2.png"/><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2.png"/><Relationship Id="rId1" Type="http://schemas.openxmlformats.org/officeDocument/2006/relationships/slideLayout" Target="../slideLayouts/slideLayout32.xml"/></Relationships>
</file>

<file path=ppt/slideMasters/_rels/slideMaster180.xml.rels><?xml version="1.0" encoding="UTF-8" standalone="yes"?>
<Relationships xmlns="http://schemas.openxmlformats.org/package/2006/relationships"><Relationship Id="rId3" Type="http://schemas.openxmlformats.org/officeDocument/2006/relationships/theme" Target="../theme/theme180.xml"/><Relationship Id="rId2" Type="http://schemas.openxmlformats.org/officeDocument/2006/relationships/image" Target="../media/image2.png"/><Relationship Id="rId1" Type="http://schemas.openxmlformats.org/officeDocument/2006/relationships/slideLayout" Target="../slideLayouts/slideLayout194.xml"/></Relationships>
</file>

<file path=ppt/slideMasters/_rels/slideMaster181.xml.rels><?xml version="1.0" encoding="UTF-8" standalone="yes"?>
<Relationships xmlns="http://schemas.openxmlformats.org/package/2006/relationships"><Relationship Id="rId3" Type="http://schemas.openxmlformats.org/officeDocument/2006/relationships/theme" Target="../theme/theme181.xml"/><Relationship Id="rId2" Type="http://schemas.openxmlformats.org/officeDocument/2006/relationships/image" Target="../media/image2.png"/><Relationship Id="rId1" Type="http://schemas.openxmlformats.org/officeDocument/2006/relationships/slideLayout" Target="../slideLayouts/slideLayout195.xml"/></Relationships>
</file>

<file path=ppt/slideMasters/_rels/slideMaster182.xml.rels><?xml version="1.0" encoding="UTF-8" standalone="yes"?>
<Relationships xmlns="http://schemas.openxmlformats.org/package/2006/relationships"><Relationship Id="rId3" Type="http://schemas.openxmlformats.org/officeDocument/2006/relationships/theme" Target="../theme/theme182.xml"/><Relationship Id="rId2" Type="http://schemas.openxmlformats.org/officeDocument/2006/relationships/image" Target="../media/image2.png"/><Relationship Id="rId1" Type="http://schemas.openxmlformats.org/officeDocument/2006/relationships/slideLayout" Target="../slideLayouts/slideLayout196.xml"/></Relationships>
</file>

<file path=ppt/slideMasters/_rels/slideMaster183.xml.rels><?xml version="1.0" encoding="UTF-8" standalone="yes"?>
<Relationships xmlns="http://schemas.openxmlformats.org/package/2006/relationships"><Relationship Id="rId3" Type="http://schemas.openxmlformats.org/officeDocument/2006/relationships/theme" Target="../theme/theme183.xml"/><Relationship Id="rId2" Type="http://schemas.openxmlformats.org/officeDocument/2006/relationships/image" Target="../media/image2.png"/><Relationship Id="rId1" Type="http://schemas.openxmlformats.org/officeDocument/2006/relationships/slideLayout" Target="../slideLayouts/slideLayout197.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84.xml"/><Relationship Id="rId15" Type="http://schemas.openxmlformats.org/officeDocument/2006/relationships/image" Target="../media/image2.png"/><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2.png"/><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2.png"/><Relationship Id="rId1" Type="http://schemas.openxmlformats.org/officeDocument/2006/relationships/slideLayout" Target="../slideLayouts/slideLayout3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2.png"/><Relationship Id="rId1" Type="http://schemas.openxmlformats.org/officeDocument/2006/relationships/slideLayout" Target="../slideLayouts/slideLayout35.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2.png"/><Relationship Id="rId1" Type="http://schemas.openxmlformats.org/officeDocument/2006/relationships/slideLayout" Target="../slideLayouts/slideLayout36.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2.png"/><Relationship Id="rId1" Type="http://schemas.openxmlformats.org/officeDocument/2006/relationships/slideLayout" Target="../slideLayouts/slideLayout37.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2.png"/><Relationship Id="rId1" Type="http://schemas.openxmlformats.org/officeDocument/2006/relationships/slideLayout" Target="../slideLayouts/slideLayout38.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2.png"/><Relationship Id="rId1" Type="http://schemas.openxmlformats.org/officeDocument/2006/relationships/slideLayout" Target="../slideLayouts/slideLayout39.xml"/></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image" Target="../media/image2.png"/><Relationship Id="rId1" Type="http://schemas.openxmlformats.org/officeDocument/2006/relationships/slideLayout" Target="../slideLayouts/slideLayout40.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2.png"/><Relationship Id="rId1" Type="http://schemas.openxmlformats.org/officeDocument/2006/relationships/slideLayout" Target="../slideLayouts/slideLayout41.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image" Target="../media/image2.png"/><Relationship Id="rId1" Type="http://schemas.openxmlformats.org/officeDocument/2006/relationships/slideLayout" Target="../slideLayouts/slideLayout42.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image" Target="../media/image2.png"/><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image" Target="../media/image2.png"/><Relationship Id="rId1" Type="http://schemas.openxmlformats.org/officeDocument/2006/relationships/slideLayout" Target="../slideLayouts/slideLayout44.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image" Target="../media/image2.png"/><Relationship Id="rId1" Type="http://schemas.openxmlformats.org/officeDocument/2006/relationships/slideLayout" Target="../slideLayouts/slideLayout45.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image" Target="../media/image2.png"/><Relationship Id="rId1" Type="http://schemas.openxmlformats.org/officeDocument/2006/relationships/slideLayout" Target="../slideLayouts/slideLayout46.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image" Target="../media/image2.png"/><Relationship Id="rId1" Type="http://schemas.openxmlformats.org/officeDocument/2006/relationships/slideLayout" Target="../slideLayouts/slideLayout4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image" Target="../media/image2.png"/><Relationship Id="rId1" Type="http://schemas.openxmlformats.org/officeDocument/2006/relationships/slideLayout" Target="../slideLayouts/slideLayout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image" Target="../media/image2.png"/><Relationship Id="rId1" Type="http://schemas.openxmlformats.org/officeDocument/2006/relationships/slideLayout" Target="../slideLayouts/slideLayout49.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image" Target="../media/image2.png"/><Relationship Id="rId1" Type="http://schemas.openxmlformats.org/officeDocument/2006/relationships/slideLayout" Target="../slideLayouts/slideLayout50.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image" Target="../media/image2.png"/><Relationship Id="rId1" Type="http://schemas.openxmlformats.org/officeDocument/2006/relationships/slideLayout" Target="../slideLayouts/slideLayout51.xml"/></Relationships>
</file>

<file path=ppt/slideMasters/_rels/slideMaster38.xml.rels><?xml version="1.0" encoding="UTF-8" standalone="yes"?>
<Relationships xmlns="http://schemas.openxmlformats.org/package/2006/relationships"><Relationship Id="rId3" Type="http://schemas.openxmlformats.org/officeDocument/2006/relationships/theme" Target="../theme/theme38.xml"/><Relationship Id="rId2" Type="http://schemas.openxmlformats.org/officeDocument/2006/relationships/image" Target="../media/image2.png"/><Relationship Id="rId1" Type="http://schemas.openxmlformats.org/officeDocument/2006/relationships/slideLayout" Target="../slideLayouts/slideLayout52.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image" Target="../media/image2.png"/><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8.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image" Target="../media/image2.png"/><Relationship Id="rId1" Type="http://schemas.openxmlformats.org/officeDocument/2006/relationships/slideLayout" Target="../slideLayouts/slideLayout54.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image" Target="../media/image2.png"/><Relationship Id="rId1" Type="http://schemas.openxmlformats.org/officeDocument/2006/relationships/slideLayout" Target="../slideLayouts/slideLayout55.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image" Target="../media/image2.png"/><Relationship Id="rId1" Type="http://schemas.openxmlformats.org/officeDocument/2006/relationships/slideLayout" Target="../slideLayouts/slideLayout56.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image" Target="../media/image2.png"/><Relationship Id="rId1" Type="http://schemas.openxmlformats.org/officeDocument/2006/relationships/slideLayout" Target="../slideLayouts/slideLayout57.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image" Target="../media/image2.png"/><Relationship Id="rId1" Type="http://schemas.openxmlformats.org/officeDocument/2006/relationships/slideLayout" Target="../slideLayouts/slideLayout58.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image" Target="../media/image2.png"/><Relationship Id="rId1" Type="http://schemas.openxmlformats.org/officeDocument/2006/relationships/slideLayout" Target="../slideLayouts/slideLayout59.xml"/></Relationships>
</file>

<file path=ppt/slideMasters/_rels/slideMaster46.xml.rels><?xml version="1.0" encoding="UTF-8" standalone="yes"?>
<Relationships xmlns="http://schemas.openxmlformats.org/package/2006/relationships"><Relationship Id="rId3" Type="http://schemas.openxmlformats.org/officeDocument/2006/relationships/theme" Target="../theme/theme46.xml"/><Relationship Id="rId2" Type="http://schemas.openxmlformats.org/officeDocument/2006/relationships/image" Target="../media/image2.png"/><Relationship Id="rId1" Type="http://schemas.openxmlformats.org/officeDocument/2006/relationships/slideLayout" Target="../slideLayouts/slideLayout60.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image" Target="../media/image2.png"/><Relationship Id="rId1" Type="http://schemas.openxmlformats.org/officeDocument/2006/relationships/slideLayout" Target="../slideLayouts/slideLayout61.xml"/></Relationships>
</file>

<file path=ppt/slideMasters/_rels/slideMaster48.xml.rels><?xml version="1.0" encoding="UTF-8" standalone="yes"?>
<Relationships xmlns="http://schemas.openxmlformats.org/package/2006/relationships"><Relationship Id="rId3" Type="http://schemas.openxmlformats.org/officeDocument/2006/relationships/theme" Target="../theme/theme48.xml"/><Relationship Id="rId2" Type="http://schemas.openxmlformats.org/officeDocument/2006/relationships/image" Target="../media/image2.png"/><Relationship Id="rId1" Type="http://schemas.openxmlformats.org/officeDocument/2006/relationships/slideLayout" Target="../slideLayouts/slideLayout62.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image" Target="../media/image2.png"/><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2.png"/><Relationship Id="rId1"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3" Type="http://schemas.openxmlformats.org/officeDocument/2006/relationships/theme" Target="../theme/theme50.xml"/><Relationship Id="rId2" Type="http://schemas.openxmlformats.org/officeDocument/2006/relationships/image" Target="../media/image2.png"/><Relationship Id="rId1" Type="http://schemas.openxmlformats.org/officeDocument/2006/relationships/slideLayout" Target="../slideLayouts/slideLayout64.xml"/></Relationships>
</file>

<file path=ppt/slideMasters/_rels/slideMaster51.xml.rels><?xml version="1.0" encoding="UTF-8" standalone="yes"?>
<Relationships xmlns="http://schemas.openxmlformats.org/package/2006/relationships"><Relationship Id="rId3" Type="http://schemas.openxmlformats.org/officeDocument/2006/relationships/theme" Target="../theme/theme51.xml"/><Relationship Id="rId2" Type="http://schemas.openxmlformats.org/officeDocument/2006/relationships/image" Target="../media/image2.png"/><Relationship Id="rId1" Type="http://schemas.openxmlformats.org/officeDocument/2006/relationships/slideLayout" Target="../slideLayouts/slideLayout65.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image" Target="../media/image2.png"/><Relationship Id="rId1" Type="http://schemas.openxmlformats.org/officeDocument/2006/relationships/slideLayout" Target="../slideLayouts/slideLayout66.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image" Target="../media/image2.png"/><Relationship Id="rId1" Type="http://schemas.openxmlformats.org/officeDocument/2006/relationships/slideLayout" Target="../slideLayouts/slideLayout67.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image" Target="../media/image2.png"/><Relationship Id="rId1" Type="http://schemas.openxmlformats.org/officeDocument/2006/relationships/slideLayout" Target="../slideLayouts/slideLayout6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image" Target="../media/image2.png"/><Relationship Id="rId1" Type="http://schemas.openxmlformats.org/officeDocument/2006/relationships/slideLayout" Target="../slideLayouts/slideLayout69.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image" Target="../media/image2.png"/><Relationship Id="rId1" Type="http://schemas.openxmlformats.org/officeDocument/2006/relationships/slideLayout" Target="../slideLayouts/slideLayout70.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image" Target="../media/image2.png"/><Relationship Id="rId1" Type="http://schemas.openxmlformats.org/officeDocument/2006/relationships/slideLayout" Target="../slideLayouts/slideLayout7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image" Target="../media/image2.png"/><Relationship Id="rId1" Type="http://schemas.openxmlformats.org/officeDocument/2006/relationships/slideLayout" Target="../slideLayouts/slideLayout7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image" Target="../media/image2.png"/><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2.png"/><Relationship Id="rId1" Type="http://schemas.openxmlformats.org/officeDocument/2006/relationships/slideLayout" Target="../slideLayouts/slideLayout20.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image" Target="../media/image2.png"/><Relationship Id="rId1" Type="http://schemas.openxmlformats.org/officeDocument/2006/relationships/slideLayout" Target="../slideLayouts/slideLayout74.xml"/></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image" Target="../media/image2.png"/><Relationship Id="rId1" Type="http://schemas.openxmlformats.org/officeDocument/2006/relationships/slideLayout" Target="../slideLayouts/slideLayout75.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image" Target="../media/image2.png"/><Relationship Id="rId1" Type="http://schemas.openxmlformats.org/officeDocument/2006/relationships/slideLayout" Target="../slideLayouts/slideLayout76.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image" Target="../media/image2.png"/><Relationship Id="rId1" Type="http://schemas.openxmlformats.org/officeDocument/2006/relationships/slideLayout" Target="../slideLayouts/slideLayout77.xml"/></Relationships>
</file>

<file path=ppt/slideMasters/_rels/slideMaster64.xml.rels><?xml version="1.0" encoding="UTF-8" standalone="yes"?>
<Relationships xmlns="http://schemas.openxmlformats.org/package/2006/relationships"><Relationship Id="rId3" Type="http://schemas.openxmlformats.org/officeDocument/2006/relationships/theme" Target="../theme/theme64.xml"/><Relationship Id="rId2" Type="http://schemas.openxmlformats.org/officeDocument/2006/relationships/image" Target="../media/image2.png"/><Relationship Id="rId1" Type="http://schemas.openxmlformats.org/officeDocument/2006/relationships/slideLayout" Target="../slideLayouts/slideLayout78.xml"/></Relationships>
</file>

<file path=ppt/slideMasters/_rels/slideMaster65.xml.rels><?xml version="1.0" encoding="UTF-8" standalone="yes"?>
<Relationships xmlns="http://schemas.openxmlformats.org/package/2006/relationships"><Relationship Id="rId3" Type="http://schemas.openxmlformats.org/officeDocument/2006/relationships/theme" Target="../theme/theme65.xml"/><Relationship Id="rId2" Type="http://schemas.openxmlformats.org/officeDocument/2006/relationships/image" Target="../media/image2.png"/><Relationship Id="rId1" Type="http://schemas.openxmlformats.org/officeDocument/2006/relationships/slideLayout" Target="../slideLayouts/slideLayout79.xml"/></Relationships>
</file>

<file path=ppt/slideMasters/_rels/slideMaster66.xml.rels><?xml version="1.0" encoding="UTF-8" standalone="yes"?>
<Relationships xmlns="http://schemas.openxmlformats.org/package/2006/relationships"><Relationship Id="rId3" Type="http://schemas.openxmlformats.org/officeDocument/2006/relationships/theme" Target="../theme/theme66.xml"/><Relationship Id="rId2" Type="http://schemas.openxmlformats.org/officeDocument/2006/relationships/image" Target="../media/image2.png"/><Relationship Id="rId1" Type="http://schemas.openxmlformats.org/officeDocument/2006/relationships/slideLayout" Target="../slideLayouts/slideLayout80.xml"/></Relationships>
</file>

<file path=ppt/slideMasters/_rels/slideMaster67.xml.rels><?xml version="1.0" encoding="UTF-8" standalone="yes"?>
<Relationships xmlns="http://schemas.openxmlformats.org/package/2006/relationships"><Relationship Id="rId3" Type="http://schemas.openxmlformats.org/officeDocument/2006/relationships/theme" Target="../theme/theme67.xml"/><Relationship Id="rId2" Type="http://schemas.openxmlformats.org/officeDocument/2006/relationships/image" Target="../media/image2.png"/><Relationship Id="rId1" Type="http://schemas.openxmlformats.org/officeDocument/2006/relationships/slideLayout" Target="../slideLayouts/slideLayout81.xml"/></Relationships>
</file>

<file path=ppt/slideMasters/_rels/slideMaster68.xml.rels><?xml version="1.0" encoding="UTF-8" standalone="yes"?>
<Relationships xmlns="http://schemas.openxmlformats.org/package/2006/relationships"><Relationship Id="rId3" Type="http://schemas.openxmlformats.org/officeDocument/2006/relationships/theme" Target="../theme/theme68.xml"/><Relationship Id="rId2" Type="http://schemas.openxmlformats.org/officeDocument/2006/relationships/image" Target="../media/image2.png"/><Relationship Id="rId1" Type="http://schemas.openxmlformats.org/officeDocument/2006/relationships/slideLayout" Target="../slideLayouts/slideLayout82.xml"/></Relationships>
</file>

<file path=ppt/slideMasters/_rels/slideMaster69.xml.rels><?xml version="1.0" encoding="UTF-8" standalone="yes"?>
<Relationships xmlns="http://schemas.openxmlformats.org/package/2006/relationships"><Relationship Id="rId3" Type="http://schemas.openxmlformats.org/officeDocument/2006/relationships/theme" Target="../theme/theme69.xml"/><Relationship Id="rId2" Type="http://schemas.openxmlformats.org/officeDocument/2006/relationships/image" Target="../media/image2.png"/><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2.png"/><Relationship Id="rId1" Type="http://schemas.openxmlformats.org/officeDocument/2006/relationships/slideLayout" Target="../slideLayouts/slideLayout21.xml"/></Relationships>
</file>

<file path=ppt/slideMasters/_rels/slideMaster70.xml.rels><?xml version="1.0" encoding="UTF-8" standalone="yes"?>
<Relationships xmlns="http://schemas.openxmlformats.org/package/2006/relationships"><Relationship Id="rId3" Type="http://schemas.openxmlformats.org/officeDocument/2006/relationships/theme" Target="../theme/theme70.xml"/><Relationship Id="rId2" Type="http://schemas.openxmlformats.org/officeDocument/2006/relationships/image" Target="../media/image2.png"/><Relationship Id="rId1" Type="http://schemas.openxmlformats.org/officeDocument/2006/relationships/slideLayout" Target="../slideLayouts/slideLayout84.xml"/></Relationships>
</file>

<file path=ppt/slideMasters/_rels/slideMaster71.xml.rels><?xml version="1.0" encoding="UTF-8" standalone="yes"?>
<Relationships xmlns="http://schemas.openxmlformats.org/package/2006/relationships"><Relationship Id="rId3" Type="http://schemas.openxmlformats.org/officeDocument/2006/relationships/theme" Target="../theme/theme71.xml"/><Relationship Id="rId2" Type="http://schemas.openxmlformats.org/officeDocument/2006/relationships/image" Target="../media/image2.png"/><Relationship Id="rId1" Type="http://schemas.openxmlformats.org/officeDocument/2006/relationships/slideLayout" Target="../slideLayouts/slideLayout85.xml"/></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image" Target="../media/image2.png"/><Relationship Id="rId1" Type="http://schemas.openxmlformats.org/officeDocument/2006/relationships/slideLayout" Target="../slideLayouts/slideLayout86.xml"/></Relationships>
</file>

<file path=ppt/slideMasters/_rels/slideMaster73.xml.rels><?xml version="1.0" encoding="UTF-8" standalone="yes"?>
<Relationships xmlns="http://schemas.openxmlformats.org/package/2006/relationships"><Relationship Id="rId3" Type="http://schemas.openxmlformats.org/officeDocument/2006/relationships/theme" Target="../theme/theme73.xml"/><Relationship Id="rId2" Type="http://schemas.openxmlformats.org/officeDocument/2006/relationships/image" Target="../media/image2.png"/><Relationship Id="rId1" Type="http://schemas.openxmlformats.org/officeDocument/2006/relationships/slideLayout" Target="../slideLayouts/slideLayout87.xml"/></Relationships>
</file>

<file path=ppt/slideMasters/_rels/slideMaster74.xml.rels><?xml version="1.0" encoding="UTF-8" standalone="yes"?>
<Relationships xmlns="http://schemas.openxmlformats.org/package/2006/relationships"><Relationship Id="rId3" Type="http://schemas.openxmlformats.org/officeDocument/2006/relationships/theme" Target="../theme/theme74.xml"/><Relationship Id="rId2" Type="http://schemas.openxmlformats.org/officeDocument/2006/relationships/image" Target="../media/image2.png"/><Relationship Id="rId1" Type="http://schemas.openxmlformats.org/officeDocument/2006/relationships/slideLayout" Target="../slideLayouts/slideLayout88.xml"/></Relationships>
</file>

<file path=ppt/slideMasters/_rels/slideMaster75.xml.rels><?xml version="1.0" encoding="UTF-8" standalone="yes"?>
<Relationships xmlns="http://schemas.openxmlformats.org/package/2006/relationships"><Relationship Id="rId3" Type="http://schemas.openxmlformats.org/officeDocument/2006/relationships/theme" Target="../theme/theme75.xml"/><Relationship Id="rId2" Type="http://schemas.openxmlformats.org/officeDocument/2006/relationships/image" Target="../media/image2.png"/><Relationship Id="rId1" Type="http://schemas.openxmlformats.org/officeDocument/2006/relationships/slideLayout" Target="../slideLayouts/slideLayout89.xml"/></Relationships>
</file>

<file path=ppt/slideMasters/_rels/slideMaster76.xml.rels><?xml version="1.0" encoding="UTF-8" standalone="yes"?>
<Relationships xmlns="http://schemas.openxmlformats.org/package/2006/relationships"><Relationship Id="rId3" Type="http://schemas.openxmlformats.org/officeDocument/2006/relationships/theme" Target="../theme/theme76.xml"/><Relationship Id="rId2" Type="http://schemas.openxmlformats.org/officeDocument/2006/relationships/image" Target="../media/image2.png"/><Relationship Id="rId1" Type="http://schemas.openxmlformats.org/officeDocument/2006/relationships/slideLayout" Target="../slideLayouts/slideLayout90.xml"/></Relationships>
</file>

<file path=ppt/slideMasters/_rels/slideMaster77.xml.rels><?xml version="1.0" encoding="UTF-8" standalone="yes"?>
<Relationships xmlns="http://schemas.openxmlformats.org/package/2006/relationships"><Relationship Id="rId3" Type="http://schemas.openxmlformats.org/officeDocument/2006/relationships/theme" Target="../theme/theme77.xml"/><Relationship Id="rId2" Type="http://schemas.openxmlformats.org/officeDocument/2006/relationships/image" Target="../media/image2.png"/><Relationship Id="rId1" Type="http://schemas.openxmlformats.org/officeDocument/2006/relationships/slideLayout" Target="../slideLayouts/slideLayout91.xml"/></Relationships>
</file>

<file path=ppt/slideMasters/_rels/slideMaster78.xml.rels><?xml version="1.0" encoding="UTF-8" standalone="yes"?>
<Relationships xmlns="http://schemas.openxmlformats.org/package/2006/relationships"><Relationship Id="rId3" Type="http://schemas.openxmlformats.org/officeDocument/2006/relationships/theme" Target="../theme/theme78.xml"/><Relationship Id="rId2" Type="http://schemas.openxmlformats.org/officeDocument/2006/relationships/image" Target="../media/image2.png"/><Relationship Id="rId1" Type="http://schemas.openxmlformats.org/officeDocument/2006/relationships/slideLayout" Target="../slideLayouts/slideLayout92.xml"/></Relationships>
</file>

<file path=ppt/slideMasters/_rels/slideMaster79.xml.rels><?xml version="1.0" encoding="UTF-8" standalone="yes"?>
<Relationships xmlns="http://schemas.openxmlformats.org/package/2006/relationships"><Relationship Id="rId3" Type="http://schemas.openxmlformats.org/officeDocument/2006/relationships/theme" Target="../theme/theme79.xml"/><Relationship Id="rId2" Type="http://schemas.openxmlformats.org/officeDocument/2006/relationships/image" Target="../media/image2.png"/><Relationship Id="rId1"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2.png"/><Relationship Id="rId1" Type="http://schemas.openxmlformats.org/officeDocument/2006/relationships/slideLayout" Target="../slideLayouts/slideLayout22.xml"/></Relationships>
</file>

<file path=ppt/slideMasters/_rels/slideMaster80.xml.rels><?xml version="1.0" encoding="UTF-8" standalone="yes"?>
<Relationships xmlns="http://schemas.openxmlformats.org/package/2006/relationships"><Relationship Id="rId3" Type="http://schemas.openxmlformats.org/officeDocument/2006/relationships/theme" Target="../theme/theme80.xml"/><Relationship Id="rId2" Type="http://schemas.openxmlformats.org/officeDocument/2006/relationships/image" Target="../media/image2.png"/><Relationship Id="rId1" Type="http://schemas.openxmlformats.org/officeDocument/2006/relationships/slideLayout" Target="../slideLayouts/slideLayout94.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image" Target="../media/image2.png"/><Relationship Id="rId1" Type="http://schemas.openxmlformats.org/officeDocument/2006/relationships/slideLayout" Target="../slideLayouts/slideLayout95.xml"/></Relationships>
</file>

<file path=ppt/slideMasters/_rels/slideMaster82.xml.rels><?xml version="1.0" encoding="UTF-8" standalone="yes"?>
<Relationships xmlns="http://schemas.openxmlformats.org/package/2006/relationships"><Relationship Id="rId3" Type="http://schemas.openxmlformats.org/officeDocument/2006/relationships/theme" Target="../theme/theme82.xml"/><Relationship Id="rId2" Type="http://schemas.openxmlformats.org/officeDocument/2006/relationships/image" Target="../media/image2.png"/><Relationship Id="rId1" Type="http://schemas.openxmlformats.org/officeDocument/2006/relationships/slideLayout" Target="../slideLayouts/slideLayout96.xml"/></Relationships>
</file>

<file path=ppt/slideMasters/_rels/slideMaster83.xml.rels><?xml version="1.0" encoding="UTF-8" standalone="yes"?>
<Relationships xmlns="http://schemas.openxmlformats.org/package/2006/relationships"><Relationship Id="rId3" Type="http://schemas.openxmlformats.org/officeDocument/2006/relationships/theme" Target="../theme/theme83.xml"/><Relationship Id="rId2" Type="http://schemas.openxmlformats.org/officeDocument/2006/relationships/image" Target="../media/image2.png"/><Relationship Id="rId1" Type="http://schemas.openxmlformats.org/officeDocument/2006/relationships/slideLayout" Target="../slideLayouts/slideLayout97.xml"/></Relationships>
</file>

<file path=ppt/slideMasters/_rels/slideMaster84.xml.rels><?xml version="1.0" encoding="UTF-8" standalone="yes"?>
<Relationships xmlns="http://schemas.openxmlformats.org/package/2006/relationships"><Relationship Id="rId3" Type="http://schemas.openxmlformats.org/officeDocument/2006/relationships/theme" Target="../theme/theme84.xml"/><Relationship Id="rId2" Type="http://schemas.openxmlformats.org/officeDocument/2006/relationships/image" Target="../media/image2.png"/><Relationship Id="rId1" Type="http://schemas.openxmlformats.org/officeDocument/2006/relationships/slideLayout" Target="../slideLayouts/slideLayout98.xml"/></Relationships>
</file>

<file path=ppt/slideMasters/_rels/slideMaster85.xml.rels><?xml version="1.0" encoding="UTF-8" standalone="yes"?>
<Relationships xmlns="http://schemas.openxmlformats.org/package/2006/relationships"><Relationship Id="rId3" Type="http://schemas.openxmlformats.org/officeDocument/2006/relationships/theme" Target="../theme/theme85.xml"/><Relationship Id="rId2" Type="http://schemas.openxmlformats.org/officeDocument/2006/relationships/image" Target="../media/image2.png"/><Relationship Id="rId1" Type="http://schemas.openxmlformats.org/officeDocument/2006/relationships/slideLayout" Target="../slideLayouts/slideLayout99.xml"/></Relationships>
</file>

<file path=ppt/slideMasters/_rels/slideMaster86.xml.rels><?xml version="1.0" encoding="UTF-8" standalone="yes"?>
<Relationships xmlns="http://schemas.openxmlformats.org/package/2006/relationships"><Relationship Id="rId3" Type="http://schemas.openxmlformats.org/officeDocument/2006/relationships/theme" Target="../theme/theme86.xml"/><Relationship Id="rId2" Type="http://schemas.openxmlformats.org/officeDocument/2006/relationships/image" Target="../media/image2.png"/><Relationship Id="rId1" Type="http://schemas.openxmlformats.org/officeDocument/2006/relationships/slideLayout" Target="../slideLayouts/slideLayout100.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image" Target="../media/image2.png"/><Relationship Id="rId1" Type="http://schemas.openxmlformats.org/officeDocument/2006/relationships/slideLayout" Target="../slideLayouts/slideLayout101.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image" Target="../media/image2.png"/><Relationship Id="rId1" Type="http://schemas.openxmlformats.org/officeDocument/2006/relationships/slideLayout" Target="../slideLayouts/slideLayout102.xml"/></Relationships>
</file>

<file path=ppt/slideMasters/_rels/slideMaster89.xml.rels><?xml version="1.0" encoding="UTF-8" standalone="yes"?>
<Relationships xmlns="http://schemas.openxmlformats.org/package/2006/relationships"><Relationship Id="rId3" Type="http://schemas.openxmlformats.org/officeDocument/2006/relationships/theme" Target="../theme/theme89.xml"/><Relationship Id="rId2" Type="http://schemas.openxmlformats.org/officeDocument/2006/relationships/image" Target="../media/image2.png"/><Relationship Id="rId1"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2.png"/><Relationship Id="rId1" Type="http://schemas.openxmlformats.org/officeDocument/2006/relationships/slideLayout" Target="../slideLayouts/slideLayout23.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image" Target="../media/image2.png"/><Relationship Id="rId1" Type="http://schemas.openxmlformats.org/officeDocument/2006/relationships/slideLayout" Target="../slideLayouts/slideLayout104.xml"/></Relationships>
</file>

<file path=ppt/slideMasters/_rels/slideMaster91.xml.rels><?xml version="1.0" encoding="UTF-8" standalone="yes"?>
<Relationships xmlns="http://schemas.openxmlformats.org/package/2006/relationships"><Relationship Id="rId3" Type="http://schemas.openxmlformats.org/officeDocument/2006/relationships/theme" Target="../theme/theme91.xml"/><Relationship Id="rId2" Type="http://schemas.openxmlformats.org/officeDocument/2006/relationships/image" Target="../media/image2.png"/><Relationship Id="rId1" Type="http://schemas.openxmlformats.org/officeDocument/2006/relationships/slideLayout" Target="../slideLayouts/slideLayout105.xml"/></Relationships>
</file>

<file path=ppt/slideMasters/_rels/slideMaster92.xml.rels><?xml version="1.0" encoding="UTF-8" standalone="yes"?>
<Relationships xmlns="http://schemas.openxmlformats.org/package/2006/relationships"><Relationship Id="rId3" Type="http://schemas.openxmlformats.org/officeDocument/2006/relationships/theme" Target="../theme/theme92.xml"/><Relationship Id="rId2" Type="http://schemas.openxmlformats.org/officeDocument/2006/relationships/image" Target="../media/image2.png"/><Relationship Id="rId1" Type="http://schemas.openxmlformats.org/officeDocument/2006/relationships/slideLayout" Target="../slideLayouts/slideLayout10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image" Target="../media/image2.png"/><Relationship Id="rId1" Type="http://schemas.openxmlformats.org/officeDocument/2006/relationships/slideLayout" Target="../slideLayouts/slideLayout107.xml"/></Relationships>
</file>

<file path=ppt/slideMasters/_rels/slideMaster94.xml.rels><?xml version="1.0" encoding="UTF-8" standalone="yes"?>
<Relationships xmlns="http://schemas.openxmlformats.org/package/2006/relationships"><Relationship Id="rId3" Type="http://schemas.openxmlformats.org/officeDocument/2006/relationships/theme" Target="../theme/theme94.xml"/><Relationship Id="rId2" Type="http://schemas.openxmlformats.org/officeDocument/2006/relationships/image" Target="../media/image2.png"/><Relationship Id="rId1" Type="http://schemas.openxmlformats.org/officeDocument/2006/relationships/slideLayout" Target="../slideLayouts/slideLayout108.xml"/></Relationships>
</file>

<file path=ppt/slideMasters/_rels/slideMaster95.xml.rels><?xml version="1.0" encoding="UTF-8" standalone="yes"?>
<Relationships xmlns="http://schemas.openxmlformats.org/package/2006/relationships"><Relationship Id="rId3" Type="http://schemas.openxmlformats.org/officeDocument/2006/relationships/theme" Target="../theme/theme95.xml"/><Relationship Id="rId2" Type="http://schemas.openxmlformats.org/officeDocument/2006/relationships/image" Target="../media/image2.png"/><Relationship Id="rId1" Type="http://schemas.openxmlformats.org/officeDocument/2006/relationships/slideLayout" Target="../slideLayouts/slideLayout109.xml"/></Relationships>
</file>

<file path=ppt/slideMasters/_rels/slideMaster96.xml.rels><?xml version="1.0" encoding="UTF-8" standalone="yes"?>
<Relationships xmlns="http://schemas.openxmlformats.org/package/2006/relationships"><Relationship Id="rId3" Type="http://schemas.openxmlformats.org/officeDocument/2006/relationships/theme" Target="../theme/theme96.xml"/><Relationship Id="rId2" Type="http://schemas.openxmlformats.org/officeDocument/2006/relationships/image" Target="../media/image2.png"/><Relationship Id="rId1" Type="http://schemas.openxmlformats.org/officeDocument/2006/relationships/slideLayout" Target="../slideLayouts/slideLayout110.xml"/></Relationships>
</file>

<file path=ppt/slideMasters/_rels/slideMaster97.xml.rels><?xml version="1.0" encoding="UTF-8" standalone="yes"?>
<Relationships xmlns="http://schemas.openxmlformats.org/package/2006/relationships"><Relationship Id="rId3" Type="http://schemas.openxmlformats.org/officeDocument/2006/relationships/theme" Target="../theme/theme97.xml"/><Relationship Id="rId2" Type="http://schemas.openxmlformats.org/officeDocument/2006/relationships/image" Target="../media/image2.png"/><Relationship Id="rId1" Type="http://schemas.openxmlformats.org/officeDocument/2006/relationships/slideLayout" Target="../slideLayouts/slideLayout111.xml"/></Relationships>
</file>

<file path=ppt/slideMasters/_rels/slideMaster98.xml.rels><?xml version="1.0" encoding="UTF-8" standalone="yes"?>
<Relationships xmlns="http://schemas.openxmlformats.org/package/2006/relationships"><Relationship Id="rId3" Type="http://schemas.openxmlformats.org/officeDocument/2006/relationships/theme" Target="../theme/theme98.xml"/><Relationship Id="rId2" Type="http://schemas.openxmlformats.org/officeDocument/2006/relationships/image" Target="../media/image2.png"/><Relationship Id="rId1" Type="http://schemas.openxmlformats.org/officeDocument/2006/relationships/slideLayout" Target="../slideLayouts/slideLayout112.xml"/></Relationships>
</file>

<file path=ppt/slideMasters/_rels/slideMaster99.xml.rels><?xml version="1.0" encoding="UTF-8" standalone="yes"?>
<Relationships xmlns="http://schemas.openxmlformats.org/package/2006/relationships"><Relationship Id="rId3" Type="http://schemas.openxmlformats.org/officeDocument/2006/relationships/theme" Target="../theme/theme99.xml"/><Relationship Id="rId2" Type="http://schemas.openxmlformats.org/officeDocument/2006/relationships/image" Target="../media/image2.png"/><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黑体" panose="02010609060101010101" pitchFamily="49" charset="-122"/>
                <a:cs typeface="Arial" panose="020B0604020202020204" pitchFamily="34" charset="0"/>
              </a:rPr>
              <a:t>第</a:t>
            </a:r>
            <a:fld id="{2F2CF7F5-F178-4429-B6CA-28062DF31937}" type="slidenum">
              <a:rPr lang="en-US" altLang="zh-CN" sz="1200" baseline="0" dirty="0" smtClean="0">
                <a:latin typeface="+mn-lt"/>
                <a:ea typeface="黑体" panose="02010609060101010101" pitchFamily="49" charset="-122"/>
                <a:cs typeface="Arial" panose="020B0604020202020204" pitchFamily="34" charset="0"/>
              </a:rPr>
            </a:fld>
            <a:r>
              <a:rPr lang="zh-CN" altLang="en-US" sz="1200" dirty="0">
                <a:latin typeface="+mn-lt"/>
                <a:ea typeface="黑体" panose="02010609060101010101" pitchFamily="49" charset="-122"/>
                <a:cs typeface="Arial" panose="020B0604020202020204" pitchFamily="34" charset="0"/>
              </a:rPr>
              <a:t>页</a:t>
            </a:r>
            <a:endParaRPr lang="en-US" altLang="zh-CN" sz="1200" dirty="0">
              <a:latin typeface="+mn-lt"/>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endParaRPr lang="zh-CN" altLang="en-US" sz="1200" baseline="0" dirty="0">
              <a:latin typeface="+mn-lt"/>
              <a:ea typeface="+mn-ea"/>
              <a:cs typeface="Arial" panose="020B0604020202020204" pitchFamily="34" charset="0"/>
            </a:endParaRPr>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:30-35pt    </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英文标题：每个实词首字母大写</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:12-22pt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defRPr/>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Courier New</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12-20pt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命令行格式：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15%</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灰底</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注意：严禁使用截图</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备注页：每一页胶片都要添加备注（除总标题、目录等页）。</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第一次出现的英文单词缩写、名词术语等必须在备注中做解释。</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ln>
          <a:effectLst/>
        </p:spPr>
        <p:txBody>
          <a:bodyPr lIns="80124" tIns="40063" rIns="80124" bIns="40063"/>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配色</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参考方案：</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建议同一页面内不</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超过三种</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颜色，以下是</a:t>
            </a:r>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13</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组配色方案，同一页面内只选择一组使用。（仅供参考）</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None/>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Group 62"/>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67"/>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72"/>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 name="Group 77"/>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82"/>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Group 87"/>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Group 92"/>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Group 97"/>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 name="Group 102"/>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Group 107"/>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Group 112"/>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Group 117"/>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Group 122"/>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ln>
        </p:spPr>
        <p:txBody>
          <a:bodyPr vert="horz" wrap="square" lIns="87802" tIns="43901" rIns="87802" bIns="43901" numCol="1" rtlCol="0" anchor="ctr" anchorCtr="0" compatLnSpc="1">
            <a:spAutoFit/>
          </a:bodyPr>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华为红（</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R192</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7172"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7173"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7175"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7176" name="图片 3" descr="yuxin-logo-png"/>
          <p:cNvPicPr>
            <a:picLocks noChangeAspect="1"/>
          </p:cNvPicPr>
          <p:nvPr userDrawn="1"/>
        </p:nvPicPr>
        <p:blipFill>
          <a:blip r:embed="rId3"/>
          <a:stretch>
            <a:fillRect/>
          </a:stretch>
        </p:blipFill>
        <p:spPr>
          <a:xfrm>
            <a:off x="11139593" y="5924127"/>
            <a:ext cx="773853" cy="789940"/>
          </a:xfrm>
          <a:prstGeom prst="rect">
            <a:avLst/>
          </a:prstGeom>
          <a:noFill/>
          <a:ln w="9525">
            <a:noFill/>
          </a:ln>
        </p:spPr>
      </p:pic>
      <p:sp>
        <p:nvSpPr>
          <p:cNvPr id="7177"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7178"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7179"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5"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5124"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5125"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5127"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5128" name="图片 3" descr="yuxin-logo-png"/>
          <p:cNvPicPr>
            <a:picLocks noChangeAspect="1"/>
          </p:cNvPicPr>
          <p:nvPr userDrawn="1"/>
        </p:nvPicPr>
        <p:blipFill>
          <a:blip r:embed="rId3"/>
          <a:stretch>
            <a:fillRect/>
          </a:stretch>
        </p:blipFill>
        <p:spPr>
          <a:xfrm>
            <a:off x="11173460" y="6002867"/>
            <a:ext cx="698500" cy="712047"/>
          </a:xfrm>
          <a:prstGeom prst="rect">
            <a:avLst/>
          </a:prstGeom>
          <a:noFill/>
          <a:ln w="9525">
            <a:noFill/>
          </a:ln>
        </p:spPr>
      </p:pic>
      <p:sp>
        <p:nvSpPr>
          <p:cNvPr id="5129"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5130"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5131"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7"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7.xml"/><Relationship Id="rId2" Type="http://schemas.openxmlformats.org/officeDocument/2006/relationships/image" Target="../media/image255.png"/><Relationship Id="rId1" Type="http://schemas.openxmlformats.org/officeDocument/2006/relationships/image" Target="../media/image25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7.xml"/><Relationship Id="rId2" Type="http://schemas.openxmlformats.org/officeDocument/2006/relationships/image" Target="../media/image256.png"/><Relationship Id="rId1" Type="http://schemas.openxmlformats.org/officeDocument/2006/relationships/chart" Target="../charts/char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4" Type="http://schemas.openxmlformats.org/officeDocument/2006/relationships/notesSlide" Target="../notesSlides/notesSlide11.xml"/><Relationship Id="rId13" Type="http://schemas.openxmlformats.org/officeDocument/2006/relationships/slideLayout" Target="../slideLayouts/slideLayout7.xml"/><Relationship Id="rId12" Type="http://schemas.microsoft.com/office/2007/relationships/hdphoto" Target="../media/image24.wdp"/><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110.xml"/><Relationship Id="rId6"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image" Target="../media/image260.jpeg"/><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image" Target="../media/image257.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7.xml"/><Relationship Id="rId3" Type="http://schemas.openxmlformats.org/officeDocument/2006/relationships/image" Target="../media/image263.png"/><Relationship Id="rId2" Type="http://schemas.openxmlformats.org/officeDocument/2006/relationships/image" Target="../media/image258.png"/><Relationship Id="rId1" Type="http://schemas.openxmlformats.org/officeDocument/2006/relationships/image" Target="../media/image26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56.png"/><Relationship Id="rId7" Type="http://schemas.openxmlformats.org/officeDocument/2006/relationships/image" Target="../media/image270.png"/><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 Id="rId3" Type="http://schemas.openxmlformats.org/officeDocument/2006/relationships/image" Target="../media/image266.jpeg"/><Relationship Id="rId2" Type="http://schemas.openxmlformats.org/officeDocument/2006/relationships/image" Target="../media/image265.png"/><Relationship Id="rId10" Type="http://schemas.openxmlformats.org/officeDocument/2006/relationships/notesSlide" Target="../notesSlides/notesSlide114.xml"/><Relationship Id="rId1" Type="http://schemas.openxmlformats.org/officeDocument/2006/relationships/image" Target="../media/image264.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slideLayout" Target="../slideLayouts/slideLayout7.xml"/><Relationship Id="rId3" Type="http://schemas.openxmlformats.org/officeDocument/2006/relationships/image" Target="../media/image264.png"/><Relationship Id="rId2" Type="http://schemas.openxmlformats.org/officeDocument/2006/relationships/image" Target="../media/image272.png"/><Relationship Id="rId1" Type="http://schemas.openxmlformats.org/officeDocument/2006/relationships/image" Target="../media/image27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9" Type="http://schemas.openxmlformats.org/officeDocument/2006/relationships/image" Target="../media/image281.png"/><Relationship Id="rId8" Type="http://schemas.openxmlformats.org/officeDocument/2006/relationships/image" Target="../media/image280.png"/><Relationship Id="rId7" Type="http://schemas.openxmlformats.org/officeDocument/2006/relationships/image" Target="../media/image279.png"/><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3" Type="http://schemas.openxmlformats.org/officeDocument/2006/relationships/image" Target="../media/image275.png"/><Relationship Id="rId2" Type="http://schemas.openxmlformats.org/officeDocument/2006/relationships/image" Target="../media/image274.png"/><Relationship Id="rId15" Type="http://schemas.openxmlformats.org/officeDocument/2006/relationships/notesSlide" Target="../notesSlides/notesSlide117.xml"/><Relationship Id="rId14" Type="http://schemas.openxmlformats.org/officeDocument/2006/relationships/slideLayout" Target="../slideLayouts/slideLayout7.xml"/><Relationship Id="rId13" Type="http://schemas.openxmlformats.org/officeDocument/2006/relationships/image" Target="../media/image285.png"/><Relationship Id="rId12" Type="http://schemas.openxmlformats.org/officeDocument/2006/relationships/image" Target="../media/image284.png"/><Relationship Id="rId11" Type="http://schemas.openxmlformats.org/officeDocument/2006/relationships/image" Target="../media/image283.png"/><Relationship Id="rId10" Type="http://schemas.openxmlformats.org/officeDocument/2006/relationships/image" Target="../media/image282.png"/><Relationship Id="rId1" Type="http://schemas.openxmlformats.org/officeDocument/2006/relationships/image" Target="../media/image273.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21.xml"/><Relationship Id="rId6" Type="http://schemas.openxmlformats.org/officeDocument/2006/relationships/slideLayout" Target="../slideLayouts/slideLayout7.xml"/><Relationship Id="rId5" Type="http://schemas.openxmlformats.org/officeDocument/2006/relationships/image" Target="../media/image290.png"/><Relationship Id="rId4" Type="http://schemas.openxmlformats.org/officeDocument/2006/relationships/image" Target="../media/image289.png"/><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image" Target="../media/image28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7.xml"/><Relationship Id="rId1" Type="http://schemas.openxmlformats.org/officeDocument/2006/relationships/image" Target="../media/image29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image" Target="../media/image29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8.xml"/><Relationship Id="rId1" Type="http://schemas.openxmlformats.org/officeDocument/2006/relationships/image" Target="../media/image292.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0.xml.rels><?xml version="1.0" encoding="UTF-8" standalone="yes"?>
<Relationships xmlns="http://schemas.openxmlformats.org/package/2006/relationships"><Relationship Id="rId9" Type="http://schemas.openxmlformats.org/officeDocument/2006/relationships/image" Target="../media/image295.jpeg"/><Relationship Id="rId8" Type="http://schemas.openxmlformats.org/officeDocument/2006/relationships/image" Target="../media/image294.jpeg"/><Relationship Id="rId7" Type="http://schemas.openxmlformats.org/officeDocument/2006/relationships/image" Target="../media/image48.jpeg"/><Relationship Id="rId6" Type="http://schemas.openxmlformats.org/officeDocument/2006/relationships/image" Target="../media/image49.jpeg"/><Relationship Id="rId5" Type="http://schemas.openxmlformats.org/officeDocument/2006/relationships/image" Target="../media/image293.jpeg"/><Relationship Id="rId4" Type="http://schemas.openxmlformats.org/officeDocument/2006/relationships/image" Target="../media/image45.jpeg"/><Relationship Id="rId3" Type="http://schemas.openxmlformats.org/officeDocument/2006/relationships/image" Target="../media/image55.png"/><Relationship Id="rId2" Type="http://schemas.openxmlformats.org/officeDocument/2006/relationships/image" Target="../media/image44.png"/><Relationship Id="rId11" Type="http://schemas.openxmlformats.org/officeDocument/2006/relationships/notesSlide" Target="../notesSlides/notesSlide130.xml"/><Relationship Id="rId10" Type="http://schemas.openxmlformats.org/officeDocument/2006/relationships/slideLayout" Target="../slideLayouts/slideLayout8.xml"/><Relationship Id="rId1" Type="http://schemas.openxmlformats.org/officeDocument/2006/relationships/image" Target="../media/image43.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image" Target="../media/image296.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image" Target="../media/image49.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7.xml"/><Relationship Id="rId1" Type="http://schemas.openxmlformats.org/officeDocument/2006/relationships/image" Target="../media/image29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5" Type="http://schemas.openxmlformats.org/officeDocument/2006/relationships/notesSlide" Target="../notesSlides/notesSlide14.xml"/><Relationship Id="rId14" Type="http://schemas.openxmlformats.org/officeDocument/2006/relationships/slideLayout" Target="../slideLayouts/slideLayout7.xml"/><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wmf"/><Relationship Id="rId1" Type="http://schemas.openxmlformats.org/officeDocument/2006/relationships/image" Target="../media/image30.png"/></Relationships>
</file>

<file path=ppt/slides/_rels/slide140.xml.rels><?xml version="1.0" encoding="UTF-8" standalone="yes"?>
<Relationships xmlns="http://schemas.openxmlformats.org/package/2006/relationships"><Relationship Id="rId9" Type="http://schemas.openxmlformats.org/officeDocument/2006/relationships/image" Target="../media/image303.jpeg"/><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image" Target="../media/image302.png"/><Relationship Id="rId4" Type="http://schemas.openxmlformats.org/officeDocument/2006/relationships/image" Target="../media/image301.png"/><Relationship Id="rId3" Type="http://schemas.openxmlformats.org/officeDocument/2006/relationships/image" Target="../media/image300.png"/><Relationship Id="rId2" Type="http://schemas.openxmlformats.org/officeDocument/2006/relationships/image" Target="../media/image299.jpeg"/><Relationship Id="rId16" Type="http://schemas.openxmlformats.org/officeDocument/2006/relationships/notesSlide" Target="../notesSlides/notesSlide140.xml"/><Relationship Id="rId15" Type="http://schemas.openxmlformats.org/officeDocument/2006/relationships/slideLayout" Target="../slideLayouts/slideLayout7.xml"/><Relationship Id="rId14" Type="http://schemas.openxmlformats.org/officeDocument/2006/relationships/image" Target="../media/image308.png"/><Relationship Id="rId13" Type="http://schemas.openxmlformats.org/officeDocument/2006/relationships/image" Target="../media/image307.png"/><Relationship Id="rId12" Type="http://schemas.openxmlformats.org/officeDocument/2006/relationships/image" Target="../media/image306.png"/><Relationship Id="rId11" Type="http://schemas.openxmlformats.org/officeDocument/2006/relationships/image" Target="../media/image305.png"/><Relationship Id="rId10" Type="http://schemas.openxmlformats.org/officeDocument/2006/relationships/image" Target="../media/image304.jpeg"/><Relationship Id="rId1" Type="http://schemas.openxmlformats.org/officeDocument/2006/relationships/image" Target="../media/image298.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44.xml"/><Relationship Id="rId3" Type="http://schemas.openxmlformats.org/officeDocument/2006/relationships/slideLayout" Target="../slideLayouts/slideLayout8.xml"/><Relationship Id="rId2" Type="http://schemas.openxmlformats.org/officeDocument/2006/relationships/image" Target="../media/image310.png"/><Relationship Id="rId1" Type="http://schemas.openxmlformats.org/officeDocument/2006/relationships/image" Target="../media/image309.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8.xml"/><Relationship Id="rId1" Type="http://schemas.openxmlformats.org/officeDocument/2006/relationships/image" Target="../media/image311.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8.xml"/><Relationship Id="rId1" Type="http://schemas.openxmlformats.org/officeDocument/2006/relationships/image" Target="../media/image312.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5" Type="http://schemas.openxmlformats.org/officeDocument/2006/relationships/notesSlide" Target="../notesSlides/notesSlide150.xml"/><Relationship Id="rId4" Type="http://schemas.openxmlformats.org/officeDocument/2006/relationships/slideLayout" Target="../slideLayouts/slideLayout14.xml"/><Relationship Id="rId3" Type="http://schemas.openxmlformats.org/officeDocument/2006/relationships/hyperlink" Target="https://www.huaweicloud.com/kunpeng/" TargetMode="External"/><Relationship Id="rId2" Type="http://schemas.openxmlformats.org/officeDocument/2006/relationships/hyperlink" Target="https://openeuler.org/" TargetMode="External"/><Relationship Id="rId1" Type="http://schemas.openxmlformats.org/officeDocument/2006/relationships/hyperlink" Target="https://support.huawei.com/enterprise/zh/doc/EDOC1100098461?idPath=7919749|9856522|9856629|23025673"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jpeg"/><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png"/><Relationship Id="rId15" Type="http://schemas.openxmlformats.org/officeDocument/2006/relationships/notesSlide" Target="../notesSlides/notesSlide17.xml"/><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54.png"/><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jpe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1" Type="http://schemas.openxmlformats.org/officeDocument/2006/relationships/notesSlide" Target="../notesSlides/notesSlide22.xml"/><Relationship Id="rId10" Type="http://schemas.openxmlformats.org/officeDocument/2006/relationships/slideLayout" Target="../slideLayouts/slideLayout7.xml"/><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hyperlink" Target="https://partner.huawei.com/" TargetMode="External"/><Relationship Id="rId3" Type="http://schemas.openxmlformats.org/officeDocument/2006/relationships/hyperlink" Target="http://ic-openlabs.huawei.com/#/teamdetail" TargetMode="External"/><Relationship Id="rId2" Type="http://schemas.openxmlformats.org/officeDocument/2006/relationships/hyperlink" Target="https://www.huaweicloud.com/partners/kunPeng/" TargetMode="Externa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7.xml"/><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3" Type="http://schemas.openxmlformats.org/officeDocument/2006/relationships/hyperlink" Target="Kunpeng.huaweicloud.com" TargetMode="External"/><Relationship Id="rId2" Type="http://schemas.openxmlformats.org/officeDocument/2006/relationships/image" Target="../media/image61.png"/><Relationship Id="rId1"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1" Type="http://schemas.openxmlformats.org/officeDocument/2006/relationships/notesSlide" Target="../notesSlides/notesSlide32.xml"/><Relationship Id="rId30" Type="http://schemas.openxmlformats.org/officeDocument/2006/relationships/slideLayout" Target="../slideLayouts/slideLayout7.xml"/><Relationship Id="rId3" Type="http://schemas.openxmlformats.org/officeDocument/2006/relationships/image" Target="../media/image77.png"/><Relationship Id="rId29" Type="http://schemas.openxmlformats.org/officeDocument/2006/relationships/image" Target="../media/image103.png"/><Relationship Id="rId28" Type="http://schemas.openxmlformats.org/officeDocument/2006/relationships/image" Target="../media/image102.png"/><Relationship Id="rId27" Type="http://schemas.openxmlformats.org/officeDocument/2006/relationships/image" Target="../media/image101.png"/><Relationship Id="rId26" Type="http://schemas.openxmlformats.org/officeDocument/2006/relationships/image" Target="../media/image100.png"/><Relationship Id="rId25" Type="http://schemas.openxmlformats.org/officeDocument/2006/relationships/image" Target="../media/image99.png"/><Relationship Id="rId24" Type="http://schemas.openxmlformats.org/officeDocument/2006/relationships/image" Target="../media/image98.png"/><Relationship Id="rId23" Type="http://schemas.openxmlformats.org/officeDocument/2006/relationships/image" Target="../media/image97.png"/><Relationship Id="rId22" Type="http://schemas.openxmlformats.org/officeDocument/2006/relationships/image" Target="../media/image96.png"/><Relationship Id="rId21" Type="http://schemas.openxmlformats.org/officeDocument/2006/relationships/image" Target="../media/image95.png"/><Relationship Id="rId20" Type="http://schemas.openxmlformats.org/officeDocument/2006/relationships/image" Target="../media/image94.png"/><Relationship Id="rId2" Type="http://schemas.openxmlformats.org/officeDocument/2006/relationships/image" Target="../media/image76.png"/><Relationship Id="rId19" Type="http://schemas.openxmlformats.org/officeDocument/2006/relationships/image" Target="../media/image93.png"/><Relationship Id="rId18" Type="http://schemas.openxmlformats.org/officeDocument/2006/relationships/image" Target="../media/image92.png"/><Relationship Id="rId17" Type="http://schemas.openxmlformats.org/officeDocument/2006/relationships/image" Target="../media/image91.png"/><Relationship Id="rId16" Type="http://schemas.openxmlformats.org/officeDocument/2006/relationships/image" Target="../media/image90.png"/><Relationship Id="rId15" Type="http://schemas.openxmlformats.org/officeDocument/2006/relationships/image" Target="../media/image89.png"/><Relationship Id="rId14" Type="http://schemas.openxmlformats.org/officeDocument/2006/relationships/image" Target="../media/image88.png"/><Relationship Id="rId13" Type="http://schemas.openxmlformats.org/officeDocument/2006/relationships/image" Target="../media/image87.png"/><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image" Target="../media/image84.png"/><Relationship Id="rId1"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microsoft.com/office/2007/relationships/hdphoto" Target="../media/image24.wdp"/><Relationship Id="rId3" Type="http://schemas.openxmlformats.org/officeDocument/2006/relationships/image" Target="../media/image23.png"/><Relationship Id="rId2" Type="http://schemas.openxmlformats.org/officeDocument/2006/relationships/image" Target="../media/image105.png"/><Relationship Id="rId1" Type="http://schemas.openxmlformats.org/officeDocument/2006/relationships/image" Target="../media/image10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8.xml"/><Relationship Id="rId2" Type="http://schemas.microsoft.com/office/2007/relationships/hdphoto" Target="../media/image24.wdp"/><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image" Target="../media/image10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8.xml"/><Relationship Id="rId7" Type="http://schemas.openxmlformats.org/officeDocument/2006/relationships/tags" Target="../tags/tag7.xml"/><Relationship Id="rId6" Type="http://schemas.openxmlformats.org/officeDocument/2006/relationships/image" Target="../media/image109.png"/><Relationship Id="rId5" Type="http://schemas.openxmlformats.org/officeDocument/2006/relationships/tags" Target="../tags/tag6.xml"/><Relationship Id="rId4" Type="http://schemas.openxmlformats.org/officeDocument/2006/relationships/image" Target="../media/image108.png"/><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107.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8.xml"/><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5.tiff"/><Relationship Id="rId3" Type="http://schemas.openxmlformats.org/officeDocument/2006/relationships/image" Target="../media/image4.tiff"/><Relationship Id="rId2" Type="http://schemas.openxmlformats.org/officeDocument/2006/relationships/image" Target="../media/image110.png"/><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8.xml"/><Relationship Id="rId2" Type="http://schemas.openxmlformats.org/officeDocument/2006/relationships/image" Target="../media/image115.png"/><Relationship Id="rId1" Type="http://schemas.openxmlformats.org/officeDocument/2006/relationships/image" Target="../media/image1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8.xml"/><Relationship Id="rId2" Type="http://schemas.openxmlformats.org/officeDocument/2006/relationships/chart" Target="../charts/chart3.xml"/><Relationship Id="rId1" Type="http://schemas.openxmlformats.org/officeDocument/2006/relationships/chart" Target="../charts/char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6.sv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jpe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21.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image" Target="../media/image126.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2.png"/><Relationship Id="rId7" Type="http://schemas.openxmlformats.org/officeDocument/2006/relationships/image" Target="../media/image131.png"/><Relationship Id="rId6" Type="http://schemas.openxmlformats.org/officeDocument/2006/relationships/image" Target="../media/image130.emf"/><Relationship Id="rId5" Type="http://schemas.openxmlformats.org/officeDocument/2006/relationships/image" Target="../media/image129.png"/><Relationship Id="rId4" Type="http://schemas.openxmlformats.org/officeDocument/2006/relationships/image" Target="../media/image128.jpeg"/><Relationship Id="rId3" Type="http://schemas.openxmlformats.org/officeDocument/2006/relationships/image" Target="../media/image105.png"/><Relationship Id="rId2" Type="http://schemas.openxmlformats.org/officeDocument/2006/relationships/image" Target="../media/image104.png"/><Relationship Id="rId10" Type="http://schemas.openxmlformats.org/officeDocument/2006/relationships/notesSlide" Target="../notesSlides/notesSlide63.xml"/><Relationship Id="rId1" Type="http://schemas.openxmlformats.org/officeDocument/2006/relationships/image" Target="../media/image127.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134.png"/><Relationship Id="rId1" Type="http://schemas.openxmlformats.org/officeDocument/2006/relationships/image" Target="../media/image13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0" Type="http://schemas.openxmlformats.org/officeDocument/2006/relationships/notesSlide" Target="../notesSlides/notesSlide66.xml"/><Relationship Id="rId1" Type="http://schemas.openxmlformats.org/officeDocument/2006/relationships/image" Target="../media/image135.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7.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7.xml"/><Relationship Id="rId3" Type="http://schemas.openxmlformats.org/officeDocument/2006/relationships/image" Target="../media/image147.png"/><Relationship Id="rId2" Type="http://schemas.openxmlformats.org/officeDocument/2006/relationships/tags" Target="../tags/tag10.xml"/><Relationship Id="rId1" Type="http://schemas.openxmlformats.org/officeDocument/2006/relationships/image" Target="../media/image146.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7.xml"/><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7.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1.png"/><Relationship Id="rId7" Type="http://schemas.openxmlformats.org/officeDocument/2006/relationships/image" Target="../media/image1.svg"/><Relationship Id="rId6" Type="http://schemas.openxmlformats.org/officeDocument/2006/relationships/image" Target="../media/image10.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3" Type="http://schemas.openxmlformats.org/officeDocument/2006/relationships/notesSlide" Target="../notesSlides/notesSlide7.xml"/><Relationship Id="rId12" Type="http://schemas.openxmlformats.org/officeDocument/2006/relationships/slideLayout" Target="../slideLayouts/slideLayout7.xml"/><Relationship Id="rId11" Type="http://schemas.openxmlformats.org/officeDocument/2006/relationships/image" Target="../media/image3.svg"/><Relationship Id="rId10" Type="http://schemas.openxmlformats.org/officeDocument/2006/relationships/image" Target="../media/image12.png"/><Relationship Id="rId1"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7.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emf"/></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slideLayout" Target="../slideLayouts/slideLayout7.xml"/><Relationship Id="rId7" Type="http://schemas.openxmlformats.org/officeDocument/2006/relationships/image" Target="../media/image164.emf"/><Relationship Id="rId6" Type="http://schemas.openxmlformats.org/officeDocument/2006/relationships/image" Target="../media/image163.emf"/><Relationship Id="rId5" Type="http://schemas.openxmlformats.org/officeDocument/2006/relationships/image" Target="../media/image162.emf"/><Relationship Id="rId4" Type="http://schemas.openxmlformats.org/officeDocument/2006/relationships/image" Target="../media/image161.emf"/><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7.xml"/><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tags" Target="../tags/tag11.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49.png"/></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72.png"/><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image" Target="../media/image169.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7.xml"/><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17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9" Type="http://schemas.openxmlformats.org/officeDocument/2006/relationships/notesSlide" Target="../notesSlides/notesSlide80.xml"/><Relationship Id="rId8" Type="http://schemas.openxmlformats.org/officeDocument/2006/relationships/slideLayout" Target="../slideLayouts/slideLayout7.xml"/><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jpeg"/><Relationship Id="rId1" Type="http://schemas.openxmlformats.org/officeDocument/2006/relationships/image" Target="../media/image182.jpe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5.png"/><Relationship Id="rId7" Type="http://schemas.openxmlformats.org/officeDocument/2006/relationships/image" Target="../media/image188.png"/><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 Id="rId3" Type="http://schemas.openxmlformats.org/officeDocument/2006/relationships/image" Target="../media/image191.png"/><Relationship Id="rId2" Type="http://schemas.openxmlformats.org/officeDocument/2006/relationships/image" Target="../media/image190.png"/><Relationship Id="rId10" Type="http://schemas.openxmlformats.org/officeDocument/2006/relationships/notesSlide" Target="../notesSlides/notesSlide81.xml"/><Relationship Id="rId1" Type="http://schemas.openxmlformats.org/officeDocument/2006/relationships/image" Target="../media/image189.png"/></Relationships>
</file>

<file path=ppt/slides/_rels/slide82.xml.rels><?xml version="1.0" encoding="UTF-8" standalone="yes"?>
<Relationships xmlns="http://schemas.openxmlformats.org/package/2006/relationships"><Relationship Id="rId9" Type="http://schemas.openxmlformats.org/officeDocument/2006/relationships/image" Target="../media/image204.png"/><Relationship Id="rId8" Type="http://schemas.openxmlformats.org/officeDocument/2006/relationships/image" Target="../media/image203.png"/><Relationship Id="rId7" Type="http://schemas.openxmlformats.org/officeDocument/2006/relationships/image" Target="../media/image202.png"/><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97.png"/><Relationship Id="rId13" Type="http://schemas.openxmlformats.org/officeDocument/2006/relationships/notesSlide" Target="../notesSlides/notesSlide82.xml"/><Relationship Id="rId12" Type="http://schemas.openxmlformats.org/officeDocument/2006/relationships/slideLayout" Target="../slideLayouts/slideLayout7.xml"/><Relationship Id="rId11" Type="http://schemas.openxmlformats.org/officeDocument/2006/relationships/image" Target="../media/image179.png"/><Relationship Id="rId10" Type="http://schemas.openxmlformats.org/officeDocument/2006/relationships/image" Target="../media/image189.png"/><Relationship Id="rId1" Type="http://schemas.openxmlformats.org/officeDocument/2006/relationships/image" Target="../media/image196.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7.xml"/><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7.xml"/><Relationship Id="rId4" Type="http://schemas.openxmlformats.org/officeDocument/2006/relationships/image" Target="../media/image211.jpeg"/><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image" Target="../media/image208.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5.xml"/><Relationship Id="rId7" Type="http://schemas.openxmlformats.org/officeDocument/2006/relationships/slideLayout" Target="../slideLayouts/slideLayout7.xml"/><Relationship Id="rId6" Type="http://schemas.openxmlformats.org/officeDocument/2006/relationships/image" Target="../media/image217.jpeg"/><Relationship Id="rId5" Type="http://schemas.openxmlformats.org/officeDocument/2006/relationships/image" Target="../media/image216.png"/><Relationship Id="rId4" Type="http://schemas.openxmlformats.org/officeDocument/2006/relationships/image" Target="../media/image215.png"/><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image" Target="../media/image21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7.xml"/><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tags" Target="../tags/tag12.xml"/></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tags" Target="../tags/tag13.xml"/><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22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slideLayout" Target="../slideLayouts/slideLayout7.xml"/><Relationship Id="rId5" Type="http://schemas.openxmlformats.org/officeDocument/2006/relationships/image" Target="../media/image229.png"/><Relationship Id="rId4" Type="http://schemas.openxmlformats.org/officeDocument/2006/relationships/image" Target="../media/image228.png"/><Relationship Id="rId3" Type="http://schemas.openxmlformats.org/officeDocument/2006/relationships/image" Target="../media/image227.jpeg"/><Relationship Id="rId2" Type="http://schemas.openxmlformats.org/officeDocument/2006/relationships/image" Target="../media/image226.png"/><Relationship Id="rId1" Type="http://schemas.openxmlformats.org/officeDocument/2006/relationships/image" Target="../media/image22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95.xml"/><Relationship Id="rId5" Type="http://schemas.openxmlformats.org/officeDocument/2006/relationships/slideLayout" Target="../slideLayouts/slideLayout7.xml"/><Relationship Id="rId4" Type="http://schemas.openxmlformats.org/officeDocument/2006/relationships/image" Target="../media/image233.jpeg"/><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234.png"/></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2.emf"/><Relationship Id="rId7" Type="http://schemas.openxmlformats.org/officeDocument/2006/relationships/image" Target="../media/image241.png"/><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 Id="rId3" Type="http://schemas.openxmlformats.org/officeDocument/2006/relationships/image" Target="../media/image237.png"/><Relationship Id="rId2" Type="http://schemas.openxmlformats.org/officeDocument/2006/relationships/image" Target="../media/image236.png"/><Relationship Id="rId10" Type="http://schemas.openxmlformats.org/officeDocument/2006/relationships/notesSlide" Target="../notesSlides/notesSlide97.xml"/><Relationship Id="rId1" Type="http://schemas.openxmlformats.org/officeDocument/2006/relationships/image" Target="../media/image235.png"/></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98.xml"/><Relationship Id="rId6" Type="http://schemas.openxmlformats.org/officeDocument/2006/relationships/slideLayout" Target="../slideLayouts/slideLayout7.xml"/><Relationship Id="rId5" Type="http://schemas.openxmlformats.org/officeDocument/2006/relationships/image" Target="../media/image247.jpeg"/><Relationship Id="rId4" Type="http://schemas.openxmlformats.org/officeDocument/2006/relationships/image" Target="../media/image246.jpeg"/><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image" Target="../media/image243.png"/></Relationships>
</file>

<file path=ppt/slides/_rels/slide99.xml.rels><?xml version="1.0" encoding="UTF-8" standalone="yes"?>
<Relationships xmlns="http://schemas.openxmlformats.org/package/2006/relationships"><Relationship Id="rId8" Type="http://schemas.openxmlformats.org/officeDocument/2006/relationships/notesSlide" Target="../notesSlides/notesSlide99.xml"/><Relationship Id="rId7"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emf"/><Relationship Id="rId3" Type="http://schemas.openxmlformats.org/officeDocument/2006/relationships/image" Target="../media/image250.emf"/><Relationship Id="rId2" Type="http://schemas.openxmlformats.org/officeDocument/2006/relationships/image" Target="../media/image249.png"/><Relationship Id="rId1"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p>
        </p:txBody>
      </p:sp>
      <p:sp>
        <p:nvSpPr>
          <p:cNvPr id="2" name="标题 1"/>
          <p:cNvSpPr>
            <a:spLocks noGrp="1"/>
          </p:cNvSpPr>
          <p:nvPr>
            <p:ph type="ctrTitle" sz="quarter"/>
          </p:nvPr>
        </p:nvSpPr>
        <p:spPr/>
        <p:txBody>
          <a:bodyPr/>
          <a:lstStyle/>
          <a:p>
            <a:r>
              <a:rPr lang="zh-CN" altLang="en-US" dirty="0" smtClean="0"/>
              <a:t>鲲鹏介绍</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鲲鹏生态介绍</a:t>
            </a:r>
            <a:endParaRPr lang="en-US" altLang="zh-CN" sz="1800" b="1" dirty="0" smtClean="0"/>
          </a:p>
          <a:p>
            <a:pPr lvl="1">
              <a:buClrTx/>
            </a:pPr>
            <a:r>
              <a:rPr lang="zh-CN" altLang="en-US" sz="1600" dirty="0">
                <a:solidFill>
                  <a:schemeClr val="bg1">
                    <a:lumMod val="50000"/>
                  </a:schemeClr>
                </a:solidFill>
                <a:latin typeface="+mn-ea"/>
              </a:rPr>
              <a:t>计算产业发展趋势</a:t>
            </a:r>
            <a:endParaRPr lang="zh-CN" altLang="en-US"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鲲鹏计算产业概述</a:t>
            </a:r>
            <a:endParaRPr lang="en-US" altLang="zh-CN" sz="1600" dirty="0">
              <a:latin typeface="+mn-ea"/>
            </a:endParaRPr>
          </a:p>
          <a:p>
            <a:pPr lvl="1">
              <a:buClrTx/>
            </a:pPr>
            <a:r>
              <a:rPr lang="zh-CN" altLang="en-US" sz="1600" dirty="0">
                <a:solidFill>
                  <a:schemeClr val="bg1">
                    <a:lumMod val="50000"/>
                  </a:schemeClr>
                </a:solidFill>
                <a:latin typeface="+mn-ea"/>
              </a:rPr>
              <a:t>鲲鹏计算产业生态</a:t>
            </a:r>
            <a:endParaRPr lang="en-US" altLang="zh-CN" sz="1600" dirty="0">
              <a:solidFill>
                <a:schemeClr val="bg1">
                  <a:lumMod val="50000"/>
                </a:schemeClr>
              </a:solidFill>
              <a:latin typeface="+mn-ea"/>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a:t>
            </a:r>
            <a:r>
              <a:rPr lang="zh-CN" altLang="en-US" sz="1800" dirty="0">
                <a:solidFill>
                  <a:schemeClr val="bg1">
                    <a:lumMod val="50000"/>
                  </a:schemeClr>
                </a:solidFill>
              </a:rPr>
              <a:t>云</a:t>
            </a:r>
            <a:r>
              <a:rPr lang="zh-CN" altLang="en-US" sz="1800" dirty="0" smtClean="0">
                <a:solidFill>
                  <a:schemeClr val="bg1">
                    <a:lumMod val="50000"/>
                  </a:schemeClr>
                </a:solidFill>
              </a:rPr>
              <a:t>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b="1" dirty="0"/>
              <a:t>华为云鲲鹏云服务介绍</a:t>
            </a:r>
            <a:endParaRPr lang="en-US" altLang="zh-CN" sz="1800" b="1" dirty="0"/>
          </a:p>
          <a:p>
            <a:pPr lvl="1">
              <a:buClrTx/>
            </a:pPr>
            <a:r>
              <a:rPr lang="zh-CN" altLang="en-US" sz="1600" dirty="0">
                <a:solidFill>
                  <a:schemeClr val="bg1">
                    <a:lumMod val="50000"/>
                  </a:schemeClr>
                </a:solidFill>
                <a:latin typeface="+mn-ea"/>
                <a:sym typeface="Arial" panose="020B0604020202020204" pitchFamily="34" charset="0"/>
              </a:rPr>
              <a:t>华为鲲鹏云服务背景</a:t>
            </a:r>
            <a:endParaRPr lang="en-US" altLang="zh-CN" sz="1600" dirty="0">
              <a:solidFill>
                <a:schemeClr val="bg1">
                  <a:lumMod val="50000"/>
                </a:schemeClr>
              </a:solidFill>
              <a:latin typeface="+mn-ea"/>
              <a:sym typeface="Arial" panose="020B0604020202020204" pitchFamily="34" charset="0"/>
            </a:endParaRPr>
          </a:p>
          <a:p>
            <a:pPr lvl="1">
              <a:buClrTx/>
              <a:buSzPct val="60000"/>
              <a:buFont typeface="Wingdings" panose="05000000000000000000" pitchFamily="2" charset="2"/>
              <a:buChar char="n"/>
            </a:pPr>
            <a:r>
              <a:rPr lang="zh-CN" altLang="en-US" sz="1600" dirty="0">
                <a:latin typeface="+mn-ea"/>
                <a:sym typeface="Arial" panose="020B0604020202020204" pitchFamily="34" charset="0"/>
              </a:rPr>
              <a:t>华为鲲鹏云服务重点内容</a:t>
            </a:r>
            <a:endParaRPr lang="en-US" altLang="zh-CN" sz="1600" dirty="0">
              <a:latin typeface="+mn-ea"/>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华为鲲鹏弹性云</a:t>
            </a:r>
            <a:r>
              <a:rPr lang="zh-CN" altLang="en-US" dirty="0" smtClean="0">
                <a:solidFill>
                  <a:schemeClr val="tx1"/>
                </a:solidFill>
              </a:rPr>
              <a:t>服务器概述</a:t>
            </a:r>
            <a:endParaRPr lang="zh-CN" altLang="en-US" dirty="0">
              <a:solidFill>
                <a:schemeClr val="tx1"/>
              </a:solidFill>
            </a:endParaRPr>
          </a:p>
        </p:txBody>
      </p:sp>
      <p:sp>
        <p:nvSpPr>
          <p:cNvPr id="4" name="文本占位符 3"/>
          <p:cNvSpPr>
            <a:spLocks noGrp="1"/>
          </p:cNvSpPr>
          <p:nvPr>
            <p:ph type="body" sz="quarter" idx="10"/>
          </p:nvPr>
        </p:nvSpPr>
        <p:spPr/>
        <p:txBody>
          <a:bodyPr/>
          <a:lstStyle/>
          <a:p>
            <a:r>
              <a:rPr lang="zh-CN" altLang="en-US" sz="2400" dirty="0">
                <a:latin typeface="微软雅黑" panose="020B0503020204020204" pitchFamily="34" charset="-122"/>
                <a:ea typeface="微软雅黑" panose="020B0503020204020204" pitchFamily="34" charset="-122"/>
              </a:rPr>
              <a:t>鲲鹏弹性云服务器（</a:t>
            </a:r>
            <a:r>
              <a:rPr lang="en-US" altLang="zh-CN" sz="2400" dirty="0">
                <a:latin typeface="微软雅黑" panose="020B0503020204020204" pitchFamily="34" charset="-122"/>
                <a:ea typeface="微软雅黑" panose="020B0503020204020204" pitchFamily="34" charset="-122"/>
              </a:rPr>
              <a:t>ECS</a:t>
            </a:r>
            <a:r>
              <a:rPr lang="zh-CN" altLang="en-US" sz="2400" dirty="0">
                <a:latin typeface="微软雅黑" panose="020B0503020204020204" pitchFamily="34" charset="-122"/>
                <a:ea typeface="微软雅黑" panose="020B0503020204020204" pitchFamily="34" charset="-122"/>
              </a:rPr>
              <a:t>）。基础云服务之一，也是用户可以直接感知到鲲鹏的最重要的服务。用户可以用过</a:t>
            </a:r>
            <a:r>
              <a:rPr lang="en-US" altLang="zh-CN" sz="2400" dirty="0">
                <a:latin typeface="微软雅黑" panose="020B0503020204020204" pitchFamily="34" charset="-122"/>
                <a:ea typeface="微软雅黑" panose="020B0503020204020204" pitchFamily="34" charset="-122"/>
              </a:rPr>
              <a:t>ECS</a:t>
            </a:r>
            <a:r>
              <a:rPr lang="zh-CN" altLang="en-US" sz="2400" dirty="0">
                <a:latin typeface="微软雅黑" panose="020B0503020204020204" pitchFamily="34" charset="-122"/>
                <a:ea typeface="微软雅黑" panose="020B0503020204020204" pitchFamily="34" charset="-122"/>
              </a:rPr>
              <a:t>直接购买鲲鹏云服务器，为云服务器添加磁盘、网络等资源，使其成为开发环境或者生产业务集群的一部分。</a:t>
            </a:r>
            <a:endParaRPr lang="en-US" altLang="zh-CN" sz="2400" dirty="0">
              <a:latin typeface="微软雅黑" panose="020B0503020204020204" pitchFamily="34" charset="-122"/>
              <a:ea typeface="微软雅黑" panose="020B0503020204020204" pitchFamily="34" charset="-122"/>
            </a:endParaRPr>
          </a:p>
          <a:p>
            <a:pPr marL="0" indent="0">
              <a:buNone/>
            </a:pPr>
            <a:endParaRPr lang="zh-CN" alt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2762624" y="1819265"/>
            <a:ext cx="2135686"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TextBox 142"/>
          <p:cNvSpPr txBox="1"/>
          <p:nvPr/>
        </p:nvSpPr>
        <p:spPr>
          <a:xfrm>
            <a:off x="3022448" y="1909309"/>
            <a:ext cx="1515950"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200">
              <a:defRPr sz="1400" b="1">
                <a:solidFill>
                  <a:schemeClr val="accent2"/>
                </a:solidFill>
                <a:latin typeface="Arial" panose="020B0604020202020204"/>
                <a:ea typeface="微软雅黑" panose="020B0503020204020204" pitchFamily="34" charset="-122"/>
                <a:cs typeface="Arial" panose="020B0604020202020204" pitchFamily="34" charset="0"/>
              </a:defRPr>
            </a:lvl1pPr>
          </a:lstStyle>
          <a:p>
            <a:r>
              <a:rPr lang="zh-CN" altLang="en-US" dirty="0">
                <a:solidFill>
                  <a:schemeClr val="tx1"/>
                </a:solidFill>
                <a:latin typeface="微软雅黑" panose="020B0503020204020204" pitchFamily="34" charset="-122"/>
                <a:ea typeface="微软雅黑" panose="020B0503020204020204" pitchFamily="34" charset="-122"/>
              </a:rPr>
              <a:t>通用计算</a:t>
            </a:r>
            <a:r>
              <a:rPr lang="zh-CN" altLang="en-US" dirty="0" smtClean="0">
                <a:solidFill>
                  <a:schemeClr val="tx1"/>
                </a:solidFill>
                <a:latin typeface="微软雅黑" panose="020B0503020204020204" pitchFamily="34" charset="-122"/>
                <a:ea typeface="微软雅黑" panose="020B0503020204020204" pitchFamily="34" charset="-122"/>
              </a:rPr>
              <a:t>型</a:t>
            </a:r>
            <a:r>
              <a:rPr lang="en-US" altLang="zh-CN" dirty="0" smtClean="0">
                <a:solidFill>
                  <a:schemeClr val="tx1"/>
                </a:solidFill>
                <a:latin typeface="微软雅黑" panose="020B0503020204020204" pitchFamily="34" charset="-122"/>
                <a:ea typeface="微软雅黑" panose="020B0503020204020204" pitchFamily="34" charset="-122"/>
              </a:rPr>
              <a:t>KC1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7" name="矩形 96"/>
          <p:cNvSpPr/>
          <p:nvPr/>
        </p:nvSpPr>
        <p:spPr>
          <a:xfrm>
            <a:off x="2762119" y="2175825"/>
            <a:ext cx="2104542" cy="646331"/>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200"/>
            <a:r>
              <a:rPr lang="en-US" altLang="zh-CN" sz="1200" b="1" kern="0" dirty="0">
                <a:latin typeface="+mn-ea"/>
                <a:ea typeface="+mn-ea"/>
                <a:cs typeface="Arial" panose="020B0604020202020204" pitchFamily="34" charset="0"/>
              </a:rPr>
              <a:t>CPU:MEM</a:t>
            </a:r>
            <a:r>
              <a:rPr lang="zh-CN" altLang="en-US" sz="1200" b="1" kern="0" dirty="0">
                <a:latin typeface="+mn-ea"/>
                <a:ea typeface="+mn-ea"/>
                <a:cs typeface="Arial" panose="020B0604020202020204" pitchFamily="34" charset="0"/>
              </a:rPr>
              <a:t> </a:t>
            </a:r>
            <a:r>
              <a:rPr lang="en-US" altLang="zh-CN" sz="1200" b="1" kern="0" dirty="0">
                <a:latin typeface="+mn-ea"/>
                <a:ea typeface="+mn-ea"/>
                <a:cs typeface="Arial" panose="020B0604020202020204" pitchFamily="34" charset="0"/>
              </a:rPr>
              <a:t>= 1:2/1:4</a:t>
            </a:r>
            <a:endParaRPr lang="en-US" altLang="zh-CN" sz="1200" b="1" kern="0" dirty="0">
              <a:latin typeface="+mn-ea"/>
              <a:ea typeface="+mn-ea"/>
              <a:cs typeface="Arial" panose="020B0604020202020204" pitchFamily="34" charset="0"/>
            </a:endParaRPr>
          </a:p>
          <a:p>
            <a:pPr algn="ctr" defTabSz="1219200"/>
            <a:r>
              <a:rPr lang="zh-CN" altLang="en-US" sz="1200" kern="0" dirty="0">
                <a:latin typeface="+mn-ea"/>
                <a:ea typeface="+mn-ea"/>
                <a:cs typeface="Arial" panose="020B0604020202020204" pitchFamily="34" charset="0"/>
              </a:rPr>
              <a:t>最高</a:t>
            </a:r>
            <a:r>
              <a:rPr lang="en-US" altLang="zh-CN" sz="1200" kern="0" dirty="0">
                <a:latin typeface="+mn-ea"/>
                <a:ea typeface="+mn-ea"/>
                <a:cs typeface="Arial" panose="020B0604020202020204" pitchFamily="34" charset="0"/>
              </a:rPr>
              <a:t>30G</a:t>
            </a:r>
            <a:r>
              <a:rPr lang="zh-CN" altLang="en-US" sz="1200" kern="0" dirty="0">
                <a:latin typeface="+mn-ea"/>
                <a:ea typeface="+mn-ea"/>
                <a:cs typeface="Arial" panose="020B0604020202020204" pitchFamily="34" charset="0"/>
              </a:rPr>
              <a:t>内网</a:t>
            </a:r>
            <a:r>
              <a:rPr lang="zh-CN" altLang="en-US" sz="1200" kern="0" dirty="0" smtClean="0">
                <a:latin typeface="+mn-ea"/>
                <a:ea typeface="+mn-ea"/>
                <a:cs typeface="Arial" panose="020B0604020202020204" pitchFamily="34" charset="0"/>
              </a:rPr>
              <a:t>带宽，</a:t>
            </a:r>
            <a:r>
              <a:rPr lang="en-US" altLang="zh-CN" sz="1200" kern="0" dirty="0" smtClean="0">
                <a:latin typeface="+mn-ea"/>
                <a:ea typeface="+mn-ea"/>
                <a:cs typeface="Arial" panose="020B0604020202020204" pitchFamily="34" charset="0"/>
              </a:rPr>
              <a:t>400</a:t>
            </a:r>
            <a:r>
              <a:rPr lang="zh-CN" altLang="en-US" sz="1200" kern="0" dirty="0">
                <a:latin typeface="+mn-ea"/>
                <a:ea typeface="+mn-ea"/>
                <a:cs typeface="Arial" panose="020B0604020202020204" pitchFamily="34" charset="0"/>
              </a:rPr>
              <a:t>万</a:t>
            </a:r>
            <a:r>
              <a:rPr lang="en-US" altLang="zh-CN" sz="1200" kern="0" dirty="0">
                <a:latin typeface="+mn-ea"/>
                <a:ea typeface="+mn-ea"/>
                <a:cs typeface="Arial" panose="020B0604020202020204" pitchFamily="34" charset="0"/>
              </a:rPr>
              <a:t>PPS</a:t>
            </a:r>
            <a:endParaRPr lang="zh-CN" altLang="en-US" sz="1200" dirty="0">
              <a:latin typeface="+mn-ea"/>
              <a:ea typeface="+mn-ea"/>
            </a:endParaRPr>
          </a:p>
        </p:txBody>
      </p:sp>
      <p:sp>
        <p:nvSpPr>
          <p:cNvPr id="98" name="圆角矩形 97"/>
          <p:cNvSpPr/>
          <p:nvPr/>
        </p:nvSpPr>
        <p:spPr>
          <a:xfrm>
            <a:off x="2762119" y="4375487"/>
            <a:ext cx="2134920"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r>
              <a:rPr lang="zh-CN" altLang="en-US" sz="1400" kern="0" dirty="0">
                <a:latin typeface="微软雅黑" panose="020B0503020204020204" pitchFamily="34" charset="-122"/>
                <a:ea typeface="微软雅黑" panose="020B0503020204020204" pitchFamily="34" charset="-122"/>
                <a:cs typeface="Arial" panose="020B0604020202020204" pitchFamily="34" charset="0"/>
              </a:rPr>
              <a:t>建站、电商、游戏</a:t>
            </a:r>
            <a:r>
              <a:rPr lang="zh-CN" altLang="en-US" sz="1400" kern="0"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400" kern="0" dirty="0" smtClean="0">
              <a:latin typeface="微软雅黑" panose="020B0503020204020204" pitchFamily="34" charset="-122"/>
              <a:ea typeface="微软雅黑" panose="020B0503020204020204" pitchFamily="34" charset="-122"/>
              <a:cs typeface="Arial" panose="020B0604020202020204" pitchFamily="34" charset="0"/>
            </a:endParaRPr>
          </a:p>
          <a:p>
            <a:pPr algn="ctr" defTabSz="1219200"/>
            <a:r>
              <a:rPr lang="zh-CN" altLang="en-US" sz="1400" kern="0" dirty="0" smtClean="0">
                <a:latin typeface="微软雅黑" panose="020B0503020204020204" pitchFamily="34" charset="-122"/>
                <a:ea typeface="微软雅黑" panose="020B0503020204020204" pitchFamily="34" charset="-122"/>
                <a:cs typeface="Arial" panose="020B0604020202020204" pitchFamily="34" charset="0"/>
              </a:rPr>
              <a:t>视频、大</a:t>
            </a:r>
            <a:r>
              <a:rPr lang="zh-CN" altLang="en-US" sz="1400" kern="0" dirty="0">
                <a:latin typeface="微软雅黑" panose="020B0503020204020204" pitchFamily="34" charset="-122"/>
                <a:ea typeface="微软雅黑" panose="020B0503020204020204" pitchFamily="34" charset="-122"/>
                <a:cs typeface="Arial" panose="020B0604020202020204" pitchFamily="34" charset="0"/>
              </a:rPr>
              <a:t>数据、</a:t>
            </a:r>
            <a:r>
              <a:rPr lang="en-US" altLang="zh-CN" sz="1400" kern="0" dirty="0">
                <a:latin typeface="微软雅黑" panose="020B0503020204020204" pitchFamily="34" charset="-122"/>
                <a:ea typeface="微软雅黑" panose="020B0503020204020204" pitchFamily="34" charset="-122"/>
                <a:cs typeface="Arial" panose="020B0604020202020204" pitchFamily="34" charset="0"/>
              </a:rPr>
              <a:t>HPC</a:t>
            </a:r>
            <a:r>
              <a:rPr lang="zh-CN" altLang="en-US" sz="1400" kern="0" dirty="0">
                <a:latin typeface="微软雅黑" panose="020B0503020204020204" pitchFamily="34" charset="-122"/>
                <a:ea typeface="微软雅黑" panose="020B0503020204020204" pitchFamily="34" charset="-122"/>
                <a:cs typeface="Arial" panose="020B0604020202020204" pitchFamily="34" charset="0"/>
              </a:rPr>
              <a:t>等</a:t>
            </a:r>
            <a:endParaRPr lang="zh-CN" altLang="en-US" sz="14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圆角矩形 99"/>
          <p:cNvSpPr/>
          <p:nvPr/>
        </p:nvSpPr>
        <p:spPr>
          <a:xfrm>
            <a:off x="5095986" y="1819264"/>
            <a:ext cx="1986460"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1" name="矩形 100"/>
          <p:cNvSpPr/>
          <p:nvPr/>
        </p:nvSpPr>
        <p:spPr>
          <a:xfrm>
            <a:off x="5344845" y="2212211"/>
            <a:ext cx="1432312" cy="46166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200"/>
            <a:r>
              <a:rPr lang="zh-CN" altLang="en-US" sz="1200" b="1" kern="0" dirty="0">
                <a:latin typeface="+mn-ea"/>
                <a:ea typeface="+mn-ea"/>
                <a:cs typeface="Arial" panose="020B0604020202020204" pitchFamily="34" charset="0"/>
              </a:rPr>
              <a:t>最大</a:t>
            </a:r>
            <a:r>
              <a:rPr lang="en-US" altLang="zh-CN" sz="1200" b="1" kern="0" dirty="0">
                <a:latin typeface="+mn-ea"/>
                <a:ea typeface="+mn-ea"/>
                <a:cs typeface="Arial" panose="020B0604020202020204" pitchFamily="34" charset="0"/>
              </a:rPr>
              <a:t>60U480G</a:t>
            </a:r>
            <a:endParaRPr lang="en-US" altLang="zh-CN" sz="1200" b="1" kern="0" dirty="0">
              <a:latin typeface="+mn-ea"/>
              <a:ea typeface="+mn-ea"/>
              <a:cs typeface="Arial" panose="020B0604020202020204" pitchFamily="34" charset="0"/>
            </a:endParaRPr>
          </a:p>
          <a:p>
            <a:pPr algn="ctr" defTabSz="1219200"/>
            <a:r>
              <a:rPr lang="en-US" altLang="zh-CN" sz="1200" b="1" kern="0" dirty="0">
                <a:latin typeface="+mn-ea"/>
                <a:ea typeface="+mn-ea"/>
                <a:cs typeface="Arial" panose="020B0604020202020204" pitchFamily="34" charset="0"/>
              </a:rPr>
              <a:t>8 x 3.2TB</a:t>
            </a:r>
            <a:endParaRPr lang="en-US" altLang="zh-CN" sz="1200" b="1" kern="0" dirty="0">
              <a:latin typeface="+mn-ea"/>
              <a:ea typeface="+mn-ea"/>
              <a:cs typeface="Arial" panose="020B0604020202020204" pitchFamily="34" charset="0"/>
            </a:endParaRPr>
          </a:p>
        </p:txBody>
      </p:sp>
      <p:sp>
        <p:nvSpPr>
          <p:cNvPr id="102" name="TextBox 142"/>
          <p:cNvSpPr txBox="1"/>
          <p:nvPr/>
        </p:nvSpPr>
        <p:spPr>
          <a:xfrm>
            <a:off x="5410034" y="1906437"/>
            <a:ext cx="1371931"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200">
              <a:defRPr sz="1400" b="1">
                <a:solidFill>
                  <a:schemeClr val="bg1">
                    <a:lumMod val="50000"/>
                  </a:schemeClr>
                </a:solidFill>
                <a:latin typeface="Arial" panose="020B0604020202020204"/>
                <a:ea typeface="微软雅黑" panose="020B0503020204020204" pitchFamily="34" charset="-122"/>
                <a:cs typeface="Arial" panose="020B0604020202020204" pitchFamily="34" charset="0"/>
              </a:defRPr>
            </a:lvl1pPr>
          </a:lstStyle>
          <a:p>
            <a:r>
              <a:rPr lang="zh-CN" altLang="en-US" dirty="0">
                <a:solidFill>
                  <a:schemeClr val="tx1"/>
                </a:solidFill>
                <a:latin typeface="微软雅黑" panose="020B0503020204020204" pitchFamily="34" charset="-122"/>
                <a:ea typeface="微软雅黑" panose="020B0503020204020204" pitchFamily="34" charset="-122"/>
              </a:rPr>
              <a:t>超高</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smtClean="0">
                <a:solidFill>
                  <a:schemeClr val="tx1"/>
                </a:solidFill>
                <a:latin typeface="微软雅黑" panose="020B0503020204020204" pitchFamily="34" charset="-122"/>
                <a:ea typeface="微软雅黑" panose="020B0503020204020204" pitchFamily="34" charset="-122"/>
              </a:rPr>
              <a:t>型</a:t>
            </a:r>
            <a:r>
              <a:rPr lang="en-US" altLang="zh-CN" dirty="0" smtClean="0">
                <a:solidFill>
                  <a:schemeClr val="tx1"/>
                </a:solidFill>
                <a:latin typeface="微软雅黑" panose="020B0503020204020204" pitchFamily="34" charset="-122"/>
                <a:ea typeface="微软雅黑" panose="020B0503020204020204" pitchFamily="34" charset="-122"/>
              </a:rPr>
              <a:t>KI1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5093447" y="4375487"/>
            <a:ext cx="1988999"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zh-CN" altLang="en-US" sz="1400" dirty="0">
                <a:latin typeface="微软雅黑" panose="020B0503020204020204" pitchFamily="34" charset="-122"/>
                <a:ea typeface="微软雅黑" panose="020B0503020204020204" pitchFamily="34" charset="-122"/>
              </a:rPr>
              <a:t>分布式缓存数据库、大</a:t>
            </a:r>
            <a:r>
              <a:rPr lang="zh-CN" altLang="en-US" sz="1400" dirty="0" smtClean="0">
                <a:latin typeface="微软雅黑" panose="020B0503020204020204" pitchFamily="34" charset="-122"/>
                <a:ea typeface="微软雅黑" panose="020B0503020204020204" pitchFamily="34" charset="-122"/>
              </a:rPr>
              <a:t>数据</a:t>
            </a:r>
            <a:endParaRPr lang="zh-CN" altLang="en-US" sz="1400" dirty="0">
              <a:latin typeface="微软雅黑" panose="020B0503020204020204" pitchFamily="34" charset="-122"/>
              <a:ea typeface="微软雅黑" panose="020B0503020204020204" pitchFamily="34" charset="-122"/>
            </a:endParaRPr>
          </a:p>
        </p:txBody>
      </p:sp>
      <p:sp>
        <p:nvSpPr>
          <p:cNvPr id="106" name="圆角矩形 105"/>
          <p:cNvSpPr/>
          <p:nvPr/>
        </p:nvSpPr>
        <p:spPr>
          <a:xfrm>
            <a:off x="7280122" y="1819264"/>
            <a:ext cx="1868918"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7" name="矩形 106"/>
          <p:cNvSpPr/>
          <p:nvPr/>
        </p:nvSpPr>
        <p:spPr>
          <a:xfrm>
            <a:off x="7317146" y="2211117"/>
            <a:ext cx="1754201" cy="46166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200"/>
            <a:r>
              <a:rPr lang="en-US" altLang="zh-CN" sz="1200" b="1" kern="0" dirty="0">
                <a:latin typeface="+mn-ea"/>
                <a:ea typeface="+mn-ea"/>
                <a:cs typeface="Arial" panose="020B0604020202020204" pitchFamily="34" charset="0"/>
              </a:rPr>
              <a:t>CPU:MEM</a:t>
            </a:r>
            <a:r>
              <a:rPr lang="zh-CN" altLang="en-US" sz="1200" b="1" kern="0" dirty="0">
                <a:latin typeface="+mn-ea"/>
                <a:ea typeface="+mn-ea"/>
                <a:cs typeface="Arial" panose="020B0604020202020204" pitchFamily="34" charset="0"/>
              </a:rPr>
              <a:t> </a:t>
            </a:r>
            <a:r>
              <a:rPr lang="en-US" altLang="zh-CN" sz="1200" b="1" kern="0" dirty="0">
                <a:latin typeface="+mn-ea"/>
                <a:ea typeface="+mn-ea"/>
                <a:cs typeface="Arial" panose="020B0604020202020204" pitchFamily="34" charset="0"/>
              </a:rPr>
              <a:t>= 1:8</a:t>
            </a:r>
            <a:endParaRPr lang="en-US" altLang="zh-CN" sz="1200" b="1" kern="0" dirty="0">
              <a:latin typeface="+mn-ea"/>
              <a:ea typeface="+mn-ea"/>
              <a:cs typeface="Arial" panose="020B0604020202020204" pitchFamily="34" charset="0"/>
            </a:endParaRPr>
          </a:p>
          <a:p>
            <a:pPr algn="ctr" defTabSz="1219200"/>
            <a:r>
              <a:rPr lang="zh-CN" altLang="en-US" sz="1200" b="1" kern="0" dirty="0">
                <a:latin typeface="+mn-ea"/>
                <a:ea typeface="+mn-ea"/>
                <a:cs typeface="Arial" panose="020B0604020202020204" pitchFamily="34" charset="0"/>
              </a:rPr>
              <a:t>最大</a:t>
            </a:r>
            <a:r>
              <a:rPr lang="en-US" altLang="zh-CN" sz="1200" b="1" kern="0" dirty="0">
                <a:latin typeface="+mn-ea"/>
                <a:ea typeface="+mn-ea"/>
                <a:cs typeface="Arial" panose="020B0604020202020204" pitchFamily="34" charset="0"/>
              </a:rPr>
              <a:t>60U480G</a:t>
            </a:r>
            <a:endParaRPr lang="zh-CN" altLang="en-US" sz="1200" b="1" kern="0" dirty="0">
              <a:latin typeface="+mn-ea"/>
              <a:ea typeface="+mn-ea"/>
              <a:cs typeface="Arial" panose="020B0604020202020204" pitchFamily="34" charset="0"/>
            </a:endParaRPr>
          </a:p>
        </p:txBody>
      </p:sp>
      <p:sp>
        <p:nvSpPr>
          <p:cNvPr id="108" name="TextBox 142"/>
          <p:cNvSpPr txBox="1"/>
          <p:nvPr/>
        </p:nvSpPr>
        <p:spPr>
          <a:xfrm>
            <a:off x="7475373" y="1904434"/>
            <a:ext cx="1379966"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200">
              <a:defRPr sz="1400" b="1">
                <a:solidFill>
                  <a:schemeClr val="bg1">
                    <a:lumMod val="50000"/>
                  </a:schemeClr>
                </a:solidFill>
                <a:latin typeface="Arial" panose="020B0604020202020204"/>
                <a:ea typeface="微软雅黑" panose="020B0503020204020204" pitchFamily="34" charset="-122"/>
                <a:cs typeface="Arial" panose="020B0604020202020204" pitchFamily="34" charset="0"/>
              </a:defRPr>
            </a:lvl1pPr>
          </a:lstStyle>
          <a:p>
            <a:r>
              <a:rPr lang="zh-CN" altLang="en-US" dirty="0">
                <a:solidFill>
                  <a:schemeClr val="tx1"/>
                </a:solidFill>
                <a:latin typeface="微软雅黑" panose="020B0503020204020204" pitchFamily="34" charset="-122"/>
                <a:ea typeface="微软雅黑" panose="020B0503020204020204" pitchFamily="34" charset="-122"/>
              </a:rPr>
              <a:t>内存</a:t>
            </a:r>
            <a:r>
              <a:rPr lang="zh-CN" altLang="en-US" dirty="0" smtClean="0">
                <a:solidFill>
                  <a:schemeClr val="tx1"/>
                </a:solidFill>
                <a:latin typeface="微软雅黑" panose="020B0503020204020204" pitchFamily="34" charset="-122"/>
                <a:ea typeface="微软雅黑" panose="020B0503020204020204" pitchFamily="34" charset="-122"/>
              </a:rPr>
              <a:t>优化</a:t>
            </a:r>
            <a:r>
              <a:rPr lang="en-US" altLang="zh-CN" dirty="0" smtClean="0">
                <a:solidFill>
                  <a:schemeClr val="tx1"/>
                </a:solidFill>
                <a:latin typeface="微软雅黑" panose="020B0503020204020204" pitchFamily="34" charset="-122"/>
                <a:ea typeface="微软雅黑" panose="020B0503020204020204" pitchFamily="34" charset="-122"/>
              </a:rPr>
              <a:t>KM1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7278855" y="4375487"/>
            <a:ext cx="1870186"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en-US" altLang="zh-CN" sz="1400" dirty="0" err="1">
                <a:latin typeface="微软雅黑" panose="020B0503020204020204" pitchFamily="34" charset="-122"/>
                <a:ea typeface="微软雅黑" panose="020B0503020204020204" pitchFamily="34" charset="-122"/>
              </a:rPr>
              <a:t>Redis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Cassandra</a:t>
            </a:r>
            <a:r>
              <a:rPr lang="zh-CN" altLang="en-US" sz="1400" dirty="0">
                <a:latin typeface="微软雅黑" panose="020B0503020204020204" pitchFamily="34" charset="-122"/>
                <a:ea typeface="微软雅黑" panose="020B0503020204020204" pitchFamily="34" charset="-122"/>
              </a:rPr>
              <a:t>内存数据库</a:t>
            </a:r>
            <a:endParaRPr lang="zh-CN" altLang="en-US" sz="1400" dirty="0">
              <a:latin typeface="微软雅黑" panose="020B0503020204020204" pitchFamily="34" charset="-122"/>
              <a:ea typeface="微软雅黑" panose="020B0503020204020204" pitchFamily="34" charset="-122"/>
            </a:endParaRPr>
          </a:p>
        </p:txBody>
      </p:sp>
      <p:sp>
        <p:nvSpPr>
          <p:cNvPr id="113" name="圆角矩形 112"/>
          <p:cNvSpPr/>
          <p:nvPr/>
        </p:nvSpPr>
        <p:spPr>
          <a:xfrm>
            <a:off x="9346716" y="1819264"/>
            <a:ext cx="1813476"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4" name="矩形 113"/>
          <p:cNvSpPr/>
          <p:nvPr/>
        </p:nvSpPr>
        <p:spPr>
          <a:xfrm>
            <a:off x="9388162" y="2219733"/>
            <a:ext cx="1754200" cy="276999"/>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200"/>
            <a:r>
              <a:rPr lang="en-US" altLang="zh-CN" sz="1200" b="1" kern="0" dirty="0" err="1">
                <a:latin typeface="+mn-ea"/>
                <a:ea typeface="+mn-ea"/>
                <a:cs typeface="Arial" panose="020B0604020202020204" pitchFamily="34" charset="0"/>
              </a:rPr>
              <a:t>Acsend</a:t>
            </a:r>
            <a:r>
              <a:rPr lang="en-US" altLang="zh-CN" sz="1200" b="1" kern="0" dirty="0">
                <a:latin typeface="+mn-ea"/>
                <a:ea typeface="+mn-ea"/>
                <a:cs typeface="Arial" panose="020B0604020202020204" pitchFamily="34" charset="0"/>
              </a:rPr>
              <a:t> 310/910</a:t>
            </a:r>
            <a:endParaRPr lang="en-US" altLang="zh-CN" sz="1200" b="1" kern="0" dirty="0">
              <a:latin typeface="+mn-ea"/>
              <a:ea typeface="+mn-ea"/>
              <a:cs typeface="Arial" panose="020B0604020202020204" pitchFamily="34" charset="0"/>
            </a:endParaRPr>
          </a:p>
        </p:txBody>
      </p:sp>
      <p:sp>
        <p:nvSpPr>
          <p:cNvPr id="115" name="TextBox 142"/>
          <p:cNvSpPr txBox="1"/>
          <p:nvPr/>
        </p:nvSpPr>
        <p:spPr>
          <a:xfrm>
            <a:off x="9301818" y="1903340"/>
            <a:ext cx="1840544"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200">
              <a:defRPr sz="1400" b="1">
                <a:solidFill>
                  <a:schemeClr val="bg1">
                    <a:lumMod val="50000"/>
                  </a:schemeClr>
                </a:solidFill>
                <a:latin typeface="Arial" panose="020B0604020202020204"/>
                <a:ea typeface="微软雅黑" panose="020B0503020204020204" pitchFamily="34" charset="-122"/>
                <a:cs typeface="Arial" panose="020B0604020202020204" pitchFamily="34" charset="0"/>
              </a:defRPr>
            </a:lvl1pPr>
          </a:lstStyle>
          <a:p>
            <a:r>
              <a:rPr lang="zh-CN" altLang="en-US" dirty="0" smtClean="0">
                <a:solidFill>
                  <a:schemeClr val="tx1"/>
                </a:solidFill>
                <a:latin typeface="微软雅黑" panose="020B0503020204020204" pitchFamily="34" charset="-122"/>
                <a:ea typeface="微软雅黑" panose="020B0503020204020204" pitchFamily="34" charset="-122"/>
              </a:rPr>
              <a:t>华为鲲鹏</a:t>
            </a:r>
            <a:r>
              <a:rPr lang="zh-CN" altLang="en-US" dirty="0">
                <a:solidFill>
                  <a:schemeClr val="tx1"/>
                </a:solidFill>
                <a:latin typeface="微软雅黑" panose="020B0503020204020204" pitchFamily="34" charset="-122"/>
                <a:ea typeface="微软雅黑" panose="020B0503020204020204" pitchFamily="34" charset="-122"/>
              </a:rPr>
              <a:t>计算加速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9345450" y="4375487"/>
            <a:ext cx="1814742"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训练、推理</a:t>
            </a:r>
            <a:endParaRPr lang="zh-CN" altLang="en-US" sz="1400" dirty="0">
              <a:latin typeface="微软雅黑" panose="020B0503020204020204" pitchFamily="34" charset="-122"/>
              <a:ea typeface="微软雅黑" panose="020B0503020204020204" pitchFamily="34" charset="-122"/>
            </a:endParaRPr>
          </a:p>
        </p:txBody>
      </p:sp>
      <p:sp>
        <p:nvSpPr>
          <p:cNvPr id="48" name="标题 1"/>
          <p:cNvSpPr txBox="1"/>
          <p:nvPr/>
        </p:nvSpPr>
        <p:spPr>
          <a:xfrm>
            <a:off x="331255" y="139361"/>
            <a:ext cx="11667864"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800" b="1" dirty="0"/>
          </a:p>
        </p:txBody>
      </p:sp>
      <p:sp>
        <p:nvSpPr>
          <p:cNvPr id="4" name="标题 3"/>
          <p:cNvSpPr>
            <a:spLocks noGrp="1"/>
          </p:cNvSpPr>
          <p:nvPr>
            <p:ph type="title"/>
          </p:nvPr>
        </p:nvSpPr>
        <p:spPr/>
        <p:txBody>
          <a:bodyPr/>
          <a:lstStyle/>
          <a:p>
            <a:r>
              <a:rPr lang="zh-CN" altLang="en-US" dirty="0" smtClean="0">
                <a:solidFill>
                  <a:schemeClr val="tx1"/>
                </a:solidFill>
              </a:rPr>
              <a:t>华为鲲鹏弹性云服务器型号和场景</a:t>
            </a:r>
            <a:endParaRPr lang="zh-CN" altLang="en-US" dirty="0">
              <a:solidFill>
                <a:schemeClr val="tx1"/>
              </a:solidFill>
            </a:endParaRPr>
          </a:p>
        </p:txBody>
      </p:sp>
      <p:sp>
        <p:nvSpPr>
          <p:cNvPr id="52" name="TextBox 142"/>
          <p:cNvSpPr txBox="1"/>
          <p:nvPr/>
        </p:nvSpPr>
        <p:spPr>
          <a:xfrm>
            <a:off x="1231748" y="4405536"/>
            <a:ext cx="1333963" cy="404177"/>
          </a:xfrm>
          <a:prstGeom prst="rect">
            <a:avLst/>
          </a:prstGeom>
          <a:noFill/>
        </p:spPr>
        <p:txBody>
          <a:bodyPr wrap="square" rtlCol="0">
            <a:spAutoFit/>
          </a:bodyPr>
          <a:lstStyle/>
          <a:p>
            <a:pPr algn="ctr" defTabSz="1219200"/>
            <a:r>
              <a:rPr lang="zh-CN" altLang="en-US" sz="2000" b="1" dirty="0" smtClean="0">
                <a:latin typeface="微软雅黑" panose="020B0503020204020204" pitchFamily="34" charset="-122"/>
                <a:ea typeface="微软雅黑" panose="020B0503020204020204" pitchFamily="34" charset="-122"/>
              </a:rPr>
              <a:t>对应场景</a:t>
            </a:r>
            <a:endParaRPr lang="zh-CN" altLang="en-US" sz="2000" b="1" dirty="0">
              <a:latin typeface="微软雅黑" panose="020B0503020204020204" pitchFamily="34" charset="-122"/>
              <a:ea typeface="微软雅黑" panose="020B0503020204020204" pitchFamily="34" charset="-122"/>
            </a:endParaRPr>
          </a:p>
        </p:txBody>
      </p:sp>
      <p:sp>
        <p:nvSpPr>
          <p:cNvPr id="53" name="TextBox 142"/>
          <p:cNvSpPr txBox="1"/>
          <p:nvPr/>
        </p:nvSpPr>
        <p:spPr>
          <a:xfrm>
            <a:off x="1199456" y="1808820"/>
            <a:ext cx="1333963" cy="404177"/>
          </a:xfrm>
          <a:prstGeom prst="rect">
            <a:avLst/>
          </a:prstGeom>
          <a:noFill/>
        </p:spPr>
        <p:txBody>
          <a:bodyPr wrap="square" rtlCol="0">
            <a:spAutoFit/>
          </a:bodyPr>
          <a:lstStyle/>
          <a:p>
            <a:pPr algn="ctr" defTabSz="1219200"/>
            <a:r>
              <a:rPr lang="zh-CN" altLang="en-US" sz="2000" b="1" dirty="0" smtClean="0">
                <a:latin typeface="微软雅黑" panose="020B0503020204020204" pitchFamily="34" charset="-122"/>
                <a:ea typeface="微软雅黑" panose="020B0503020204020204" pitchFamily="34" charset="-122"/>
              </a:rPr>
              <a:t>主要型号</a:t>
            </a:r>
            <a:endParaRPr lang="zh-CN" altLang="en-US" sz="2000" b="1" dirty="0">
              <a:latin typeface="微软雅黑" panose="020B0503020204020204" pitchFamily="34" charset="-122"/>
              <a:ea typeface="微软雅黑" panose="020B0503020204020204" pitchFamily="34" charset="-122"/>
            </a:endParaRPr>
          </a:p>
        </p:txBody>
      </p:sp>
      <p:sp>
        <p:nvSpPr>
          <p:cNvPr id="30" name="任意多边形 29"/>
          <p:cNvSpPr/>
          <p:nvPr/>
        </p:nvSpPr>
        <p:spPr bwMode="auto">
          <a:xfrm>
            <a:off x="3578185"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31" name="任意多边形 30"/>
          <p:cNvSpPr/>
          <p:nvPr/>
        </p:nvSpPr>
        <p:spPr bwMode="auto">
          <a:xfrm>
            <a:off x="5836553"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32" name="任意多边形 31"/>
          <p:cNvSpPr/>
          <p:nvPr/>
        </p:nvSpPr>
        <p:spPr bwMode="auto">
          <a:xfrm>
            <a:off x="7962553"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33" name="任意多边形 32"/>
          <p:cNvSpPr/>
          <p:nvPr/>
        </p:nvSpPr>
        <p:spPr bwMode="auto">
          <a:xfrm>
            <a:off x="10013234"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a:t>
            </a:r>
            <a:r>
              <a:rPr lang="zh-CN" altLang="en-US" dirty="0">
                <a:solidFill>
                  <a:schemeClr val="tx1"/>
                </a:solidFill>
              </a:rPr>
              <a:t>弹性云服务器</a:t>
            </a:r>
            <a:r>
              <a:rPr lang="zh-CN" altLang="en-US" dirty="0" smtClean="0">
                <a:solidFill>
                  <a:schemeClr val="tx1"/>
                </a:solidFill>
              </a:rPr>
              <a:t>优势</a:t>
            </a:r>
            <a:endParaRPr lang="en-US" dirty="0">
              <a:solidFill>
                <a:schemeClr val="tx1"/>
              </a:solidFill>
            </a:endParaRPr>
          </a:p>
        </p:txBody>
      </p:sp>
      <p:cxnSp>
        <p:nvCxnSpPr>
          <p:cNvPr id="16" name="直接连接符 92"/>
          <p:cNvCxnSpPr>
            <a:cxnSpLocks noChangeAspect="1"/>
          </p:cNvCxnSpPr>
          <p:nvPr/>
        </p:nvCxnSpPr>
        <p:spPr>
          <a:xfrm>
            <a:off x="998427"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17" name="文本框 16"/>
          <p:cNvSpPr txBox="1"/>
          <p:nvPr/>
        </p:nvSpPr>
        <p:spPr>
          <a:xfrm>
            <a:off x="1195775" y="2614269"/>
            <a:ext cx="1944216" cy="400110"/>
          </a:xfrm>
          <a:prstGeom prst="rect">
            <a:avLst/>
          </a:prstGeom>
          <a:noFill/>
        </p:spPr>
        <p:txBody>
          <a:bodyPr wrap="square" rtlCol="0">
            <a:spAutoFit/>
          </a:bodyPr>
          <a:lstStyle>
            <a:defPPr>
              <a:defRPr lang="en-US"/>
            </a:defPPr>
            <a:lvl1pPr algn="ctr" defTabSz="1219200">
              <a:defRPr sz="1600" b="1">
                <a:solidFill>
                  <a:srgbClr val="C00000"/>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latin typeface="+mn-ea"/>
                <a:ea typeface="+mn-ea"/>
              </a:rPr>
              <a:t>全场景覆盖</a:t>
            </a:r>
            <a:endParaRPr lang="zh-CN" altLang="en-US" sz="2000" dirty="0">
              <a:solidFill>
                <a:schemeClr val="tx1"/>
              </a:solidFill>
              <a:latin typeface="+mn-ea"/>
              <a:ea typeface="+mn-ea"/>
            </a:endParaRPr>
          </a:p>
        </p:txBody>
      </p:sp>
      <p:sp>
        <p:nvSpPr>
          <p:cNvPr id="18" name="文本框 17"/>
          <p:cNvSpPr txBox="1"/>
          <p:nvPr/>
        </p:nvSpPr>
        <p:spPr>
          <a:xfrm>
            <a:off x="1033471" y="3716338"/>
            <a:ext cx="2448272" cy="978729"/>
          </a:xfrm>
          <a:prstGeom prst="rect">
            <a:avLst/>
          </a:prstGeom>
          <a:noFill/>
        </p:spPr>
        <p:txBody>
          <a:bodyPr wrap="square" rtlCol="0">
            <a:spAutoFit/>
          </a:bodyPr>
          <a:lstStyle/>
          <a:p>
            <a:pPr marL="171450" indent="-171450" defTabSz="1219200">
              <a:lnSpc>
                <a:spcPct val="120000"/>
              </a:lnSpc>
              <a:buFont typeface="Arial" panose="020B0604020202020204" pitchFamily="34" charset="0"/>
              <a:buChar char="•"/>
            </a:pPr>
            <a:r>
              <a:rPr lang="zh-CN" altLang="en-US" sz="1600" dirty="0" smtClean="0">
                <a:latin typeface="+mn-ea"/>
                <a:ea typeface="+mn-ea"/>
              </a:rPr>
              <a:t>通用</a:t>
            </a:r>
            <a:r>
              <a:rPr lang="en-US" altLang="zh-CN" sz="1600" dirty="0" smtClean="0">
                <a:latin typeface="+mn-ea"/>
                <a:ea typeface="+mn-ea"/>
              </a:rPr>
              <a:t>/</a:t>
            </a:r>
            <a:r>
              <a:rPr lang="zh-CN" altLang="en-US" sz="1600" dirty="0" smtClean="0">
                <a:latin typeface="+mn-ea"/>
                <a:ea typeface="+mn-ea"/>
              </a:rPr>
              <a:t>存储</a:t>
            </a:r>
            <a:r>
              <a:rPr lang="en-US" altLang="zh-CN" sz="1600" dirty="0" smtClean="0">
                <a:latin typeface="+mn-ea"/>
                <a:ea typeface="+mn-ea"/>
              </a:rPr>
              <a:t>/</a:t>
            </a:r>
            <a:r>
              <a:rPr lang="zh-CN" altLang="en-US" sz="1600" dirty="0" smtClean="0">
                <a:latin typeface="+mn-ea"/>
                <a:ea typeface="+mn-ea"/>
              </a:rPr>
              <a:t>内存</a:t>
            </a:r>
            <a:r>
              <a:rPr lang="en-US" altLang="zh-CN" sz="1600" dirty="0" smtClean="0">
                <a:latin typeface="+mn-ea"/>
                <a:ea typeface="+mn-ea"/>
              </a:rPr>
              <a:t>/</a:t>
            </a:r>
            <a:r>
              <a:rPr lang="zh-CN" altLang="en-US" sz="1600" dirty="0" smtClean="0">
                <a:latin typeface="+mn-ea"/>
                <a:ea typeface="+mn-ea"/>
              </a:rPr>
              <a:t>计算</a:t>
            </a:r>
            <a:r>
              <a:rPr lang="zh-CN" altLang="en-US" sz="1600" dirty="0">
                <a:latin typeface="+mn-ea"/>
                <a:ea typeface="+mn-ea"/>
              </a:rPr>
              <a:t>加速型</a:t>
            </a:r>
            <a:endParaRPr lang="en-US" altLang="zh-CN" sz="1600" dirty="0">
              <a:latin typeface="+mn-ea"/>
              <a:ea typeface="+mn-ea"/>
            </a:endParaRPr>
          </a:p>
          <a:p>
            <a:pPr marL="171450" indent="-171450" defTabSz="1219200">
              <a:lnSpc>
                <a:spcPct val="120000"/>
              </a:lnSpc>
              <a:buFont typeface="Arial" panose="020B0604020202020204" pitchFamily="34" charset="0"/>
              <a:buChar char="•"/>
            </a:pPr>
            <a:r>
              <a:rPr lang="zh-CN" altLang="en-US" sz="1600" dirty="0">
                <a:latin typeface="+mn-ea"/>
                <a:ea typeface="+mn-ea"/>
              </a:rPr>
              <a:t>最大规格</a:t>
            </a:r>
            <a:r>
              <a:rPr lang="en-US" altLang="zh-CN" sz="1600" dirty="0">
                <a:latin typeface="+mn-ea"/>
                <a:ea typeface="+mn-ea"/>
              </a:rPr>
              <a:t>60U480G</a:t>
            </a:r>
            <a:endParaRPr lang="zh-CN" altLang="en-US" sz="1600" dirty="0">
              <a:latin typeface="+mn-ea"/>
              <a:ea typeface="+mn-ea"/>
            </a:endParaRPr>
          </a:p>
        </p:txBody>
      </p:sp>
      <p:cxnSp>
        <p:nvCxnSpPr>
          <p:cNvPr id="19" name="直接连接符 92"/>
          <p:cNvCxnSpPr>
            <a:cxnSpLocks noChangeAspect="1"/>
          </p:cNvCxnSpPr>
          <p:nvPr/>
        </p:nvCxnSpPr>
        <p:spPr>
          <a:xfrm>
            <a:off x="3540731"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20" name="文本框 19"/>
          <p:cNvSpPr txBox="1"/>
          <p:nvPr/>
        </p:nvSpPr>
        <p:spPr>
          <a:xfrm>
            <a:off x="3403519" y="2614269"/>
            <a:ext cx="2613335" cy="400110"/>
          </a:xfrm>
          <a:prstGeom prst="rect">
            <a:avLst/>
          </a:prstGeom>
          <a:noFill/>
        </p:spPr>
        <p:txBody>
          <a:bodyPr wrap="square" rtlCol="0">
            <a:spAutoFit/>
          </a:bodyPr>
          <a:lstStyle>
            <a:defPPr>
              <a:defRPr lang="en-US"/>
            </a:defPPr>
            <a:lvl1pPr algn="ctr" defTabSz="1219200">
              <a:defRPr sz="1600" b="1">
                <a:solidFill>
                  <a:srgbClr val="C00000"/>
                </a:solidFill>
                <a:latin typeface="微软雅黑" panose="020B0503020204020204" pitchFamily="34" charset="-122"/>
                <a:ea typeface="微软雅黑" panose="020B0503020204020204" pitchFamily="34" charset="-122"/>
              </a:defRPr>
            </a:lvl1pPr>
          </a:lstStyle>
          <a:p>
            <a:r>
              <a:rPr lang="zh-CN" altLang="en-US" sz="2000" dirty="0" smtClean="0">
                <a:solidFill>
                  <a:schemeClr val="tx1"/>
                </a:solidFill>
                <a:latin typeface="+mn-ea"/>
                <a:ea typeface="+mn-ea"/>
              </a:rPr>
              <a:t>超高性</a:t>
            </a:r>
            <a:r>
              <a:rPr lang="zh-CN" altLang="en-US" sz="2000" dirty="0">
                <a:solidFill>
                  <a:schemeClr val="tx1"/>
                </a:solidFill>
                <a:latin typeface="+mn-ea"/>
                <a:ea typeface="+mn-ea"/>
              </a:rPr>
              <a:t>价比</a:t>
            </a:r>
            <a:endParaRPr lang="zh-CN" altLang="en-US" sz="2000" dirty="0">
              <a:solidFill>
                <a:schemeClr val="tx1"/>
              </a:solidFill>
              <a:latin typeface="+mn-ea"/>
              <a:ea typeface="+mn-ea"/>
            </a:endParaRPr>
          </a:p>
        </p:txBody>
      </p:sp>
      <p:sp>
        <p:nvSpPr>
          <p:cNvPr id="21" name="文本框 20"/>
          <p:cNvSpPr txBox="1"/>
          <p:nvPr/>
        </p:nvSpPr>
        <p:spPr>
          <a:xfrm>
            <a:off x="3794417" y="3714609"/>
            <a:ext cx="2448272" cy="978729"/>
          </a:xfrm>
          <a:prstGeom prst="rect">
            <a:avLst/>
          </a:prstGeom>
          <a:noFill/>
        </p:spPr>
        <p:txBody>
          <a:bodyPr wrap="square" rtlCol="0">
            <a:spAutoFit/>
          </a:bodyPr>
          <a:lstStyle/>
          <a:p>
            <a:pPr marL="171450" indent="-171450" defTabSz="1219200">
              <a:lnSpc>
                <a:spcPct val="120000"/>
              </a:lnSpc>
              <a:buFont typeface="Arial" panose="020B0604020202020204" pitchFamily="34" charset="0"/>
              <a:buChar char="•"/>
            </a:pPr>
            <a:r>
              <a:rPr lang="zh-CN" altLang="en-US" sz="1600" dirty="0" smtClean="0">
                <a:latin typeface="+mn-ea"/>
                <a:ea typeface="+mn-ea"/>
              </a:rPr>
              <a:t>多核整型算力领先</a:t>
            </a:r>
            <a:endParaRPr lang="en-US" altLang="zh-CN" sz="1600" dirty="0">
              <a:latin typeface="+mn-ea"/>
              <a:ea typeface="+mn-ea"/>
            </a:endParaRPr>
          </a:p>
          <a:p>
            <a:pPr marL="171450" indent="-171450" defTabSz="1219200">
              <a:lnSpc>
                <a:spcPct val="120000"/>
              </a:lnSpc>
              <a:buFont typeface="Arial" panose="020B0604020202020204" pitchFamily="34" charset="0"/>
              <a:buChar char="•"/>
            </a:pPr>
            <a:r>
              <a:rPr lang="zh-CN" altLang="en-US" sz="1600" dirty="0" smtClean="0">
                <a:latin typeface="+mn-ea"/>
                <a:ea typeface="+mn-ea"/>
              </a:rPr>
              <a:t>内存带宽领先</a:t>
            </a:r>
            <a:endParaRPr lang="en-US" altLang="zh-CN" sz="1600" dirty="0" smtClean="0">
              <a:latin typeface="+mn-ea"/>
              <a:ea typeface="+mn-ea"/>
            </a:endParaRPr>
          </a:p>
          <a:p>
            <a:pPr marL="171450" indent="-171450" defTabSz="1219200">
              <a:lnSpc>
                <a:spcPct val="120000"/>
              </a:lnSpc>
              <a:buFont typeface="Arial" panose="020B0604020202020204" pitchFamily="34" charset="0"/>
              <a:buChar char="•"/>
            </a:pPr>
            <a:r>
              <a:rPr lang="zh-CN" altLang="en-US" sz="1600" dirty="0" smtClean="0">
                <a:latin typeface="+mn-ea"/>
                <a:ea typeface="+mn-ea"/>
              </a:rPr>
              <a:t>综合性价比领先</a:t>
            </a:r>
            <a:endParaRPr lang="zh-CN" altLang="en-US" sz="1600" dirty="0">
              <a:latin typeface="+mn-ea"/>
              <a:ea typeface="+mn-ea"/>
            </a:endParaRPr>
          </a:p>
        </p:txBody>
      </p:sp>
      <p:cxnSp>
        <p:nvCxnSpPr>
          <p:cNvPr id="22" name="直接连接符 92"/>
          <p:cNvCxnSpPr>
            <a:cxnSpLocks noChangeAspect="1"/>
          </p:cNvCxnSpPr>
          <p:nvPr/>
        </p:nvCxnSpPr>
        <p:spPr>
          <a:xfrm>
            <a:off x="6212519"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23" name="文本框 22"/>
          <p:cNvSpPr txBox="1"/>
          <p:nvPr/>
        </p:nvSpPr>
        <p:spPr>
          <a:xfrm>
            <a:off x="6421638" y="2614269"/>
            <a:ext cx="1944216" cy="400110"/>
          </a:xfrm>
          <a:prstGeom prst="rect">
            <a:avLst/>
          </a:prstGeom>
          <a:noFill/>
        </p:spPr>
        <p:txBody>
          <a:bodyPr wrap="square" rtlCol="0">
            <a:spAutoFit/>
          </a:bodyPr>
          <a:lstStyle/>
          <a:p>
            <a:pPr algn="ctr" defTabSz="1219200"/>
            <a:r>
              <a:rPr lang="zh-CN" altLang="en-US" sz="2000" b="1" dirty="0">
                <a:latin typeface="+mn-ea"/>
                <a:ea typeface="+mn-ea"/>
              </a:rPr>
              <a:t>超高</a:t>
            </a:r>
            <a:r>
              <a:rPr lang="zh-CN" altLang="en-US" sz="2000" b="1" dirty="0" smtClean="0">
                <a:latin typeface="+mn-ea"/>
                <a:ea typeface="+mn-ea"/>
              </a:rPr>
              <a:t>稳定可靠</a:t>
            </a:r>
            <a:endParaRPr lang="zh-CN" altLang="en-US" sz="2000" b="1" dirty="0">
              <a:latin typeface="+mn-ea"/>
              <a:ea typeface="+mn-ea"/>
            </a:endParaRPr>
          </a:p>
        </p:txBody>
      </p:sp>
      <p:sp>
        <p:nvSpPr>
          <p:cNvPr id="24" name="文本框 23"/>
          <p:cNvSpPr txBox="1"/>
          <p:nvPr/>
        </p:nvSpPr>
        <p:spPr>
          <a:xfrm>
            <a:off x="6228389" y="3684016"/>
            <a:ext cx="2784477" cy="2160591"/>
          </a:xfrm>
          <a:prstGeom prst="rect">
            <a:avLst/>
          </a:prstGeom>
          <a:noFill/>
        </p:spPr>
        <p:txBody>
          <a:bodyPr wrap="square" rtlCol="0">
            <a:spAutoFit/>
          </a:bodyPr>
          <a:lstStyle/>
          <a:p>
            <a:pPr marL="171450" indent="-171450" defTabSz="1219200">
              <a:lnSpc>
                <a:spcPct val="120000"/>
              </a:lnSpc>
              <a:buFont typeface="Arial" panose="020B0604020202020204" pitchFamily="34" charset="0"/>
              <a:buChar char="•"/>
            </a:pPr>
            <a:r>
              <a:rPr lang="zh-CN" altLang="en-US" sz="1600" dirty="0" smtClean="0">
                <a:latin typeface="+mn-ea"/>
                <a:ea typeface="+mn-ea"/>
              </a:rPr>
              <a:t>全栈灾备保护</a:t>
            </a:r>
            <a:endParaRPr lang="en-US" altLang="zh-CN" sz="1600" dirty="0" smtClean="0">
              <a:latin typeface="+mn-ea"/>
              <a:ea typeface="+mn-ea"/>
            </a:endParaRPr>
          </a:p>
          <a:p>
            <a:pPr marL="171450" indent="-171450" defTabSz="1219200">
              <a:lnSpc>
                <a:spcPct val="120000"/>
              </a:lnSpc>
              <a:buFont typeface="Arial" panose="020B0604020202020204" pitchFamily="34" charset="0"/>
              <a:buChar char="•"/>
            </a:pPr>
            <a:r>
              <a:rPr lang="zh-CN" altLang="en-US" sz="1600" dirty="0" smtClean="0">
                <a:latin typeface="+mn-ea"/>
                <a:ea typeface="+mn-ea"/>
              </a:rPr>
              <a:t>集成</a:t>
            </a:r>
            <a:r>
              <a:rPr lang="en-US" altLang="zh-CN" sz="1600" dirty="0" smtClean="0">
                <a:latin typeface="+mn-ea"/>
                <a:ea typeface="+mn-ea"/>
              </a:rPr>
              <a:t>HSS</a:t>
            </a:r>
            <a:r>
              <a:rPr lang="zh-CN" altLang="en-US" sz="1600" dirty="0" smtClean="0">
                <a:latin typeface="+mn-ea"/>
                <a:ea typeface="+mn-ea"/>
              </a:rPr>
              <a:t>服务，抗攻击能力强</a:t>
            </a:r>
            <a:endParaRPr lang="en-US" altLang="zh-CN" sz="1600" dirty="0" smtClean="0">
              <a:latin typeface="+mn-ea"/>
              <a:ea typeface="+mn-ea"/>
            </a:endParaRPr>
          </a:p>
          <a:p>
            <a:pPr marL="171450" indent="-171450" defTabSz="1219200">
              <a:lnSpc>
                <a:spcPct val="120000"/>
              </a:lnSpc>
              <a:buFont typeface="Arial" panose="020B0604020202020204" pitchFamily="34" charset="0"/>
              <a:buChar char="•"/>
            </a:pPr>
            <a:r>
              <a:rPr lang="zh-CN" altLang="en-US" sz="1600" dirty="0" smtClean="0">
                <a:latin typeface="+mn-ea"/>
                <a:ea typeface="+mn-ea"/>
              </a:rPr>
              <a:t>秒级故障恢复、多维故障隔离</a:t>
            </a:r>
            <a:endParaRPr lang="en-US" altLang="zh-CN" sz="1600" dirty="0" smtClean="0">
              <a:latin typeface="+mn-ea"/>
              <a:ea typeface="+mn-ea"/>
            </a:endParaRPr>
          </a:p>
          <a:p>
            <a:pPr marL="171450" indent="-171450" defTabSz="1219200">
              <a:lnSpc>
                <a:spcPct val="120000"/>
              </a:lnSpc>
              <a:buFont typeface="Arial" panose="020B0604020202020204" pitchFamily="34" charset="0"/>
              <a:buChar char="•"/>
            </a:pPr>
            <a:r>
              <a:rPr lang="zh-CN" altLang="en-US" sz="1600" dirty="0" smtClean="0">
                <a:latin typeface="+mn-ea"/>
                <a:ea typeface="+mn-ea"/>
              </a:rPr>
              <a:t>千级虚拟机，分钟级发放</a:t>
            </a:r>
            <a:endParaRPr lang="en-US" altLang="zh-CN" sz="1600" dirty="0">
              <a:latin typeface="+mn-ea"/>
              <a:ea typeface="+mn-ea"/>
            </a:endParaRPr>
          </a:p>
          <a:p>
            <a:pPr marL="171450" indent="-171450" defTabSz="1219200">
              <a:lnSpc>
                <a:spcPct val="120000"/>
              </a:lnSpc>
              <a:buFont typeface="Arial" panose="020B0604020202020204" pitchFamily="34" charset="0"/>
              <a:buChar char="•"/>
            </a:pPr>
            <a:r>
              <a:rPr lang="zh-CN" altLang="en-US" sz="1600" dirty="0" smtClean="0">
                <a:latin typeface="+mn-ea"/>
                <a:ea typeface="+mn-ea"/>
              </a:rPr>
              <a:t>秒级细粒度监控</a:t>
            </a:r>
            <a:endParaRPr lang="en-US" altLang="zh-CN" sz="1600" dirty="0" smtClean="0">
              <a:latin typeface="+mn-ea"/>
              <a:ea typeface="+mn-ea"/>
            </a:endParaRPr>
          </a:p>
        </p:txBody>
      </p:sp>
      <p:cxnSp>
        <p:nvCxnSpPr>
          <p:cNvPr id="25" name="直接连接符 92"/>
          <p:cNvCxnSpPr>
            <a:cxnSpLocks noChangeAspect="1"/>
          </p:cNvCxnSpPr>
          <p:nvPr/>
        </p:nvCxnSpPr>
        <p:spPr>
          <a:xfrm>
            <a:off x="9024114"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26" name="文本框 25"/>
          <p:cNvSpPr txBox="1"/>
          <p:nvPr/>
        </p:nvSpPr>
        <p:spPr>
          <a:xfrm>
            <a:off x="9227317" y="2614269"/>
            <a:ext cx="1944216" cy="400110"/>
          </a:xfrm>
          <a:prstGeom prst="rect">
            <a:avLst/>
          </a:prstGeom>
          <a:noFill/>
        </p:spPr>
        <p:txBody>
          <a:bodyPr wrap="square" rtlCol="0">
            <a:spAutoFit/>
          </a:bodyPr>
          <a:lstStyle>
            <a:defPPr>
              <a:defRPr lang="en-US"/>
            </a:defPPr>
            <a:lvl1pPr algn="ctr" defTabSz="1219200">
              <a:defRPr sz="1600" b="1">
                <a:solidFill>
                  <a:srgbClr val="C00000"/>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latin typeface="+mn-ea"/>
                <a:ea typeface="+mn-ea"/>
              </a:rPr>
              <a:t>丰富生态</a:t>
            </a:r>
            <a:endParaRPr lang="zh-CN" altLang="en-US" sz="2000" dirty="0">
              <a:solidFill>
                <a:schemeClr val="tx1"/>
              </a:solidFill>
              <a:latin typeface="+mn-ea"/>
              <a:ea typeface="+mn-ea"/>
            </a:endParaRPr>
          </a:p>
        </p:txBody>
      </p:sp>
      <p:sp>
        <p:nvSpPr>
          <p:cNvPr id="27" name="文本框 26"/>
          <p:cNvSpPr txBox="1"/>
          <p:nvPr/>
        </p:nvSpPr>
        <p:spPr>
          <a:xfrm>
            <a:off x="9012866" y="3651329"/>
            <a:ext cx="2540857" cy="1569660"/>
          </a:xfrm>
          <a:prstGeom prst="rect">
            <a:avLst/>
          </a:prstGeom>
          <a:noFill/>
        </p:spPr>
        <p:txBody>
          <a:bodyPr wrap="square" rtlCol="0">
            <a:spAutoFit/>
          </a:bodyPr>
          <a:lstStyle/>
          <a:p>
            <a:pPr marL="171450" indent="-171450" defTabSz="1219200">
              <a:lnSpc>
                <a:spcPct val="120000"/>
              </a:lnSpc>
              <a:buFont typeface="Arial" panose="020B0604020202020204" pitchFamily="34" charset="0"/>
              <a:buChar char="•"/>
              <a:defRPr/>
            </a:pPr>
            <a:r>
              <a:rPr lang="zh-CN" altLang="en-US" sz="1600" dirty="0" smtClean="0">
                <a:latin typeface="+mn-ea"/>
                <a:ea typeface="+mn-ea"/>
              </a:rPr>
              <a:t>已兼容</a:t>
            </a:r>
            <a:r>
              <a:rPr lang="en-US" altLang="zh-CN" sz="1600" dirty="0">
                <a:latin typeface="+mn-ea"/>
                <a:ea typeface="+mn-ea"/>
              </a:rPr>
              <a:t>20+</a:t>
            </a:r>
            <a:r>
              <a:rPr lang="zh-CN" altLang="en-US" sz="1600" dirty="0">
                <a:latin typeface="+mn-ea"/>
                <a:ea typeface="+mn-ea"/>
              </a:rPr>
              <a:t>款主流操作系统</a:t>
            </a:r>
            <a:endParaRPr lang="en-US" altLang="zh-CN" sz="1600" dirty="0">
              <a:latin typeface="+mn-ea"/>
              <a:ea typeface="+mn-ea"/>
            </a:endParaRPr>
          </a:p>
          <a:p>
            <a:pPr marL="171450" indent="-171450" defTabSz="1219200">
              <a:lnSpc>
                <a:spcPct val="120000"/>
              </a:lnSpc>
              <a:buFont typeface="Arial" panose="020B0604020202020204" pitchFamily="34" charset="0"/>
              <a:buChar char="•"/>
              <a:defRPr/>
            </a:pPr>
            <a:r>
              <a:rPr lang="en-US" altLang="zh-CN" sz="1600" dirty="0">
                <a:latin typeface="+mn-ea"/>
                <a:ea typeface="+mn-ea"/>
              </a:rPr>
              <a:t>100+</a:t>
            </a:r>
            <a:r>
              <a:rPr lang="zh-CN" altLang="en-US" sz="1600" dirty="0" smtClean="0">
                <a:latin typeface="+mn-ea"/>
                <a:ea typeface="+mn-ea"/>
              </a:rPr>
              <a:t>企业业务应用</a:t>
            </a:r>
            <a:endParaRPr lang="en-US" altLang="zh-CN" sz="1600" dirty="0" smtClean="0">
              <a:latin typeface="+mn-ea"/>
              <a:ea typeface="+mn-ea"/>
            </a:endParaRPr>
          </a:p>
          <a:p>
            <a:pPr marL="171450" indent="-171450" defTabSz="1219200">
              <a:lnSpc>
                <a:spcPct val="120000"/>
              </a:lnSpc>
              <a:buFont typeface="Arial" panose="020B0604020202020204" pitchFamily="34" charset="0"/>
              <a:buChar char="•"/>
              <a:defRPr/>
            </a:pPr>
            <a:r>
              <a:rPr lang="zh-CN" altLang="en-US" sz="1600" dirty="0" smtClean="0">
                <a:latin typeface="+mn-ea"/>
                <a:ea typeface="+mn-ea"/>
              </a:rPr>
              <a:t>凌云计划，持续打造鲲鹏生态</a:t>
            </a:r>
            <a:endParaRPr lang="en-US" altLang="zh-CN" sz="1600" dirty="0">
              <a:latin typeface="+mn-ea"/>
              <a:ea typeface="+mn-ea"/>
            </a:endParaRPr>
          </a:p>
        </p:txBody>
      </p:sp>
      <p:grpSp>
        <p:nvGrpSpPr>
          <p:cNvPr id="28" name="组合 27"/>
          <p:cNvGrpSpPr/>
          <p:nvPr/>
        </p:nvGrpSpPr>
        <p:grpSpPr>
          <a:xfrm>
            <a:off x="7032104" y="1874640"/>
            <a:ext cx="723285" cy="723285"/>
            <a:chOff x="6361355" y="4566684"/>
            <a:chExt cx="346221" cy="346221"/>
          </a:xfrm>
        </p:grpSpPr>
        <p:sp>
          <p:nvSpPr>
            <p:cNvPr id="29" name="椭圆 28"/>
            <p:cNvSpPr/>
            <p:nvPr/>
          </p:nvSpPr>
          <p:spPr>
            <a:xfrm>
              <a:off x="6361355" y="4566684"/>
              <a:ext cx="346221" cy="346221"/>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0" name="Freeform 121"/>
            <p:cNvSpPr/>
            <p:nvPr/>
          </p:nvSpPr>
          <p:spPr bwMode="auto">
            <a:xfrm>
              <a:off x="6420313" y="4655507"/>
              <a:ext cx="204763" cy="19047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grpSp>
      <p:sp>
        <p:nvSpPr>
          <p:cNvPr id="31" name="椭圆 30"/>
          <p:cNvSpPr/>
          <p:nvPr/>
        </p:nvSpPr>
        <p:spPr>
          <a:xfrm>
            <a:off x="4348545" y="1874640"/>
            <a:ext cx="723285" cy="723285"/>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smtClean="0">
                <a:ln>
                  <a:noFill/>
                </a:ln>
                <a:solidFill>
                  <a:schemeClr val="bg1"/>
                </a:solidFill>
                <a:effectLst/>
                <a:uLnTx/>
                <a:uFillTx/>
                <a:latin typeface="+mn-ea"/>
                <a:ea typeface="+mn-ea"/>
              </a:rPr>
              <a:t>¥</a:t>
            </a:r>
            <a:endParaRPr kumimoji="0" lang="zh-CN" altLang="en-US" sz="4000" b="1" i="0" u="none" strike="noStrike" kern="0" cap="none" spc="0" normalizeH="0" baseline="0" noProof="0" dirty="0" smtClean="0">
              <a:ln>
                <a:noFill/>
              </a:ln>
              <a:solidFill>
                <a:schemeClr val="bg1"/>
              </a:solidFill>
              <a:effectLst/>
              <a:uLnTx/>
              <a:uFillTx/>
              <a:latin typeface="+mn-ea"/>
              <a:ea typeface="+mn-ea"/>
            </a:endParaRPr>
          </a:p>
        </p:txBody>
      </p:sp>
      <p:grpSp>
        <p:nvGrpSpPr>
          <p:cNvPr id="32" name="组合 31"/>
          <p:cNvGrpSpPr/>
          <p:nvPr/>
        </p:nvGrpSpPr>
        <p:grpSpPr>
          <a:xfrm>
            <a:off x="1806241" y="1874640"/>
            <a:ext cx="723285" cy="723285"/>
            <a:chOff x="683779" y="4535118"/>
            <a:chExt cx="346221" cy="346221"/>
          </a:xfrm>
        </p:grpSpPr>
        <p:sp>
          <p:nvSpPr>
            <p:cNvPr id="33" name="椭圆 32"/>
            <p:cNvSpPr/>
            <p:nvPr/>
          </p:nvSpPr>
          <p:spPr>
            <a:xfrm>
              <a:off x="683779" y="4535118"/>
              <a:ext cx="346221" cy="346221"/>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4" name="Freeform 7"/>
            <p:cNvSpPr/>
            <p:nvPr/>
          </p:nvSpPr>
          <p:spPr bwMode="auto">
            <a:xfrm>
              <a:off x="751743" y="4738163"/>
              <a:ext cx="213254" cy="68257"/>
            </a:xfrm>
            <a:custGeom>
              <a:avLst/>
              <a:gdLst/>
              <a:ahLst/>
              <a:cxnLst>
                <a:cxn ang="0">
                  <a:pos x="15272" y="526"/>
                </a:cxn>
                <a:cxn ang="0">
                  <a:pos x="14874" y="1276"/>
                </a:cxn>
                <a:cxn ang="0">
                  <a:pos x="14376" y="1977"/>
                </a:cxn>
                <a:cxn ang="0">
                  <a:pos x="13787" y="2620"/>
                </a:cxn>
                <a:cxn ang="0">
                  <a:pos x="13112" y="3198"/>
                </a:cxn>
                <a:cxn ang="0">
                  <a:pos x="12363" y="3706"/>
                </a:cxn>
                <a:cxn ang="0">
                  <a:pos x="11544" y="4137"/>
                </a:cxn>
                <a:cxn ang="0">
                  <a:pos x="10664" y="4483"/>
                </a:cxn>
                <a:cxn ang="0">
                  <a:pos x="9731" y="4739"/>
                </a:cxn>
                <a:cxn ang="0">
                  <a:pos x="8754" y="4897"/>
                </a:cxn>
                <a:cxn ang="0">
                  <a:pos x="7739" y="4951"/>
                </a:cxn>
                <a:cxn ang="0">
                  <a:pos x="6724" y="4897"/>
                </a:cxn>
                <a:cxn ang="0">
                  <a:pos x="5747" y="4739"/>
                </a:cxn>
                <a:cxn ang="0">
                  <a:pos x="4814" y="4483"/>
                </a:cxn>
                <a:cxn ang="0">
                  <a:pos x="3934" y="4137"/>
                </a:cxn>
                <a:cxn ang="0">
                  <a:pos x="3115" y="3706"/>
                </a:cxn>
                <a:cxn ang="0">
                  <a:pos x="2365" y="3198"/>
                </a:cxn>
                <a:cxn ang="0">
                  <a:pos x="1691" y="2620"/>
                </a:cxn>
                <a:cxn ang="0">
                  <a:pos x="1102" y="1977"/>
                </a:cxn>
                <a:cxn ang="0">
                  <a:pos x="604" y="1276"/>
                </a:cxn>
                <a:cxn ang="0">
                  <a:pos x="206" y="526"/>
                </a:cxn>
                <a:cxn ang="0">
                  <a:pos x="123" y="239"/>
                </a:cxn>
                <a:cxn ang="0">
                  <a:pos x="549" y="930"/>
                </a:cxn>
                <a:cxn ang="0">
                  <a:pos x="1061" y="1574"/>
                </a:cxn>
                <a:cxn ang="0">
                  <a:pos x="1648" y="2166"/>
                </a:cxn>
                <a:cxn ang="0">
                  <a:pos x="2308" y="2700"/>
                </a:cxn>
                <a:cxn ang="0">
                  <a:pos x="3033" y="3172"/>
                </a:cxn>
                <a:cxn ang="0">
                  <a:pos x="3816" y="3575"/>
                </a:cxn>
                <a:cxn ang="0">
                  <a:pos x="4652" y="3905"/>
                </a:cxn>
                <a:cxn ang="0">
                  <a:pos x="5534" y="4156"/>
                </a:cxn>
                <a:cxn ang="0">
                  <a:pos x="6457" y="4324"/>
                </a:cxn>
                <a:cxn ang="0">
                  <a:pos x="7414" y="4402"/>
                </a:cxn>
                <a:cxn ang="0">
                  <a:pos x="8387" y="4387"/>
                </a:cxn>
                <a:cxn ang="0">
                  <a:pos x="9333" y="4278"/>
                </a:cxn>
                <a:cxn ang="0">
                  <a:pos x="10243" y="4082"/>
                </a:cxn>
                <a:cxn ang="0">
                  <a:pos x="11110" y="3804"/>
                </a:cxn>
                <a:cxn ang="0">
                  <a:pos x="11929" y="3449"/>
                </a:cxn>
                <a:cxn ang="0">
                  <a:pos x="12694" y="3022"/>
                </a:cxn>
                <a:cxn ang="0">
                  <a:pos x="13397" y="2529"/>
                </a:cxn>
                <a:cxn ang="0">
                  <a:pos x="14033" y="1975"/>
                </a:cxn>
                <a:cxn ang="0">
                  <a:pos x="14597" y="1365"/>
                </a:cxn>
                <a:cxn ang="0">
                  <a:pos x="15080" y="705"/>
                </a:cxn>
                <a:cxn ang="0">
                  <a:pos x="15478" y="0"/>
                </a:cxn>
              </a:cxnLst>
              <a:rect l="0" t="0" r="r" b="b"/>
              <a:pathLst>
                <a:path w="15478" h="4951">
                  <a:moveTo>
                    <a:pt x="15478" y="0"/>
                  </a:moveTo>
                  <a:lnTo>
                    <a:pt x="15380" y="265"/>
                  </a:lnTo>
                  <a:lnTo>
                    <a:pt x="15272" y="526"/>
                  </a:lnTo>
                  <a:lnTo>
                    <a:pt x="15151" y="781"/>
                  </a:lnTo>
                  <a:lnTo>
                    <a:pt x="15018" y="1032"/>
                  </a:lnTo>
                  <a:lnTo>
                    <a:pt x="14874" y="1276"/>
                  </a:lnTo>
                  <a:lnTo>
                    <a:pt x="14718" y="1516"/>
                  </a:lnTo>
                  <a:lnTo>
                    <a:pt x="14552" y="1749"/>
                  </a:lnTo>
                  <a:lnTo>
                    <a:pt x="14376" y="1977"/>
                  </a:lnTo>
                  <a:lnTo>
                    <a:pt x="14189" y="2198"/>
                  </a:lnTo>
                  <a:lnTo>
                    <a:pt x="13993" y="2412"/>
                  </a:lnTo>
                  <a:lnTo>
                    <a:pt x="13787" y="2620"/>
                  </a:lnTo>
                  <a:lnTo>
                    <a:pt x="13571" y="2820"/>
                  </a:lnTo>
                  <a:lnTo>
                    <a:pt x="13346" y="3013"/>
                  </a:lnTo>
                  <a:lnTo>
                    <a:pt x="13112" y="3198"/>
                  </a:lnTo>
                  <a:lnTo>
                    <a:pt x="12871" y="3376"/>
                  </a:lnTo>
                  <a:lnTo>
                    <a:pt x="12620" y="3545"/>
                  </a:lnTo>
                  <a:lnTo>
                    <a:pt x="12363" y="3706"/>
                  </a:lnTo>
                  <a:lnTo>
                    <a:pt x="12097" y="3858"/>
                  </a:lnTo>
                  <a:lnTo>
                    <a:pt x="11823" y="4002"/>
                  </a:lnTo>
                  <a:lnTo>
                    <a:pt x="11544" y="4137"/>
                  </a:lnTo>
                  <a:lnTo>
                    <a:pt x="11257" y="4262"/>
                  </a:lnTo>
                  <a:lnTo>
                    <a:pt x="10963" y="4377"/>
                  </a:lnTo>
                  <a:lnTo>
                    <a:pt x="10664" y="4483"/>
                  </a:lnTo>
                  <a:lnTo>
                    <a:pt x="10358" y="4579"/>
                  </a:lnTo>
                  <a:lnTo>
                    <a:pt x="10047" y="4664"/>
                  </a:lnTo>
                  <a:lnTo>
                    <a:pt x="9731" y="4739"/>
                  </a:lnTo>
                  <a:lnTo>
                    <a:pt x="9410" y="4802"/>
                  </a:lnTo>
                  <a:lnTo>
                    <a:pt x="9084" y="4855"/>
                  </a:lnTo>
                  <a:lnTo>
                    <a:pt x="8754" y="4897"/>
                  </a:lnTo>
                  <a:lnTo>
                    <a:pt x="8419" y="4927"/>
                  </a:lnTo>
                  <a:lnTo>
                    <a:pt x="8081" y="4945"/>
                  </a:lnTo>
                  <a:lnTo>
                    <a:pt x="7739" y="4951"/>
                  </a:lnTo>
                  <a:lnTo>
                    <a:pt x="7397" y="4945"/>
                  </a:lnTo>
                  <a:lnTo>
                    <a:pt x="7059" y="4927"/>
                  </a:lnTo>
                  <a:lnTo>
                    <a:pt x="6724" y="4897"/>
                  </a:lnTo>
                  <a:lnTo>
                    <a:pt x="6394" y="4855"/>
                  </a:lnTo>
                  <a:lnTo>
                    <a:pt x="6068" y="4802"/>
                  </a:lnTo>
                  <a:lnTo>
                    <a:pt x="5747" y="4739"/>
                  </a:lnTo>
                  <a:lnTo>
                    <a:pt x="5430" y="4664"/>
                  </a:lnTo>
                  <a:lnTo>
                    <a:pt x="5119" y="4579"/>
                  </a:lnTo>
                  <a:lnTo>
                    <a:pt x="4814" y="4483"/>
                  </a:lnTo>
                  <a:lnTo>
                    <a:pt x="4514" y="4377"/>
                  </a:lnTo>
                  <a:lnTo>
                    <a:pt x="4221" y="4262"/>
                  </a:lnTo>
                  <a:lnTo>
                    <a:pt x="3934" y="4137"/>
                  </a:lnTo>
                  <a:lnTo>
                    <a:pt x="3655" y="4002"/>
                  </a:lnTo>
                  <a:lnTo>
                    <a:pt x="3381" y="3858"/>
                  </a:lnTo>
                  <a:lnTo>
                    <a:pt x="3115" y="3706"/>
                  </a:lnTo>
                  <a:lnTo>
                    <a:pt x="2858" y="3545"/>
                  </a:lnTo>
                  <a:lnTo>
                    <a:pt x="2607" y="3376"/>
                  </a:lnTo>
                  <a:lnTo>
                    <a:pt x="2365" y="3198"/>
                  </a:lnTo>
                  <a:lnTo>
                    <a:pt x="2131" y="3013"/>
                  </a:lnTo>
                  <a:lnTo>
                    <a:pt x="1907" y="2820"/>
                  </a:lnTo>
                  <a:lnTo>
                    <a:pt x="1691" y="2620"/>
                  </a:lnTo>
                  <a:lnTo>
                    <a:pt x="1485" y="2412"/>
                  </a:lnTo>
                  <a:lnTo>
                    <a:pt x="1288" y="2198"/>
                  </a:lnTo>
                  <a:lnTo>
                    <a:pt x="1102" y="1977"/>
                  </a:lnTo>
                  <a:lnTo>
                    <a:pt x="925" y="1749"/>
                  </a:lnTo>
                  <a:lnTo>
                    <a:pt x="759" y="1516"/>
                  </a:lnTo>
                  <a:lnTo>
                    <a:pt x="604" y="1276"/>
                  </a:lnTo>
                  <a:lnTo>
                    <a:pt x="460" y="1032"/>
                  </a:lnTo>
                  <a:lnTo>
                    <a:pt x="327" y="781"/>
                  </a:lnTo>
                  <a:lnTo>
                    <a:pt x="206" y="526"/>
                  </a:lnTo>
                  <a:lnTo>
                    <a:pt x="98" y="265"/>
                  </a:lnTo>
                  <a:lnTo>
                    <a:pt x="0" y="0"/>
                  </a:lnTo>
                  <a:lnTo>
                    <a:pt x="123" y="239"/>
                  </a:lnTo>
                  <a:lnTo>
                    <a:pt x="256" y="474"/>
                  </a:lnTo>
                  <a:lnTo>
                    <a:pt x="397" y="705"/>
                  </a:lnTo>
                  <a:lnTo>
                    <a:pt x="549" y="930"/>
                  </a:lnTo>
                  <a:lnTo>
                    <a:pt x="711" y="1151"/>
                  </a:lnTo>
                  <a:lnTo>
                    <a:pt x="881" y="1365"/>
                  </a:lnTo>
                  <a:lnTo>
                    <a:pt x="1061" y="1574"/>
                  </a:lnTo>
                  <a:lnTo>
                    <a:pt x="1249" y="1777"/>
                  </a:lnTo>
                  <a:lnTo>
                    <a:pt x="1444" y="1975"/>
                  </a:lnTo>
                  <a:lnTo>
                    <a:pt x="1648" y="2166"/>
                  </a:lnTo>
                  <a:lnTo>
                    <a:pt x="1860" y="2351"/>
                  </a:lnTo>
                  <a:lnTo>
                    <a:pt x="2081" y="2529"/>
                  </a:lnTo>
                  <a:lnTo>
                    <a:pt x="2308" y="2700"/>
                  </a:lnTo>
                  <a:lnTo>
                    <a:pt x="2543" y="2864"/>
                  </a:lnTo>
                  <a:lnTo>
                    <a:pt x="2784" y="3022"/>
                  </a:lnTo>
                  <a:lnTo>
                    <a:pt x="3033" y="3172"/>
                  </a:lnTo>
                  <a:lnTo>
                    <a:pt x="3287" y="3314"/>
                  </a:lnTo>
                  <a:lnTo>
                    <a:pt x="3549" y="3449"/>
                  </a:lnTo>
                  <a:lnTo>
                    <a:pt x="3816" y="3575"/>
                  </a:lnTo>
                  <a:lnTo>
                    <a:pt x="4089" y="3693"/>
                  </a:lnTo>
                  <a:lnTo>
                    <a:pt x="4368" y="3804"/>
                  </a:lnTo>
                  <a:lnTo>
                    <a:pt x="4652" y="3905"/>
                  </a:lnTo>
                  <a:lnTo>
                    <a:pt x="4942" y="3998"/>
                  </a:lnTo>
                  <a:lnTo>
                    <a:pt x="5235" y="4082"/>
                  </a:lnTo>
                  <a:lnTo>
                    <a:pt x="5534" y="4156"/>
                  </a:lnTo>
                  <a:lnTo>
                    <a:pt x="5838" y="4222"/>
                  </a:lnTo>
                  <a:lnTo>
                    <a:pt x="6145" y="4278"/>
                  </a:lnTo>
                  <a:lnTo>
                    <a:pt x="6457" y="4324"/>
                  </a:lnTo>
                  <a:lnTo>
                    <a:pt x="6772" y="4360"/>
                  </a:lnTo>
                  <a:lnTo>
                    <a:pt x="7091" y="4387"/>
                  </a:lnTo>
                  <a:lnTo>
                    <a:pt x="7414" y="4402"/>
                  </a:lnTo>
                  <a:lnTo>
                    <a:pt x="7739" y="4408"/>
                  </a:lnTo>
                  <a:lnTo>
                    <a:pt x="8064" y="4402"/>
                  </a:lnTo>
                  <a:lnTo>
                    <a:pt x="8387" y="4387"/>
                  </a:lnTo>
                  <a:lnTo>
                    <a:pt x="8705" y="4360"/>
                  </a:lnTo>
                  <a:lnTo>
                    <a:pt x="9021" y="4324"/>
                  </a:lnTo>
                  <a:lnTo>
                    <a:pt x="9333" y="4278"/>
                  </a:lnTo>
                  <a:lnTo>
                    <a:pt x="9640" y="4222"/>
                  </a:lnTo>
                  <a:lnTo>
                    <a:pt x="9944" y="4156"/>
                  </a:lnTo>
                  <a:lnTo>
                    <a:pt x="10243" y="4082"/>
                  </a:lnTo>
                  <a:lnTo>
                    <a:pt x="10536" y="3998"/>
                  </a:lnTo>
                  <a:lnTo>
                    <a:pt x="10826" y="3905"/>
                  </a:lnTo>
                  <a:lnTo>
                    <a:pt x="11110" y="3804"/>
                  </a:lnTo>
                  <a:lnTo>
                    <a:pt x="11389" y="3693"/>
                  </a:lnTo>
                  <a:lnTo>
                    <a:pt x="11661" y="3575"/>
                  </a:lnTo>
                  <a:lnTo>
                    <a:pt x="11929" y="3449"/>
                  </a:lnTo>
                  <a:lnTo>
                    <a:pt x="12191" y="3314"/>
                  </a:lnTo>
                  <a:lnTo>
                    <a:pt x="12445" y="3172"/>
                  </a:lnTo>
                  <a:lnTo>
                    <a:pt x="12694" y="3022"/>
                  </a:lnTo>
                  <a:lnTo>
                    <a:pt x="12935" y="2864"/>
                  </a:lnTo>
                  <a:lnTo>
                    <a:pt x="13170" y="2700"/>
                  </a:lnTo>
                  <a:lnTo>
                    <a:pt x="13397" y="2529"/>
                  </a:lnTo>
                  <a:lnTo>
                    <a:pt x="13617" y="2351"/>
                  </a:lnTo>
                  <a:lnTo>
                    <a:pt x="13829" y="2166"/>
                  </a:lnTo>
                  <a:lnTo>
                    <a:pt x="14033" y="1975"/>
                  </a:lnTo>
                  <a:lnTo>
                    <a:pt x="14229" y="1777"/>
                  </a:lnTo>
                  <a:lnTo>
                    <a:pt x="14417" y="1574"/>
                  </a:lnTo>
                  <a:lnTo>
                    <a:pt x="14597" y="1365"/>
                  </a:lnTo>
                  <a:lnTo>
                    <a:pt x="14767" y="1151"/>
                  </a:lnTo>
                  <a:lnTo>
                    <a:pt x="14928" y="930"/>
                  </a:lnTo>
                  <a:lnTo>
                    <a:pt x="15080" y="705"/>
                  </a:lnTo>
                  <a:lnTo>
                    <a:pt x="15222" y="474"/>
                  </a:lnTo>
                  <a:lnTo>
                    <a:pt x="15355" y="239"/>
                  </a:lnTo>
                  <a:lnTo>
                    <a:pt x="15478" y="0"/>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5" name="Freeform 8"/>
            <p:cNvSpPr>
              <a:spLocks noEditPoints="1"/>
            </p:cNvSpPr>
            <p:nvPr/>
          </p:nvSpPr>
          <p:spPr bwMode="auto">
            <a:xfrm>
              <a:off x="747501" y="4607048"/>
              <a:ext cx="221738" cy="188189"/>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grpSp>
      <p:grpSp>
        <p:nvGrpSpPr>
          <p:cNvPr id="36" name="组合 35"/>
          <p:cNvGrpSpPr/>
          <p:nvPr/>
        </p:nvGrpSpPr>
        <p:grpSpPr>
          <a:xfrm>
            <a:off x="9831928" y="1874640"/>
            <a:ext cx="723285" cy="723285"/>
            <a:chOff x="9638401" y="4514312"/>
            <a:chExt cx="346221" cy="346221"/>
          </a:xfrm>
        </p:grpSpPr>
        <p:sp>
          <p:nvSpPr>
            <p:cNvPr id="37" name="椭圆 36"/>
            <p:cNvSpPr/>
            <p:nvPr/>
          </p:nvSpPr>
          <p:spPr>
            <a:xfrm>
              <a:off x="9638401" y="4514312"/>
              <a:ext cx="346221" cy="346221"/>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8" name="Freeform 65"/>
            <p:cNvSpPr/>
            <p:nvPr/>
          </p:nvSpPr>
          <p:spPr bwMode="auto">
            <a:xfrm>
              <a:off x="9716097" y="4609457"/>
              <a:ext cx="69865" cy="41514"/>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9" name="Freeform 66"/>
            <p:cNvSpPr>
              <a:spLocks noEditPoints="1"/>
            </p:cNvSpPr>
            <p:nvPr/>
          </p:nvSpPr>
          <p:spPr bwMode="auto">
            <a:xfrm>
              <a:off x="9703947" y="4600344"/>
              <a:ext cx="93154" cy="91129"/>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40" name="Freeform 67"/>
            <p:cNvSpPr>
              <a:spLocks noEditPoints="1"/>
            </p:cNvSpPr>
            <p:nvPr/>
          </p:nvSpPr>
          <p:spPr bwMode="auto">
            <a:xfrm>
              <a:off x="9745461" y="4702611"/>
              <a:ext cx="68853" cy="67840"/>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41" name="Freeform 68"/>
            <p:cNvSpPr/>
            <p:nvPr/>
          </p:nvSpPr>
          <p:spPr bwMode="auto">
            <a:xfrm>
              <a:off x="9838615" y="4693498"/>
              <a:ext cx="68853" cy="40502"/>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42" name="Freeform 69"/>
            <p:cNvSpPr>
              <a:spLocks noEditPoints="1"/>
            </p:cNvSpPr>
            <p:nvPr/>
          </p:nvSpPr>
          <p:spPr bwMode="auto">
            <a:xfrm>
              <a:off x="9826464" y="4684385"/>
              <a:ext cx="93154" cy="90116"/>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ysClr val="window" lastClr="FFFFFF"/>
            </a:solidFill>
            <a:ln w="9525">
              <a:noFill/>
              <a:round/>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a:t>
            </a:r>
            <a:r>
              <a:rPr lang="zh-CN" altLang="en-US" dirty="0">
                <a:solidFill>
                  <a:schemeClr val="tx1"/>
                </a:solidFill>
              </a:rPr>
              <a:t>通用计算增强型</a:t>
            </a:r>
            <a:r>
              <a:rPr lang="en-US" altLang="zh-CN" dirty="0" smtClean="0">
                <a:solidFill>
                  <a:schemeClr val="tx1"/>
                </a:solidFill>
              </a:rPr>
              <a:t>KC1</a:t>
            </a:r>
            <a:endParaRPr lang="en-US" dirty="0">
              <a:solidFill>
                <a:schemeClr val="tx1"/>
              </a:solidFill>
            </a:endParaRPr>
          </a:p>
        </p:txBody>
      </p:sp>
      <p:sp>
        <p:nvSpPr>
          <p:cNvPr id="4" name="文本占位符 3"/>
          <p:cNvSpPr>
            <a:spLocks noGrp="1"/>
          </p:cNvSpPr>
          <p:nvPr>
            <p:ph type="body" sz="quarter" idx="10"/>
          </p:nvPr>
        </p:nvSpPr>
        <p:spPr/>
        <p:txBody>
          <a:bodyPr/>
          <a:lstStyle/>
          <a:p>
            <a:endParaRPr lang="zh-CN" altLang="en-US"/>
          </a:p>
        </p:txBody>
      </p:sp>
      <p:graphicFrame>
        <p:nvGraphicFramePr>
          <p:cNvPr id="3" name="表格 2"/>
          <p:cNvGraphicFramePr>
            <a:graphicFrameLocks noGrp="1"/>
          </p:cNvGraphicFramePr>
          <p:nvPr/>
        </p:nvGraphicFramePr>
        <p:xfrm>
          <a:off x="1008063" y="1233488"/>
          <a:ext cx="10477164" cy="5222640"/>
        </p:xfrm>
        <a:graphic>
          <a:graphicData uri="http://schemas.openxmlformats.org/drawingml/2006/table">
            <a:tbl>
              <a:tblPr/>
              <a:tblGrid>
                <a:gridCol w="1260140"/>
                <a:gridCol w="936104"/>
                <a:gridCol w="1224136"/>
                <a:gridCol w="2232248"/>
                <a:gridCol w="1548172"/>
                <a:gridCol w="1188132"/>
                <a:gridCol w="1116124"/>
                <a:gridCol w="972108"/>
              </a:tblGrid>
              <a:tr h="442426">
                <a:tc>
                  <a:txBody>
                    <a:bodyPr/>
                    <a:lstStyle/>
                    <a:p>
                      <a:pPr algn="ctr"/>
                      <a:r>
                        <a:rPr lang="zh-CN" altLang="en-US" sz="1400" b="1" dirty="0">
                          <a:solidFill>
                            <a:srgbClr val="3D3F43"/>
                          </a:solidFill>
                          <a:effectLst/>
                          <a:latin typeface="+mn-ea"/>
                          <a:ea typeface="+mn-ea"/>
                        </a:rPr>
                        <a:t>规格名称</a:t>
                      </a:r>
                      <a:endParaRPr lang="zh-CN" altLang="en-US" sz="1400" b="1" dirty="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err="1">
                          <a:solidFill>
                            <a:srgbClr val="3D3F43"/>
                          </a:solidFill>
                          <a:effectLst/>
                          <a:latin typeface="+mn-ea"/>
                          <a:ea typeface="+mn-ea"/>
                        </a:rPr>
                        <a:t>vCPU</a:t>
                      </a:r>
                      <a:endParaRPr 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rgbClr val="3D3F43"/>
                          </a:solidFill>
                          <a:effectLst/>
                          <a:latin typeface="+mn-ea"/>
                          <a:ea typeface="+mn-ea"/>
                        </a:rPr>
                        <a:t>内存（</a:t>
                      </a:r>
                      <a:r>
                        <a:rPr lang="en-US" sz="1400" b="1" dirty="0">
                          <a:solidFill>
                            <a:srgbClr val="3D3F43"/>
                          </a:solidFill>
                          <a:effectLst/>
                          <a:latin typeface="+mn-ea"/>
                          <a:ea typeface="+mn-ea"/>
                        </a:rPr>
                        <a:t>GB）</a:t>
                      </a:r>
                      <a:endParaRPr 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rgbClr val="3D3F43"/>
                          </a:solidFill>
                          <a:effectLst/>
                          <a:latin typeface="+mn-ea"/>
                          <a:ea typeface="+mn-ea"/>
                        </a:rPr>
                        <a:t>最大带宽</a:t>
                      </a:r>
                      <a:r>
                        <a:rPr lang="en-US" altLang="zh-CN" sz="1400" b="1" dirty="0">
                          <a:solidFill>
                            <a:srgbClr val="3D3F43"/>
                          </a:solidFill>
                          <a:effectLst/>
                          <a:latin typeface="+mn-ea"/>
                          <a:ea typeface="+mn-ea"/>
                        </a:rPr>
                        <a:t>/</a:t>
                      </a:r>
                      <a:r>
                        <a:rPr lang="zh-CN" altLang="en-US" sz="1400" b="1" dirty="0">
                          <a:solidFill>
                            <a:srgbClr val="3D3F43"/>
                          </a:solidFill>
                          <a:effectLst/>
                          <a:latin typeface="+mn-ea"/>
                          <a:ea typeface="+mn-ea"/>
                        </a:rPr>
                        <a:t>基准带宽（</a:t>
                      </a:r>
                      <a:r>
                        <a:rPr lang="en-US" altLang="zh-CN" sz="1400" b="1" dirty="0" err="1">
                          <a:solidFill>
                            <a:srgbClr val="3D3F43"/>
                          </a:solidFill>
                          <a:effectLst/>
                          <a:latin typeface="+mn-ea"/>
                          <a:ea typeface="+mn-ea"/>
                        </a:rPr>
                        <a:t>Gbps</a:t>
                      </a:r>
                      <a:r>
                        <a:rPr lang="zh-CN" altLang="en-US" sz="1400" b="1" dirty="0">
                          <a:solidFill>
                            <a:srgbClr val="3D3F43"/>
                          </a:solidFill>
                          <a:effectLst/>
                          <a:latin typeface="+mn-ea"/>
                          <a:ea typeface="+mn-ea"/>
                        </a:rPr>
                        <a:t>）</a:t>
                      </a:r>
                      <a:endParaRPr lang="zh-CN" alt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rgbClr val="3D3F43"/>
                          </a:solidFill>
                          <a:effectLst/>
                          <a:latin typeface="+mn-ea"/>
                          <a:ea typeface="+mn-ea"/>
                        </a:rPr>
                        <a:t>最大收发包能力（万</a:t>
                      </a:r>
                      <a:r>
                        <a:rPr lang="en-US" altLang="zh-CN" sz="1400" b="1" dirty="0">
                          <a:solidFill>
                            <a:srgbClr val="3D3F43"/>
                          </a:solidFill>
                          <a:effectLst/>
                          <a:latin typeface="+mn-ea"/>
                          <a:ea typeface="+mn-ea"/>
                        </a:rPr>
                        <a:t>PPS</a:t>
                      </a:r>
                      <a:r>
                        <a:rPr lang="zh-CN" altLang="en-US" sz="1400" b="1" dirty="0">
                          <a:solidFill>
                            <a:srgbClr val="3D3F43"/>
                          </a:solidFill>
                          <a:effectLst/>
                          <a:latin typeface="+mn-ea"/>
                          <a:ea typeface="+mn-ea"/>
                        </a:rPr>
                        <a:t>）</a:t>
                      </a:r>
                      <a:endParaRPr lang="zh-CN" alt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rgbClr val="3D3F43"/>
                          </a:solidFill>
                          <a:effectLst/>
                          <a:latin typeface="+mn-ea"/>
                          <a:ea typeface="+mn-ea"/>
                        </a:rPr>
                        <a:t>网卡多队列数</a:t>
                      </a:r>
                      <a:endParaRPr lang="zh-CN" alt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rgbClr val="3D3F43"/>
                          </a:solidFill>
                          <a:effectLst/>
                          <a:latin typeface="+mn-ea"/>
                          <a:ea typeface="+mn-ea"/>
                        </a:rPr>
                        <a:t>网卡个数上限</a:t>
                      </a:r>
                      <a:endParaRPr lang="zh-CN" alt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rgbClr val="3D3F43"/>
                          </a:solidFill>
                          <a:effectLst/>
                          <a:latin typeface="+mn-ea"/>
                          <a:ea typeface="+mn-ea"/>
                        </a:rPr>
                        <a:t>虚拟化类型</a:t>
                      </a:r>
                      <a:endParaRPr lang="zh-CN" altLang="en-US" sz="1400" b="1"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95904">
                <a:tc>
                  <a:txBody>
                    <a:bodyPr/>
                    <a:lstStyle/>
                    <a:p>
                      <a:r>
                        <a:rPr lang="en-US" sz="1100" dirty="0">
                          <a:solidFill>
                            <a:srgbClr val="3D3F43"/>
                          </a:solidFill>
                          <a:effectLst/>
                          <a:latin typeface="+mn-ea"/>
                          <a:ea typeface="+mn-ea"/>
                        </a:rPr>
                        <a:t>kc1.small.1</a:t>
                      </a:r>
                      <a:endParaRPr lang="en-US" sz="1100" dirty="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2/0.5</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95904">
                <a:tc>
                  <a:txBody>
                    <a:bodyPr/>
                    <a:lstStyle/>
                    <a:p>
                      <a:r>
                        <a:rPr lang="en-US" sz="1100" dirty="0">
                          <a:solidFill>
                            <a:srgbClr val="3D3F43"/>
                          </a:solidFill>
                          <a:effectLst/>
                          <a:latin typeface="+mn-ea"/>
                          <a:ea typeface="+mn-ea"/>
                        </a:rPr>
                        <a:t>kc1.large.2</a:t>
                      </a:r>
                      <a:endParaRPr lang="en-US" sz="1100" dirty="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3/0.8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30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2</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95904">
                <a:tc>
                  <a:txBody>
                    <a:bodyPr/>
                    <a:lstStyle/>
                    <a:p>
                      <a:r>
                        <a:rPr lang="en-US" sz="1100" dirty="0">
                          <a:solidFill>
                            <a:srgbClr val="3D3F43"/>
                          </a:solidFill>
                          <a:effectLst/>
                          <a:latin typeface="+mn-ea"/>
                          <a:ea typeface="+mn-ea"/>
                        </a:rPr>
                        <a:t>kc1.xlarge.2</a:t>
                      </a:r>
                      <a:endParaRPr lang="en-US" sz="1100" dirty="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5/1.5</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50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dirty="0">
                          <a:solidFill>
                            <a:srgbClr val="3D3F43"/>
                          </a:solidFill>
                          <a:effectLst/>
                          <a:latin typeface="+mn-ea"/>
                          <a:ea typeface="+mn-ea"/>
                        </a:rPr>
                        <a:t>kc1.2xlarge.2</a:t>
                      </a:r>
                      <a:endParaRPr lang="en-US" sz="1100" dirty="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8</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7/3</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80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kc1.3xlarge.2</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12</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24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9/4.5</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110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5</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dirty="0">
                          <a:solidFill>
                            <a:srgbClr val="3D3F43"/>
                          </a:solidFill>
                          <a:effectLst/>
                          <a:latin typeface="+mn-ea"/>
                          <a:ea typeface="+mn-ea"/>
                        </a:rPr>
                        <a:t>kc1.4xlarge.2</a:t>
                      </a:r>
                      <a:endParaRPr lang="en-US" sz="1100" dirty="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12/6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140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kc1.6xlarge.2</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48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15/8.5</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200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kc1.8xlarge.2</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18/10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260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kc1.12xlarge.2</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48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96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25/16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350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kc1.15xlarge.2</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120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30/20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400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95904">
                <a:tc>
                  <a:txBody>
                    <a:bodyPr/>
                    <a:lstStyle/>
                    <a:p>
                      <a:r>
                        <a:rPr lang="en-US" sz="1100">
                          <a:solidFill>
                            <a:srgbClr val="3D3F43"/>
                          </a:solidFill>
                          <a:effectLst/>
                          <a:latin typeface="+mn-ea"/>
                          <a:ea typeface="+mn-ea"/>
                        </a:rPr>
                        <a:t>kc1.large.4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3/0.8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30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95904">
                <a:tc>
                  <a:txBody>
                    <a:bodyPr/>
                    <a:lstStyle/>
                    <a:p>
                      <a:r>
                        <a:rPr lang="en-US" sz="1100">
                          <a:solidFill>
                            <a:srgbClr val="3D3F43"/>
                          </a:solidFill>
                          <a:effectLst/>
                          <a:latin typeface="+mn-ea"/>
                          <a:ea typeface="+mn-ea"/>
                        </a:rPr>
                        <a:t>kc1.xlarge.4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5/1.5</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50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2</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kc1.2xlarge.4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7/3</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80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KVM</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kc1.3xlarge.4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48</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9/4.5</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110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5</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KVM</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kc1.4xlarge.4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64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12/6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140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KVM</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kc1.6xlarge.4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24</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96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15/8.5</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200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8</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KVM</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kc1.8xlarge.4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32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128</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18/10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260</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8</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KVM</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8994">
                <a:tc>
                  <a:txBody>
                    <a:bodyPr/>
                    <a:lstStyle/>
                    <a:p>
                      <a:r>
                        <a:rPr lang="en-US" sz="1100">
                          <a:solidFill>
                            <a:srgbClr val="3D3F43"/>
                          </a:solidFill>
                          <a:effectLst/>
                          <a:latin typeface="+mn-ea"/>
                          <a:ea typeface="+mn-ea"/>
                        </a:rPr>
                        <a:t>kc1.12xlarge.4</a:t>
                      </a:r>
                      <a:endParaRPr lang="en-US" sz="1100">
                        <a:solidFill>
                          <a:srgbClr val="3D3F43"/>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48</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192</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a:solidFill>
                            <a:srgbClr val="3D3F43"/>
                          </a:solidFill>
                          <a:effectLst/>
                          <a:latin typeface="+mn-ea"/>
                          <a:ea typeface="+mn-ea"/>
                        </a:rPr>
                        <a:t>25/16</a:t>
                      </a:r>
                      <a:endParaRPr lang="en-US" sz="110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350</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16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6</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100" dirty="0">
                          <a:solidFill>
                            <a:srgbClr val="3D3F43"/>
                          </a:solidFill>
                          <a:effectLst/>
                          <a:latin typeface="+mn-ea"/>
                          <a:ea typeface="+mn-ea"/>
                        </a:rPr>
                        <a:t>KVM</a:t>
                      </a:r>
                      <a:endParaRPr lang="en-US" sz="1100" dirty="0">
                        <a:solidFill>
                          <a:srgbClr val="3D3F43"/>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a:t>
            </a:r>
            <a:r>
              <a:rPr lang="zh-CN" altLang="en-US" dirty="0">
                <a:solidFill>
                  <a:schemeClr val="tx1"/>
                </a:solidFill>
              </a:rPr>
              <a:t>内存优化</a:t>
            </a:r>
            <a:r>
              <a:rPr lang="zh-CN" altLang="en-US" dirty="0" smtClean="0">
                <a:solidFill>
                  <a:schemeClr val="tx1"/>
                </a:solidFill>
              </a:rPr>
              <a:t>型</a:t>
            </a:r>
            <a:r>
              <a:rPr lang="en-US" altLang="zh-CN" dirty="0" smtClean="0">
                <a:solidFill>
                  <a:schemeClr val="tx1"/>
                </a:solidFill>
              </a:rPr>
              <a:t>KM1</a:t>
            </a:r>
            <a:r>
              <a:rPr lang="zh-CN" altLang="en-US" dirty="0">
                <a:solidFill>
                  <a:schemeClr val="tx1"/>
                </a:solidFill>
              </a:rPr>
              <a:t>规格</a:t>
            </a:r>
            <a:endParaRPr lang="en-US" dirty="0">
              <a:solidFill>
                <a:schemeClr val="tx1"/>
              </a:solidFill>
            </a:endParaRPr>
          </a:p>
        </p:txBody>
      </p:sp>
      <p:sp>
        <p:nvSpPr>
          <p:cNvPr id="7" name="文本框 6"/>
          <p:cNvSpPr txBox="1"/>
          <p:nvPr/>
        </p:nvSpPr>
        <p:spPr>
          <a:xfrm>
            <a:off x="8609923" y="5337212"/>
            <a:ext cx="3598161" cy="307586"/>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备注：所有规格及指标</a:t>
            </a:r>
            <a:r>
              <a:rPr lang="zh-CN" altLang="en-US" sz="1400" b="1" dirty="0" smtClean="0">
                <a:solidFill>
                  <a:srgbClr val="C00000"/>
                </a:solidFill>
                <a:latin typeface="微软雅黑" panose="020B0503020204020204" pitchFamily="34" charset="-122"/>
                <a:ea typeface="微软雅黑" panose="020B0503020204020204" pitchFamily="34" charset="-122"/>
              </a:rPr>
              <a:t>以</a:t>
            </a:r>
            <a:r>
              <a:rPr lang="zh-CN" altLang="en-US" sz="1400" b="1" dirty="0">
                <a:solidFill>
                  <a:srgbClr val="C00000"/>
                </a:solidFill>
                <a:latin typeface="微软雅黑" panose="020B0503020204020204" pitchFamily="34" charset="-122"/>
                <a:ea typeface="微软雅黑" panose="020B0503020204020204" pitchFamily="34" charset="-122"/>
              </a:rPr>
              <a:t>官网</a:t>
            </a:r>
            <a:r>
              <a:rPr lang="zh-CN" altLang="en-US" sz="1400" b="1" dirty="0" smtClean="0">
                <a:solidFill>
                  <a:srgbClr val="C00000"/>
                </a:solidFill>
                <a:latin typeface="微软雅黑" panose="020B0503020204020204" pitchFamily="34" charset="-122"/>
                <a:ea typeface="微软雅黑" panose="020B0503020204020204" pitchFamily="34" charset="-122"/>
              </a:rPr>
              <a:t>为</a:t>
            </a:r>
            <a:r>
              <a:rPr lang="zh-CN" altLang="en-US" sz="1400" b="1" dirty="0">
                <a:solidFill>
                  <a:srgbClr val="C00000"/>
                </a:solidFill>
                <a:latin typeface="微软雅黑" panose="020B0503020204020204" pitchFamily="34" charset="-122"/>
                <a:ea typeface="微软雅黑" panose="020B0503020204020204" pitchFamily="34" charset="-122"/>
              </a:rPr>
              <a:t>准</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036090" y="1995133"/>
          <a:ext cx="10453427" cy="3060648"/>
        </p:xfrm>
        <a:graphic>
          <a:graphicData uri="http://schemas.openxmlformats.org/drawingml/2006/table">
            <a:tbl>
              <a:tblPr/>
              <a:tblGrid>
                <a:gridCol w="1476164"/>
                <a:gridCol w="1152128"/>
                <a:gridCol w="1404156"/>
                <a:gridCol w="1908212"/>
                <a:gridCol w="1332148"/>
                <a:gridCol w="1332148"/>
                <a:gridCol w="972108"/>
                <a:gridCol w="876363"/>
              </a:tblGrid>
              <a:tr h="428978">
                <a:tc>
                  <a:txBody>
                    <a:bodyPr/>
                    <a:lstStyle/>
                    <a:p>
                      <a:pPr algn="ctr"/>
                      <a:r>
                        <a:rPr lang="zh-CN" altLang="en-US" sz="1400" b="1" dirty="0">
                          <a:solidFill>
                            <a:schemeClr val="tx1"/>
                          </a:solidFill>
                          <a:effectLst/>
                          <a:latin typeface="+mn-ea"/>
                          <a:ea typeface="+mn-ea"/>
                        </a:rPr>
                        <a:t>规格名称</a:t>
                      </a:r>
                      <a:endParaRPr lang="zh-CN" altLang="en-US" sz="1400" b="1" dirty="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effectLst/>
                          <a:latin typeface="+mn-ea"/>
                          <a:ea typeface="+mn-ea"/>
                        </a:rPr>
                        <a:t>vCPU</a:t>
                      </a:r>
                      <a:endParaRPr 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chemeClr val="tx1"/>
                          </a:solidFill>
                          <a:effectLst/>
                          <a:latin typeface="+mn-ea"/>
                          <a:ea typeface="+mn-ea"/>
                        </a:rPr>
                        <a:t>内存（</a:t>
                      </a:r>
                      <a:r>
                        <a:rPr lang="en-US" sz="1400" b="1" dirty="0">
                          <a:solidFill>
                            <a:schemeClr val="tx1"/>
                          </a:solidFill>
                          <a:effectLst/>
                          <a:latin typeface="+mn-ea"/>
                          <a:ea typeface="+mn-ea"/>
                        </a:rPr>
                        <a:t>GB）</a:t>
                      </a:r>
                      <a:endParaRPr 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chemeClr val="tx1"/>
                          </a:solidFill>
                          <a:effectLst/>
                          <a:latin typeface="+mn-ea"/>
                          <a:ea typeface="+mn-ea"/>
                        </a:rPr>
                        <a:t>最大带宽</a:t>
                      </a:r>
                      <a:r>
                        <a:rPr lang="en-US" altLang="zh-CN" sz="1400" b="1" dirty="0">
                          <a:solidFill>
                            <a:schemeClr val="tx1"/>
                          </a:solidFill>
                          <a:effectLst/>
                          <a:latin typeface="+mn-ea"/>
                          <a:ea typeface="+mn-ea"/>
                        </a:rPr>
                        <a:t>/</a:t>
                      </a:r>
                      <a:r>
                        <a:rPr lang="zh-CN" altLang="en-US" sz="1400" b="1" dirty="0">
                          <a:solidFill>
                            <a:schemeClr val="tx1"/>
                          </a:solidFill>
                          <a:effectLst/>
                          <a:latin typeface="+mn-ea"/>
                          <a:ea typeface="+mn-ea"/>
                        </a:rPr>
                        <a:t>基准带宽（</a:t>
                      </a:r>
                      <a:r>
                        <a:rPr lang="en-US" altLang="zh-CN" sz="1400" b="1" dirty="0" err="1">
                          <a:solidFill>
                            <a:schemeClr val="tx1"/>
                          </a:solidFill>
                          <a:effectLst/>
                          <a:latin typeface="+mn-ea"/>
                          <a:ea typeface="+mn-ea"/>
                        </a:rPr>
                        <a:t>Gbps</a:t>
                      </a:r>
                      <a:r>
                        <a:rPr lang="zh-CN" altLang="en-US" sz="1400" b="1" dirty="0">
                          <a:solidFill>
                            <a:schemeClr val="tx1"/>
                          </a:solidFill>
                          <a:effectLst/>
                          <a:latin typeface="+mn-ea"/>
                          <a:ea typeface="+mn-ea"/>
                        </a:rPr>
                        <a:t>）</a:t>
                      </a:r>
                      <a:endParaRPr lang="zh-CN" alt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chemeClr val="tx1"/>
                          </a:solidFill>
                          <a:effectLst/>
                          <a:latin typeface="+mn-ea"/>
                          <a:ea typeface="+mn-ea"/>
                        </a:rPr>
                        <a:t>最大收发包能力（万</a:t>
                      </a:r>
                      <a:r>
                        <a:rPr lang="en-US" altLang="zh-CN" sz="1400" b="1" dirty="0">
                          <a:solidFill>
                            <a:schemeClr val="tx1"/>
                          </a:solidFill>
                          <a:effectLst/>
                          <a:latin typeface="+mn-ea"/>
                          <a:ea typeface="+mn-ea"/>
                        </a:rPr>
                        <a:t>PPS</a:t>
                      </a:r>
                      <a:r>
                        <a:rPr lang="zh-CN" altLang="en-US" sz="1400" b="1" dirty="0">
                          <a:solidFill>
                            <a:schemeClr val="tx1"/>
                          </a:solidFill>
                          <a:effectLst/>
                          <a:latin typeface="+mn-ea"/>
                          <a:ea typeface="+mn-ea"/>
                        </a:rPr>
                        <a:t>）</a:t>
                      </a:r>
                      <a:endParaRPr lang="zh-CN" alt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chemeClr val="tx1"/>
                          </a:solidFill>
                          <a:effectLst/>
                          <a:latin typeface="+mn-ea"/>
                          <a:ea typeface="+mn-ea"/>
                        </a:rPr>
                        <a:t>网卡多队列数</a:t>
                      </a:r>
                      <a:endParaRPr lang="zh-CN" alt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chemeClr val="tx1"/>
                          </a:solidFill>
                          <a:effectLst/>
                          <a:latin typeface="+mn-ea"/>
                          <a:ea typeface="+mn-ea"/>
                        </a:rPr>
                        <a:t>网卡个数上限</a:t>
                      </a:r>
                      <a:endParaRPr lang="zh-CN" alt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a:solidFill>
                            <a:schemeClr val="tx1"/>
                          </a:solidFill>
                          <a:effectLst/>
                          <a:latin typeface="+mn-ea"/>
                          <a:ea typeface="+mn-ea"/>
                        </a:rPr>
                        <a:t>虚拟化类型</a:t>
                      </a:r>
                      <a:endParaRPr lang="zh-CN" altLang="en-US" sz="1400" b="1"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37061">
                <a:tc>
                  <a:txBody>
                    <a:bodyPr/>
                    <a:lstStyle/>
                    <a:p>
                      <a:r>
                        <a:rPr lang="en-US" sz="1200" dirty="0">
                          <a:solidFill>
                            <a:schemeClr val="tx1"/>
                          </a:solidFill>
                          <a:effectLst/>
                          <a:latin typeface="+mn-ea"/>
                          <a:ea typeface="+mn-ea"/>
                        </a:rPr>
                        <a:t>km1.large.8</a:t>
                      </a:r>
                      <a:endParaRPr lang="en-US" sz="1200" dirty="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2</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16</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3/0.8</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effectLst/>
                          <a:latin typeface="+mn-ea"/>
                          <a:ea typeface="+mn-ea"/>
                        </a:rPr>
                        <a:t>KVM</a:t>
                      </a:r>
                      <a:endParaRPr lang="en-US"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37061">
                <a:tc>
                  <a:txBody>
                    <a:bodyPr/>
                    <a:lstStyle/>
                    <a:p>
                      <a:r>
                        <a:rPr lang="en-US" sz="1200" dirty="0">
                          <a:solidFill>
                            <a:schemeClr val="tx1"/>
                          </a:solidFill>
                          <a:effectLst/>
                          <a:latin typeface="+mn-ea"/>
                          <a:ea typeface="+mn-ea"/>
                        </a:rPr>
                        <a:t>km1.xlarge.8</a:t>
                      </a:r>
                      <a:endParaRPr lang="en-US" sz="1200" dirty="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4</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5/1.5</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50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dirty="0">
                          <a:solidFill>
                            <a:schemeClr val="tx1"/>
                          </a:solidFill>
                          <a:effectLst/>
                          <a:latin typeface="+mn-ea"/>
                          <a:ea typeface="+mn-ea"/>
                        </a:rPr>
                        <a:t>KVM</a:t>
                      </a:r>
                      <a:endParaRPr lang="en-US"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37061">
                <a:tc>
                  <a:txBody>
                    <a:bodyPr/>
                    <a:lstStyle/>
                    <a:p>
                      <a:r>
                        <a:rPr lang="en-US" sz="1200">
                          <a:solidFill>
                            <a:schemeClr val="tx1"/>
                          </a:solidFill>
                          <a:effectLst/>
                          <a:latin typeface="+mn-ea"/>
                          <a:ea typeface="+mn-ea"/>
                        </a:rPr>
                        <a:t>km1.2xlarge.8</a:t>
                      </a:r>
                      <a:endParaRPr lang="en-US" sz="120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8</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64</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7/3</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80</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4</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4</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effectLst/>
                          <a:latin typeface="+mn-ea"/>
                          <a:ea typeface="+mn-ea"/>
                        </a:rPr>
                        <a:t>KVM</a:t>
                      </a:r>
                      <a:endParaRPr lang="en-US"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5148">
                <a:tc>
                  <a:txBody>
                    <a:bodyPr/>
                    <a:lstStyle/>
                    <a:p>
                      <a:r>
                        <a:rPr lang="en-US" sz="1200">
                          <a:solidFill>
                            <a:schemeClr val="tx1"/>
                          </a:solidFill>
                          <a:effectLst/>
                          <a:latin typeface="+mn-ea"/>
                          <a:ea typeface="+mn-ea"/>
                        </a:rPr>
                        <a:t>km1.3xlarge.8</a:t>
                      </a:r>
                      <a:endParaRPr lang="en-US" sz="120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96</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9/4.5</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110</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4</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5</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effectLst/>
                          <a:latin typeface="+mn-ea"/>
                          <a:ea typeface="+mn-ea"/>
                        </a:rPr>
                        <a:t>KVM</a:t>
                      </a:r>
                      <a:endParaRPr lang="en-US"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5148">
                <a:tc>
                  <a:txBody>
                    <a:bodyPr/>
                    <a:lstStyle/>
                    <a:p>
                      <a:r>
                        <a:rPr lang="en-US" sz="1200">
                          <a:solidFill>
                            <a:schemeClr val="tx1"/>
                          </a:solidFill>
                          <a:effectLst/>
                          <a:latin typeface="+mn-ea"/>
                          <a:ea typeface="+mn-ea"/>
                        </a:rPr>
                        <a:t>km1.4xlarge.8</a:t>
                      </a:r>
                      <a:endParaRPr lang="en-US" sz="120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16</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128</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12/6</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140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4</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6</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effectLst/>
                          <a:latin typeface="+mn-ea"/>
                          <a:ea typeface="+mn-ea"/>
                        </a:rPr>
                        <a:t>KVM</a:t>
                      </a:r>
                      <a:endParaRPr lang="en-US"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5148">
                <a:tc>
                  <a:txBody>
                    <a:bodyPr/>
                    <a:lstStyle/>
                    <a:p>
                      <a:r>
                        <a:rPr lang="en-US" sz="1200">
                          <a:solidFill>
                            <a:schemeClr val="tx1"/>
                          </a:solidFill>
                          <a:effectLst/>
                          <a:latin typeface="+mn-ea"/>
                          <a:ea typeface="+mn-ea"/>
                        </a:rPr>
                        <a:t>km1.6xlarge.8</a:t>
                      </a:r>
                      <a:endParaRPr lang="en-US" sz="120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24</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192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15/8</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200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8</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6</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effectLst/>
                          <a:latin typeface="+mn-ea"/>
                          <a:ea typeface="+mn-ea"/>
                        </a:rPr>
                        <a:t>KVM</a:t>
                      </a:r>
                      <a:endParaRPr lang="en-US"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5148">
                <a:tc>
                  <a:txBody>
                    <a:bodyPr/>
                    <a:lstStyle/>
                    <a:p>
                      <a:r>
                        <a:rPr lang="en-US" sz="1200">
                          <a:solidFill>
                            <a:schemeClr val="tx1"/>
                          </a:solidFill>
                          <a:effectLst/>
                          <a:latin typeface="+mn-ea"/>
                          <a:ea typeface="+mn-ea"/>
                        </a:rPr>
                        <a:t>km1.8xlarge.8</a:t>
                      </a:r>
                      <a:endParaRPr lang="en-US" sz="120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32</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256</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18/10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260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8</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6</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effectLst/>
                          <a:latin typeface="+mn-ea"/>
                          <a:ea typeface="+mn-ea"/>
                        </a:rPr>
                        <a:t>KVM</a:t>
                      </a:r>
                      <a:endParaRPr lang="en-US"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5148">
                <a:tc>
                  <a:txBody>
                    <a:bodyPr/>
                    <a:lstStyle/>
                    <a:p>
                      <a:r>
                        <a:rPr lang="en-US" sz="1200">
                          <a:solidFill>
                            <a:schemeClr val="tx1"/>
                          </a:solidFill>
                          <a:effectLst/>
                          <a:latin typeface="+mn-ea"/>
                          <a:ea typeface="+mn-ea"/>
                        </a:rPr>
                        <a:t>km1.12xlarge.8</a:t>
                      </a:r>
                      <a:endParaRPr lang="en-US" sz="120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48</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384</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25/16</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350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16</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8</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dirty="0">
                          <a:solidFill>
                            <a:schemeClr val="tx1"/>
                          </a:solidFill>
                          <a:effectLst/>
                          <a:latin typeface="+mn-ea"/>
                          <a:ea typeface="+mn-ea"/>
                        </a:rPr>
                        <a:t>KVM</a:t>
                      </a:r>
                      <a:endParaRPr lang="en-US"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5148">
                <a:tc>
                  <a:txBody>
                    <a:bodyPr/>
                    <a:lstStyle/>
                    <a:p>
                      <a:r>
                        <a:rPr lang="en-US" sz="1200" dirty="0">
                          <a:solidFill>
                            <a:schemeClr val="tx1"/>
                          </a:solidFill>
                          <a:effectLst/>
                          <a:latin typeface="+mn-ea"/>
                          <a:ea typeface="+mn-ea"/>
                        </a:rPr>
                        <a:t>km1.15xlarge.8</a:t>
                      </a:r>
                      <a:endParaRPr lang="en-US" sz="1200" dirty="0">
                        <a:solidFill>
                          <a:schemeClr val="tx1"/>
                        </a:solidFill>
                        <a:effectLst/>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60</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480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30/20</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400</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solidFill>
                            <a:schemeClr val="tx1"/>
                          </a:solidFill>
                          <a:effectLst/>
                          <a:latin typeface="+mn-ea"/>
                          <a:ea typeface="+mn-ea"/>
                        </a:rPr>
                        <a:t>16</a:t>
                      </a:r>
                      <a:endParaRPr lang="en-US" altLang="zh-CN"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altLang="zh-CN" sz="1200">
                          <a:solidFill>
                            <a:schemeClr val="tx1"/>
                          </a:solidFill>
                          <a:effectLst/>
                          <a:latin typeface="+mn-ea"/>
                          <a:ea typeface="+mn-ea"/>
                        </a:rPr>
                        <a:t>8</a:t>
                      </a:r>
                      <a:endParaRPr lang="en-US" altLang="zh-CN" sz="120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r>
                        <a:rPr lang="en-US" sz="1200" dirty="0">
                          <a:solidFill>
                            <a:schemeClr val="tx1"/>
                          </a:solidFill>
                          <a:effectLst/>
                          <a:latin typeface="+mn-ea"/>
                          <a:ea typeface="+mn-ea"/>
                        </a:rPr>
                        <a:t>KVM</a:t>
                      </a:r>
                      <a:endParaRPr lang="en-US" sz="1200" dirty="0">
                        <a:solidFill>
                          <a:schemeClr val="tx1"/>
                        </a:solidFill>
                        <a:effectLst/>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solidFill>
                  <a:schemeClr val="tx1"/>
                </a:solidFill>
              </a:rPr>
              <a:t>华为鲲鹏裸金属</a:t>
            </a:r>
            <a:r>
              <a:rPr lang="zh-CN" altLang="en-US" sz="3600" dirty="0" smtClean="0">
                <a:solidFill>
                  <a:schemeClr val="tx1"/>
                </a:solidFill>
              </a:rPr>
              <a:t>服务器</a:t>
            </a:r>
            <a:r>
              <a:rPr lang="en-US" altLang="zh-CN" dirty="0" smtClean="0">
                <a:solidFill>
                  <a:schemeClr val="tx1"/>
                </a:solidFill>
              </a:rPr>
              <a:t>(BMS</a:t>
            </a:r>
            <a:r>
              <a:rPr lang="en-US" altLang="zh-CN" dirty="0">
                <a:solidFill>
                  <a:schemeClr val="tx1"/>
                </a:solidFill>
              </a:rPr>
              <a:t>)</a:t>
            </a:r>
            <a:r>
              <a:rPr lang="zh-CN" altLang="en-US" dirty="0" smtClean="0">
                <a:solidFill>
                  <a:schemeClr val="tx1"/>
                </a:solidFill>
              </a:rPr>
              <a:t>概述</a:t>
            </a:r>
            <a:endParaRPr lang="zh-CN" altLang="en-US" dirty="0">
              <a:solidFill>
                <a:schemeClr val="tx1"/>
              </a:solidFill>
            </a:endParaRPr>
          </a:p>
        </p:txBody>
      </p:sp>
      <p:sp>
        <p:nvSpPr>
          <p:cNvPr id="3" name="Rectangle 15"/>
          <p:cNvSpPr/>
          <p:nvPr/>
        </p:nvSpPr>
        <p:spPr>
          <a:xfrm>
            <a:off x="6173556" y="1448460"/>
            <a:ext cx="5520165" cy="1605366"/>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0" rIns="91400" bIns="45700" anchor="ctr"/>
          <a:lstStyle/>
          <a:p>
            <a:pPr algn="ctr">
              <a:defRPr/>
            </a:pPr>
            <a:endParaRPr lang="en-US">
              <a:solidFill>
                <a:schemeClr val="tx1"/>
              </a:solidFill>
              <a:latin typeface="+mn-ea"/>
            </a:endParaRPr>
          </a:p>
        </p:txBody>
      </p:sp>
      <p:sp>
        <p:nvSpPr>
          <p:cNvPr id="4" name="Rectangle 15"/>
          <p:cNvSpPr/>
          <p:nvPr/>
        </p:nvSpPr>
        <p:spPr>
          <a:xfrm>
            <a:off x="6365305" y="3242495"/>
            <a:ext cx="5520165" cy="2916740"/>
          </a:xfrm>
          <a:prstGeom prst="rect">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0" rIns="91400" bIns="45700" anchor="ctr"/>
          <a:lstStyle/>
          <a:p>
            <a:pPr algn="ctr">
              <a:defRPr/>
            </a:pPr>
            <a:endParaRPr lang="en-US">
              <a:solidFill>
                <a:schemeClr val="tx1"/>
              </a:solidFill>
              <a:latin typeface="+mn-ea"/>
            </a:endParaRPr>
          </a:p>
        </p:txBody>
      </p:sp>
      <p:grpSp>
        <p:nvGrpSpPr>
          <p:cNvPr id="6" name="Group 3"/>
          <p:cNvGrpSpPr/>
          <p:nvPr/>
        </p:nvGrpSpPr>
        <p:grpSpPr bwMode="auto">
          <a:xfrm>
            <a:off x="1010118" y="2601790"/>
            <a:ext cx="5534307" cy="3624097"/>
            <a:chOff x="127035" y="538875"/>
            <a:chExt cx="3215459" cy="2319878"/>
          </a:xfrm>
        </p:grpSpPr>
        <p:sp>
          <p:nvSpPr>
            <p:cNvPr id="8" name="Rectangle 6"/>
            <p:cNvSpPr/>
            <p:nvPr/>
          </p:nvSpPr>
          <p:spPr>
            <a:xfrm>
              <a:off x="127035" y="538875"/>
              <a:ext cx="3026561" cy="2319878"/>
            </a:xfrm>
            <a:prstGeom prst="rect">
              <a:avLst/>
            </a:prstGeom>
            <a:solidFill>
              <a:srgbClr val="E6EA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latin typeface="+mn-ea"/>
              </a:endParaRPr>
            </a:p>
          </p:txBody>
        </p:sp>
        <p:sp>
          <p:nvSpPr>
            <p:cNvPr id="9" name="Isosceles Triangle 17"/>
            <p:cNvSpPr/>
            <p:nvPr/>
          </p:nvSpPr>
          <p:spPr>
            <a:xfrm rot="5400000" flipH="1">
              <a:off x="2634375" y="679010"/>
              <a:ext cx="757237" cy="659000"/>
            </a:xfrm>
            <a:prstGeom prst="triangle">
              <a:avLst/>
            </a:prstGeom>
            <a:solidFill>
              <a:srgbClr val="E6EA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latin typeface="+mn-ea"/>
              </a:endParaRPr>
            </a:p>
          </p:txBody>
        </p:sp>
      </p:grpSp>
      <p:grpSp>
        <p:nvGrpSpPr>
          <p:cNvPr id="12" name="组合 166"/>
          <p:cNvGrpSpPr/>
          <p:nvPr/>
        </p:nvGrpSpPr>
        <p:grpSpPr bwMode="auto">
          <a:xfrm>
            <a:off x="1008063" y="2636911"/>
            <a:ext cx="5065132" cy="3542675"/>
            <a:chOff x="6530144" y="857130"/>
            <a:chExt cx="5313838" cy="2871718"/>
          </a:xfrm>
        </p:grpSpPr>
        <p:sp>
          <p:nvSpPr>
            <p:cNvPr id="13" name="圆角矩形 12"/>
            <p:cNvSpPr/>
            <p:nvPr/>
          </p:nvSpPr>
          <p:spPr>
            <a:xfrm>
              <a:off x="6530144" y="3458848"/>
              <a:ext cx="5313838" cy="270000"/>
            </a:xfrm>
            <a:prstGeom prst="roundRect">
              <a:avLst/>
            </a:prstGeom>
            <a:solidFill>
              <a:schemeClr val="tx1">
                <a:alpha val="50000"/>
              </a:schemeClr>
            </a:solidFill>
            <a:ln w="3175">
              <a:solidFill>
                <a:schemeClr val="accent1">
                  <a:lumMod val="20000"/>
                  <a:lumOff val="80000"/>
                </a:schemeClr>
              </a:solidFill>
              <a:prstDash val="sysDot"/>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bIns="35991" anchor="b"/>
            <a:lstStyle/>
            <a:p>
              <a:pPr algn="ctr">
                <a:defRPr/>
              </a:pPr>
              <a:r>
                <a:rPr lang="en-US" altLang="zh-CN" sz="1300" b="1" dirty="0">
                  <a:solidFill>
                    <a:schemeClr val="tx1"/>
                  </a:solidFill>
                  <a:latin typeface="+mn-ea"/>
                </a:rPr>
                <a:t>Network</a:t>
              </a:r>
              <a:endParaRPr lang="zh-CN" altLang="en-US" sz="1300" b="1" dirty="0">
                <a:solidFill>
                  <a:schemeClr val="tx1"/>
                </a:solidFill>
                <a:latin typeface="+mn-ea"/>
              </a:endParaRPr>
            </a:p>
          </p:txBody>
        </p:sp>
        <p:grpSp>
          <p:nvGrpSpPr>
            <p:cNvPr id="14" name="组合 139"/>
            <p:cNvGrpSpPr/>
            <p:nvPr/>
          </p:nvGrpSpPr>
          <p:grpSpPr bwMode="auto">
            <a:xfrm>
              <a:off x="6571361" y="857130"/>
              <a:ext cx="5178036" cy="1555234"/>
              <a:chOff x="7162042" y="1307269"/>
              <a:chExt cx="3715371" cy="965853"/>
            </a:xfrm>
          </p:grpSpPr>
          <p:sp>
            <p:nvSpPr>
              <p:cNvPr id="63" name="矩形 62"/>
              <p:cNvSpPr/>
              <p:nvPr/>
            </p:nvSpPr>
            <p:spPr>
              <a:xfrm>
                <a:off x="8115398" y="1896160"/>
                <a:ext cx="2762015" cy="376962"/>
              </a:xfrm>
              <a:prstGeom prst="rect">
                <a:avLst/>
              </a:prstGeom>
              <a:solidFill>
                <a:schemeClr val="accent1">
                  <a:lumMod val="20000"/>
                  <a:lumOff val="80000"/>
                </a:schemeClr>
              </a:solidFill>
              <a:ln w="31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71981"/>
              <a:lstStyle/>
              <a:p>
                <a:pPr algn="ctr">
                  <a:defRPr/>
                </a:pPr>
                <a:r>
                  <a:rPr lang="zh-CN" altLang="en-US" sz="1300" b="1" dirty="0">
                    <a:solidFill>
                      <a:schemeClr val="tx1"/>
                    </a:solidFill>
                    <a:latin typeface="+mn-ea"/>
                  </a:rPr>
                  <a:t>裸金属服务</a:t>
                </a:r>
                <a:endParaRPr lang="zh-CN" altLang="en-US" sz="1300" b="1" dirty="0">
                  <a:solidFill>
                    <a:schemeClr val="tx1"/>
                  </a:solidFill>
                  <a:latin typeface="+mn-ea"/>
                </a:endParaRPr>
              </a:p>
            </p:txBody>
          </p:sp>
          <p:sp>
            <p:nvSpPr>
              <p:cNvPr id="64" name="矩形 63"/>
              <p:cNvSpPr/>
              <p:nvPr/>
            </p:nvSpPr>
            <p:spPr>
              <a:xfrm>
                <a:off x="7162042" y="1307269"/>
                <a:ext cx="903876" cy="964951"/>
              </a:xfrm>
              <a:prstGeom prst="rect">
                <a:avLst/>
              </a:prstGeom>
              <a:solidFill>
                <a:schemeClr val="accent1">
                  <a:lumMod val="20000"/>
                  <a:lumOff val="80000"/>
                </a:schemeClr>
              </a:solidFill>
              <a:ln w="31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0"/>
              <a:lstStyle/>
              <a:p>
                <a:pPr algn="ctr">
                  <a:defRPr/>
                </a:pPr>
                <a:r>
                  <a:rPr lang="zh-CN" altLang="en-US" sz="1200" b="1" dirty="0">
                    <a:solidFill>
                      <a:schemeClr val="tx1"/>
                    </a:solidFill>
                    <a:latin typeface="+mn-ea"/>
                  </a:rPr>
                  <a:t>操作管理</a:t>
                </a:r>
                <a:endParaRPr lang="zh-CN" altLang="en-US" sz="1200" b="1" dirty="0">
                  <a:solidFill>
                    <a:schemeClr val="tx1"/>
                  </a:solidFill>
                  <a:latin typeface="+mn-ea"/>
                </a:endParaRPr>
              </a:p>
            </p:txBody>
          </p:sp>
        </p:grpSp>
        <p:sp>
          <p:nvSpPr>
            <p:cNvPr id="15" name="矩形 14"/>
            <p:cNvSpPr/>
            <p:nvPr/>
          </p:nvSpPr>
          <p:spPr>
            <a:xfrm>
              <a:off x="6591594" y="2464641"/>
              <a:ext cx="4349522" cy="1080387"/>
            </a:xfrm>
            <a:prstGeom prst="rect">
              <a:avLst/>
            </a:prstGeom>
            <a:solidFill>
              <a:schemeClr val="accent1">
                <a:lumMod val="20000"/>
                <a:lumOff val="80000"/>
              </a:schemeClr>
            </a:solidFill>
            <a:ln w="31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300" dirty="0">
                  <a:solidFill>
                    <a:schemeClr val="tx1"/>
                  </a:solidFill>
                  <a:latin typeface="+mn-ea"/>
                </a:rPr>
                <a:t>裸金属</a:t>
              </a:r>
              <a:r>
                <a:rPr lang="zh-CN" altLang="en-US" sz="1400" dirty="0">
                  <a:solidFill>
                    <a:schemeClr val="tx1"/>
                  </a:solidFill>
                  <a:latin typeface="+mn-ea"/>
                </a:rPr>
                <a:t>服务器</a:t>
              </a:r>
              <a:r>
                <a:rPr lang="zh-CN" altLang="en-US" sz="1300" dirty="0">
                  <a:solidFill>
                    <a:schemeClr val="tx1"/>
                  </a:solidFill>
                  <a:latin typeface="+mn-ea"/>
                </a:rPr>
                <a:t>资源池</a:t>
              </a:r>
              <a:endParaRPr lang="zh-CN" altLang="en-US" sz="1300" dirty="0">
                <a:solidFill>
                  <a:schemeClr val="tx1"/>
                </a:solidFill>
                <a:latin typeface="+mn-ea"/>
              </a:endParaRPr>
            </a:p>
          </p:txBody>
        </p:sp>
        <p:sp>
          <p:nvSpPr>
            <p:cNvPr id="16" name="矩形 15"/>
            <p:cNvSpPr/>
            <p:nvPr/>
          </p:nvSpPr>
          <p:spPr>
            <a:xfrm>
              <a:off x="11071530" y="2461737"/>
              <a:ext cx="666401" cy="1080387"/>
            </a:xfrm>
            <a:prstGeom prst="rect">
              <a:avLst/>
            </a:prstGeom>
            <a:solidFill>
              <a:schemeClr val="accent1">
                <a:lumMod val="20000"/>
                <a:lumOff val="80000"/>
              </a:schemeClr>
            </a:solidFill>
            <a:ln w="31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a:lstStyle/>
            <a:p>
              <a:pPr algn="ctr">
                <a:defRPr/>
              </a:pPr>
              <a:endParaRPr lang="en-US" altLang="zh-CN" sz="1200" dirty="0">
                <a:solidFill>
                  <a:schemeClr val="tx1"/>
                </a:solidFill>
                <a:latin typeface="+mn-ea"/>
              </a:endParaRPr>
            </a:p>
            <a:p>
              <a:pPr algn="ctr">
                <a:defRPr/>
              </a:pPr>
              <a:endParaRPr lang="en-US" altLang="zh-CN" sz="1200" dirty="0">
                <a:solidFill>
                  <a:schemeClr val="tx1"/>
                </a:solidFill>
                <a:latin typeface="+mn-ea"/>
              </a:endParaRPr>
            </a:p>
            <a:p>
              <a:pPr algn="ctr">
                <a:defRPr/>
              </a:pPr>
              <a:endParaRPr lang="en-US" altLang="zh-CN" sz="1200" dirty="0">
                <a:solidFill>
                  <a:schemeClr val="tx1"/>
                </a:solidFill>
                <a:latin typeface="+mn-ea"/>
              </a:endParaRPr>
            </a:p>
            <a:p>
              <a:pPr algn="ctr">
                <a:defRPr/>
              </a:pPr>
              <a:r>
                <a:rPr lang="zh-CN" altLang="en-US" sz="1200" dirty="0">
                  <a:solidFill>
                    <a:schemeClr val="tx1"/>
                  </a:solidFill>
                  <a:latin typeface="+mn-ea"/>
                </a:rPr>
                <a:t>裸金属</a:t>
              </a:r>
              <a:endParaRPr lang="en-US" altLang="zh-CN" sz="1200" dirty="0">
                <a:solidFill>
                  <a:schemeClr val="tx1"/>
                </a:solidFill>
                <a:latin typeface="+mn-ea"/>
              </a:endParaRPr>
            </a:p>
            <a:p>
              <a:pPr algn="ctr">
                <a:defRPr/>
              </a:pPr>
              <a:r>
                <a:rPr lang="zh-CN" altLang="en-US" sz="1200" dirty="0">
                  <a:solidFill>
                    <a:schemeClr val="tx1"/>
                  </a:solidFill>
                  <a:latin typeface="+mn-ea"/>
                </a:rPr>
                <a:t>网关</a:t>
              </a:r>
              <a:endParaRPr lang="zh-CN" altLang="en-US" sz="1200" dirty="0">
                <a:solidFill>
                  <a:schemeClr val="tx1"/>
                </a:solidFill>
                <a:latin typeface="+mn-ea"/>
              </a:endParaRPr>
            </a:p>
          </p:txBody>
        </p:sp>
        <p:grpSp>
          <p:nvGrpSpPr>
            <p:cNvPr id="17" name="组合 150"/>
            <p:cNvGrpSpPr/>
            <p:nvPr/>
          </p:nvGrpSpPr>
          <p:grpSpPr bwMode="auto">
            <a:xfrm>
              <a:off x="8049254" y="2039374"/>
              <a:ext cx="3518971" cy="279961"/>
              <a:chOff x="7868493" y="2422278"/>
              <a:chExt cx="3796989" cy="283840"/>
            </a:xfrm>
          </p:grpSpPr>
          <p:sp>
            <p:nvSpPr>
              <p:cNvPr id="60" name="矩形 59"/>
              <p:cNvSpPr/>
              <p:nvPr/>
            </p:nvSpPr>
            <p:spPr>
              <a:xfrm>
                <a:off x="7868303" y="2422067"/>
                <a:ext cx="1179862" cy="275312"/>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资源调度</a:t>
                </a:r>
                <a:endParaRPr lang="zh-CN" altLang="en-US" sz="1200" dirty="0">
                  <a:solidFill>
                    <a:schemeClr val="tx1"/>
                  </a:solidFill>
                  <a:latin typeface="+mn-ea"/>
                </a:endParaRPr>
              </a:p>
            </p:txBody>
          </p:sp>
          <p:sp>
            <p:nvSpPr>
              <p:cNvPr id="61" name="矩形 60"/>
              <p:cNvSpPr/>
              <p:nvPr/>
            </p:nvSpPr>
            <p:spPr>
              <a:xfrm>
                <a:off x="9167233" y="2430900"/>
                <a:ext cx="1179862" cy="275312"/>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网络配置</a:t>
                </a:r>
                <a:endParaRPr lang="zh-CN" altLang="en-US" sz="1200" dirty="0">
                  <a:solidFill>
                    <a:schemeClr val="tx1"/>
                  </a:solidFill>
                  <a:latin typeface="+mn-ea"/>
                </a:endParaRPr>
              </a:p>
            </p:txBody>
          </p:sp>
          <p:sp>
            <p:nvSpPr>
              <p:cNvPr id="62" name="矩形 61"/>
              <p:cNvSpPr/>
              <p:nvPr/>
            </p:nvSpPr>
            <p:spPr>
              <a:xfrm>
                <a:off x="10486267" y="2426484"/>
                <a:ext cx="1179861" cy="275311"/>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接口</a:t>
                </a:r>
                <a:r>
                  <a:rPr lang="en-US" altLang="zh-CN" sz="1200" dirty="0">
                    <a:solidFill>
                      <a:schemeClr val="tx1"/>
                    </a:solidFill>
                    <a:latin typeface="+mn-ea"/>
                  </a:rPr>
                  <a:t>API </a:t>
                </a:r>
                <a:endParaRPr lang="zh-CN" altLang="en-US" sz="1200" dirty="0">
                  <a:solidFill>
                    <a:schemeClr val="tx1"/>
                  </a:solidFill>
                  <a:latin typeface="+mn-ea"/>
                </a:endParaRPr>
              </a:p>
            </p:txBody>
          </p:sp>
        </p:grpSp>
        <p:grpSp>
          <p:nvGrpSpPr>
            <p:cNvPr id="18" name="组合 204"/>
            <p:cNvGrpSpPr/>
            <p:nvPr/>
          </p:nvGrpSpPr>
          <p:grpSpPr bwMode="auto">
            <a:xfrm>
              <a:off x="6680448" y="2736189"/>
              <a:ext cx="4134756" cy="712997"/>
              <a:chOff x="6903741" y="3523031"/>
              <a:chExt cx="4134756" cy="712997"/>
            </a:xfrm>
          </p:grpSpPr>
          <p:sp>
            <p:nvSpPr>
              <p:cNvPr id="47" name="矩形 46"/>
              <p:cNvSpPr/>
              <p:nvPr/>
            </p:nvSpPr>
            <p:spPr>
              <a:xfrm>
                <a:off x="6903741" y="3523031"/>
                <a:ext cx="4134756" cy="712997"/>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0"/>
              <a:lstStyle/>
              <a:p>
                <a:pPr algn="ctr">
                  <a:defRPr/>
                </a:pPr>
                <a:endParaRPr lang="zh-CN" altLang="en-US" sz="1300" dirty="0">
                  <a:solidFill>
                    <a:schemeClr val="tx1"/>
                  </a:solidFill>
                  <a:latin typeface="+mn-ea"/>
                </a:endParaRPr>
              </a:p>
            </p:txBody>
          </p:sp>
          <p:grpSp>
            <p:nvGrpSpPr>
              <p:cNvPr id="48" name="组合 163"/>
              <p:cNvGrpSpPr/>
              <p:nvPr/>
            </p:nvGrpSpPr>
            <p:grpSpPr bwMode="auto">
              <a:xfrm>
                <a:off x="6983427" y="3684614"/>
                <a:ext cx="1852230" cy="468000"/>
                <a:chOff x="6983427" y="3620816"/>
                <a:chExt cx="1852230" cy="468000"/>
              </a:xfrm>
            </p:grpSpPr>
            <p:grpSp>
              <p:nvGrpSpPr>
                <p:cNvPr id="49" name="组合 156"/>
                <p:cNvGrpSpPr/>
                <p:nvPr/>
              </p:nvGrpSpPr>
              <p:grpSpPr>
                <a:xfrm>
                  <a:off x="6983427" y="3620816"/>
                  <a:ext cx="842533" cy="468000"/>
                  <a:chOff x="7015326" y="3620816"/>
                  <a:chExt cx="842533" cy="468000"/>
                </a:xfrm>
                <a:solidFill>
                  <a:srgbClr val="00B0F0"/>
                </a:solidFill>
              </p:grpSpPr>
              <p:sp>
                <p:nvSpPr>
                  <p:cNvPr id="56" name="矩形 55"/>
                  <p:cNvSpPr/>
                  <p:nvPr/>
                </p:nvSpPr>
                <p:spPr>
                  <a:xfrm>
                    <a:off x="7015326" y="3620816"/>
                    <a:ext cx="842533" cy="468000"/>
                  </a:xfrm>
                  <a:prstGeom prst="rect">
                    <a:avLst/>
                  </a:prstGeom>
                  <a:solidFill>
                    <a:srgbClr val="92D05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21594"/>
                  <a:lstStyle/>
                  <a:p>
                    <a:pPr>
                      <a:defRPr/>
                    </a:pPr>
                    <a:r>
                      <a:rPr lang="zh-CN" altLang="en-US" sz="1200" dirty="0">
                        <a:solidFill>
                          <a:schemeClr val="tx1"/>
                        </a:solidFill>
                        <a:latin typeface="+mn-ea"/>
                      </a:rPr>
                      <a:t>服务器</a:t>
                    </a:r>
                    <a:endParaRPr lang="zh-CN" altLang="en-US" sz="1200" dirty="0">
                      <a:solidFill>
                        <a:schemeClr val="tx1"/>
                      </a:solidFill>
                      <a:latin typeface="+mn-ea"/>
                    </a:endParaRPr>
                  </a:p>
                </p:txBody>
              </p:sp>
              <p:sp>
                <p:nvSpPr>
                  <p:cNvPr id="57" name="矩形 56"/>
                  <p:cNvSpPr/>
                  <p:nvPr/>
                </p:nvSpPr>
                <p:spPr>
                  <a:xfrm>
                    <a:off x="7206702" y="3883502"/>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58" name="矩形 57"/>
                  <p:cNvSpPr/>
                  <p:nvPr/>
                </p:nvSpPr>
                <p:spPr>
                  <a:xfrm>
                    <a:off x="7160632" y="384806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59" name="矩形 58"/>
                  <p:cNvSpPr/>
                  <p:nvPr/>
                </p:nvSpPr>
                <p:spPr>
                  <a:xfrm>
                    <a:off x="7114562" y="380199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应用</a:t>
                    </a:r>
                    <a:endParaRPr lang="zh-CN" altLang="en-US" sz="1200" dirty="0">
                      <a:solidFill>
                        <a:schemeClr val="tx1"/>
                      </a:solidFill>
                      <a:latin typeface="+mn-ea"/>
                    </a:endParaRPr>
                  </a:p>
                </p:txBody>
              </p:sp>
            </p:grpSp>
            <p:grpSp>
              <p:nvGrpSpPr>
                <p:cNvPr id="50" name="组合 157"/>
                <p:cNvGrpSpPr/>
                <p:nvPr/>
              </p:nvGrpSpPr>
              <p:grpSpPr>
                <a:xfrm>
                  <a:off x="7993124" y="3620816"/>
                  <a:ext cx="842533" cy="468000"/>
                  <a:chOff x="7015326" y="3620816"/>
                  <a:chExt cx="842533" cy="468000"/>
                </a:xfrm>
                <a:solidFill>
                  <a:srgbClr val="00B0F0"/>
                </a:solidFill>
              </p:grpSpPr>
              <p:sp>
                <p:nvSpPr>
                  <p:cNvPr id="52" name="矩形 51"/>
                  <p:cNvSpPr/>
                  <p:nvPr/>
                </p:nvSpPr>
                <p:spPr>
                  <a:xfrm>
                    <a:off x="7015326" y="3620816"/>
                    <a:ext cx="842533" cy="468000"/>
                  </a:xfrm>
                  <a:prstGeom prst="rect">
                    <a:avLst/>
                  </a:prstGeom>
                  <a:solidFill>
                    <a:srgbClr val="92D05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21594"/>
                  <a:lstStyle/>
                  <a:p>
                    <a:pPr>
                      <a:defRPr/>
                    </a:pPr>
                    <a:r>
                      <a:rPr lang="zh-CN" altLang="en-US" sz="1200" dirty="0">
                        <a:solidFill>
                          <a:schemeClr val="tx1"/>
                        </a:solidFill>
                        <a:latin typeface="+mn-ea"/>
                      </a:rPr>
                      <a:t>服务器</a:t>
                    </a:r>
                    <a:endParaRPr lang="zh-CN" altLang="en-US" sz="1200" dirty="0">
                      <a:solidFill>
                        <a:schemeClr val="tx1"/>
                      </a:solidFill>
                      <a:latin typeface="+mn-ea"/>
                    </a:endParaRPr>
                  </a:p>
                </p:txBody>
              </p:sp>
              <p:sp>
                <p:nvSpPr>
                  <p:cNvPr id="53" name="矩形 52"/>
                  <p:cNvSpPr/>
                  <p:nvPr/>
                </p:nvSpPr>
                <p:spPr>
                  <a:xfrm>
                    <a:off x="7206702" y="3883502"/>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54" name="矩形 53"/>
                  <p:cNvSpPr/>
                  <p:nvPr/>
                </p:nvSpPr>
                <p:spPr>
                  <a:xfrm>
                    <a:off x="7160632" y="384806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55" name="矩形 54"/>
                  <p:cNvSpPr/>
                  <p:nvPr/>
                </p:nvSpPr>
                <p:spPr>
                  <a:xfrm>
                    <a:off x="7114562" y="380199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应用</a:t>
                    </a:r>
                    <a:endParaRPr lang="zh-CN" altLang="en-US" sz="1200" dirty="0">
                      <a:solidFill>
                        <a:schemeClr val="tx1"/>
                      </a:solidFill>
                      <a:latin typeface="+mn-ea"/>
                    </a:endParaRPr>
                  </a:p>
                </p:txBody>
              </p:sp>
            </p:grpSp>
            <p:sp>
              <p:nvSpPr>
                <p:cNvPr id="51" name="TextBox 58"/>
                <p:cNvSpPr txBox="1">
                  <a:spLocks noChangeArrowheads="1"/>
                </p:cNvSpPr>
                <p:nvPr/>
              </p:nvSpPr>
              <p:spPr bwMode="auto">
                <a:xfrm>
                  <a:off x="7754799" y="3724383"/>
                  <a:ext cx="314817" cy="21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dirty="0">
                      <a:latin typeface="+mn-ea"/>
                      <a:ea typeface="+mn-ea"/>
                    </a:rPr>
                    <a:t>…</a:t>
                  </a:r>
                  <a:endParaRPr lang="zh-CN" altLang="en-US" sz="1100" dirty="0">
                    <a:latin typeface="+mn-ea"/>
                    <a:ea typeface="+mn-ea"/>
                  </a:endParaRPr>
                </a:p>
              </p:txBody>
            </p:sp>
          </p:grpSp>
        </p:grpSp>
        <p:grpSp>
          <p:nvGrpSpPr>
            <p:cNvPr id="19" name="组合 176"/>
            <p:cNvGrpSpPr/>
            <p:nvPr/>
          </p:nvGrpSpPr>
          <p:grpSpPr bwMode="auto">
            <a:xfrm>
              <a:off x="8848906" y="2916081"/>
              <a:ext cx="1852230" cy="468000"/>
              <a:chOff x="6983427" y="3620816"/>
              <a:chExt cx="1852230" cy="468000"/>
            </a:xfrm>
          </p:grpSpPr>
          <p:grpSp>
            <p:nvGrpSpPr>
              <p:cNvPr id="36" name="组合 156"/>
              <p:cNvGrpSpPr/>
              <p:nvPr/>
            </p:nvGrpSpPr>
            <p:grpSpPr>
              <a:xfrm>
                <a:off x="6983427" y="3620816"/>
                <a:ext cx="842533" cy="468000"/>
                <a:chOff x="7015326" y="3620816"/>
                <a:chExt cx="842533" cy="468000"/>
              </a:xfrm>
              <a:solidFill>
                <a:srgbClr val="00B0F0"/>
              </a:solidFill>
            </p:grpSpPr>
            <p:sp>
              <p:nvSpPr>
                <p:cNvPr id="43" name="矩形 42"/>
                <p:cNvSpPr/>
                <p:nvPr/>
              </p:nvSpPr>
              <p:spPr>
                <a:xfrm>
                  <a:off x="7015326" y="3620816"/>
                  <a:ext cx="842533" cy="468000"/>
                </a:xfrm>
                <a:prstGeom prst="rect">
                  <a:avLst/>
                </a:prstGeom>
                <a:solidFill>
                  <a:srgbClr val="92D05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21594"/>
                <a:lstStyle/>
                <a:p>
                  <a:pPr>
                    <a:defRPr/>
                  </a:pPr>
                  <a:r>
                    <a:rPr lang="zh-CN" altLang="en-US" sz="1200" dirty="0">
                      <a:solidFill>
                        <a:schemeClr val="tx1"/>
                      </a:solidFill>
                      <a:latin typeface="+mn-ea"/>
                    </a:rPr>
                    <a:t>服务器</a:t>
                  </a:r>
                  <a:endParaRPr lang="zh-CN" altLang="en-US" sz="1200" dirty="0">
                    <a:solidFill>
                      <a:schemeClr val="tx1"/>
                    </a:solidFill>
                    <a:latin typeface="+mn-ea"/>
                  </a:endParaRPr>
                </a:p>
              </p:txBody>
            </p:sp>
            <p:sp>
              <p:nvSpPr>
                <p:cNvPr id="44" name="矩形 43"/>
                <p:cNvSpPr/>
                <p:nvPr/>
              </p:nvSpPr>
              <p:spPr>
                <a:xfrm>
                  <a:off x="7206702" y="3883502"/>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45" name="矩形 44"/>
                <p:cNvSpPr/>
                <p:nvPr/>
              </p:nvSpPr>
              <p:spPr>
                <a:xfrm>
                  <a:off x="7160632" y="384806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46" name="矩形 45"/>
                <p:cNvSpPr/>
                <p:nvPr/>
              </p:nvSpPr>
              <p:spPr>
                <a:xfrm>
                  <a:off x="7114562" y="380199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应用</a:t>
                  </a:r>
                  <a:endParaRPr lang="zh-CN" altLang="en-US" sz="1200" dirty="0">
                    <a:solidFill>
                      <a:schemeClr val="tx1"/>
                    </a:solidFill>
                    <a:latin typeface="+mn-ea"/>
                  </a:endParaRPr>
                </a:p>
              </p:txBody>
            </p:sp>
          </p:grpSp>
          <p:grpSp>
            <p:nvGrpSpPr>
              <p:cNvPr id="37" name="组合 157"/>
              <p:cNvGrpSpPr/>
              <p:nvPr/>
            </p:nvGrpSpPr>
            <p:grpSpPr>
              <a:xfrm>
                <a:off x="7993124" y="3620816"/>
                <a:ext cx="842533" cy="468000"/>
                <a:chOff x="7015326" y="3620816"/>
                <a:chExt cx="842533" cy="468000"/>
              </a:xfrm>
              <a:solidFill>
                <a:srgbClr val="00B0F0"/>
              </a:solidFill>
            </p:grpSpPr>
            <p:sp>
              <p:nvSpPr>
                <p:cNvPr id="39" name="矩形 38"/>
                <p:cNvSpPr/>
                <p:nvPr/>
              </p:nvSpPr>
              <p:spPr>
                <a:xfrm>
                  <a:off x="7015326" y="3620816"/>
                  <a:ext cx="842533" cy="468000"/>
                </a:xfrm>
                <a:prstGeom prst="rect">
                  <a:avLst/>
                </a:prstGeom>
                <a:solidFill>
                  <a:srgbClr val="92D05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21594"/>
                <a:lstStyle/>
                <a:p>
                  <a:pPr>
                    <a:defRPr/>
                  </a:pPr>
                  <a:r>
                    <a:rPr lang="zh-CN" altLang="en-US" sz="1200" dirty="0">
                      <a:solidFill>
                        <a:schemeClr val="tx1"/>
                      </a:solidFill>
                      <a:latin typeface="+mn-ea"/>
                    </a:rPr>
                    <a:t>服务器</a:t>
                  </a:r>
                  <a:endParaRPr lang="zh-CN" altLang="en-US" sz="1200" dirty="0">
                    <a:solidFill>
                      <a:schemeClr val="tx1"/>
                    </a:solidFill>
                    <a:latin typeface="+mn-ea"/>
                  </a:endParaRPr>
                </a:p>
              </p:txBody>
            </p:sp>
            <p:sp>
              <p:nvSpPr>
                <p:cNvPr id="40" name="矩形 39"/>
                <p:cNvSpPr/>
                <p:nvPr/>
              </p:nvSpPr>
              <p:spPr>
                <a:xfrm>
                  <a:off x="7206702" y="3883502"/>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41" name="矩形 40"/>
                <p:cNvSpPr/>
                <p:nvPr/>
              </p:nvSpPr>
              <p:spPr>
                <a:xfrm>
                  <a:off x="7160632" y="384806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mn-ea"/>
                  </a:endParaRPr>
                </a:p>
              </p:txBody>
            </p:sp>
            <p:sp>
              <p:nvSpPr>
                <p:cNvPr id="42" name="矩形 41"/>
                <p:cNvSpPr/>
                <p:nvPr/>
              </p:nvSpPr>
              <p:spPr>
                <a:xfrm>
                  <a:off x="7114562" y="3801995"/>
                  <a:ext cx="544542" cy="163950"/>
                </a:xfrm>
                <a:prstGeom prst="rect">
                  <a:avLst/>
                </a:prstGeom>
                <a:solidFill>
                  <a:schemeClr val="bg1"/>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mn-ea"/>
                    </a:rPr>
                    <a:t>应用</a:t>
                  </a:r>
                  <a:endParaRPr lang="zh-CN" altLang="en-US" sz="1200" dirty="0">
                    <a:solidFill>
                      <a:schemeClr val="tx1"/>
                    </a:solidFill>
                    <a:latin typeface="+mn-ea"/>
                  </a:endParaRPr>
                </a:p>
              </p:txBody>
            </p:sp>
          </p:grpSp>
          <p:sp>
            <p:nvSpPr>
              <p:cNvPr id="38" name="TextBox 45"/>
              <p:cNvSpPr txBox="1">
                <a:spLocks noChangeArrowheads="1"/>
              </p:cNvSpPr>
              <p:nvPr/>
            </p:nvSpPr>
            <p:spPr bwMode="auto">
              <a:xfrm>
                <a:off x="7765432" y="3713750"/>
                <a:ext cx="314817" cy="21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dirty="0">
                    <a:latin typeface="+mn-ea"/>
                    <a:ea typeface="+mn-ea"/>
                  </a:rPr>
                  <a:t>…</a:t>
                </a:r>
                <a:endParaRPr lang="zh-CN" altLang="en-US" sz="1100" dirty="0">
                  <a:latin typeface="+mn-ea"/>
                  <a:ea typeface="+mn-ea"/>
                </a:endParaRPr>
              </a:p>
            </p:txBody>
          </p:sp>
        </p:grpSp>
        <p:grpSp>
          <p:nvGrpSpPr>
            <p:cNvPr id="20" name="组合 192"/>
            <p:cNvGrpSpPr/>
            <p:nvPr/>
          </p:nvGrpSpPr>
          <p:grpSpPr bwMode="auto">
            <a:xfrm>
              <a:off x="6690350" y="1370408"/>
              <a:ext cx="1100744" cy="996059"/>
              <a:chOff x="6892380" y="1859526"/>
              <a:chExt cx="901681" cy="996059"/>
            </a:xfrm>
          </p:grpSpPr>
          <p:sp>
            <p:nvSpPr>
              <p:cNvPr id="32" name="矩形 31"/>
              <p:cNvSpPr/>
              <p:nvPr/>
            </p:nvSpPr>
            <p:spPr>
              <a:xfrm>
                <a:off x="6892486" y="1858851"/>
                <a:ext cx="901593" cy="209107"/>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solidFill>
                    <a:latin typeface="+mn-ea"/>
                  </a:rPr>
                  <a:t>运维监控</a:t>
                </a:r>
                <a:endParaRPr lang="zh-CN" altLang="en-US" sz="1200" dirty="0">
                  <a:solidFill>
                    <a:schemeClr val="tx1"/>
                  </a:solidFill>
                  <a:latin typeface="+mn-ea"/>
                </a:endParaRPr>
              </a:p>
            </p:txBody>
          </p:sp>
          <p:sp>
            <p:nvSpPr>
              <p:cNvPr id="33" name="矩形 32"/>
              <p:cNvSpPr/>
              <p:nvPr/>
            </p:nvSpPr>
            <p:spPr>
              <a:xfrm>
                <a:off x="6892486" y="2126043"/>
                <a:ext cx="901593" cy="209107"/>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solidFill>
                    <a:latin typeface="+mn-ea"/>
                  </a:rPr>
                  <a:t>告警</a:t>
                </a:r>
                <a:endParaRPr lang="zh-CN" altLang="en-US" sz="1200" dirty="0">
                  <a:solidFill>
                    <a:schemeClr val="tx1"/>
                  </a:solidFill>
                  <a:latin typeface="+mn-ea"/>
                </a:endParaRPr>
              </a:p>
            </p:txBody>
          </p:sp>
          <p:sp>
            <p:nvSpPr>
              <p:cNvPr id="34" name="矩形 33"/>
              <p:cNvSpPr/>
              <p:nvPr/>
            </p:nvSpPr>
            <p:spPr>
              <a:xfrm>
                <a:off x="6892486" y="2388879"/>
                <a:ext cx="901593" cy="209107"/>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solidFill>
                    <a:latin typeface="+mn-ea"/>
                  </a:rPr>
                  <a:t>库存</a:t>
                </a:r>
                <a:endParaRPr lang="zh-CN" altLang="en-US" sz="1200" dirty="0">
                  <a:solidFill>
                    <a:schemeClr val="tx1"/>
                  </a:solidFill>
                  <a:latin typeface="+mn-ea"/>
                </a:endParaRPr>
              </a:p>
            </p:txBody>
          </p:sp>
          <p:sp>
            <p:nvSpPr>
              <p:cNvPr id="35" name="矩形 34"/>
              <p:cNvSpPr/>
              <p:nvPr/>
            </p:nvSpPr>
            <p:spPr>
              <a:xfrm>
                <a:off x="6892486" y="2645907"/>
                <a:ext cx="901593" cy="209107"/>
              </a:xfrm>
              <a:prstGeom prst="rect">
                <a:avLst/>
              </a:prstGeom>
              <a:solidFill>
                <a:srgbClr val="00B0F0"/>
              </a:solidFill>
              <a:ln w="3175">
                <a:solidFill>
                  <a:schemeClr val="accent1">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solidFill>
                    <a:latin typeface="+mn-ea"/>
                  </a:rPr>
                  <a:t>日志</a:t>
                </a:r>
                <a:endParaRPr lang="zh-CN" altLang="en-US" sz="1200" dirty="0">
                  <a:solidFill>
                    <a:schemeClr val="tx1"/>
                  </a:solidFill>
                  <a:latin typeface="+mn-ea"/>
                </a:endParaRPr>
              </a:p>
            </p:txBody>
          </p:sp>
        </p:grpSp>
        <p:sp>
          <p:nvSpPr>
            <p:cNvPr id="21" name="TextBox 24"/>
            <p:cNvSpPr txBox="1">
              <a:spLocks noChangeArrowheads="1"/>
            </p:cNvSpPr>
            <p:nvPr/>
          </p:nvSpPr>
          <p:spPr bwMode="auto">
            <a:xfrm>
              <a:off x="10818504" y="2867121"/>
              <a:ext cx="336680" cy="21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b="1" dirty="0">
                  <a:latin typeface="+mn-ea"/>
                  <a:ea typeface="+mn-ea"/>
                </a:rPr>
                <a:t>…</a:t>
              </a:r>
              <a:endParaRPr lang="zh-CN" altLang="en-US" sz="1100" b="1" dirty="0">
                <a:latin typeface="+mn-ea"/>
                <a:ea typeface="+mn-ea"/>
              </a:endParaRPr>
            </a:p>
          </p:txBody>
        </p:sp>
        <p:pic>
          <p:nvPicPr>
            <p:cNvPr id="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52397" y="1093948"/>
              <a:ext cx="1212510" cy="500400"/>
            </a:xfrm>
            <a:prstGeom prst="rect">
              <a:avLst/>
            </a:prstGeom>
            <a:solidFill>
              <a:srgbClr val="B9FFD9"/>
            </a:solidFill>
            <a:ln>
              <a:noFill/>
            </a:ln>
            <a:extLst>
              <a:ext uri="{91240B29-F687-4F45-9708-019B960494DF}">
                <a14:hiddenLine xmlns:a14="http://schemas.microsoft.com/office/drawing/2010/main" w="3175">
                  <a:solidFill>
                    <a:srgbClr val="000000"/>
                  </a:solidFill>
                  <a:prstDash val="sysDot"/>
                  <a:miter lim="800000"/>
                  <a:headEnd/>
                  <a:tailEnd/>
                </a14:hiddenLine>
              </a:ext>
            </a:extLst>
          </p:spPr>
        </p:pic>
        <p:sp>
          <p:nvSpPr>
            <p:cNvPr id="23" name="矩形 22"/>
            <p:cNvSpPr/>
            <p:nvPr/>
          </p:nvSpPr>
          <p:spPr>
            <a:xfrm>
              <a:off x="8844126" y="857130"/>
              <a:ext cx="1418020" cy="237012"/>
            </a:xfrm>
            <a:prstGeom prst="rect">
              <a:avLst/>
            </a:prstGeom>
          </p:spPr>
          <p:txBody>
            <a:bodyPr wrap="none">
              <a:spAutoFit/>
            </a:bodyPr>
            <a:lstStyle/>
            <a:p>
              <a:pPr algn="ctr">
                <a:defRPr/>
              </a:pPr>
              <a:r>
                <a:rPr lang="zh-CN" altLang="en-US" sz="1300" b="1" dirty="0">
                  <a:latin typeface="+mn-ea"/>
                  <a:ea typeface="+mn-ea"/>
                </a:rPr>
                <a:t>裸金属操作界面</a:t>
              </a:r>
              <a:endParaRPr lang="zh-CN" altLang="en-US" sz="1300" b="1" dirty="0">
                <a:latin typeface="+mn-ea"/>
                <a:ea typeface="+mn-ea"/>
              </a:endParaRPr>
            </a:p>
          </p:txBody>
        </p:sp>
        <p:sp>
          <p:nvSpPr>
            <p:cNvPr id="24" name="矩形 23"/>
            <p:cNvSpPr/>
            <p:nvPr/>
          </p:nvSpPr>
          <p:spPr>
            <a:xfrm>
              <a:off x="7805764" y="1590457"/>
              <a:ext cx="1069906" cy="224537"/>
            </a:xfrm>
            <a:prstGeom prst="rect">
              <a:avLst/>
            </a:prstGeom>
          </p:spPr>
          <p:txBody>
            <a:bodyPr wrap="none">
              <a:spAutoFit/>
            </a:bodyPr>
            <a:lstStyle/>
            <a:p>
              <a:pPr algn="ctr">
                <a:defRPr/>
              </a:pPr>
              <a:r>
                <a:rPr lang="zh-CN" altLang="en-US" sz="1200" dirty="0">
                  <a:latin typeface="+mn-ea"/>
                  <a:ea typeface="+mn-ea"/>
                </a:rPr>
                <a:t>创建</a:t>
              </a:r>
              <a:r>
                <a:rPr lang="en-US" altLang="zh-CN" sz="1200" dirty="0">
                  <a:latin typeface="+mn-ea"/>
                  <a:ea typeface="+mn-ea"/>
                </a:rPr>
                <a:t>/</a:t>
              </a:r>
              <a:r>
                <a:rPr lang="zh-CN" altLang="en-US" sz="1200" dirty="0">
                  <a:latin typeface="+mn-ea"/>
                  <a:ea typeface="+mn-ea"/>
                </a:rPr>
                <a:t>删除等</a:t>
              </a:r>
              <a:endParaRPr lang="zh-CN" altLang="en-US" sz="1200" dirty="0">
                <a:latin typeface="+mn-ea"/>
                <a:ea typeface="+mn-ea"/>
              </a:endParaRPr>
            </a:p>
          </p:txBody>
        </p:sp>
        <p:grpSp>
          <p:nvGrpSpPr>
            <p:cNvPr id="25" name="组合 157"/>
            <p:cNvGrpSpPr/>
            <p:nvPr/>
          </p:nvGrpSpPr>
          <p:grpSpPr bwMode="auto">
            <a:xfrm>
              <a:off x="7996054" y="1128679"/>
              <a:ext cx="643467" cy="450162"/>
              <a:chOff x="8598108" y="1152907"/>
              <a:chExt cx="633542" cy="483439"/>
            </a:xfrm>
          </p:grpSpPr>
          <p:sp>
            <p:nvSpPr>
              <p:cNvPr id="29" name="矩形 28"/>
              <p:cNvSpPr/>
              <p:nvPr/>
            </p:nvSpPr>
            <p:spPr>
              <a:xfrm>
                <a:off x="8686998" y="1152907"/>
                <a:ext cx="544652" cy="380512"/>
              </a:xfrm>
              <a:prstGeom prst="rect">
                <a:avLst/>
              </a:prstGeom>
              <a:solidFill>
                <a:srgbClr val="B9FFD9"/>
              </a:solidFill>
              <a:ln w="31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solidFill>
                      <a:schemeClr val="tx1"/>
                    </a:solidFill>
                    <a:latin typeface="+mn-ea"/>
                  </a:rPr>
                  <a:t>Docke</a:t>
                </a:r>
                <a:r>
                  <a:rPr lang="zh-CN" altLang="en-US" sz="1100" dirty="0">
                    <a:solidFill>
                      <a:schemeClr val="tx1"/>
                    </a:solidFill>
                    <a:latin typeface="+mn-ea"/>
                  </a:rPr>
                  <a:t>仓库</a:t>
                </a:r>
                <a:endParaRPr lang="zh-CN" altLang="en-US" sz="1100" dirty="0">
                  <a:solidFill>
                    <a:schemeClr val="tx1"/>
                  </a:solidFill>
                  <a:latin typeface="+mn-ea"/>
                </a:endParaRPr>
              </a:p>
            </p:txBody>
          </p:sp>
          <p:sp>
            <p:nvSpPr>
              <p:cNvPr id="30" name="矩形 29"/>
              <p:cNvSpPr/>
              <p:nvPr/>
            </p:nvSpPr>
            <p:spPr>
              <a:xfrm>
                <a:off x="8644667" y="1205930"/>
                <a:ext cx="544652" cy="380512"/>
              </a:xfrm>
              <a:prstGeom prst="rect">
                <a:avLst/>
              </a:prstGeom>
              <a:solidFill>
                <a:srgbClr val="B9FFD9"/>
              </a:solidFill>
              <a:ln w="31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solidFill>
                      <a:schemeClr val="tx1"/>
                    </a:solidFill>
                    <a:latin typeface="+mn-ea"/>
                  </a:rPr>
                  <a:t>Docke</a:t>
                </a:r>
                <a:r>
                  <a:rPr lang="zh-CN" altLang="en-US" sz="1100" dirty="0">
                    <a:solidFill>
                      <a:schemeClr val="tx1"/>
                    </a:solidFill>
                    <a:latin typeface="+mn-ea"/>
                  </a:rPr>
                  <a:t>仓库</a:t>
                </a:r>
                <a:endParaRPr lang="zh-CN" altLang="en-US" sz="1100" dirty="0">
                  <a:solidFill>
                    <a:schemeClr val="tx1"/>
                  </a:solidFill>
                  <a:latin typeface="+mn-ea"/>
                </a:endParaRPr>
              </a:p>
            </p:txBody>
          </p:sp>
          <p:sp>
            <p:nvSpPr>
              <p:cNvPr id="31" name="矩形 30"/>
              <p:cNvSpPr/>
              <p:nvPr/>
            </p:nvSpPr>
            <p:spPr>
              <a:xfrm>
                <a:off x="8598108" y="1255833"/>
                <a:ext cx="544653" cy="380513"/>
              </a:xfrm>
              <a:prstGeom prst="rect">
                <a:avLst/>
              </a:prstGeom>
              <a:solidFill>
                <a:srgbClr val="B9FFD9"/>
              </a:solidFill>
              <a:ln w="31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700" dirty="0">
                    <a:solidFill>
                      <a:schemeClr val="tx1"/>
                    </a:solidFill>
                    <a:effectLst>
                      <a:outerShdw blurRad="38100" dist="38100" dir="2700000" algn="tl">
                        <a:srgbClr val="000000">
                          <a:alpha val="43137"/>
                        </a:srgbClr>
                      </a:outerShdw>
                    </a:effectLst>
                    <a:latin typeface="+mn-ea"/>
                  </a:rPr>
                  <a:t>Create/</a:t>
                </a:r>
                <a:endParaRPr lang="en-US" altLang="zh-CN" sz="700" dirty="0">
                  <a:solidFill>
                    <a:schemeClr val="tx1"/>
                  </a:solidFill>
                  <a:effectLst>
                    <a:outerShdw blurRad="38100" dist="38100" dir="2700000" algn="tl">
                      <a:srgbClr val="000000">
                        <a:alpha val="43137"/>
                      </a:srgbClr>
                    </a:outerShdw>
                  </a:effectLst>
                  <a:latin typeface="+mn-ea"/>
                </a:endParaRPr>
              </a:p>
              <a:p>
                <a:pPr algn="ctr">
                  <a:defRPr/>
                </a:pPr>
                <a:r>
                  <a:rPr lang="en-US" altLang="zh-CN" sz="700" dirty="0">
                    <a:solidFill>
                      <a:schemeClr val="tx1"/>
                    </a:solidFill>
                    <a:effectLst>
                      <a:outerShdw blurRad="38100" dist="38100" dir="2700000" algn="tl">
                        <a:srgbClr val="000000">
                          <a:alpha val="43137"/>
                        </a:srgbClr>
                      </a:outerShdw>
                    </a:effectLst>
                    <a:latin typeface="+mn-ea"/>
                  </a:rPr>
                  <a:t>Delete</a:t>
                </a:r>
                <a:endParaRPr lang="zh-CN" altLang="en-US" sz="700" dirty="0">
                  <a:solidFill>
                    <a:schemeClr val="tx1"/>
                  </a:solidFill>
                  <a:effectLst>
                    <a:outerShdw blurRad="38100" dist="38100" dir="2700000" algn="tl">
                      <a:srgbClr val="000000">
                        <a:alpha val="43137"/>
                      </a:srgbClr>
                    </a:outerShdw>
                  </a:effectLst>
                  <a:latin typeface="+mn-ea"/>
                </a:endParaRPr>
              </a:p>
            </p:txBody>
          </p:sp>
        </p:grpSp>
        <p:pic>
          <p:nvPicPr>
            <p:cNvPr id="2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2393" y="1105409"/>
              <a:ext cx="1143174" cy="499714"/>
            </a:xfrm>
            <a:prstGeom prst="rect">
              <a:avLst/>
            </a:prstGeom>
            <a:solidFill>
              <a:srgbClr val="B9FFD9"/>
            </a:solidFill>
            <a:ln>
              <a:noFill/>
            </a:ln>
            <a:extLst>
              <a:ext uri="{91240B29-F687-4F45-9708-019B960494DF}">
                <a14:hiddenLine xmlns:a14="http://schemas.microsoft.com/office/drawing/2010/main" w="3175">
                  <a:solidFill>
                    <a:srgbClr val="000000"/>
                  </a:solidFill>
                  <a:prstDash val="sysDot"/>
                  <a:miter lim="800000"/>
                  <a:headEnd/>
                  <a:tailEnd/>
                </a14:hiddenLine>
              </a:ext>
            </a:extLst>
          </p:spPr>
        </p:pic>
        <p:sp>
          <p:nvSpPr>
            <p:cNvPr id="27" name="矩形 26"/>
            <p:cNvSpPr/>
            <p:nvPr/>
          </p:nvSpPr>
          <p:spPr>
            <a:xfrm>
              <a:off x="8965155" y="1578840"/>
              <a:ext cx="839511" cy="224537"/>
            </a:xfrm>
            <a:prstGeom prst="rect">
              <a:avLst/>
            </a:prstGeom>
          </p:spPr>
          <p:txBody>
            <a:bodyPr wrap="none">
              <a:spAutoFit/>
            </a:bodyPr>
            <a:lstStyle/>
            <a:p>
              <a:pPr algn="ctr">
                <a:defRPr/>
              </a:pPr>
              <a:r>
                <a:rPr lang="zh-CN" altLang="en-US" sz="1200" dirty="0">
                  <a:latin typeface="+mn-ea"/>
                  <a:ea typeface="+mn-ea"/>
                </a:rPr>
                <a:t>查询管理</a:t>
              </a:r>
              <a:endParaRPr lang="zh-CN" altLang="en-US" sz="1200" dirty="0">
                <a:latin typeface="+mn-ea"/>
                <a:ea typeface="+mn-ea"/>
              </a:endParaRPr>
            </a:p>
          </p:txBody>
        </p:sp>
        <p:sp>
          <p:nvSpPr>
            <p:cNvPr id="28" name="矩形 27"/>
            <p:cNvSpPr/>
            <p:nvPr/>
          </p:nvSpPr>
          <p:spPr>
            <a:xfrm>
              <a:off x="9760789" y="1590457"/>
              <a:ext cx="2016711" cy="224537"/>
            </a:xfrm>
            <a:prstGeom prst="rect">
              <a:avLst/>
            </a:prstGeom>
          </p:spPr>
          <p:txBody>
            <a:bodyPr wrap="none">
              <a:spAutoFit/>
            </a:bodyPr>
            <a:lstStyle/>
            <a:p>
              <a:pPr algn="ctr">
                <a:defRPr/>
              </a:pPr>
              <a:r>
                <a:rPr lang="zh-CN" altLang="en-US" sz="1200" dirty="0">
                  <a:latin typeface="+mn-ea"/>
                  <a:ea typeface="+mn-ea"/>
                  <a:sym typeface="Arial" panose="020B0604020202020204" pitchFamily="34" charset="0"/>
                </a:rPr>
                <a:t>日常管理：</a:t>
              </a:r>
              <a:r>
                <a:rPr lang="en-US" altLang="zh-CN" sz="1200" dirty="0">
                  <a:latin typeface="+mn-ea"/>
                  <a:ea typeface="+mn-ea"/>
                  <a:sym typeface="Arial" panose="020B0604020202020204" pitchFamily="34" charset="0"/>
                </a:rPr>
                <a:t>VPC/IP</a:t>
              </a:r>
              <a:r>
                <a:rPr lang="zh-CN" altLang="en-US" sz="1200" dirty="0">
                  <a:latin typeface="+mn-ea"/>
                  <a:ea typeface="+mn-ea"/>
                  <a:sym typeface="Arial" panose="020B0604020202020204" pitchFamily="34" charset="0"/>
                </a:rPr>
                <a:t>配置等</a:t>
              </a:r>
              <a:endParaRPr lang="zh-CN" altLang="en-US" sz="1200" dirty="0">
                <a:latin typeface="+mn-ea"/>
                <a:ea typeface="+mn-ea"/>
                <a:sym typeface="Arial" panose="020B0604020202020204" pitchFamily="34" charset="0"/>
              </a:endParaRPr>
            </a:p>
          </p:txBody>
        </p:sp>
      </p:grpSp>
      <p:sp>
        <p:nvSpPr>
          <p:cNvPr id="65" name="矩形 64"/>
          <p:cNvSpPr/>
          <p:nvPr/>
        </p:nvSpPr>
        <p:spPr>
          <a:xfrm>
            <a:off x="6408019" y="2786927"/>
            <a:ext cx="5149296" cy="3000024"/>
          </a:xfrm>
          <a:prstGeom prst="rect">
            <a:avLst/>
          </a:prstGeom>
        </p:spPr>
        <p:txBody>
          <a:bodyPr wrap="square" lIns="91400" tIns="45700" rIns="91400" bIns="45700">
            <a:spAutoFit/>
          </a:bodyPr>
          <a:lstStyle/>
          <a:p>
            <a:pPr marL="340360" indent="-340360">
              <a:lnSpc>
                <a:spcPct val="150000"/>
              </a:lnSpc>
              <a:buFont typeface="Wingdings" panose="05000000000000000000" pitchFamily="2" charset="2"/>
              <a:buChar char="l"/>
            </a:pPr>
            <a:r>
              <a:rPr lang="zh-CN" altLang="en-US" sz="1400" b="1" dirty="0">
                <a:latin typeface="+mn-ea"/>
                <a:ea typeface="+mn-ea"/>
              </a:rPr>
              <a:t>易使用</a:t>
            </a:r>
            <a:r>
              <a:rPr lang="zh-CN" altLang="en-US" sz="1400" dirty="0">
                <a:latin typeface="+mn-ea"/>
                <a:ea typeface="+mn-ea"/>
              </a:rPr>
              <a:t>：自助申请，一键式</a:t>
            </a:r>
            <a:r>
              <a:rPr lang="en-US" altLang="zh-CN" sz="1400" dirty="0">
                <a:latin typeface="+mn-ea"/>
                <a:ea typeface="+mn-ea"/>
              </a:rPr>
              <a:t>console</a:t>
            </a:r>
            <a:r>
              <a:rPr lang="zh-CN" altLang="en-US" sz="1400" dirty="0">
                <a:latin typeface="+mn-ea"/>
                <a:ea typeface="+mn-ea"/>
              </a:rPr>
              <a:t>操作，最快</a:t>
            </a:r>
            <a:r>
              <a:rPr lang="en-US" altLang="zh-CN" sz="1400" dirty="0">
                <a:latin typeface="+mn-ea"/>
                <a:ea typeface="+mn-ea"/>
              </a:rPr>
              <a:t>5</a:t>
            </a:r>
            <a:r>
              <a:rPr lang="zh-CN" altLang="en-US" sz="1400" dirty="0">
                <a:latin typeface="+mn-ea"/>
                <a:ea typeface="+mn-ea"/>
              </a:rPr>
              <a:t>分钟发放</a:t>
            </a:r>
            <a:endParaRPr lang="zh-CN" altLang="en-US" sz="1400" dirty="0">
              <a:latin typeface="+mn-ea"/>
              <a:ea typeface="+mn-ea"/>
            </a:endParaRPr>
          </a:p>
          <a:p>
            <a:pPr marL="340360" indent="-340360">
              <a:lnSpc>
                <a:spcPct val="150000"/>
              </a:lnSpc>
              <a:buFont typeface="Wingdings" panose="05000000000000000000" pitchFamily="2" charset="2"/>
              <a:buChar char="l"/>
            </a:pPr>
            <a:r>
              <a:rPr lang="zh-CN" altLang="en-US" sz="1400" b="1" dirty="0">
                <a:latin typeface="+mn-ea"/>
                <a:ea typeface="+mn-ea"/>
              </a:rPr>
              <a:t>云硬盘</a:t>
            </a:r>
            <a:r>
              <a:rPr lang="zh-CN" altLang="en-US" sz="1400" dirty="0">
                <a:latin typeface="+mn-ea"/>
                <a:ea typeface="+mn-ea"/>
              </a:rPr>
              <a:t>：共享存储按需申请，支持共享卷，支持集群应用</a:t>
            </a:r>
            <a:endParaRPr lang="en-US" altLang="zh-CN" sz="1400" dirty="0">
              <a:latin typeface="+mn-ea"/>
              <a:ea typeface="+mn-ea"/>
            </a:endParaRPr>
          </a:p>
          <a:p>
            <a:pPr marL="340360" indent="-340360">
              <a:lnSpc>
                <a:spcPct val="150000"/>
              </a:lnSpc>
              <a:buFont typeface="Wingdings" panose="05000000000000000000" pitchFamily="2" charset="2"/>
              <a:buChar char="l"/>
            </a:pPr>
            <a:r>
              <a:rPr lang="zh-CN" altLang="en-US" sz="1400" b="1" dirty="0">
                <a:latin typeface="+mn-ea"/>
                <a:ea typeface="+mn-ea"/>
              </a:rPr>
              <a:t>灵活网络配置</a:t>
            </a:r>
            <a:r>
              <a:rPr lang="zh-CN" altLang="en-US" sz="1400" dirty="0">
                <a:latin typeface="+mn-ea"/>
                <a:ea typeface="+mn-ea"/>
              </a:rPr>
              <a:t>：对接</a:t>
            </a:r>
            <a:r>
              <a:rPr lang="en-US" altLang="zh-CN" sz="1400" dirty="0">
                <a:latin typeface="+mn-ea"/>
                <a:ea typeface="+mn-ea"/>
              </a:rPr>
              <a:t>VPC</a:t>
            </a:r>
            <a:r>
              <a:rPr lang="zh-CN" altLang="en-US" sz="1400" dirty="0">
                <a:latin typeface="+mn-ea"/>
                <a:ea typeface="+mn-ea"/>
              </a:rPr>
              <a:t>、安全组，实现</a:t>
            </a:r>
            <a:r>
              <a:rPr lang="en-US" altLang="zh-CN" sz="1400" dirty="0">
                <a:latin typeface="+mn-ea"/>
                <a:ea typeface="+mn-ea"/>
              </a:rPr>
              <a:t>ECS</a:t>
            </a:r>
            <a:r>
              <a:rPr lang="zh-CN" altLang="en-US" sz="1400" dirty="0">
                <a:latin typeface="+mn-ea"/>
                <a:ea typeface="+mn-ea"/>
              </a:rPr>
              <a:t>与裸机、裸机与裸机之间通信</a:t>
            </a:r>
            <a:endParaRPr lang="zh-CN" altLang="en-US" sz="1400" dirty="0">
              <a:latin typeface="+mn-ea"/>
              <a:ea typeface="+mn-ea"/>
            </a:endParaRPr>
          </a:p>
          <a:p>
            <a:pPr marL="340360" indent="-340360">
              <a:lnSpc>
                <a:spcPct val="150000"/>
              </a:lnSpc>
              <a:buFont typeface="Wingdings" panose="05000000000000000000" pitchFamily="2" charset="2"/>
              <a:buChar char="l"/>
            </a:pPr>
            <a:r>
              <a:rPr lang="zh-CN" altLang="en-US" sz="1400" b="1" dirty="0">
                <a:latin typeface="+mn-ea"/>
                <a:ea typeface="+mn-ea"/>
              </a:rPr>
              <a:t>高可靠性</a:t>
            </a:r>
            <a:r>
              <a:rPr lang="zh-CN" altLang="en-US" sz="1400" dirty="0">
                <a:latin typeface="+mn-ea"/>
                <a:ea typeface="+mn-ea"/>
              </a:rPr>
              <a:t>：数据自动备份，设备自动迁移</a:t>
            </a:r>
            <a:endParaRPr lang="zh-CN" altLang="en-US" sz="1400" dirty="0">
              <a:latin typeface="+mn-ea"/>
              <a:ea typeface="+mn-ea"/>
            </a:endParaRPr>
          </a:p>
          <a:p>
            <a:pPr marL="340360" indent="-340360">
              <a:lnSpc>
                <a:spcPct val="150000"/>
              </a:lnSpc>
              <a:buFont typeface="Wingdings" panose="05000000000000000000" pitchFamily="2" charset="2"/>
              <a:buChar char="l"/>
            </a:pPr>
            <a:r>
              <a:rPr lang="zh-CN" altLang="en-US" sz="1400" b="1" dirty="0">
                <a:latin typeface="+mn-ea"/>
                <a:ea typeface="+mn-ea"/>
              </a:rPr>
              <a:t>易维护</a:t>
            </a:r>
            <a:r>
              <a:rPr lang="zh-CN" altLang="en-US" sz="1400" dirty="0">
                <a:latin typeface="+mn-ea"/>
                <a:ea typeface="+mn-ea"/>
              </a:rPr>
              <a:t>：可监控告警、硬件状态，提供远端</a:t>
            </a:r>
            <a:r>
              <a:rPr lang="en-US" altLang="zh-CN" sz="1400" dirty="0">
                <a:latin typeface="+mn-ea"/>
                <a:ea typeface="+mn-ea"/>
              </a:rPr>
              <a:t>console</a:t>
            </a:r>
            <a:r>
              <a:rPr lang="zh-CN" altLang="en-US" sz="1400" dirty="0">
                <a:latin typeface="+mn-ea"/>
                <a:ea typeface="+mn-ea"/>
              </a:rPr>
              <a:t>以及裸机带内监控</a:t>
            </a:r>
            <a:endParaRPr lang="en-US" altLang="zh-CN" sz="1400" dirty="0">
              <a:latin typeface="+mn-ea"/>
              <a:ea typeface="+mn-ea"/>
            </a:endParaRPr>
          </a:p>
          <a:p>
            <a:pPr marL="340360" indent="-340360">
              <a:lnSpc>
                <a:spcPct val="150000"/>
              </a:lnSpc>
              <a:buFont typeface="Wingdings" panose="05000000000000000000" pitchFamily="2" charset="2"/>
              <a:buChar char="l"/>
            </a:pPr>
            <a:r>
              <a:rPr lang="zh-CN" altLang="en-US" sz="1400" b="1" dirty="0">
                <a:latin typeface="+mn-ea"/>
                <a:ea typeface="+mn-ea"/>
              </a:rPr>
              <a:t>灵活付费</a:t>
            </a:r>
            <a:r>
              <a:rPr lang="zh-CN" altLang="en-US" sz="1400" dirty="0">
                <a:latin typeface="+mn-ea"/>
                <a:ea typeface="+mn-ea"/>
              </a:rPr>
              <a:t>：包年、包月付费；非业务占用时间仅仅是裸机发放时间，时间短</a:t>
            </a:r>
            <a:endParaRPr lang="en-US" altLang="ko-KR" sz="1400" dirty="0">
              <a:latin typeface="+mn-ea"/>
              <a:ea typeface="+mn-ea"/>
            </a:endParaRPr>
          </a:p>
        </p:txBody>
      </p:sp>
      <p:sp>
        <p:nvSpPr>
          <p:cNvPr id="67" name="文本框 66"/>
          <p:cNvSpPr txBox="1"/>
          <p:nvPr/>
        </p:nvSpPr>
        <p:spPr>
          <a:xfrm>
            <a:off x="6529490" y="2269223"/>
            <a:ext cx="1348456" cy="417609"/>
          </a:xfrm>
          <a:prstGeom prst="rect">
            <a:avLst/>
          </a:prstGeom>
          <a:noFill/>
        </p:spPr>
        <p:txBody>
          <a:bodyPr wrap="square" lIns="108850" tIns="54425" rIns="108850" bIns="54425" rtlCol="0">
            <a:spAutoFit/>
          </a:bodyPr>
          <a:lstStyle/>
          <a:p>
            <a:r>
              <a:rPr lang="zh-CN" altLang="en-US" sz="2000" b="1" dirty="0">
                <a:latin typeface="+mn-ea"/>
                <a:ea typeface="+mn-ea"/>
              </a:rPr>
              <a:t>服务特点</a:t>
            </a:r>
            <a:endParaRPr lang="en-US" sz="2000" b="1" dirty="0">
              <a:latin typeface="+mn-ea"/>
              <a:ea typeface="+mn-ea"/>
            </a:endParaRPr>
          </a:p>
        </p:txBody>
      </p:sp>
      <p:sp>
        <p:nvSpPr>
          <p:cNvPr id="70" name="矩形 69"/>
          <p:cNvSpPr/>
          <p:nvPr/>
        </p:nvSpPr>
        <p:spPr>
          <a:xfrm>
            <a:off x="1227288" y="1103308"/>
            <a:ext cx="10466432" cy="946701"/>
          </a:xfrm>
          <a:prstGeom prst="rect">
            <a:avLst/>
          </a:prstGeom>
        </p:spPr>
        <p:txBody>
          <a:bodyPr wrap="square">
            <a:spAutoFit/>
          </a:bodyPr>
          <a:lstStyle/>
          <a:p>
            <a:pPr>
              <a:lnSpc>
                <a:spcPct val="150000"/>
              </a:lnSpc>
              <a:buClr>
                <a:srgbClr val="CC9900"/>
              </a:buClr>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为云用户提供专属的物理服务器，提供卓越的计算性能，满足核心应用场景对高性能及稳定性的需求，结合了传统托管服务器带来的稳定性能与云中资源高度弹性的优势。</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1199456" y="5229200"/>
            <a:ext cx="9613068"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众核算力领先</a:t>
            </a:r>
            <a:r>
              <a:rPr lang="zh-CN" altLang="en-US" sz="1600" b="1" dirty="0" smtClean="0">
                <a:latin typeface="微软雅黑" panose="020B0503020204020204" pitchFamily="34" charset="-122"/>
                <a:ea typeface="微软雅黑" panose="020B0503020204020204" pitchFamily="34" charset="-122"/>
              </a:rPr>
              <a:t>同</a:t>
            </a:r>
            <a:r>
              <a:rPr lang="en-US" altLang="zh-CN" sz="1600" b="1" dirty="0" smtClean="0">
                <a:latin typeface="微软雅黑" panose="020B0503020204020204" pitchFamily="34" charset="-122"/>
                <a:ea typeface="微软雅黑" panose="020B0503020204020204" pitchFamily="34" charset="-122"/>
              </a:rPr>
              <a:t>x86</a:t>
            </a:r>
            <a:r>
              <a:rPr lang="zh-CN" altLang="en-US" sz="1600" b="1" dirty="0" smtClean="0">
                <a:latin typeface="微软雅黑" panose="020B0503020204020204" pitchFamily="34" charset="-122"/>
                <a:ea typeface="微软雅黑" panose="020B0503020204020204" pitchFamily="34" charset="-122"/>
              </a:rPr>
              <a:t>平台，</a:t>
            </a:r>
            <a:r>
              <a:rPr lang="zh-CN" altLang="en-US" sz="1600" b="1" dirty="0">
                <a:latin typeface="微软雅黑" panose="020B0503020204020204" pitchFamily="34" charset="-122"/>
                <a:ea typeface="微软雅黑" panose="020B0503020204020204" pitchFamily="34" charset="-122"/>
              </a:rPr>
              <a:t>适合高并发数据处理，如大数据、</a:t>
            </a:r>
            <a:r>
              <a:rPr lang="en-US" altLang="zh-CN" sz="1600" b="1" dirty="0">
                <a:latin typeface="微软雅黑" panose="020B0503020204020204" pitchFamily="34" charset="-122"/>
                <a:ea typeface="微软雅黑" panose="020B0503020204020204" pitchFamily="34" charset="-122"/>
              </a:rPr>
              <a:t>HPC</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ARM</a:t>
            </a:r>
            <a:r>
              <a:rPr lang="zh-CN" altLang="en-US" sz="1600" b="1" dirty="0">
                <a:latin typeface="微软雅黑" panose="020B0503020204020204" pitchFamily="34" charset="-122"/>
                <a:ea typeface="微软雅黑" panose="020B0503020204020204" pitchFamily="34" charset="-122"/>
              </a:rPr>
              <a:t>原生应用场景</a:t>
            </a:r>
            <a:endParaRPr lang="zh-CN" altLang="en-US" sz="1600" b="1" dirty="0">
              <a:latin typeface="微软雅黑" panose="020B0503020204020204" pitchFamily="34" charset="-122"/>
              <a:ea typeface="微软雅黑" panose="020B0503020204020204" pitchFamily="34" charset="-122"/>
            </a:endParaRPr>
          </a:p>
        </p:txBody>
      </p:sp>
      <p:sp>
        <p:nvSpPr>
          <p:cNvPr id="53" name="圆角矩形 52"/>
          <p:cNvSpPr/>
          <p:nvPr/>
        </p:nvSpPr>
        <p:spPr>
          <a:xfrm>
            <a:off x="3183627" y="1844824"/>
            <a:ext cx="2303655" cy="769808"/>
          </a:xfrm>
          <a:prstGeom prst="roundRect">
            <a:avLst>
              <a:gd name="adj" fmla="val 4167"/>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r>
              <a:rPr lang="en-US" altLang="zh-CN" sz="1400" dirty="0">
                <a:latin typeface="+mn-ea"/>
                <a:ea typeface="+mn-ea"/>
              </a:rPr>
              <a:t>128Core</a:t>
            </a:r>
            <a:r>
              <a:rPr lang="zh-CN" altLang="en-US" sz="1400" dirty="0">
                <a:latin typeface="+mn-ea"/>
                <a:ea typeface="+mn-ea"/>
              </a:rPr>
              <a:t>、</a:t>
            </a:r>
            <a:r>
              <a:rPr lang="en-US" altLang="zh-CN" sz="1400" dirty="0">
                <a:latin typeface="+mn-ea"/>
                <a:ea typeface="+mn-ea"/>
              </a:rPr>
              <a:t>256G</a:t>
            </a:r>
            <a:r>
              <a:rPr lang="zh-CN" altLang="en-US" sz="1400" dirty="0" smtClean="0">
                <a:latin typeface="+mn-ea"/>
                <a:ea typeface="+mn-ea"/>
              </a:rPr>
              <a:t>内存、</a:t>
            </a:r>
            <a:r>
              <a:rPr lang="en-US" altLang="zh-CN" sz="1400" dirty="0" smtClean="0">
                <a:latin typeface="+mn-ea"/>
                <a:ea typeface="+mn-ea"/>
              </a:rPr>
              <a:t>2*25G</a:t>
            </a:r>
            <a:endParaRPr lang="zh-CN" altLang="en-US" sz="1400" b="1" kern="0" dirty="0">
              <a:latin typeface="+mn-ea"/>
              <a:ea typeface="+mn-ea"/>
              <a:cs typeface="Arial" panose="020B0604020202020204" pitchFamily="34" charset="0"/>
            </a:endParaRPr>
          </a:p>
        </p:txBody>
      </p:sp>
      <p:sp>
        <p:nvSpPr>
          <p:cNvPr id="54" name="圆角矩形 53"/>
          <p:cNvSpPr/>
          <p:nvPr/>
        </p:nvSpPr>
        <p:spPr>
          <a:xfrm>
            <a:off x="7432099" y="1844824"/>
            <a:ext cx="2303655" cy="769808"/>
          </a:xfrm>
          <a:prstGeom prst="roundRect">
            <a:avLst>
              <a:gd name="adj" fmla="val 4167"/>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mn-ea"/>
              <a:ea typeface="+mn-ea"/>
              <a:cs typeface="Arial" panose="020B0604020202020204" pitchFamily="34" charset="0"/>
            </a:endParaRPr>
          </a:p>
        </p:txBody>
      </p:sp>
      <p:sp>
        <p:nvSpPr>
          <p:cNvPr id="55" name="TextBox 142"/>
          <p:cNvSpPr txBox="1"/>
          <p:nvPr/>
        </p:nvSpPr>
        <p:spPr>
          <a:xfrm>
            <a:off x="3575720" y="1454775"/>
            <a:ext cx="1734398" cy="338554"/>
          </a:xfrm>
          <a:prstGeom prst="rect">
            <a:avLst/>
          </a:prstGeom>
          <a:noFill/>
        </p:spPr>
        <p:txBody>
          <a:bodyPr wrap="square" rtlCol="0">
            <a:spAutoFit/>
          </a:bodyPr>
          <a:lstStyle/>
          <a:p>
            <a:pPr algn="ctr" defTabSz="1219200"/>
            <a:r>
              <a:rPr lang="zh-CN" altLang="en-US" sz="1600" b="1" dirty="0" smtClean="0">
                <a:latin typeface="+mn-ea"/>
                <a:ea typeface="+mn-ea"/>
              </a:rPr>
              <a:t>通用型</a:t>
            </a:r>
            <a:r>
              <a:rPr lang="en-US" altLang="zh-CN" sz="1600" b="1" dirty="0" smtClean="0">
                <a:latin typeface="+mn-ea"/>
                <a:ea typeface="+mn-ea"/>
              </a:rPr>
              <a:t>KS1</a:t>
            </a:r>
            <a:endParaRPr lang="zh-CN" altLang="en-US" sz="1600" b="1" dirty="0">
              <a:latin typeface="+mn-ea"/>
              <a:ea typeface="+mn-ea"/>
            </a:endParaRPr>
          </a:p>
        </p:txBody>
      </p:sp>
      <p:sp>
        <p:nvSpPr>
          <p:cNvPr id="56" name="TextBox 142"/>
          <p:cNvSpPr txBox="1"/>
          <p:nvPr/>
        </p:nvSpPr>
        <p:spPr>
          <a:xfrm>
            <a:off x="7815516" y="1445386"/>
            <a:ext cx="1735035" cy="338554"/>
          </a:xfrm>
          <a:prstGeom prst="rect">
            <a:avLst/>
          </a:prstGeom>
          <a:noFill/>
        </p:spPr>
        <p:txBody>
          <a:bodyPr wrap="square" rtlCol="0">
            <a:spAutoFit/>
          </a:bodyPr>
          <a:lstStyle/>
          <a:p>
            <a:pPr algn="ctr" defTabSz="1219200"/>
            <a:r>
              <a:rPr lang="zh-CN" altLang="en-US" sz="1600" b="1" dirty="0">
                <a:latin typeface="+mn-ea"/>
                <a:ea typeface="+mn-ea"/>
              </a:rPr>
              <a:t>存储</a:t>
            </a:r>
            <a:r>
              <a:rPr lang="zh-CN" altLang="en-US" sz="1600" b="1" dirty="0" smtClean="0">
                <a:latin typeface="+mn-ea"/>
                <a:ea typeface="+mn-ea"/>
              </a:rPr>
              <a:t>型</a:t>
            </a:r>
            <a:r>
              <a:rPr lang="en-US" altLang="zh-CN" sz="1600" b="1" dirty="0" smtClean="0">
                <a:latin typeface="+mn-ea"/>
                <a:ea typeface="+mn-ea"/>
              </a:rPr>
              <a:t>KD1</a:t>
            </a:r>
            <a:endParaRPr lang="zh-CN" altLang="en-US" sz="1600" b="1" dirty="0">
              <a:latin typeface="+mn-ea"/>
              <a:ea typeface="+mn-ea"/>
            </a:endParaRPr>
          </a:p>
        </p:txBody>
      </p:sp>
      <p:sp>
        <p:nvSpPr>
          <p:cNvPr id="87" name="矩形 86"/>
          <p:cNvSpPr/>
          <p:nvPr/>
        </p:nvSpPr>
        <p:spPr>
          <a:xfrm>
            <a:off x="7432100" y="1966824"/>
            <a:ext cx="2183148" cy="523084"/>
          </a:xfrm>
          <a:prstGeom prst="rect">
            <a:avLst/>
          </a:prstGeom>
        </p:spPr>
        <p:txBody>
          <a:bodyPr wrap="square">
            <a:spAutoFit/>
          </a:bodyPr>
          <a:lstStyle/>
          <a:p>
            <a:pPr algn="ctr" defTabSz="1219200">
              <a:defRPr/>
            </a:pPr>
            <a:r>
              <a:rPr lang="en-US" altLang="zh-CN" sz="1400" dirty="0" smtClean="0">
                <a:latin typeface="+mn-ea"/>
                <a:ea typeface="+mn-ea"/>
              </a:rPr>
              <a:t>128Core</a:t>
            </a:r>
            <a:r>
              <a:rPr lang="zh-CN" altLang="en-US" sz="1400" dirty="0">
                <a:latin typeface="+mn-ea"/>
                <a:ea typeface="+mn-ea"/>
              </a:rPr>
              <a:t>、</a:t>
            </a:r>
            <a:r>
              <a:rPr lang="en-US" altLang="zh-CN" sz="1400" dirty="0">
                <a:latin typeface="+mn-ea"/>
                <a:ea typeface="+mn-ea"/>
              </a:rPr>
              <a:t>512G</a:t>
            </a:r>
            <a:r>
              <a:rPr lang="zh-CN" altLang="en-US" sz="1400" dirty="0">
                <a:latin typeface="+mn-ea"/>
                <a:ea typeface="+mn-ea"/>
              </a:rPr>
              <a:t>内存、</a:t>
            </a:r>
            <a:r>
              <a:rPr lang="en-US" altLang="zh-CN" sz="1400" dirty="0">
                <a:latin typeface="+mn-ea"/>
                <a:ea typeface="+mn-ea"/>
              </a:rPr>
              <a:t>2*25G</a:t>
            </a:r>
            <a:r>
              <a:rPr lang="zh-CN" altLang="en-US" sz="1400" dirty="0">
                <a:latin typeface="+mn-ea"/>
                <a:ea typeface="+mn-ea"/>
              </a:rPr>
              <a:t>、</a:t>
            </a:r>
            <a:r>
              <a:rPr lang="en-US" altLang="zh-CN" sz="1400" dirty="0" smtClean="0">
                <a:latin typeface="+mn-ea"/>
                <a:ea typeface="+mn-ea"/>
              </a:rPr>
              <a:t>12*10T</a:t>
            </a:r>
            <a:endParaRPr lang="en-US" altLang="zh-CN" sz="1400" dirty="0">
              <a:latin typeface="+mn-ea"/>
              <a:ea typeface="+mn-ea"/>
            </a:endParaRPr>
          </a:p>
        </p:txBody>
      </p:sp>
      <p:sp>
        <p:nvSpPr>
          <p:cNvPr id="37" name="标题 1"/>
          <p:cNvSpPr txBox="1"/>
          <p:nvPr/>
        </p:nvSpPr>
        <p:spPr>
          <a:xfrm>
            <a:off x="331255" y="139361"/>
            <a:ext cx="11714981"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800" b="1" dirty="0"/>
          </a:p>
        </p:txBody>
      </p:sp>
      <p:sp>
        <p:nvSpPr>
          <p:cNvPr id="2" name="标题 1"/>
          <p:cNvSpPr>
            <a:spLocks noGrp="1"/>
          </p:cNvSpPr>
          <p:nvPr>
            <p:ph type="title"/>
          </p:nvPr>
        </p:nvSpPr>
        <p:spPr/>
        <p:txBody>
          <a:bodyPr/>
          <a:lstStyle/>
          <a:p>
            <a:r>
              <a:rPr lang="zh-CN" altLang="en-US" dirty="0" smtClean="0"/>
              <a:t>华为鲲鹏裸金属服务器规格和场景</a:t>
            </a:r>
            <a:endParaRPr lang="zh-CN" altLang="en-US" dirty="0"/>
          </a:p>
        </p:txBody>
      </p:sp>
      <p:sp>
        <p:nvSpPr>
          <p:cNvPr id="40" name="圆角矩形 39"/>
          <p:cNvSpPr/>
          <p:nvPr/>
        </p:nvSpPr>
        <p:spPr>
          <a:xfrm>
            <a:off x="3179676" y="3759031"/>
            <a:ext cx="2304256" cy="61206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zh-CN" altLang="en-US" sz="1400" dirty="0">
                <a:latin typeface="+mn-ea"/>
                <a:ea typeface="+mn-ea"/>
              </a:rPr>
              <a:t>大数据管理节点、</a:t>
            </a:r>
            <a:r>
              <a:rPr lang="en-US" altLang="zh-CN" sz="1400" dirty="0" err="1">
                <a:latin typeface="+mn-ea"/>
                <a:ea typeface="+mn-ea"/>
              </a:rPr>
              <a:t>NameNode</a:t>
            </a:r>
            <a:r>
              <a:rPr lang="zh-CN" altLang="en-US" sz="1400" dirty="0">
                <a:latin typeface="+mn-ea"/>
                <a:ea typeface="+mn-ea"/>
              </a:rPr>
              <a:t>、</a:t>
            </a:r>
            <a:r>
              <a:rPr lang="en-US" altLang="zh-CN" sz="1400" dirty="0">
                <a:latin typeface="+mn-ea"/>
                <a:ea typeface="+mn-ea"/>
              </a:rPr>
              <a:t>HPC</a:t>
            </a:r>
            <a:r>
              <a:rPr lang="zh-CN" altLang="en-US" sz="1400" dirty="0">
                <a:latin typeface="+mn-ea"/>
                <a:ea typeface="+mn-ea"/>
              </a:rPr>
              <a:t>等</a:t>
            </a:r>
            <a:endParaRPr lang="zh-CN" altLang="en-US" sz="1400" dirty="0">
              <a:latin typeface="+mn-ea"/>
              <a:ea typeface="+mn-ea"/>
            </a:endParaRPr>
          </a:p>
        </p:txBody>
      </p:sp>
      <p:sp>
        <p:nvSpPr>
          <p:cNvPr id="41" name="圆角矩形 40"/>
          <p:cNvSpPr/>
          <p:nvPr/>
        </p:nvSpPr>
        <p:spPr>
          <a:xfrm>
            <a:off x="7464152" y="3723027"/>
            <a:ext cx="2304256" cy="61206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zh-CN" altLang="en-US" sz="1400" dirty="0">
                <a:latin typeface="+mn-ea"/>
                <a:ea typeface="+mn-ea"/>
              </a:rPr>
              <a:t>大数据数据节点、</a:t>
            </a:r>
            <a:endParaRPr lang="zh-CN" altLang="en-US" sz="1400" dirty="0">
              <a:latin typeface="+mn-ea"/>
              <a:ea typeface="+mn-ea"/>
            </a:endParaRPr>
          </a:p>
          <a:p>
            <a:pPr algn="ctr"/>
            <a:r>
              <a:rPr lang="en-US" altLang="zh-CN" sz="1400" dirty="0" err="1">
                <a:latin typeface="+mn-ea"/>
                <a:ea typeface="+mn-ea"/>
              </a:rPr>
              <a:t>DataNode</a:t>
            </a:r>
            <a:r>
              <a:rPr lang="zh-CN" altLang="en-US" sz="1400" dirty="0">
                <a:latin typeface="+mn-ea"/>
                <a:ea typeface="+mn-ea"/>
              </a:rPr>
              <a:t>、</a:t>
            </a:r>
            <a:r>
              <a:rPr lang="en-US" altLang="zh-CN" sz="1400" dirty="0">
                <a:latin typeface="+mn-ea"/>
                <a:ea typeface="+mn-ea"/>
              </a:rPr>
              <a:t>Kafka</a:t>
            </a:r>
            <a:r>
              <a:rPr lang="zh-CN" altLang="en-US" sz="1400" dirty="0">
                <a:latin typeface="+mn-ea"/>
                <a:ea typeface="+mn-ea"/>
              </a:rPr>
              <a:t>等</a:t>
            </a:r>
            <a:endParaRPr lang="zh-CN" altLang="en-US" sz="1400" dirty="0">
              <a:latin typeface="+mn-ea"/>
              <a:ea typeface="+mn-ea"/>
            </a:endParaRPr>
          </a:p>
        </p:txBody>
      </p:sp>
      <p:sp>
        <p:nvSpPr>
          <p:cNvPr id="42" name="TextBox 142"/>
          <p:cNvSpPr txBox="1"/>
          <p:nvPr/>
        </p:nvSpPr>
        <p:spPr>
          <a:xfrm>
            <a:off x="1203407" y="3825044"/>
            <a:ext cx="1333963" cy="404177"/>
          </a:xfrm>
          <a:prstGeom prst="rect">
            <a:avLst/>
          </a:prstGeom>
          <a:noFill/>
        </p:spPr>
        <p:txBody>
          <a:bodyPr wrap="square" rtlCol="0">
            <a:spAutoFit/>
          </a:bodyPr>
          <a:lstStyle/>
          <a:p>
            <a:pPr algn="ctr" defTabSz="1219200"/>
            <a:r>
              <a:rPr lang="zh-CN" altLang="en-US" sz="2000" b="1" dirty="0" smtClean="0">
                <a:latin typeface="+mn-ea"/>
                <a:ea typeface="+mn-ea"/>
              </a:rPr>
              <a:t>对应场景</a:t>
            </a:r>
            <a:endParaRPr lang="zh-CN" altLang="en-US" sz="2000" b="1" dirty="0">
              <a:latin typeface="+mn-ea"/>
              <a:ea typeface="+mn-ea"/>
            </a:endParaRPr>
          </a:p>
        </p:txBody>
      </p:sp>
      <p:sp>
        <p:nvSpPr>
          <p:cNvPr id="43" name="TextBox 142"/>
          <p:cNvSpPr txBox="1"/>
          <p:nvPr/>
        </p:nvSpPr>
        <p:spPr>
          <a:xfrm>
            <a:off x="1203407" y="1952836"/>
            <a:ext cx="1333963" cy="404177"/>
          </a:xfrm>
          <a:prstGeom prst="rect">
            <a:avLst/>
          </a:prstGeom>
          <a:noFill/>
        </p:spPr>
        <p:txBody>
          <a:bodyPr wrap="square" rtlCol="0">
            <a:spAutoFit/>
          </a:bodyPr>
          <a:lstStyle/>
          <a:p>
            <a:pPr algn="ctr" defTabSz="1219200"/>
            <a:r>
              <a:rPr lang="zh-CN" altLang="en-US" sz="2000" b="1" dirty="0" smtClean="0">
                <a:latin typeface="+mn-ea"/>
                <a:ea typeface="+mn-ea"/>
              </a:rPr>
              <a:t>主要型号</a:t>
            </a:r>
            <a:endParaRPr lang="zh-CN" altLang="en-US" sz="2000" b="1" dirty="0">
              <a:latin typeface="+mn-ea"/>
              <a:ea typeface="+mn-ea"/>
            </a:endParaRPr>
          </a:p>
        </p:txBody>
      </p:sp>
      <p:sp>
        <p:nvSpPr>
          <p:cNvPr id="16" name="任意多边形 15"/>
          <p:cNvSpPr/>
          <p:nvPr/>
        </p:nvSpPr>
        <p:spPr bwMode="auto">
          <a:xfrm>
            <a:off x="4079776" y="2817097"/>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7" name="任意多边形 16"/>
          <p:cNvSpPr/>
          <p:nvPr/>
        </p:nvSpPr>
        <p:spPr bwMode="auto">
          <a:xfrm>
            <a:off x="8331898" y="2817097"/>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华为鲲鹏</a:t>
            </a:r>
            <a:r>
              <a:rPr lang="zh-CN" altLang="en-US" sz="3200" dirty="0"/>
              <a:t>裸</a:t>
            </a:r>
            <a:r>
              <a:rPr lang="zh-CN" altLang="en-US" sz="3200" dirty="0" smtClean="0"/>
              <a:t>金属</a:t>
            </a:r>
            <a:r>
              <a:rPr lang="zh-CN" altLang="en-US" dirty="0" smtClean="0"/>
              <a:t>服务器优势</a:t>
            </a:r>
            <a:endParaRPr lang="en-US" dirty="0"/>
          </a:p>
        </p:txBody>
      </p:sp>
      <p:graphicFrame>
        <p:nvGraphicFramePr>
          <p:cNvPr id="5" name="图表 4"/>
          <p:cNvGraphicFramePr/>
          <p:nvPr/>
        </p:nvGraphicFramePr>
        <p:xfrm>
          <a:off x="1307468" y="1916832"/>
          <a:ext cx="4591871" cy="2192557"/>
        </p:xfrm>
        <a:graphic>
          <a:graphicData uri="http://schemas.openxmlformats.org/drawingml/2006/chart">
            <c:chart xmlns:c="http://schemas.openxmlformats.org/drawingml/2006/chart" xmlns:r="http://schemas.openxmlformats.org/officeDocument/2006/relationships" r:id="rId1"/>
          </a:graphicData>
        </a:graphic>
      </p:graphicFrame>
      <p:sp>
        <p:nvSpPr>
          <p:cNvPr id="6" name="矩形 5"/>
          <p:cNvSpPr/>
          <p:nvPr/>
        </p:nvSpPr>
        <p:spPr>
          <a:xfrm>
            <a:off x="1163453" y="4545124"/>
            <a:ext cx="4932548" cy="738664"/>
          </a:xfrm>
          <a:prstGeom prst="rect">
            <a:avLst/>
          </a:prstGeom>
        </p:spPr>
        <p:txBody>
          <a:bodyPr wrap="square">
            <a:spAutoFit/>
          </a:bodyPr>
          <a:lstStyle/>
          <a:p>
            <a:pPr marL="171450" indent="-171450">
              <a:buFont typeface="Arial" panose="020B0604020202020204" pitchFamily="34" charset="0"/>
              <a:buChar char="•"/>
            </a:pPr>
            <a:r>
              <a:rPr lang="en-US" altLang="zh-CN" sz="1400" dirty="0">
                <a:latin typeface="+mn-ea"/>
                <a:ea typeface="+mn-ea"/>
              </a:rPr>
              <a:t>2.6Ghz</a:t>
            </a:r>
            <a:r>
              <a:rPr lang="zh-CN" altLang="en-US" sz="1400" dirty="0">
                <a:latin typeface="+mn-ea"/>
                <a:ea typeface="+mn-ea"/>
              </a:rPr>
              <a:t>单</a:t>
            </a:r>
            <a:r>
              <a:rPr lang="en-US" altLang="zh-CN" sz="1400" dirty="0">
                <a:latin typeface="+mn-ea"/>
                <a:ea typeface="+mn-ea"/>
              </a:rPr>
              <a:t>P</a:t>
            </a:r>
            <a:r>
              <a:rPr lang="zh-CN" altLang="en-US" sz="1400" dirty="0">
                <a:latin typeface="+mn-ea"/>
                <a:ea typeface="+mn-ea"/>
              </a:rPr>
              <a:t>性能</a:t>
            </a:r>
            <a:r>
              <a:rPr lang="zh-CN" altLang="en-US" sz="1400" dirty="0" smtClean="0">
                <a:latin typeface="+mn-ea"/>
                <a:ea typeface="+mn-ea"/>
              </a:rPr>
              <a:t>为</a:t>
            </a:r>
            <a:r>
              <a:rPr lang="en-US" altLang="zh-CN" sz="1400" dirty="0" smtClean="0">
                <a:latin typeface="+mn-ea"/>
                <a:ea typeface="+mn-ea"/>
              </a:rPr>
              <a:t>x86 </a:t>
            </a:r>
            <a:r>
              <a:rPr lang="en-US" altLang="zh-CN" sz="1400" dirty="0">
                <a:latin typeface="+mn-ea"/>
                <a:ea typeface="+mn-ea"/>
              </a:rPr>
              <a:t>Gold 6148</a:t>
            </a:r>
            <a:r>
              <a:rPr lang="zh-CN" altLang="en-US" sz="1400" dirty="0">
                <a:latin typeface="+mn-ea"/>
                <a:ea typeface="+mn-ea"/>
              </a:rPr>
              <a:t>（打开</a:t>
            </a:r>
            <a:r>
              <a:rPr lang="en-US" altLang="zh-CN" sz="1400" dirty="0">
                <a:latin typeface="+mn-ea"/>
                <a:ea typeface="+mn-ea"/>
              </a:rPr>
              <a:t>turbo</a:t>
            </a:r>
            <a:r>
              <a:rPr lang="zh-CN" altLang="en-US" sz="1400" dirty="0">
                <a:latin typeface="+mn-ea"/>
                <a:ea typeface="+mn-ea"/>
              </a:rPr>
              <a:t>） 的</a:t>
            </a:r>
            <a:r>
              <a:rPr lang="en-US" altLang="zh-CN" sz="1400" dirty="0">
                <a:solidFill>
                  <a:srgbClr val="C00000"/>
                </a:solidFill>
                <a:latin typeface="+mn-ea"/>
                <a:ea typeface="+mn-ea"/>
              </a:rPr>
              <a:t>1.3</a:t>
            </a:r>
            <a:r>
              <a:rPr lang="zh-CN" altLang="en-US" sz="1400" dirty="0">
                <a:latin typeface="+mn-ea"/>
                <a:ea typeface="+mn-ea"/>
              </a:rPr>
              <a:t>倍；</a:t>
            </a:r>
            <a:endParaRPr lang="en-US" altLang="zh-CN" sz="1400" dirty="0">
              <a:latin typeface="+mn-ea"/>
              <a:ea typeface="+mn-ea"/>
            </a:endParaRPr>
          </a:p>
          <a:p>
            <a:pPr marL="171450" indent="-171450">
              <a:buFont typeface="Arial" panose="020B0604020202020204" pitchFamily="34" charset="0"/>
              <a:buChar char="•"/>
            </a:pPr>
            <a:r>
              <a:rPr lang="zh-CN" altLang="en-US" sz="1400" dirty="0" smtClean="0">
                <a:latin typeface="+mn-ea"/>
                <a:ea typeface="+mn-ea"/>
              </a:rPr>
              <a:t>华为鲲鹏</a:t>
            </a:r>
            <a:r>
              <a:rPr lang="en-US" altLang="zh-CN" sz="1400" dirty="0">
                <a:latin typeface="+mn-ea"/>
                <a:ea typeface="+mn-ea"/>
              </a:rPr>
              <a:t>BMS</a:t>
            </a:r>
            <a:r>
              <a:rPr lang="zh-CN" altLang="en-US" sz="1400" dirty="0" smtClean="0">
                <a:latin typeface="+mn-ea"/>
                <a:ea typeface="+mn-ea"/>
              </a:rPr>
              <a:t>相对</a:t>
            </a:r>
            <a:r>
              <a:rPr lang="en-US" altLang="zh-CN" sz="1400" dirty="0" smtClean="0">
                <a:latin typeface="+mn-ea"/>
                <a:ea typeface="+mn-ea"/>
              </a:rPr>
              <a:t>x86</a:t>
            </a:r>
            <a:r>
              <a:rPr lang="zh-CN" altLang="en-US" sz="1400" dirty="0" smtClean="0">
                <a:latin typeface="+mn-ea"/>
                <a:ea typeface="+mn-ea"/>
              </a:rPr>
              <a:t>相同</a:t>
            </a:r>
            <a:r>
              <a:rPr lang="zh-CN" altLang="en-US" sz="1400" dirty="0">
                <a:latin typeface="+mn-ea"/>
                <a:ea typeface="+mn-ea"/>
              </a:rPr>
              <a:t>配置（</a:t>
            </a:r>
            <a:r>
              <a:rPr lang="en-US" altLang="zh-CN" sz="1400" dirty="0">
                <a:latin typeface="+mn-ea"/>
                <a:ea typeface="+mn-ea"/>
              </a:rPr>
              <a:t>6148 CPU</a:t>
            </a:r>
            <a:r>
              <a:rPr lang="zh-CN" altLang="en-US" sz="1400" dirty="0" smtClean="0">
                <a:latin typeface="+mn-ea"/>
                <a:ea typeface="+mn-ea"/>
              </a:rPr>
              <a:t>）在性</a:t>
            </a:r>
            <a:r>
              <a:rPr lang="zh-CN" altLang="en-US" sz="1400" dirty="0">
                <a:latin typeface="+mn-ea"/>
                <a:ea typeface="+mn-ea"/>
              </a:rPr>
              <a:t>价</a:t>
            </a:r>
            <a:r>
              <a:rPr lang="zh-CN" altLang="en-US" sz="1400" dirty="0" smtClean="0">
                <a:latin typeface="+mn-ea"/>
                <a:ea typeface="+mn-ea"/>
              </a:rPr>
              <a:t>比上有优势；</a:t>
            </a:r>
            <a:endParaRPr lang="en-US" altLang="zh-CN" sz="1400" kern="0" dirty="0">
              <a:latin typeface="+mn-ea"/>
              <a:ea typeface="+mn-ea"/>
            </a:endParaRPr>
          </a:p>
        </p:txBody>
      </p:sp>
      <p:grpSp>
        <p:nvGrpSpPr>
          <p:cNvPr id="7" name="组合 6"/>
          <p:cNvGrpSpPr/>
          <p:nvPr/>
        </p:nvGrpSpPr>
        <p:grpSpPr>
          <a:xfrm>
            <a:off x="6455946" y="3528255"/>
            <a:ext cx="5585010" cy="1041126"/>
            <a:chOff x="6839243" y="2869772"/>
            <a:chExt cx="5586464" cy="1041397"/>
          </a:xfrm>
        </p:grpSpPr>
        <p:sp>
          <p:nvSpPr>
            <p:cNvPr id="8" name="TextBox 45"/>
            <p:cNvSpPr txBox="1"/>
            <p:nvPr/>
          </p:nvSpPr>
          <p:spPr>
            <a:xfrm>
              <a:off x="7768270" y="3326394"/>
              <a:ext cx="4646929" cy="584775"/>
            </a:xfrm>
            <a:prstGeom prst="rect">
              <a:avLst/>
            </a:prstGeom>
            <a:noFill/>
          </p:spPr>
          <p:txBody>
            <a:bodyPr wrap="square" rtlCol="0">
              <a:spAutoFit/>
            </a:bodyPr>
            <a:lstStyle/>
            <a:p>
              <a:pPr defTabSz="685800"/>
              <a:r>
                <a:rPr lang="zh-CN" altLang="en-US" sz="1600" dirty="0">
                  <a:latin typeface="+mn-ea"/>
                  <a:ea typeface="+mn-ea"/>
                </a:rPr>
                <a:t>支持存储共享卷</a:t>
              </a:r>
              <a:endParaRPr lang="en-US" altLang="zh-CN" sz="1600" dirty="0">
                <a:latin typeface="+mn-ea"/>
                <a:ea typeface="+mn-ea"/>
              </a:endParaRPr>
            </a:p>
            <a:p>
              <a:pPr defTabSz="685800"/>
              <a:r>
                <a:rPr lang="zh-CN" altLang="en-US" sz="1600" dirty="0">
                  <a:latin typeface="+mn-ea"/>
                  <a:ea typeface="+mn-ea"/>
                </a:rPr>
                <a:t>在线获取、按需使用</a:t>
              </a:r>
              <a:endParaRPr lang="en-US" altLang="zh-CN" sz="1600" dirty="0">
                <a:latin typeface="+mn-ea"/>
                <a:ea typeface="+mn-ea"/>
              </a:endParaRPr>
            </a:p>
          </p:txBody>
        </p:sp>
        <p:grpSp>
          <p:nvGrpSpPr>
            <p:cNvPr id="9" name="组合 107"/>
            <p:cNvGrpSpPr/>
            <p:nvPr/>
          </p:nvGrpSpPr>
          <p:grpSpPr>
            <a:xfrm>
              <a:off x="6986500" y="3066674"/>
              <a:ext cx="406366" cy="406229"/>
              <a:chOff x="13493750" y="2724150"/>
              <a:chExt cx="254000" cy="254000"/>
            </a:xfrm>
            <a:solidFill>
              <a:srgbClr val="00B0F0"/>
            </a:solidFill>
          </p:grpSpPr>
          <p:sp>
            <p:nvSpPr>
              <p:cNvPr id="13" name="Freeform 122"/>
              <p:cNvSpPr/>
              <p:nvPr/>
            </p:nvSpPr>
            <p:spPr bwMode="auto">
              <a:xfrm>
                <a:off x="13636625" y="2863850"/>
                <a:ext cx="107950" cy="114300"/>
              </a:xfrm>
              <a:custGeom>
                <a:avLst/>
                <a:gdLst/>
                <a:ahLst/>
                <a:cxnLst>
                  <a:cxn ang="0">
                    <a:pos x="68" y="8"/>
                  </a:cxn>
                  <a:cxn ang="0">
                    <a:pos x="68" y="8"/>
                  </a:cxn>
                  <a:cxn ang="0">
                    <a:pos x="64" y="14"/>
                  </a:cxn>
                  <a:cxn ang="0">
                    <a:pos x="60" y="16"/>
                  </a:cxn>
                  <a:cxn ang="0">
                    <a:pos x="54" y="18"/>
                  </a:cxn>
                  <a:cxn ang="0">
                    <a:pos x="54" y="18"/>
                  </a:cxn>
                  <a:cxn ang="0">
                    <a:pos x="18" y="18"/>
                  </a:cxn>
                  <a:cxn ang="0">
                    <a:pos x="18" y="0"/>
                  </a:cxn>
                  <a:cxn ang="0">
                    <a:pos x="0" y="36"/>
                  </a:cxn>
                  <a:cxn ang="0">
                    <a:pos x="18" y="72"/>
                  </a:cxn>
                  <a:cxn ang="0">
                    <a:pos x="18" y="52"/>
                  </a:cxn>
                  <a:cxn ang="0">
                    <a:pos x="36" y="52"/>
                  </a:cxn>
                  <a:cxn ang="0">
                    <a:pos x="36" y="52"/>
                  </a:cxn>
                  <a:cxn ang="0">
                    <a:pos x="40" y="52"/>
                  </a:cxn>
                  <a:cxn ang="0">
                    <a:pos x="42" y="52"/>
                  </a:cxn>
                  <a:cxn ang="0">
                    <a:pos x="46" y="48"/>
                  </a:cxn>
                  <a:cxn ang="0">
                    <a:pos x="52" y="44"/>
                  </a:cxn>
                  <a:cxn ang="0">
                    <a:pos x="56" y="36"/>
                  </a:cxn>
                  <a:cxn ang="0">
                    <a:pos x="62" y="24"/>
                  </a:cxn>
                  <a:cxn ang="0">
                    <a:pos x="68" y="8"/>
                  </a:cxn>
                  <a:cxn ang="0">
                    <a:pos x="68" y="8"/>
                  </a:cxn>
                </a:cxnLst>
                <a:rect l="0" t="0" r="r" b="b"/>
                <a:pathLst>
                  <a:path w="68" h="72">
                    <a:moveTo>
                      <a:pt x="68" y="8"/>
                    </a:moveTo>
                    <a:lnTo>
                      <a:pt x="68" y="8"/>
                    </a:lnTo>
                    <a:lnTo>
                      <a:pt x="64" y="14"/>
                    </a:lnTo>
                    <a:lnTo>
                      <a:pt x="60" y="16"/>
                    </a:lnTo>
                    <a:lnTo>
                      <a:pt x="54" y="18"/>
                    </a:lnTo>
                    <a:lnTo>
                      <a:pt x="54" y="18"/>
                    </a:lnTo>
                    <a:lnTo>
                      <a:pt x="18" y="18"/>
                    </a:lnTo>
                    <a:lnTo>
                      <a:pt x="18" y="0"/>
                    </a:lnTo>
                    <a:lnTo>
                      <a:pt x="0" y="36"/>
                    </a:lnTo>
                    <a:lnTo>
                      <a:pt x="18" y="72"/>
                    </a:lnTo>
                    <a:lnTo>
                      <a:pt x="18" y="52"/>
                    </a:lnTo>
                    <a:lnTo>
                      <a:pt x="36" y="52"/>
                    </a:lnTo>
                    <a:lnTo>
                      <a:pt x="36" y="52"/>
                    </a:lnTo>
                    <a:lnTo>
                      <a:pt x="40" y="52"/>
                    </a:lnTo>
                    <a:lnTo>
                      <a:pt x="42" y="52"/>
                    </a:lnTo>
                    <a:lnTo>
                      <a:pt x="46" y="48"/>
                    </a:lnTo>
                    <a:lnTo>
                      <a:pt x="52" y="44"/>
                    </a:lnTo>
                    <a:lnTo>
                      <a:pt x="56" y="36"/>
                    </a:lnTo>
                    <a:lnTo>
                      <a:pt x="62" y="24"/>
                    </a:lnTo>
                    <a:lnTo>
                      <a:pt x="68" y="8"/>
                    </a:lnTo>
                    <a:lnTo>
                      <a:pt x="68" y="8"/>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14" name="Freeform 123"/>
              <p:cNvSpPr/>
              <p:nvPr/>
            </p:nvSpPr>
            <p:spPr bwMode="auto">
              <a:xfrm>
                <a:off x="13668375" y="2790825"/>
                <a:ext cx="79375" cy="92075"/>
              </a:xfrm>
              <a:custGeom>
                <a:avLst/>
                <a:gdLst/>
                <a:ahLst/>
                <a:cxnLst>
                  <a:cxn ang="0">
                    <a:pos x="0" y="18"/>
                  </a:cxn>
                  <a:cxn ang="0">
                    <a:pos x="30" y="0"/>
                  </a:cxn>
                  <a:cxn ang="0">
                    <a:pos x="48" y="32"/>
                  </a:cxn>
                  <a:cxn ang="0">
                    <a:pos x="48" y="32"/>
                  </a:cxn>
                  <a:cxn ang="0">
                    <a:pos x="48" y="34"/>
                  </a:cxn>
                  <a:cxn ang="0">
                    <a:pos x="50" y="40"/>
                  </a:cxn>
                  <a:cxn ang="0">
                    <a:pos x="48" y="46"/>
                  </a:cxn>
                  <a:cxn ang="0">
                    <a:pos x="46" y="50"/>
                  </a:cxn>
                  <a:cxn ang="0">
                    <a:pos x="42" y="54"/>
                  </a:cxn>
                  <a:cxn ang="0">
                    <a:pos x="42" y="54"/>
                  </a:cxn>
                  <a:cxn ang="0">
                    <a:pos x="38" y="56"/>
                  </a:cxn>
                  <a:cxn ang="0">
                    <a:pos x="32" y="58"/>
                  </a:cxn>
                  <a:cxn ang="0">
                    <a:pos x="26" y="54"/>
                  </a:cxn>
                  <a:cxn ang="0">
                    <a:pos x="20" y="52"/>
                  </a:cxn>
                  <a:cxn ang="0">
                    <a:pos x="18" y="50"/>
                  </a:cxn>
                  <a:cxn ang="0">
                    <a:pos x="0" y="18"/>
                  </a:cxn>
                </a:cxnLst>
                <a:rect l="0" t="0" r="r" b="b"/>
                <a:pathLst>
                  <a:path w="50" h="58">
                    <a:moveTo>
                      <a:pt x="0" y="18"/>
                    </a:moveTo>
                    <a:lnTo>
                      <a:pt x="30" y="0"/>
                    </a:lnTo>
                    <a:lnTo>
                      <a:pt x="48" y="32"/>
                    </a:lnTo>
                    <a:lnTo>
                      <a:pt x="48" y="32"/>
                    </a:lnTo>
                    <a:lnTo>
                      <a:pt x="48" y="34"/>
                    </a:lnTo>
                    <a:lnTo>
                      <a:pt x="50" y="40"/>
                    </a:lnTo>
                    <a:lnTo>
                      <a:pt x="48" y="46"/>
                    </a:lnTo>
                    <a:lnTo>
                      <a:pt x="46" y="50"/>
                    </a:lnTo>
                    <a:lnTo>
                      <a:pt x="42" y="54"/>
                    </a:lnTo>
                    <a:lnTo>
                      <a:pt x="42" y="54"/>
                    </a:lnTo>
                    <a:lnTo>
                      <a:pt x="38" y="56"/>
                    </a:lnTo>
                    <a:lnTo>
                      <a:pt x="32" y="58"/>
                    </a:lnTo>
                    <a:lnTo>
                      <a:pt x="26" y="54"/>
                    </a:lnTo>
                    <a:lnTo>
                      <a:pt x="20" y="52"/>
                    </a:lnTo>
                    <a:lnTo>
                      <a:pt x="18" y="50"/>
                    </a:lnTo>
                    <a:lnTo>
                      <a:pt x="0" y="18"/>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15" name="Freeform 124"/>
              <p:cNvSpPr/>
              <p:nvPr/>
            </p:nvSpPr>
            <p:spPr bwMode="auto">
              <a:xfrm>
                <a:off x="13493750" y="2816225"/>
                <a:ext cx="98425" cy="120650"/>
              </a:xfrm>
              <a:custGeom>
                <a:avLst/>
                <a:gdLst/>
                <a:ahLst/>
                <a:cxnLst>
                  <a:cxn ang="0">
                    <a:pos x="28" y="76"/>
                  </a:cxn>
                  <a:cxn ang="0">
                    <a:pos x="28" y="76"/>
                  </a:cxn>
                  <a:cxn ang="0">
                    <a:pos x="26" y="68"/>
                  </a:cxn>
                  <a:cxn ang="0">
                    <a:pos x="26" y="64"/>
                  </a:cxn>
                  <a:cxn ang="0">
                    <a:pos x="28" y="58"/>
                  </a:cxn>
                  <a:cxn ang="0">
                    <a:pos x="28" y="58"/>
                  </a:cxn>
                  <a:cxn ang="0">
                    <a:pos x="46" y="26"/>
                  </a:cxn>
                  <a:cxn ang="0">
                    <a:pos x="62" y="36"/>
                  </a:cxn>
                  <a:cxn ang="0">
                    <a:pos x="40" y="2"/>
                  </a:cxn>
                  <a:cxn ang="0">
                    <a:pos x="0" y="0"/>
                  </a:cxn>
                  <a:cxn ang="0">
                    <a:pos x="16" y="10"/>
                  </a:cxn>
                  <a:cxn ang="0">
                    <a:pos x="6" y="26"/>
                  </a:cxn>
                  <a:cxn ang="0">
                    <a:pos x="6" y="26"/>
                  </a:cxn>
                  <a:cxn ang="0">
                    <a:pos x="4" y="28"/>
                  </a:cxn>
                  <a:cxn ang="0">
                    <a:pos x="4" y="32"/>
                  </a:cxn>
                  <a:cxn ang="0">
                    <a:pos x="4" y="36"/>
                  </a:cxn>
                  <a:cxn ang="0">
                    <a:pos x="6" y="42"/>
                  </a:cxn>
                  <a:cxn ang="0">
                    <a:pos x="10" y="52"/>
                  </a:cxn>
                  <a:cxn ang="0">
                    <a:pos x="18" y="62"/>
                  </a:cxn>
                  <a:cxn ang="0">
                    <a:pos x="28" y="76"/>
                  </a:cxn>
                  <a:cxn ang="0">
                    <a:pos x="28" y="76"/>
                  </a:cxn>
                </a:cxnLst>
                <a:rect l="0" t="0" r="r" b="b"/>
                <a:pathLst>
                  <a:path w="62" h="76">
                    <a:moveTo>
                      <a:pt x="28" y="76"/>
                    </a:moveTo>
                    <a:lnTo>
                      <a:pt x="28" y="76"/>
                    </a:lnTo>
                    <a:lnTo>
                      <a:pt x="26" y="68"/>
                    </a:lnTo>
                    <a:lnTo>
                      <a:pt x="26" y="64"/>
                    </a:lnTo>
                    <a:lnTo>
                      <a:pt x="28" y="58"/>
                    </a:lnTo>
                    <a:lnTo>
                      <a:pt x="28" y="58"/>
                    </a:lnTo>
                    <a:lnTo>
                      <a:pt x="46" y="26"/>
                    </a:lnTo>
                    <a:lnTo>
                      <a:pt x="62" y="36"/>
                    </a:lnTo>
                    <a:lnTo>
                      <a:pt x="40" y="2"/>
                    </a:lnTo>
                    <a:lnTo>
                      <a:pt x="0" y="0"/>
                    </a:lnTo>
                    <a:lnTo>
                      <a:pt x="16" y="10"/>
                    </a:lnTo>
                    <a:lnTo>
                      <a:pt x="6" y="26"/>
                    </a:lnTo>
                    <a:lnTo>
                      <a:pt x="6" y="26"/>
                    </a:lnTo>
                    <a:lnTo>
                      <a:pt x="4" y="28"/>
                    </a:lnTo>
                    <a:lnTo>
                      <a:pt x="4" y="32"/>
                    </a:lnTo>
                    <a:lnTo>
                      <a:pt x="4" y="36"/>
                    </a:lnTo>
                    <a:lnTo>
                      <a:pt x="6" y="42"/>
                    </a:lnTo>
                    <a:lnTo>
                      <a:pt x="10" y="52"/>
                    </a:lnTo>
                    <a:lnTo>
                      <a:pt x="18" y="62"/>
                    </a:lnTo>
                    <a:lnTo>
                      <a:pt x="28" y="76"/>
                    </a:lnTo>
                    <a:lnTo>
                      <a:pt x="28" y="76"/>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16" name="Freeform 125"/>
              <p:cNvSpPr/>
              <p:nvPr/>
            </p:nvSpPr>
            <p:spPr bwMode="auto">
              <a:xfrm>
                <a:off x="13547725" y="2898775"/>
                <a:ext cx="85725" cy="53975"/>
              </a:xfrm>
              <a:custGeom>
                <a:avLst/>
                <a:gdLst/>
                <a:ahLst/>
                <a:cxnLst>
                  <a:cxn ang="0">
                    <a:pos x="54" y="0"/>
                  </a:cxn>
                  <a:cxn ang="0">
                    <a:pos x="54" y="34"/>
                  </a:cxn>
                  <a:cxn ang="0">
                    <a:pos x="18" y="34"/>
                  </a:cxn>
                  <a:cxn ang="0">
                    <a:pos x="18" y="34"/>
                  </a:cxn>
                  <a:cxn ang="0">
                    <a:pos x="14" y="34"/>
                  </a:cxn>
                  <a:cxn ang="0">
                    <a:pos x="10" y="32"/>
                  </a:cxn>
                  <a:cxn ang="0">
                    <a:pos x="4" y="26"/>
                  </a:cxn>
                  <a:cxn ang="0">
                    <a:pos x="2" y="22"/>
                  </a:cxn>
                  <a:cxn ang="0">
                    <a:pos x="0" y="18"/>
                  </a:cxn>
                  <a:cxn ang="0">
                    <a:pos x="0" y="18"/>
                  </a:cxn>
                  <a:cxn ang="0">
                    <a:pos x="0" y="12"/>
                  </a:cxn>
                  <a:cxn ang="0">
                    <a:pos x="2" y="8"/>
                  </a:cxn>
                  <a:cxn ang="0">
                    <a:pos x="8" y="4"/>
                  </a:cxn>
                  <a:cxn ang="0">
                    <a:pos x="14" y="0"/>
                  </a:cxn>
                  <a:cxn ang="0">
                    <a:pos x="16" y="0"/>
                  </a:cxn>
                  <a:cxn ang="0">
                    <a:pos x="54" y="0"/>
                  </a:cxn>
                </a:cxnLst>
                <a:rect l="0" t="0" r="r" b="b"/>
                <a:pathLst>
                  <a:path w="54" h="34">
                    <a:moveTo>
                      <a:pt x="54" y="0"/>
                    </a:moveTo>
                    <a:lnTo>
                      <a:pt x="54" y="34"/>
                    </a:lnTo>
                    <a:lnTo>
                      <a:pt x="18" y="34"/>
                    </a:lnTo>
                    <a:lnTo>
                      <a:pt x="18" y="34"/>
                    </a:lnTo>
                    <a:lnTo>
                      <a:pt x="14" y="34"/>
                    </a:lnTo>
                    <a:lnTo>
                      <a:pt x="10" y="32"/>
                    </a:lnTo>
                    <a:lnTo>
                      <a:pt x="4" y="26"/>
                    </a:lnTo>
                    <a:lnTo>
                      <a:pt x="2" y="22"/>
                    </a:lnTo>
                    <a:lnTo>
                      <a:pt x="0" y="18"/>
                    </a:lnTo>
                    <a:lnTo>
                      <a:pt x="0" y="18"/>
                    </a:lnTo>
                    <a:lnTo>
                      <a:pt x="0" y="12"/>
                    </a:lnTo>
                    <a:lnTo>
                      <a:pt x="2" y="8"/>
                    </a:lnTo>
                    <a:lnTo>
                      <a:pt x="8" y="4"/>
                    </a:lnTo>
                    <a:lnTo>
                      <a:pt x="14" y="0"/>
                    </a:lnTo>
                    <a:lnTo>
                      <a:pt x="16" y="0"/>
                    </a:lnTo>
                    <a:lnTo>
                      <a:pt x="54" y="0"/>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17" name="Freeform 126"/>
              <p:cNvSpPr/>
              <p:nvPr/>
            </p:nvSpPr>
            <p:spPr bwMode="auto">
              <a:xfrm>
                <a:off x="13592175" y="2724150"/>
                <a:ext cx="127000" cy="79375"/>
              </a:xfrm>
              <a:custGeom>
                <a:avLst/>
                <a:gdLst/>
                <a:ahLst/>
                <a:cxnLst>
                  <a:cxn ang="0">
                    <a:pos x="0" y="2"/>
                  </a:cxn>
                  <a:cxn ang="0">
                    <a:pos x="0" y="2"/>
                  </a:cxn>
                  <a:cxn ang="0">
                    <a:pos x="6" y="4"/>
                  </a:cxn>
                  <a:cxn ang="0">
                    <a:pos x="12" y="6"/>
                  </a:cxn>
                  <a:cxn ang="0">
                    <a:pos x="16" y="10"/>
                  </a:cxn>
                  <a:cxn ang="0">
                    <a:pos x="16" y="10"/>
                  </a:cxn>
                  <a:cxn ang="0">
                    <a:pos x="34" y="42"/>
                  </a:cxn>
                  <a:cxn ang="0">
                    <a:pos x="18" y="50"/>
                  </a:cxn>
                  <a:cxn ang="0">
                    <a:pos x="58" y="48"/>
                  </a:cxn>
                  <a:cxn ang="0">
                    <a:pos x="80" y="16"/>
                  </a:cxn>
                  <a:cxn ang="0">
                    <a:pos x="64" y="24"/>
                  </a:cxn>
                  <a:cxn ang="0">
                    <a:pos x="54" y="8"/>
                  </a:cxn>
                  <a:cxn ang="0">
                    <a:pos x="54" y="8"/>
                  </a:cxn>
                  <a:cxn ang="0">
                    <a:pos x="54" y="6"/>
                  </a:cxn>
                  <a:cxn ang="0">
                    <a:pos x="46" y="2"/>
                  </a:cxn>
                  <a:cxn ang="0">
                    <a:pos x="40" y="2"/>
                  </a:cxn>
                  <a:cxn ang="0">
                    <a:pos x="30" y="0"/>
                  </a:cxn>
                  <a:cxn ang="0">
                    <a:pos x="18" y="0"/>
                  </a:cxn>
                  <a:cxn ang="0">
                    <a:pos x="0" y="2"/>
                  </a:cxn>
                  <a:cxn ang="0">
                    <a:pos x="0" y="2"/>
                  </a:cxn>
                </a:cxnLst>
                <a:rect l="0" t="0" r="r" b="b"/>
                <a:pathLst>
                  <a:path w="80" h="50">
                    <a:moveTo>
                      <a:pt x="0" y="2"/>
                    </a:moveTo>
                    <a:lnTo>
                      <a:pt x="0" y="2"/>
                    </a:lnTo>
                    <a:lnTo>
                      <a:pt x="6" y="4"/>
                    </a:lnTo>
                    <a:lnTo>
                      <a:pt x="12" y="6"/>
                    </a:lnTo>
                    <a:lnTo>
                      <a:pt x="16" y="10"/>
                    </a:lnTo>
                    <a:lnTo>
                      <a:pt x="16" y="10"/>
                    </a:lnTo>
                    <a:lnTo>
                      <a:pt x="34" y="42"/>
                    </a:lnTo>
                    <a:lnTo>
                      <a:pt x="18" y="50"/>
                    </a:lnTo>
                    <a:lnTo>
                      <a:pt x="58" y="48"/>
                    </a:lnTo>
                    <a:lnTo>
                      <a:pt x="80" y="16"/>
                    </a:lnTo>
                    <a:lnTo>
                      <a:pt x="64" y="24"/>
                    </a:lnTo>
                    <a:lnTo>
                      <a:pt x="54" y="8"/>
                    </a:lnTo>
                    <a:lnTo>
                      <a:pt x="54" y="8"/>
                    </a:lnTo>
                    <a:lnTo>
                      <a:pt x="54" y="6"/>
                    </a:lnTo>
                    <a:lnTo>
                      <a:pt x="46" y="2"/>
                    </a:lnTo>
                    <a:lnTo>
                      <a:pt x="40" y="2"/>
                    </a:lnTo>
                    <a:lnTo>
                      <a:pt x="30" y="0"/>
                    </a:lnTo>
                    <a:lnTo>
                      <a:pt x="18" y="0"/>
                    </a:lnTo>
                    <a:lnTo>
                      <a:pt x="0" y="2"/>
                    </a:lnTo>
                    <a:lnTo>
                      <a:pt x="0" y="2"/>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18" name="Freeform 127"/>
              <p:cNvSpPr/>
              <p:nvPr/>
            </p:nvSpPr>
            <p:spPr bwMode="auto">
              <a:xfrm>
                <a:off x="13531850" y="2733675"/>
                <a:ext cx="79375" cy="88900"/>
              </a:xfrm>
              <a:custGeom>
                <a:avLst/>
                <a:gdLst/>
                <a:ahLst/>
                <a:cxnLst>
                  <a:cxn ang="0">
                    <a:pos x="30" y="56"/>
                  </a:cxn>
                  <a:cxn ang="0">
                    <a:pos x="0" y="40"/>
                  </a:cxn>
                  <a:cxn ang="0">
                    <a:pos x="18" y="8"/>
                  </a:cxn>
                  <a:cxn ang="0">
                    <a:pos x="18" y="8"/>
                  </a:cxn>
                  <a:cxn ang="0">
                    <a:pos x="20" y="6"/>
                  </a:cxn>
                  <a:cxn ang="0">
                    <a:pos x="24" y="2"/>
                  </a:cxn>
                  <a:cxn ang="0">
                    <a:pos x="32" y="0"/>
                  </a:cxn>
                  <a:cxn ang="0">
                    <a:pos x="36" y="0"/>
                  </a:cxn>
                  <a:cxn ang="0">
                    <a:pos x="42" y="2"/>
                  </a:cxn>
                  <a:cxn ang="0">
                    <a:pos x="42" y="2"/>
                  </a:cxn>
                  <a:cxn ang="0">
                    <a:pos x="46" y="4"/>
                  </a:cxn>
                  <a:cxn ang="0">
                    <a:pos x="48" y="8"/>
                  </a:cxn>
                  <a:cxn ang="0">
                    <a:pos x="50" y="16"/>
                  </a:cxn>
                  <a:cxn ang="0">
                    <a:pos x="50" y="22"/>
                  </a:cxn>
                  <a:cxn ang="0">
                    <a:pos x="48" y="24"/>
                  </a:cxn>
                  <a:cxn ang="0">
                    <a:pos x="30" y="56"/>
                  </a:cxn>
                </a:cxnLst>
                <a:rect l="0" t="0" r="r" b="b"/>
                <a:pathLst>
                  <a:path w="50" h="56">
                    <a:moveTo>
                      <a:pt x="30" y="56"/>
                    </a:moveTo>
                    <a:lnTo>
                      <a:pt x="0" y="40"/>
                    </a:lnTo>
                    <a:lnTo>
                      <a:pt x="18" y="8"/>
                    </a:lnTo>
                    <a:lnTo>
                      <a:pt x="18" y="8"/>
                    </a:lnTo>
                    <a:lnTo>
                      <a:pt x="20" y="6"/>
                    </a:lnTo>
                    <a:lnTo>
                      <a:pt x="24" y="2"/>
                    </a:lnTo>
                    <a:lnTo>
                      <a:pt x="32" y="0"/>
                    </a:lnTo>
                    <a:lnTo>
                      <a:pt x="36" y="0"/>
                    </a:lnTo>
                    <a:lnTo>
                      <a:pt x="42" y="2"/>
                    </a:lnTo>
                    <a:lnTo>
                      <a:pt x="42" y="2"/>
                    </a:lnTo>
                    <a:lnTo>
                      <a:pt x="46" y="4"/>
                    </a:lnTo>
                    <a:lnTo>
                      <a:pt x="48" y="8"/>
                    </a:lnTo>
                    <a:lnTo>
                      <a:pt x="50" y="16"/>
                    </a:lnTo>
                    <a:lnTo>
                      <a:pt x="50" y="22"/>
                    </a:lnTo>
                    <a:lnTo>
                      <a:pt x="48" y="24"/>
                    </a:lnTo>
                    <a:lnTo>
                      <a:pt x="30" y="56"/>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grpSp>
        <p:pic>
          <p:nvPicPr>
            <p:cNvPr id="10" name="pasted-image.pdf"/>
            <p:cNvPicPr>
              <a:picLocks noChangeAspect="1"/>
            </p:cNvPicPr>
            <p:nvPr/>
          </p:nvPicPr>
          <p:blipFill>
            <a:blip r:embed="rId2" cstate="print"/>
            <a:stretch>
              <a:fillRect/>
            </a:stretch>
          </p:blipFill>
          <p:spPr>
            <a:xfrm>
              <a:off x="6839243" y="2912342"/>
              <a:ext cx="715118" cy="714896"/>
            </a:xfrm>
            <a:prstGeom prst="rect">
              <a:avLst/>
            </a:prstGeom>
            <a:ln w="3175" cap="flat">
              <a:noFill/>
              <a:miter lim="400000"/>
              <a:headEnd/>
              <a:tailEnd/>
            </a:ln>
            <a:effectLst/>
          </p:spPr>
        </p:pic>
        <p:cxnSp>
          <p:nvCxnSpPr>
            <p:cNvPr id="11" name="Straight Connector 38"/>
            <p:cNvCxnSpPr/>
            <p:nvPr/>
          </p:nvCxnSpPr>
          <p:spPr>
            <a:xfrm flipH="1">
              <a:off x="7778777" y="3254403"/>
              <a:ext cx="3682155" cy="0"/>
            </a:xfrm>
            <a:prstGeom prst="line">
              <a:avLst/>
            </a:prstGeom>
            <a:noFill/>
            <a:ln w="19050" cap="flat" cmpd="sng" algn="ctr">
              <a:solidFill>
                <a:srgbClr val="666666">
                  <a:lumMod val="85000"/>
                </a:srgbClr>
              </a:solidFill>
              <a:prstDash val="solid"/>
              <a:miter lim="800000"/>
            </a:ln>
            <a:effectLst/>
          </p:spPr>
        </p:cxnSp>
        <p:sp>
          <p:nvSpPr>
            <p:cNvPr id="12" name="TextBox 58"/>
            <p:cNvSpPr txBox="1"/>
            <p:nvPr/>
          </p:nvSpPr>
          <p:spPr>
            <a:xfrm>
              <a:off x="7778778" y="2869772"/>
              <a:ext cx="4646929" cy="400017"/>
            </a:xfrm>
            <a:prstGeom prst="rect">
              <a:avLst/>
            </a:prstGeom>
            <a:noFill/>
          </p:spPr>
          <p:txBody>
            <a:bodyPr wrap="square" rtlCol="0">
              <a:spAutoFit/>
            </a:bodyPr>
            <a:lstStyle/>
            <a:p>
              <a:pPr defTabSz="914400"/>
              <a:r>
                <a:rPr lang="zh-CN" altLang="en-US" sz="2000" b="1" dirty="0">
                  <a:latin typeface="+mn-ea"/>
                  <a:ea typeface="+mn-ea"/>
                </a:rPr>
                <a:t>分钟级发放</a:t>
              </a:r>
              <a:endParaRPr lang="zh-CN" altLang="en-US" sz="2000" b="1" dirty="0">
                <a:latin typeface="+mn-ea"/>
                <a:ea typeface="+mn-ea"/>
              </a:endParaRPr>
            </a:p>
          </p:txBody>
        </p:sp>
      </p:grpSp>
      <p:grpSp>
        <p:nvGrpSpPr>
          <p:cNvPr id="19" name="组合 18"/>
          <p:cNvGrpSpPr/>
          <p:nvPr/>
        </p:nvGrpSpPr>
        <p:grpSpPr>
          <a:xfrm>
            <a:off x="6455947" y="1582839"/>
            <a:ext cx="5590289" cy="1260379"/>
            <a:chOff x="6844959" y="1285962"/>
            <a:chExt cx="5591745" cy="1260707"/>
          </a:xfrm>
        </p:grpSpPr>
        <p:cxnSp>
          <p:nvCxnSpPr>
            <p:cNvPr id="20" name="Straight Connector 38"/>
            <p:cNvCxnSpPr/>
            <p:nvPr/>
          </p:nvCxnSpPr>
          <p:spPr>
            <a:xfrm flipH="1">
              <a:off x="7789775" y="1676689"/>
              <a:ext cx="3682155" cy="0"/>
            </a:xfrm>
            <a:prstGeom prst="line">
              <a:avLst/>
            </a:prstGeom>
            <a:noFill/>
            <a:ln w="19050" cap="flat" cmpd="sng" algn="ctr">
              <a:solidFill>
                <a:srgbClr val="666666">
                  <a:lumMod val="85000"/>
                </a:srgbClr>
              </a:solidFill>
              <a:prstDash val="solid"/>
              <a:miter lim="800000"/>
            </a:ln>
            <a:effectLst/>
          </p:spPr>
        </p:cxnSp>
        <p:pic>
          <p:nvPicPr>
            <p:cNvPr id="21" name="pasted-image.pdf"/>
            <p:cNvPicPr>
              <a:picLocks noChangeAspect="1"/>
            </p:cNvPicPr>
            <p:nvPr/>
          </p:nvPicPr>
          <p:blipFill>
            <a:blip r:embed="rId2" cstate="print"/>
            <a:stretch>
              <a:fillRect/>
            </a:stretch>
          </p:blipFill>
          <p:spPr>
            <a:xfrm>
              <a:off x="6844959" y="1398411"/>
              <a:ext cx="715118" cy="714896"/>
            </a:xfrm>
            <a:prstGeom prst="rect">
              <a:avLst/>
            </a:prstGeom>
            <a:ln w="3175" cap="flat">
              <a:noFill/>
              <a:miter lim="400000"/>
              <a:headEnd/>
              <a:tailEnd/>
            </a:ln>
            <a:effectLst/>
          </p:spPr>
        </p:pic>
        <p:sp>
          <p:nvSpPr>
            <p:cNvPr id="22" name="Freeform 63"/>
            <p:cNvSpPr/>
            <p:nvPr/>
          </p:nvSpPr>
          <p:spPr bwMode="auto">
            <a:xfrm rot="9188981">
              <a:off x="7038872" y="1531874"/>
              <a:ext cx="339828" cy="448880"/>
            </a:xfrm>
            <a:custGeom>
              <a:avLst/>
              <a:gdLst/>
              <a:ahLst/>
              <a:cxnLst>
                <a:cxn ang="0">
                  <a:pos x="4913" y="0"/>
                </a:cxn>
                <a:cxn ang="0">
                  <a:pos x="11380" y="9251"/>
                </a:cxn>
                <a:cxn ang="0">
                  <a:pos x="8661" y="9251"/>
                </a:cxn>
                <a:cxn ang="0">
                  <a:pos x="8667" y="9270"/>
                </a:cxn>
                <a:cxn ang="0">
                  <a:pos x="4712" y="9270"/>
                </a:cxn>
                <a:cxn ang="0">
                  <a:pos x="6491" y="16420"/>
                </a:cxn>
                <a:cxn ang="0">
                  <a:pos x="0" y="7132"/>
                </a:cxn>
                <a:cxn ang="0">
                  <a:pos x="6689" y="7132"/>
                </a:cxn>
                <a:cxn ang="0">
                  <a:pos x="4913" y="0"/>
                </a:cxn>
              </a:cxnLst>
              <a:rect l="0" t="0" r="r" b="b"/>
              <a:pathLst>
                <a:path w="11380" h="16420">
                  <a:moveTo>
                    <a:pt x="4913" y="0"/>
                  </a:moveTo>
                  <a:lnTo>
                    <a:pt x="11380" y="9251"/>
                  </a:lnTo>
                  <a:lnTo>
                    <a:pt x="8661" y="9251"/>
                  </a:lnTo>
                  <a:lnTo>
                    <a:pt x="8667" y="9270"/>
                  </a:lnTo>
                  <a:lnTo>
                    <a:pt x="4712" y="9270"/>
                  </a:lnTo>
                  <a:lnTo>
                    <a:pt x="6491" y="16420"/>
                  </a:lnTo>
                  <a:lnTo>
                    <a:pt x="0" y="7132"/>
                  </a:lnTo>
                  <a:lnTo>
                    <a:pt x="6689" y="7132"/>
                  </a:lnTo>
                  <a:lnTo>
                    <a:pt x="4913" y="0"/>
                  </a:lnTo>
                  <a:close/>
                </a:path>
              </a:pathLst>
            </a:custGeom>
            <a:solidFill>
              <a:srgbClr val="00B0F0"/>
            </a:solid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23" name="TextBox 56"/>
            <p:cNvSpPr txBox="1"/>
            <p:nvPr/>
          </p:nvSpPr>
          <p:spPr>
            <a:xfrm>
              <a:off x="7789775" y="1285962"/>
              <a:ext cx="4646929" cy="400017"/>
            </a:xfrm>
            <a:prstGeom prst="rect">
              <a:avLst/>
            </a:prstGeom>
            <a:noFill/>
          </p:spPr>
          <p:txBody>
            <a:bodyPr wrap="square" rtlCol="0">
              <a:spAutoFit/>
            </a:bodyPr>
            <a:lstStyle/>
            <a:p>
              <a:pPr defTabSz="914400"/>
              <a:r>
                <a:rPr lang="zh-CN" altLang="en-US" sz="2000" b="1" dirty="0">
                  <a:latin typeface="+mn-ea"/>
                  <a:ea typeface="+mn-ea"/>
                </a:rPr>
                <a:t>高并发，性能</a:t>
              </a:r>
              <a:r>
                <a:rPr lang="zh-CN" altLang="en-US" sz="2000" b="1" dirty="0" smtClean="0">
                  <a:latin typeface="+mn-ea"/>
                  <a:ea typeface="+mn-ea"/>
                </a:rPr>
                <a:t>领先</a:t>
              </a:r>
              <a:endParaRPr lang="zh-CN" altLang="en-US" sz="2000" b="1" dirty="0">
                <a:latin typeface="+mn-ea"/>
                <a:ea typeface="+mn-ea"/>
              </a:endParaRPr>
            </a:p>
          </p:txBody>
        </p:sp>
        <p:sp>
          <p:nvSpPr>
            <p:cNvPr id="24" name="矩形 23"/>
            <p:cNvSpPr/>
            <p:nvPr/>
          </p:nvSpPr>
          <p:spPr>
            <a:xfrm>
              <a:off x="7746270" y="1715456"/>
              <a:ext cx="3264885" cy="831213"/>
            </a:xfrm>
            <a:prstGeom prst="rect">
              <a:avLst/>
            </a:prstGeom>
          </p:spPr>
          <p:txBody>
            <a:bodyPr wrap="none">
              <a:spAutoFit/>
            </a:bodyPr>
            <a:lstStyle/>
            <a:p>
              <a:pPr defTabSz="914400"/>
              <a:r>
                <a:rPr lang="zh-CN" altLang="en-US" sz="1600" dirty="0">
                  <a:latin typeface="+mn-ea"/>
                  <a:ea typeface="+mn-ea"/>
                </a:rPr>
                <a:t>核数最高支持</a:t>
              </a:r>
              <a:r>
                <a:rPr lang="en-US" altLang="zh-CN" sz="1600" dirty="0">
                  <a:solidFill>
                    <a:srgbClr val="C00000"/>
                  </a:solidFill>
                  <a:latin typeface="+mn-ea"/>
                  <a:ea typeface="+mn-ea"/>
                </a:rPr>
                <a:t>128core</a:t>
              </a:r>
              <a:endParaRPr lang="en-US" altLang="zh-CN" sz="1600" dirty="0">
                <a:solidFill>
                  <a:srgbClr val="C00000"/>
                </a:solidFill>
                <a:latin typeface="+mn-ea"/>
                <a:ea typeface="+mn-ea"/>
              </a:endParaRPr>
            </a:p>
            <a:p>
              <a:pPr defTabSz="914400"/>
              <a:r>
                <a:rPr lang="zh-CN" altLang="en-US" sz="1600" dirty="0">
                  <a:latin typeface="+mn-ea"/>
                  <a:ea typeface="+mn-ea"/>
                </a:rPr>
                <a:t>全新</a:t>
              </a:r>
              <a:r>
                <a:rPr lang="en-US" altLang="zh-CN" sz="1600" dirty="0">
                  <a:latin typeface="+mn-ea"/>
                  <a:ea typeface="+mn-ea"/>
                </a:rPr>
                <a:t>SDI 3.0</a:t>
              </a:r>
              <a:r>
                <a:rPr lang="zh-CN" altLang="en-US" sz="1600" dirty="0">
                  <a:latin typeface="+mn-ea"/>
                  <a:ea typeface="+mn-ea"/>
                </a:rPr>
                <a:t>技术带宽提升</a:t>
              </a:r>
              <a:r>
                <a:rPr lang="en-US" altLang="zh-CN" sz="1600" dirty="0">
                  <a:solidFill>
                    <a:srgbClr val="C00000"/>
                  </a:solidFill>
                  <a:latin typeface="+mn-ea"/>
                  <a:ea typeface="+mn-ea"/>
                </a:rPr>
                <a:t>40Gbps</a:t>
              </a:r>
              <a:endParaRPr lang="en-US" altLang="zh-CN" sz="1600" dirty="0">
                <a:solidFill>
                  <a:srgbClr val="C00000"/>
                </a:solidFill>
                <a:latin typeface="+mn-ea"/>
                <a:ea typeface="+mn-ea"/>
              </a:endParaRPr>
            </a:p>
            <a:p>
              <a:pPr defTabSz="914400"/>
              <a:endParaRPr lang="en-US" altLang="zh-CN" sz="1600" b="1" dirty="0">
                <a:solidFill>
                  <a:srgbClr val="666666"/>
                </a:solidFill>
                <a:latin typeface="+mn-ea"/>
                <a:ea typeface="+mn-ea"/>
              </a:endParaRPr>
            </a:p>
          </p:txBody>
        </p:sp>
      </p:grpSp>
      <p:grpSp>
        <p:nvGrpSpPr>
          <p:cNvPr id="25" name="组合 24"/>
          <p:cNvGrpSpPr/>
          <p:nvPr/>
        </p:nvGrpSpPr>
        <p:grpSpPr>
          <a:xfrm>
            <a:off x="6401139" y="4991010"/>
            <a:ext cx="5805324" cy="1047944"/>
            <a:chOff x="6858633" y="4491607"/>
            <a:chExt cx="5806836" cy="1048217"/>
          </a:xfrm>
        </p:grpSpPr>
        <p:pic>
          <p:nvPicPr>
            <p:cNvPr id="26" name="pasted-image.pdf"/>
            <p:cNvPicPr>
              <a:picLocks noChangeAspect="1"/>
            </p:cNvPicPr>
            <p:nvPr/>
          </p:nvPicPr>
          <p:blipFill>
            <a:blip r:embed="rId2" cstate="print"/>
            <a:stretch>
              <a:fillRect/>
            </a:stretch>
          </p:blipFill>
          <p:spPr>
            <a:xfrm>
              <a:off x="6858633" y="4545918"/>
              <a:ext cx="715118" cy="714896"/>
            </a:xfrm>
            <a:prstGeom prst="rect">
              <a:avLst/>
            </a:prstGeom>
            <a:ln w="3175" cap="flat">
              <a:noFill/>
              <a:miter lim="400000"/>
              <a:headEnd/>
              <a:tailEnd/>
            </a:ln>
            <a:effectLst/>
          </p:spPr>
        </p:pic>
        <p:grpSp>
          <p:nvGrpSpPr>
            <p:cNvPr id="27" name="组合 384"/>
            <p:cNvGrpSpPr/>
            <p:nvPr/>
          </p:nvGrpSpPr>
          <p:grpSpPr>
            <a:xfrm>
              <a:off x="7005888" y="4744334"/>
              <a:ext cx="385781" cy="318061"/>
              <a:chOff x="11403384" y="-1648223"/>
              <a:chExt cx="613895" cy="506305"/>
            </a:xfrm>
            <a:solidFill>
              <a:srgbClr val="00B0F0"/>
            </a:solidFill>
          </p:grpSpPr>
          <p:sp>
            <p:nvSpPr>
              <p:cNvPr id="31" name="Freeform 62"/>
              <p:cNvSpPr/>
              <p:nvPr/>
            </p:nvSpPr>
            <p:spPr bwMode="auto">
              <a:xfrm>
                <a:off x="11403384" y="-1483674"/>
                <a:ext cx="493647" cy="341756"/>
              </a:xfrm>
              <a:custGeom>
                <a:avLst/>
                <a:gdLst/>
                <a:ahLst/>
                <a:cxnLst>
                  <a:cxn ang="0">
                    <a:pos x="100" y="78"/>
                  </a:cxn>
                  <a:cxn ang="0">
                    <a:pos x="100" y="78"/>
                  </a:cxn>
                  <a:cxn ang="0">
                    <a:pos x="90" y="78"/>
                  </a:cxn>
                  <a:cxn ang="0">
                    <a:pos x="80" y="74"/>
                  </a:cxn>
                  <a:cxn ang="0">
                    <a:pos x="72" y="70"/>
                  </a:cxn>
                  <a:cxn ang="0">
                    <a:pos x="66" y="64"/>
                  </a:cxn>
                  <a:cxn ang="0">
                    <a:pos x="66" y="64"/>
                  </a:cxn>
                  <a:cxn ang="0">
                    <a:pos x="60" y="58"/>
                  </a:cxn>
                  <a:cxn ang="0">
                    <a:pos x="56" y="52"/>
                  </a:cxn>
                  <a:cxn ang="0">
                    <a:pos x="52" y="36"/>
                  </a:cxn>
                  <a:cxn ang="0">
                    <a:pos x="72" y="36"/>
                  </a:cxn>
                  <a:cxn ang="0">
                    <a:pos x="36" y="0"/>
                  </a:cxn>
                  <a:cxn ang="0">
                    <a:pos x="0" y="36"/>
                  </a:cxn>
                  <a:cxn ang="0">
                    <a:pos x="20" y="36"/>
                  </a:cxn>
                  <a:cxn ang="0">
                    <a:pos x="20" y="36"/>
                  </a:cxn>
                  <a:cxn ang="0">
                    <a:pos x="22" y="50"/>
                  </a:cxn>
                  <a:cxn ang="0">
                    <a:pos x="28" y="64"/>
                  </a:cxn>
                  <a:cxn ang="0">
                    <a:pos x="34" y="76"/>
                  </a:cxn>
                  <a:cxn ang="0">
                    <a:pos x="44" y="86"/>
                  </a:cxn>
                  <a:cxn ang="0">
                    <a:pos x="44" y="86"/>
                  </a:cxn>
                  <a:cxn ang="0">
                    <a:pos x="56" y="96"/>
                  </a:cxn>
                  <a:cxn ang="0">
                    <a:pos x="68" y="102"/>
                  </a:cxn>
                  <a:cxn ang="0">
                    <a:pos x="84" y="108"/>
                  </a:cxn>
                  <a:cxn ang="0">
                    <a:pos x="100" y="108"/>
                  </a:cxn>
                  <a:cxn ang="0">
                    <a:pos x="100" y="108"/>
                  </a:cxn>
                  <a:cxn ang="0">
                    <a:pos x="114" y="108"/>
                  </a:cxn>
                  <a:cxn ang="0">
                    <a:pos x="130" y="104"/>
                  </a:cxn>
                  <a:cxn ang="0">
                    <a:pos x="144" y="96"/>
                  </a:cxn>
                  <a:cxn ang="0">
                    <a:pos x="156" y="86"/>
                  </a:cxn>
                  <a:cxn ang="0">
                    <a:pos x="134" y="64"/>
                  </a:cxn>
                  <a:cxn ang="0">
                    <a:pos x="134" y="64"/>
                  </a:cxn>
                  <a:cxn ang="0">
                    <a:pos x="126" y="70"/>
                  </a:cxn>
                  <a:cxn ang="0">
                    <a:pos x="118" y="74"/>
                  </a:cxn>
                  <a:cxn ang="0">
                    <a:pos x="108" y="78"/>
                  </a:cxn>
                  <a:cxn ang="0">
                    <a:pos x="100" y="78"/>
                  </a:cxn>
                  <a:cxn ang="0">
                    <a:pos x="100" y="78"/>
                  </a:cxn>
                </a:cxnLst>
                <a:rect l="0" t="0" r="r" b="b"/>
                <a:pathLst>
                  <a:path w="156" h="108">
                    <a:moveTo>
                      <a:pt x="100" y="78"/>
                    </a:moveTo>
                    <a:lnTo>
                      <a:pt x="100" y="78"/>
                    </a:lnTo>
                    <a:lnTo>
                      <a:pt x="90" y="78"/>
                    </a:lnTo>
                    <a:lnTo>
                      <a:pt x="80" y="74"/>
                    </a:lnTo>
                    <a:lnTo>
                      <a:pt x="72" y="70"/>
                    </a:lnTo>
                    <a:lnTo>
                      <a:pt x="66" y="64"/>
                    </a:lnTo>
                    <a:lnTo>
                      <a:pt x="66" y="64"/>
                    </a:lnTo>
                    <a:lnTo>
                      <a:pt x="60" y="58"/>
                    </a:lnTo>
                    <a:lnTo>
                      <a:pt x="56" y="52"/>
                    </a:lnTo>
                    <a:lnTo>
                      <a:pt x="52" y="36"/>
                    </a:lnTo>
                    <a:lnTo>
                      <a:pt x="72" y="36"/>
                    </a:lnTo>
                    <a:lnTo>
                      <a:pt x="36" y="0"/>
                    </a:lnTo>
                    <a:lnTo>
                      <a:pt x="0" y="36"/>
                    </a:lnTo>
                    <a:lnTo>
                      <a:pt x="20" y="36"/>
                    </a:lnTo>
                    <a:lnTo>
                      <a:pt x="20" y="36"/>
                    </a:lnTo>
                    <a:lnTo>
                      <a:pt x="22" y="50"/>
                    </a:lnTo>
                    <a:lnTo>
                      <a:pt x="28" y="64"/>
                    </a:lnTo>
                    <a:lnTo>
                      <a:pt x="34" y="76"/>
                    </a:lnTo>
                    <a:lnTo>
                      <a:pt x="44" y="86"/>
                    </a:lnTo>
                    <a:lnTo>
                      <a:pt x="44" y="86"/>
                    </a:lnTo>
                    <a:lnTo>
                      <a:pt x="56" y="96"/>
                    </a:lnTo>
                    <a:lnTo>
                      <a:pt x="68" y="102"/>
                    </a:lnTo>
                    <a:lnTo>
                      <a:pt x="84" y="108"/>
                    </a:lnTo>
                    <a:lnTo>
                      <a:pt x="100" y="108"/>
                    </a:lnTo>
                    <a:lnTo>
                      <a:pt x="100" y="108"/>
                    </a:lnTo>
                    <a:lnTo>
                      <a:pt x="114" y="108"/>
                    </a:lnTo>
                    <a:lnTo>
                      <a:pt x="130" y="104"/>
                    </a:lnTo>
                    <a:lnTo>
                      <a:pt x="144" y="96"/>
                    </a:lnTo>
                    <a:lnTo>
                      <a:pt x="156" y="86"/>
                    </a:lnTo>
                    <a:lnTo>
                      <a:pt x="134" y="64"/>
                    </a:lnTo>
                    <a:lnTo>
                      <a:pt x="134" y="64"/>
                    </a:lnTo>
                    <a:lnTo>
                      <a:pt x="126" y="70"/>
                    </a:lnTo>
                    <a:lnTo>
                      <a:pt x="118" y="74"/>
                    </a:lnTo>
                    <a:lnTo>
                      <a:pt x="108" y="78"/>
                    </a:lnTo>
                    <a:lnTo>
                      <a:pt x="100" y="78"/>
                    </a:lnTo>
                    <a:lnTo>
                      <a:pt x="100" y="78"/>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sp>
            <p:nvSpPr>
              <p:cNvPr id="32" name="Freeform 63"/>
              <p:cNvSpPr/>
              <p:nvPr/>
            </p:nvSpPr>
            <p:spPr bwMode="auto">
              <a:xfrm>
                <a:off x="11542618" y="-1648223"/>
                <a:ext cx="474661" cy="322769"/>
              </a:xfrm>
              <a:custGeom>
                <a:avLst/>
                <a:gdLst/>
                <a:ahLst/>
                <a:cxnLst>
                  <a:cxn ang="0">
                    <a:pos x="22" y="44"/>
                  </a:cxn>
                  <a:cxn ang="0">
                    <a:pos x="22" y="44"/>
                  </a:cxn>
                  <a:cxn ang="0">
                    <a:pos x="28" y="38"/>
                  </a:cxn>
                  <a:cxn ang="0">
                    <a:pos x="36" y="34"/>
                  </a:cxn>
                  <a:cxn ang="0">
                    <a:pos x="44" y="32"/>
                  </a:cxn>
                  <a:cxn ang="0">
                    <a:pos x="54" y="30"/>
                  </a:cxn>
                  <a:cxn ang="0">
                    <a:pos x="54" y="30"/>
                  </a:cxn>
                  <a:cxn ang="0">
                    <a:pos x="62" y="30"/>
                  </a:cxn>
                  <a:cxn ang="0">
                    <a:pos x="70" y="32"/>
                  </a:cxn>
                  <a:cxn ang="0">
                    <a:pos x="78" y="36"/>
                  </a:cxn>
                  <a:cxn ang="0">
                    <a:pos x="84" y="40"/>
                  </a:cxn>
                  <a:cxn ang="0">
                    <a:pos x="90" y="46"/>
                  </a:cxn>
                  <a:cxn ang="0">
                    <a:pos x="96" y="54"/>
                  </a:cxn>
                  <a:cxn ang="0">
                    <a:pos x="98" y="62"/>
                  </a:cxn>
                  <a:cxn ang="0">
                    <a:pos x="100" y="70"/>
                  </a:cxn>
                  <a:cxn ang="0">
                    <a:pos x="82" y="70"/>
                  </a:cxn>
                  <a:cxn ang="0">
                    <a:pos x="118" y="102"/>
                  </a:cxn>
                  <a:cxn ang="0">
                    <a:pos x="150" y="68"/>
                  </a:cxn>
                  <a:cxn ang="0">
                    <a:pos x="130" y="68"/>
                  </a:cxn>
                  <a:cxn ang="0">
                    <a:pos x="130" y="68"/>
                  </a:cxn>
                  <a:cxn ang="0">
                    <a:pos x="126" y="54"/>
                  </a:cxn>
                  <a:cxn ang="0">
                    <a:pos x="122" y="40"/>
                  </a:cxn>
                  <a:cxn ang="0">
                    <a:pos x="114" y="30"/>
                  </a:cxn>
                  <a:cxn ang="0">
                    <a:pos x="104" y="20"/>
                  </a:cxn>
                  <a:cxn ang="0">
                    <a:pos x="94" y="10"/>
                  </a:cxn>
                  <a:cxn ang="0">
                    <a:pos x="80" y="6"/>
                  </a:cxn>
                  <a:cxn ang="0">
                    <a:pos x="66" y="2"/>
                  </a:cxn>
                  <a:cxn ang="0">
                    <a:pos x="52" y="0"/>
                  </a:cxn>
                  <a:cxn ang="0">
                    <a:pos x="52" y="0"/>
                  </a:cxn>
                  <a:cxn ang="0">
                    <a:pos x="38" y="4"/>
                  </a:cxn>
                  <a:cxn ang="0">
                    <a:pos x="24" y="8"/>
                  </a:cxn>
                  <a:cxn ang="0">
                    <a:pos x="12" y="16"/>
                  </a:cxn>
                  <a:cxn ang="0">
                    <a:pos x="0" y="26"/>
                  </a:cxn>
                  <a:cxn ang="0">
                    <a:pos x="22" y="44"/>
                  </a:cxn>
                </a:cxnLst>
                <a:rect l="0" t="0" r="r" b="b"/>
                <a:pathLst>
                  <a:path w="150" h="102">
                    <a:moveTo>
                      <a:pt x="22" y="44"/>
                    </a:moveTo>
                    <a:lnTo>
                      <a:pt x="22" y="44"/>
                    </a:lnTo>
                    <a:lnTo>
                      <a:pt x="28" y="38"/>
                    </a:lnTo>
                    <a:lnTo>
                      <a:pt x="36" y="34"/>
                    </a:lnTo>
                    <a:lnTo>
                      <a:pt x="44" y="32"/>
                    </a:lnTo>
                    <a:lnTo>
                      <a:pt x="54" y="30"/>
                    </a:lnTo>
                    <a:lnTo>
                      <a:pt x="54" y="30"/>
                    </a:lnTo>
                    <a:lnTo>
                      <a:pt x="62" y="30"/>
                    </a:lnTo>
                    <a:lnTo>
                      <a:pt x="70" y="32"/>
                    </a:lnTo>
                    <a:lnTo>
                      <a:pt x="78" y="36"/>
                    </a:lnTo>
                    <a:lnTo>
                      <a:pt x="84" y="40"/>
                    </a:lnTo>
                    <a:lnTo>
                      <a:pt x="90" y="46"/>
                    </a:lnTo>
                    <a:lnTo>
                      <a:pt x="96" y="54"/>
                    </a:lnTo>
                    <a:lnTo>
                      <a:pt x="98" y="62"/>
                    </a:lnTo>
                    <a:lnTo>
                      <a:pt x="100" y="70"/>
                    </a:lnTo>
                    <a:lnTo>
                      <a:pt x="82" y="70"/>
                    </a:lnTo>
                    <a:lnTo>
                      <a:pt x="118" y="102"/>
                    </a:lnTo>
                    <a:lnTo>
                      <a:pt x="150" y="68"/>
                    </a:lnTo>
                    <a:lnTo>
                      <a:pt x="130" y="68"/>
                    </a:lnTo>
                    <a:lnTo>
                      <a:pt x="130" y="68"/>
                    </a:lnTo>
                    <a:lnTo>
                      <a:pt x="126" y="54"/>
                    </a:lnTo>
                    <a:lnTo>
                      <a:pt x="122" y="40"/>
                    </a:lnTo>
                    <a:lnTo>
                      <a:pt x="114" y="30"/>
                    </a:lnTo>
                    <a:lnTo>
                      <a:pt x="104" y="20"/>
                    </a:lnTo>
                    <a:lnTo>
                      <a:pt x="94" y="10"/>
                    </a:lnTo>
                    <a:lnTo>
                      <a:pt x="80" y="6"/>
                    </a:lnTo>
                    <a:lnTo>
                      <a:pt x="66" y="2"/>
                    </a:lnTo>
                    <a:lnTo>
                      <a:pt x="52" y="0"/>
                    </a:lnTo>
                    <a:lnTo>
                      <a:pt x="52" y="0"/>
                    </a:lnTo>
                    <a:lnTo>
                      <a:pt x="38" y="4"/>
                    </a:lnTo>
                    <a:lnTo>
                      <a:pt x="24" y="8"/>
                    </a:lnTo>
                    <a:lnTo>
                      <a:pt x="12" y="16"/>
                    </a:lnTo>
                    <a:lnTo>
                      <a:pt x="0" y="26"/>
                    </a:lnTo>
                    <a:lnTo>
                      <a:pt x="22" y="44"/>
                    </a:lnTo>
                    <a:close/>
                  </a:path>
                </a:pathLst>
              </a:custGeom>
              <a:grpFill/>
              <a:ln w="9525">
                <a:noFill/>
                <a:round/>
              </a:ln>
            </p:spPr>
            <p:txBody>
              <a:bodyPr vert="horz" wrap="square" lIns="91395" tIns="45697" rIns="91395" bIns="45697" numCol="1" anchor="t" anchorCtr="0" compatLnSpc="1"/>
              <a:lstStyle/>
              <a:p>
                <a:pPr defTabSz="914400"/>
                <a:endParaRPr lang="zh-CN" altLang="en-US" sz="1800">
                  <a:solidFill>
                    <a:srgbClr val="666666"/>
                  </a:solidFill>
                  <a:latin typeface="+mn-ea"/>
                  <a:ea typeface="+mn-ea"/>
                </a:endParaRPr>
              </a:p>
            </p:txBody>
          </p:sp>
        </p:grpSp>
        <p:sp>
          <p:nvSpPr>
            <p:cNvPr id="28" name="TextBox 60"/>
            <p:cNvSpPr txBox="1"/>
            <p:nvPr/>
          </p:nvSpPr>
          <p:spPr>
            <a:xfrm>
              <a:off x="7756778" y="4955049"/>
              <a:ext cx="4908691" cy="584775"/>
            </a:xfrm>
            <a:prstGeom prst="rect">
              <a:avLst/>
            </a:prstGeom>
            <a:noFill/>
          </p:spPr>
          <p:txBody>
            <a:bodyPr wrap="square" rtlCol="0">
              <a:spAutoFit/>
            </a:bodyPr>
            <a:lstStyle/>
            <a:p>
              <a:pPr defTabSz="685800"/>
              <a:r>
                <a:rPr lang="zh-CN" altLang="en-US" sz="1600" dirty="0">
                  <a:latin typeface="+mn-ea"/>
                  <a:ea typeface="+mn-ea"/>
                </a:rPr>
                <a:t>搭载自研</a:t>
              </a:r>
              <a:r>
                <a:rPr lang="en-US" altLang="zh-CN" sz="1600" dirty="0">
                  <a:latin typeface="+mn-ea"/>
                  <a:ea typeface="+mn-ea"/>
                </a:rPr>
                <a:t>AI</a:t>
              </a:r>
              <a:r>
                <a:rPr lang="zh-CN" altLang="en-US" sz="1600" dirty="0">
                  <a:latin typeface="+mn-ea"/>
                  <a:ea typeface="+mn-ea"/>
                </a:rPr>
                <a:t>芯片</a:t>
              </a:r>
              <a:r>
                <a:rPr lang="en-US" altLang="zh-CN" sz="1600" dirty="0">
                  <a:solidFill>
                    <a:srgbClr val="C7000B"/>
                  </a:solidFill>
                  <a:latin typeface="+mn-ea"/>
                  <a:ea typeface="+mn-ea"/>
                  <a:cs typeface="Arial" panose="020B0604020202020204" pitchFamily="34" charset="0"/>
                </a:rPr>
                <a:t>Ascend 310/910</a:t>
              </a:r>
              <a:endParaRPr lang="zh-CN" altLang="en-US" sz="1600" dirty="0">
                <a:solidFill>
                  <a:srgbClr val="C7000B"/>
                </a:solidFill>
                <a:latin typeface="+mn-ea"/>
                <a:ea typeface="+mn-ea"/>
                <a:cs typeface="Arial" panose="020B0604020202020204" pitchFamily="34" charset="0"/>
              </a:endParaRPr>
            </a:p>
            <a:p>
              <a:pPr defTabSz="685800"/>
              <a:endParaRPr lang="en-US" altLang="zh-CN" sz="1600" b="1" dirty="0">
                <a:solidFill>
                  <a:srgbClr val="666666"/>
                </a:solidFill>
                <a:latin typeface="+mn-ea"/>
                <a:ea typeface="+mn-ea"/>
              </a:endParaRPr>
            </a:p>
          </p:txBody>
        </p:sp>
        <p:cxnSp>
          <p:nvCxnSpPr>
            <p:cNvPr id="29" name="Straight Connector 38"/>
            <p:cNvCxnSpPr/>
            <p:nvPr/>
          </p:nvCxnSpPr>
          <p:spPr>
            <a:xfrm flipH="1">
              <a:off x="7756778" y="4876239"/>
              <a:ext cx="3682155" cy="0"/>
            </a:xfrm>
            <a:prstGeom prst="line">
              <a:avLst/>
            </a:prstGeom>
            <a:noFill/>
            <a:ln w="19050" cap="flat" cmpd="sng" algn="ctr">
              <a:solidFill>
                <a:srgbClr val="666666">
                  <a:lumMod val="85000"/>
                </a:srgbClr>
              </a:solidFill>
              <a:prstDash val="solid"/>
              <a:miter lim="800000"/>
            </a:ln>
            <a:effectLst/>
          </p:spPr>
        </p:cxnSp>
        <p:sp>
          <p:nvSpPr>
            <p:cNvPr id="30" name="TextBox 63"/>
            <p:cNvSpPr txBox="1"/>
            <p:nvPr/>
          </p:nvSpPr>
          <p:spPr>
            <a:xfrm>
              <a:off x="7756778" y="4491607"/>
              <a:ext cx="4646929" cy="400017"/>
            </a:xfrm>
            <a:prstGeom prst="rect">
              <a:avLst/>
            </a:prstGeom>
            <a:noFill/>
          </p:spPr>
          <p:txBody>
            <a:bodyPr wrap="square" rtlCol="0">
              <a:spAutoFit/>
            </a:bodyPr>
            <a:lstStyle/>
            <a:p>
              <a:pPr defTabSz="914400"/>
              <a:r>
                <a:rPr lang="zh-CN" altLang="en-US" sz="2000" b="1" dirty="0">
                  <a:latin typeface="+mn-ea"/>
                  <a:ea typeface="+mn-ea"/>
                </a:rPr>
                <a:t>智能加速</a:t>
              </a:r>
              <a:endParaRPr lang="zh-CN" altLang="en-US" sz="2000" b="1" dirty="0">
                <a:latin typeface="+mn-ea"/>
                <a:ea typeface="+mn-ea"/>
              </a:endParaRPr>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1"/>
          <p:cNvSpPr txBox="1"/>
          <p:nvPr/>
        </p:nvSpPr>
        <p:spPr>
          <a:xfrm>
            <a:off x="543582" y="296554"/>
            <a:ext cx="11560907" cy="464205"/>
          </a:xfrm>
          <a:prstGeom prst="rect">
            <a:avLst/>
          </a:prstGeom>
        </p:spPr>
        <p:txBody>
          <a:bodyPr>
            <a:noAutofit/>
          </a:bodyPr>
          <a:lstStyle>
            <a:defPPr>
              <a:defRPr lang="zh-CN"/>
            </a:defPPr>
            <a:lvl1pPr defTabSz="1218565">
              <a:lnSpc>
                <a:spcPct val="90000"/>
              </a:lnSpc>
              <a:spcBef>
                <a:spcPct val="0"/>
              </a:spcBef>
              <a:buNone/>
              <a:defRPr sz="3200" b="1">
                <a:solidFill>
                  <a:srgbClr val="990000"/>
                </a:solidFill>
                <a:latin typeface="微软雅黑" panose="020B0503020204020204" pitchFamily="34" charset="-122"/>
                <a:ea typeface="微软雅黑" panose="020B0503020204020204" pitchFamily="34" charset="-122"/>
                <a:cs typeface="+mj-cs"/>
              </a:defRPr>
            </a:lvl1pPr>
            <a:lvl2pPr marL="0" lvl="1" defTabSz="1217930">
              <a:lnSpc>
                <a:spcPct val="90000"/>
              </a:lnSpc>
              <a:spcBef>
                <a:spcPct val="0"/>
              </a:spcBef>
              <a:defRPr sz="2400" b="1">
                <a:solidFill>
                  <a:srgbClr val="990000"/>
                </a:solidFill>
                <a:latin typeface="微软雅黑" panose="020B0503020204020204" pitchFamily="34" charset="-122"/>
                <a:ea typeface="微软雅黑" panose="020B0503020204020204" pitchFamily="34" charset="-122"/>
                <a:cs typeface="Arial" panose="020B0604020202020204" pitchFamily="34" charset="0"/>
              </a:defRPr>
            </a:lvl2pPr>
          </a:lstStyle>
          <a:p>
            <a:pPr lvl="1" defTabSz="1187450">
              <a:lnSpc>
                <a:spcPts val="3430"/>
              </a:lnSpc>
              <a:spcBef>
                <a:spcPts val="0"/>
              </a:spcBef>
            </a:pPr>
            <a:endParaRPr lang="zh-CN" altLang="en-US" sz="2800" dirty="0">
              <a:solidFill>
                <a:srgbClr val="C00000"/>
              </a:solidFill>
            </a:endParaRPr>
          </a:p>
        </p:txBody>
      </p:sp>
      <p:graphicFrame>
        <p:nvGraphicFramePr>
          <p:cNvPr id="139" name="表格 138"/>
          <p:cNvGraphicFramePr>
            <a:graphicFrameLocks noGrp="1"/>
          </p:cNvGraphicFramePr>
          <p:nvPr/>
        </p:nvGraphicFramePr>
        <p:xfrm>
          <a:off x="1271464" y="1700808"/>
          <a:ext cx="9937104" cy="2621160"/>
        </p:xfrm>
        <a:graphic>
          <a:graphicData uri="http://schemas.openxmlformats.org/drawingml/2006/table">
            <a:tbl>
              <a:tblPr firstRow="1" bandRow="1">
                <a:tableStyleId>{5C22544A-7EE6-4342-B048-85BDC9FD1C3A}</a:tableStyleId>
              </a:tblPr>
              <a:tblGrid>
                <a:gridCol w="1980220"/>
                <a:gridCol w="1620180"/>
                <a:gridCol w="1620180"/>
                <a:gridCol w="1620180"/>
                <a:gridCol w="1440160"/>
                <a:gridCol w="1656184"/>
              </a:tblGrid>
              <a:tr h="334300">
                <a:tc gridSpan="4">
                  <a:txBody>
                    <a:bodyPr/>
                    <a:lstStyle/>
                    <a:p>
                      <a:pPr algn="ctr"/>
                      <a:r>
                        <a:rPr lang="zh-CN" altLang="en-US" sz="1800" dirty="0" smtClean="0">
                          <a:solidFill>
                            <a:schemeClr val="tx1"/>
                          </a:solidFill>
                          <a:latin typeface="+mj-ea"/>
                          <a:ea typeface="+mj-ea"/>
                        </a:rPr>
                        <a:t>华为鲲鹏弹性云服务器</a:t>
                      </a:r>
                      <a:endParaRPr lang="zh-CN" altLang="en-US" sz="1800" dirty="0">
                        <a:solidFill>
                          <a:schemeClr val="tx1"/>
                        </a:solidFill>
                        <a:latin typeface="+mj-ea"/>
                        <a:ea typeface="+mj-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800" dirty="0" smtClean="0">
                          <a:solidFill>
                            <a:schemeClr val="tx1"/>
                          </a:solidFill>
                          <a:latin typeface="+mj-ea"/>
                          <a:ea typeface="+mj-ea"/>
                        </a:rPr>
                        <a:t>华为鲲鹏裸金属服务器</a:t>
                      </a:r>
                      <a:endParaRPr lang="zh-CN" altLang="en-US" sz="1800" dirty="0">
                        <a:solidFill>
                          <a:schemeClr val="tx1"/>
                        </a:solidFill>
                        <a:latin typeface="+mj-ea"/>
                        <a:ea typeface="+mj-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9776">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j-ea"/>
                          <a:cs typeface="+mn-cs"/>
                        </a:rPr>
                        <a:t>通用计算型</a:t>
                      </a:r>
                      <a:r>
                        <a:rPr lang="en-US" altLang="zh-CN" sz="1400" b="1" kern="1200" dirty="0" smtClean="0">
                          <a:solidFill>
                            <a:schemeClr val="tx1"/>
                          </a:solidFill>
                          <a:latin typeface="+mj-ea"/>
                          <a:ea typeface="+mj-ea"/>
                          <a:cs typeface="+mn-cs"/>
                        </a:rPr>
                        <a:t>KC1</a:t>
                      </a:r>
                      <a:endParaRPr lang="en-US" altLang="zh-CN" sz="1400" b="1" kern="1200" dirty="0" smtClean="0">
                        <a:solidFill>
                          <a:schemeClr val="tx1"/>
                        </a:solidFill>
                        <a:latin typeface="+mj-ea"/>
                        <a:ea typeface="+mj-ea"/>
                        <a:cs typeface="+mn-cs"/>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j-ea"/>
                          <a:cs typeface="+mn-cs"/>
                        </a:rPr>
                        <a:t>存储密集型</a:t>
                      </a:r>
                      <a:r>
                        <a:rPr lang="en-US" altLang="zh-CN" sz="1400" b="1" kern="1200" dirty="0" smtClean="0">
                          <a:solidFill>
                            <a:schemeClr val="tx1"/>
                          </a:solidFill>
                          <a:latin typeface="+mj-ea"/>
                          <a:ea typeface="+mj-ea"/>
                          <a:cs typeface="+mn-cs"/>
                        </a:rPr>
                        <a:t>KI1</a:t>
                      </a:r>
                      <a:endParaRPr lang="en-US" altLang="zh-CN" sz="1400" b="1" kern="1200" dirty="0" smtClean="0">
                        <a:solidFill>
                          <a:schemeClr val="tx1"/>
                        </a:solidFill>
                        <a:latin typeface="+mj-ea"/>
                        <a:ea typeface="+mj-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j-ea"/>
                          <a:cs typeface="+mn-cs"/>
                        </a:rPr>
                        <a:t>内存密集型</a:t>
                      </a:r>
                      <a:r>
                        <a:rPr lang="en-US" altLang="zh-CN" sz="1400" b="1" kern="1200" dirty="0" smtClean="0">
                          <a:solidFill>
                            <a:schemeClr val="tx1"/>
                          </a:solidFill>
                          <a:latin typeface="+mj-ea"/>
                          <a:ea typeface="+mj-ea"/>
                          <a:cs typeface="+mn-cs"/>
                        </a:rPr>
                        <a:t>KM1</a:t>
                      </a:r>
                      <a:endParaRPr lang="en-US" altLang="zh-CN" sz="1400" b="1" kern="1200" dirty="0" smtClean="0">
                        <a:solidFill>
                          <a:schemeClr val="tx1"/>
                        </a:solidFill>
                        <a:latin typeface="+mj-ea"/>
                        <a:ea typeface="+mj-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j-ea"/>
                          <a:cs typeface="+mn-cs"/>
                        </a:rPr>
                        <a:t>计算加速型</a:t>
                      </a:r>
                      <a:r>
                        <a:rPr lang="en-US" altLang="zh-CN" sz="1400" b="1" kern="1200" dirty="0" smtClean="0">
                          <a:solidFill>
                            <a:schemeClr val="tx1"/>
                          </a:solidFill>
                          <a:latin typeface="+mj-ea"/>
                          <a:ea typeface="+mj-ea"/>
                          <a:cs typeface="+mn-cs"/>
                        </a:rPr>
                        <a:t>KAi1/KAt1</a:t>
                      </a:r>
                      <a:endParaRPr lang="en-US" altLang="zh-CN" sz="1400" b="1" kern="1200" dirty="0" smtClean="0">
                        <a:solidFill>
                          <a:schemeClr val="tx1"/>
                        </a:solidFill>
                        <a:latin typeface="+mj-ea"/>
                        <a:ea typeface="+mj-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j-ea"/>
                          <a:cs typeface="+mn-cs"/>
                        </a:rPr>
                        <a:t>通用型</a:t>
                      </a:r>
                      <a:r>
                        <a:rPr lang="en-US" altLang="zh-CN" sz="1400" b="1" kern="1200" dirty="0" smtClean="0">
                          <a:solidFill>
                            <a:schemeClr val="tx1"/>
                          </a:solidFill>
                          <a:latin typeface="+mj-ea"/>
                          <a:ea typeface="+mj-ea"/>
                          <a:cs typeface="+mn-cs"/>
                        </a:rPr>
                        <a:t>KS1</a:t>
                      </a:r>
                      <a:endParaRPr lang="en-US" altLang="zh-CN" sz="1400" b="1" kern="1200" dirty="0" smtClean="0">
                        <a:solidFill>
                          <a:schemeClr val="tx1"/>
                        </a:solidFill>
                        <a:latin typeface="+mj-ea"/>
                        <a:ea typeface="+mj-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j-ea"/>
                          <a:cs typeface="+mn-cs"/>
                        </a:rPr>
                        <a:t>存储型</a:t>
                      </a:r>
                      <a:r>
                        <a:rPr lang="en-US" altLang="zh-CN" sz="1400" b="1" kern="1200" dirty="0" smtClean="0">
                          <a:solidFill>
                            <a:schemeClr val="tx1"/>
                          </a:solidFill>
                          <a:latin typeface="+mj-ea"/>
                          <a:ea typeface="+mj-ea"/>
                          <a:cs typeface="+mn-cs"/>
                        </a:rPr>
                        <a:t>KD1</a:t>
                      </a:r>
                      <a:endParaRPr lang="en-US" altLang="zh-CN" sz="1400" b="1" kern="1200" dirty="0" smtClean="0">
                        <a:solidFill>
                          <a:schemeClr val="tx1"/>
                        </a:solidFill>
                        <a:latin typeface="+mj-ea"/>
                        <a:ea typeface="+mj-ea"/>
                        <a:cs typeface="+mn-cs"/>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28296">
                <a:tc>
                  <a:txBody>
                    <a:bodyPr/>
                    <a:lstStyle/>
                    <a:p>
                      <a:pPr algn="l" defTabSz="1219200"/>
                      <a:r>
                        <a:rPr lang="en-US" altLang="zh-CN" sz="1200" b="0" kern="0" dirty="0" smtClean="0">
                          <a:solidFill>
                            <a:schemeClr val="tx1"/>
                          </a:solidFill>
                          <a:latin typeface="+mn-ea"/>
                          <a:ea typeface="+mn-ea"/>
                          <a:cs typeface="Arial" panose="020B0604020202020204" pitchFamily="34" charset="0"/>
                        </a:rPr>
                        <a:t>CPU</a:t>
                      </a:r>
                      <a:r>
                        <a:rPr lang="zh-CN" altLang="en-US" sz="1200" b="0" kern="0" dirty="0" smtClean="0">
                          <a:solidFill>
                            <a:schemeClr val="tx1"/>
                          </a:solidFill>
                          <a:latin typeface="+mn-ea"/>
                          <a:ea typeface="+mn-ea"/>
                          <a:cs typeface="Arial" panose="020B0604020202020204" pitchFamily="34" charset="0"/>
                        </a:rPr>
                        <a:t>：</a:t>
                      </a:r>
                      <a:r>
                        <a:rPr lang="en-US" altLang="zh-CN" sz="1200" b="0" kern="0" dirty="0" smtClean="0">
                          <a:solidFill>
                            <a:schemeClr val="tx1"/>
                          </a:solidFill>
                          <a:latin typeface="+mn-ea"/>
                          <a:ea typeface="+mn-ea"/>
                          <a:cs typeface="Arial" panose="020B0604020202020204" pitchFamily="34" charset="0"/>
                        </a:rPr>
                        <a:t>MEM=1:2/1:4</a:t>
                      </a:r>
                      <a:endParaRPr lang="en-US" altLang="zh-CN" sz="1200" b="0" kern="0" dirty="0" smtClean="0">
                        <a:solidFill>
                          <a:schemeClr val="tx1"/>
                        </a:solidFill>
                        <a:latin typeface="+mn-ea"/>
                        <a:ea typeface="+mn-ea"/>
                        <a:cs typeface="Arial" panose="020B0604020202020204" pitchFamily="34" charset="0"/>
                      </a:endParaRPr>
                    </a:p>
                    <a:p>
                      <a:pPr algn="l" defTabSz="1219200"/>
                      <a:r>
                        <a:rPr lang="zh-CN" altLang="en-US" sz="1200" b="0" kern="0" dirty="0" smtClean="0">
                          <a:solidFill>
                            <a:schemeClr val="tx1"/>
                          </a:solidFill>
                          <a:latin typeface="+mn-ea"/>
                          <a:ea typeface="+mn-ea"/>
                          <a:cs typeface="Arial" panose="020B0604020202020204" pitchFamily="34" charset="0"/>
                        </a:rPr>
                        <a:t>最高</a:t>
                      </a:r>
                      <a:r>
                        <a:rPr lang="en-US" altLang="zh-CN" sz="1200" b="0" kern="0" dirty="0" smtClean="0">
                          <a:solidFill>
                            <a:schemeClr val="tx1"/>
                          </a:solidFill>
                          <a:latin typeface="+mn-ea"/>
                          <a:ea typeface="+mn-ea"/>
                          <a:cs typeface="Arial" panose="020B0604020202020204" pitchFamily="34" charset="0"/>
                        </a:rPr>
                        <a:t>30G</a:t>
                      </a:r>
                      <a:r>
                        <a:rPr lang="zh-CN" altLang="en-US" sz="1200" b="0" kern="0" dirty="0" smtClean="0">
                          <a:solidFill>
                            <a:schemeClr val="tx1"/>
                          </a:solidFill>
                          <a:latin typeface="+mn-ea"/>
                          <a:ea typeface="+mn-ea"/>
                          <a:cs typeface="Arial" panose="020B0604020202020204" pitchFamily="34" charset="0"/>
                        </a:rPr>
                        <a:t>内网带宽</a:t>
                      </a:r>
                      <a:endParaRPr lang="en-US" altLang="zh-CN" sz="1200" b="0" kern="0" dirty="0" smtClean="0">
                        <a:solidFill>
                          <a:schemeClr val="tx1"/>
                        </a:solidFill>
                        <a:latin typeface="+mn-ea"/>
                        <a:ea typeface="+mn-ea"/>
                        <a:cs typeface="Arial" panose="020B0604020202020204" pitchFamily="34" charset="0"/>
                      </a:endParaRPr>
                    </a:p>
                    <a:p>
                      <a:pPr algn="l" defTabSz="1219200"/>
                      <a:r>
                        <a:rPr lang="en-US" altLang="zh-CN" sz="1200" b="0" kern="0" dirty="0" smtClean="0">
                          <a:solidFill>
                            <a:schemeClr val="tx1"/>
                          </a:solidFill>
                          <a:latin typeface="+mn-ea"/>
                          <a:ea typeface="+mn-ea"/>
                          <a:cs typeface="Arial" panose="020B0604020202020204" pitchFamily="34" charset="0"/>
                        </a:rPr>
                        <a:t>400</a:t>
                      </a:r>
                      <a:r>
                        <a:rPr lang="zh-CN" altLang="en-US" sz="1200" b="0" kern="0" dirty="0" smtClean="0">
                          <a:solidFill>
                            <a:schemeClr val="tx1"/>
                          </a:solidFill>
                          <a:latin typeface="+mn-ea"/>
                          <a:ea typeface="+mn-ea"/>
                          <a:cs typeface="Arial" panose="020B0604020202020204" pitchFamily="34" charset="0"/>
                        </a:rPr>
                        <a:t>万</a:t>
                      </a:r>
                      <a:r>
                        <a:rPr lang="en-US" altLang="zh-CN" sz="1200" b="0" kern="0" dirty="0" smtClean="0">
                          <a:solidFill>
                            <a:schemeClr val="tx1"/>
                          </a:solidFill>
                          <a:latin typeface="+mn-ea"/>
                          <a:ea typeface="+mn-ea"/>
                          <a:cs typeface="Arial" panose="020B0604020202020204" pitchFamily="34" charset="0"/>
                        </a:rPr>
                        <a:t>PPS</a:t>
                      </a:r>
                      <a:endParaRPr lang="zh-CN" altLang="en-US" sz="1200" b="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200"/>
                      <a:r>
                        <a:rPr lang="zh-CN" altLang="en-US" sz="1200" b="0" kern="0" dirty="0" smtClean="0">
                          <a:solidFill>
                            <a:schemeClr val="tx1"/>
                          </a:solidFill>
                          <a:latin typeface="+mn-ea"/>
                          <a:ea typeface="+mn-ea"/>
                          <a:cs typeface="Arial" panose="020B0604020202020204" pitchFamily="34" charset="0"/>
                        </a:rPr>
                        <a:t>最大</a:t>
                      </a:r>
                      <a:r>
                        <a:rPr lang="en-US" altLang="zh-CN" sz="1200" b="0" kern="0" dirty="0" smtClean="0">
                          <a:solidFill>
                            <a:schemeClr val="tx1"/>
                          </a:solidFill>
                          <a:latin typeface="+mn-ea"/>
                          <a:ea typeface="+mn-ea"/>
                          <a:cs typeface="Arial" panose="020B0604020202020204" pitchFamily="34" charset="0"/>
                        </a:rPr>
                        <a:t>60U480G</a:t>
                      </a:r>
                      <a:endParaRPr lang="en-US" altLang="zh-CN" sz="1200" b="0" kern="0" dirty="0" smtClean="0">
                        <a:solidFill>
                          <a:schemeClr val="tx1"/>
                        </a:solidFill>
                        <a:latin typeface="+mn-ea"/>
                        <a:ea typeface="+mn-ea"/>
                        <a:cs typeface="Arial" panose="020B0604020202020204" pitchFamily="34" charset="0"/>
                      </a:endParaRPr>
                    </a:p>
                    <a:p>
                      <a:pPr algn="l" defTabSz="1219200"/>
                      <a:r>
                        <a:rPr lang="en-US" altLang="zh-CN" sz="1200" b="0" kern="0" dirty="0" smtClean="0">
                          <a:solidFill>
                            <a:schemeClr val="tx1"/>
                          </a:solidFill>
                          <a:latin typeface="+mn-ea"/>
                          <a:ea typeface="+mn-ea"/>
                          <a:cs typeface="Arial" panose="020B0604020202020204" pitchFamily="34" charset="0"/>
                        </a:rPr>
                        <a:t>8 x 3.2TB</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200"/>
                      <a:r>
                        <a:rPr lang="en-US" altLang="zh-CN" sz="1200" b="0" kern="0" dirty="0" smtClean="0">
                          <a:solidFill>
                            <a:schemeClr val="tx1"/>
                          </a:solidFill>
                          <a:latin typeface="+mn-ea"/>
                          <a:ea typeface="+mn-ea"/>
                          <a:cs typeface="Arial" panose="020B0604020202020204" pitchFamily="34" charset="0"/>
                        </a:rPr>
                        <a:t>CPU:MEM</a:t>
                      </a:r>
                      <a:r>
                        <a:rPr lang="zh-CN" altLang="en-US" sz="1200" b="0" kern="0" dirty="0" smtClean="0">
                          <a:solidFill>
                            <a:schemeClr val="tx1"/>
                          </a:solidFill>
                          <a:latin typeface="+mn-ea"/>
                          <a:ea typeface="+mn-ea"/>
                          <a:cs typeface="Arial" panose="020B0604020202020204" pitchFamily="34" charset="0"/>
                        </a:rPr>
                        <a:t> </a:t>
                      </a:r>
                      <a:r>
                        <a:rPr lang="en-US" altLang="zh-CN" sz="1200" b="0" kern="0" dirty="0" smtClean="0">
                          <a:solidFill>
                            <a:schemeClr val="tx1"/>
                          </a:solidFill>
                          <a:latin typeface="+mn-ea"/>
                          <a:ea typeface="+mn-ea"/>
                          <a:cs typeface="Arial" panose="020B0604020202020204" pitchFamily="34" charset="0"/>
                        </a:rPr>
                        <a:t>= 1:8</a:t>
                      </a:r>
                      <a:endParaRPr lang="en-US" altLang="zh-CN" sz="1200" b="0" kern="0" dirty="0" smtClean="0">
                        <a:solidFill>
                          <a:schemeClr val="tx1"/>
                        </a:solidFill>
                        <a:latin typeface="+mn-ea"/>
                        <a:ea typeface="+mn-ea"/>
                        <a:cs typeface="Arial" panose="020B0604020202020204" pitchFamily="34" charset="0"/>
                      </a:endParaRPr>
                    </a:p>
                    <a:p>
                      <a:pPr algn="l" defTabSz="1219200"/>
                      <a:r>
                        <a:rPr lang="zh-CN" altLang="en-US" sz="1200" b="0" kern="0" dirty="0" smtClean="0">
                          <a:solidFill>
                            <a:schemeClr val="tx1"/>
                          </a:solidFill>
                          <a:latin typeface="+mn-ea"/>
                          <a:ea typeface="+mn-ea"/>
                          <a:cs typeface="Arial" panose="020B0604020202020204" pitchFamily="34" charset="0"/>
                        </a:rPr>
                        <a:t>最大</a:t>
                      </a:r>
                      <a:r>
                        <a:rPr lang="en-US" altLang="zh-CN" sz="1200" b="0" kern="0" dirty="0" smtClean="0">
                          <a:solidFill>
                            <a:schemeClr val="tx1"/>
                          </a:solidFill>
                          <a:latin typeface="+mn-ea"/>
                          <a:ea typeface="+mn-ea"/>
                          <a:cs typeface="Arial" panose="020B0604020202020204" pitchFamily="34" charset="0"/>
                        </a:rPr>
                        <a:t>60U480G</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200" b="0" kern="0" dirty="0" err="1" smtClean="0">
                          <a:solidFill>
                            <a:schemeClr val="tx1"/>
                          </a:solidFill>
                          <a:latin typeface="+mn-ea"/>
                          <a:ea typeface="+mn-ea"/>
                          <a:cs typeface="Arial" panose="020B0604020202020204" pitchFamily="34" charset="0"/>
                        </a:rPr>
                        <a:t>Acsend</a:t>
                      </a:r>
                      <a:r>
                        <a:rPr lang="en-US" altLang="zh-CN" sz="1200" b="0" kern="0" dirty="0" smtClean="0">
                          <a:solidFill>
                            <a:schemeClr val="tx1"/>
                          </a:solidFill>
                          <a:latin typeface="+mn-ea"/>
                          <a:ea typeface="+mn-ea"/>
                          <a:cs typeface="Arial" panose="020B0604020202020204" pitchFamily="34" charset="0"/>
                        </a:rPr>
                        <a:t> 310/910</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200" b="0" dirty="0" smtClean="0">
                          <a:solidFill>
                            <a:schemeClr val="tx1"/>
                          </a:solidFill>
                          <a:latin typeface="+mn-ea"/>
                          <a:ea typeface="+mn-ea"/>
                        </a:rPr>
                        <a:t>128Core</a:t>
                      </a:r>
                      <a:r>
                        <a:rPr lang="zh-CN" altLang="en-US" sz="1200" b="0" dirty="0" smtClean="0">
                          <a:solidFill>
                            <a:schemeClr val="tx1"/>
                          </a:solidFill>
                          <a:latin typeface="+mn-ea"/>
                          <a:ea typeface="+mn-ea"/>
                        </a:rPr>
                        <a:t>、</a:t>
                      </a:r>
                      <a:r>
                        <a:rPr lang="en-US" altLang="zh-CN" sz="1200" b="0" dirty="0" smtClean="0">
                          <a:solidFill>
                            <a:schemeClr val="tx1"/>
                          </a:solidFill>
                          <a:latin typeface="+mn-ea"/>
                          <a:ea typeface="+mn-ea"/>
                        </a:rPr>
                        <a:t>256G</a:t>
                      </a:r>
                      <a:r>
                        <a:rPr lang="zh-CN" altLang="en-US" sz="1200" b="0" dirty="0" smtClean="0">
                          <a:solidFill>
                            <a:schemeClr val="tx1"/>
                          </a:solidFill>
                          <a:latin typeface="+mn-ea"/>
                          <a:ea typeface="+mn-ea"/>
                        </a:rPr>
                        <a:t>内存、</a:t>
                      </a:r>
                      <a:r>
                        <a:rPr lang="en-US" altLang="zh-CN" sz="1200" b="0" dirty="0" smtClean="0">
                          <a:solidFill>
                            <a:schemeClr val="tx1"/>
                          </a:solidFill>
                          <a:latin typeface="+mn-ea"/>
                          <a:ea typeface="+mn-ea"/>
                        </a:rPr>
                        <a:t>2*25G</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200" b="0" dirty="0" smtClean="0">
                          <a:solidFill>
                            <a:schemeClr val="tx1"/>
                          </a:solidFill>
                          <a:latin typeface="+mn-ea"/>
                          <a:ea typeface="+mn-ea"/>
                        </a:rPr>
                        <a:t>128Core</a:t>
                      </a:r>
                      <a:r>
                        <a:rPr lang="zh-CN" altLang="en-US" sz="1200" b="0" dirty="0" smtClean="0">
                          <a:solidFill>
                            <a:schemeClr val="tx1"/>
                          </a:solidFill>
                          <a:latin typeface="+mn-ea"/>
                          <a:ea typeface="+mn-ea"/>
                        </a:rPr>
                        <a:t>、</a:t>
                      </a:r>
                      <a:r>
                        <a:rPr lang="en-US" altLang="zh-CN" sz="1200" b="0" dirty="0" smtClean="0">
                          <a:solidFill>
                            <a:schemeClr val="tx1"/>
                          </a:solidFill>
                          <a:latin typeface="+mn-ea"/>
                          <a:ea typeface="+mn-ea"/>
                        </a:rPr>
                        <a:t>512G</a:t>
                      </a:r>
                      <a:r>
                        <a:rPr lang="zh-CN" altLang="en-US" sz="1200" b="0" dirty="0" smtClean="0">
                          <a:solidFill>
                            <a:schemeClr val="tx1"/>
                          </a:solidFill>
                          <a:latin typeface="+mn-ea"/>
                          <a:ea typeface="+mn-ea"/>
                        </a:rPr>
                        <a:t>内存、</a:t>
                      </a:r>
                      <a:r>
                        <a:rPr lang="en-US" altLang="zh-CN" sz="1200" b="0" dirty="0" smtClean="0">
                          <a:solidFill>
                            <a:schemeClr val="tx1"/>
                          </a:solidFill>
                          <a:latin typeface="+mn-ea"/>
                          <a:ea typeface="+mn-ea"/>
                        </a:rPr>
                        <a:t>2*25G</a:t>
                      </a:r>
                      <a:r>
                        <a:rPr lang="zh-CN" altLang="en-US" sz="1200" b="0" dirty="0" smtClean="0">
                          <a:solidFill>
                            <a:schemeClr val="tx1"/>
                          </a:solidFill>
                          <a:latin typeface="+mn-ea"/>
                          <a:ea typeface="+mn-ea"/>
                        </a:rPr>
                        <a:t>、</a:t>
                      </a:r>
                      <a:r>
                        <a:rPr lang="en-US" altLang="zh-CN" sz="1200" b="0" dirty="0" smtClean="0">
                          <a:solidFill>
                            <a:schemeClr val="tx1"/>
                          </a:solidFill>
                          <a:latin typeface="+mn-ea"/>
                          <a:ea typeface="+mn-ea"/>
                        </a:rPr>
                        <a:t>12*10T</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4784">
                <a:tc>
                  <a:txBody>
                    <a:bodyPr/>
                    <a:lstStyle/>
                    <a:p>
                      <a:pPr algn="l" defTabSz="1219200"/>
                      <a:r>
                        <a:rPr lang="zh-CN" altLang="en-US" sz="1200" b="0" kern="0" dirty="0" smtClean="0">
                          <a:solidFill>
                            <a:schemeClr val="tx1"/>
                          </a:solidFill>
                          <a:latin typeface="+mn-ea"/>
                          <a:ea typeface="+mn-ea"/>
                          <a:cs typeface="Arial" panose="020B0604020202020204" pitchFamily="34" charset="0"/>
                        </a:rPr>
                        <a:t>建站、电商、游戏、视频、</a:t>
                      </a:r>
                      <a:endParaRPr lang="en-US" altLang="zh-CN" sz="1200" b="0" kern="0" dirty="0" smtClean="0">
                        <a:solidFill>
                          <a:schemeClr val="tx1"/>
                        </a:solidFill>
                        <a:latin typeface="+mn-ea"/>
                        <a:ea typeface="+mn-ea"/>
                        <a:cs typeface="Arial" panose="020B0604020202020204" pitchFamily="34" charset="0"/>
                      </a:endParaRPr>
                    </a:p>
                    <a:p>
                      <a:pPr algn="l" defTabSz="1219200"/>
                      <a:r>
                        <a:rPr lang="zh-CN" altLang="en-US" sz="1200" b="0" kern="0" dirty="0" smtClean="0">
                          <a:solidFill>
                            <a:schemeClr val="tx1"/>
                          </a:solidFill>
                          <a:latin typeface="+mn-ea"/>
                          <a:ea typeface="+mn-ea"/>
                          <a:cs typeface="Arial" panose="020B0604020202020204" pitchFamily="34" charset="0"/>
                        </a:rPr>
                        <a:t>大数据、</a:t>
                      </a:r>
                      <a:r>
                        <a:rPr lang="en-US" altLang="zh-CN" sz="1200" b="0" kern="0" dirty="0" smtClean="0">
                          <a:solidFill>
                            <a:schemeClr val="tx1"/>
                          </a:solidFill>
                          <a:latin typeface="+mn-ea"/>
                          <a:ea typeface="+mn-ea"/>
                          <a:cs typeface="Arial" panose="020B0604020202020204" pitchFamily="34" charset="0"/>
                        </a:rPr>
                        <a:t>HPC</a:t>
                      </a:r>
                      <a:r>
                        <a:rPr lang="zh-CN" altLang="en-US" sz="1200" b="0" kern="0" dirty="0" smtClean="0">
                          <a:solidFill>
                            <a:schemeClr val="tx1"/>
                          </a:solidFill>
                          <a:latin typeface="+mn-ea"/>
                          <a:ea typeface="+mn-ea"/>
                          <a:cs typeface="Arial" panose="020B0604020202020204" pitchFamily="34" charset="0"/>
                        </a:rPr>
                        <a:t>等</a:t>
                      </a:r>
                      <a:endParaRPr lang="zh-CN" altLang="en-US" sz="1200" b="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zh-CN" altLang="en-US" sz="1200" b="0" dirty="0" smtClean="0">
                          <a:solidFill>
                            <a:schemeClr val="tx1"/>
                          </a:solidFill>
                          <a:latin typeface="+mn-ea"/>
                          <a:ea typeface="+mn-ea"/>
                        </a:rPr>
                        <a:t>分布式缓存数据库、大数据</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200" b="0" dirty="0" err="1" smtClean="0">
                          <a:solidFill>
                            <a:schemeClr val="tx1"/>
                          </a:solidFill>
                          <a:latin typeface="+mn-ea"/>
                          <a:ea typeface="+mn-ea"/>
                        </a:rPr>
                        <a:t>Redis</a:t>
                      </a:r>
                      <a:r>
                        <a:rPr lang="zh-CN" altLang="en-US" sz="1200" b="0" dirty="0" smtClean="0">
                          <a:solidFill>
                            <a:schemeClr val="tx1"/>
                          </a:solidFill>
                          <a:latin typeface="+mn-ea"/>
                          <a:ea typeface="+mn-ea"/>
                        </a:rPr>
                        <a:t>、</a:t>
                      </a:r>
                      <a:r>
                        <a:rPr lang="en-US" altLang="zh-CN" sz="1200" b="0" dirty="0" smtClean="0">
                          <a:solidFill>
                            <a:schemeClr val="tx1"/>
                          </a:solidFill>
                          <a:latin typeface="+mn-ea"/>
                          <a:ea typeface="+mn-ea"/>
                        </a:rPr>
                        <a:t>Cassandra</a:t>
                      </a:r>
                      <a:r>
                        <a:rPr lang="zh-CN" altLang="en-US" sz="1200" b="0" dirty="0" smtClean="0">
                          <a:solidFill>
                            <a:schemeClr val="tx1"/>
                          </a:solidFill>
                          <a:latin typeface="+mn-ea"/>
                          <a:ea typeface="+mn-ea"/>
                        </a:rPr>
                        <a:t>内存数据库</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200" b="0" dirty="0" smtClean="0">
                          <a:solidFill>
                            <a:schemeClr val="tx1"/>
                          </a:solidFill>
                          <a:latin typeface="+mn-ea"/>
                          <a:ea typeface="+mn-ea"/>
                        </a:rPr>
                        <a:t>AI</a:t>
                      </a:r>
                      <a:r>
                        <a:rPr lang="zh-CN" altLang="en-US" sz="1200" b="0" dirty="0" smtClean="0">
                          <a:solidFill>
                            <a:schemeClr val="tx1"/>
                          </a:solidFill>
                          <a:latin typeface="+mn-ea"/>
                          <a:ea typeface="+mn-ea"/>
                        </a:rPr>
                        <a:t>训练、推理</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200" b="0" dirty="0" smtClean="0">
                          <a:solidFill>
                            <a:schemeClr val="tx1"/>
                          </a:solidFill>
                          <a:latin typeface="+mn-ea"/>
                          <a:ea typeface="+mn-ea"/>
                        </a:rPr>
                        <a:t>大数据管理节点、</a:t>
                      </a:r>
                      <a:r>
                        <a:rPr lang="en-US" altLang="zh-CN" sz="1200" b="0" dirty="0" err="1" smtClean="0">
                          <a:solidFill>
                            <a:schemeClr val="tx1"/>
                          </a:solidFill>
                          <a:latin typeface="+mn-ea"/>
                          <a:ea typeface="+mn-ea"/>
                        </a:rPr>
                        <a:t>NameNode</a:t>
                      </a:r>
                      <a:r>
                        <a:rPr lang="zh-CN" altLang="en-US" sz="1200" b="0" dirty="0" smtClean="0">
                          <a:solidFill>
                            <a:schemeClr val="tx1"/>
                          </a:solidFill>
                          <a:latin typeface="+mn-ea"/>
                          <a:ea typeface="+mn-ea"/>
                        </a:rPr>
                        <a:t>、</a:t>
                      </a:r>
                      <a:r>
                        <a:rPr lang="en-US" altLang="zh-CN" sz="1200" b="0" dirty="0" smtClean="0">
                          <a:solidFill>
                            <a:schemeClr val="tx1"/>
                          </a:solidFill>
                          <a:latin typeface="+mn-ea"/>
                          <a:ea typeface="+mn-ea"/>
                        </a:rPr>
                        <a:t>HPC</a:t>
                      </a:r>
                      <a:r>
                        <a:rPr lang="zh-CN" altLang="en-US" sz="1200" b="0" dirty="0" smtClean="0">
                          <a:solidFill>
                            <a:schemeClr val="tx1"/>
                          </a:solidFill>
                          <a:latin typeface="+mn-ea"/>
                          <a:ea typeface="+mn-ea"/>
                        </a:rPr>
                        <a:t>等</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200" b="0" dirty="0" smtClean="0">
                          <a:solidFill>
                            <a:schemeClr val="tx1"/>
                          </a:solidFill>
                          <a:latin typeface="+mn-ea"/>
                          <a:ea typeface="+mn-ea"/>
                        </a:rPr>
                        <a:t>大数据数据节点、</a:t>
                      </a:r>
                      <a:endParaRPr lang="zh-CN" altLang="en-US" sz="1200" b="0" dirty="0" smtClean="0">
                        <a:solidFill>
                          <a:schemeClr val="tx1"/>
                        </a:solidFill>
                        <a:latin typeface="+mn-ea"/>
                        <a:ea typeface="+mn-ea"/>
                      </a:endParaRPr>
                    </a:p>
                    <a:p>
                      <a:pPr algn="l"/>
                      <a:r>
                        <a:rPr lang="en-US" altLang="zh-CN" sz="1200" b="0" dirty="0" err="1" smtClean="0">
                          <a:solidFill>
                            <a:schemeClr val="tx1"/>
                          </a:solidFill>
                          <a:latin typeface="+mn-ea"/>
                          <a:ea typeface="+mn-ea"/>
                        </a:rPr>
                        <a:t>DataNode</a:t>
                      </a:r>
                      <a:r>
                        <a:rPr lang="zh-CN" altLang="en-US" sz="1200" b="0" dirty="0" smtClean="0">
                          <a:solidFill>
                            <a:schemeClr val="tx1"/>
                          </a:solidFill>
                          <a:latin typeface="+mn-ea"/>
                          <a:ea typeface="+mn-ea"/>
                        </a:rPr>
                        <a:t>、</a:t>
                      </a:r>
                      <a:r>
                        <a:rPr lang="en-US" altLang="zh-CN" sz="1200" b="0" dirty="0" smtClean="0">
                          <a:solidFill>
                            <a:schemeClr val="tx1"/>
                          </a:solidFill>
                          <a:latin typeface="+mn-ea"/>
                          <a:ea typeface="+mn-ea"/>
                        </a:rPr>
                        <a:t>Kafka</a:t>
                      </a:r>
                      <a:r>
                        <a:rPr lang="zh-CN" altLang="en-US" sz="1200" b="0" dirty="0" smtClean="0">
                          <a:solidFill>
                            <a:schemeClr val="tx1"/>
                          </a:solidFill>
                          <a:latin typeface="+mn-ea"/>
                          <a:ea typeface="+mn-ea"/>
                        </a:rPr>
                        <a:t>等</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2048">
                <a:tc>
                  <a:txBody>
                    <a:bodyPr/>
                    <a:lstStyle/>
                    <a:p>
                      <a:pPr algn="l" defTabSz="1219200"/>
                      <a:r>
                        <a:rPr lang="en-US" altLang="zh-CN" sz="1200" b="0" dirty="0" smtClean="0">
                          <a:solidFill>
                            <a:schemeClr val="tx1"/>
                          </a:solidFill>
                          <a:latin typeface="+mn-ea"/>
                          <a:ea typeface="+mn-ea"/>
                        </a:rPr>
                        <a:t>2019.9.16</a:t>
                      </a:r>
                      <a:r>
                        <a:rPr lang="zh-CN" altLang="en-US" sz="1200" b="0" dirty="0" smtClean="0">
                          <a:solidFill>
                            <a:schemeClr val="tx1"/>
                          </a:solidFill>
                          <a:latin typeface="+mn-ea"/>
                          <a:ea typeface="+mn-ea"/>
                        </a:rPr>
                        <a:t>商用</a:t>
                      </a:r>
                      <a:endParaRPr lang="zh-CN" altLang="en-US" sz="1200" b="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200" b="0" dirty="0" smtClean="0">
                          <a:solidFill>
                            <a:schemeClr val="tx1"/>
                          </a:solidFill>
                          <a:latin typeface="+mn-ea"/>
                          <a:ea typeface="+mn-ea"/>
                        </a:rPr>
                        <a:t>2019.10</a:t>
                      </a:r>
                      <a:r>
                        <a:rPr lang="zh-CN" altLang="en-US" sz="1200" b="0" dirty="0" smtClean="0">
                          <a:solidFill>
                            <a:schemeClr val="tx1"/>
                          </a:solidFill>
                          <a:latin typeface="+mn-ea"/>
                          <a:ea typeface="+mn-ea"/>
                        </a:rPr>
                        <a:t>公测</a:t>
                      </a:r>
                      <a:endParaRPr lang="zh-CN" altLang="en-US" sz="1200" b="0" dirty="0" smtClean="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200"/>
                      <a:r>
                        <a:rPr lang="en-US" altLang="zh-CN" sz="1200" b="0" dirty="0" smtClean="0">
                          <a:solidFill>
                            <a:schemeClr val="tx1"/>
                          </a:solidFill>
                          <a:latin typeface="+mn-ea"/>
                          <a:ea typeface="+mn-ea"/>
                        </a:rPr>
                        <a:t>2019.9.16</a:t>
                      </a:r>
                      <a:r>
                        <a:rPr lang="zh-CN" altLang="en-US" sz="1200" b="0" dirty="0" smtClean="0">
                          <a:solidFill>
                            <a:schemeClr val="tx1"/>
                          </a:solidFill>
                          <a:latin typeface="+mn-ea"/>
                          <a:ea typeface="+mn-ea"/>
                        </a:rPr>
                        <a:t>商用</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200" b="0" dirty="0" smtClean="0">
                          <a:solidFill>
                            <a:schemeClr val="tx1"/>
                          </a:solidFill>
                          <a:latin typeface="+mn-ea"/>
                          <a:ea typeface="+mn-ea"/>
                        </a:rPr>
                        <a:t>KAi1 2019.10</a:t>
                      </a:r>
                      <a:r>
                        <a:rPr lang="zh-CN" altLang="en-US" sz="1200" b="0" dirty="0" smtClean="0">
                          <a:solidFill>
                            <a:schemeClr val="tx1"/>
                          </a:solidFill>
                          <a:latin typeface="+mn-ea"/>
                          <a:ea typeface="+mn-ea"/>
                        </a:rPr>
                        <a:t>月公测</a:t>
                      </a:r>
                      <a:endParaRPr lang="zh-CN" altLang="en-US" sz="1200" b="0" dirty="0" smtClean="0">
                        <a:solidFill>
                          <a:schemeClr val="tx1"/>
                        </a:solidFill>
                        <a:latin typeface="+mn-ea"/>
                        <a:ea typeface="+mn-ea"/>
                      </a:endParaRPr>
                    </a:p>
                    <a:p>
                      <a:pPr marL="0" marR="0" lvl="0" indent="0" algn="l" defTabSz="1187450" rtl="0" eaLnBrk="1" fontAlgn="auto" latinLnBrk="0" hangingPunct="1">
                        <a:lnSpc>
                          <a:spcPct val="100000"/>
                        </a:lnSpc>
                        <a:spcBef>
                          <a:spcPts val="0"/>
                        </a:spcBef>
                        <a:spcAft>
                          <a:spcPts val="0"/>
                        </a:spcAft>
                        <a:buClrTx/>
                        <a:buSzTx/>
                        <a:buFontTx/>
                        <a:buNone/>
                        <a:defRPr/>
                      </a:pPr>
                      <a:r>
                        <a:rPr lang="en-US" altLang="zh-CN" sz="1200" b="0" dirty="0" smtClean="0">
                          <a:solidFill>
                            <a:schemeClr val="tx1"/>
                          </a:solidFill>
                          <a:latin typeface="+mn-ea"/>
                          <a:ea typeface="+mn-ea"/>
                        </a:rPr>
                        <a:t>KAt1 2020Q2</a:t>
                      </a:r>
                      <a:r>
                        <a:rPr lang="zh-CN" altLang="en-US" sz="1200" b="0" dirty="0" smtClean="0">
                          <a:solidFill>
                            <a:schemeClr val="tx1"/>
                          </a:solidFill>
                          <a:latin typeface="+mn-ea"/>
                          <a:ea typeface="+mn-ea"/>
                        </a:rPr>
                        <a:t>公测</a:t>
                      </a:r>
                      <a:endParaRPr lang="zh-CN" altLang="en-US" sz="1200" b="0" dirty="0" smtClean="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200"/>
                      <a:r>
                        <a:rPr lang="en-US" altLang="zh-CN" sz="1200" b="0" dirty="0" smtClean="0">
                          <a:solidFill>
                            <a:schemeClr val="tx1"/>
                          </a:solidFill>
                          <a:latin typeface="+mn-ea"/>
                          <a:ea typeface="+mn-ea"/>
                        </a:rPr>
                        <a:t>2019.9.16</a:t>
                      </a:r>
                      <a:r>
                        <a:rPr lang="zh-CN" altLang="en-US" sz="1200" b="0" dirty="0" smtClean="0">
                          <a:solidFill>
                            <a:schemeClr val="tx1"/>
                          </a:solidFill>
                          <a:latin typeface="+mn-ea"/>
                          <a:ea typeface="+mn-ea"/>
                        </a:rPr>
                        <a:t>商用</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200"/>
                      <a:r>
                        <a:rPr lang="en-US" altLang="zh-CN" sz="1200" b="0" dirty="0" smtClean="0">
                          <a:solidFill>
                            <a:schemeClr val="tx1"/>
                          </a:solidFill>
                          <a:latin typeface="+mn-ea"/>
                          <a:ea typeface="+mn-ea"/>
                        </a:rPr>
                        <a:t>2019.9.16</a:t>
                      </a:r>
                      <a:r>
                        <a:rPr lang="zh-CN" altLang="en-US" sz="1200" b="0" dirty="0" smtClean="0">
                          <a:solidFill>
                            <a:schemeClr val="tx1"/>
                          </a:solidFill>
                          <a:latin typeface="+mn-ea"/>
                          <a:ea typeface="+mn-ea"/>
                        </a:rPr>
                        <a:t>商用</a:t>
                      </a:r>
                      <a:endParaRPr lang="zh-CN" altLang="en-US" sz="1200" b="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标题 2"/>
          <p:cNvSpPr>
            <a:spLocks noGrp="1"/>
          </p:cNvSpPr>
          <p:nvPr>
            <p:ph type="title"/>
          </p:nvPr>
        </p:nvSpPr>
        <p:spPr/>
        <p:txBody>
          <a:bodyPr/>
          <a:lstStyle/>
          <a:p>
            <a:r>
              <a:rPr lang="zh-CN" altLang="en-US" dirty="0" smtClean="0">
                <a:solidFill>
                  <a:schemeClr val="tx1"/>
                </a:solidFill>
              </a:rPr>
              <a:t>华为鲲鹏计算服务总览</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鲲鹏计算</a:t>
            </a:r>
            <a:r>
              <a:rPr lang="zh-CN" altLang="en-US" dirty="0" smtClean="0">
                <a:solidFill>
                  <a:schemeClr val="tx1"/>
                </a:solidFill>
              </a:rPr>
              <a:t>产业</a:t>
            </a:r>
            <a:br>
              <a:rPr lang="en-US" altLang="zh-CN" dirty="0">
                <a:solidFill>
                  <a:schemeClr val="tx1"/>
                </a:solidFill>
              </a:rPr>
            </a:br>
            <a:endParaRPr lang="zh-CN" altLang="en-US" dirty="0">
              <a:solidFill>
                <a:schemeClr val="tx1"/>
              </a:solidFill>
            </a:endParaRPr>
          </a:p>
        </p:txBody>
      </p:sp>
      <p:sp>
        <p:nvSpPr>
          <p:cNvPr id="3" name="文本占位符 2"/>
          <p:cNvSpPr>
            <a:spLocks noGrp="1"/>
          </p:cNvSpPr>
          <p:nvPr>
            <p:ph type="body" sz="quarter" idx="10"/>
          </p:nvPr>
        </p:nvSpPr>
        <p:spPr/>
        <p:txBody>
          <a:bodyPr/>
          <a:lstStyle/>
          <a:p>
            <a:pPr algn="l"/>
            <a:r>
              <a:rPr lang="zh-CN" altLang="en-US" sz="1800" dirty="0"/>
              <a:t>鲲鹏计算产业是基于</a:t>
            </a:r>
            <a:r>
              <a:rPr lang="en-US" altLang="zh-CN" sz="1800" dirty="0" err="1"/>
              <a:t>Kunpeng</a:t>
            </a:r>
            <a:r>
              <a:rPr lang="zh-CN" altLang="en-US" sz="1800" dirty="0"/>
              <a:t>处理器构建的全栈</a:t>
            </a:r>
            <a:r>
              <a:rPr lang="en-US" altLang="zh-CN" sz="1800" dirty="0"/>
              <a:t>IT</a:t>
            </a:r>
            <a:r>
              <a:rPr lang="zh-CN" altLang="en-US" sz="1800" dirty="0"/>
              <a:t>基础设施、行业应用及</a:t>
            </a:r>
            <a:r>
              <a:rPr lang="zh-CN" altLang="en-US" sz="1800" dirty="0" smtClean="0"/>
              <a:t>服务</a:t>
            </a:r>
            <a:r>
              <a:rPr lang="zh-CN" altLang="en-US" sz="1800" dirty="0"/>
              <a:t>，包括</a:t>
            </a:r>
            <a:r>
              <a:rPr lang="en-US" altLang="zh-CN" sz="1800" dirty="0"/>
              <a:t>PC</a:t>
            </a:r>
            <a:r>
              <a:rPr lang="zh-CN" altLang="en-US" sz="1800" dirty="0"/>
              <a:t>、服务器、存储、操作系统、中间件、虚拟化、数据库、云服务、</a:t>
            </a:r>
            <a:r>
              <a:rPr lang="zh-CN" altLang="en-US" sz="1800" dirty="0" smtClean="0"/>
              <a:t>行业</a:t>
            </a:r>
            <a:r>
              <a:rPr lang="zh-CN" altLang="en-US" sz="1800" dirty="0"/>
              <a:t>应用以及咨询管理服务等。 </a:t>
            </a:r>
            <a:br>
              <a:rPr lang="zh-CN" altLang="en-US" sz="1800" dirty="0"/>
            </a:br>
            <a:endParaRPr lang="zh-CN" altLang="en-US" sz="1800" dirty="0"/>
          </a:p>
        </p:txBody>
      </p:sp>
      <p:sp>
        <p:nvSpPr>
          <p:cNvPr id="6" name="圆角矩形 164"/>
          <p:cNvSpPr/>
          <p:nvPr/>
        </p:nvSpPr>
        <p:spPr>
          <a:xfrm>
            <a:off x="3930097" y="4449833"/>
            <a:ext cx="6099247" cy="88421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980">
              <a:defRPr sz="1600">
                <a:solidFill>
                  <a:srgbClr val="FFFFFF"/>
                </a:solidFill>
                <a:latin typeface="Arial" panose="020B0604020202020204"/>
                <a:ea typeface="Arial" panose="020B0604020202020204"/>
                <a:cs typeface="Arial" panose="020B0604020202020204"/>
                <a:sym typeface="Arial" panose="020B0604020202020204"/>
              </a:defRPr>
            </a:pPr>
            <a:endParaRPr sz="14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7" name="圆角矩形 164"/>
          <p:cNvSpPr/>
          <p:nvPr/>
        </p:nvSpPr>
        <p:spPr>
          <a:xfrm>
            <a:off x="3930097" y="2181622"/>
            <a:ext cx="6110319" cy="79015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980"/>
            <a:endParaRPr sz="9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9" name="圆角矩形 164"/>
          <p:cNvSpPr/>
          <p:nvPr/>
        </p:nvSpPr>
        <p:spPr>
          <a:xfrm>
            <a:off x="1594800" y="2137128"/>
            <a:ext cx="1773637" cy="4261953"/>
          </a:xfrm>
          <a:prstGeom prst="roundRect">
            <a:avLst>
              <a:gd name="adj" fmla="val 5759"/>
            </a:avLst>
          </a:prstGeom>
          <a:solidFill>
            <a:schemeClr val="bg1">
              <a:alpha val="80000"/>
            </a:schemeClr>
          </a:solidFill>
          <a:ln w="3175">
            <a:noFill/>
            <a:miter lim="400000"/>
          </a:ln>
        </p:spPr>
        <p:txBody>
          <a:bodyPr lIns="37035" tIns="37035" rIns="37035" bIns="37035" anchor="ctr"/>
          <a:lstStyle/>
          <a:p>
            <a:pPr defTabSz="601980"/>
            <a:endParaRPr sz="18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0" name="矩形 9"/>
          <p:cNvSpPr/>
          <p:nvPr/>
        </p:nvSpPr>
        <p:spPr>
          <a:xfrm>
            <a:off x="1775075" y="3426210"/>
            <a:ext cx="1322077"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数据库</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a:off x="1778511" y="4610961"/>
            <a:ext cx="1322077"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虚拟化</a:t>
            </a:r>
            <a:endParaRPr lang="en-US" altLang="zh-CN"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a:xfrm>
            <a:off x="1778511" y="3823213"/>
            <a:ext cx="1322077"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中间件</a:t>
            </a:r>
            <a:endParaRPr lang="en-US" altLang="zh-CN"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1778511" y="2636708"/>
            <a:ext cx="1322077"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行业应用</a:t>
            </a:r>
            <a:endParaRPr lang="en-US" altLang="zh-CN"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a:xfrm>
            <a:off x="1779392" y="5003743"/>
            <a:ext cx="597593"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存储</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15" name="矩形 14"/>
          <p:cNvSpPr/>
          <p:nvPr/>
        </p:nvSpPr>
        <p:spPr>
          <a:xfrm>
            <a:off x="1775075" y="4227805"/>
            <a:ext cx="1325514" cy="307777"/>
          </a:xfrm>
          <a:prstGeom prst="rect">
            <a:avLst/>
          </a:prstGeom>
          <a:solidFill>
            <a:srgbClr val="00B0F0"/>
          </a:solidFill>
          <a:ln>
            <a:noFill/>
          </a:ln>
        </p:spPr>
        <p:txBody>
          <a:bodyPr wrap="square">
            <a:spAutoFit/>
          </a:bodyPr>
          <a:lstStyle/>
          <a:p>
            <a:pPr algn="ct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操作系统</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a:xfrm>
            <a:off x="1768743" y="5788661"/>
            <a:ext cx="1364284" cy="600164"/>
          </a:xfrm>
          <a:prstGeom prst="rect">
            <a:avLst/>
          </a:prstGeom>
          <a:solidFill>
            <a:srgbClr val="00B0F0"/>
          </a:solidFill>
          <a:ln>
            <a:noFill/>
          </a:ln>
        </p:spPr>
        <p:txBody>
          <a:bodyPr wrap="square">
            <a:spAutoFit/>
          </a:bodyPr>
          <a:lstStyle/>
          <a:p>
            <a:pPr algn="ctr" defTabSz="1200150">
              <a:spcBef>
                <a:spcPts val="590"/>
              </a:spcBef>
              <a:defRPr/>
            </a:pPr>
            <a:r>
              <a:rPr lang="en-US" altLang="zh-CN" sz="1400" b="1" kern="0" dirty="0" err="1"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Kunpeng</a:t>
            </a:r>
            <a:endPar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1200150">
              <a:spcBef>
                <a:spcPts val="590"/>
              </a:spcBef>
              <a:defRPr/>
            </a:pPr>
            <a:r>
              <a:rPr lang="zh-CN" altLang="en-US"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处理器</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18" name="矩形 17"/>
          <p:cNvSpPr/>
          <p:nvPr/>
        </p:nvSpPr>
        <p:spPr>
          <a:xfrm>
            <a:off x="1781802" y="5384348"/>
            <a:ext cx="1315351"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服务器</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19" name="矩形 18"/>
          <p:cNvSpPr/>
          <p:nvPr/>
        </p:nvSpPr>
        <p:spPr>
          <a:xfrm>
            <a:off x="1775075" y="3043145"/>
            <a:ext cx="1322077" cy="307777"/>
          </a:xfrm>
          <a:prstGeom prst="rect">
            <a:avLst/>
          </a:prstGeom>
          <a:solidFill>
            <a:srgbClr val="00B0F0"/>
          </a:solidFill>
          <a:ln>
            <a:noFill/>
          </a:ln>
        </p:spPr>
        <p:txBody>
          <a:bodyPr wrap="square">
            <a:spAutoFit/>
          </a:bodyPr>
          <a:lstStyle/>
          <a:p>
            <a:pPr algn="ctr" defTabSz="1200150">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云服务</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20" name="文本框 19"/>
          <p:cNvSpPr txBox="1"/>
          <p:nvPr/>
        </p:nvSpPr>
        <p:spPr>
          <a:xfrm>
            <a:off x="1745077" y="2177271"/>
            <a:ext cx="1778204" cy="338554"/>
          </a:xfrm>
          <a:prstGeom prst="rect">
            <a:avLst/>
          </a:prstGeom>
          <a:noFill/>
        </p:spPr>
        <p:txBody>
          <a:bodyPr wrap="square" rtlCol="0">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鲲鹏计算产业</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pic>
        <p:nvPicPr>
          <p:cNvPr id="21" name="Picture 7" descr="브로셔-내용_5"/>
          <p:cNvPicPr>
            <a:picLocks noChangeAspect="1" noChangeArrowheads="1"/>
          </p:cNvPicPr>
          <p:nvPr/>
        </p:nvPicPr>
        <p:blipFill>
          <a:blip r:embed="rId1" cstate="email">
            <a:duotone>
              <a:schemeClr val="accent1">
                <a:shade val="45000"/>
                <a:satMod val="135000"/>
              </a:schemeClr>
              <a:prstClr val="white"/>
            </a:duotone>
          </a:blip>
          <a:srcRect/>
          <a:stretch>
            <a:fillRect/>
          </a:stretch>
        </p:blipFill>
        <p:spPr bwMode="auto">
          <a:xfrm rot="5400000">
            <a:off x="2992229" y="3886732"/>
            <a:ext cx="1102270" cy="892422"/>
          </a:xfrm>
          <a:prstGeom prst="rect">
            <a:avLst/>
          </a:prstGeom>
          <a:noFill/>
        </p:spPr>
      </p:pic>
      <p:sp>
        <p:nvSpPr>
          <p:cNvPr id="22" name="圆角矩形 164"/>
          <p:cNvSpPr/>
          <p:nvPr/>
        </p:nvSpPr>
        <p:spPr>
          <a:xfrm>
            <a:off x="3926728" y="3036568"/>
            <a:ext cx="6108153" cy="669513"/>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980"/>
            <a:endParaRPr sz="9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23" name="圆角矩形 164"/>
          <p:cNvSpPr/>
          <p:nvPr/>
        </p:nvSpPr>
        <p:spPr>
          <a:xfrm>
            <a:off x="3935633" y="5409220"/>
            <a:ext cx="6110319" cy="87431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980">
              <a:defRPr sz="1600">
                <a:solidFill>
                  <a:srgbClr val="FFFFFF"/>
                </a:solidFill>
                <a:latin typeface="Arial" panose="020B0604020202020204"/>
                <a:ea typeface="Arial" panose="020B0604020202020204"/>
                <a:cs typeface="Arial" panose="020B0604020202020204"/>
                <a:sym typeface="Arial" panose="020B0604020202020204"/>
              </a:defRPr>
            </a:pPr>
            <a:endParaRPr sz="14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24" name="圆角矩形 164"/>
          <p:cNvSpPr/>
          <p:nvPr/>
        </p:nvSpPr>
        <p:spPr>
          <a:xfrm>
            <a:off x="3935745" y="3769794"/>
            <a:ext cx="6099136" cy="614725"/>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980"/>
            <a:endParaRPr sz="9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307" y="4350034"/>
            <a:ext cx="1208607" cy="679380"/>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1136" y="4512180"/>
            <a:ext cx="706129" cy="396929"/>
          </a:xfrm>
          <a:prstGeom prst="rect">
            <a:avLst/>
          </a:prstGeom>
        </p:spPr>
      </p:pic>
      <p:sp>
        <p:nvSpPr>
          <p:cNvPr id="27" name="圆角矩形 26"/>
          <p:cNvSpPr/>
          <p:nvPr/>
        </p:nvSpPr>
        <p:spPr>
          <a:xfrm>
            <a:off x="6677900" y="4724797"/>
            <a:ext cx="1901458" cy="553474"/>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7995" tIns="143998" rIns="287995" bIns="143998" numCol="1" spcCol="0" rtlCol="0" fromWordArt="0" anchor="ctr" anchorCtr="0" forceAA="0" compatLnSpc="1">
            <a:noAutofit/>
          </a:bodyPr>
          <a:lstStyle/>
          <a:p>
            <a:pPr algn="ctr" defTabSz="1619885">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1852" y="4467268"/>
            <a:ext cx="928090" cy="521696"/>
          </a:xfrm>
          <a:prstGeom prst="rect">
            <a:avLst/>
          </a:prstGeom>
        </p:spPr>
      </p:pic>
      <p:sp>
        <p:nvSpPr>
          <p:cNvPr id="30" name="Freeform 71"/>
          <p:cNvSpPr>
            <a:spLocks noEditPoints="1"/>
          </p:cNvSpPr>
          <p:nvPr/>
        </p:nvSpPr>
        <p:spPr bwMode="auto">
          <a:xfrm>
            <a:off x="8937743" y="2292173"/>
            <a:ext cx="305437" cy="289207"/>
          </a:xfrm>
          <a:custGeom>
            <a:avLst/>
            <a:gdLst>
              <a:gd name="T0" fmla="*/ 135 w 135"/>
              <a:gd name="T1" fmla="*/ 60 h 150"/>
              <a:gd name="T2" fmla="*/ 120 w 135"/>
              <a:gd name="T3" fmla="*/ 49 h 150"/>
              <a:gd name="T4" fmla="*/ 123 w 135"/>
              <a:gd name="T5" fmla="*/ 56 h 150"/>
              <a:gd name="T6" fmla="*/ 126 w 135"/>
              <a:gd name="T7" fmla="*/ 44 h 150"/>
              <a:gd name="T8" fmla="*/ 126 w 135"/>
              <a:gd name="T9" fmla="*/ 41 h 150"/>
              <a:gd name="T10" fmla="*/ 123 w 135"/>
              <a:gd name="T11" fmla="*/ 41 h 150"/>
              <a:gd name="T12" fmla="*/ 74 w 135"/>
              <a:gd name="T13" fmla="*/ 38 h 150"/>
              <a:gd name="T14" fmla="*/ 102 w 135"/>
              <a:gd name="T15" fmla="*/ 32 h 150"/>
              <a:gd name="T16" fmla="*/ 108 w 135"/>
              <a:gd name="T17" fmla="*/ 32 h 150"/>
              <a:gd name="T18" fmla="*/ 71 w 135"/>
              <a:gd name="T19" fmla="*/ 20 h 150"/>
              <a:gd name="T20" fmla="*/ 68 w 135"/>
              <a:gd name="T21" fmla="*/ 0 h 150"/>
              <a:gd name="T22" fmla="*/ 64 w 135"/>
              <a:gd name="T23" fmla="*/ 20 h 150"/>
              <a:gd name="T24" fmla="*/ 27 w 135"/>
              <a:gd name="T25" fmla="*/ 32 h 150"/>
              <a:gd name="T26" fmla="*/ 33 w 135"/>
              <a:gd name="T27" fmla="*/ 32 h 150"/>
              <a:gd name="T28" fmla="*/ 61 w 135"/>
              <a:gd name="T29" fmla="*/ 38 h 150"/>
              <a:gd name="T30" fmla="*/ 12 w 135"/>
              <a:gd name="T31" fmla="*/ 41 h 150"/>
              <a:gd name="T32" fmla="*/ 9 w 135"/>
              <a:gd name="T33" fmla="*/ 41 h 150"/>
              <a:gd name="T34" fmla="*/ 12 w 135"/>
              <a:gd name="T35" fmla="*/ 56 h 150"/>
              <a:gd name="T36" fmla="*/ 15 w 135"/>
              <a:gd name="T37" fmla="*/ 49 h 150"/>
              <a:gd name="T38" fmla="*/ 0 w 135"/>
              <a:gd name="T39" fmla="*/ 60 h 150"/>
              <a:gd name="T40" fmla="*/ 0 w 135"/>
              <a:gd name="T41" fmla="*/ 63 h 150"/>
              <a:gd name="T42" fmla="*/ 3 w 135"/>
              <a:gd name="T43" fmla="*/ 77 h 150"/>
              <a:gd name="T44" fmla="*/ 6 w 135"/>
              <a:gd name="T45" fmla="*/ 68 h 150"/>
              <a:gd name="T46" fmla="*/ 16 w 135"/>
              <a:gd name="T47" fmla="*/ 150 h 150"/>
              <a:gd name="T48" fmla="*/ 60 w 135"/>
              <a:gd name="T49" fmla="*/ 147 h 150"/>
              <a:gd name="T50" fmla="*/ 25 w 135"/>
              <a:gd name="T51" fmla="*/ 144 h 150"/>
              <a:gd name="T52" fmla="*/ 103 w 135"/>
              <a:gd name="T53" fmla="*/ 128 h 150"/>
              <a:gd name="T54" fmla="*/ 78 w 135"/>
              <a:gd name="T55" fmla="*/ 144 h 150"/>
              <a:gd name="T56" fmla="*/ 78 w 135"/>
              <a:gd name="T57" fmla="*/ 150 h 150"/>
              <a:gd name="T58" fmla="*/ 92 w 135"/>
              <a:gd name="T59" fmla="*/ 84 h 150"/>
              <a:gd name="T60" fmla="*/ 129 w 135"/>
              <a:gd name="T61" fmla="*/ 74 h 150"/>
              <a:gd name="T62" fmla="*/ 135 w 135"/>
              <a:gd name="T63" fmla="*/ 74 h 150"/>
              <a:gd name="T64" fmla="*/ 135 w 135"/>
              <a:gd name="T65" fmla="*/ 63 h 150"/>
              <a:gd name="T66" fmla="*/ 86 w 135"/>
              <a:gd name="T67" fmla="*/ 85 h 150"/>
              <a:gd name="T68" fmla="*/ 40 w 135"/>
              <a:gd name="T69" fmla="*/ 107 h 150"/>
              <a:gd name="T70" fmla="*/ 49 w 135"/>
              <a:gd name="T71" fmla="*/ 84 h 150"/>
              <a:gd name="T72" fmla="*/ 56 w 135"/>
              <a:gd name="T73" fmla="*/ 66 h 150"/>
              <a:gd name="T74" fmla="*/ 85 w 135"/>
              <a:gd name="T75" fmla="*/ 83 h 150"/>
              <a:gd name="T76" fmla="*/ 59 w 135"/>
              <a:gd name="T77" fmla="*/ 60 h 150"/>
              <a:gd name="T78" fmla="*/ 71 w 135"/>
              <a:gd name="T79" fmla="*/ 47 h 150"/>
              <a:gd name="T80" fmla="*/ 59 w 135"/>
              <a:gd name="T81" fmla="*/ 60 h 150"/>
              <a:gd name="T82" fmla="*/ 81 w 135"/>
              <a:gd name="T83" fmla="*/ 57 h 150"/>
              <a:gd name="T84" fmla="*/ 106 w 135"/>
              <a:gd name="T85" fmla="*/ 47 h 150"/>
              <a:gd name="T86" fmla="*/ 72 w 135"/>
              <a:gd name="T87" fmla="*/ 33 h 150"/>
              <a:gd name="T88" fmla="*/ 71 w 135"/>
              <a:gd name="T89" fmla="*/ 26 h 150"/>
              <a:gd name="T90" fmla="*/ 46 w 135"/>
              <a:gd name="T91" fmla="*/ 26 h 150"/>
              <a:gd name="T92" fmla="*/ 64 w 135"/>
              <a:gd name="T93" fmla="*/ 29 h 150"/>
              <a:gd name="T94" fmla="*/ 63 w 135"/>
              <a:gd name="T95" fmla="*/ 33 h 150"/>
              <a:gd name="T96" fmla="*/ 67 w 135"/>
              <a:gd name="T97" fmla="*/ 38 h 150"/>
              <a:gd name="T98" fmla="*/ 66 w 135"/>
              <a:gd name="T99" fmla="*/ 41 h 150"/>
              <a:gd name="T100" fmla="*/ 54 w 135"/>
              <a:gd name="T101" fmla="*/ 57 h 150"/>
              <a:gd name="T102" fmla="*/ 57 w 135"/>
              <a:gd name="T103" fmla="*/ 47 h 150"/>
              <a:gd name="T104" fmla="*/ 17 w 135"/>
              <a:gd name="T105" fmla="*/ 66 h 150"/>
              <a:gd name="T106" fmla="*/ 45 w 135"/>
              <a:gd name="T107" fmla="*/ 79 h 150"/>
              <a:gd name="T108" fmla="*/ 34 w 135"/>
              <a:gd name="T109" fmla="*/ 122 h 150"/>
              <a:gd name="T110" fmla="*/ 98 w 135"/>
              <a:gd name="T111" fmla="*/ 113 h 150"/>
              <a:gd name="T112" fmla="*/ 34 w 135"/>
              <a:gd name="T113" fmla="*/ 122 h 150"/>
              <a:gd name="T114" fmla="*/ 118 w 135"/>
              <a:gd name="T115" fmla="*/ 66 h 150"/>
              <a:gd name="T116" fmla="*/ 85 w 135"/>
              <a:gd name="T11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50">
                <a:moveTo>
                  <a:pt x="135" y="63"/>
                </a:moveTo>
                <a:cubicBezTo>
                  <a:pt x="135" y="60"/>
                  <a:pt x="135" y="60"/>
                  <a:pt x="135" y="60"/>
                </a:cubicBezTo>
                <a:cubicBezTo>
                  <a:pt x="89" y="60"/>
                  <a:pt x="89" y="60"/>
                  <a:pt x="89" y="60"/>
                </a:cubicBezTo>
                <a:cubicBezTo>
                  <a:pt x="120" y="49"/>
                  <a:pt x="120" y="49"/>
                  <a:pt x="120" y="49"/>
                </a:cubicBezTo>
                <a:cubicBezTo>
                  <a:pt x="120" y="53"/>
                  <a:pt x="120" y="53"/>
                  <a:pt x="120" y="53"/>
                </a:cubicBezTo>
                <a:cubicBezTo>
                  <a:pt x="120" y="55"/>
                  <a:pt x="121" y="56"/>
                  <a:pt x="123" y="56"/>
                </a:cubicBezTo>
                <a:cubicBezTo>
                  <a:pt x="125" y="56"/>
                  <a:pt x="126" y="55"/>
                  <a:pt x="126" y="53"/>
                </a:cubicBezTo>
                <a:cubicBezTo>
                  <a:pt x="126" y="44"/>
                  <a:pt x="126" y="44"/>
                  <a:pt x="126" y="44"/>
                </a:cubicBezTo>
                <a:cubicBezTo>
                  <a:pt x="126" y="44"/>
                  <a:pt x="126" y="44"/>
                  <a:pt x="126" y="44"/>
                </a:cubicBezTo>
                <a:cubicBezTo>
                  <a:pt x="126" y="41"/>
                  <a:pt x="126" y="41"/>
                  <a:pt x="126" y="41"/>
                </a:cubicBezTo>
                <a:cubicBezTo>
                  <a:pt x="123" y="41"/>
                  <a:pt x="123" y="41"/>
                  <a:pt x="123" y="41"/>
                </a:cubicBezTo>
                <a:cubicBezTo>
                  <a:pt x="123" y="41"/>
                  <a:pt x="123" y="41"/>
                  <a:pt x="123" y="41"/>
                </a:cubicBezTo>
                <a:cubicBezTo>
                  <a:pt x="75" y="41"/>
                  <a:pt x="75" y="41"/>
                  <a:pt x="75" y="41"/>
                </a:cubicBezTo>
                <a:cubicBezTo>
                  <a:pt x="74" y="38"/>
                  <a:pt x="74" y="38"/>
                  <a:pt x="74" y="38"/>
                </a:cubicBezTo>
                <a:cubicBezTo>
                  <a:pt x="102" y="28"/>
                  <a:pt x="102" y="28"/>
                  <a:pt x="102" y="28"/>
                </a:cubicBezTo>
                <a:cubicBezTo>
                  <a:pt x="102" y="32"/>
                  <a:pt x="102" y="32"/>
                  <a:pt x="102" y="32"/>
                </a:cubicBezTo>
                <a:cubicBezTo>
                  <a:pt x="102" y="34"/>
                  <a:pt x="103" y="35"/>
                  <a:pt x="105" y="35"/>
                </a:cubicBezTo>
                <a:cubicBezTo>
                  <a:pt x="106" y="35"/>
                  <a:pt x="108" y="34"/>
                  <a:pt x="108" y="32"/>
                </a:cubicBezTo>
                <a:cubicBezTo>
                  <a:pt x="108" y="20"/>
                  <a:pt x="108" y="20"/>
                  <a:pt x="108" y="20"/>
                </a:cubicBezTo>
                <a:cubicBezTo>
                  <a:pt x="71" y="20"/>
                  <a:pt x="71" y="20"/>
                  <a:pt x="71" y="20"/>
                </a:cubicBezTo>
                <a:cubicBezTo>
                  <a:pt x="71" y="3"/>
                  <a:pt x="71" y="3"/>
                  <a:pt x="71" y="3"/>
                </a:cubicBezTo>
                <a:cubicBezTo>
                  <a:pt x="71" y="1"/>
                  <a:pt x="69" y="0"/>
                  <a:pt x="68" y="0"/>
                </a:cubicBezTo>
                <a:cubicBezTo>
                  <a:pt x="66" y="0"/>
                  <a:pt x="64" y="1"/>
                  <a:pt x="64" y="3"/>
                </a:cubicBezTo>
                <a:cubicBezTo>
                  <a:pt x="64" y="20"/>
                  <a:pt x="64" y="20"/>
                  <a:pt x="64" y="20"/>
                </a:cubicBezTo>
                <a:cubicBezTo>
                  <a:pt x="27" y="20"/>
                  <a:pt x="27" y="20"/>
                  <a:pt x="27" y="20"/>
                </a:cubicBezTo>
                <a:cubicBezTo>
                  <a:pt x="27" y="32"/>
                  <a:pt x="27" y="32"/>
                  <a:pt x="27" y="32"/>
                </a:cubicBezTo>
                <a:cubicBezTo>
                  <a:pt x="27" y="34"/>
                  <a:pt x="29" y="35"/>
                  <a:pt x="30" y="35"/>
                </a:cubicBezTo>
                <a:cubicBezTo>
                  <a:pt x="32" y="35"/>
                  <a:pt x="33" y="34"/>
                  <a:pt x="33" y="32"/>
                </a:cubicBezTo>
                <a:cubicBezTo>
                  <a:pt x="33" y="28"/>
                  <a:pt x="33" y="28"/>
                  <a:pt x="33" y="28"/>
                </a:cubicBezTo>
                <a:cubicBezTo>
                  <a:pt x="61" y="38"/>
                  <a:pt x="61" y="38"/>
                  <a:pt x="61" y="38"/>
                </a:cubicBezTo>
                <a:cubicBezTo>
                  <a:pt x="60" y="41"/>
                  <a:pt x="60" y="41"/>
                  <a:pt x="60" y="41"/>
                </a:cubicBezTo>
                <a:cubicBezTo>
                  <a:pt x="12" y="41"/>
                  <a:pt x="12" y="41"/>
                  <a:pt x="12" y="41"/>
                </a:cubicBezTo>
                <a:cubicBezTo>
                  <a:pt x="12" y="41"/>
                  <a:pt x="12" y="41"/>
                  <a:pt x="12" y="41"/>
                </a:cubicBezTo>
                <a:cubicBezTo>
                  <a:pt x="9" y="41"/>
                  <a:pt x="9" y="41"/>
                  <a:pt x="9" y="41"/>
                </a:cubicBezTo>
                <a:cubicBezTo>
                  <a:pt x="9" y="53"/>
                  <a:pt x="9" y="53"/>
                  <a:pt x="9" y="53"/>
                </a:cubicBezTo>
                <a:cubicBezTo>
                  <a:pt x="9" y="55"/>
                  <a:pt x="10" y="56"/>
                  <a:pt x="12" y="56"/>
                </a:cubicBezTo>
                <a:cubicBezTo>
                  <a:pt x="14" y="56"/>
                  <a:pt x="15" y="55"/>
                  <a:pt x="15" y="53"/>
                </a:cubicBezTo>
                <a:cubicBezTo>
                  <a:pt x="15" y="49"/>
                  <a:pt x="15" y="49"/>
                  <a:pt x="15" y="49"/>
                </a:cubicBezTo>
                <a:cubicBezTo>
                  <a:pt x="46" y="60"/>
                  <a:pt x="46" y="60"/>
                  <a:pt x="46" y="60"/>
                </a:cubicBezTo>
                <a:cubicBezTo>
                  <a:pt x="0" y="60"/>
                  <a:pt x="0" y="60"/>
                  <a:pt x="0" y="60"/>
                </a:cubicBezTo>
                <a:cubicBezTo>
                  <a:pt x="0" y="63"/>
                  <a:pt x="0" y="63"/>
                  <a:pt x="0" y="63"/>
                </a:cubicBezTo>
                <a:cubicBezTo>
                  <a:pt x="0" y="63"/>
                  <a:pt x="0" y="63"/>
                  <a:pt x="0" y="63"/>
                </a:cubicBezTo>
                <a:cubicBezTo>
                  <a:pt x="0" y="74"/>
                  <a:pt x="0" y="74"/>
                  <a:pt x="0" y="74"/>
                </a:cubicBezTo>
                <a:cubicBezTo>
                  <a:pt x="0" y="75"/>
                  <a:pt x="1" y="77"/>
                  <a:pt x="3" y="77"/>
                </a:cubicBezTo>
                <a:cubicBezTo>
                  <a:pt x="5" y="77"/>
                  <a:pt x="6" y="75"/>
                  <a:pt x="6" y="74"/>
                </a:cubicBezTo>
                <a:cubicBezTo>
                  <a:pt x="6" y="68"/>
                  <a:pt x="6" y="68"/>
                  <a:pt x="6" y="68"/>
                </a:cubicBezTo>
                <a:cubicBezTo>
                  <a:pt x="43" y="84"/>
                  <a:pt x="43" y="84"/>
                  <a:pt x="43" y="84"/>
                </a:cubicBezTo>
                <a:cubicBezTo>
                  <a:pt x="16" y="150"/>
                  <a:pt x="16" y="150"/>
                  <a:pt x="16" y="150"/>
                </a:cubicBezTo>
                <a:cubicBezTo>
                  <a:pt x="57" y="150"/>
                  <a:pt x="57" y="150"/>
                  <a:pt x="57" y="150"/>
                </a:cubicBezTo>
                <a:cubicBezTo>
                  <a:pt x="59" y="150"/>
                  <a:pt x="60" y="148"/>
                  <a:pt x="60" y="147"/>
                </a:cubicBezTo>
                <a:cubicBezTo>
                  <a:pt x="60" y="145"/>
                  <a:pt x="59" y="144"/>
                  <a:pt x="57" y="144"/>
                </a:cubicBezTo>
                <a:cubicBezTo>
                  <a:pt x="25" y="144"/>
                  <a:pt x="25" y="144"/>
                  <a:pt x="25" y="144"/>
                </a:cubicBezTo>
                <a:cubicBezTo>
                  <a:pt x="32" y="128"/>
                  <a:pt x="32" y="128"/>
                  <a:pt x="32" y="128"/>
                </a:cubicBezTo>
                <a:cubicBezTo>
                  <a:pt x="103" y="128"/>
                  <a:pt x="103" y="128"/>
                  <a:pt x="103" y="128"/>
                </a:cubicBezTo>
                <a:cubicBezTo>
                  <a:pt x="110" y="144"/>
                  <a:pt x="110" y="144"/>
                  <a:pt x="110" y="144"/>
                </a:cubicBezTo>
                <a:cubicBezTo>
                  <a:pt x="78" y="144"/>
                  <a:pt x="78" y="144"/>
                  <a:pt x="78" y="144"/>
                </a:cubicBezTo>
                <a:cubicBezTo>
                  <a:pt x="76" y="144"/>
                  <a:pt x="75" y="145"/>
                  <a:pt x="75" y="147"/>
                </a:cubicBezTo>
                <a:cubicBezTo>
                  <a:pt x="75" y="148"/>
                  <a:pt x="76" y="150"/>
                  <a:pt x="78" y="150"/>
                </a:cubicBezTo>
                <a:cubicBezTo>
                  <a:pt x="118" y="150"/>
                  <a:pt x="118" y="150"/>
                  <a:pt x="118" y="150"/>
                </a:cubicBezTo>
                <a:cubicBezTo>
                  <a:pt x="92" y="84"/>
                  <a:pt x="92" y="84"/>
                  <a:pt x="92" y="84"/>
                </a:cubicBezTo>
                <a:cubicBezTo>
                  <a:pt x="129" y="68"/>
                  <a:pt x="129" y="68"/>
                  <a:pt x="129" y="68"/>
                </a:cubicBezTo>
                <a:cubicBezTo>
                  <a:pt x="129" y="74"/>
                  <a:pt x="129" y="74"/>
                  <a:pt x="129" y="74"/>
                </a:cubicBezTo>
                <a:cubicBezTo>
                  <a:pt x="129" y="75"/>
                  <a:pt x="130" y="77"/>
                  <a:pt x="132" y="77"/>
                </a:cubicBezTo>
                <a:cubicBezTo>
                  <a:pt x="134" y="77"/>
                  <a:pt x="135" y="75"/>
                  <a:pt x="135" y="74"/>
                </a:cubicBezTo>
                <a:cubicBezTo>
                  <a:pt x="135" y="63"/>
                  <a:pt x="135" y="63"/>
                  <a:pt x="135" y="63"/>
                </a:cubicBezTo>
                <a:cubicBezTo>
                  <a:pt x="135" y="63"/>
                  <a:pt x="135" y="63"/>
                  <a:pt x="135" y="63"/>
                </a:cubicBezTo>
                <a:close/>
                <a:moveTo>
                  <a:pt x="86" y="84"/>
                </a:moveTo>
                <a:cubicBezTo>
                  <a:pt x="86" y="85"/>
                  <a:pt x="86" y="85"/>
                  <a:pt x="86" y="85"/>
                </a:cubicBezTo>
                <a:cubicBezTo>
                  <a:pt x="95" y="107"/>
                  <a:pt x="95" y="107"/>
                  <a:pt x="95" y="107"/>
                </a:cubicBezTo>
                <a:cubicBezTo>
                  <a:pt x="40" y="107"/>
                  <a:pt x="40" y="107"/>
                  <a:pt x="40" y="107"/>
                </a:cubicBezTo>
                <a:cubicBezTo>
                  <a:pt x="49" y="85"/>
                  <a:pt x="49" y="85"/>
                  <a:pt x="49" y="85"/>
                </a:cubicBezTo>
                <a:cubicBezTo>
                  <a:pt x="49" y="85"/>
                  <a:pt x="49" y="85"/>
                  <a:pt x="49" y="84"/>
                </a:cubicBezTo>
                <a:cubicBezTo>
                  <a:pt x="50" y="84"/>
                  <a:pt x="50" y="83"/>
                  <a:pt x="50" y="83"/>
                </a:cubicBezTo>
                <a:cubicBezTo>
                  <a:pt x="56" y="66"/>
                  <a:pt x="56" y="66"/>
                  <a:pt x="56" y="66"/>
                </a:cubicBezTo>
                <a:cubicBezTo>
                  <a:pt x="79" y="66"/>
                  <a:pt x="79" y="66"/>
                  <a:pt x="79" y="66"/>
                </a:cubicBezTo>
                <a:cubicBezTo>
                  <a:pt x="85" y="83"/>
                  <a:pt x="85" y="83"/>
                  <a:pt x="85" y="83"/>
                </a:cubicBezTo>
                <a:cubicBezTo>
                  <a:pt x="85" y="83"/>
                  <a:pt x="85" y="84"/>
                  <a:pt x="86" y="84"/>
                </a:cubicBezTo>
                <a:close/>
                <a:moveTo>
                  <a:pt x="59" y="60"/>
                </a:moveTo>
                <a:cubicBezTo>
                  <a:pt x="64" y="47"/>
                  <a:pt x="64" y="47"/>
                  <a:pt x="64" y="47"/>
                </a:cubicBezTo>
                <a:cubicBezTo>
                  <a:pt x="71" y="47"/>
                  <a:pt x="71" y="47"/>
                  <a:pt x="71" y="47"/>
                </a:cubicBezTo>
                <a:cubicBezTo>
                  <a:pt x="76" y="60"/>
                  <a:pt x="76" y="60"/>
                  <a:pt x="76" y="60"/>
                </a:cubicBezTo>
                <a:lnTo>
                  <a:pt x="59" y="60"/>
                </a:lnTo>
                <a:close/>
                <a:moveTo>
                  <a:pt x="106" y="47"/>
                </a:moveTo>
                <a:cubicBezTo>
                  <a:pt x="81" y="57"/>
                  <a:pt x="81" y="57"/>
                  <a:pt x="81" y="57"/>
                </a:cubicBezTo>
                <a:cubicBezTo>
                  <a:pt x="78" y="47"/>
                  <a:pt x="78" y="47"/>
                  <a:pt x="78" y="47"/>
                </a:cubicBezTo>
                <a:lnTo>
                  <a:pt x="106" y="47"/>
                </a:lnTo>
                <a:close/>
                <a:moveTo>
                  <a:pt x="89" y="26"/>
                </a:moveTo>
                <a:cubicBezTo>
                  <a:pt x="72" y="33"/>
                  <a:pt x="72" y="33"/>
                  <a:pt x="72" y="33"/>
                </a:cubicBezTo>
                <a:cubicBezTo>
                  <a:pt x="71" y="30"/>
                  <a:pt x="71" y="30"/>
                  <a:pt x="71" y="30"/>
                </a:cubicBezTo>
                <a:cubicBezTo>
                  <a:pt x="71" y="26"/>
                  <a:pt x="71" y="26"/>
                  <a:pt x="71" y="26"/>
                </a:cubicBezTo>
                <a:lnTo>
                  <a:pt x="89" y="26"/>
                </a:lnTo>
                <a:close/>
                <a:moveTo>
                  <a:pt x="46" y="26"/>
                </a:moveTo>
                <a:cubicBezTo>
                  <a:pt x="64" y="26"/>
                  <a:pt x="64" y="26"/>
                  <a:pt x="64" y="26"/>
                </a:cubicBezTo>
                <a:cubicBezTo>
                  <a:pt x="64" y="29"/>
                  <a:pt x="64" y="29"/>
                  <a:pt x="64" y="29"/>
                </a:cubicBezTo>
                <a:cubicBezTo>
                  <a:pt x="64" y="29"/>
                  <a:pt x="64" y="29"/>
                  <a:pt x="64" y="29"/>
                </a:cubicBezTo>
                <a:cubicBezTo>
                  <a:pt x="63" y="33"/>
                  <a:pt x="63" y="33"/>
                  <a:pt x="63" y="33"/>
                </a:cubicBezTo>
                <a:lnTo>
                  <a:pt x="46" y="26"/>
                </a:lnTo>
                <a:close/>
                <a:moveTo>
                  <a:pt x="67" y="38"/>
                </a:moveTo>
                <a:cubicBezTo>
                  <a:pt x="69" y="41"/>
                  <a:pt x="69" y="41"/>
                  <a:pt x="69" y="41"/>
                </a:cubicBezTo>
                <a:cubicBezTo>
                  <a:pt x="66" y="41"/>
                  <a:pt x="66" y="41"/>
                  <a:pt x="66" y="41"/>
                </a:cubicBezTo>
                <a:lnTo>
                  <a:pt x="67" y="38"/>
                </a:lnTo>
                <a:close/>
                <a:moveTo>
                  <a:pt x="54" y="57"/>
                </a:moveTo>
                <a:cubicBezTo>
                  <a:pt x="29" y="47"/>
                  <a:pt x="29" y="47"/>
                  <a:pt x="29" y="47"/>
                </a:cubicBezTo>
                <a:cubicBezTo>
                  <a:pt x="57" y="47"/>
                  <a:pt x="57" y="47"/>
                  <a:pt x="57" y="47"/>
                </a:cubicBezTo>
                <a:lnTo>
                  <a:pt x="54" y="57"/>
                </a:lnTo>
                <a:close/>
                <a:moveTo>
                  <a:pt x="17" y="66"/>
                </a:moveTo>
                <a:cubicBezTo>
                  <a:pt x="50" y="66"/>
                  <a:pt x="50" y="66"/>
                  <a:pt x="50" y="66"/>
                </a:cubicBezTo>
                <a:cubicBezTo>
                  <a:pt x="45" y="79"/>
                  <a:pt x="45" y="79"/>
                  <a:pt x="45" y="79"/>
                </a:cubicBezTo>
                <a:lnTo>
                  <a:pt x="17" y="66"/>
                </a:lnTo>
                <a:close/>
                <a:moveTo>
                  <a:pt x="34" y="122"/>
                </a:moveTo>
                <a:cubicBezTo>
                  <a:pt x="37" y="113"/>
                  <a:pt x="37" y="113"/>
                  <a:pt x="37" y="113"/>
                </a:cubicBezTo>
                <a:cubicBezTo>
                  <a:pt x="98" y="113"/>
                  <a:pt x="98" y="113"/>
                  <a:pt x="98" y="113"/>
                </a:cubicBezTo>
                <a:cubicBezTo>
                  <a:pt x="101" y="122"/>
                  <a:pt x="101" y="122"/>
                  <a:pt x="101" y="122"/>
                </a:cubicBezTo>
                <a:lnTo>
                  <a:pt x="34" y="122"/>
                </a:lnTo>
                <a:close/>
                <a:moveTo>
                  <a:pt x="85" y="66"/>
                </a:moveTo>
                <a:cubicBezTo>
                  <a:pt x="118" y="66"/>
                  <a:pt x="118" y="66"/>
                  <a:pt x="118" y="66"/>
                </a:cubicBezTo>
                <a:cubicBezTo>
                  <a:pt x="90" y="79"/>
                  <a:pt x="90" y="79"/>
                  <a:pt x="90" y="79"/>
                </a:cubicBezTo>
                <a:lnTo>
                  <a:pt x="85" y="66"/>
                </a:ln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1" name="Oval 72"/>
          <p:cNvSpPr>
            <a:spLocks noChangeArrowheads="1"/>
          </p:cNvSpPr>
          <p:nvPr/>
        </p:nvSpPr>
        <p:spPr bwMode="auto">
          <a:xfrm>
            <a:off x="9105712" y="2672450"/>
            <a:ext cx="27088" cy="23233"/>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2" name="Oval 73"/>
          <p:cNvSpPr>
            <a:spLocks noChangeArrowheads="1"/>
          </p:cNvSpPr>
          <p:nvPr/>
        </p:nvSpPr>
        <p:spPr bwMode="auto">
          <a:xfrm>
            <a:off x="9148680" y="2672450"/>
            <a:ext cx="27088" cy="23233"/>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4" name="Freeform 38"/>
          <p:cNvSpPr>
            <a:spLocks noEditPoints="1"/>
          </p:cNvSpPr>
          <p:nvPr/>
        </p:nvSpPr>
        <p:spPr bwMode="auto">
          <a:xfrm>
            <a:off x="4952433" y="2307672"/>
            <a:ext cx="275975" cy="79705"/>
          </a:xfrm>
          <a:custGeom>
            <a:avLst/>
            <a:gdLst>
              <a:gd name="T0" fmla="*/ 127 w 142"/>
              <a:gd name="T1" fmla="*/ 43 h 43"/>
              <a:gd name="T2" fmla="*/ 15 w 142"/>
              <a:gd name="T3" fmla="*/ 43 h 43"/>
              <a:gd name="T4" fmla="*/ 9 w 142"/>
              <a:gd name="T5" fmla="*/ 39 h 43"/>
              <a:gd name="T6" fmla="*/ 3 w 142"/>
              <a:gd name="T7" fmla="*/ 39 h 43"/>
              <a:gd name="T8" fmla="*/ 0 w 142"/>
              <a:gd name="T9" fmla="*/ 36 h 43"/>
              <a:gd name="T10" fmla="*/ 0 w 142"/>
              <a:gd name="T11" fmla="*/ 19 h 43"/>
              <a:gd name="T12" fmla="*/ 2 w 142"/>
              <a:gd name="T13" fmla="*/ 16 h 43"/>
              <a:gd name="T14" fmla="*/ 70 w 142"/>
              <a:gd name="T15" fmla="*/ 0 h 43"/>
              <a:gd name="T16" fmla="*/ 72 w 142"/>
              <a:gd name="T17" fmla="*/ 0 h 43"/>
              <a:gd name="T18" fmla="*/ 140 w 142"/>
              <a:gd name="T19" fmla="*/ 16 h 43"/>
              <a:gd name="T20" fmla="*/ 142 w 142"/>
              <a:gd name="T21" fmla="*/ 19 h 43"/>
              <a:gd name="T22" fmla="*/ 142 w 142"/>
              <a:gd name="T23" fmla="*/ 36 h 43"/>
              <a:gd name="T24" fmla="*/ 139 w 142"/>
              <a:gd name="T25" fmla="*/ 39 h 43"/>
              <a:gd name="T26" fmla="*/ 133 w 142"/>
              <a:gd name="T27" fmla="*/ 39 h 43"/>
              <a:gd name="T28" fmla="*/ 127 w 142"/>
              <a:gd name="T29" fmla="*/ 43 h 43"/>
              <a:gd name="T30" fmla="*/ 6 w 142"/>
              <a:gd name="T31" fmla="*/ 34 h 43"/>
              <a:gd name="T32" fmla="*/ 11 w 142"/>
              <a:gd name="T33" fmla="*/ 34 h 43"/>
              <a:gd name="T34" fmla="*/ 14 w 142"/>
              <a:gd name="T35" fmla="*/ 36 h 43"/>
              <a:gd name="T36" fmla="*/ 15 w 142"/>
              <a:gd name="T37" fmla="*/ 38 h 43"/>
              <a:gd name="T38" fmla="*/ 127 w 142"/>
              <a:gd name="T39" fmla="*/ 38 h 43"/>
              <a:gd name="T40" fmla="*/ 128 w 142"/>
              <a:gd name="T41" fmla="*/ 36 h 43"/>
              <a:gd name="T42" fmla="*/ 131 w 142"/>
              <a:gd name="T43" fmla="*/ 34 h 43"/>
              <a:gd name="T44" fmla="*/ 136 w 142"/>
              <a:gd name="T45" fmla="*/ 34 h 43"/>
              <a:gd name="T46" fmla="*/ 136 w 142"/>
              <a:gd name="T47" fmla="*/ 21 h 43"/>
              <a:gd name="T48" fmla="*/ 71 w 142"/>
              <a:gd name="T49" fmla="*/ 6 h 43"/>
              <a:gd name="T50" fmla="*/ 6 w 142"/>
              <a:gd name="T51" fmla="*/ 21 h 43"/>
              <a:gd name="T52" fmla="*/ 6 w 142"/>
              <a:gd name="T5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43">
                <a:moveTo>
                  <a:pt x="127" y="43"/>
                </a:moveTo>
                <a:cubicBezTo>
                  <a:pt x="15" y="43"/>
                  <a:pt x="15" y="43"/>
                  <a:pt x="15" y="43"/>
                </a:cubicBezTo>
                <a:cubicBezTo>
                  <a:pt x="12" y="43"/>
                  <a:pt x="10" y="41"/>
                  <a:pt x="9" y="39"/>
                </a:cubicBezTo>
                <a:cubicBezTo>
                  <a:pt x="3" y="39"/>
                  <a:pt x="3" y="39"/>
                  <a:pt x="3" y="39"/>
                </a:cubicBezTo>
                <a:cubicBezTo>
                  <a:pt x="2" y="39"/>
                  <a:pt x="0" y="38"/>
                  <a:pt x="0" y="36"/>
                </a:cubicBezTo>
                <a:cubicBezTo>
                  <a:pt x="0" y="19"/>
                  <a:pt x="0" y="19"/>
                  <a:pt x="0" y="19"/>
                </a:cubicBezTo>
                <a:cubicBezTo>
                  <a:pt x="0" y="18"/>
                  <a:pt x="1" y="17"/>
                  <a:pt x="2" y="16"/>
                </a:cubicBezTo>
                <a:cubicBezTo>
                  <a:pt x="70" y="0"/>
                  <a:pt x="70" y="0"/>
                  <a:pt x="70" y="0"/>
                </a:cubicBezTo>
                <a:cubicBezTo>
                  <a:pt x="71" y="0"/>
                  <a:pt x="71" y="0"/>
                  <a:pt x="72" y="0"/>
                </a:cubicBezTo>
                <a:cubicBezTo>
                  <a:pt x="140" y="16"/>
                  <a:pt x="140" y="16"/>
                  <a:pt x="140" y="16"/>
                </a:cubicBezTo>
                <a:cubicBezTo>
                  <a:pt x="141" y="17"/>
                  <a:pt x="142" y="18"/>
                  <a:pt x="142" y="19"/>
                </a:cubicBezTo>
                <a:cubicBezTo>
                  <a:pt x="142" y="36"/>
                  <a:pt x="142" y="36"/>
                  <a:pt x="142" y="36"/>
                </a:cubicBezTo>
                <a:cubicBezTo>
                  <a:pt x="142" y="38"/>
                  <a:pt x="140" y="39"/>
                  <a:pt x="139" y="39"/>
                </a:cubicBezTo>
                <a:cubicBezTo>
                  <a:pt x="133" y="39"/>
                  <a:pt x="133" y="39"/>
                  <a:pt x="133" y="39"/>
                </a:cubicBezTo>
                <a:cubicBezTo>
                  <a:pt x="132" y="41"/>
                  <a:pt x="130" y="43"/>
                  <a:pt x="127" y="43"/>
                </a:cubicBezTo>
                <a:close/>
                <a:moveTo>
                  <a:pt x="6" y="34"/>
                </a:moveTo>
                <a:cubicBezTo>
                  <a:pt x="11" y="34"/>
                  <a:pt x="11" y="34"/>
                  <a:pt x="11" y="34"/>
                </a:cubicBezTo>
                <a:cubicBezTo>
                  <a:pt x="12" y="34"/>
                  <a:pt x="14" y="35"/>
                  <a:pt x="14" y="36"/>
                </a:cubicBezTo>
                <a:cubicBezTo>
                  <a:pt x="14" y="37"/>
                  <a:pt x="14" y="38"/>
                  <a:pt x="15" y="38"/>
                </a:cubicBezTo>
                <a:cubicBezTo>
                  <a:pt x="127" y="38"/>
                  <a:pt x="127" y="38"/>
                  <a:pt x="127" y="38"/>
                </a:cubicBezTo>
                <a:cubicBezTo>
                  <a:pt x="128" y="38"/>
                  <a:pt x="128" y="37"/>
                  <a:pt x="128" y="36"/>
                </a:cubicBezTo>
                <a:cubicBezTo>
                  <a:pt x="128" y="35"/>
                  <a:pt x="130" y="34"/>
                  <a:pt x="131" y="34"/>
                </a:cubicBezTo>
                <a:cubicBezTo>
                  <a:pt x="136" y="34"/>
                  <a:pt x="136" y="34"/>
                  <a:pt x="136" y="34"/>
                </a:cubicBezTo>
                <a:cubicBezTo>
                  <a:pt x="136" y="21"/>
                  <a:pt x="136" y="21"/>
                  <a:pt x="136" y="21"/>
                </a:cubicBezTo>
                <a:cubicBezTo>
                  <a:pt x="71" y="6"/>
                  <a:pt x="71" y="6"/>
                  <a:pt x="71" y="6"/>
                </a:cubicBezTo>
                <a:cubicBezTo>
                  <a:pt x="6" y="21"/>
                  <a:pt x="6" y="21"/>
                  <a:pt x="6" y="21"/>
                </a:cubicBezTo>
                <a:lnTo>
                  <a:pt x="6" y="34"/>
                </a:ln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5" name="Freeform 39"/>
          <p:cNvSpPr>
            <a:spLocks noEditPoints="1"/>
          </p:cNvSpPr>
          <p:nvPr/>
        </p:nvSpPr>
        <p:spPr bwMode="auto">
          <a:xfrm>
            <a:off x="4967765" y="2402704"/>
            <a:ext cx="245311" cy="111127"/>
          </a:xfrm>
          <a:custGeom>
            <a:avLst/>
            <a:gdLst>
              <a:gd name="T0" fmla="*/ 3 w 126"/>
              <a:gd name="T1" fmla="*/ 60 h 60"/>
              <a:gd name="T2" fmla="*/ 0 w 126"/>
              <a:gd name="T3" fmla="*/ 49 h 60"/>
              <a:gd name="T4" fmla="*/ 8 w 126"/>
              <a:gd name="T5" fmla="*/ 43 h 60"/>
              <a:gd name="T6" fmla="*/ 11 w 126"/>
              <a:gd name="T7" fmla="*/ 0 h 60"/>
              <a:gd name="T8" fmla="*/ 29 w 126"/>
              <a:gd name="T9" fmla="*/ 3 h 60"/>
              <a:gd name="T10" fmla="*/ 38 w 126"/>
              <a:gd name="T11" fmla="*/ 43 h 60"/>
              <a:gd name="T12" fmla="*/ 41 w 126"/>
              <a:gd name="T13" fmla="*/ 0 h 60"/>
              <a:gd name="T14" fmla="*/ 58 w 126"/>
              <a:gd name="T15" fmla="*/ 3 h 60"/>
              <a:gd name="T16" fmla="*/ 68 w 126"/>
              <a:gd name="T17" fmla="*/ 43 h 60"/>
              <a:gd name="T18" fmla="*/ 70 w 126"/>
              <a:gd name="T19" fmla="*/ 0 h 60"/>
              <a:gd name="T20" fmla="*/ 88 w 126"/>
              <a:gd name="T21" fmla="*/ 3 h 60"/>
              <a:gd name="T22" fmla="*/ 97 w 126"/>
              <a:gd name="T23" fmla="*/ 43 h 60"/>
              <a:gd name="T24" fmla="*/ 100 w 126"/>
              <a:gd name="T25" fmla="*/ 0 h 60"/>
              <a:gd name="T26" fmla="*/ 118 w 126"/>
              <a:gd name="T27" fmla="*/ 3 h 60"/>
              <a:gd name="T28" fmla="*/ 119 w 126"/>
              <a:gd name="T29" fmla="*/ 43 h 60"/>
              <a:gd name="T30" fmla="*/ 126 w 126"/>
              <a:gd name="T31" fmla="*/ 57 h 60"/>
              <a:gd name="T32" fmla="*/ 6 w 126"/>
              <a:gd name="T33" fmla="*/ 55 h 60"/>
              <a:gd name="T34" fmla="*/ 120 w 126"/>
              <a:gd name="T35" fmla="*/ 49 h 60"/>
              <a:gd name="T36" fmla="*/ 115 w 126"/>
              <a:gd name="T37" fmla="*/ 48 h 60"/>
              <a:gd name="T38" fmla="*/ 112 w 126"/>
              <a:gd name="T39" fmla="*/ 5 h 60"/>
              <a:gd name="T40" fmla="*/ 103 w 126"/>
              <a:gd name="T41" fmla="*/ 45 h 60"/>
              <a:gd name="T42" fmla="*/ 85 w 126"/>
              <a:gd name="T43" fmla="*/ 48 h 60"/>
              <a:gd name="T44" fmla="*/ 83 w 126"/>
              <a:gd name="T45" fmla="*/ 5 h 60"/>
              <a:gd name="T46" fmla="*/ 73 w 126"/>
              <a:gd name="T47" fmla="*/ 45 h 60"/>
              <a:gd name="T48" fmla="*/ 56 w 126"/>
              <a:gd name="T49" fmla="*/ 48 h 60"/>
              <a:gd name="T50" fmla="*/ 53 w 126"/>
              <a:gd name="T51" fmla="*/ 5 h 60"/>
              <a:gd name="T52" fmla="*/ 43 w 126"/>
              <a:gd name="T53" fmla="*/ 45 h 60"/>
              <a:gd name="T54" fmla="*/ 26 w 126"/>
              <a:gd name="T55" fmla="*/ 48 h 60"/>
              <a:gd name="T56" fmla="*/ 23 w 126"/>
              <a:gd name="T57" fmla="*/ 5 h 60"/>
              <a:gd name="T58" fmla="*/ 14 w 126"/>
              <a:gd name="T59" fmla="*/ 45 h 60"/>
              <a:gd name="T60" fmla="*/ 7 w 126"/>
              <a:gd name="T61" fmla="*/ 48 h 60"/>
              <a:gd name="T62" fmla="*/ 6 w 126"/>
              <a:gd name="T6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60">
                <a:moveTo>
                  <a:pt x="123" y="60"/>
                </a:moveTo>
                <a:cubicBezTo>
                  <a:pt x="3" y="60"/>
                  <a:pt x="3" y="60"/>
                  <a:pt x="3" y="60"/>
                </a:cubicBezTo>
                <a:cubicBezTo>
                  <a:pt x="2" y="60"/>
                  <a:pt x="0" y="59"/>
                  <a:pt x="0" y="57"/>
                </a:cubicBezTo>
                <a:cubicBezTo>
                  <a:pt x="0" y="49"/>
                  <a:pt x="0" y="49"/>
                  <a:pt x="0" y="49"/>
                </a:cubicBezTo>
                <a:cubicBezTo>
                  <a:pt x="0" y="46"/>
                  <a:pt x="3" y="43"/>
                  <a:pt x="7" y="43"/>
                </a:cubicBezTo>
                <a:cubicBezTo>
                  <a:pt x="8" y="43"/>
                  <a:pt x="8" y="43"/>
                  <a:pt x="8" y="43"/>
                </a:cubicBezTo>
                <a:cubicBezTo>
                  <a:pt x="8" y="3"/>
                  <a:pt x="8" y="3"/>
                  <a:pt x="8" y="3"/>
                </a:cubicBezTo>
                <a:cubicBezTo>
                  <a:pt x="8" y="1"/>
                  <a:pt x="10" y="0"/>
                  <a:pt x="11" y="0"/>
                </a:cubicBezTo>
                <a:cubicBezTo>
                  <a:pt x="26" y="0"/>
                  <a:pt x="26" y="0"/>
                  <a:pt x="26" y="0"/>
                </a:cubicBezTo>
                <a:cubicBezTo>
                  <a:pt x="27" y="0"/>
                  <a:pt x="29" y="1"/>
                  <a:pt x="29" y="3"/>
                </a:cubicBezTo>
                <a:cubicBezTo>
                  <a:pt x="29" y="43"/>
                  <a:pt x="29" y="43"/>
                  <a:pt x="29" y="43"/>
                </a:cubicBezTo>
                <a:cubicBezTo>
                  <a:pt x="38" y="43"/>
                  <a:pt x="38" y="43"/>
                  <a:pt x="38" y="43"/>
                </a:cubicBezTo>
                <a:cubicBezTo>
                  <a:pt x="38" y="3"/>
                  <a:pt x="38" y="3"/>
                  <a:pt x="38" y="3"/>
                </a:cubicBezTo>
                <a:cubicBezTo>
                  <a:pt x="38" y="1"/>
                  <a:pt x="39" y="0"/>
                  <a:pt x="41" y="0"/>
                </a:cubicBezTo>
                <a:cubicBezTo>
                  <a:pt x="56" y="0"/>
                  <a:pt x="56" y="0"/>
                  <a:pt x="56" y="0"/>
                </a:cubicBezTo>
                <a:cubicBezTo>
                  <a:pt x="57" y="0"/>
                  <a:pt x="58" y="1"/>
                  <a:pt x="58" y="3"/>
                </a:cubicBezTo>
                <a:cubicBezTo>
                  <a:pt x="58" y="43"/>
                  <a:pt x="58" y="43"/>
                  <a:pt x="58" y="43"/>
                </a:cubicBezTo>
                <a:cubicBezTo>
                  <a:pt x="68" y="43"/>
                  <a:pt x="68" y="43"/>
                  <a:pt x="68" y="43"/>
                </a:cubicBezTo>
                <a:cubicBezTo>
                  <a:pt x="68" y="3"/>
                  <a:pt x="68" y="3"/>
                  <a:pt x="68" y="3"/>
                </a:cubicBezTo>
                <a:cubicBezTo>
                  <a:pt x="68" y="1"/>
                  <a:pt x="69" y="0"/>
                  <a:pt x="70" y="0"/>
                </a:cubicBezTo>
                <a:cubicBezTo>
                  <a:pt x="85" y="0"/>
                  <a:pt x="85" y="0"/>
                  <a:pt x="85" y="0"/>
                </a:cubicBezTo>
                <a:cubicBezTo>
                  <a:pt x="87" y="0"/>
                  <a:pt x="88" y="1"/>
                  <a:pt x="88" y="3"/>
                </a:cubicBezTo>
                <a:cubicBezTo>
                  <a:pt x="88" y="43"/>
                  <a:pt x="88" y="43"/>
                  <a:pt x="88" y="43"/>
                </a:cubicBezTo>
                <a:cubicBezTo>
                  <a:pt x="97" y="43"/>
                  <a:pt x="97" y="43"/>
                  <a:pt x="97" y="43"/>
                </a:cubicBezTo>
                <a:cubicBezTo>
                  <a:pt x="97" y="3"/>
                  <a:pt x="97" y="3"/>
                  <a:pt x="97" y="3"/>
                </a:cubicBezTo>
                <a:cubicBezTo>
                  <a:pt x="97" y="1"/>
                  <a:pt x="99" y="0"/>
                  <a:pt x="100" y="0"/>
                </a:cubicBezTo>
                <a:cubicBezTo>
                  <a:pt x="115" y="0"/>
                  <a:pt x="115" y="0"/>
                  <a:pt x="115" y="0"/>
                </a:cubicBezTo>
                <a:cubicBezTo>
                  <a:pt x="116" y="0"/>
                  <a:pt x="118" y="1"/>
                  <a:pt x="118" y="3"/>
                </a:cubicBezTo>
                <a:cubicBezTo>
                  <a:pt x="118" y="43"/>
                  <a:pt x="118" y="43"/>
                  <a:pt x="118" y="43"/>
                </a:cubicBezTo>
                <a:cubicBezTo>
                  <a:pt x="119" y="43"/>
                  <a:pt x="119" y="43"/>
                  <a:pt x="119" y="43"/>
                </a:cubicBezTo>
                <a:cubicBezTo>
                  <a:pt x="123" y="43"/>
                  <a:pt x="126" y="46"/>
                  <a:pt x="126" y="49"/>
                </a:cubicBezTo>
                <a:cubicBezTo>
                  <a:pt x="126" y="57"/>
                  <a:pt x="126" y="57"/>
                  <a:pt x="126" y="57"/>
                </a:cubicBezTo>
                <a:cubicBezTo>
                  <a:pt x="126" y="59"/>
                  <a:pt x="124" y="60"/>
                  <a:pt x="123" y="60"/>
                </a:cubicBezTo>
                <a:close/>
                <a:moveTo>
                  <a:pt x="6" y="55"/>
                </a:moveTo>
                <a:cubicBezTo>
                  <a:pt x="120" y="55"/>
                  <a:pt x="120" y="55"/>
                  <a:pt x="120" y="55"/>
                </a:cubicBezTo>
                <a:cubicBezTo>
                  <a:pt x="120" y="49"/>
                  <a:pt x="120" y="49"/>
                  <a:pt x="120" y="49"/>
                </a:cubicBezTo>
                <a:cubicBezTo>
                  <a:pt x="120" y="49"/>
                  <a:pt x="120" y="48"/>
                  <a:pt x="119" y="48"/>
                </a:cubicBezTo>
                <a:cubicBezTo>
                  <a:pt x="115" y="48"/>
                  <a:pt x="115" y="48"/>
                  <a:pt x="115" y="48"/>
                </a:cubicBezTo>
                <a:cubicBezTo>
                  <a:pt x="114" y="48"/>
                  <a:pt x="112" y="47"/>
                  <a:pt x="112" y="45"/>
                </a:cubicBezTo>
                <a:cubicBezTo>
                  <a:pt x="112" y="5"/>
                  <a:pt x="112" y="5"/>
                  <a:pt x="112" y="5"/>
                </a:cubicBezTo>
                <a:cubicBezTo>
                  <a:pt x="103" y="5"/>
                  <a:pt x="103" y="5"/>
                  <a:pt x="103" y="5"/>
                </a:cubicBezTo>
                <a:cubicBezTo>
                  <a:pt x="103" y="45"/>
                  <a:pt x="103" y="45"/>
                  <a:pt x="103" y="45"/>
                </a:cubicBezTo>
                <a:cubicBezTo>
                  <a:pt x="103" y="47"/>
                  <a:pt x="102" y="48"/>
                  <a:pt x="100" y="48"/>
                </a:cubicBezTo>
                <a:cubicBezTo>
                  <a:pt x="85" y="48"/>
                  <a:pt x="85" y="48"/>
                  <a:pt x="85" y="48"/>
                </a:cubicBezTo>
                <a:cubicBezTo>
                  <a:pt x="84" y="48"/>
                  <a:pt x="83" y="47"/>
                  <a:pt x="83" y="45"/>
                </a:cubicBezTo>
                <a:cubicBezTo>
                  <a:pt x="83" y="5"/>
                  <a:pt x="83" y="5"/>
                  <a:pt x="83" y="5"/>
                </a:cubicBezTo>
                <a:cubicBezTo>
                  <a:pt x="73" y="5"/>
                  <a:pt x="73" y="5"/>
                  <a:pt x="73" y="5"/>
                </a:cubicBezTo>
                <a:cubicBezTo>
                  <a:pt x="73" y="45"/>
                  <a:pt x="73" y="45"/>
                  <a:pt x="73" y="45"/>
                </a:cubicBezTo>
                <a:cubicBezTo>
                  <a:pt x="73" y="47"/>
                  <a:pt x="72" y="48"/>
                  <a:pt x="70" y="48"/>
                </a:cubicBezTo>
                <a:cubicBezTo>
                  <a:pt x="56" y="48"/>
                  <a:pt x="56" y="48"/>
                  <a:pt x="56" y="48"/>
                </a:cubicBezTo>
                <a:cubicBezTo>
                  <a:pt x="54" y="48"/>
                  <a:pt x="53" y="47"/>
                  <a:pt x="53" y="45"/>
                </a:cubicBezTo>
                <a:cubicBezTo>
                  <a:pt x="53" y="5"/>
                  <a:pt x="53" y="5"/>
                  <a:pt x="53" y="5"/>
                </a:cubicBezTo>
                <a:cubicBezTo>
                  <a:pt x="43" y="5"/>
                  <a:pt x="43" y="5"/>
                  <a:pt x="43" y="5"/>
                </a:cubicBezTo>
                <a:cubicBezTo>
                  <a:pt x="43" y="45"/>
                  <a:pt x="43" y="45"/>
                  <a:pt x="43" y="45"/>
                </a:cubicBezTo>
                <a:cubicBezTo>
                  <a:pt x="43" y="47"/>
                  <a:pt x="42" y="48"/>
                  <a:pt x="41" y="48"/>
                </a:cubicBezTo>
                <a:cubicBezTo>
                  <a:pt x="26" y="48"/>
                  <a:pt x="26" y="48"/>
                  <a:pt x="26" y="48"/>
                </a:cubicBezTo>
                <a:cubicBezTo>
                  <a:pt x="24" y="48"/>
                  <a:pt x="23" y="47"/>
                  <a:pt x="23" y="45"/>
                </a:cubicBezTo>
                <a:cubicBezTo>
                  <a:pt x="23" y="5"/>
                  <a:pt x="23" y="5"/>
                  <a:pt x="23" y="5"/>
                </a:cubicBezTo>
                <a:cubicBezTo>
                  <a:pt x="14" y="5"/>
                  <a:pt x="14" y="5"/>
                  <a:pt x="14" y="5"/>
                </a:cubicBezTo>
                <a:cubicBezTo>
                  <a:pt x="14" y="45"/>
                  <a:pt x="14" y="45"/>
                  <a:pt x="14" y="45"/>
                </a:cubicBezTo>
                <a:cubicBezTo>
                  <a:pt x="14" y="47"/>
                  <a:pt x="12" y="48"/>
                  <a:pt x="11" y="48"/>
                </a:cubicBezTo>
                <a:cubicBezTo>
                  <a:pt x="7" y="48"/>
                  <a:pt x="7" y="48"/>
                  <a:pt x="7" y="48"/>
                </a:cubicBezTo>
                <a:cubicBezTo>
                  <a:pt x="6" y="48"/>
                  <a:pt x="6" y="49"/>
                  <a:pt x="6" y="49"/>
                </a:cubicBezTo>
                <a:lnTo>
                  <a:pt x="6" y="55"/>
                </a:ln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6" name="Freeform 40"/>
          <p:cNvSpPr/>
          <p:nvPr/>
        </p:nvSpPr>
        <p:spPr bwMode="auto">
          <a:xfrm>
            <a:off x="4952433" y="2528392"/>
            <a:ext cx="275975" cy="42918"/>
          </a:xfrm>
          <a:custGeom>
            <a:avLst/>
            <a:gdLst>
              <a:gd name="T0" fmla="*/ 135 w 142"/>
              <a:gd name="T1" fmla="*/ 0 h 23"/>
              <a:gd name="T2" fmla="*/ 7 w 142"/>
              <a:gd name="T3" fmla="*/ 0 h 23"/>
              <a:gd name="T4" fmla="*/ 0 w 142"/>
              <a:gd name="T5" fmla="*/ 7 h 23"/>
              <a:gd name="T6" fmla="*/ 0 w 142"/>
              <a:gd name="T7" fmla="*/ 20 h 23"/>
              <a:gd name="T8" fmla="*/ 3 w 142"/>
              <a:gd name="T9" fmla="*/ 23 h 23"/>
              <a:gd name="T10" fmla="*/ 61 w 142"/>
              <a:gd name="T11" fmla="*/ 23 h 23"/>
              <a:gd name="T12" fmla="*/ 61 w 142"/>
              <a:gd name="T13" fmla="*/ 17 h 23"/>
              <a:gd name="T14" fmla="*/ 6 w 142"/>
              <a:gd name="T15" fmla="*/ 17 h 23"/>
              <a:gd name="T16" fmla="*/ 6 w 142"/>
              <a:gd name="T17" fmla="*/ 7 h 23"/>
              <a:gd name="T18" fmla="*/ 7 w 142"/>
              <a:gd name="T19" fmla="*/ 5 h 23"/>
              <a:gd name="T20" fmla="*/ 135 w 142"/>
              <a:gd name="T21" fmla="*/ 5 h 23"/>
              <a:gd name="T22" fmla="*/ 136 w 142"/>
              <a:gd name="T23" fmla="*/ 7 h 23"/>
              <a:gd name="T24" fmla="*/ 136 w 142"/>
              <a:gd name="T25" fmla="*/ 17 h 23"/>
              <a:gd name="T26" fmla="*/ 82 w 142"/>
              <a:gd name="T27" fmla="*/ 17 h 23"/>
              <a:gd name="T28" fmla="*/ 82 w 142"/>
              <a:gd name="T29" fmla="*/ 23 h 23"/>
              <a:gd name="T30" fmla="*/ 139 w 142"/>
              <a:gd name="T31" fmla="*/ 23 h 23"/>
              <a:gd name="T32" fmla="*/ 142 w 142"/>
              <a:gd name="T33" fmla="*/ 20 h 23"/>
              <a:gd name="T34" fmla="*/ 142 w 142"/>
              <a:gd name="T35" fmla="*/ 7 h 23"/>
              <a:gd name="T36" fmla="*/ 135 w 14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3">
                <a:moveTo>
                  <a:pt x="135" y="0"/>
                </a:moveTo>
                <a:cubicBezTo>
                  <a:pt x="7" y="0"/>
                  <a:pt x="7" y="0"/>
                  <a:pt x="7" y="0"/>
                </a:cubicBezTo>
                <a:cubicBezTo>
                  <a:pt x="3" y="0"/>
                  <a:pt x="0" y="3"/>
                  <a:pt x="0" y="7"/>
                </a:cubicBezTo>
                <a:cubicBezTo>
                  <a:pt x="0" y="20"/>
                  <a:pt x="0" y="20"/>
                  <a:pt x="0" y="20"/>
                </a:cubicBezTo>
                <a:cubicBezTo>
                  <a:pt x="0" y="21"/>
                  <a:pt x="2" y="23"/>
                  <a:pt x="3" y="23"/>
                </a:cubicBezTo>
                <a:cubicBezTo>
                  <a:pt x="61" y="23"/>
                  <a:pt x="61" y="23"/>
                  <a:pt x="61" y="23"/>
                </a:cubicBezTo>
                <a:cubicBezTo>
                  <a:pt x="61" y="17"/>
                  <a:pt x="61" y="17"/>
                  <a:pt x="61" y="17"/>
                </a:cubicBezTo>
                <a:cubicBezTo>
                  <a:pt x="6" y="17"/>
                  <a:pt x="6" y="17"/>
                  <a:pt x="6" y="17"/>
                </a:cubicBezTo>
                <a:cubicBezTo>
                  <a:pt x="6" y="7"/>
                  <a:pt x="6" y="7"/>
                  <a:pt x="6" y="7"/>
                </a:cubicBezTo>
                <a:cubicBezTo>
                  <a:pt x="6" y="6"/>
                  <a:pt x="6" y="5"/>
                  <a:pt x="7" y="5"/>
                </a:cubicBezTo>
                <a:cubicBezTo>
                  <a:pt x="135" y="5"/>
                  <a:pt x="135" y="5"/>
                  <a:pt x="135" y="5"/>
                </a:cubicBezTo>
                <a:cubicBezTo>
                  <a:pt x="136" y="5"/>
                  <a:pt x="136" y="6"/>
                  <a:pt x="136" y="7"/>
                </a:cubicBezTo>
                <a:cubicBezTo>
                  <a:pt x="136" y="17"/>
                  <a:pt x="136" y="17"/>
                  <a:pt x="136" y="17"/>
                </a:cubicBezTo>
                <a:cubicBezTo>
                  <a:pt x="82" y="17"/>
                  <a:pt x="82" y="17"/>
                  <a:pt x="82" y="17"/>
                </a:cubicBezTo>
                <a:cubicBezTo>
                  <a:pt x="82" y="23"/>
                  <a:pt x="82" y="23"/>
                  <a:pt x="82" y="23"/>
                </a:cubicBezTo>
                <a:cubicBezTo>
                  <a:pt x="139" y="23"/>
                  <a:pt x="139" y="23"/>
                  <a:pt x="139" y="23"/>
                </a:cubicBezTo>
                <a:cubicBezTo>
                  <a:pt x="140" y="23"/>
                  <a:pt x="142" y="21"/>
                  <a:pt x="142" y="20"/>
                </a:cubicBezTo>
                <a:cubicBezTo>
                  <a:pt x="142" y="7"/>
                  <a:pt x="142" y="7"/>
                  <a:pt x="142" y="7"/>
                </a:cubicBezTo>
                <a:cubicBezTo>
                  <a:pt x="142" y="3"/>
                  <a:pt x="139" y="0"/>
                  <a:pt x="135" y="0"/>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7" name="Oval 41"/>
          <p:cNvSpPr>
            <a:spLocks noChangeArrowheads="1"/>
          </p:cNvSpPr>
          <p:nvPr/>
        </p:nvSpPr>
        <p:spPr bwMode="auto">
          <a:xfrm>
            <a:off x="5061371" y="2554449"/>
            <a:ext cx="23402" cy="22226"/>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38" name="Oval 42"/>
          <p:cNvSpPr>
            <a:spLocks noChangeArrowheads="1"/>
          </p:cNvSpPr>
          <p:nvPr/>
        </p:nvSpPr>
        <p:spPr bwMode="auto">
          <a:xfrm>
            <a:off x="5096069" y="2554449"/>
            <a:ext cx="23402" cy="22226"/>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40" name="Freeform 5"/>
          <p:cNvSpPr>
            <a:spLocks noEditPoints="1"/>
          </p:cNvSpPr>
          <p:nvPr/>
        </p:nvSpPr>
        <p:spPr bwMode="auto">
          <a:xfrm>
            <a:off x="5956228" y="2351704"/>
            <a:ext cx="128931" cy="190497"/>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41" name="Freeform 6"/>
          <p:cNvSpPr>
            <a:spLocks noEditPoints="1"/>
          </p:cNvSpPr>
          <p:nvPr/>
        </p:nvSpPr>
        <p:spPr bwMode="auto">
          <a:xfrm>
            <a:off x="5847762" y="2292173"/>
            <a:ext cx="345862" cy="309558"/>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42" name="文本框 2"/>
          <p:cNvSpPr txBox="1"/>
          <p:nvPr/>
        </p:nvSpPr>
        <p:spPr>
          <a:xfrm>
            <a:off x="8813078" y="2601687"/>
            <a:ext cx="860203"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运营商</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3" name="文本框 2"/>
          <p:cNvSpPr txBox="1"/>
          <p:nvPr/>
        </p:nvSpPr>
        <p:spPr>
          <a:xfrm>
            <a:off x="4870737" y="2585644"/>
            <a:ext cx="86020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政府</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4" name="文本框 2"/>
          <p:cNvSpPr txBox="1"/>
          <p:nvPr/>
        </p:nvSpPr>
        <p:spPr>
          <a:xfrm>
            <a:off x="5788347" y="2569172"/>
            <a:ext cx="86020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金融</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6" name="Freeform 106"/>
          <p:cNvSpPr>
            <a:spLocks noEditPoints="1"/>
          </p:cNvSpPr>
          <p:nvPr/>
        </p:nvSpPr>
        <p:spPr bwMode="auto">
          <a:xfrm>
            <a:off x="6840090" y="2355462"/>
            <a:ext cx="43003" cy="72247"/>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47" name="Freeform 69"/>
          <p:cNvSpPr>
            <a:spLocks noEditPoints="1"/>
          </p:cNvSpPr>
          <p:nvPr/>
        </p:nvSpPr>
        <p:spPr bwMode="auto">
          <a:xfrm>
            <a:off x="6828261" y="2552907"/>
            <a:ext cx="61105" cy="55142"/>
          </a:xfrm>
          <a:custGeom>
            <a:avLst/>
            <a:gdLst/>
            <a:ahLst/>
            <a:cxnLst>
              <a:cxn ang="0">
                <a:pos x="14373" y="10762"/>
              </a:cxn>
              <a:cxn ang="0">
                <a:pos x="13787" y="11153"/>
              </a:cxn>
              <a:cxn ang="0">
                <a:pos x="12125" y="10957"/>
              </a:cxn>
              <a:cxn ang="0">
                <a:pos x="12027" y="9392"/>
              </a:cxn>
              <a:cxn ang="0">
                <a:pos x="3911" y="10762"/>
              </a:cxn>
              <a:cxn ang="0">
                <a:pos x="3324" y="11153"/>
              </a:cxn>
              <a:cxn ang="0">
                <a:pos x="1663" y="10957"/>
              </a:cxn>
              <a:cxn ang="0">
                <a:pos x="1565" y="9392"/>
              </a:cxn>
              <a:cxn ang="0">
                <a:pos x="978" y="7142"/>
              </a:cxn>
              <a:cxn ang="0">
                <a:pos x="2151" y="3522"/>
              </a:cxn>
              <a:cxn ang="0">
                <a:pos x="98" y="3032"/>
              </a:cxn>
              <a:cxn ang="0">
                <a:pos x="98" y="1859"/>
              </a:cxn>
              <a:cxn ang="0">
                <a:pos x="2054" y="1859"/>
              </a:cxn>
              <a:cxn ang="0">
                <a:pos x="2346" y="3032"/>
              </a:cxn>
              <a:cxn ang="0">
                <a:pos x="3423" y="196"/>
              </a:cxn>
              <a:cxn ang="0">
                <a:pos x="7138" y="0"/>
              </a:cxn>
              <a:cxn ang="0">
                <a:pos x="12125" y="0"/>
              </a:cxn>
              <a:cxn ang="0">
                <a:pos x="13005" y="782"/>
              </a:cxn>
              <a:cxn ang="0">
                <a:pos x="13787" y="2055"/>
              </a:cxn>
              <a:cxn ang="0">
                <a:pos x="15645" y="1761"/>
              </a:cxn>
              <a:cxn ang="0">
                <a:pos x="16036" y="2837"/>
              </a:cxn>
              <a:cxn ang="0">
                <a:pos x="14373" y="3131"/>
              </a:cxn>
              <a:cxn ang="0">
                <a:pos x="14765" y="5478"/>
              </a:cxn>
              <a:cxn ang="0">
                <a:pos x="14862" y="8316"/>
              </a:cxn>
              <a:cxn ang="0">
                <a:pos x="8800" y="685"/>
              </a:cxn>
              <a:cxn ang="0">
                <a:pos x="4204" y="685"/>
              </a:cxn>
              <a:cxn ang="0">
                <a:pos x="3520" y="979"/>
              </a:cxn>
              <a:cxn ang="0">
                <a:pos x="3520" y="3032"/>
              </a:cxn>
              <a:cxn ang="0">
                <a:pos x="12222" y="782"/>
              </a:cxn>
              <a:cxn ang="0">
                <a:pos x="8800" y="685"/>
              </a:cxn>
              <a:cxn ang="0">
                <a:pos x="1955" y="5675"/>
              </a:cxn>
              <a:cxn ang="0">
                <a:pos x="1663" y="6946"/>
              </a:cxn>
              <a:cxn ang="0">
                <a:pos x="2738" y="7631"/>
              </a:cxn>
              <a:cxn ang="0">
                <a:pos x="3814" y="6946"/>
              </a:cxn>
              <a:cxn ang="0">
                <a:pos x="3520" y="5675"/>
              </a:cxn>
              <a:cxn ang="0">
                <a:pos x="12907" y="5381"/>
              </a:cxn>
              <a:cxn ang="0">
                <a:pos x="11832" y="6066"/>
              </a:cxn>
              <a:cxn ang="0">
                <a:pos x="12125" y="7337"/>
              </a:cxn>
              <a:cxn ang="0">
                <a:pos x="13396" y="7533"/>
              </a:cxn>
              <a:cxn ang="0">
                <a:pos x="14081" y="6555"/>
              </a:cxn>
              <a:cxn ang="0">
                <a:pos x="13396" y="5478"/>
              </a:cxn>
              <a:cxn ang="0">
                <a:pos x="5084" y="5675"/>
              </a:cxn>
              <a:cxn ang="0">
                <a:pos x="4791" y="6066"/>
              </a:cxn>
              <a:cxn ang="0">
                <a:pos x="4987" y="7240"/>
              </a:cxn>
              <a:cxn ang="0">
                <a:pos x="10462" y="7436"/>
              </a:cxn>
              <a:cxn ang="0">
                <a:pos x="10853" y="7142"/>
              </a:cxn>
              <a:cxn ang="0">
                <a:pos x="10853" y="5870"/>
              </a:cxn>
              <a:cxn ang="0">
                <a:pos x="10462" y="5577"/>
              </a:cxn>
            </a:cxnLst>
            <a:rect l="0" t="0" r="r" b="b"/>
            <a:pathLst>
              <a:path w="16036" h="11153">
                <a:moveTo>
                  <a:pt x="14373" y="9392"/>
                </a:moveTo>
                <a:lnTo>
                  <a:pt x="14373" y="10566"/>
                </a:lnTo>
                <a:lnTo>
                  <a:pt x="14373" y="10762"/>
                </a:lnTo>
                <a:lnTo>
                  <a:pt x="14178" y="10957"/>
                </a:lnTo>
                <a:lnTo>
                  <a:pt x="13982" y="11153"/>
                </a:lnTo>
                <a:lnTo>
                  <a:pt x="13787" y="11153"/>
                </a:lnTo>
                <a:lnTo>
                  <a:pt x="12613" y="11153"/>
                </a:lnTo>
                <a:lnTo>
                  <a:pt x="12321" y="11153"/>
                </a:lnTo>
                <a:lnTo>
                  <a:pt x="12125" y="10957"/>
                </a:lnTo>
                <a:lnTo>
                  <a:pt x="12027" y="10762"/>
                </a:lnTo>
                <a:lnTo>
                  <a:pt x="12027" y="10566"/>
                </a:lnTo>
                <a:lnTo>
                  <a:pt x="12027" y="9392"/>
                </a:lnTo>
                <a:lnTo>
                  <a:pt x="3911" y="9392"/>
                </a:lnTo>
                <a:lnTo>
                  <a:pt x="3911" y="10566"/>
                </a:lnTo>
                <a:lnTo>
                  <a:pt x="3911" y="10762"/>
                </a:lnTo>
                <a:lnTo>
                  <a:pt x="3715" y="10957"/>
                </a:lnTo>
                <a:lnTo>
                  <a:pt x="3618" y="11153"/>
                </a:lnTo>
                <a:lnTo>
                  <a:pt x="3324" y="11153"/>
                </a:lnTo>
                <a:lnTo>
                  <a:pt x="2151" y="11153"/>
                </a:lnTo>
                <a:lnTo>
                  <a:pt x="1858" y="11153"/>
                </a:lnTo>
                <a:lnTo>
                  <a:pt x="1663" y="10957"/>
                </a:lnTo>
                <a:lnTo>
                  <a:pt x="1565" y="10762"/>
                </a:lnTo>
                <a:lnTo>
                  <a:pt x="1565" y="10566"/>
                </a:lnTo>
                <a:lnTo>
                  <a:pt x="1565" y="9392"/>
                </a:lnTo>
                <a:lnTo>
                  <a:pt x="1271" y="9392"/>
                </a:lnTo>
                <a:lnTo>
                  <a:pt x="1075" y="8316"/>
                </a:lnTo>
                <a:lnTo>
                  <a:pt x="978" y="7142"/>
                </a:lnTo>
                <a:lnTo>
                  <a:pt x="978" y="6066"/>
                </a:lnTo>
                <a:lnTo>
                  <a:pt x="1271" y="4892"/>
                </a:lnTo>
                <a:lnTo>
                  <a:pt x="2151" y="3522"/>
                </a:lnTo>
                <a:lnTo>
                  <a:pt x="1663" y="3131"/>
                </a:lnTo>
                <a:lnTo>
                  <a:pt x="294" y="3131"/>
                </a:lnTo>
                <a:lnTo>
                  <a:pt x="98" y="3032"/>
                </a:lnTo>
                <a:lnTo>
                  <a:pt x="0" y="2837"/>
                </a:lnTo>
                <a:lnTo>
                  <a:pt x="0" y="2055"/>
                </a:lnTo>
                <a:lnTo>
                  <a:pt x="98" y="1859"/>
                </a:lnTo>
                <a:lnTo>
                  <a:pt x="294" y="1761"/>
                </a:lnTo>
                <a:lnTo>
                  <a:pt x="1858" y="1761"/>
                </a:lnTo>
                <a:lnTo>
                  <a:pt x="2054" y="1859"/>
                </a:lnTo>
                <a:lnTo>
                  <a:pt x="2151" y="2055"/>
                </a:lnTo>
                <a:lnTo>
                  <a:pt x="2151" y="2740"/>
                </a:lnTo>
                <a:lnTo>
                  <a:pt x="2346" y="3032"/>
                </a:lnTo>
                <a:lnTo>
                  <a:pt x="2934" y="782"/>
                </a:lnTo>
                <a:lnTo>
                  <a:pt x="3129" y="391"/>
                </a:lnTo>
                <a:lnTo>
                  <a:pt x="3423" y="196"/>
                </a:lnTo>
                <a:lnTo>
                  <a:pt x="3814" y="0"/>
                </a:lnTo>
                <a:lnTo>
                  <a:pt x="4204" y="0"/>
                </a:lnTo>
                <a:lnTo>
                  <a:pt x="7138" y="0"/>
                </a:lnTo>
                <a:lnTo>
                  <a:pt x="8800" y="0"/>
                </a:lnTo>
                <a:lnTo>
                  <a:pt x="11733" y="0"/>
                </a:lnTo>
                <a:lnTo>
                  <a:pt x="12125" y="0"/>
                </a:lnTo>
                <a:lnTo>
                  <a:pt x="12516" y="196"/>
                </a:lnTo>
                <a:lnTo>
                  <a:pt x="12809" y="391"/>
                </a:lnTo>
                <a:lnTo>
                  <a:pt x="13005" y="782"/>
                </a:lnTo>
                <a:lnTo>
                  <a:pt x="13592" y="3032"/>
                </a:lnTo>
                <a:lnTo>
                  <a:pt x="13787" y="2740"/>
                </a:lnTo>
                <a:lnTo>
                  <a:pt x="13787" y="2055"/>
                </a:lnTo>
                <a:lnTo>
                  <a:pt x="13885" y="1859"/>
                </a:lnTo>
                <a:lnTo>
                  <a:pt x="14081" y="1761"/>
                </a:lnTo>
                <a:lnTo>
                  <a:pt x="15645" y="1761"/>
                </a:lnTo>
                <a:lnTo>
                  <a:pt x="15938" y="1859"/>
                </a:lnTo>
                <a:lnTo>
                  <a:pt x="16036" y="2055"/>
                </a:lnTo>
                <a:lnTo>
                  <a:pt x="16036" y="2837"/>
                </a:lnTo>
                <a:lnTo>
                  <a:pt x="15938" y="3032"/>
                </a:lnTo>
                <a:lnTo>
                  <a:pt x="15645" y="3131"/>
                </a:lnTo>
                <a:lnTo>
                  <a:pt x="14373" y="3131"/>
                </a:lnTo>
                <a:lnTo>
                  <a:pt x="13787" y="3522"/>
                </a:lnTo>
                <a:lnTo>
                  <a:pt x="14667" y="4892"/>
                </a:lnTo>
                <a:lnTo>
                  <a:pt x="14765" y="5478"/>
                </a:lnTo>
                <a:lnTo>
                  <a:pt x="14961" y="6066"/>
                </a:lnTo>
                <a:lnTo>
                  <a:pt x="15058" y="7142"/>
                </a:lnTo>
                <a:lnTo>
                  <a:pt x="14862" y="8316"/>
                </a:lnTo>
                <a:lnTo>
                  <a:pt x="14667" y="9392"/>
                </a:lnTo>
                <a:lnTo>
                  <a:pt x="14373" y="9392"/>
                </a:lnTo>
                <a:close/>
                <a:moveTo>
                  <a:pt x="8800" y="685"/>
                </a:moveTo>
                <a:lnTo>
                  <a:pt x="8018" y="685"/>
                </a:lnTo>
                <a:lnTo>
                  <a:pt x="7138" y="685"/>
                </a:lnTo>
                <a:lnTo>
                  <a:pt x="4204" y="685"/>
                </a:lnTo>
                <a:lnTo>
                  <a:pt x="3911" y="685"/>
                </a:lnTo>
                <a:lnTo>
                  <a:pt x="3715" y="782"/>
                </a:lnTo>
                <a:lnTo>
                  <a:pt x="3520" y="979"/>
                </a:lnTo>
                <a:lnTo>
                  <a:pt x="3129" y="2837"/>
                </a:lnTo>
                <a:lnTo>
                  <a:pt x="3031" y="3032"/>
                </a:lnTo>
                <a:lnTo>
                  <a:pt x="3520" y="3032"/>
                </a:lnTo>
                <a:lnTo>
                  <a:pt x="12907" y="3032"/>
                </a:lnTo>
                <a:lnTo>
                  <a:pt x="12418" y="979"/>
                </a:lnTo>
                <a:lnTo>
                  <a:pt x="12222" y="782"/>
                </a:lnTo>
                <a:lnTo>
                  <a:pt x="12027" y="685"/>
                </a:lnTo>
                <a:lnTo>
                  <a:pt x="11733" y="685"/>
                </a:lnTo>
                <a:lnTo>
                  <a:pt x="8800" y="685"/>
                </a:lnTo>
                <a:close/>
                <a:moveTo>
                  <a:pt x="2738" y="5381"/>
                </a:moveTo>
                <a:lnTo>
                  <a:pt x="2346" y="5478"/>
                </a:lnTo>
                <a:lnTo>
                  <a:pt x="1955" y="5675"/>
                </a:lnTo>
                <a:lnTo>
                  <a:pt x="1663" y="6066"/>
                </a:lnTo>
                <a:lnTo>
                  <a:pt x="1565" y="6555"/>
                </a:lnTo>
                <a:lnTo>
                  <a:pt x="1663" y="6946"/>
                </a:lnTo>
                <a:lnTo>
                  <a:pt x="1955" y="7337"/>
                </a:lnTo>
                <a:lnTo>
                  <a:pt x="2346" y="7533"/>
                </a:lnTo>
                <a:lnTo>
                  <a:pt x="2738" y="7631"/>
                </a:lnTo>
                <a:lnTo>
                  <a:pt x="3226" y="7533"/>
                </a:lnTo>
                <a:lnTo>
                  <a:pt x="3520" y="7337"/>
                </a:lnTo>
                <a:lnTo>
                  <a:pt x="3814" y="6946"/>
                </a:lnTo>
                <a:lnTo>
                  <a:pt x="3911" y="6555"/>
                </a:lnTo>
                <a:lnTo>
                  <a:pt x="3814" y="6066"/>
                </a:lnTo>
                <a:lnTo>
                  <a:pt x="3520" y="5675"/>
                </a:lnTo>
                <a:lnTo>
                  <a:pt x="3226" y="5478"/>
                </a:lnTo>
                <a:lnTo>
                  <a:pt x="2738" y="5381"/>
                </a:lnTo>
                <a:close/>
                <a:moveTo>
                  <a:pt x="12907" y="5381"/>
                </a:moveTo>
                <a:lnTo>
                  <a:pt x="12516" y="5478"/>
                </a:lnTo>
                <a:lnTo>
                  <a:pt x="12125" y="5675"/>
                </a:lnTo>
                <a:lnTo>
                  <a:pt x="11832" y="6066"/>
                </a:lnTo>
                <a:lnTo>
                  <a:pt x="11733" y="6555"/>
                </a:lnTo>
                <a:lnTo>
                  <a:pt x="11832" y="6946"/>
                </a:lnTo>
                <a:lnTo>
                  <a:pt x="12125" y="7337"/>
                </a:lnTo>
                <a:lnTo>
                  <a:pt x="12516" y="7533"/>
                </a:lnTo>
                <a:lnTo>
                  <a:pt x="12907" y="7631"/>
                </a:lnTo>
                <a:lnTo>
                  <a:pt x="13396" y="7533"/>
                </a:lnTo>
                <a:lnTo>
                  <a:pt x="13690" y="7337"/>
                </a:lnTo>
                <a:lnTo>
                  <a:pt x="13982" y="6946"/>
                </a:lnTo>
                <a:lnTo>
                  <a:pt x="14081" y="6555"/>
                </a:lnTo>
                <a:lnTo>
                  <a:pt x="13982" y="6066"/>
                </a:lnTo>
                <a:lnTo>
                  <a:pt x="13690" y="5675"/>
                </a:lnTo>
                <a:lnTo>
                  <a:pt x="13396" y="5478"/>
                </a:lnTo>
                <a:lnTo>
                  <a:pt x="12907" y="5381"/>
                </a:lnTo>
                <a:close/>
                <a:moveTo>
                  <a:pt x="5280" y="5577"/>
                </a:moveTo>
                <a:lnTo>
                  <a:pt x="5084" y="5675"/>
                </a:lnTo>
                <a:lnTo>
                  <a:pt x="4987" y="5772"/>
                </a:lnTo>
                <a:lnTo>
                  <a:pt x="4889" y="5870"/>
                </a:lnTo>
                <a:lnTo>
                  <a:pt x="4791" y="6066"/>
                </a:lnTo>
                <a:lnTo>
                  <a:pt x="4791" y="6946"/>
                </a:lnTo>
                <a:lnTo>
                  <a:pt x="4889" y="7142"/>
                </a:lnTo>
                <a:lnTo>
                  <a:pt x="4987" y="7240"/>
                </a:lnTo>
                <a:lnTo>
                  <a:pt x="5084" y="7337"/>
                </a:lnTo>
                <a:lnTo>
                  <a:pt x="5280" y="7436"/>
                </a:lnTo>
                <a:lnTo>
                  <a:pt x="10462" y="7436"/>
                </a:lnTo>
                <a:lnTo>
                  <a:pt x="10658" y="7337"/>
                </a:lnTo>
                <a:lnTo>
                  <a:pt x="10756" y="7240"/>
                </a:lnTo>
                <a:lnTo>
                  <a:pt x="10853" y="7142"/>
                </a:lnTo>
                <a:lnTo>
                  <a:pt x="10952" y="6946"/>
                </a:lnTo>
                <a:lnTo>
                  <a:pt x="10952" y="6066"/>
                </a:lnTo>
                <a:lnTo>
                  <a:pt x="10853" y="5870"/>
                </a:lnTo>
                <a:lnTo>
                  <a:pt x="10756" y="5772"/>
                </a:lnTo>
                <a:lnTo>
                  <a:pt x="10658" y="5675"/>
                </a:lnTo>
                <a:lnTo>
                  <a:pt x="10462" y="5577"/>
                </a:lnTo>
                <a:lnTo>
                  <a:pt x="5280" y="5577"/>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endParaRPr>
          </a:p>
        </p:txBody>
      </p:sp>
      <p:grpSp>
        <p:nvGrpSpPr>
          <p:cNvPr id="48" name="组合 643"/>
          <p:cNvGrpSpPr/>
          <p:nvPr/>
        </p:nvGrpSpPr>
        <p:grpSpPr>
          <a:xfrm>
            <a:off x="6942753" y="2457070"/>
            <a:ext cx="59430" cy="73059"/>
            <a:chOff x="-587375" y="3082925"/>
            <a:chExt cx="452437" cy="444500"/>
          </a:xfrm>
          <a:solidFill>
            <a:schemeClr val="bg1">
              <a:lumMod val="65000"/>
            </a:schemeClr>
          </a:solidFill>
        </p:grpSpPr>
        <p:sp>
          <p:nvSpPr>
            <p:cNvPr id="67" name="Rectangle 6"/>
            <p:cNvSpPr>
              <a:spLocks noChangeArrowheads="1"/>
            </p:cNvSpPr>
            <p:nvPr/>
          </p:nvSpPr>
          <p:spPr bwMode="auto">
            <a:xfrm>
              <a:off x="-454025" y="3213100"/>
              <a:ext cx="182562" cy="184150"/>
            </a:xfrm>
            <a:prstGeom prst="rect">
              <a:avLst/>
            </a:prstGeom>
            <a:solidFill>
              <a:srgbClr val="3BBBEA"/>
            </a:solidFill>
            <a:ln w="9525">
              <a:solidFill>
                <a:srgbClr val="66C8EC"/>
              </a:solidFill>
              <a:miter lim="800000"/>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Freeform 7"/>
            <p:cNvSpPr>
              <a:spLocks noEditPoints="1"/>
            </p:cNvSpPr>
            <p:nvPr/>
          </p:nvSpPr>
          <p:spPr bwMode="auto">
            <a:xfrm>
              <a:off x="-587375" y="3082925"/>
              <a:ext cx="452437" cy="444500"/>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9" name="椭圆 48"/>
          <p:cNvSpPr/>
          <p:nvPr/>
        </p:nvSpPr>
        <p:spPr bwMode="auto">
          <a:xfrm>
            <a:off x="6811830" y="2331351"/>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900">
              <a:latin typeface="微软雅黑" panose="020B0503020204020204" pitchFamily="34" charset="-122"/>
              <a:ea typeface="微软雅黑" panose="020B0503020204020204" pitchFamily="34" charset="-122"/>
            </a:endParaRPr>
          </a:p>
        </p:txBody>
      </p:sp>
      <p:sp>
        <p:nvSpPr>
          <p:cNvPr id="50" name="椭圆 49"/>
          <p:cNvSpPr/>
          <p:nvPr/>
        </p:nvSpPr>
        <p:spPr bwMode="auto">
          <a:xfrm>
            <a:off x="6806328" y="2520694"/>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900">
              <a:latin typeface="微软雅黑" panose="020B0503020204020204" pitchFamily="34" charset="-122"/>
              <a:ea typeface="微软雅黑" panose="020B0503020204020204" pitchFamily="34" charset="-122"/>
            </a:endParaRPr>
          </a:p>
        </p:txBody>
      </p:sp>
      <p:sp>
        <p:nvSpPr>
          <p:cNvPr id="51" name="椭圆 50"/>
          <p:cNvSpPr/>
          <p:nvPr/>
        </p:nvSpPr>
        <p:spPr bwMode="auto">
          <a:xfrm>
            <a:off x="6922846" y="2436849"/>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900">
              <a:latin typeface="微软雅黑" panose="020B0503020204020204" pitchFamily="34" charset="-122"/>
              <a:ea typeface="微软雅黑" panose="020B0503020204020204" pitchFamily="34" charset="-122"/>
            </a:endParaRPr>
          </a:p>
        </p:txBody>
      </p:sp>
      <p:grpSp>
        <p:nvGrpSpPr>
          <p:cNvPr id="52" name="组合 236"/>
          <p:cNvGrpSpPr/>
          <p:nvPr/>
        </p:nvGrpSpPr>
        <p:grpSpPr>
          <a:xfrm>
            <a:off x="7080671" y="2465291"/>
            <a:ext cx="96781" cy="113501"/>
            <a:chOff x="-734023" y="4684040"/>
            <a:chExt cx="885999" cy="831660"/>
          </a:xfrm>
          <a:solidFill>
            <a:schemeClr val="bg1">
              <a:lumMod val="65000"/>
            </a:schemeClr>
          </a:solidFill>
        </p:grpSpPr>
        <p:sp>
          <p:nvSpPr>
            <p:cNvPr id="65" name="Freeform 32"/>
            <p:cNvSpPr>
              <a:spLocks noEditPoints="1"/>
            </p:cNvSpPr>
            <p:nvPr/>
          </p:nvSpPr>
          <p:spPr bwMode="auto">
            <a:xfrm>
              <a:off x="-550063" y="4863910"/>
              <a:ext cx="540936" cy="393605"/>
            </a:xfrm>
            <a:custGeom>
              <a:avLst/>
              <a:gdLst/>
              <a:ahLst/>
              <a:cxnLst>
                <a:cxn ang="0">
                  <a:pos x="9275" y="244"/>
                </a:cxn>
                <a:cxn ang="0">
                  <a:pos x="7933" y="0"/>
                </a:cxn>
                <a:cxn ang="0">
                  <a:pos x="7200" y="488"/>
                </a:cxn>
                <a:cxn ang="0">
                  <a:pos x="5614" y="975"/>
                </a:cxn>
                <a:cxn ang="0">
                  <a:pos x="2074" y="2805"/>
                </a:cxn>
                <a:cxn ang="0">
                  <a:pos x="122" y="6465"/>
                </a:cxn>
                <a:cxn ang="0">
                  <a:pos x="0" y="9270"/>
                </a:cxn>
                <a:cxn ang="0">
                  <a:pos x="488" y="10978"/>
                </a:cxn>
                <a:cxn ang="0">
                  <a:pos x="1831" y="10978"/>
                </a:cxn>
                <a:cxn ang="0">
                  <a:pos x="4150" y="9270"/>
                </a:cxn>
                <a:cxn ang="0">
                  <a:pos x="6712" y="7563"/>
                </a:cxn>
                <a:cxn ang="0">
                  <a:pos x="9153" y="7319"/>
                </a:cxn>
                <a:cxn ang="0">
                  <a:pos x="11350" y="8295"/>
                </a:cxn>
                <a:cxn ang="0">
                  <a:pos x="14279" y="10734"/>
                </a:cxn>
                <a:cxn ang="0">
                  <a:pos x="15744" y="11100"/>
                </a:cxn>
                <a:cxn ang="0">
                  <a:pos x="16598" y="10002"/>
                </a:cxn>
                <a:cxn ang="0">
                  <a:pos x="16598" y="7075"/>
                </a:cxn>
                <a:cxn ang="0">
                  <a:pos x="15499" y="3903"/>
                </a:cxn>
                <a:cxn ang="0">
                  <a:pos x="12327" y="1342"/>
                </a:cxn>
                <a:cxn ang="0">
                  <a:pos x="9641" y="732"/>
                </a:cxn>
                <a:cxn ang="0">
                  <a:pos x="4515" y="6343"/>
                </a:cxn>
                <a:cxn ang="0">
                  <a:pos x="4393" y="7319"/>
                </a:cxn>
                <a:cxn ang="0">
                  <a:pos x="3783" y="7563"/>
                </a:cxn>
                <a:cxn ang="0">
                  <a:pos x="3417" y="6830"/>
                </a:cxn>
                <a:cxn ang="0">
                  <a:pos x="2562" y="5977"/>
                </a:cxn>
                <a:cxn ang="0">
                  <a:pos x="1831" y="5612"/>
                </a:cxn>
                <a:cxn ang="0">
                  <a:pos x="1953" y="5002"/>
                </a:cxn>
                <a:cxn ang="0">
                  <a:pos x="3051" y="4879"/>
                </a:cxn>
                <a:cxn ang="0">
                  <a:pos x="3417" y="3660"/>
                </a:cxn>
                <a:cxn ang="0">
                  <a:pos x="3905" y="3172"/>
                </a:cxn>
                <a:cxn ang="0">
                  <a:pos x="4515" y="3660"/>
                </a:cxn>
                <a:cxn ang="0">
                  <a:pos x="4760" y="4879"/>
                </a:cxn>
                <a:cxn ang="0">
                  <a:pos x="5858" y="5002"/>
                </a:cxn>
                <a:cxn ang="0">
                  <a:pos x="6102" y="5612"/>
                </a:cxn>
                <a:cxn ang="0">
                  <a:pos x="5370" y="5977"/>
                </a:cxn>
                <a:cxn ang="0">
                  <a:pos x="10739" y="5612"/>
                </a:cxn>
                <a:cxn ang="0">
                  <a:pos x="10008" y="5367"/>
                </a:cxn>
                <a:cxn ang="0">
                  <a:pos x="10008" y="4513"/>
                </a:cxn>
                <a:cxn ang="0">
                  <a:pos x="10739" y="4270"/>
                </a:cxn>
                <a:cxn ang="0">
                  <a:pos x="11227" y="4757"/>
                </a:cxn>
                <a:cxn ang="0">
                  <a:pos x="11106" y="2927"/>
                </a:cxn>
                <a:cxn ang="0">
                  <a:pos x="11838" y="2562"/>
                </a:cxn>
                <a:cxn ang="0">
                  <a:pos x="12448" y="3172"/>
                </a:cxn>
                <a:cxn ang="0">
                  <a:pos x="12082" y="3903"/>
                </a:cxn>
                <a:cxn ang="0">
                  <a:pos x="11350" y="3903"/>
                </a:cxn>
                <a:cxn ang="0">
                  <a:pos x="10984" y="3172"/>
                </a:cxn>
                <a:cxn ang="0">
                  <a:pos x="12570" y="6587"/>
                </a:cxn>
                <a:cxn ang="0">
                  <a:pos x="11717" y="6587"/>
                </a:cxn>
                <a:cxn ang="0">
                  <a:pos x="11472" y="5855"/>
                </a:cxn>
                <a:cxn ang="0">
                  <a:pos x="11960" y="5245"/>
                </a:cxn>
                <a:cxn ang="0">
                  <a:pos x="12693" y="5612"/>
                </a:cxn>
                <a:cxn ang="0">
                  <a:pos x="12693" y="6343"/>
                </a:cxn>
                <a:cxn ang="0">
                  <a:pos x="13425" y="5002"/>
                </a:cxn>
                <a:cxn ang="0">
                  <a:pos x="12693" y="4757"/>
                </a:cxn>
                <a:cxn ang="0">
                  <a:pos x="12693" y="3903"/>
                </a:cxn>
                <a:cxn ang="0">
                  <a:pos x="13425" y="3660"/>
                </a:cxn>
                <a:cxn ang="0">
                  <a:pos x="13913" y="4147"/>
                </a:cxn>
                <a:cxn ang="0">
                  <a:pos x="15377" y="5733"/>
                </a:cxn>
                <a:cxn ang="0">
                  <a:pos x="14646" y="6099"/>
                </a:cxn>
                <a:cxn ang="0">
                  <a:pos x="14157" y="5489"/>
                </a:cxn>
                <a:cxn ang="0">
                  <a:pos x="14401" y="4757"/>
                </a:cxn>
                <a:cxn ang="0">
                  <a:pos x="15134" y="4757"/>
                </a:cxn>
                <a:cxn ang="0">
                  <a:pos x="15499" y="5489"/>
                </a:cxn>
              </a:cxnLst>
              <a:rect l="0" t="0" r="r" b="b"/>
              <a:pathLst>
                <a:path w="16720" h="11100">
                  <a:moveTo>
                    <a:pt x="9641" y="732"/>
                  </a:moveTo>
                  <a:lnTo>
                    <a:pt x="9519" y="488"/>
                  </a:lnTo>
                  <a:lnTo>
                    <a:pt x="9275" y="244"/>
                  </a:lnTo>
                  <a:lnTo>
                    <a:pt x="9031" y="0"/>
                  </a:lnTo>
                  <a:lnTo>
                    <a:pt x="8787" y="0"/>
                  </a:lnTo>
                  <a:lnTo>
                    <a:pt x="7933" y="0"/>
                  </a:lnTo>
                  <a:lnTo>
                    <a:pt x="7567" y="0"/>
                  </a:lnTo>
                  <a:lnTo>
                    <a:pt x="7322" y="244"/>
                  </a:lnTo>
                  <a:lnTo>
                    <a:pt x="7200" y="488"/>
                  </a:lnTo>
                  <a:lnTo>
                    <a:pt x="7079" y="732"/>
                  </a:lnTo>
                  <a:lnTo>
                    <a:pt x="6346" y="854"/>
                  </a:lnTo>
                  <a:lnTo>
                    <a:pt x="5614" y="975"/>
                  </a:lnTo>
                  <a:lnTo>
                    <a:pt x="4272" y="1342"/>
                  </a:lnTo>
                  <a:lnTo>
                    <a:pt x="3173" y="1952"/>
                  </a:lnTo>
                  <a:lnTo>
                    <a:pt x="2074" y="2805"/>
                  </a:lnTo>
                  <a:lnTo>
                    <a:pt x="1221" y="3903"/>
                  </a:lnTo>
                  <a:lnTo>
                    <a:pt x="610" y="5123"/>
                  </a:lnTo>
                  <a:lnTo>
                    <a:pt x="122" y="6465"/>
                  </a:lnTo>
                  <a:lnTo>
                    <a:pt x="0" y="7075"/>
                  </a:lnTo>
                  <a:lnTo>
                    <a:pt x="0" y="7807"/>
                  </a:lnTo>
                  <a:lnTo>
                    <a:pt x="0" y="9270"/>
                  </a:lnTo>
                  <a:lnTo>
                    <a:pt x="122" y="10002"/>
                  </a:lnTo>
                  <a:lnTo>
                    <a:pt x="243" y="10612"/>
                  </a:lnTo>
                  <a:lnTo>
                    <a:pt x="488" y="10978"/>
                  </a:lnTo>
                  <a:lnTo>
                    <a:pt x="854" y="11100"/>
                  </a:lnTo>
                  <a:lnTo>
                    <a:pt x="1343" y="11100"/>
                  </a:lnTo>
                  <a:lnTo>
                    <a:pt x="1831" y="10978"/>
                  </a:lnTo>
                  <a:lnTo>
                    <a:pt x="2319" y="10734"/>
                  </a:lnTo>
                  <a:lnTo>
                    <a:pt x="2929" y="10247"/>
                  </a:lnTo>
                  <a:lnTo>
                    <a:pt x="4150" y="9270"/>
                  </a:lnTo>
                  <a:lnTo>
                    <a:pt x="5370" y="8295"/>
                  </a:lnTo>
                  <a:lnTo>
                    <a:pt x="6102" y="7929"/>
                  </a:lnTo>
                  <a:lnTo>
                    <a:pt x="6712" y="7563"/>
                  </a:lnTo>
                  <a:lnTo>
                    <a:pt x="7567" y="7319"/>
                  </a:lnTo>
                  <a:lnTo>
                    <a:pt x="8299" y="7319"/>
                  </a:lnTo>
                  <a:lnTo>
                    <a:pt x="9153" y="7319"/>
                  </a:lnTo>
                  <a:lnTo>
                    <a:pt x="9886" y="7563"/>
                  </a:lnTo>
                  <a:lnTo>
                    <a:pt x="10618" y="7929"/>
                  </a:lnTo>
                  <a:lnTo>
                    <a:pt x="11350" y="8295"/>
                  </a:lnTo>
                  <a:lnTo>
                    <a:pt x="12570" y="9270"/>
                  </a:lnTo>
                  <a:lnTo>
                    <a:pt x="13791" y="10247"/>
                  </a:lnTo>
                  <a:lnTo>
                    <a:pt x="14279" y="10734"/>
                  </a:lnTo>
                  <a:lnTo>
                    <a:pt x="14889" y="10978"/>
                  </a:lnTo>
                  <a:lnTo>
                    <a:pt x="15377" y="11100"/>
                  </a:lnTo>
                  <a:lnTo>
                    <a:pt x="15744" y="11100"/>
                  </a:lnTo>
                  <a:lnTo>
                    <a:pt x="16110" y="10978"/>
                  </a:lnTo>
                  <a:lnTo>
                    <a:pt x="16475" y="10612"/>
                  </a:lnTo>
                  <a:lnTo>
                    <a:pt x="16598" y="10002"/>
                  </a:lnTo>
                  <a:lnTo>
                    <a:pt x="16720" y="9270"/>
                  </a:lnTo>
                  <a:lnTo>
                    <a:pt x="16720" y="7807"/>
                  </a:lnTo>
                  <a:lnTo>
                    <a:pt x="16598" y="7075"/>
                  </a:lnTo>
                  <a:lnTo>
                    <a:pt x="16475" y="6465"/>
                  </a:lnTo>
                  <a:lnTo>
                    <a:pt x="16110" y="5123"/>
                  </a:lnTo>
                  <a:lnTo>
                    <a:pt x="15499" y="3903"/>
                  </a:lnTo>
                  <a:lnTo>
                    <a:pt x="14646" y="2805"/>
                  </a:lnTo>
                  <a:lnTo>
                    <a:pt x="13546" y="1952"/>
                  </a:lnTo>
                  <a:lnTo>
                    <a:pt x="12327" y="1342"/>
                  </a:lnTo>
                  <a:lnTo>
                    <a:pt x="10984" y="975"/>
                  </a:lnTo>
                  <a:lnTo>
                    <a:pt x="10374" y="854"/>
                  </a:lnTo>
                  <a:lnTo>
                    <a:pt x="9641" y="732"/>
                  </a:lnTo>
                  <a:close/>
                  <a:moveTo>
                    <a:pt x="5370" y="5977"/>
                  </a:moveTo>
                  <a:lnTo>
                    <a:pt x="4881" y="5977"/>
                  </a:lnTo>
                  <a:lnTo>
                    <a:pt x="4515" y="6343"/>
                  </a:lnTo>
                  <a:lnTo>
                    <a:pt x="4515" y="6830"/>
                  </a:lnTo>
                  <a:lnTo>
                    <a:pt x="4515" y="7075"/>
                  </a:lnTo>
                  <a:lnTo>
                    <a:pt x="4393" y="7319"/>
                  </a:lnTo>
                  <a:lnTo>
                    <a:pt x="4150" y="7563"/>
                  </a:lnTo>
                  <a:lnTo>
                    <a:pt x="3905" y="7563"/>
                  </a:lnTo>
                  <a:lnTo>
                    <a:pt x="3783" y="7563"/>
                  </a:lnTo>
                  <a:lnTo>
                    <a:pt x="3539" y="7319"/>
                  </a:lnTo>
                  <a:lnTo>
                    <a:pt x="3417" y="7075"/>
                  </a:lnTo>
                  <a:lnTo>
                    <a:pt x="3417" y="6830"/>
                  </a:lnTo>
                  <a:lnTo>
                    <a:pt x="3417" y="6343"/>
                  </a:lnTo>
                  <a:lnTo>
                    <a:pt x="3051" y="5977"/>
                  </a:lnTo>
                  <a:lnTo>
                    <a:pt x="2562" y="5977"/>
                  </a:lnTo>
                  <a:lnTo>
                    <a:pt x="2197" y="5855"/>
                  </a:lnTo>
                  <a:lnTo>
                    <a:pt x="1953" y="5733"/>
                  </a:lnTo>
                  <a:lnTo>
                    <a:pt x="1831" y="5612"/>
                  </a:lnTo>
                  <a:lnTo>
                    <a:pt x="1709" y="5367"/>
                  </a:lnTo>
                  <a:lnTo>
                    <a:pt x="1831" y="5123"/>
                  </a:lnTo>
                  <a:lnTo>
                    <a:pt x="1953" y="5002"/>
                  </a:lnTo>
                  <a:lnTo>
                    <a:pt x="2197" y="4879"/>
                  </a:lnTo>
                  <a:lnTo>
                    <a:pt x="2562" y="4879"/>
                  </a:lnTo>
                  <a:lnTo>
                    <a:pt x="3051" y="4879"/>
                  </a:lnTo>
                  <a:lnTo>
                    <a:pt x="3417" y="4513"/>
                  </a:lnTo>
                  <a:lnTo>
                    <a:pt x="3417" y="4025"/>
                  </a:lnTo>
                  <a:lnTo>
                    <a:pt x="3417" y="3660"/>
                  </a:lnTo>
                  <a:lnTo>
                    <a:pt x="3539" y="3415"/>
                  </a:lnTo>
                  <a:lnTo>
                    <a:pt x="3783" y="3293"/>
                  </a:lnTo>
                  <a:lnTo>
                    <a:pt x="3905" y="3172"/>
                  </a:lnTo>
                  <a:lnTo>
                    <a:pt x="4150" y="3293"/>
                  </a:lnTo>
                  <a:lnTo>
                    <a:pt x="4393" y="3415"/>
                  </a:lnTo>
                  <a:lnTo>
                    <a:pt x="4515" y="3660"/>
                  </a:lnTo>
                  <a:lnTo>
                    <a:pt x="4515" y="4025"/>
                  </a:lnTo>
                  <a:lnTo>
                    <a:pt x="4515" y="4513"/>
                  </a:lnTo>
                  <a:lnTo>
                    <a:pt x="4760" y="4879"/>
                  </a:lnTo>
                  <a:lnTo>
                    <a:pt x="5370" y="4879"/>
                  </a:lnTo>
                  <a:lnTo>
                    <a:pt x="5614" y="4879"/>
                  </a:lnTo>
                  <a:lnTo>
                    <a:pt x="5858" y="5002"/>
                  </a:lnTo>
                  <a:lnTo>
                    <a:pt x="6102" y="5123"/>
                  </a:lnTo>
                  <a:lnTo>
                    <a:pt x="6102" y="5367"/>
                  </a:lnTo>
                  <a:lnTo>
                    <a:pt x="6102" y="5612"/>
                  </a:lnTo>
                  <a:lnTo>
                    <a:pt x="5858" y="5733"/>
                  </a:lnTo>
                  <a:lnTo>
                    <a:pt x="5614" y="5855"/>
                  </a:lnTo>
                  <a:lnTo>
                    <a:pt x="5370" y="5977"/>
                  </a:lnTo>
                  <a:close/>
                  <a:moveTo>
                    <a:pt x="11227" y="5367"/>
                  </a:moveTo>
                  <a:lnTo>
                    <a:pt x="10984" y="5489"/>
                  </a:lnTo>
                  <a:lnTo>
                    <a:pt x="10739" y="5612"/>
                  </a:lnTo>
                  <a:lnTo>
                    <a:pt x="10496" y="5612"/>
                  </a:lnTo>
                  <a:lnTo>
                    <a:pt x="10251" y="5489"/>
                  </a:lnTo>
                  <a:lnTo>
                    <a:pt x="10008" y="5367"/>
                  </a:lnTo>
                  <a:lnTo>
                    <a:pt x="9886" y="5123"/>
                  </a:lnTo>
                  <a:lnTo>
                    <a:pt x="9886" y="4757"/>
                  </a:lnTo>
                  <a:lnTo>
                    <a:pt x="10008" y="4513"/>
                  </a:lnTo>
                  <a:lnTo>
                    <a:pt x="10251" y="4392"/>
                  </a:lnTo>
                  <a:lnTo>
                    <a:pt x="10496" y="4270"/>
                  </a:lnTo>
                  <a:lnTo>
                    <a:pt x="10739" y="4270"/>
                  </a:lnTo>
                  <a:lnTo>
                    <a:pt x="10984" y="4392"/>
                  </a:lnTo>
                  <a:lnTo>
                    <a:pt x="11227" y="4513"/>
                  </a:lnTo>
                  <a:lnTo>
                    <a:pt x="11227" y="4757"/>
                  </a:lnTo>
                  <a:lnTo>
                    <a:pt x="11227" y="5123"/>
                  </a:lnTo>
                  <a:lnTo>
                    <a:pt x="11227" y="5367"/>
                  </a:lnTo>
                  <a:close/>
                  <a:moveTo>
                    <a:pt x="11106" y="2927"/>
                  </a:moveTo>
                  <a:lnTo>
                    <a:pt x="11350" y="2683"/>
                  </a:lnTo>
                  <a:lnTo>
                    <a:pt x="11594" y="2562"/>
                  </a:lnTo>
                  <a:lnTo>
                    <a:pt x="11838" y="2562"/>
                  </a:lnTo>
                  <a:lnTo>
                    <a:pt x="12082" y="2683"/>
                  </a:lnTo>
                  <a:lnTo>
                    <a:pt x="12327" y="2927"/>
                  </a:lnTo>
                  <a:lnTo>
                    <a:pt x="12448" y="3172"/>
                  </a:lnTo>
                  <a:lnTo>
                    <a:pt x="12448" y="3415"/>
                  </a:lnTo>
                  <a:lnTo>
                    <a:pt x="12327" y="3660"/>
                  </a:lnTo>
                  <a:lnTo>
                    <a:pt x="12082" y="3903"/>
                  </a:lnTo>
                  <a:lnTo>
                    <a:pt x="11838" y="4025"/>
                  </a:lnTo>
                  <a:lnTo>
                    <a:pt x="11594" y="4025"/>
                  </a:lnTo>
                  <a:lnTo>
                    <a:pt x="11350" y="3903"/>
                  </a:lnTo>
                  <a:lnTo>
                    <a:pt x="11106" y="3660"/>
                  </a:lnTo>
                  <a:lnTo>
                    <a:pt x="10984" y="3415"/>
                  </a:lnTo>
                  <a:lnTo>
                    <a:pt x="10984" y="3172"/>
                  </a:lnTo>
                  <a:lnTo>
                    <a:pt x="11106" y="2927"/>
                  </a:lnTo>
                  <a:close/>
                  <a:moveTo>
                    <a:pt x="12693" y="6343"/>
                  </a:moveTo>
                  <a:lnTo>
                    <a:pt x="12570" y="6587"/>
                  </a:lnTo>
                  <a:lnTo>
                    <a:pt x="12327" y="6709"/>
                  </a:lnTo>
                  <a:lnTo>
                    <a:pt x="11960" y="6709"/>
                  </a:lnTo>
                  <a:lnTo>
                    <a:pt x="11717" y="6587"/>
                  </a:lnTo>
                  <a:lnTo>
                    <a:pt x="11594" y="6343"/>
                  </a:lnTo>
                  <a:lnTo>
                    <a:pt x="11472" y="6099"/>
                  </a:lnTo>
                  <a:lnTo>
                    <a:pt x="11472" y="5855"/>
                  </a:lnTo>
                  <a:lnTo>
                    <a:pt x="11594" y="5612"/>
                  </a:lnTo>
                  <a:lnTo>
                    <a:pt x="11717" y="5367"/>
                  </a:lnTo>
                  <a:lnTo>
                    <a:pt x="11960" y="5245"/>
                  </a:lnTo>
                  <a:lnTo>
                    <a:pt x="12327" y="5245"/>
                  </a:lnTo>
                  <a:lnTo>
                    <a:pt x="12570" y="5367"/>
                  </a:lnTo>
                  <a:lnTo>
                    <a:pt x="12693" y="5612"/>
                  </a:lnTo>
                  <a:lnTo>
                    <a:pt x="12815" y="5855"/>
                  </a:lnTo>
                  <a:lnTo>
                    <a:pt x="12815" y="6099"/>
                  </a:lnTo>
                  <a:lnTo>
                    <a:pt x="12693" y="6343"/>
                  </a:lnTo>
                  <a:close/>
                  <a:moveTo>
                    <a:pt x="13791" y="4757"/>
                  </a:moveTo>
                  <a:lnTo>
                    <a:pt x="13669" y="4879"/>
                  </a:lnTo>
                  <a:lnTo>
                    <a:pt x="13425" y="5002"/>
                  </a:lnTo>
                  <a:lnTo>
                    <a:pt x="13058" y="5002"/>
                  </a:lnTo>
                  <a:lnTo>
                    <a:pt x="12815" y="4879"/>
                  </a:lnTo>
                  <a:lnTo>
                    <a:pt x="12693" y="4757"/>
                  </a:lnTo>
                  <a:lnTo>
                    <a:pt x="12570" y="4513"/>
                  </a:lnTo>
                  <a:lnTo>
                    <a:pt x="12570" y="4147"/>
                  </a:lnTo>
                  <a:lnTo>
                    <a:pt x="12693" y="3903"/>
                  </a:lnTo>
                  <a:lnTo>
                    <a:pt x="12815" y="3782"/>
                  </a:lnTo>
                  <a:lnTo>
                    <a:pt x="13058" y="3660"/>
                  </a:lnTo>
                  <a:lnTo>
                    <a:pt x="13425" y="3660"/>
                  </a:lnTo>
                  <a:lnTo>
                    <a:pt x="13669" y="3782"/>
                  </a:lnTo>
                  <a:lnTo>
                    <a:pt x="13791" y="3903"/>
                  </a:lnTo>
                  <a:lnTo>
                    <a:pt x="13913" y="4147"/>
                  </a:lnTo>
                  <a:lnTo>
                    <a:pt x="13913" y="4513"/>
                  </a:lnTo>
                  <a:lnTo>
                    <a:pt x="13791" y="4757"/>
                  </a:lnTo>
                  <a:close/>
                  <a:moveTo>
                    <a:pt x="15377" y="5733"/>
                  </a:moveTo>
                  <a:lnTo>
                    <a:pt x="15134" y="5977"/>
                  </a:lnTo>
                  <a:lnTo>
                    <a:pt x="14889" y="6099"/>
                  </a:lnTo>
                  <a:lnTo>
                    <a:pt x="14646" y="6099"/>
                  </a:lnTo>
                  <a:lnTo>
                    <a:pt x="14401" y="5977"/>
                  </a:lnTo>
                  <a:lnTo>
                    <a:pt x="14157" y="5733"/>
                  </a:lnTo>
                  <a:lnTo>
                    <a:pt x="14157" y="5489"/>
                  </a:lnTo>
                  <a:lnTo>
                    <a:pt x="14157" y="5245"/>
                  </a:lnTo>
                  <a:lnTo>
                    <a:pt x="14157" y="5002"/>
                  </a:lnTo>
                  <a:lnTo>
                    <a:pt x="14401" y="4757"/>
                  </a:lnTo>
                  <a:lnTo>
                    <a:pt x="14646" y="4635"/>
                  </a:lnTo>
                  <a:lnTo>
                    <a:pt x="14889" y="4635"/>
                  </a:lnTo>
                  <a:lnTo>
                    <a:pt x="15134" y="4757"/>
                  </a:lnTo>
                  <a:lnTo>
                    <a:pt x="15377" y="5002"/>
                  </a:lnTo>
                  <a:lnTo>
                    <a:pt x="15499" y="5245"/>
                  </a:lnTo>
                  <a:lnTo>
                    <a:pt x="15499" y="5489"/>
                  </a:lnTo>
                  <a:lnTo>
                    <a:pt x="15377" y="5733"/>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66" name="椭圆 65"/>
            <p:cNvSpPr/>
            <p:nvPr/>
          </p:nvSpPr>
          <p:spPr bwMode="auto">
            <a:xfrm>
              <a:off x="-734023" y="4684040"/>
              <a:ext cx="885999" cy="831660"/>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900">
                <a:latin typeface="微软雅黑" panose="020B0503020204020204" pitchFamily="34" charset="-122"/>
                <a:ea typeface="微软雅黑" panose="020B0503020204020204" pitchFamily="34" charset="-122"/>
              </a:endParaRPr>
            </a:p>
          </p:txBody>
        </p:sp>
      </p:grpSp>
      <p:grpSp>
        <p:nvGrpSpPr>
          <p:cNvPr id="53" name="组合 277"/>
          <p:cNvGrpSpPr/>
          <p:nvPr/>
        </p:nvGrpSpPr>
        <p:grpSpPr>
          <a:xfrm>
            <a:off x="7006322" y="2324425"/>
            <a:ext cx="61513" cy="70310"/>
            <a:chOff x="10283185" y="2636380"/>
            <a:chExt cx="734142" cy="715155"/>
          </a:xfrm>
          <a:solidFill>
            <a:schemeClr val="bg1">
              <a:lumMod val="65000"/>
            </a:schemeClr>
          </a:solidFill>
        </p:grpSpPr>
        <p:sp>
          <p:nvSpPr>
            <p:cNvPr id="63" name="Freeform 102"/>
            <p:cNvSpPr>
              <a:spLocks noEditPoints="1"/>
            </p:cNvSpPr>
            <p:nvPr/>
          </p:nvSpPr>
          <p:spPr bwMode="auto">
            <a:xfrm>
              <a:off x="10397104" y="2794600"/>
              <a:ext cx="506305" cy="556935"/>
            </a:xfrm>
            <a:custGeom>
              <a:avLst/>
              <a:gdLst/>
              <a:ahLst/>
              <a:cxnLst>
                <a:cxn ang="0">
                  <a:pos x="80" y="0"/>
                </a:cxn>
                <a:cxn ang="0">
                  <a:pos x="0" y="72"/>
                </a:cxn>
                <a:cxn ang="0">
                  <a:pos x="0" y="166"/>
                </a:cxn>
                <a:cxn ang="0">
                  <a:pos x="0" y="166"/>
                </a:cxn>
                <a:cxn ang="0">
                  <a:pos x="2" y="172"/>
                </a:cxn>
                <a:cxn ang="0">
                  <a:pos x="4" y="174"/>
                </a:cxn>
                <a:cxn ang="0">
                  <a:pos x="4" y="174"/>
                </a:cxn>
                <a:cxn ang="0">
                  <a:pos x="10" y="176"/>
                </a:cxn>
                <a:cxn ang="0">
                  <a:pos x="54" y="176"/>
                </a:cxn>
                <a:cxn ang="0">
                  <a:pos x="54" y="176"/>
                </a:cxn>
                <a:cxn ang="0">
                  <a:pos x="58" y="174"/>
                </a:cxn>
                <a:cxn ang="0">
                  <a:pos x="58" y="174"/>
                </a:cxn>
                <a:cxn ang="0">
                  <a:pos x="58" y="170"/>
                </a:cxn>
                <a:cxn ang="0">
                  <a:pos x="58" y="124"/>
                </a:cxn>
                <a:cxn ang="0">
                  <a:pos x="102" y="124"/>
                </a:cxn>
                <a:cxn ang="0">
                  <a:pos x="102" y="170"/>
                </a:cxn>
                <a:cxn ang="0">
                  <a:pos x="102" y="170"/>
                </a:cxn>
                <a:cxn ang="0">
                  <a:pos x="102" y="174"/>
                </a:cxn>
                <a:cxn ang="0">
                  <a:pos x="102" y="174"/>
                </a:cxn>
                <a:cxn ang="0">
                  <a:pos x="106" y="176"/>
                </a:cxn>
                <a:cxn ang="0">
                  <a:pos x="150" y="176"/>
                </a:cxn>
                <a:cxn ang="0">
                  <a:pos x="150" y="176"/>
                </a:cxn>
                <a:cxn ang="0">
                  <a:pos x="156" y="174"/>
                </a:cxn>
                <a:cxn ang="0">
                  <a:pos x="156" y="174"/>
                </a:cxn>
                <a:cxn ang="0">
                  <a:pos x="158" y="172"/>
                </a:cxn>
                <a:cxn ang="0">
                  <a:pos x="160" y="166"/>
                </a:cxn>
                <a:cxn ang="0">
                  <a:pos x="160" y="72"/>
                </a:cxn>
                <a:cxn ang="0">
                  <a:pos x="80" y="0"/>
                </a:cxn>
                <a:cxn ang="0">
                  <a:pos x="80" y="78"/>
                </a:cxn>
                <a:cxn ang="0">
                  <a:pos x="80" y="78"/>
                </a:cxn>
                <a:cxn ang="0">
                  <a:pos x="72" y="76"/>
                </a:cxn>
                <a:cxn ang="0">
                  <a:pos x="64" y="72"/>
                </a:cxn>
                <a:cxn ang="0">
                  <a:pos x="58" y="64"/>
                </a:cxn>
                <a:cxn ang="0">
                  <a:pos x="58" y="54"/>
                </a:cxn>
                <a:cxn ang="0">
                  <a:pos x="58" y="54"/>
                </a:cxn>
                <a:cxn ang="0">
                  <a:pos x="58" y="46"/>
                </a:cxn>
                <a:cxn ang="0">
                  <a:pos x="64" y="38"/>
                </a:cxn>
                <a:cxn ang="0">
                  <a:pos x="72" y="34"/>
                </a:cxn>
                <a:cxn ang="0">
                  <a:pos x="80" y="32"/>
                </a:cxn>
                <a:cxn ang="0">
                  <a:pos x="80" y="32"/>
                </a:cxn>
                <a:cxn ang="0">
                  <a:pos x="88" y="34"/>
                </a:cxn>
                <a:cxn ang="0">
                  <a:pos x="96" y="38"/>
                </a:cxn>
                <a:cxn ang="0">
                  <a:pos x="100" y="46"/>
                </a:cxn>
                <a:cxn ang="0">
                  <a:pos x="102" y="54"/>
                </a:cxn>
                <a:cxn ang="0">
                  <a:pos x="102" y="54"/>
                </a:cxn>
                <a:cxn ang="0">
                  <a:pos x="100" y="64"/>
                </a:cxn>
                <a:cxn ang="0">
                  <a:pos x="96" y="72"/>
                </a:cxn>
                <a:cxn ang="0">
                  <a:pos x="88" y="76"/>
                </a:cxn>
                <a:cxn ang="0">
                  <a:pos x="80" y="78"/>
                </a:cxn>
                <a:cxn ang="0">
                  <a:pos x="80" y="78"/>
                </a:cxn>
              </a:cxnLst>
              <a:rect l="0" t="0" r="r" b="b"/>
              <a:pathLst>
                <a:path w="160" h="176">
                  <a:moveTo>
                    <a:pt x="80" y="0"/>
                  </a:moveTo>
                  <a:lnTo>
                    <a:pt x="0" y="72"/>
                  </a:lnTo>
                  <a:lnTo>
                    <a:pt x="0" y="166"/>
                  </a:lnTo>
                  <a:lnTo>
                    <a:pt x="0" y="166"/>
                  </a:lnTo>
                  <a:lnTo>
                    <a:pt x="2" y="172"/>
                  </a:lnTo>
                  <a:lnTo>
                    <a:pt x="4" y="174"/>
                  </a:lnTo>
                  <a:lnTo>
                    <a:pt x="4" y="174"/>
                  </a:lnTo>
                  <a:lnTo>
                    <a:pt x="10" y="176"/>
                  </a:lnTo>
                  <a:lnTo>
                    <a:pt x="54" y="176"/>
                  </a:lnTo>
                  <a:lnTo>
                    <a:pt x="54" y="176"/>
                  </a:lnTo>
                  <a:lnTo>
                    <a:pt x="58" y="174"/>
                  </a:lnTo>
                  <a:lnTo>
                    <a:pt x="58" y="174"/>
                  </a:lnTo>
                  <a:lnTo>
                    <a:pt x="58" y="170"/>
                  </a:lnTo>
                  <a:lnTo>
                    <a:pt x="58" y="124"/>
                  </a:lnTo>
                  <a:lnTo>
                    <a:pt x="102" y="124"/>
                  </a:lnTo>
                  <a:lnTo>
                    <a:pt x="102" y="170"/>
                  </a:lnTo>
                  <a:lnTo>
                    <a:pt x="102" y="170"/>
                  </a:lnTo>
                  <a:lnTo>
                    <a:pt x="102" y="174"/>
                  </a:lnTo>
                  <a:lnTo>
                    <a:pt x="102" y="174"/>
                  </a:lnTo>
                  <a:lnTo>
                    <a:pt x="106" y="176"/>
                  </a:lnTo>
                  <a:lnTo>
                    <a:pt x="150" y="176"/>
                  </a:lnTo>
                  <a:lnTo>
                    <a:pt x="150" y="176"/>
                  </a:lnTo>
                  <a:lnTo>
                    <a:pt x="156" y="174"/>
                  </a:lnTo>
                  <a:lnTo>
                    <a:pt x="156" y="174"/>
                  </a:lnTo>
                  <a:lnTo>
                    <a:pt x="158" y="172"/>
                  </a:lnTo>
                  <a:lnTo>
                    <a:pt x="160" y="166"/>
                  </a:lnTo>
                  <a:lnTo>
                    <a:pt x="160" y="72"/>
                  </a:lnTo>
                  <a:lnTo>
                    <a:pt x="80" y="0"/>
                  </a:lnTo>
                  <a:close/>
                  <a:moveTo>
                    <a:pt x="80" y="78"/>
                  </a:moveTo>
                  <a:lnTo>
                    <a:pt x="80" y="78"/>
                  </a:lnTo>
                  <a:lnTo>
                    <a:pt x="72" y="76"/>
                  </a:lnTo>
                  <a:lnTo>
                    <a:pt x="64" y="72"/>
                  </a:lnTo>
                  <a:lnTo>
                    <a:pt x="58" y="64"/>
                  </a:lnTo>
                  <a:lnTo>
                    <a:pt x="58" y="54"/>
                  </a:lnTo>
                  <a:lnTo>
                    <a:pt x="58" y="54"/>
                  </a:lnTo>
                  <a:lnTo>
                    <a:pt x="58" y="46"/>
                  </a:lnTo>
                  <a:lnTo>
                    <a:pt x="64" y="38"/>
                  </a:lnTo>
                  <a:lnTo>
                    <a:pt x="72" y="34"/>
                  </a:lnTo>
                  <a:lnTo>
                    <a:pt x="80" y="32"/>
                  </a:lnTo>
                  <a:lnTo>
                    <a:pt x="80" y="32"/>
                  </a:lnTo>
                  <a:lnTo>
                    <a:pt x="88" y="34"/>
                  </a:lnTo>
                  <a:lnTo>
                    <a:pt x="96" y="38"/>
                  </a:lnTo>
                  <a:lnTo>
                    <a:pt x="100" y="46"/>
                  </a:lnTo>
                  <a:lnTo>
                    <a:pt x="102" y="54"/>
                  </a:lnTo>
                  <a:lnTo>
                    <a:pt x="102" y="54"/>
                  </a:lnTo>
                  <a:lnTo>
                    <a:pt x="100" y="64"/>
                  </a:lnTo>
                  <a:lnTo>
                    <a:pt x="96" y="72"/>
                  </a:lnTo>
                  <a:lnTo>
                    <a:pt x="88" y="76"/>
                  </a:lnTo>
                  <a:lnTo>
                    <a:pt x="80" y="78"/>
                  </a:lnTo>
                  <a:lnTo>
                    <a:pt x="80" y="78"/>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64" name="Freeform 103"/>
            <p:cNvSpPr/>
            <p:nvPr/>
          </p:nvSpPr>
          <p:spPr bwMode="auto">
            <a:xfrm>
              <a:off x="10283185" y="2636380"/>
              <a:ext cx="734142" cy="386057"/>
            </a:xfrm>
            <a:custGeom>
              <a:avLst/>
              <a:gdLst/>
              <a:ahLst/>
              <a:cxnLst>
                <a:cxn ang="0">
                  <a:pos x="228" y="96"/>
                </a:cxn>
                <a:cxn ang="0">
                  <a:pos x="126" y="4"/>
                </a:cxn>
                <a:cxn ang="0">
                  <a:pos x="126" y="4"/>
                </a:cxn>
                <a:cxn ang="0">
                  <a:pos x="122" y="2"/>
                </a:cxn>
                <a:cxn ang="0">
                  <a:pos x="116" y="0"/>
                </a:cxn>
                <a:cxn ang="0">
                  <a:pos x="110" y="2"/>
                </a:cxn>
                <a:cxn ang="0">
                  <a:pos x="106" y="4"/>
                </a:cxn>
                <a:cxn ang="0">
                  <a:pos x="4" y="96"/>
                </a:cxn>
                <a:cxn ang="0">
                  <a:pos x="4" y="96"/>
                </a:cxn>
                <a:cxn ang="0">
                  <a:pos x="2" y="102"/>
                </a:cxn>
                <a:cxn ang="0">
                  <a:pos x="0" y="108"/>
                </a:cxn>
                <a:cxn ang="0">
                  <a:pos x="0" y="112"/>
                </a:cxn>
                <a:cxn ang="0">
                  <a:pos x="4" y="118"/>
                </a:cxn>
                <a:cxn ang="0">
                  <a:pos x="4" y="118"/>
                </a:cxn>
                <a:cxn ang="0">
                  <a:pos x="4" y="118"/>
                </a:cxn>
                <a:cxn ang="0">
                  <a:pos x="8" y="122"/>
                </a:cxn>
                <a:cxn ang="0">
                  <a:pos x="14" y="122"/>
                </a:cxn>
                <a:cxn ang="0">
                  <a:pos x="14" y="122"/>
                </a:cxn>
                <a:cxn ang="0">
                  <a:pos x="20" y="122"/>
                </a:cxn>
                <a:cxn ang="0">
                  <a:pos x="24" y="120"/>
                </a:cxn>
                <a:cxn ang="0">
                  <a:pos x="116" y="36"/>
                </a:cxn>
                <a:cxn ang="0">
                  <a:pos x="206" y="120"/>
                </a:cxn>
                <a:cxn ang="0">
                  <a:pos x="206" y="120"/>
                </a:cxn>
                <a:cxn ang="0">
                  <a:pos x="212" y="122"/>
                </a:cxn>
                <a:cxn ang="0">
                  <a:pos x="218" y="122"/>
                </a:cxn>
                <a:cxn ang="0">
                  <a:pos x="224" y="122"/>
                </a:cxn>
                <a:cxn ang="0">
                  <a:pos x="228" y="118"/>
                </a:cxn>
                <a:cxn ang="0">
                  <a:pos x="228" y="118"/>
                </a:cxn>
                <a:cxn ang="0">
                  <a:pos x="232" y="112"/>
                </a:cxn>
                <a:cxn ang="0">
                  <a:pos x="232" y="108"/>
                </a:cxn>
                <a:cxn ang="0">
                  <a:pos x="230" y="102"/>
                </a:cxn>
                <a:cxn ang="0">
                  <a:pos x="228" y="96"/>
                </a:cxn>
                <a:cxn ang="0">
                  <a:pos x="228" y="96"/>
                </a:cxn>
              </a:cxnLst>
              <a:rect l="0" t="0" r="r" b="b"/>
              <a:pathLst>
                <a:path w="232" h="122">
                  <a:moveTo>
                    <a:pt x="228" y="96"/>
                  </a:moveTo>
                  <a:lnTo>
                    <a:pt x="126" y="4"/>
                  </a:lnTo>
                  <a:lnTo>
                    <a:pt x="126" y="4"/>
                  </a:lnTo>
                  <a:lnTo>
                    <a:pt x="122" y="2"/>
                  </a:lnTo>
                  <a:lnTo>
                    <a:pt x="116" y="0"/>
                  </a:lnTo>
                  <a:lnTo>
                    <a:pt x="110" y="2"/>
                  </a:lnTo>
                  <a:lnTo>
                    <a:pt x="106" y="4"/>
                  </a:lnTo>
                  <a:lnTo>
                    <a:pt x="4" y="96"/>
                  </a:lnTo>
                  <a:lnTo>
                    <a:pt x="4" y="96"/>
                  </a:lnTo>
                  <a:lnTo>
                    <a:pt x="2" y="102"/>
                  </a:lnTo>
                  <a:lnTo>
                    <a:pt x="0" y="108"/>
                  </a:lnTo>
                  <a:lnTo>
                    <a:pt x="0" y="112"/>
                  </a:lnTo>
                  <a:lnTo>
                    <a:pt x="4" y="118"/>
                  </a:lnTo>
                  <a:lnTo>
                    <a:pt x="4" y="118"/>
                  </a:lnTo>
                  <a:lnTo>
                    <a:pt x="4" y="118"/>
                  </a:lnTo>
                  <a:lnTo>
                    <a:pt x="8" y="122"/>
                  </a:lnTo>
                  <a:lnTo>
                    <a:pt x="14" y="122"/>
                  </a:lnTo>
                  <a:lnTo>
                    <a:pt x="14" y="122"/>
                  </a:lnTo>
                  <a:lnTo>
                    <a:pt x="20" y="122"/>
                  </a:lnTo>
                  <a:lnTo>
                    <a:pt x="24" y="120"/>
                  </a:lnTo>
                  <a:lnTo>
                    <a:pt x="116" y="36"/>
                  </a:lnTo>
                  <a:lnTo>
                    <a:pt x="206" y="120"/>
                  </a:lnTo>
                  <a:lnTo>
                    <a:pt x="206" y="120"/>
                  </a:lnTo>
                  <a:lnTo>
                    <a:pt x="212" y="122"/>
                  </a:lnTo>
                  <a:lnTo>
                    <a:pt x="218" y="122"/>
                  </a:lnTo>
                  <a:lnTo>
                    <a:pt x="224" y="122"/>
                  </a:lnTo>
                  <a:lnTo>
                    <a:pt x="228" y="118"/>
                  </a:lnTo>
                  <a:lnTo>
                    <a:pt x="228" y="118"/>
                  </a:lnTo>
                  <a:lnTo>
                    <a:pt x="232" y="112"/>
                  </a:lnTo>
                  <a:lnTo>
                    <a:pt x="232" y="108"/>
                  </a:lnTo>
                  <a:lnTo>
                    <a:pt x="230" y="102"/>
                  </a:lnTo>
                  <a:lnTo>
                    <a:pt x="228" y="96"/>
                  </a:lnTo>
                  <a:lnTo>
                    <a:pt x="228" y="96"/>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900">
                <a:latin typeface="微软雅黑" panose="020B0503020204020204" pitchFamily="34" charset="-122"/>
                <a:ea typeface="微软雅黑" panose="020B0503020204020204" pitchFamily="34" charset="-122"/>
              </a:endParaRPr>
            </a:p>
          </p:txBody>
        </p:sp>
      </p:grpSp>
      <p:sp>
        <p:nvSpPr>
          <p:cNvPr id="54" name="椭圆 53"/>
          <p:cNvSpPr/>
          <p:nvPr/>
        </p:nvSpPr>
        <p:spPr bwMode="auto">
          <a:xfrm>
            <a:off x="6985226" y="2307672"/>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900">
              <a:latin typeface="微软雅黑" panose="020B0503020204020204" pitchFamily="34" charset="-122"/>
              <a:ea typeface="微软雅黑" panose="020B0503020204020204" pitchFamily="34" charset="-122"/>
            </a:endParaRPr>
          </a:p>
        </p:txBody>
      </p:sp>
      <p:cxnSp>
        <p:nvCxnSpPr>
          <p:cNvPr id="55" name="直接连接符 54"/>
          <p:cNvCxnSpPr>
            <a:stCxn id="54" idx="2"/>
            <a:endCxn id="49" idx="6"/>
          </p:cNvCxnSpPr>
          <p:nvPr/>
        </p:nvCxnSpPr>
        <p:spPr bwMode="auto">
          <a:xfrm flipH="1">
            <a:off x="6908611" y="2364422"/>
            <a:ext cx="76614" cy="23679"/>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flipH="1">
            <a:off x="6997672" y="2415107"/>
            <a:ext cx="14308" cy="29401"/>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endCxn id="66" idx="0"/>
          </p:cNvCxnSpPr>
          <p:nvPr/>
        </p:nvCxnSpPr>
        <p:spPr bwMode="auto">
          <a:xfrm>
            <a:off x="7080671" y="2380564"/>
            <a:ext cx="48390" cy="84727"/>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50" idx="6"/>
            <a:endCxn id="66" idx="3"/>
          </p:cNvCxnSpPr>
          <p:nvPr/>
        </p:nvCxnSpPr>
        <p:spPr bwMode="auto">
          <a:xfrm flipV="1">
            <a:off x="6903109" y="2562170"/>
            <a:ext cx="191736" cy="15275"/>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50" idx="0"/>
            <a:endCxn id="49" idx="4"/>
          </p:cNvCxnSpPr>
          <p:nvPr/>
        </p:nvCxnSpPr>
        <p:spPr bwMode="auto">
          <a:xfrm flipV="1">
            <a:off x="6854718" y="2444852"/>
            <a:ext cx="5502" cy="75842"/>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6897811" y="2523948"/>
            <a:ext cx="32432" cy="19068"/>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7017680" y="2493533"/>
            <a:ext cx="62992" cy="18908"/>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51" idx="1"/>
          </p:cNvCxnSpPr>
          <p:nvPr/>
        </p:nvCxnSpPr>
        <p:spPr bwMode="auto">
          <a:xfrm>
            <a:off x="6894681" y="2424901"/>
            <a:ext cx="42338" cy="28569"/>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Freeform 23"/>
          <p:cNvSpPr>
            <a:spLocks noEditPoints="1"/>
          </p:cNvSpPr>
          <p:nvPr/>
        </p:nvSpPr>
        <p:spPr bwMode="auto">
          <a:xfrm>
            <a:off x="7923328" y="2314552"/>
            <a:ext cx="280997" cy="273966"/>
          </a:xfrm>
          <a:custGeom>
            <a:avLst/>
            <a:gdLst>
              <a:gd name="T0" fmla="*/ 143 w 143"/>
              <a:gd name="T1" fmla="*/ 0 h 134"/>
              <a:gd name="T2" fmla="*/ 0 w 143"/>
              <a:gd name="T3" fmla="*/ 115 h 134"/>
              <a:gd name="T4" fmla="*/ 40 w 143"/>
              <a:gd name="T5" fmla="*/ 123 h 134"/>
              <a:gd name="T6" fmla="*/ 26 w 143"/>
              <a:gd name="T7" fmla="*/ 134 h 134"/>
              <a:gd name="T8" fmla="*/ 117 w 143"/>
              <a:gd name="T9" fmla="*/ 123 h 134"/>
              <a:gd name="T10" fmla="*/ 102 w 143"/>
              <a:gd name="T11" fmla="*/ 115 h 134"/>
              <a:gd name="T12" fmla="*/ 8 w 143"/>
              <a:gd name="T13" fmla="*/ 98 h 134"/>
              <a:gd name="T14" fmla="*/ 135 w 143"/>
              <a:gd name="T15" fmla="*/ 8 h 134"/>
              <a:gd name="T16" fmla="*/ 8 w 143"/>
              <a:gd name="T17" fmla="*/ 98 h 134"/>
              <a:gd name="T18" fmla="*/ 25 w 143"/>
              <a:gd name="T19" fmla="*/ 47 h 134"/>
              <a:gd name="T20" fmla="*/ 23 w 143"/>
              <a:gd name="T21" fmla="*/ 68 h 134"/>
              <a:gd name="T22" fmla="*/ 35 w 143"/>
              <a:gd name="T23" fmla="*/ 74 h 134"/>
              <a:gd name="T24" fmla="*/ 32 w 143"/>
              <a:gd name="T25" fmla="*/ 68 h 134"/>
              <a:gd name="T26" fmla="*/ 35 w 143"/>
              <a:gd name="T27" fmla="*/ 47 h 134"/>
              <a:gd name="T28" fmla="*/ 23 w 143"/>
              <a:gd name="T29" fmla="*/ 41 h 134"/>
              <a:gd name="T30" fmla="*/ 109 w 143"/>
              <a:gd name="T31" fmla="*/ 64 h 134"/>
              <a:gd name="T32" fmla="*/ 108 w 143"/>
              <a:gd name="T33" fmla="*/ 68 h 134"/>
              <a:gd name="T34" fmla="*/ 101 w 143"/>
              <a:gd name="T35" fmla="*/ 41 h 134"/>
              <a:gd name="T36" fmla="*/ 104 w 143"/>
              <a:gd name="T37" fmla="*/ 74 h 134"/>
              <a:gd name="T38" fmla="*/ 124 w 143"/>
              <a:gd name="T39" fmla="*/ 41 h 134"/>
              <a:gd name="T40" fmla="*/ 109 w 143"/>
              <a:gd name="T41" fmla="*/ 64 h 134"/>
              <a:gd name="T42" fmla="*/ 75 w 143"/>
              <a:gd name="T43" fmla="*/ 47 h 134"/>
              <a:gd name="T44" fmla="*/ 82 w 143"/>
              <a:gd name="T45" fmla="*/ 74 h 134"/>
              <a:gd name="T46" fmla="*/ 91 w 143"/>
              <a:gd name="T47" fmla="*/ 47 h 134"/>
              <a:gd name="T48" fmla="*/ 65 w 143"/>
              <a:gd name="T49" fmla="*/ 41 h 134"/>
              <a:gd name="T50" fmla="*/ 51 w 143"/>
              <a:gd name="T51" fmla="*/ 41 h 134"/>
              <a:gd name="T52" fmla="*/ 40 w 143"/>
              <a:gd name="T53" fmla="*/ 74 h 134"/>
              <a:gd name="T54" fmla="*/ 47 w 143"/>
              <a:gd name="T55" fmla="*/ 62 h 134"/>
              <a:gd name="T56" fmla="*/ 60 w 143"/>
              <a:gd name="T57" fmla="*/ 60 h 134"/>
              <a:gd name="T58" fmla="*/ 51 w 143"/>
              <a:gd name="T59" fmla="*/ 41 h 134"/>
              <a:gd name="T60" fmla="*/ 47 w 143"/>
              <a:gd name="T61" fmla="*/ 57 h 134"/>
              <a:gd name="T62" fmla="*/ 50 w 143"/>
              <a:gd name="T63" fmla="*/ 47 h 134"/>
              <a:gd name="T64" fmla="*/ 50 w 143"/>
              <a:gd name="T65"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34">
                <a:moveTo>
                  <a:pt x="143" y="115"/>
                </a:moveTo>
                <a:cubicBezTo>
                  <a:pt x="143" y="0"/>
                  <a:pt x="143" y="0"/>
                  <a:pt x="143" y="0"/>
                </a:cubicBezTo>
                <a:cubicBezTo>
                  <a:pt x="0" y="0"/>
                  <a:pt x="0" y="0"/>
                  <a:pt x="0" y="0"/>
                </a:cubicBezTo>
                <a:cubicBezTo>
                  <a:pt x="0" y="115"/>
                  <a:pt x="0" y="115"/>
                  <a:pt x="0" y="115"/>
                </a:cubicBezTo>
                <a:cubicBezTo>
                  <a:pt x="40" y="115"/>
                  <a:pt x="40" y="115"/>
                  <a:pt x="40" y="115"/>
                </a:cubicBezTo>
                <a:cubicBezTo>
                  <a:pt x="40" y="123"/>
                  <a:pt x="40" y="123"/>
                  <a:pt x="40" y="123"/>
                </a:cubicBezTo>
                <a:cubicBezTo>
                  <a:pt x="26" y="123"/>
                  <a:pt x="26" y="123"/>
                  <a:pt x="26" y="123"/>
                </a:cubicBezTo>
                <a:cubicBezTo>
                  <a:pt x="26" y="134"/>
                  <a:pt x="26" y="134"/>
                  <a:pt x="26" y="134"/>
                </a:cubicBezTo>
                <a:cubicBezTo>
                  <a:pt x="117" y="134"/>
                  <a:pt x="117" y="134"/>
                  <a:pt x="117" y="134"/>
                </a:cubicBezTo>
                <a:cubicBezTo>
                  <a:pt x="117" y="123"/>
                  <a:pt x="117" y="123"/>
                  <a:pt x="117" y="123"/>
                </a:cubicBezTo>
                <a:cubicBezTo>
                  <a:pt x="102" y="123"/>
                  <a:pt x="102" y="123"/>
                  <a:pt x="102" y="123"/>
                </a:cubicBezTo>
                <a:cubicBezTo>
                  <a:pt x="102" y="115"/>
                  <a:pt x="102" y="115"/>
                  <a:pt x="102" y="115"/>
                </a:cubicBezTo>
                <a:lnTo>
                  <a:pt x="143" y="115"/>
                </a:lnTo>
                <a:close/>
                <a:moveTo>
                  <a:pt x="8" y="98"/>
                </a:moveTo>
                <a:cubicBezTo>
                  <a:pt x="8" y="8"/>
                  <a:pt x="8" y="8"/>
                  <a:pt x="8" y="8"/>
                </a:cubicBezTo>
                <a:cubicBezTo>
                  <a:pt x="135" y="8"/>
                  <a:pt x="135" y="8"/>
                  <a:pt x="135" y="8"/>
                </a:cubicBezTo>
                <a:cubicBezTo>
                  <a:pt x="135" y="98"/>
                  <a:pt x="135" y="98"/>
                  <a:pt x="135" y="98"/>
                </a:cubicBezTo>
                <a:lnTo>
                  <a:pt x="8" y="98"/>
                </a:lnTo>
                <a:close/>
                <a:moveTo>
                  <a:pt x="23" y="47"/>
                </a:moveTo>
                <a:cubicBezTo>
                  <a:pt x="25" y="47"/>
                  <a:pt x="25" y="47"/>
                  <a:pt x="25" y="47"/>
                </a:cubicBezTo>
                <a:cubicBezTo>
                  <a:pt x="25" y="68"/>
                  <a:pt x="25" y="68"/>
                  <a:pt x="25" y="68"/>
                </a:cubicBezTo>
                <a:cubicBezTo>
                  <a:pt x="23" y="68"/>
                  <a:pt x="23" y="68"/>
                  <a:pt x="23" y="68"/>
                </a:cubicBezTo>
                <a:cubicBezTo>
                  <a:pt x="23" y="74"/>
                  <a:pt x="23" y="74"/>
                  <a:pt x="23" y="74"/>
                </a:cubicBezTo>
                <a:cubicBezTo>
                  <a:pt x="35" y="74"/>
                  <a:pt x="35" y="74"/>
                  <a:pt x="35" y="74"/>
                </a:cubicBezTo>
                <a:cubicBezTo>
                  <a:pt x="35" y="68"/>
                  <a:pt x="35" y="68"/>
                  <a:pt x="35" y="68"/>
                </a:cubicBezTo>
                <a:cubicBezTo>
                  <a:pt x="32" y="68"/>
                  <a:pt x="32" y="68"/>
                  <a:pt x="32" y="68"/>
                </a:cubicBezTo>
                <a:cubicBezTo>
                  <a:pt x="32" y="47"/>
                  <a:pt x="32" y="47"/>
                  <a:pt x="32" y="47"/>
                </a:cubicBezTo>
                <a:cubicBezTo>
                  <a:pt x="35" y="47"/>
                  <a:pt x="35" y="47"/>
                  <a:pt x="35" y="47"/>
                </a:cubicBezTo>
                <a:cubicBezTo>
                  <a:pt x="35" y="41"/>
                  <a:pt x="35" y="41"/>
                  <a:pt x="35" y="41"/>
                </a:cubicBezTo>
                <a:cubicBezTo>
                  <a:pt x="23" y="41"/>
                  <a:pt x="23" y="41"/>
                  <a:pt x="23" y="41"/>
                </a:cubicBezTo>
                <a:lnTo>
                  <a:pt x="23" y="47"/>
                </a:lnTo>
                <a:close/>
                <a:moveTo>
                  <a:pt x="109" y="64"/>
                </a:moveTo>
                <a:cubicBezTo>
                  <a:pt x="109" y="65"/>
                  <a:pt x="109" y="66"/>
                  <a:pt x="108" y="68"/>
                </a:cubicBezTo>
                <a:cubicBezTo>
                  <a:pt x="108" y="68"/>
                  <a:pt x="108" y="68"/>
                  <a:pt x="108" y="68"/>
                </a:cubicBezTo>
                <a:cubicBezTo>
                  <a:pt x="108" y="67"/>
                  <a:pt x="108" y="65"/>
                  <a:pt x="108" y="64"/>
                </a:cubicBezTo>
                <a:cubicBezTo>
                  <a:pt x="101" y="41"/>
                  <a:pt x="101" y="41"/>
                  <a:pt x="101" y="41"/>
                </a:cubicBezTo>
                <a:cubicBezTo>
                  <a:pt x="93" y="41"/>
                  <a:pt x="93" y="41"/>
                  <a:pt x="93" y="41"/>
                </a:cubicBezTo>
                <a:cubicBezTo>
                  <a:pt x="104" y="74"/>
                  <a:pt x="104" y="74"/>
                  <a:pt x="104" y="74"/>
                </a:cubicBezTo>
                <a:cubicBezTo>
                  <a:pt x="112" y="74"/>
                  <a:pt x="112" y="74"/>
                  <a:pt x="112" y="74"/>
                </a:cubicBezTo>
                <a:cubicBezTo>
                  <a:pt x="124" y="41"/>
                  <a:pt x="124" y="41"/>
                  <a:pt x="124" y="41"/>
                </a:cubicBezTo>
                <a:cubicBezTo>
                  <a:pt x="116" y="41"/>
                  <a:pt x="116" y="41"/>
                  <a:pt x="116" y="41"/>
                </a:cubicBezTo>
                <a:lnTo>
                  <a:pt x="109" y="64"/>
                </a:lnTo>
                <a:close/>
                <a:moveTo>
                  <a:pt x="65" y="47"/>
                </a:moveTo>
                <a:cubicBezTo>
                  <a:pt x="75" y="47"/>
                  <a:pt x="75" y="47"/>
                  <a:pt x="75" y="47"/>
                </a:cubicBezTo>
                <a:cubicBezTo>
                  <a:pt x="75" y="74"/>
                  <a:pt x="75" y="74"/>
                  <a:pt x="75" y="74"/>
                </a:cubicBezTo>
                <a:cubicBezTo>
                  <a:pt x="82" y="74"/>
                  <a:pt x="82" y="74"/>
                  <a:pt x="82" y="74"/>
                </a:cubicBezTo>
                <a:cubicBezTo>
                  <a:pt x="82" y="47"/>
                  <a:pt x="82" y="47"/>
                  <a:pt x="82" y="47"/>
                </a:cubicBezTo>
                <a:cubicBezTo>
                  <a:pt x="91" y="47"/>
                  <a:pt x="91" y="47"/>
                  <a:pt x="91" y="47"/>
                </a:cubicBezTo>
                <a:cubicBezTo>
                  <a:pt x="91" y="41"/>
                  <a:pt x="91" y="41"/>
                  <a:pt x="91" y="41"/>
                </a:cubicBezTo>
                <a:cubicBezTo>
                  <a:pt x="65" y="41"/>
                  <a:pt x="65" y="41"/>
                  <a:pt x="65" y="41"/>
                </a:cubicBezTo>
                <a:lnTo>
                  <a:pt x="65" y="47"/>
                </a:lnTo>
                <a:close/>
                <a:moveTo>
                  <a:pt x="51" y="41"/>
                </a:moveTo>
                <a:cubicBezTo>
                  <a:pt x="40" y="41"/>
                  <a:pt x="40" y="41"/>
                  <a:pt x="40" y="41"/>
                </a:cubicBezTo>
                <a:cubicBezTo>
                  <a:pt x="40" y="74"/>
                  <a:pt x="40" y="74"/>
                  <a:pt x="40" y="74"/>
                </a:cubicBezTo>
                <a:cubicBezTo>
                  <a:pt x="47" y="74"/>
                  <a:pt x="47" y="74"/>
                  <a:pt x="47" y="74"/>
                </a:cubicBezTo>
                <a:cubicBezTo>
                  <a:pt x="47" y="62"/>
                  <a:pt x="47" y="62"/>
                  <a:pt x="47" y="62"/>
                </a:cubicBezTo>
                <a:cubicBezTo>
                  <a:pt x="50" y="62"/>
                  <a:pt x="50" y="62"/>
                  <a:pt x="50" y="62"/>
                </a:cubicBezTo>
                <a:cubicBezTo>
                  <a:pt x="54" y="63"/>
                  <a:pt x="57" y="62"/>
                  <a:pt x="60" y="60"/>
                </a:cubicBezTo>
                <a:cubicBezTo>
                  <a:pt x="62" y="58"/>
                  <a:pt x="63" y="55"/>
                  <a:pt x="63" y="52"/>
                </a:cubicBezTo>
                <a:cubicBezTo>
                  <a:pt x="63" y="45"/>
                  <a:pt x="59" y="41"/>
                  <a:pt x="51" y="41"/>
                </a:cubicBezTo>
                <a:close/>
                <a:moveTo>
                  <a:pt x="50" y="57"/>
                </a:moveTo>
                <a:cubicBezTo>
                  <a:pt x="47" y="57"/>
                  <a:pt x="47" y="57"/>
                  <a:pt x="47" y="57"/>
                </a:cubicBezTo>
                <a:cubicBezTo>
                  <a:pt x="47" y="47"/>
                  <a:pt x="47" y="47"/>
                  <a:pt x="47" y="47"/>
                </a:cubicBezTo>
                <a:cubicBezTo>
                  <a:pt x="50" y="47"/>
                  <a:pt x="50" y="47"/>
                  <a:pt x="50" y="47"/>
                </a:cubicBezTo>
                <a:cubicBezTo>
                  <a:pt x="54" y="47"/>
                  <a:pt x="56" y="48"/>
                  <a:pt x="56" y="52"/>
                </a:cubicBezTo>
                <a:cubicBezTo>
                  <a:pt x="56" y="55"/>
                  <a:pt x="54" y="57"/>
                  <a:pt x="50" y="57"/>
                </a:cubicBezTo>
                <a:close/>
              </a:path>
            </a:pathLst>
          </a:custGeom>
          <a:solidFill>
            <a:srgbClr val="3BBBEA"/>
          </a:solidFill>
          <a:ln>
            <a:solidFill>
              <a:srgbClr val="66C8EC"/>
            </a:solidFill>
          </a:ln>
        </p:spPr>
        <p:txBody>
          <a:bodyPr vert="horz" wrap="square" lIns="68562" tIns="34281" rIns="68562" bIns="34281" numCol="1" anchor="t" anchorCtr="0" compatLnSpc="1"/>
          <a:lstStyle/>
          <a:p>
            <a:endParaRPr lang="zh-CN" altLang="en-US" sz="900">
              <a:solidFill>
                <a:srgbClr val="006CB4"/>
              </a:solidFill>
              <a:latin typeface="微软雅黑" panose="020B0503020204020204" pitchFamily="34" charset="-122"/>
              <a:ea typeface="微软雅黑" panose="020B0503020204020204" pitchFamily="34" charset="-122"/>
            </a:endParaRPr>
          </a:p>
        </p:txBody>
      </p:sp>
      <p:sp>
        <p:nvSpPr>
          <p:cNvPr id="70" name="文本框 2"/>
          <p:cNvSpPr txBox="1"/>
          <p:nvPr/>
        </p:nvSpPr>
        <p:spPr>
          <a:xfrm>
            <a:off x="6755667" y="2585354"/>
            <a:ext cx="86020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游戏</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71" name="文本框 2"/>
          <p:cNvSpPr txBox="1"/>
          <p:nvPr/>
        </p:nvSpPr>
        <p:spPr>
          <a:xfrm>
            <a:off x="7773648" y="2592344"/>
            <a:ext cx="140645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媒体与娱乐</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73" name="Oval 5"/>
          <p:cNvSpPr>
            <a:spLocks noChangeArrowheads="1"/>
          </p:cNvSpPr>
          <p:nvPr/>
        </p:nvSpPr>
        <p:spPr bwMode="auto">
          <a:xfrm>
            <a:off x="4707465" y="3245200"/>
            <a:ext cx="24007" cy="23637"/>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74" name="Freeform 6"/>
          <p:cNvSpPr/>
          <p:nvPr/>
        </p:nvSpPr>
        <p:spPr bwMode="auto">
          <a:xfrm>
            <a:off x="4572528" y="3316111"/>
            <a:ext cx="168878" cy="7336"/>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75" name="Freeform 7"/>
          <p:cNvSpPr>
            <a:spLocks noEditPoints="1"/>
          </p:cNvSpPr>
          <p:nvPr/>
        </p:nvSpPr>
        <p:spPr bwMode="auto">
          <a:xfrm>
            <a:off x="4565078" y="3220748"/>
            <a:ext cx="190401" cy="71726"/>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76" name="Freeform 8"/>
          <p:cNvSpPr>
            <a:spLocks noEditPoints="1"/>
          </p:cNvSpPr>
          <p:nvPr/>
        </p:nvSpPr>
        <p:spPr bwMode="auto">
          <a:xfrm>
            <a:off x="4484778" y="3110714"/>
            <a:ext cx="350173" cy="252671"/>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78" name="Freeform 12"/>
          <p:cNvSpPr>
            <a:spLocks noEditPoints="1"/>
          </p:cNvSpPr>
          <p:nvPr/>
        </p:nvSpPr>
        <p:spPr bwMode="auto">
          <a:xfrm>
            <a:off x="5617128" y="3085473"/>
            <a:ext cx="357977" cy="266296"/>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79" name="Freeform 13"/>
          <p:cNvSpPr/>
          <p:nvPr/>
        </p:nvSpPr>
        <p:spPr bwMode="auto">
          <a:xfrm>
            <a:off x="5716989" y="3239238"/>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80" name="Freeform 14"/>
          <p:cNvSpPr/>
          <p:nvPr/>
        </p:nvSpPr>
        <p:spPr bwMode="auto">
          <a:xfrm>
            <a:off x="5716989" y="3264149"/>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81" name="Freeform 15"/>
          <p:cNvSpPr>
            <a:spLocks noEditPoints="1"/>
          </p:cNvSpPr>
          <p:nvPr/>
        </p:nvSpPr>
        <p:spPr bwMode="auto">
          <a:xfrm>
            <a:off x="5841392" y="3234942"/>
            <a:ext cx="40622" cy="42092"/>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82" name="Freeform 16"/>
          <p:cNvSpPr>
            <a:spLocks noEditPoints="1"/>
          </p:cNvSpPr>
          <p:nvPr/>
        </p:nvSpPr>
        <p:spPr bwMode="auto">
          <a:xfrm>
            <a:off x="5678060" y="3201441"/>
            <a:ext cx="236112" cy="108236"/>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83" name="Freeform 5"/>
          <p:cNvSpPr>
            <a:spLocks noEditPoints="1"/>
          </p:cNvSpPr>
          <p:nvPr/>
        </p:nvSpPr>
        <p:spPr bwMode="auto">
          <a:xfrm>
            <a:off x="8059272" y="3100301"/>
            <a:ext cx="299870" cy="283241"/>
          </a:xfrm>
          <a:custGeom>
            <a:avLst/>
            <a:gdLst>
              <a:gd name="T0" fmla="*/ 2780 w 3696"/>
              <a:gd name="T1" fmla="*/ 42 h 3536"/>
              <a:gd name="T2" fmla="*/ 2428 w 3696"/>
              <a:gd name="T3" fmla="*/ 42 h 3536"/>
              <a:gd name="T4" fmla="*/ 2083 w 3696"/>
              <a:gd name="T5" fmla="*/ 185 h 3536"/>
              <a:gd name="T6" fmla="*/ 1613 w 3696"/>
              <a:gd name="T7" fmla="*/ 176 h 3536"/>
              <a:gd name="T8" fmla="*/ 1268 w 3696"/>
              <a:gd name="T9" fmla="*/ 34 h 3536"/>
              <a:gd name="T10" fmla="*/ 916 w 3696"/>
              <a:gd name="T11" fmla="*/ 42 h 3536"/>
              <a:gd name="T12" fmla="*/ 0 w 3696"/>
              <a:gd name="T13" fmla="*/ 756 h 3536"/>
              <a:gd name="T14" fmla="*/ 176 w 3696"/>
              <a:gd name="T15" fmla="*/ 1898 h 3536"/>
              <a:gd name="T16" fmla="*/ 420 w 3696"/>
              <a:gd name="T17" fmla="*/ 2117 h 3536"/>
              <a:gd name="T18" fmla="*/ 781 w 3696"/>
              <a:gd name="T19" fmla="*/ 2562 h 3536"/>
              <a:gd name="T20" fmla="*/ 756 w 3696"/>
              <a:gd name="T21" fmla="*/ 2772 h 3536"/>
              <a:gd name="T22" fmla="*/ 1672 w 3696"/>
              <a:gd name="T23" fmla="*/ 3494 h 3536"/>
              <a:gd name="T24" fmla="*/ 2024 w 3696"/>
              <a:gd name="T25" fmla="*/ 3494 h 3536"/>
              <a:gd name="T26" fmla="*/ 2940 w 3696"/>
              <a:gd name="T27" fmla="*/ 2772 h 3536"/>
              <a:gd name="T28" fmla="*/ 2915 w 3696"/>
              <a:gd name="T29" fmla="*/ 2562 h 3536"/>
              <a:gd name="T30" fmla="*/ 3276 w 3696"/>
              <a:gd name="T31" fmla="*/ 2117 h 3536"/>
              <a:gd name="T32" fmla="*/ 3520 w 3696"/>
              <a:gd name="T33" fmla="*/ 1898 h 3536"/>
              <a:gd name="T34" fmla="*/ 3696 w 3696"/>
              <a:gd name="T35" fmla="*/ 756 h 3536"/>
              <a:gd name="T36" fmla="*/ 420 w 3696"/>
              <a:gd name="T37" fmla="*/ 1075 h 3536"/>
              <a:gd name="T38" fmla="*/ 218 w 3696"/>
              <a:gd name="T39" fmla="*/ 1814 h 3536"/>
              <a:gd name="T40" fmla="*/ 84 w 3696"/>
              <a:gd name="T41" fmla="*/ 756 h 3536"/>
              <a:gd name="T42" fmla="*/ 958 w 3696"/>
              <a:gd name="T43" fmla="*/ 109 h 3536"/>
              <a:gd name="T44" fmla="*/ 1226 w 3696"/>
              <a:gd name="T45" fmla="*/ 118 h 3536"/>
              <a:gd name="T46" fmla="*/ 655 w 3696"/>
              <a:gd name="T47" fmla="*/ 697 h 3536"/>
              <a:gd name="T48" fmla="*/ 2856 w 3696"/>
              <a:gd name="T49" fmla="*/ 2772 h 3536"/>
              <a:gd name="T50" fmla="*/ 1982 w 3696"/>
              <a:gd name="T51" fmla="*/ 3419 h 3536"/>
              <a:gd name="T52" fmla="*/ 1714 w 3696"/>
              <a:gd name="T53" fmla="*/ 3419 h 3536"/>
              <a:gd name="T54" fmla="*/ 840 w 3696"/>
              <a:gd name="T55" fmla="*/ 2772 h 3536"/>
              <a:gd name="T56" fmla="*/ 1613 w 3696"/>
              <a:gd name="T57" fmla="*/ 3016 h 3536"/>
              <a:gd name="T58" fmla="*/ 2083 w 3696"/>
              <a:gd name="T59" fmla="*/ 3016 h 3536"/>
              <a:gd name="T60" fmla="*/ 2856 w 3696"/>
              <a:gd name="T61" fmla="*/ 2772 h 3536"/>
              <a:gd name="T62" fmla="*/ 2965 w 3696"/>
              <a:gd name="T63" fmla="*/ 2344 h 3536"/>
              <a:gd name="T64" fmla="*/ 1848 w 3696"/>
              <a:gd name="T65" fmla="*/ 2898 h 3536"/>
              <a:gd name="T66" fmla="*/ 731 w 3696"/>
              <a:gd name="T67" fmla="*/ 2344 h 3536"/>
              <a:gd name="T68" fmla="*/ 588 w 3696"/>
              <a:gd name="T69" fmla="*/ 1075 h 3536"/>
              <a:gd name="T70" fmla="*/ 1697 w 3696"/>
              <a:gd name="T71" fmla="*/ 328 h 3536"/>
              <a:gd name="T72" fmla="*/ 1999 w 3696"/>
              <a:gd name="T73" fmla="*/ 328 h 3536"/>
              <a:gd name="T74" fmla="*/ 3108 w 3696"/>
              <a:gd name="T75" fmla="*/ 1075 h 3536"/>
              <a:gd name="T76" fmla="*/ 3612 w 3696"/>
              <a:gd name="T77" fmla="*/ 1596 h 3536"/>
              <a:gd name="T78" fmla="*/ 3276 w 3696"/>
              <a:gd name="T79" fmla="*/ 1932 h 3536"/>
              <a:gd name="T80" fmla="*/ 3041 w 3696"/>
              <a:gd name="T81" fmla="*/ 697 h 3536"/>
              <a:gd name="T82" fmla="*/ 2461 w 3696"/>
              <a:gd name="T83" fmla="*/ 109 h 3536"/>
              <a:gd name="T84" fmla="*/ 2738 w 3696"/>
              <a:gd name="T85" fmla="*/ 118 h 3536"/>
              <a:gd name="T86" fmla="*/ 3612 w 3696"/>
              <a:gd name="T87" fmla="*/ 756 h 3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6" h="3536">
                <a:moveTo>
                  <a:pt x="3520" y="462"/>
                </a:moveTo>
                <a:cubicBezTo>
                  <a:pt x="2780" y="42"/>
                  <a:pt x="2780" y="42"/>
                  <a:pt x="2780" y="42"/>
                </a:cubicBezTo>
                <a:cubicBezTo>
                  <a:pt x="2730" y="17"/>
                  <a:pt x="2671" y="0"/>
                  <a:pt x="2604" y="0"/>
                </a:cubicBezTo>
                <a:cubicBezTo>
                  <a:pt x="2537" y="0"/>
                  <a:pt x="2478" y="17"/>
                  <a:pt x="2428" y="42"/>
                </a:cubicBezTo>
                <a:cubicBezTo>
                  <a:pt x="2134" y="210"/>
                  <a:pt x="2134" y="210"/>
                  <a:pt x="2134" y="210"/>
                </a:cubicBezTo>
                <a:cubicBezTo>
                  <a:pt x="2083" y="185"/>
                  <a:pt x="2083" y="185"/>
                  <a:pt x="2083" y="185"/>
                </a:cubicBezTo>
                <a:cubicBezTo>
                  <a:pt x="2016" y="143"/>
                  <a:pt x="1932" y="126"/>
                  <a:pt x="1848" y="126"/>
                </a:cubicBezTo>
                <a:cubicBezTo>
                  <a:pt x="1764" y="126"/>
                  <a:pt x="1680" y="143"/>
                  <a:pt x="1613" y="176"/>
                </a:cubicBezTo>
                <a:cubicBezTo>
                  <a:pt x="1562" y="202"/>
                  <a:pt x="1562" y="202"/>
                  <a:pt x="1562" y="202"/>
                </a:cubicBezTo>
                <a:cubicBezTo>
                  <a:pt x="1268" y="34"/>
                  <a:pt x="1268" y="34"/>
                  <a:pt x="1268" y="34"/>
                </a:cubicBezTo>
                <a:cubicBezTo>
                  <a:pt x="1218" y="17"/>
                  <a:pt x="1159" y="0"/>
                  <a:pt x="1092" y="0"/>
                </a:cubicBezTo>
                <a:cubicBezTo>
                  <a:pt x="1025" y="0"/>
                  <a:pt x="966" y="17"/>
                  <a:pt x="916" y="42"/>
                </a:cubicBezTo>
                <a:cubicBezTo>
                  <a:pt x="176" y="462"/>
                  <a:pt x="176" y="462"/>
                  <a:pt x="176" y="462"/>
                </a:cubicBezTo>
                <a:cubicBezTo>
                  <a:pt x="76" y="512"/>
                  <a:pt x="0" y="647"/>
                  <a:pt x="0" y="756"/>
                </a:cubicBezTo>
                <a:cubicBezTo>
                  <a:pt x="0" y="1596"/>
                  <a:pt x="0" y="1596"/>
                  <a:pt x="0" y="1596"/>
                </a:cubicBezTo>
                <a:cubicBezTo>
                  <a:pt x="0" y="1705"/>
                  <a:pt x="76" y="1840"/>
                  <a:pt x="176" y="1898"/>
                </a:cubicBezTo>
                <a:cubicBezTo>
                  <a:pt x="420" y="2033"/>
                  <a:pt x="420" y="2033"/>
                  <a:pt x="420" y="2033"/>
                </a:cubicBezTo>
                <a:cubicBezTo>
                  <a:pt x="420" y="2117"/>
                  <a:pt x="420" y="2117"/>
                  <a:pt x="420" y="2117"/>
                </a:cubicBezTo>
                <a:cubicBezTo>
                  <a:pt x="420" y="2260"/>
                  <a:pt x="521" y="2419"/>
                  <a:pt x="655" y="2495"/>
                </a:cubicBezTo>
                <a:cubicBezTo>
                  <a:pt x="781" y="2562"/>
                  <a:pt x="781" y="2562"/>
                  <a:pt x="781" y="2562"/>
                </a:cubicBezTo>
                <a:cubicBezTo>
                  <a:pt x="756" y="2545"/>
                  <a:pt x="756" y="2545"/>
                  <a:pt x="756" y="2545"/>
                </a:cubicBezTo>
                <a:cubicBezTo>
                  <a:pt x="756" y="2772"/>
                  <a:pt x="756" y="2772"/>
                  <a:pt x="756" y="2772"/>
                </a:cubicBezTo>
                <a:cubicBezTo>
                  <a:pt x="756" y="2881"/>
                  <a:pt x="832" y="3016"/>
                  <a:pt x="932" y="3074"/>
                </a:cubicBezTo>
                <a:cubicBezTo>
                  <a:pt x="1672" y="3494"/>
                  <a:pt x="1672" y="3494"/>
                  <a:pt x="1672" y="3494"/>
                </a:cubicBezTo>
                <a:cubicBezTo>
                  <a:pt x="1722" y="3520"/>
                  <a:pt x="1789" y="3536"/>
                  <a:pt x="1848" y="3536"/>
                </a:cubicBezTo>
                <a:cubicBezTo>
                  <a:pt x="1907" y="3536"/>
                  <a:pt x="1974" y="3520"/>
                  <a:pt x="2024" y="3494"/>
                </a:cubicBezTo>
                <a:cubicBezTo>
                  <a:pt x="2764" y="3074"/>
                  <a:pt x="2764" y="3074"/>
                  <a:pt x="2764" y="3074"/>
                </a:cubicBezTo>
                <a:cubicBezTo>
                  <a:pt x="2864" y="3016"/>
                  <a:pt x="2940" y="2890"/>
                  <a:pt x="2940" y="2772"/>
                </a:cubicBezTo>
                <a:cubicBezTo>
                  <a:pt x="2940" y="2554"/>
                  <a:pt x="2940" y="2554"/>
                  <a:pt x="2940" y="2554"/>
                </a:cubicBezTo>
                <a:cubicBezTo>
                  <a:pt x="2915" y="2562"/>
                  <a:pt x="2915" y="2562"/>
                  <a:pt x="2915" y="2562"/>
                </a:cubicBezTo>
                <a:cubicBezTo>
                  <a:pt x="3041" y="2495"/>
                  <a:pt x="3041" y="2495"/>
                  <a:pt x="3041" y="2495"/>
                </a:cubicBezTo>
                <a:cubicBezTo>
                  <a:pt x="3167" y="2428"/>
                  <a:pt x="3276" y="2260"/>
                  <a:pt x="3276" y="2117"/>
                </a:cubicBezTo>
                <a:cubicBezTo>
                  <a:pt x="3276" y="2033"/>
                  <a:pt x="3276" y="2033"/>
                  <a:pt x="3276" y="2033"/>
                </a:cubicBezTo>
                <a:cubicBezTo>
                  <a:pt x="3520" y="1898"/>
                  <a:pt x="3520" y="1898"/>
                  <a:pt x="3520" y="1898"/>
                </a:cubicBezTo>
                <a:cubicBezTo>
                  <a:pt x="3620" y="1840"/>
                  <a:pt x="3696" y="1714"/>
                  <a:pt x="3696" y="1596"/>
                </a:cubicBezTo>
                <a:cubicBezTo>
                  <a:pt x="3696" y="756"/>
                  <a:pt x="3696" y="756"/>
                  <a:pt x="3696" y="756"/>
                </a:cubicBezTo>
                <a:cubicBezTo>
                  <a:pt x="3696" y="647"/>
                  <a:pt x="3620" y="512"/>
                  <a:pt x="3520" y="462"/>
                </a:cubicBezTo>
                <a:close/>
                <a:moveTo>
                  <a:pt x="420" y="1075"/>
                </a:moveTo>
                <a:cubicBezTo>
                  <a:pt x="420" y="1932"/>
                  <a:pt x="420" y="1932"/>
                  <a:pt x="420" y="1932"/>
                </a:cubicBezTo>
                <a:cubicBezTo>
                  <a:pt x="218" y="1814"/>
                  <a:pt x="218" y="1814"/>
                  <a:pt x="218" y="1814"/>
                </a:cubicBezTo>
                <a:cubicBezTo>
                  <a:pt x="143" y="1781"/>
                  <a:pt x="84" y="1672"/>
                  <a:pt x="84" y="1596"/>
                </a:cubicBezTo>
                <a:cubicBezTo>
                  <a:pt x="84" y="756"/>
                  <a:pt x="84" y="756"/>
                  <a:pt x="84" y="756"/>
                </a:cubicBezTo>
                <a:cubicBezTo>
                  <a:pt x="84" y="672"/>
                  <a:pt x="143" y="571"/>
                  <a:pt x="218" y="529"/>
                </a:cubicBezTo>
                <a:cubicBezTo>
                  <a:pt x="958" y="109"/>
                  <a:pt x="958" y="109"/>
                  <a:pt x="958" y="109"/>
                </a:cubicBezTo>
                <a:cubicBezTo>
                  <a:pt x="991" y="92"/>
                  <a:pt x="1042" y="84"/>
                  <a:pt x="1092" y="84"/>
                </a:cubicBezTo>
                <a:cubicBezTo>
                  <a:pt x="1142" y="84"/>
                  <a:pt x="1193" y="92"/>
                  <a:pt x="1226" y="118"/>
                </a:cubicBezTo>
                <a:cubicBezTo>
                  <a:pt x="1478" y="252"/>
                  <a:pt x="1478" y="252"/>
                  <a:pt x="1478" y="252"/>
                </a:cubicBezTo>
                <a:cubicBezTo>
                  <a:pt x="655" y="697"/>
                  <a:pt x="655" y="697"/>
                  <a:pt x="655" y="697"/>
                </a:cubicBezTo>
                <a:cubicBezTo>
                  <a:pt x="521" y="773"/>
                  <a:pt x="420" y="932"/>
                  <a:pt x="420" y="1075"/>
                </a:cubicBezTo>
                <a:close/>
                <a:moveTo>
                  <a:pt x="2856" y="2772"/>
                </a:moveTo>
                <a:cubicBezTo>
                  <a:pt x="2856" y="2856"/>
                  <a:pt x="2797" y="2957"/>
                  <a:pt x="2722" y="2999"/>
                </a:cubicBezTo>
                <a:cubicBezTo>
                  <a:pt x="1982" y="3419"/>
                  <a:pt x="1982" y="3419"/>
                  <a:pt x="1982" y="3419"/>
                </a:cubicBezTo>
                <a:cubicBezTo>
                  <a:pt x="1949" y="3436"/>
                  <a:pt x="1898" y="3452"/>
                  <a:pt x="1848" y="3452"/>
                </a:cubicBezTo>
                <a:cubicBezTo>
                  <a:pt x="1798" y="3452"/>
                  <a:pt x="1747" y="3444"/>
                  <a:pt x="1714" y="3419"/>
                </a:cubicBezTo>
                <a:cubicBezTo>
                  <a:pt x="974" y="2999"/>
                  <a:pt x="974" y="2999"/>
                  <a:pt x="974" y="2999"/>
                </a:cubicBezTo>
                <a:cubicBezTo>
                  <a:pt x="899" y="2957"/>
                  <a:pt x="840" y="2848"/>
                  <a:pt x="840" y="2772"/>
                </a:cubicBezTo>
                <a:cubicBezTo>
                  <a:pt x="840" y="2596"/>
                  <a:pt x="840" y="2596"/>
                  <a:pt x="840" y="2596"/>
                </a:cubicBezTo>
                <a:cubicBezTo>
                  <a:pt x="1613" y="3016"/>
                  <a:pt x="1613" y="3016"/>
                  <a:pt x="1613" y="3016"/>
                </a:cubicBezTo>
                <a:cubicBezTo>
                  <a:pt x="1680" y="3049"/>
                  <a:pt x="1764" y="3066"/>
                  <a:pt x="1848" y="3066"/>
                </a:cubicBezTo>
                <a:cubicBezTo>
                  <a:pt x="1932" y="3066"/>
                  <a:pt x="2016" y="3049"/>
                  <a:pt x="2083" y="3016"/>
                </a:cubicBezTo>
                <a:cubicBezTo>
                  <a:pt x="2856" y="2596"/>
                  <a:pt x="2856" y="2596"/>
                  <a:pt x="2856" y="2596"/>
                </a:cubicBezTo>
                <a:lnTo>
                  <a:pt x="2856" y="2772"/>
                </a:lnTo>
                <a:close/>
                <a:moveTo>
                  <a:pt x="3108" y="2117"/>
                </a:moveTo>
                <a:cubicBezTo>
                  <a:pt x="3108" y="2192"/>
                  <a:pt x="3041" y="2302"/>
                  <a:pt x="2965" y="2344"/>
                </a:cubicBezTo>
                <a:cubicBezTo>
                  <a:pt x="1999" y="2864"/>
                  <a:pt x="1999" y="2864"/>
                  <a:pt x="1999" y="2864"/>
                </a:cubicBezTo>
                <a:cubicBezTo>
                  <a:pt x="1957" y="2881"/>
                  <a:pt x="1907" y="2898"/>
                  <a:pt x="1848" y="2898"/>
                </a:cubicBezTo>
                <a:cubicBezTo>
                  <a:pt x="1789" y="2898"/>
                  <a:pt x="1730" y="2890"/>
                  <a:pt x="1697" y="2864"/>
                </a:cubicBezTo>
                <a:cubicBezTo>
                  <a:pt x="731" y="2344"/>
                  <a:pt x="731" y="2344"/>
                  <a:pt x="731" y="2344"/>
                </a:cubicBezTo>
                <a:cubicBezTo>
                  <a:pt x="655" y="2302"/>
                  <a:pt x="588" y="2192"/>
                  <a:pt x="588" y="2117"/>
                </a:cubicBezTo>
                <a:cubicBezTo>
                  <a:pt x="588" y="1075"/>
                  <a:pt x="588" y="1075"/>
                  <a:pt x="588" y="1075"/>
                </a:cubicBezTo>
                <a:cubicBezTo>
                  <a:pt x="588" y="1000"/>
                  <a:pt x="655" y="890"/>
                  <a:pt x="731" y="848"/>
                </a:cubicBezTo>
                <a:cubicBezTo>
                  <a:pt x="1697" y="328"/>
                  <a:pt x="1697" y="328"/>
                  <a:pt x="1697" y="328"/>
                </a:cubicBezTo>
                <a:cubicBezTo>
                  <a:pt x="1739" y="311"/>
                  <a:pt x="1789" y="294"/>
                  <a:pt x="1848" y="294"/>
                </a:cubicBezTo>
                <a:cubicBezTo>
                  <a:pt x="1907" y="294"/>
                  <a:pt x="1966" y="302"/>
                  <a:pt x="1999" y="328"/>
                </a:cubicBezTo>
                <a:cubicBezTo>
                  <a:pt x="2965" y="848"/>
                  <a:pt x="2965" y="848"/>
                  <a:pt x="2965" y="848"/>
                </a:cubicBezTo>
                <a:cubicBezTo>
                  <a:pt x="3041" y="890"/>
                  <a:pt x="3108" y="1000"/>
                  <a:pt x="3108" y="1075"/>
                </a:cubicBezTo>
                <a:lnTo>
                  <a:pt x="3108" y="2117"/>
                </a:lnTo>
                <a:close/>
                <a:moveTo>
                  <a:pt x="3612" y="1596"/>
                </a:moveTo>
                <a:cubicBezTo>
                  <a:pt x="3612" y="1680"/>
                  <a:pt x="3553" y="1781"/>
                  <a:pt x="3478" y="1823"/>
                </a:cubicBezTo>
                <a:cubicBezTo>
                  <a:pt x="3276" y="1932"/>
                  <a:pt x="3276" y="1932"/>
                  <a:pt x="3276" y="1932"/>
                </a:cubicBezTo>
                <a:cubicBezTo>
                  <a:pt x="3276" y="1075"/>
                  <a:pt x="3276" y="1075"/>
                  <a:pt x="3276" y="1075"/>
                </a:cubicBezTo>
                <a:cubicBezTo>
                  <a:pt x="3276" y="932"/>
                  <a:pt x="3175" y="773"/>
                  <a:pt x="3041" y="697"/>
                </a:cubicBezTo>
                <a:cubicBezTo>
                  <a:pt x="2218" y="252"/>
                  <a:pt x="2218" y="252"/>
                  <a:pt x="2218" y="252"/>
                </a:cubicBezTo>
                <a:cubicBezTo>
                  <a:pt x="2461" y="109"/>
                  <a:pt x="2461" y="109"/>
                  <a:pt x="2461" y="109"/>
                </a:cubicBezTo>
                <a:cubicBezTo>
                  <a:pt x="2503" y="92"/>
                  <a:pt x="2554" y="84"/>
                  <a:pt x="2604" y="84"/>
                </a:cubicBezTo>
                <a:cubicBezTo>
                  <a:pt x="2654" y="84"/>
                  <a:pt x="2705" y="92"/>
                  <a:pt x="2738" y="118"/>
                </a:cubicBezTo>
                <a:cubicBezTo>
                  <a:pt x="3478" y="538"/>
                  <a:pt x="3478" y="538"/>
                  <a:pt x="3478" y="538"/>
                </a:cubicBezTo>
                <a:cubicBezTo>
                  <a:pt x="3553" y="571"/>
                  <a:pt x="3612" y="680"/>
                  <a:pt x="3612" y="756"/>
                </a:cubicBezTo>
                <a:lnTo>
                  <a:pt x="3612" y="1596"/>
                </a:lnTo>
                <a:close/>
              </a:path>
            </a:pathLst>
          </a:custGeom>
          <a:solidFill>
            <a:srgbClr val="3BBBEA"/>
          </a:solidFill>
          <a:ln w="28575">
            <a:solidFill>
              <a:srgbClr val="66C8EC"/>
            </a:solidFill>
          </a:ln>
        </p:spPr>
        <p:txBody>
          <a:bodyPr vert="horz" wrap="square" lIns="91440" tIns="45720" rIns="91440" bIns="45720" numCol="1" anchor="t" anchorCtr="0" compatLnSpc="1"/>
          <a:lstStyle/>
          <a:p>
            <a:endParaRPr lang="zh-CN" altLang="en-US" sz="900">
              <a:latin typeface="微软雅黑" panose="020B0503020204020204" pitchFamily="34" charset="-122"/>
              <a:ea typeface="微软雅黑" panose="020B0503020204020204" pitchFamily="34" charset="-122"/>
            </a:endParaRPr>
          </a:p>
        </p:txBody>
      </p:sp>
      <p:sp>
        <p:nvSpPr>
          <p:cNvPr id="84" name="Freeform 14"/>
          <p:cNvSpPr>
            <a:spLocks noEditPoints="1"/>
          </p:cNvSpPr>
          <p:nvPr/>
        </p:nvSpPr>
        <p:spPr bwMode="auto">
          <a:xfrm>
            <a:off x="9209042" y="3096481"/>
            <a:ext cx="299762" cy="303363"/>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3BBBEA"/>
          </a:solidFill>
          <a:ln w="28575">
            <a:solidFill>
              <a:srgbClr val="66C8EC"/>
            </a:solidFill>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85" name="Freeform 27"/>
          <p:cNvSpPr>
            <a:spLocks noEditPoints="1"/>
          </p:cNvSpPr>
          <p:nvPr/>
        </p:nvSpPr>
        <p:spPr bwMode="auto">
          <a:xfrm flipH="1">
            <a:off x="6916119" y="3108447"/>
            <a:ext cx="245165" cy="238924"/>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rgbClr val="3BBBEA"/>
          </a:solidFill>
          <a:ln w="28575">
            <a:solidFill>
              <a:srgbClr val="66C8EC"/>
            </a:solidFill>
          </a:ln>
        </p:spPr>
        <p:txBody>
          <a:bodyPr vert="horz" wrap="square" lIns="91440" tIns="45720" rIns="91440" bIns="45720" numCol="1" anchor="t" anchorCtr="0" compatLnSpc="1"/>
          <a:lstStyle/>
          <a:p>
            <a:endParaRPr lang="en-US" sz="900">
              <a:latin typeface="微软雅黑" panose="020B0503020204020204" pitchFamily="34" charset="-122"/>
              <a:ea typeface="微软雅黑" panose="020B0503020204020204" pitchFamily="34" charset="-122"/>
            </a:endParaRPr>
          </a:p>
        </p:txBody>
      </p:sp>
      <p:sp>
        <p:nvSpPr>
          <p:cNvPr id="86" name="文本框 2"/>
          <p:cNvSpPr txBox="1"/>
          <p:nvPr/>
        </p:nvSpPr>
        <p:spPr>
          <a:xfrm>
            <a:off x="4222709" y="3355851"/>
            <a:ext cx="134146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ECS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87" name="文本框 2"/>
          <p:cNvSpPr txBox="1"/>
          <p:nvPr/>
        </p:nvSpPr>
        <p:spPr>
          <a:xfrm>
            <a:off x="5357039" y="3336138"/>
            <a:ext cx="134146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BMS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88" name="文本框 2"/>
          <p:cNvSpPr txBox="1"/>
          <p:nvPr/>
        </p:nvSpPr>
        <p:spPr>
          <a:xfrm>
            <a:off x="6602374" y="3333076"/>
            <a:ext cx="134146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鲲鹏容器</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89" name="文本框 2"/>
          <p:cNvSpPr txBox="1"/>
          <p:nvPr/>
        </p:nvSpPr>
        <p:spPr>
          <a:xfrm>
            <a:off x="7827045" y="3330284"/>
            <a:ext cx="134146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RDS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0" name="文本框 2"/>
          <p:cNvSpPr txBox="1"/>
          <p:nvPr/>
        </p:nvSpPr>
        <p:spPr>
          <a:xfrm>
            <a:off x="8931000" y="3355851"/>
            <a:ext cx="1341464"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DWS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1" name="文本框 2"/>
          <p:cNvSpPr txBox="1"/>
          <p:nvPr/>
        </p:nvSpPr>
        <p:spPr>
          <a:xfrm>
            <a:off x="4261800" y="4048278"/>
            <a:ext cx="1691195"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en-US" altLang="zh-CN" sz="1200" kern="0" dirty="0" err="1"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openEuler</a:t>
            </a: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操作系统</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2" name="文本框 2"/>
          <p:cNvSpPr txBox="1"/>
          <p:nvPr/>
        </p:nvSpPr>
        <p:spPr>
          <a:xfrm>
            <a:off x="3879638" y="4876183"/>
            <a:ext cx="1797689" cy="455194"/>
          </a:xfrm>
          <a:prstGeom prst="rect">
            <a:avLst/>
          </a:prstGeom>
          <a:ln w="3175">
            <a:miter lim="400000"/>
          </a:ln>
        </p:spPr>
        <p:txBody>
          <a:bodyPr wrap="square" lIns="42516" tIns="42516" rIns="42516" bIns="42516">
            <a:spAutoFit/>
          </a:bodyPr>
          <a:lstStyle/>
          <a:p>
            <a:pPr algn="ctr" defTabSz="601980">
              <a:buSzPct val="100000"/>
              <a:defRPr/>
            </a:pPr>
            <a:r>
              <a:rPr lang="en-US" altLang="zh-CN" sz="1200" kern="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TaiShan</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2280</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均衡型服务器</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3" name="文本框 2"/>
          <p:cNvSpPr txBox="1"/>
          <p:nvPr/>
        </p:nvSpPr>
        <p:spPr>
          <a:xfrm>
            <a:off x="5284709" y="4863601"/>
            <a:ext cx="1797689" cy="455194"/>
          </a:xfrm>
          <a:prstGeom prst="rect">
            <a:avLst/>
          </a:prstGeom>
          <a:ln w="3175">
            <a:miter lim="400000"/>
          </a:ln>
        </p:spPr>
        <p:txBody>
          <a:bodyPr wrap="square" lIns="42516" tIns="42516" rIns="42516" bIns="42516">
            <a:spAutoFit/>
          </a:bodyPr>
          <a:lstStyle/>
          <a:p>
            <a:pPr algn="ctr" defTabSz="601980">
              <a:buSzPct val="100000"/>
              <a:defRPr/>
            </a:pPr>
            <a:r>
              <a:rPr lang="en-US" altLang="zh-CN" sz="1200" kern="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TaiShan</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5280</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存储型服务器</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4" name="文本框 2"/>
          <p:cNvSpPr txBox="1"/>
          <p:nvPr/>
        </p:nvSpPr>
        <p:spPr>
          <a:xfrm>
            <a:off x="6854141" y="4877069"/>
            <a:ext cx="1797689" cy="455194"/>
          </a:xfrm>
          <a:prstGeom prst="rect">
            <a:avLst/>
          </a:prstGeom>
          <a:ln w="3175">
            <a:miter lim="400000"/>
          </a:ln>
        </p:spPr>
        <p:txBody>
          <a:bodyPr wrap="square" lIns="42516" tIns="42516" rIns="42516" bIns="42516">
            <a:spAutoFit/>
          </a:bodyPr>
          <a:lstStyle/>
          <a:p>
            <a:pPr algn="ctr" defTabSz="601980">
              <a:buSzPct val="100000"/>
              <a:defRPr/>
            </a:pPr>
            <a:r>
              <a:rPr lang="en-US" altLang="zh-CN" sz="1200" kern="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TaiShan</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X6000</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高密型服务器</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5" name="文本框 2"/>
          <p:cNvSpPr txBox="1"/>
          <p:nvPr/>
        </p:nvSpPr>
        <p:spPr>
          <a:xfrm>
            <a:off x="5053706" y="5840566"/>
            <a:ext cx="1797689" cy="455194"/>
          </a:xfrm>
          <a:prstGeom prst="rect">
            <a:avLst/>
          </a:prstGeom>
          <a:ln w="3175">
            <a:miter lim="400000"/>
          </a:ln>
        </p:spPr>
        <p:txBody>
          <a:bodyPr wrap="square" lIns="42516" tIns="42516" rIns="42516" bIns="42516">
            <a:spAutoFit/>
          </a:bodyPr>
          <a:lstStyle/>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智能</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SSD</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控制器芯片</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6" name="文本框 2"/>
          <p:cNvSpPr txBox="1"/>
          <p:nvPr/>
        </p:nvSpPr>
        <p:spPr>
          <a:xfrm>
            <a:off x="6710175" y="5834441"/>
            <a:ext cx="1797689" cy="455194"/>
          </a:xfrm>
          <a:prstGeom prst="rect">
            <a:avLst/>
          </a:prstGeom>
          <a:ln w="3175">
            <a:miter lim="400000"/>
          </a:ln>
        </p:spPr>
        <p:txBody>
          <a:bodyPr wrap="square" lIns="42516" tIns="42516" rIns="42516" bIns="42516">
            <a:spAutoFit/>
          </a:bodyPr>
          <a:lstStyle/>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智能网卡</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芯片</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7" name="文本框 2"/>
          <p:cNvSpPr txBox="1"/>
          <p:nvPr/>
        </p:nvSpPr>
        <p:spPr>
          <a:xfrm>
            <a:off x="8078418" y="5812643"/>
            <a:ext cx="1797689" cy="455194"/>
          </a:xfrm>
          <a:prstGeom prst="rect">
            <a:avLst/>
          </a:prstGeom>
          <a:ln w="3175">
            <a:miter lim="400000"/>
          </a:ln>
        </p:spPr>
        <p:txBody>
          <a:bodyPr wrap="square" lIns="42516" tIns="42516" rIns="42516" bIns="42516">
            <a:spAutoFit/>
          </a:bodyPr>
          <a:lstStyle/>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智能管理</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芯片</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98" name="Picture 4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1054" y="4597300"/>
            <a:ext cx="547771" cy="30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文本框 2"/>
          <p:cNvSpPr txBox="1"/>
          <p:nvPr/>
        </p:nvSpPr>
        <p:spPr>
          <a:xfrm>
            <a:off x="8477285" y="4904034"/>
            <a:ext cx="1211400" cy="455194"/>
          </a:xfrm>
          <a:prstGeom prst="rect">
            <a:avLst/>
          </a:prstGeom>
          <a:ln w="3175">
            <a:miter lim="400000"/>
          </a:ln>
        </p:spPr>
        <p:txBody>
          <a:bodyPr wrap="square" lIns="42516" tIns="42516" rIns="42516" bIns="42516">
            <a:spAutoFit/>
          </a:bodyPr>
          <a:lstStyle/>
          <a:p>
            <a:pPr algn="ctr" defTabSz="601980">
              <a:buSzPct val="100000"/>
              <a:defRPr/>
            </a:pPr>
            <a:r>
              <a:rPr lang="en-US" altLang="zh-CN" sz="1200" kern="0" dirty="0" err="1"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OceanStor</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V6/F V6 </a:t>
            </a: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存储</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100" name="Picture 2" descr="C:\Users\s00417407\AppData\Roaming\eSpace_Desktop\UserData\s00417407\imagefiles\originalImgfiles\78FF9F01-40B7-401F-BC6F-619B265EE89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9937" y="3799606"/>
            <a:ext cx="911712" cy="320217"/>
          </a:xfrm>
          <a:prstGeom prst="rect">
            <a:avLst/>
          </a:prstGeom>
          <a:noFill/>
          <a:extLst>
            <a:ext uri="{909E8E84-426E-40DD-AFC4-6F175D3DCCD1}">
              <a14:hiddenFill xmlns:a14="http://schemas.microsoft.com/office/drawing/2010/main">
                <a:solidFill>
                  <a:srgbClr val="FFFFFF"/>
                </a:solidFill>
              </a14:hiddenFill>
            </a:ext>
          </a:extLst>
        </p:spPr>
      </p:pic>
      <p:sp>
        <p:nvSpPr>
          <p:cNvPr id="101" name="文本框 2"/>
          <p:cNvSpPr txBox="1"/>
          <p:nvPr/>
        </p:nvSpPr>
        <p:spPr>
          <a:xfrm>
            <a:off x="6203194" y="3771704"/>
            <a:ext cx="1805695" cy="639860"/>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兼容丰富的操作系统、中间件、数据库软件</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102" name="文本框 2"/>
          <p:cNvSpPr txBox="1"/>
          <p:nvPr/>
        </p:nvSpPr>
        <p:spPr>
          <a:xfrm>
            <a:off x="3637832" y="5847917"/>
            <a:ext cx="1797689" cy="455194"/>
          </a:xfrm>
          <a:prstGeom prst="rect">
            <a:avLst/>
          </a:prstGeom>
          <a:ln w="3175">
            <a:miter lim="400000"/>
          </a:ln>
        </p:spPr>
        <p:txBody>
          <a:bodyPr wrap="square" lIns="42516" tIns="42516" rIns="42516" bIns="42516">
            <a:spAutoFit/>
          </a:bodyPr>
          <a:lstStyle/>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华为鲲鹏</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980">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处理器</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103" name="图片 102"/>
          <p:cNvPicPr>
            <a:picLocks noChangeAspect="1"/>
          </p:cNvPicPr>
          <p:nvPr/>
        </p:nvPicPr>
        <p:blipFill>
          <a:blip r:embed="rId7">
            <a:clrChange>
              <a:clrFrom>
                <a:srgbClr val="FFFFFF"/>
              </a:clrFrom>
              <a:clrTo>
                <a:srgbClr val="FFFFFF">
                  <a:alpha val="0"/>
                </a:srgbClr>
              </a:clrTo>
            </a:clrChange>
          </a:blip>
          <a:stretch>
            <a:fillRect/>
          </a:stretch>
        </p:blipFill>
        <p:spPr>
          <a:xfrm>
            <a:off x="8517989" y="3866300"/>
            <a:ext cx="1030911" cy="142551"/>
          </a:xfrm>
          <a:prstGeom prst="rect">
            <a:avLst/>
          </a:prstGeom>
        </p:spPr>
      </p:pic>
      <p:sp>
        <p:nvSpPr>
          <p:cNvPr id="104" name="文本框 2"/>
          <p:cNvSpPr txBox="1"/>
          <p:nvPr/>
        </p:nvSpPr>
        <p:spPr>
          <a:xfrm>
            <a:off x="8598236" y="3955159"/>
            <a:ext cx="1691195"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高斯数据库</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105" name="Hi1710-管.png"/>
          <p:cNvPicPr>
            <a:picLocks noChangeAspect="1"/>
          </p:cNvPicPr>
          <p:nvPr/>
        </p:nvPicPr>
        <p:blipFill>
          <a:blip r:embed="rId8"/>
          <a:srcRect l="17987" r="8409"/>
          <a:stretch>
            <a:fillRect/>
          </a:stretch>
        </p:blipFill>
        <p:spPr>
          <a:xfrm>
            <a:off x="8693978" y="5481649"/>
            <a:ext cx="600272" cy="408623"/>
          </a:xfrm>
          <a:prstGeom prst="rect">
            <a:avLst/>
          </a:prstGeom>
          <a:ln w="3175">
            <a:miter lim="400000"/>
            <a:headEnd/>
            <a:tailEnd/>
          </a:ln>
        </p:spPr>
      </p:pic>
      <p:pic>
        <p:nvPicPr>
          <p:cNvPr id="106" name="Hi1822-传.png"/>
          <p:cNvPicPr>
            <a:picLocks noChangeAspect="1"/>
          </p:cNvPicPr>
          <p:nvPr/>
        </p:nvPicPr>
        <p:blipFill>
          <a:blip r:embed="rId9"/>
          <a:srcRect l="22948" t="8063" r="22948" b="17908"/>
          <a:stretch>
            <a:fillRect/>
          </a:stretch>
        </p:blipFill>
        <p:spPr>
          <a:xfrm>
            <a:off x="7294636" y="5441645"/>
            <a:ext cx="560721" cy="384407"/>
          </a:xfrm>
          <a:prstGeom prst="rect">
            <a:avLst/>
          </a:prstGeom>
          <a:ln w="3175">
            <a:miter lim="400000"/>
            <a:headEnd/>
            <a:tailEnd/>
          </a:ln>
        </p:spPr>
      </p:pic>
      <p:pic>
        <p:nvPicPr>
          <p:cNvPr id="107" name="Hi1812-存.png"/>
          <p:cNvPicPr>
            <a:picLocks noChangeAspect="1"/>
          </p:cNvPicPr>
          <p:nvPr/>
        </p:nvPicPr>
        <p:blipFill>
          <a:blip r:embed="rId10"/>
          <a:srcRect l="25879" t="16397" r="22916" b="11550"/>
          <a:stretch>
            <a:fillRect/>
          </a:stretch>
        </p:blipFill>
        <p:spPr>
          <a:xfrm>
            <a:off x="5690032" y="5464247"/>
            <a:ext cx="513162" cy="361805"/>
          </a:xfrm>
          <a:prstGeom prst="rect">
            <a:avLst/>
          </a:prstGeom>
          <a:ln w="3175">
            <a:miter lim="400000"/>
            <a:headEnd/>
            <a:tailEnd/>
          </a:ln>
        </p:spPr>
      </p:pic>
      <p:pic>
        <p:nvPicPr>
          <p:cNvPr id="108" name="Kunpeng 920   鲲鹏920-算.png"/>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4297165" y="5456773"/>
            <a:ext cx="537786" cy="383794"/>
          </a:xfrm>
          <a:prstGeom prst="rect">
            <a:avLst/>
          </a:prstGeom>
          <a:ln w="3175">
            <a:miter lim="400000"/>
            <a:headEnd/>
            <a:tailEnd/>
          </a:ln>
        </p:spPr>
      </p:pic>
      <p:sp>
        <p:nvSpPr>
          <p:cNvPr id="109" name="文本框 108"/>
          <p:cNvSpPr txBox="1"/>
          <p:nvPr/>
        </p:nvSpPr>
        <p:spPr>
          <a:xfrm>
            <a:off x="9508803" y="2489839"/>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0" name="文本框 109"/>
          <p:cNvSpPr txBox="1"/>
          <p:nvPr/>
        </p:nvSpPr>
        <p:spPr>
          <a:xfrm>
            <a:off x="9737493" y="3157863"/>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1" name="文本框 110"/>
          <p:cNvSpPr txBox="1"/>
          <p:nvPr/>
        </p:nvSpPr>
        <p:spPr>
          <a:xfrm>
            <a:off x="9637862" y="3892998"/>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2" name="文本框 111"/>
          <p:cNvSpPr txBox="1"/>
          <p:nvPr/>
        </p:nvSpPr>
        <p:spPr>
          <a:xfrm>
            <a:off x="9562196" y="5648670"/>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3" name="文本框 112"/>
          <p:cNvSpPr txBox="1"/>
          <p:nvPr/>
        </p:nvSpPr>
        <p:spPr>
          <a:xfrm>
            <a:off x="9665694" y="4696424"/>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4" name="矩形 113"/>
          <p:cNvSpPr/>
          <p:nvPr/>
        </p:nvSpPr>
        <p:spPr>
          <a:xfrm>
            <a:off x="2493897" y="5003743"/>
            <a:ext cx="597593" cy="307777"/>
          </a:xfrm>
          <a:prstGeom prst="rect">
            <a:avLst/>
          </a:prstGeom>
          <a:solidFill>
            <a:srgbClr val="00B0F0"/>
          </a:solidFill>
          <a:ln>
            <a:noFill/>
          </a:ln>
        </p:spPr>
        <p:txBody>
          <a:bodyPr wrap="square">
            <a:spAutoFit/>
          </a:bodyPr>
          <a:lstStyle/>
          <a:p>
            <a:pPr algn="ctr" defTabSz="1200150">
              <a:spcBef>
                <a:spcPts val="590"/>
              </a:spcBef>
              <a:defRPr/>
            </a:pPr>
            <a:r>
              <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PC</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7032" y="1484784"/>
            <a:ext cx="10414919" cy="50739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矩形 42"/>
          <p:cNvSpPr/>
          <p:nvPr/>
        </p:nvSpPr>
        <p:spPr>
          <a:xfrm>
            <a:off x="1775520" y="1556792"/>
            <a:ext cx="7467109" cy="400110"/>
          </a:xfrm>
          <a:prstGeom prst="rect">
            <a:avLst/>
          </a:prstGeom>
        </p:spPr>
        <p:txBody>
          <a:bodyPr wrap="none">
            <a:spAutoFit/>
          </a:bodyPr>
          <a:lstStyle/>
          <a:p>
            <a:r>
              <a:rPr lang="zh-CN" altLang="en-US" sz="2000" b="1" dirty="0">
                <a:solidFill>
                  <a:srgbClr val="C00000"/>
                </a:solidFill>
                <a:latin typeface="+mn-ea"/>
                <a:ea typeface="+mn-ea"/>
              </a:rPr>
              <a:t>华为云存储服务，全套自研芯片版本发布半</a:t>
            </a:r>
            <a:r>
              <a:rPr lang="zh-CN" altLang="en-US" sz="2000" b="1" dirty="0" smtClean="0">
                <a:solidFill>
                  <a:srgbClr val="C00000"/>
                </a:solidFill>
                <a:latin typeface="+mn-ea"/>
                <a:ea typeface="+mn-ea"/>
              </a:rPr>
              <a:t>年，销售</a:t>
            </a:r>
            <a:r>
              <a:rPr lang="zh-CN" altLang="en-US" sz="2000" b="1" dirty="0">
                <a:solidFill>
                  <a:srgbClr val="C00000"/>
                </a:solidFill>
                <a:latin typeface="+mn-ea"/>
                <a:ea typeface="+mn-ea"/>
              </a:rPr>
              <a:t>容量</a:t>
            </a:r>
            <a:r>
              <a:rPr lang="en-US" altLang="zh-CN" sz="2000" b="1" dirty="0">
                <a:solidFill>
                  <a:srgbClr val="C00000"/>
                </a:solidFill>
                <a:latin typeface="+mn-ea"/>
                <a:ea typeface="+mn-ea"/>
              </a:rPr>
              <a:t>&gt;1EB+</a:t>
            </a:r>
            <a:endParaRPr lang="zh-CN" altLang="en-US" sz="2000" dirty="0">
              <a:solidFill>
                <a:srgbClr val="C00000"/>
              </a:solidFill>
              <a:latin typeface="+mn-ea"/>
              <a:ea typeface="+mn-ea"/>
            </a:endParaRPr>
          </a:p>
        </p:txBody>
      </p:sp>
      <p:grpSp>
        <p:nvGrpSpPr>
          <p:cNvPr id="10" name="Group 26"/>
          <p:cNvGrpSpPr/>
          <p:nvPr/>
        </p:nvGrpSpPr>
        <p:grpSpPr>
          <a:xfrm>
            <a:off x="3728603" y="2594447"/>
            <a:ext cx="2456699" cy="361840"/>
            <a:chOff x="695326" y="2258014"/>
            <a:chExt cx="3528466" cy="419100"/>
          </a:xfrm>
          <a:solidFill>
            <a:srgbClr val="00B0F0"/>
          </a:solidFill>
        </p:grpSpPr>
        <p:sp>
          <p:nvSpPr>
            <p:cNvPr id="11" name="Rectangle 17"/>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400">
                <a:latin typeface="+mn-ea"/>
              </a:endParaRPr>
            </a:p>
          </p:txBody>
        </p:sp>
        <p:sp>
          <p:nvSpPr>
            <p:cNvPr id="12" name="speed"/>
            <p:cNvSpPr txBox="1">
              <a:spLocks noChangeArrowheads="1"/>
            </p:cNvSpPr>
            <p:nvPr/>
          </p:nvSpPr>
          <p:spPr bwMode="auto">
            <a:xfrm>
              <a:off x="761809" y="2342302"/>
              <a:ext cx="3276729"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基于自研芯片的可靠性增强</a:t>
              </a:r>
              <a:endParaRPr lang="en-US" altLang="ko-KR" sz="1400" b="1" dirty="0">
                <a:solidFill>
                  <a:schemeClr val="bg1"/>
                </a:solidFill>
                <a:latin typeface="+mn-ea"/>
                <a:ea typeface="+mn-ea"/>
                <a:cs typeface="Arial" panose="020B0604020202020204" pitchFamily="34" charset="0"/>
              </a:endParaRPr>
            </a:p>
          </p:txBody>
        </p:sp>
      </p:grpSp>
      <p:grpSp>
        <p:nvGrpSpPr>
          <p:cNvPr id="15" name="Group 27"/>
          <p:cNvGrpSpPr/>
          <p:nvPr/>
        </p:nvGrpSpPr>
        <p:grpSpPr>
          <a:xfrm>
            <a:off x="9039901" y="2594446"/>
            <a:ext cx="2456699" cy="361840"/>
            <a:chOff x="695326" y="2258014"/>
            <a:chExt cx="3528466" cy="419100"/>
          </a:xfrm>
          <a:solidFill>
            <a:srgbClr val="00B0F0"/>
          </a:solidFill>
        </p:grpSpPr>
        <p:sp>
          <p:nvSpPr>
            <p:cNvPr id="16" name="Rectangle 30"/>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400">
                <a:latin typeface="+mn-ea"/>
              </a:endParaRPr>
            </a:p>
          </p:txBody>
        </p:sp>
        <p:sp>
          <p:nvSpPr>
            <p:cNvPr id="17" name="speed"/>
            <p:cNvSpPr txBox="1">
              <a:spLocks noChangeArrowheads="1"/>
            </p:cNvSpPr>
            <p:nvPr/>
          </p:nvSpPr>
          <p:spPr bwMode="auto">
            <a:xfrm>
              <a:off x="842536" y="2347549"/>
              <a:ext cx="3070989"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关键芯片</a:t>
              </a:r>
              <a:r>
                <a:rPr lang="en-US" altLang="zh-CN" sz="1400" b="1" dirty="0">
                  <a:solidFill>
                    <a:schemeClr val="bg1"/>
                  </a:solidFill>
                  <a:latin typeface="+mn-ea"/>
                  <a:ea typeface="+mn-ea"/>
                  <a:cs typeface="Arial" panose="020B0604020202020204" pitchFamily="34" charset="0"/>
                </a:rPr>
                <a:t>100%</a:t>
              </a:r>
              <a:r>
                <a:rPr lang="zh-CN" altLang="en-US" sz="1400" b="1" dirty="0">
                  <a:solidFill>
                    <a:schemeClr val="bg1"/>
                  </a:solidFill>
                  <a:latin typeface="+mn-ea"/>
                  <a:ea typeface="+mn-ea"/>
                  <a:cs typeface="Arial" panose="020B0604020202020204" pitchFamily="34" charset="0"/>
                </a:rPr>
                <a:t>自研打造</a:t>
              </a:r>
              <a:endParaRPr lang="zh-CN" altLang="en-US" sz="1400" b="1" dirty="0">
                <a:solidFill>
                  <a:schemeClr val="bg1"/>
                </a:solidFill>
                <a:latin typeface="+mn-ea"/>
                <a:ea typeface="+mn-ea"/>
                <a:cs typeface="Arial" panose="020B0604020202020204" pitchFamily="34" charset="0"/>
              </a:endParaRPr>
            </a:p>
          </p:txBody>
        </p:sp>
      </p:grpSp>
      <p:grpSp>
        <p:nvGrpSpPr>
          <p:cNvPr id="20" name="Group 27"/>
          <p:cNvGrpSpPr/>
          <p:nvPr/>
        </p:nvGrpSpPr>
        <p:grpSpPr>
          <a:xfrm>
            <a:off x="6384252" y="2594447"/>
            <a:ext cx="2456699" cy="361840"/>
            <a:chOff x="695326" y="2258014"/>
            <a:chExt cx="3528466" cy="419100"/>
          </a:xfrm>
          <a:solidFill>
            <a:srgbClr val="00B0F0"/>
          </a:solidFill>
        </p:grpSpPr>
        <p:sp>
          <p:nvSpPr>
            <p:cNvPr id="21" name="Rectangle 30"/>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400">
                <a:latin typeface="+mn-ea"/>
              </a:endParaRPr>
            </a:p>
          </p:txBody>
        </p:sp>
        <p:sp>
          <p:nvSpPr>
            <p:cNvPr id="22" name="speed"/>
            <p:cNvSpPr txBox="1">
              <a:spLocks noChangeArrowheads="1"/>
            </p:cNvSpPr>
            <p:nvPr/>
          </p:nvSpPr>
          <p:spPr bwMode="auto">
            <a:xfrm>
              <a:off x="697557" y="2358449"/>
              <a:ext cx="3321018"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基于鲲鹏的三大算法优化</a:t>
              </a:r>
              <a:endParaRPr lang="en-US" altLang="ko-KR" sz="1400" b="1" dirty="0">
                <a:solidFill>
                  <a:schemeClr val="bg1"/>
                </a:solidFill>
                <a:latin typeface="+mn-ea"/>
                <a:ea typeface="+mn-ea"/>
                <a:cs typeface="Arial" panose="020B0604020202020204" pitchFamily="34" charset="0"/>
              </a:endParaRPr>
            </a:p>
          </p:txBody>
        </p:sp>
      </p:grpSp>
      <p:grpSp>
        <p:nvGrpSpPr>
          <p:cNvPr id="25" name="Group 34"/>
          <p:cNvGrpSpPr/>
          <p:nvPr/>
        </p:nvGrpSpPr>
        <p:grpSpPr>
          <a:xfrm>
            <a:off x="1056837" y="2596246"/>
            <a:ext cx="2456699" cy="361840"/>
            <a:chOff x="695326" y="2258014"/>
            <a:chExt cx="3528466" cy="419100"/>
          </a:xfrm>
          <a:solidFill>
            <a:srgbClr val="00B0F0"/>
          </a:solidFill>
        </p:grpSpPr>
        <p:sp>
          <p:nvSpPr>
            <p:cNvPr id="26" name="Rectangle 37"/>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400">
                <a:latin typeface="+mn-ea"/>
              </a:endParaRPr>
            </a:p>
          </p:txBody>
        </p:sp>
        <p:sp>
          <p:nvSpPr>
            <p:cNvPr id="27" name="speed"/>
            <p:cNvSpPr txBox="1">
              <a:spLocks noChangeArrowheads="1"/>
            </p:cNvSpPr>
            <p:nvPr/>
          </p:nvSpPr>
          <p:spPr bwMode="auto">
            <a:xfrm>
              <a:off x="808659" y="2361253"/>
              <a:ext cx="3153422"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面向自研的全闪存设计</a:t>
              </a:r>
              <a:endParaRPr lang="zh-CN" altLang="en-US" sz="1400" b="1" dirty="0">
                <a:solidFill>
                  <a:schemeClr val="bg1"/>
                </a:solidFill>
                <a:latin typeface="+mn-ea"/>
                <a:ea typeface="+mn-ea"/>
                <a:cs typeface="Arial" panose="020B0604020202020204" pitchFamily="34" charset="0"/>
              </a:endParaRPr>
            </a:p>
          </p:txBody>
        </p:sp>
      </p:grpSp>
      <p:sp>
        <p:nvSpPr>
          <p:cNvPr id="28" name="圆角矩形 27"/>
          <p:cNvSpPr/>
          <p:nvPr/>
        </p:nvSpPr>
        <p:spPr>
          <a:xfrm>
            <a:off x="1045464" y="3032956"/>
            <a:ext cx="2484189" cy="2037678"/>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US" sz="1400">
              <a:solidFill>
                <a:prstClr val="white"/>
              </a:solidFill>
              <a:latin typeface="+mn-ea"/>
            </a:endParaRPr>
          </a:p>
        </p:txBody>
      </p:sp>
      <p:sp>
        <p:nvSpPr>
          <p:cNvPr id="29" name="圆角矩形 28"/>
          <p:cNvSpPr/>
          <p:nvPr/>
        </p:nvSpPr>
        <p:spPr>
          <a:xfrm>
            <a:off x="3709760" y="3032956"/>
            <a:ext cx="2422753" cy="2037678"/>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US" sz="1400">
              <a:solidFill>
                <a:prstClr val="white"/>
              </a:solidFill>
              <a:latin typeface="+mn-ea"/>
            </a:endParaRPr>
          </a:p>
        </p:txBody>
      </p:sp>
      <p:sp>
        <p:nvSpPr>
          <p:cNvPr id="31" name="圆角矩形 30"/>
          <p:cNvSpPr/>
          <p:nvPr/>
        </p:nvSpPr>
        <p:spPr>
          <a:xfrm>
            <a:off x="6384251" y="3032956"/>
            <a:ext cx="2484189" cy="2016224"/>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US" sz="1400">
              <a:solidFill>
                <a:prstClr val="white"/>
              </a:solidFill>
              <a:latin typeface="+mn-ea"/>
            </a:endParaRPr>
          </a:p>
        </p:txBody>
      </p:sp>
      <p:sp>
        <p:nvSpPr>
          <p:cNvPr id="32" name="圆角矩形 31"/>
          <p:cNvSpPr/>
          <p:nvPr/>
        </p:nvSpPr>
        <p:spPr>
          <a:xfrm>
            <a:off x="9053800" y="3068960"/>
            <a:ext cx="2428705" cy="1980220"/>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US" sz="1400">
              <a:solidFill>
                <a:prstClr val="white"/>
              </a:solidFill>
              <a:latin typeface="+mn-ea"/>
            </a:endParaRPr>
          </a:p>
        </p:txBody>
      </p:sp>
      <p:sp>
        <p:nvSpPr>
          <p:cNvPr id="34" name="Rectangle 3"/>
          <p:cNvSpPr txBox="1">
            <a:spLocks noChangeArrowheads="1"/>
          </p:cNvSpPr>
          <p:nvPr/>
        </p:nvSpPr>
        <p:spPr bwMode="auto">
          <a:xfrm>
            <a:off x="1621528" y="3212976"/>
            <a:ext cx="1903412" cy="1479507"/>
          </a:xfrm>
          <a:prstGeom prst="rect">
            <a:avLst/>
          </a:prstGeom>
          <a:noFill/>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业界最快</a:t>
            </a:r>
            <a:r>
              <a:rPr lang="en-US" altLang="zh-CN" sz="1200" dirty="0">
                <a:solidFill>
                  <a:schemeClr val="tx1">
                    <a:lumMod val="75000"/>
                    <a:lumOff val="25000"/>
                  </a:schemeClr>
                </a:solidFill>
                <a:effectLst/>
                <a:latin typeface="+mn-ea"/>
                <a:ea typeface="+mn-ea"/>
                <a:cs typeface="Arial" panose="020B0604020202020204" pitchFamily="34" charset="0"/>
              </a:rPr>
              <a:t>SSD</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控制芯片，内置核心</a:t>
            </a:r>
            <a:r>
              <a:rPr lang="en-US" altLang="zh-CN" sz="1200" b="0" dirty="0">
                <a:solidFill>
                  <a:schemeClr val="tx1">
                    <a:lumMod val="75000"/>
                    <a:lumOff val="25000"/>
                  </a:schemeClr>
                </a:solidFill>
                <a:effectLst/>
                <a:latin typeface="+mn-ea"/>
                <a:ea typeface="+mn-ea"/>
                <a:cs typeface="Arial" panose="020B0604020202020204" pitchFamily="34" charset="0"/>
              </a:rPr>
              <a:t>FTL</a:t>
            </a:r>
            <a:r>
              <a:rPr lang="zh-CN" altLang="en-US" sz="1200" b="0" dirty="0">
                <a:solidFill>
                  <a:schemeClr val="tx1">
                    <a:lumMod val="75000"/>
                    <a:lumOff val="25000"/>
                  </a:schemeClr>
                </a:solidFill>
                <a:effectLst/>
                <a:latin typeface="+mn-ea"/>
                <a:ea typeface="+mn-ea"/>
                <a:cs typeface="Arial" panose="020B0604020202020204" pitchFamily="34" charset="0"/>
              </a:rPr>
              <a:t>算法</a:t>
            </a:r>
            <a:endParaRPr lang="en-US" altLang="zh-CN" sz="1200" b="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50%</a:t>
            </a:r>
            <a:r>
              <a:rPr lang="zh-CN" altLang="en-US" sz="1200" dirty="0">
                <a:solidFill>
                  <a:schemeClr val="tx1">
                    <a:lumMod val="75000"/>
                    <a:lumOff val="25000"/>
                  </a:schemeClr>
                </a:solidFill>
                <a:effectLst/>
                <a:latin typeface="+mn-ea"/>
                <a:ea typeface="+mn-ea"/>
                <a:cs typeface="Arial" panose="020B0604020202020204" pitchFamily="34" charset="0"/>
              </a:rPr>
              <a:t>性能：</a:t>
            </a:r>
            <a:r>
              <a:rPr lang="en-US" altLang="zh-CN" sz="1200" b="0" dirty="0">
                <a:solidFill>
                  <a:schemeClr val="tx1">
                    <a:lumMod val="75000"/>
                    <a:lumOff val="25000"/>
                  </a:schemeClr>
                </a:solidFill>
                <a:effectLst/>
                <a:latin typeface="+mn-ea"/>
                <a:ea typeface="+mn-ea"/>
                <a:cs typeface="Arial" panose="020B0604020202020204" pitchFamily="34" charset="0"/>
              </a:rPr>
              <a:t>NVME</a:t>
            </a:r>
            <a:r>
              <a:rPr lang="zh-CN" altLang="en-US" sz="1200" b="0" dirty="0">
                <a:solidFill>
                  <a:schemeClr val="tx1">
                    <a:lumMod val="75000"/>
                    <a:lumOff val="25000"/>
                  </a:schemeClr>
                </a:solidFill>
                <a:effectLst/>
                <a:latin typeface="+mn-ea"/>
                <a:ea typeface="+mn-ea"/>
                <a:cs typeface="Arial" panose="020B0604020202020204" pitchFamily="34" charset="0"/>
              </a:rPr>
              <a:t>架构，</a:t>
            </a:r>
            <a:r>
              <a:rPr lang="en-US" altLang="zh-CN" sz="1200" b="0" dirty="0">
                <a:solidFill>
                  <a:schemeClr val="tx1">
                    <a:lumMod val="75000"/>
                    <a:lumOff val="25000"/>
                  </a:schemeClr>
                </a:solidFill>
                <a:effectLst/>
                <a:latin typeface="+mn-ea"/>
                <a:ea typeface="+mn-ea"/>
                <a:cs typeface="Arial" panose="020B0604020202020204" pitchFamily="34" charset="0"/>
              </a:rPr>
              <a:t>CPU</a:t>
            </a:r>
            <a:r>
              <a:rPr lang="zh-CN" altLang="en-US" sz="1200" b="0" dirty="0">
                <a:solidFill>
                  <a:schemeClr val="tx1">
                    <a:lumMod val="75000"/>
                    <a:lumOff val="25000"/>
                  </a:schemeClr>
                </a:solidFill>
                <a:effectLst/>
                <a:latin typeface="+mn-ea"/>
                <a:ea typeface="+mn-ea"/>
                <a:cs typeface="Arial" panose="020B0604020202020204" pitchFamily="34" charset="0"/>
              </a:rPr>
              <a:t>直接与</a:t>
            </a:r>
            <a:r>
              <a:rPr lang="en-US" altLang="zh-CN" sz="1200" b="0" dirty="0">
                <a:solidFill>
                  <a:schemeClr val="tx1">
                    <a:lumMod val="75000"/>
                    <a:lumOff val="25000"/>
                  </a:schemeClr>
                </a:solidFill>
                <a:effectLst/>
                <a:latin typeface="+mn-ea"/>
                <a:ea typeface="+mn-ea"/>
                <a:cs typeface="Arial" panose="020B0604020202020204" pitchFamily="34" charset="0"/>
              </a:rPr>
              <a:t>SSD</a:t>
            </a:r>
            <a:r>
              <a:rPr lang="zh-CN" altLang="en-US" sz="1200" b="0" dirty="0">
                <a:solidFill>
                  <a:schemeClr val="tx1">
                    <a:lumMod val="75000"/>
                    <a:lumOff val="25000"/>
                  </a:schemeClr>
                </a:solidFill>
                <a:effectLst/>
                <a:latin typeface="+mn-ea"/>
                <a:ea typeface="+mn-ea"/>
                <a:cs typeface="Arial" panose="020B0604020202020204" pitchFamily="34" charset="0"/>
              </a:rPr>
              <a:t>通话</a:t>
            </a:r>
            <a:endParaRPr lang="zh-CN" altLang="en-US" sz="1200" b="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endParaRPr lang="zh-CN" altLang="en-US" sz="1200" b="0" dirty="0">
              <a:solidFill>
                <a:schemeClr val="tx1">
                  <a:lumMod val="75000"/>
                  <a:lumOff val="25000"/>
                </a:schemeClr>
              </a:solidFill>
              <a:effectLst/>
              <a:latin typeface="+mn-ea"/>
              <a:ea typeface="+mn-ea"/>
              <a:cs typeface="Arial" panose="020B0604020202020204" pitchFamily="34" charset="0"/>
            </a:endParaRPr>
          </a:p>
        </p:txBody>
      </p:sp>
      <p:pic>
        <p:nvPicPr>
          <p:cNvPr id="40" name="图片 66"/>
          <p:cNvPicPr>
            <a:picLocks noChangeAspect="1"/>
          </p:cNvPicPr>
          <p:nvPr/>
        </p:nvPicPr>
        <p:blipFill rotWithShape="1">
          <a:blip r:embed="rId1" cstate="print">
            <a:extLst>
              <a:ext uri="{28A0092B-C50C-407E-A947-70E740481C1C}">
                <a14:useLocalDpi xmlns:a14="http://schemas.microsoft.com/office/drawing/2010/main" val="0"/>
              </a:ext>
            </a:extLst>
          </a:blip>
          <a:srcRect l="24038" r="27884" b="6272"/>
          <a:stretch>
            <a:fillRect/>
          </a:stretch>
        </p:blipFill>
        <p:spPr>
          <a:xfrm>
            <a:off x="1111072" y="3304410"/>
            <a:ext cx="511350" cy="879675"/>
          </a:xfrm>
          <a:prstGeom prst="rect">
            <a:avLst/>
          </a:prstGeom>
        </p:spPr>
      </p:pic>
      <p:sp>
        <p:nvSpPr>
          <p:cNvPr id="41" name="Rectangle 3"/>
          <p:cNvSpPr txBox="1">
            <a:spLocks noChangeArrowheads="1"/>
          </p:cNvSpPr>
          <p:nvPr/>
        </p:nvSpPr>
        <p:spPr bwMode="auto">
          <a:xfrm>
            <a:off x="3638810" y="2949123"/>
            <a:ext cx="2545681" cy="2033504"/>
          </a:xfrm>
          <a:prstGeom prst="rect">
            <a:avLst/>
          </a:prstGeom>
          <a:noFill/>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可变</a:t>
            </a:r>
            <a:r>
              <a:rPr lang="en-US" altLang="zh-CN" sz="1200" dirty="0">
                <a:solidFill>
                  <a:schemeClr val="tx1">
                    <a:lumMod val="75000"/>
                    <a:lumOff val="25000"/>
                  </a:schemeClr>
                </a:solidFill>
                <a:effectLst/>
                <a:latin typeface="+mn-ea"/>
                <a:ea typeface="+mn-ea"/>
                <a:cs typeface="Arial" panose="020B0604020202020204" pitchFamily="34" charset="0"/>
              </a:rPr>
              <a:t>EC</a:t>
            </a:r>
            <a:r>
              <a:rPr lang="zh-CN" altLang="en-US" sz="1200" dirty="0">
                <a:solidFill>
                  <a:schemeClr val="tx1">
                    <a:lumMod val="75000"/>
                    <a:lumOff val="25000"/>
                  </a:schemeClr>
                </a:solidFill>
                <a:effectLst/>
                <a:latin typeface="+mn-ea"/>
                <a:ea typeface="+mn-ea"/>
                <a:cs typeface="Arial" panose="020B0604020202020204" pitchFamily="34" charset="0"/>
              </a:rPr>
              <a:t>效率提升</a:t>
            </a:r>
            <a:r>
              <a:rPr lang="en-US" altLang="zh-CN" sz="1200" dirty="0">
                <a:solidFill>
                  <a:schemeClr val="tx1">
                    <a:lumMod val="75000"/>
                    <a:lumOff val="25000"/>
                  </a:schemeClr>
                </a:solidFill>
                <a:effectLst/>
                <a:latin typeface="+mn-ea"/>
                <a:ea typeface="+mn-ea"/>
                <a:cs typeface="Arial" panose="020B0604020202020204" pitchFamily="34" charset="0"/>
              </a:rPr>
              <a:t>15%</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鲲鹏多核算力增强可变</a:t>
            </a:r>
            <a:r>
              <a:rPr lang="en-US" altLang="zh-CN" sz="1200" b="0" dirty="0">
                <a:solidFill>
                  <a:schemeClr val="tx1">
                    <a:lumMod val="75000"/>
                    <a:lumOff val="25000"/>
                  </a:schemeClr>
                </a:solidFill>
                <a:effectLst/>
                <a:latin typeface="+mn-ea"/>
                <a:ea typeface="+mn-ea"/>
                <a:cs typeface="Arial" panose="020B0604020202020204" pitchFamily="34" charset="0"/>
              </a:rPr>
              <a:t>EC</a:t>
            </a:r>
            <a:r>
              <a:rPr lang="zh-CN" altLang="en-US" sz="1200" b="0" dirty="0">
                <a:solidFill>
                  <a:schemeClr val="tx1">
                    <a:lumMod val="75000"/>
                    <a:lumOff val="25000"/>
                  </a:schemeClr>
                </a:solidFill>
                <a:effectLst/>
                <a:latin typeface="+mn-ea"/>
                <a:ea typeface="+mn-ea"/>
                <a:cs typeface="Arial" panose="020B0604020202020204" pitchFamily="34" charset="0"/>
              </a:rPr>
              <a:t>效率，相较三副本性能不下降，实现免降级写，无回拷等可靠性增强</a:t>
            </a:r>
            <a:endParaRPr lang="en-US" altLang="zh-CN" sz="1200" b="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业务无感知的故障切换：</a:t>
            </a:r>
            <a:r>
              <a:rPr lang="zh-CN" altLang="en-US" sz="1200" b="0" dirty="0">
                <a:solidFill>
                  <a:schemeClr val="tx1">
                    <a:lumMod val="75000"/>
                    <a:lumOff val="25000"/>
                  </a:schemeClr>
                </a:solidFill>
                <a:effectLst/>
                <a:latin typeface="+mn-ea"/>
                <a:ea typeface="+mn-ea"/>
                <a:cs typeface="Arial" panose="020B0604020202020204" pitchFamily="34" charset="0"/>
              </a:rPr>
              <a:t>通过自研智能网卡</a:t>
            </a:r>
            <a:r>
              <a:rPr lang="en-US" altLang="zh-CN" sz="1200" b="0" dirty="0">
                <a:solidFill>
                  <a:schemeClr val="tx1">
                    <a:lumMod val="75000"/>
                    <a:lumOff val="25000"/>
                  </a:schemeClr>
                </a:solidFill>
                <a:effectLst/>
                <a:latin typeface="+mn-ea"/>
                <a:ea typeface="+mn-ea"/>
                <a:cs typeface="Arial" panose="020B0604020202020204" pitchFamily="34" charset="0"/>
              </a:rPr>
              <a:t>1822</a:t>
            </a:r>
            <a:r>
              <a:rPr lang="zh-CN" altLang="en-US" sz="1200" b="0" dirty="0">
                <a:solidFill>
                  <a:schemeClr val="tx1">
                    <a:lumMod val="75000"/>
                    <a:lumOff val="25000"/>
                  </a:schemeClr>
                </a:solidFill>
                <a:effectLst/>
                <a:latin typeface="+mn-ea"/>
                <a:ea typeface="+mn-ea"/>
                <a:cs typeface="Arial" panose="020B0604020202020204" pitchFamily="34" charset="0"/>
              </a:rPr>
              <a:t>，实现节点故障切换时间</a:t>
            </a:r>
            <a:r>
              <a:rPr lang="en-US" altLang="zh-CN" sz="1200" b="0" dirty="0">
                <a:solidFill>
                  <a:schemeClr val="tx1">
                    <a:lumMod val="75000"/>
                    <a:lumOff val="25000"/>
                  </a:schemeClr>
                </a:solidFill>
                <a:effectLst/>
                <a:latin typeface="+mn-ea"/>
                <a:ea typeface="+mn-ea"/>
                <a:cs typeface="Arial" panose="020B0604020202020204" pitchFamily="34" charset="0"/>
              </a:rPr>
              <a:t>&lt;1S</a:t>
            </a:r>
            <a:r>
              <a:rPr lang="zh-CN" altLang="en-US" sz="1200" b="0" dirty="0">
                <a:solidFill>
                  <a:schemeClr val="tx1">
                    <a:lumMod val="75000"/>
                    <a:lumOff val="25000"/>
                  </a:schemeClr>
                </a:solidFill>
                <a:effectLst/>
                <a:latin typeface="+mn-ea"/>
                <a:ea typeface="+mn-ea"/>
                <a:cs typeface="Arial" panose="020B0604020202020204" pitchFamily="34" charset="0"/>
              </a:rPr>
              <a:t>（普通网卡</a:t>
            </a:r>
            <a:r>
              <a:rPr lang="en-US" altLang="zh-CN" sz="1200" b="0" dirty="0">
                <a:solidFill>
                  <a:schemeClr val="tx1">
                    <a:lumMod val="75000"/>
                    <a:lumOff val="25000"/>
                  </a:schemeClr>
                </a:solidFill>
                <a:effectLst/>
                <a:latin typeface="+mn-ea"/>
                <a:ea typeface="+mn-ea"/>
                <a:cs typeface="Arial" panose="020B0604020202020204" pitchFamily="34" charset="0"/>
              </a:rPr>
              <a:t>&gt;10S</a:t>
            </a:r>
            <a:r>
              <a:rPr lang="zh-CN" altLang="en-US" sz="1200" b="0" dirty="0" smtClean="0">
                <a:solidFill>
                  <a:schemeClr val="tx1">
                    <a:lumMod val="75000"/>
                    <a:lumOff val="25000"/>
                  </a:schemeClr>
                </a:solidFill>
                <a:effectLst/>
                <a:latin typeface="+mn-ea"/>
                <a:ea typeface="+mn-ea"/>
                <a:cs typeface="Arial" panose="020B0604020202020204" pitchFamily="34" charset="0"/>
              </a:rPr>
              <a:t>）</a:t>
            </a:r>
            <a:endParaRPr lang="zh-CN" altLang="en-US" sz="1200" b="0" dirty="0">
              <a:solidFill>
                <a:schemeClr val="tx1">
                  <a:lumMod val="75000"/>
                  <a:lumOff val="25000"/>
                </a:schemeClr>
              </a:solidFill>
              <a:effectLst/>
              <a:latin typeface="+mn-ea"/>
              <a:ea typeface="+mn-ea"/>
              <a:cs typeface="Arial" panose="020B0604020202020204" pitchFamily="34" charset="0"/>
            </a:endParaRPr>
          </a:p>
        </p:txBody>
      </p:sp>
      <p:pic>
        <p:nvPicPr>
          <p:cNvPr id="45"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3967" y="3544513"/>
            <a:ext cx="377386" cy="442994"/>
          </a:xfrm>
          <a:prstGeom prst="rect">
            <a:avLst/>
          </a:prstGeom>
        </p:spPr>
      </p:pic>
      <p:pic>
        <p:nvPicPr>
          <p:cNvPr id="46" name="1171416230"/>
          <p:cNvPicPr>
            <a:picLocks noChangeAspect="1" noChangeArrowheads="1"/>
          </p:cNvPicPr>
          <p:nvPr/>
        </p:nvPicPr>
        <p:blipFill>
          <a:blip r:embed="rId3" cstate="screen"/>
          <a:srcRect/>
          <a:stretch>
            <a:fillRect/>
          </a:stretch>
        </p:blipFill>
        <p:spPr bwMode="auto">
          <a:xfrm>
            <a:off x="9185933" y="4370990"/>
            <a:ext cx="333048" cy="390158"/>
          </a:xfrm>
          <a:prstGeom prst="rect">
            <a:avLst/>
          </a:prstGeom>
          <a:solidFill>
            <a:sysClr val="window" lastClr="FFFFFF">
              <a:lumMod val="65000"/>
            </a:sysClr>
          </a:solidFill>
          <a:ln w="9525">
            <a:noFill/>
            <a:miter lim="800000"/>
            <a:headEnd/>
            <a:tailEnd/>
          </a:ln>
        </p:spPr>
      </p:pic>
      <p:pic>
        <p:nvPicPr>
          <p:cNvPr id="47" name="图片 47"/>
          <p:cNvPicPr>
            <a:picLocks noChangeAspect="1"/>
          </p:cNvPicPr>
          <p:nvPr/>
        </p:nvPicPr>
        <p:blipFill rotWithShape="1">
          <a:blip r:embed="rId4" cstate="print">
            <a:extLst>
              <a:ext uri="{28A0092B-C50C-407E-A947-70E740481C1C}">
                <a14:useLocalDpi xmlns:a14="http://schemas.microsoft.com/office/drawing/2010/main" val="0"/>
              </a:ext>
            </a:extLst>
          </a:blip>
          <a:srcRect l="28772" t="41427" r="30637" b="27079"/>
          <a:stretch>
            <a:fillRect/>
          </a:stretch>
        </p:blipFill>
        <p:spPr>
          <a:xfrm>
            <a:off x="9195054" y="3980989"/>
            <a:ext cx="295213" cy="356818"/>
          </a:xfrm>
          <a:prstGeom prst="rect">
            <a:avLst/>
          </a:prstGeom>
          <a:ln>
            <a:noFill/>
          </a:ln>
        </p:spPr>
      </p:pic>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2095" y="3122345"/>
            <a:ext cx="742894" cy="488245"/>
          </a:xfrm>
          <a:prstGeom prst="rect">
            <a:avLst/>
          </a:prstGeom>
        </p:spPr>
      </p:pic>
      <p:sp>
        <p:nvSpPr>
          <p:cNvPr id="49" name="Rectangle 3"/>
          <p:cNvSpPr txBox="1">
            <a:spLocks noChangeArrowheads="1"/>
          </p:cNvSpPr>
          <p:nvPr/>
        </p:nvSpPr>
        <p:spPr bwMode="auto">
          <a:xfrm>
            <a:off x="9544583" y="3076730"/>
            <a:ext cx="1928280" cy="1202508"/>
          </a:xfrm>
          <a:prstGeom prst="rect">
            <a:avLst/>
          </a:prstGeom>
          <a:noFill/>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鲲鹏</a:t>
            </a:r>
            <a:r>
              <a:rPr lang="en-US" altLang="zh-CN" sz="1200" dirty="0">
                <a:solidFill>
                  <a:schemeClr val="tx1">
                    <a:lumMod val="75000"/>
                    <a:lumOff val="25000"/>
                  </a:schemeClr>
                </a:solidFill>
                <a:effectLst/>
                <a:latin typeface="+mn-ea"/>
                <a:ea typeface="+mn-ea"/>
                <a:cs typeface="Arial" panose="020B0604020202020204" pitchFamily="34" charset="0"/>
              </a:rPr>
              <a:t>920</a:t>
            </a:r>
            <a:r>
              <a:rPr lang="zh-CN" altLang="en-US" sz="1200" dirty="0">
                <a:solidFill>
                  <a:schemeClr val="tx1">
                    <a:lumMod val="75000"/>
                    <a:lumOff val="25000"/>
                  </a:schemeClr>
                </a:solidFill>
                <a:effectLst/>
                <a:latin typeface="+mn-ea"/>
                <a:ea typeface="+mn-ea"/>
                <a:cs typeface="Arial" panose="020B0604020202020204" pitchFamily="34" charset="0"/>
              </a:rPr>
              <a:t>，高性能</a:t>
            </a:r>
            <a:r>
              <a:rPr lang="en-US" altLang="zh-CN" sz="1200" dirty="0">
                <a:solidFill>
                  <a:schemeClr val="tx1">
                    <a:lumMod val="75000"/>
                    <a:lumOff val="25000"/>
                  </a:schemeClr>
                </a:solidFill>
                <a:effectLst/>
                <a:latin typeface="+mn-ea"/>
                <a:ea typeface="+mn-ea"/>
                <a:cs typeface="Arial" panose="020B0604020202020204" pitchFamily="34" charset="0"/>
              </a:rPr>
              <a:t>CPU</a:t>
            </a:r>
            <a:endParaRPr lang="en-US" altLang="zh-CN" sz="120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Hi181x </a:t>
            </a:r>
            <a:r>
              <a:rPr lang="zh-CN" altLang="en-US" sz="1200" dirty="0">
                <a:solidFill>
                  <a:schemeClr val="tx1">
                    <a:lumMod val="75000"/>
                    <a:lumOff val="25000"/>
                  </a:schemeClr>
                </a:solidFill>
                <a:effectLst/>
                <a:latin typeface="+mn-ea"/>
                <a:ea typeface="+mn-ea"/>
                <a:cs typeface="Arial" panose="020B0604020202020204" pitchFamily="34" charset="0"/>
              </a:rPr>
              <a:t>，存储控制器</a:t>
            </a:r>
            <a:endParaRPr lang="en-US" altLang="zh-CN" sz="120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Hi182x </a:t>
            </a:r>
            <a:r>
              <a:rPr lang="zh-CN" altLang="en-US" sz="1200" dirty="0">
                <a:solidFill>
                  <a:schemeClr val="tx1">
                    <a:lumMod val="75000"/>
                    <a:lumOff val="25000"/>
                  </a:schemeClr>
                </a:solidFill>
                <a:effectLst/>
                <a:latin typeface="+mn-ea"/>
                <a:ea typeface="+mn-ea"/>
                <a:cs typeface="Arial" panose="020B0604020202020204" pitchFamily="34" charset="0"/>
              </a:rPr>
              <a:t>，网络控制器</a:t>
            </a:r>
            <a:endParaRPr lang="zh-CN" altLang="en-US" sz="120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Hi171x </a:t>
            </a:r>
            <a:r>
              <a:rPr lang="zh-CN" altLang="en-US" sz="1200" dirty="0">
                <a:solidFill>
                  <a:schemeClr val="tx1">
                    <a:lumMod val="75000"/>
                    <a:lumOff val="25000"/>
                  </a:schemeClr>
                </a:solidFill>
                <a:effectLst/>
                <a:latin typeface="+mn-ea"/>
                <a:ea typeface="+mn-ea"/>
                <a:cs typeface="Arial" panose="020B0604020202020204" pitchFamily="34" charset="0"/>
              </a:rPr>
              <a:t>，服务器管理</a:t>
            </a:r>
            <a:endParaRPr lang="zh-CN" altLang="en-US" sz="1200" dirty="0">
              <a:solidFill>
                <a:schemeClr val="tx1">
                  <a:lumMod val="75000"/>
                  <a:lumOff val="25000"/>
                </a:schemeClr>
              </a:solidFill>
              <a:effectLst/>
              <a:latin typeface="+mn-ea"/>
              <a:ea typeface="+mn-ea"/>
              <a:cs typeface="Arial" panose="020B0604020202020204" pitchFamily="34" charset="0"/>
            </a:endParaRPr>
          </a:p>
        </p:txBody>
      </p:sp>
      <p:sp>
        <p:nvSpPr>
          <p:cNvPr id="50" name="Rectangle 3"/>
          <p:cNvSpPr txBox="1">
            <a:spLocks noChangeArrowheads="1"/>
          </p:cNvSpPr>
          <p:nvPr/>
        </p:nvSpPr>
        <p:spPr bwMode="auto">
          <a:xfrm>
            <a:off x="6398151" y="2954906"/>
            <a:ext cx="2584054" cy="2033504"/>
          </a:xfrm>
          <a:prstGeom prst="rect">
            <a:avLst/>
          </a:prstGeom>
          <a:noFill/>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时延优化</a:t>
            </a:r>
            <a:r>
              <a:rPr lang="en-US" altLang="zh-CN" sz="1200" dirty="0">
                <a:solidFill>
                  <a:schemeClr val="tx1">
                    <a:lumMod val="75000"/>
                    <a:lumOff val="25000"/>
                  </a:schemeClr>
                </a:solidFill>
                <a:effectLst/>
                <a:latin typeface="+mn-ea"/>
                <a:ea typeface="+mn-ea"/>
                <a:cs typeface="Arial" panose="020B0604020202020204" pitchFamily="34" charset="0"/>
              </a:rPr>
              <a:t>20%</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基于鲲鹏多核算力优势，优化</a:t>
            </a:r>
            <a:r>
              <a:rPr lang="en-US" altLang="zh-CN" sz="1200" b="0" dirty="0">
                <a:solidFill>
                  <a:schemeClr val="tx1">
                    <a:lumMod val="75000"/>
                    <a:lumOff val="25000"/>
                  </a:schemeClr>
                </a:solidFill>
                <a:effectLst/>
                <a:latin typeface="+mn-ea"/>
                <a:ea typeface="+mn-ea"/>
                <a:cs typeface="Arial" panose="020B0604020202020204" pitchFamily="34" charset="0"/>
              </a:rPr>
              <a:t>CPU</a:t>
            </a:r>
            <a:r>
              <a:rPr lang="zh-CN" altLang="en-US" sz="1200" b="0" dirty="0">
                <a:solidFill>
                  <a:schemeClr val="tx1">
                    <a:lumMod val="75000"/>
                    <a:lumOff val="25000"/>
                  </a:schemeClr>
                </a:solidFill>
                <a:effectLst/>
                <a:latin typeface="+mn-ea"/>
                <a:ea typeface="+mn-ea"/>
                <a:cs typeface="Arial" panose="020B0604020202020204" pitchFamily="34" charset="0"/>
              </a:rPr>
              <a:t>分组分核算法</a:t>
            </a:r>
            <a:endParaRPr lang="zh-CN" altLang="en-US" sz="1200" b="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时延波动率</a:t>
            </a:r>
            <a:r>
              <a:rPr lang="en-US" altLang="zh-CN" sz="1200" dirty="0">
                <a:solidFill>
                  <a:schemeClr val="tx1">
                    <a:lumMod val="75000"/>
                    <a:lumOff val="25000"/>
                  </a:schemeClr>
                </a:solidFill>
                <a:effectLst/>
                <a:latin typeface="+mn-ea"/>
                <a:ea typeface="+mn-ea"/>
                <a:cs typeface="Arial" panose="020B0604020202020204" pitchFamily="34" charset="0"/>
              </a:rPr>
              <a:t>&lt;5%</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基于鲲鹏内存带宽优势，优化</a:t>
            </a:r>
            <a:r>
              <a:rPr lang="en-US" altLang="zh-CN" sz="1200" b="0" dirty="0">
                <a:solidFill>
                  <a:schemeClr val="tx1">
                    <a:lumMod val="75000"/>
                    <a:lumOff val="25000"/>
                  </a:schemeClr>
                </a:solidFill>
                <a:effectLst/>
                <a:latin typeface="+mn-ea"/>
                <a:ea typeface="+mn-ea"/>
                <a:cs typeface="Arial" panose="020B0604020202020204" pitchFamily="34" charset="0"/>
              </a:rPr>
              <a:t>Cache</a:t>
            </a:r>
            <a:r>
              <a:rPr lang="zh-CN" altLang="en-US" sz="1200" b="0" dirty="0">
                <a:solidFill>
                  <a:schemeClr val="tx1">
                    <a:lumMod val="75000"/>
                    <a:lumOff val="25000"/>
                  </a:schemeClr>
                </a:solidFill>
                <a:effectLst/>
                <a:latin typeface="+mn-ea"/>
                <a:ea typeface="+mn-ea"/>
                <a:cs typeface="Arial" panose="020B0604020202020204" pitchFamily="34" charset="0"/>
              </a:rPr>
              <a:t>算法</a:t>
            </a:r>
            <a:endParaRPr lang="en-US" altLang="zh-CN" sz="1200" b="0" dirty="0">
              <a:solidFill>
                <a:schemeClr val="tx1">
                  <a:lumMod val="75000"/>
                  <a:lumOff val="25000"/>
                </a:schemeClr>
              </a:solidFill>
              <a:effectLst/>
              <a:latin typeface="+mn-ea"/>
              <a:ea typeface="+mn-ea"/>
              <a:cs typeface="Arial" panose="020B0604020202020204" pitchFamily="34" charset="0"/>
            </a:endParaRPr>
          </a:p>
          <a:p>
            <a:pPr marL="171450" indent="-171450"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IO</a:t>
            </a:r>
            <a:r>
              <a:rPr lang="zh-CN" altLang="en-US" sz="1200" dirty="0">
                <a:solidFill>
                  <a:schemeClr val="tx1">
                    <a:lumMod val="75000"/>
                    <a:lumOff val="25000"/>
                  </a:schemeClr>
                </a:solidFill>
                <a:effectLst/>
                <a:latin typeface="+mn-ea"/>
                <a:ea typeface="+mn-ea"/>
                <a:cs typeface="Arial" panose="020B0604020202020204" pitchFamily="34" charset="0"/>
              </a:rPr>
              <a:t>并发和带宽提升</a:t>
            </a:r>
            <a:r>
              <a:rPr lang="en-US" altLang="zh-CN" sz="1200" dirty="0">
                <a:solidFill>
                  <a:schemeClr val="tx1">
                    <a:lumMod val="75000"/>
                    <a:lumOff val="25000"/>
                  </a:schemeClr>
                </a:solidFill>
                <a:effectLst/>
                <a:latin typeface="+mn-ea"/>
                <a:ea typeface="+mn-ea"/>
                <a:cs typeface="Arial" panose="020B0604020202020204" pitchFamily="34" charset="0"/>
              </a:rPr>
              <a:t>100%</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鲲鹏多核算力优化</a:t>
            </a:r>
            <a:r>
              <a:rPr lang="en-US" altLang="zh-CN" sz="1200" b="0" dirty="0">
                <a:solidFill>
                  <a:schemeClr val="tx1">
                    <a:lumMod val="75000"/>
                    <a:lumOff val="25000"/>
                  </a:schemeClr>
                </a:solidFill>
                <a:effectLst/>
                <a:latin typeface="+mn-ea"/>
                <a:ea typeface="+mn-ea"/>
                <a:cs typeface="Arial" panose="020B0604020202020204" pitchFamily="34" charset="0"/>
              </a:rPr>
              <a:t>IO</a:t>
            </a:r>
            <a:r>
              <a:rPr lang="zh-CN" altLang="en-US" sz="1200" b="0" dirty="0">
                <a:solidFill>
                  <a:schemeClr val="tx1">
                    <a:lumMod val="75000"/>
                    <a:lumOff val="25000"/>
                  </a:schemeClr>
                </a:solidFill>
                <a:effectLst/>
                <a:latin typeface="+mn-ea"/>
                <a:ea typeface="+mn-ea"/>
                <a:cs typeface="Arial" panose="020B0604020202020204" pitchFamily="34" charset="0"/>
              </a:rPr>
              <a:t>调度算法，数据</a:t>
            </a:r>
            <a:r>
              <a:rPr lang="en-US" altLang="zh-CN" sz="1200" b="0" dirty="0">
                <a:solidFill>
                  <a:schemeClr val="tx1">
                    <a:lumMod val="75000"/>
                    <a:lumOff val="25000"/>
                  </a:schemeClr>
                </a:solidFill>
                <a:effectLst/>
                <a:latin typeface="+mn-ea"/>
                <a:ea typeface="+mn-ea"/>
                <a:cs typeface="Arial" panose="020B0604020202020204" pitchFamily="34" charset="0"/>
              </a:rPr>
              <a:t>I/O</a:t>
            </a:r>
            <a:r>
              <a:rPr lang="zh-CN" altLang="en-US" sz="1200" b="0" dirty="0">
                <a:solidFill>
                  <a:schemeClr val="tx1">
                    <a:lumMod val="75000"/>
                    <a:lumOff val="25000"/>
                  </a:schemeClr>
                </a:solidFill>
                <a:effectLst/>
                <a:latin typeface="+mn-ea"/>
                <a:ea typeface="+mn-ea"/>
                <a:cs typeface="Arial" panose="020B0604020202020204" pitchFamily="34" charset="0"/>
              </a:rPr>
              <a:t>第一优先级</a:t>
            </a:r>
            <a:endParaRPr lang="zh-CN" altLang="en-US" sz="1200" b="0" dirty="0">
              <a:solidFill>
                <a:schemeClr val="tx1">
                  <a:lumMod val="75000"/>
                  <a:lumOff val="25000"/>
                </a:schemeClr>
              </a:solidFill>
              <a:effectLst/>
              <a:latin typeface="+mn-ea"/>
              <a:ea typeface="+mn-ea"/>
              <a:cs typeface="Arial" panose="020B0604020202020204" pitchFamily="34" charset="0"/>
            </a:endParaRPr>
          </a:p>
        </p:txBody>
      </p:sp>
      <p:sp>
        <p:nvSpPr>
          <p:cNvPr id="65" name="标题 1"/>
          <p:cNvSpPr txBox="1"/>
          <p:nvPr/>
        </p:nvSpPr>
        <p:spPr>
          <a:xfrm>
            <a:off x="331255" y="139361"/>
            <a:ext cx="11955821"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800" b="1" dirty="0"/>
          </a:p>
        </p:txBody>
      </p:sp>
      <p:sp>
        <p:nvSpPr>
          <p:cNvPr id="4" name="标题 3"/>
          <p:cNvSpPr>
            <a:spLocks noGrp="1"/>
          </p:cNvSpPr>
          <p:nvPr>
            <p:ph type="title"/>
          </p:nvPr>
        </p:nvSpPr>
        <p:spPr/>
        <p:txBody>
          <a:bodyPr/>
          <a:lstStyle/>
          <a:p>
            <a:r>
              <a:rPr lang="zh-CN" altLang="en-US" sz="3200" dirty="0" smtClean="0">
                <a:solidFill>
                  <a:schemeClr val="tx1"/>
                </a:solidFill>
              </a:rPr>
              <a:t>华为鲲鹏存储</a:t>
            </a:r>
            <a:r>
              <a:rPr lang="zh-CN" altLang="en-US" sz="3200" dirty="0">
                <a:solidFill>
                  <a:schemeClr val="tx1"/>
                </a:solidFill>
              </a:rPr>
              <a:t>服务：基于自研芯片的全场景存储</a:t>
            </a:r>
            <a:r>
              <a:rPr lang="zh-CN" altLang="en-US" sz="3200" dirty="0" smtClean="0">
                <a:solidFill>
                  <a:schemeClr val="tx1"/>
                </a:solidFill>
              </a:rPr>
              <a:t>实例</a:t>
            </a:r>
            <a:endParaRPr lang="zh-CN" altLang="en-US" sz="32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p:nvPr/>
        </p:nvSpPr>
        <p:spPr>
          <a:xfrm>
            <a:off x="372854" y="159118"/>
            <a:ext cx="8566721" cy="688226"/>
          </a:xfrm>
          <a:prstGeom prst="rect">
            <a:avLst/>
          </a:prstGeom>
        </p:spPr>
        <p:txBody>
          <a:bodyPr vert="horz" lIns="91416" tIns="45708" rIns="91416" bIns="45708" rtlCol="0" anchor="ctr">
            <a:normAutofit fontScale="97500"/>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900" dirty="0"/>
          </a:p>
        </p:txBody>
      </p:sp>
      <p:sp>
        <p:nvSpPr>
          <p:cNvPr id="35" name="文本框 34"/>
          <p:cNvSpPr txBox="1"/>
          <p:nvPr/>
        </p:nvSpPr>
        <p:spPr>
          <a:xfrm>
            <a:off x="1008302" y="1933111"/>
            <a:ext cx="2580666"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新一代云网络</a:t>
            </a:r>
            <a:r>
              <a:rPr lang="zh-CN" altLang="en-US" sz="2000" b="1" dirty="0" smtClean="0">
                <a:solidFill>
                  <a:srgbClr val="C00000"/>
                </a:solidFill>
                <a:latin typeface="微软雅黑" panose="020B0503020204020204" pitchFamily="34" charset="-122"/>
                <a:ea typeface="微软雅黑" panose="020B0503020204020204" pitchFamily="34" charset="-122"/>
              </a:rPr>
              <a:t>平台</a:t>
            </a:r>
            <a:r>
              <a:rPr lang="en-US" altLang="zh-CN" sz="2000" b="1" dirty="0" smtClean="0">
                <a:solidFill>
                  <a:srgbClr val="C00000"/>
                </a:solidFill>
                <a:latin typeface="微软雅黑" panose="020B0503020204020204" pitchFamily="34" charset="-122"/>
                <a:ea typeface="微软雅黑" panose="020B0503020204020204" pitchFamily="34" charset="-122"/>
              </a:rPr>
              <a:t>:</a:t>
            </a:r>
            <a:endParaRPr lang="en-US" sz="2000" b="1" dirty="0">
              <a:solidFill>
                <a:srgbClr val="C00000"/>
              </a:solidFill>
              <a:latin typeface="微软雅黑" panose="020B0503020204020204" pitchFamily="34" charset="-122"/>
              <a:ea typeface="微软雅黑" panose="020B0503020204020204" pitchFamily="34" charset="-122"/>
            </a:endParaRPr>
          </a:p>
        </p:txBody>
      </p:sp>
      <p:sp>
        <p:nvSpPr>
          <p:cNvPr id="48" name="矩形 47"/>
          <p:cNvSpPr/>
          <p:nvPr/>
        </p:nvSpPr>
        <p:spPr>
          <a:xfrm>
            <a:off x="3331553" y="1937713"/>
            <a:ext cx="8063149" cy="400110"/>
          </a:xfrm>
          <a:prstGeom prst="rect">
            <a:avLst/>
          </a:prstGeom>
        </p:spPr>
        <p:txBody>
          <a:bodyPr wrap="squar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统一</a:t>
            </a:r>
            <a:r>
              <a:rPr lang="zh-CN" altLang="en-US" sz="2000" b="1" dirty="0">
                <a:solidFill>
                  <a:srgbClr val="C00000"/>
                </a:solidFill>
                <a:latin typeface="微软雅黑" panose="020B0503020204020204" pitchFamily="34" charset="-122"/>
                <a:ea typeface="微软雅黑" panose="020B0503020204020204" pitchFamily="34" charset="-122"/>
              </a:rPr>
              <a:t>资源池及</a:t>
            </a:r>
            <a:r>
              <a:rPr lang="zh-CN" altLang="en-US" sz="2000" b="1" dirty="0" smtClean="0">
                <a:solidFill>
                  <a:srgbClr val="C00000"/>
                </a:solidFill>
                <a:latin typeface="微软雅黑" panose="020B0503020204020204" pitchFamily="34" charset="-122"/>
                <a:ea typeface="微软雅黑" panose="020B0503020204020204" pitchFamily="34" charset="-122"/>
              </a:rPr>
              <a:t>管理、网络</a:t>
            </a:r>
            <a:r>
              <a:rPr lang="zh-CN" altLang="en-US" sz="2000" b="1" dirty="0">
                <a:solidFill>
                  <a:srgbClr val="C00000"/>
                </a:solidFill>
                <a:latin typeface="微软雅黑" panose="020B0503020204020204" pitchFamily="34" charset="-122"/>
                <a:ea typeface="微软雅黑" panose="020B0503020204020204" pitchFamily="34" charset="-122"/>
              </a:rPr>
              <a:t>容量横向</a:t>
            </a:r>
            <a:r>
              <a:rPr lang="zh-CN" altLang="en-US" sz="2000" b="1" dirty="0" smtClean="0">
                <a:solidFill>
                  <a:srgbClr val="C00000"/>
                </a:solidFill>
                <a:latin typeface="微软雅黑" panose="020B0503020204020204" pitchFamily="34" charset="-122"/>
                <a:ea typeface="微软雅黑" panose="020B0503020204020204" pitchFamily="34" charset="-122"/>
              </a:rPr>
              <a:t>扩展、租户</a:t>
            </a:r>
            <a:r>
              <a:rPr lang="zh-CN" altLang="en-US" sz="2000" b="1" dirty="0">
                <a:solidFill>
                  <a:srgbClr val="C00000"/>
                </a:solidFill>
                <a:latin typeface="微软雅黑" panose="020B0503020204020204" pitchFamily="34" charset="-122"/>
                <a:ea typeface="微软雅黑" panose="020B0503020204020204" pitchFamily="34" charset="-122"/>
              </a:rPr>
              <a:t>隔离</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故障隔离</a:t>
            </a:r>
            <a:endParaRPr lang="ko-KR" altLang="en-US" sz="2000" b="1" dirty="0">
              <a:solidFill>
                <a:srgbClr val="C00000"/>
              </a:solidFill>
              <a:latin typeface="微软雅黑" panose="020B0503020204020204" pitchFamily="34" charset="-122"/>
            </a:endParaRPr>
          </a:p>
        </p:txBody>
      </p:sp>
      <p:grpSp>
        <p:nvGrpSpPr>
          <p:cNvPr id="12" name="组合 11"/>
          <p:cNvGrpSpPr/>
          <p:nvPr/>
        </p:nvGrpSpPr>
        <p:grpSpPr>
          <a:xfrm>
            <a:off x="1091444" y="3095302"/>
            <a:ext cx="10169737" cy="1656959"/>
            <a:chOff x="1126722" y="4567565"/>
            <a:chExt cx="10169737" cy="1787231"/>
          </a:xfrm>
        </p:grpSpPr>
        <p:grpSp>
          <p:nvGrpSpPr>
            <p:cNvPr id="9" name="组合 8"/>
            <p:cNvGrpSpPr/>
            <p:nvPr/>
          </p:nvGrpSpPr>
          <p:grpSpPr>
            <a:xfrm>
              <a:off x="4597491" y="4567568"/>
              <a:ext cx="3315124" cy="1786196"/>
              <a:chOff x="2734648" y="4403578"/>
              <a:chExt cx="2280168" cy="1796689"/>
            </a:xfrm>
          </p:grpSpPr>
          <p:sp>
            <p:nvSpPr>
              <p:cNvPr id="27" name="圆角矩形 75"/>
              <p:cNvSpPr/>
              <p:nvPr/>
            </p:nvSpPr>
            <p:spPr>
              <a:xfrm>
                <a:off x="2737511" y="4859656"/>
                <a:ext cx="2191723" cy="1340611"/>
              </a:xfrm>
              <a:prstGeom prst="rect">
                <a:avLst/>
              </a:prstGeom>
              <a:noFill/>
              <a:ln w="12700" cap="flat" cmpd="sng" algn="ctr">
                <a:solidFill>
                  <a:schemeClr val="bg1">
                    <a:lumMod val="75000"/>
                  </a:schemeClr>
                </a:solidFill>
                <a:prstDash val="solid"/>
                <a:miter lim="800000"/>
              </a:ln>
              <a:effectLst/>
            </p:spPr>
            <p:txBody>
              <a:bodyPr lIns="95997" tIns="97175" rIns="95997" bIns="97175" rtlCol="0" anchor="t" anchorCtr="0"/>
              <a:lstStyle/>
              <a:p>
                <a:pPr defTabSz="1219200">
                  <a:lnSpc>
                    <a:spcPct val="110000"/>
                  </a:lnSpc>
                </a:pPr>
                <a:endParaRPr lang="en-US" altLang="zh-CN" sz="12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a:xfrm>
                <a:off x="2744634" y="4995925"/>
                <a:ext cx="2270182" cy="985078"/>
              </a:xfrm>
              <a:prstGeom prst="rect">
                <a:avLst/>
              </a:prstGeom>
            </p:spPr>
            <p:txBody>
              <a:bodyPr wrap="square">
                <a:spAutoFit/>
              </a:bodyPr>
              <a:lstStyle/>
              <a:p>
                <a:pPr fontAlgn="base">
                  <a:spcBef>
                    <a:spcPts val="600"/>
                  </a:spcBef>
                </a:pPr>
                <a:r>
                  <a:rPr lang="en-US" altLang="zh-CN" sz="1200" dirty="0">
                    <a:latin typeface="+mn-ea"/>
                    <a:ea typeface="+mn-ea"/>
                  </a:rPr>
                  <a:t>1. 100G ROCE</a:t>
                </a:r>
                <a:r>
                  <a:rPr lang="zh-CN" altLang="en-US" sz="1200" dirty="0">
                    <a:latin typeface="+mn-ea"/>
                    <a:ea typeface="+mn-ea"/>
                  </a:rPr>
                  <a:t>实现</a:t>
                </a:r>
                <a:r>
                  <a:rPr lang="en-US" altLang="zh-CN" sz="1200" dirty="0">
                    <a:latin typeface="+mn-ea"/>
                    <a:ea typeface="+mn-ea"/>
                  </a:rPr>
                  <a:t>RDMA</a:t>
                </a:r>
                <a:r>
                  <a:rPr lang="zh-CN" altLang="en-US" sz="1200" dirty="0">
                    <a:latin typeface="+mn-ea"/>
                    <a:ea typeface="+mn-ea"/>
                  </a:rPr>
                  <a:t>网络，时延</a:t>
                </a:r>
                <a:r>
                  <a:rPr lang="en-US" altLang="zh-CN" sz="1200" dirty="0">
                    <a:latin typeface="+mn-ea"/>
                    <a:ea typeface="+mn-ea"/>
                  </a:rPr>
                  <a:t>15</a:t>
                </a:r>
                <a:r>
                  <a:rPr lang="el-GR" sz="1200" dirty="0">
                    <a:latin typeface="+mn-ea"/>
                    <a:ea typeface="+mn-ea"/>
                  </a:rPr>
                  <a:t>μ</a:t>
                </a:r>
                <a:r>
                  <a:rPr lang="en-US" sz="1200" dirty="0">
                    <a:latin typeface="+mn-ea"/>
                    <a:ea typeface="+mn-ea"/>
                  </a:rPr>
                  <a:t>s</a:t>
                </a:r>
                <a:r>
                  <a:rPr lang="zh-CN" altLang="en-US" sz="1200" dirty="0">
                    <a:latin typeface="+mn-ea"/>
                    <a:ea typeface="+mn-ea"/>
                  </a:rPr>
                  <a:t>，业界领先，支持</a:t>
                </a:r>
                <a:r>
                  <a:rPr lang="en-US" altLang="zh-CN" sz="1200" dirty="0">
                    <a:latin typeface="+mn-ea"/>
                    <a:ea typeface="+mn-ea"/>
                  </a:rPr>
                  <a:t>HPC</a:t>
                </a:r>
                <a:r>
                  <a:rPr lang="zh-CN" altLang="en-US" sz="1200" dirty="0">
                    <a:latin typeface="+mn-ea"/>
                    <a:ea typeface="+mn-ea"/>
                  </a:rPr>
                  <a:t>、</a:t>
                </a:r>
                <a:r>
                  <a:rPr lang="en-US" altLang="zh-CN" sz="1200" dirty="0">
                    <a:latin typeface="+mn-ea"/>
                    <a:ea typeface="+mn-ea"/>
                  </a:rPr>
                  <a:t>EI</a:t>
                </a:r>
                <a:r>
                  <a:rPr lang="zh-CN" altLang="en-US" sz="1200" dirty="0">
                    <a:latin typeface="+mn-ea"/>
                    <a:ea typeface="+mn-ea"/>
                  </a:rPr>
                  <a:t>大数据场景对更快网络，更小时延的诉求</a:t>
                </a:r>
                <a:endParaRPr lang="en-US" altLang="zh-CN" sz="1200" dirty="0">
                  <a:latin typeface="+mn-ea"/>
                  <a:ea typeface="+mn-ea"/>
                </a:endParaRPr>
              </a:p>
              <a:p>
                <a:pPr fontAlgn="base">
                  <a:spcBef>
                    <a:spcPts val="600"/>
                  </a:spcBef>
                </a:pPr>
                <a:r>
                  <a:rPr lang="en-US" altLang="zh-CN" sz="1200" dirty="0">
                    <a:latin typeface="+mn-ea"/>
                    <a:ea typeface="+mn-ea"/>
                  </a:rPr>
                  <a:t>2.</a:t>
                </a:r>
                <a:r>
                  <a:rPr lang="zh-CN" altLang="en-US" sz="1200" dirty="0">
                    <a:latin typeface="+mn-ea"/>
                    <a:ea typeface="+mn-ea"/>
                  </a:rPr>
                  <a:t> </a:t>
                </a:r>
                <a:r>
                  <a:rPr lang="en-US" altLang="zh-CN" sz="1200" dirty="0">
                    <a:latin typeface="+mn-ea"/>
                    <a:ea typeface="+mn-ea"/>
                  </a:rPr>
                  <a:t>HTTPS</a:t>
                </a:r>
                <a:r>
                  <a:rPr lang="zh-CN" altLang="en-US" sz="1200" dirty="0">
                    <a:latin typeface="+mn-ea"/>
                    <a:ea typeface="+mn-ea"/>
                  </a:rPr>
                  <a:t>卸载，性能提升</a:t>
                </a:r>
                <a:r>
                  <a:rPr lang="en-US" altLang="zh-CN" sz="1200" dirty="0">
                    <a:latin typeface="+mn-ea"/>
                    <a:ea typeface="+mn-ea"/>
                  </a:rPr>
                  <a:t>3</a:t>
                </a:r>
                <a:r>
                  <a:rPr lang="zh-CN" altLang="en-US" sz="1200" dirty="0">
                    <a:latin typeface="+mn-ea"/>
                    <a:ea typeface="+mn-ea"/>
                  </a:rPr>
                  <a:t>倍</a:t>
                </a:r>
                <a:endParaRPr lang="en-US" altLang="zh-CN" sz="1200" dirty="0">
                  <a:latin typeface="+mn-ea"/>
                  <a:ea typeface="+mn-ea"/>
                </a:endParaRPr>
              </a:p>
            </p:txBody>
          </p:sp>
          <p:grpSp>
            <p:nvGrpSpPr>
              <p:cNvPr id="46" name="Group 34"/>
              <p:cNvGrpSpPr/>
              <p:nvPr/>
            </p:nvGrpSpPr>
            <p:grpSpPr>
              <a:xfrm>
                <a:off x="2734648" y="4403578"/>
                <a:ext cx="2194586" cy="401067"/>
                <a:chOff x="695324" y="2130424"/>
                <a:chExt cx="3568710" cy="503450"/>
              </a:xfrm>
            </p:grpSpPr>
            <p:sp>
              <p:nvSpPr>
                <p:cNvPr id="50" name="Rectangle 37"/>
                <p:cNvSpPr/>
                <p:nvPr/>
              </p:nvSpPr>
              <p:spPr>
                <a:xfrm>
                  <a:off x="695324" y="2130424"/>
                  <a:ext cx="3568710" cy="5034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800">
                    <a:latin typeface="微软雅黑" panose="020B0503020204020204" pitchFamily="34" charset="-122"/>
                  </a:endParaRPr>
                </a:p>
              </p:txBody>
            </p:sp>
            <p:sp>
              <p:nvSpPr>
                <p:cNvPr id="51" name="speed"/>
                <p:cNvSpPr txBox="1">
                  <a:spLocks noChangeArrowheads="1"/>
                </p:cNvSpPr>
                <p:nvPr/>
              </p:nvSpPr>
              <p:spPr bwMode="auto">
                <a:xfrm>
                  <a:off x="1307721" y="2284241"/>
                  <a:ext cx="2520352" cy="335334"/>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鲲鹏系列网络性能</a:t>
                  </a:r>
                  <a:endParaRPr lang="en-US" sz="1600" b="1" dirty="0">
                    <a:solidFill>
                      <a:schemeClr val="bg1"/>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8112226" y="4567571"/>
              <a:ext cx="3184233" cy="1787225"/>
              <a:chOff x="9219997" y="4596774"/>
              <a:chExt cx="2476892" cy="1787691"/>
            </a:xfrm>
          </p:grpSpPr>
          <p:sp>
            <p:nvSpPr>
              <p:cNvPr id="77" name="矩形 76"/>
              <p:cNvSpPr/>
              <p:nvPr/>
            </p:nvSpPr>
            <p:spPr>
              <a:xfrm>
                <a:off x="9243844" y="5172673"/>
                <a:ext cx="2453045" cy="1062595"/>
              </a:xfrm>
              <a:prstGeom prst="rect">
                <a:avLst/>
              </a:prstGeom>
            </p:spPr>
            <p:txBody>
              <a:bodyPr wrap="square">
                <a:spAutoFit/>
              </a:bodyPr>
              <a:lstStyle/>
              <a:p>
                <a:pPr fontAlgn="base">
                  <a:spcBef>
                    <a:spcPts val="600"/>
                  </a:spcBef>
                </a:pPr>
                <a:r>
                  <a:rPr lang="en-US" altLang="zh-CN" sz="1200" dirty="0">
                    <a:latin typeface="+mn-ea"/>
                    <a:ea typeface="+mn-ea"/>
                  </a:rPr>
                  <a:t>1.</a:t>
                </a:r>
                <a:r>
                  <a:rPr lang="zh-CN" altLang="en-US" sz="1200" dirty="0">
                    <a:latin typeface="+mn-ea"/>
                    <a:ea typeface="+mn-ea"/>
                  </a:rPr>
                  <a:t>单</a:t>
                </a:r>
                <a:r>
                  <a:rPr lang="en-US" altLang="zh-CN" sz="1200" dirty="0">
                    <a:latin typeface="+mn-ea"/>
                    <a:ea typeface="+mn-ea"/>
                  </a:rPr>
                  <a:t>Region 20-30</a:t>
                </a:r>
                <a:r>
                  <a:rPr lang="zh-CN" altLang="en-US" sz="1200" dirty="0">
                    <a:latin typeface="+mn-ea"/>
                    <a:ea typeface="+mn-ea"/>
                  </a:rPr>
                  <a:t>万主机级的大规模网络，提升</a:t>
                </a:r>
                <a:r>
                  <a:rPr lang="en-US" altLang="zh-CN" sz="1200" dirty="0">
                    <a:latin typeface="+mn-ea"/>
                    <a:ea typeface="+mn-ea"/>
                  </a:rPr>
                  <a:t>100%</a:t>
                </a:r>
                <a:endParaRPr lang="en-US" altLang="zh-CN" sz="1200" dirty="0">
                  <a:latin typeface="+mn-ea"/>
                  <a:ea typeface="+mn-ea"/>
                </a:endParaRPr>
              </a:p>
              <a:p>
                <a:pPr fontAlgn="base">
                  <a:spcBef>
                    <a:spcPts val="600"/>
                  </a:spcBef>
                </a:pPr>
                <a:r>
                  <a:rPr lang="en-US" altLang="zh-CN" sz="1200" dirty="0">
                    <a:latin typeface="+mn-ea"/>
                    <a:ea typeface="+mn-ea"/>
                  </a:rPr>
                  <a:t>2.</a:t>
                </a:r>
                <a:r>
                  <a:rPr lang="zh-CN" altLang="en-US" sz="1200" dirty="0">
                    <a:latin typeface="+mn-ea"/>
                    <a:ea typeface="+mn-ea"/>
                  </a:rPr>
                  <a:t>线下通用服务器、裸机等互联互通</a:t>
                </a:r>
                <a:r>
                  <a:rPr lang="en-US" altLang="zh-CN" sz="1200" dirty="0">
                    <a:latin typeface="+mn-ea"/>
                    <a:ea typeface="+mn-ea"/>
                  </a:rPr>
                  <a:t>;</a:t>
                </a:r>
                <a:r>
                  <a:rPr lang="zh-CN" altLang="en-US" sz="1200" dirty="0">
                    <a:latin typeface="+mn-ea"/>
                    <a:ea typeface="+mn-ea"/>
                  </a:rPr>
                  <a:t> </a:t>
                </a:r>
                <a:endParaRPr lang="en-US" altLang="zh-CN" sz="1200" dirty="0">
                  <a:latin typeface="+mn-ea"/>
                  <a:ea typeface="+mn-ea"/>
                </a:endParaRPr>
              </a:p>
              <a:p>
                <a:pPr fontAlgn="base">
                  <a:spcBef>
                    <a:spcPts val="600"/>
                  </a:spcBef>
                </a:pPr>
                <a:r>
                  <a:rPr lang="en-US" altLang="zh-CN" sz="1200" dirty="0">
                    <a:latin typeface="+mn-ea"/>
                    <a:ea typeface="+mn-ea"/>
                  </a:rPr>
                  <a:t>3.</a:t>
                </a:r>
                <a:r>
                  <a:rPr lang="zh-CN" altLang="en-US" sz="1200" dirty="0">
                    <a:latin typeface="+mn-ea"/>
                    <a:ea typeface="+mn-ea"/>
                  </a:rPr>
                  <a:t>可视化、智能化运维</a:t>
                </a:r>
                <a:endParaRPr lang="en-US" altLang="zh-CN" sz="1200" dirty="0">
                  <a:latin typeface="+mn-ea"/>
                  <a:ea typeface="+mn-ea"/>
                </a:endParaRPr>
              </a:p>
            </p:txBody>
          </p:sp>
          <p:grpSp>
            <p:nvGrpSpPr>
              <p:cNvPr id="69" name="组合 68"/>
              <p:cNvGrpSpPr/>
              <p:nvPr/>
            </p:nvGrpSpPr>
            <p:grpSpPr>
              <a:xfrm>
                <a:off x="9219997" y="4596774"/>
                <a:ext cx="2476892" cy="1787691"/>
                <a:chOff x="2708507" y="4399210"/>
                <a:chExt cx="2358942" cy="1956187"/>
              </a:xfrm>
            </p:grpSpPr>
            <p:sp>
              <p:nvSpPr>
                <p:cNvPr id="70" name="圆角矩形 75"/>
                <p:cNvSpPr/>
                <p:nvPr/>
              </p:nvSpPr>
              <p:spPr>
                <a:xfrm>
                  <a:off x="2708507" y="4859656"/>
                  <a:ext cx="2358942" cy="1495741"/>
                </a:xfrm>
                <a:prstGeom prst="rect">
                  <a:avLst/>
                </a:prstGeom>
                <a:noFill/>
                <a:ln w="12700" cap="flat" cmpd="sng" algn="ctr">
                  <a:solidFill>
                    <a:schemeClr val="bg1">
                      <a:lumMod val="75000"/>
                    </a:schemeClr>
                  </a:solidFill>
                  <a:prstDash val="solid"/>
                  <a:miter lim="800000"/>
                </a:ln>
                <a:effectLst/>
              </p:spPr>
              <p:txBody>
                <a:bodyPr lIns="95997" tIns="97175" rIns="95997" bIns="97175" rtlCol="0" anchor="t" anchorCtr="0"/>
                <a:lstStyle/>
                <a:p>
                  <a:pPr defTabSz="1219200">
                    <a:lnSpc>
                      <a:spcPct val="110000"/>
                    </a:lnSpc>
                  </a:pPr>
                  <a:endParaRPr lang="en-US" altLang="zh-CN" sz="12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矩形 70"/>
                <p:cNvSpPr/>
                <p:nvPr/>
              </p:nvSpPr>
              <p:spPr>
                <a:xfrm>
                  <a:off x="2737511" y="4971487"/>
                  <a:ext cx="2026854" cy="286268"/>
                </a:xfrm>
                <a:prstGeom prst="rect">
                  <a:avLst/>
                </a:prstGeom>
              </p:spPr>
              <p:txBody>
                <a:bodyPr wrap="square">
                  <a:spAutoFit/>
                </a:bodyPr>
                <a:lstStyle/>
                <a:p>
                  <a:pPr fontAlgn="base">
                    <a:lnSpc>
                      <a:spcPct val="110000"/>
                    </a:lnSpc>
                    <a:spcBef>
                      <a:spcPts val="600"/>
                    </a:spcBef>
                    <a:spcAft>
                      <a:spcPts val="600"/>
                    </a:spcAft>
                  </a:pPr>
                  <a:endParaRPr lang="en-US" altLang="zh-CN" dirty="0">
                    <a:latin typeface="微软雅黑" panose="020B0503020204020204" pitchFamily="34" charset="-122"/>
                    <a:ea typeface="微软雅黑" panose="020B0503020204020204" pitchFamily="34" charset="-122"/>
                  </a:endParaRPr>
                </a:p>
              </p:txBody>
            </p:sp>
            <p:grpSp>
              <p:nvGrpSpPr>
                <p:cNvPr id="72" name="Group 34"/>
                <p:cNvGrpSpPr/>
                <p:nvPr/>
              </p:nvGrpSpPr>
              <p:grpSpPr>
                <a:xfrm>
                  <a:off x="2721369" y="4399210"/>
                  <a:ext cx="2332800" cy="485586"/>
                  <a:chOff x="673732" y="2124942"/>
                  <a:chExt cx="3793467" cy="609545"/>
                </a:xfrm>
              </p:grpSpPr>
              <p:sp>
                <p:nvSpPr>
                  <p:cNvPr id="73" name="Rectangle 37"/>
                  <p:cNvSpPr/>
                  <p:nvPr/>
                </p:nvSpPr>
                <p:spPr>
                  <a:xfrm>
                    <a:off x="673732" y="2124942"/>
                    <a:ext cx="3793467" cy="5478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800">
                      <a:latin typeface="微软雅黑" panose="020B0503020204020204" pitchFamily="34" charset="-122"/>
                    </a:endParaRPr>
                  </a:p>
                </p:txBody>
              </p:sp>
              <p:sp>
                <p:nvSpPr>
                  <p:cNvPr id="74" name="speed"/>
                  <p:cNvSpPr txBox="1">
                    <a:spLocks noChangeArrowheads="1"/>
                  </p:cNvSpPr>
                  <p:nvPr/>
                </p:nvSpPr>
                <p:spPr bwMode="auto">
                  <a:xfrm>
                    <a:off x="804687" y="2254329"/>
                    <a:ext cx="3546438" cy="480158"/>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鲲鹏系列网络管控面</a:t>
                    </a:r>
                    <a:endParaRPr lang="en-US" sz="1600" b="1" dirty="0">
                      <a:solidFill>
                        <a:schemeClr val="bg1"/>
                      </a:solidFill>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1126722" y="4567565"/>
              <a:ext cx="3239156" cy="1786196"/>
              <a:chOff x="510598" y="4597745"/>
              <a:chExt cx="2565543" cy="1786717"/>
            </a:xfrm>
          </p:grpSpPr>
          <p:grpSp>
            <p:nvGrpSpPr>
              <p:cNvPr id="10" name="组合 9"/>
              <p:cNvGrpSpPr/>
              <p:nvPr/>
            </p:nvGrpSpPr>
            <p:grpSpPr>
              <a:xfrm>
                <a:off x="510598" y="4597745"/>
                <a:ext cx="2565543" cy="1786717"/>
                <a:chOff x="510598" y="4395273"/>
                <a:chExt cx="2336743" cy="1796687"/>
              </a:xfrm>
            </p:grpSpPr>
            <p:sp>
              <p:nvSpPr>
                <p:cNvPr id="39" name="文本框 38"/>
                <p:cNvSpPr txBox="1"/>
                <p:nvPr/>
              </p:nvSpPr>
              <p:spPr>
                <a:xfrm>
                  <a:off x="592842" y="4984067"/>
                  <a:ext cx="1424527" cy="1202127"/>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err="1" smtClean="0">
                      <a:latin typeface="+mn-ea"/>
                      <a:ea typeface="+mn-ea"/>
                    </a:rPr>
                    <a:t>Kunpeng</a:t>
                  </a:r>
                  <a:r>
                    <a:rPr lang="en-US" altLang="zh-CN" sz="1200" dirty="0" smtClean="0">
                      <a:latin typeface="+mn-ea"/>
                      <a:ea typeface="+mn-ea"/>
                    </a:rPr>
                    <a:t> 920</a:t>
                  </a:r>
                  <a:endParaRPr lang="en-US" altLang="zh-CN" sz="1200" dirty="0">
                    <a:latin typeface="+mn-ea"/>
                    <a:ea typeface="+mn-ea"/>
                  </a:endParaRPr>
                </a:p>
                <a:p>
                  <a:pPr marL="171450" indent="-171450">
                    <a:lnSpc>
                      <a:spcPct val="150000"/>
                    </a:lnSpc>
                    <a:buFont typeface="Arial" panose="020B0604020202020204" pitchFamily="34" charset="0"/>
                    <a:buChar char="•"/>
                    <a:defRPr/>
                  </a:pPr>
                  <a:r>
                    <a:rPr lang="en-US" altLang="zh-CN" sz="1200" dirty="0">
                      <a:latin typeface="+mn-ea"/>
                      <a:ea typeface="+mn-ea"/>
                      <a:cs typeface="Arial" panose="020B0604020202020204" pitchFamily="34" charset="0"/>
                    </a:rPr>
                    <a:t>Hi182X </a:t>
                  </a:r>
                  <a:r>
                    <a:rPr lang="zh-CN" altLang="en-US" sz="1200" dirty="0">
                      <a:latin typeface="+mn-ea"/>
                      <a:ea typeface="+mn-ea"/>
                      <a:cs typeface="Arial" panose="020B0604020202020204" pitchFamily="34" charset="0"/>
                    </a:rPr>
                    <a:t>网络控制器</a:t>
                  </a:r>
                  <a:endParaRPr lang="en-US" altLang="zh-CN" sz="1200" dirty="0">
                    <a:latin typeface="+mn-ea"/>
                    <a:ea typeface="+mn-ea"/>
                    <a:cs typeface="Arial" panose="020B0604020202020204" pitchFamily="34" charset="0"/>
                  </a:endParaRPr>
                </a:p>
                <a:p>
                  <a:pPr marL="171450" indent="-171450">
                    <a:lnSpc>
                      <a:spcPct val="150000"/>
                    </a:lnSpc>
                    <a:buFont typeface="Arial" panose="020B0604020202020204" pitchFamily="34" charset="0"/>
                    <a:buChar char="•"/>
                    <a:defRPr/>
                  </a:pPr>
                  <a:r>
                    <a:rPr lang="zh-CN" altLang="en-US" sz="1200" dirty="0">
                      <a:latin typeface="+mn-ea"/>
                      <a:ea typeface="+mn-ea"/>
                    </a:rPr>
                    <a:t>交换机</a:t>
                  </a:r>
                  <a:r>
                    <a:rPr lang="en-US" altLang="zh-CN" sz="1200" dirty="0">
                      <a:latin typeface="+mn-ea"/>
                      <a:ea typeface="+mn-ea"/>
                    </a:rPr>
                    <a:t>CE168XX</a:t>
                  </a:r>
                  <a:endParaRPr lang="en-US" altLang="zh-CN" sz="1200" dirty="0">
                    <a:latin typeface="+mn-ea"/>
                    <a:ea typeface="+mn-ea"/>
                  </a:endParaRPr>
                </a:p>
                <a:p>
                  <a:pPr marL="171450" indent="-171450">
                    <a:lnSpc>
                      <a:spcPct val="150000"/>
                    </a:lnSpc>
                    <a:buFont typeface="Arial" panose="020B0604020202020204" pitchFamily="34" charset="0"/>
                    <a:buChar char="•"/>
                    <a:defRPr/>
                  </a:pPr>
                  <a:r>
                    <a:rPr lang="en-US" altLang="zh-CN" sz="1200" dirty="0">
                      <a:latin typeface="+mn-ea"/>
                      <a:ea typeface="+mn-ea"/>
                    </a:rPr>
                    <a:t>SDI</a:t>
                  </a:r>
                  <a:r>
                    <a:rPr lang="zh-CN" altLang="en-US" sz="1200" dirty="0">
                      <a:latin typeface="+mn-ea"/>
                      <a:ea typeface="+mn-ea"/>
                    </a:rPr>
                    <a:t>卡，管理</a:t>
                  </a:r>
                  <a:r>
                    <a:rPr lang="en-US" altLang="zh-CN" sz="1200" dirty="0">
                      <a:latin typeface="+mn-ea"/>
                      <a:ea typeface="+mn-ea"/>
                    </a:rPr>
                    <a:t>/</a:t>
                  </a:r>
                  <a:r>
                    <a:rPr lang="zh-CN" altLang="en-US" sz="1200" dirty="0">
                      <a:latin typeface="+mn-ea"/>
                      <a:ea typeface="+mn-ea"/>
                    </a:rPr>
                    <a:t>转发卸载</a:t>
                  </a:r>
                  <a:endParaRPr lang="zh-CN" altLang="en-US" sz="1200" dirty="0">
                    <a:latin typeface="+mn-ea"/>
                    <a:ea typeface="+mn-ea"/>
                    <a:cs typeface="Arial" panose="020B0604020202020204" pitchFamily="34" charset="0"/>
                  </a:endParaRPr>
                </a:p>
              </p:txBody>
            </p:sp>
            <p:grpSp>
              <p:nvGrpSpPr>
                <p:cNvPr id="59" name="Group 34"/>
                <p:cNvGrpSpPr/>
                <p:nvPr/>
              </p:nvGrpSpPr>
              <p:grpSpPr>
                <a:xfrm>
                  <a:off x="514541" y="4395273"/>
                  <a:ext cx="2332800" cy="401068"/>
                  <a:chOff x="695326" y="2130426"/>
                  <a:chExt cx="3617794" cy="503452"/>
                </a:xfrm>
              </p:grpSpPr>
              <p:sp>
                <p:nvSpPr>
                  <p:cNvPr id="60" name="Rectangle 37"/>
                  <p:cNvSpPr/>
                  <p:nvPr/>
                </p:nvSpPr>
                <p:spPr>
                  <a:xfrm>
                    <a:off x="695326" y="2130426"/>
                    <a:ext cx="3617794" cy="5034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ko-KR" altLang="en-US" sz="1800" b="1" dirty="0">
                      <a:latin typeface="微软雅黑" panose="020B0503020204020204" pitchFamily="34" charset="-122"/>
                    </a:endParaRPr>
                  </a:p>
                </p:txBody>
              </p:sp>
              <p:sp>
                <p:nvSpPr>
                  <p:cNvPr id="61" name="speed"/>
                  <p:cNvSpPr txBox="1">
                    <a:spLocks noChangeArrowheads="1"/>
                  </p:cNvSpPr>
                  <p:nvPr/>
                </p:nvSpPr>
                <p:spPr bwMode="auto">
                  <a:xfrm>
                    <a:off x="1944322" y="2285883"/>
                    <a:ext cx="1538806" cy="33533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r>
                      <a:rPr lang="zh-CN" altLang="en-US" sz="1600" b="1" dirty="0">
                        <a:solidFill>
                          <a:schemeClr val="bg1"/>
                        </a:solidFill>
                        <a:latin typeface="微软雅黑" panose="020B0503020204020204" pitchFamily="34" charset="-122"/>
                        <a:ea typeface="微软雅黑" panose="020B0503020204020204" pitchFamily="34" charset="-122"/>
                      </a:rPr>
                      <a:t>全自研硬件</a:t>
                    </a:r>
                    <a:endParaRPr lang="en-US" sz="1600" b="1" dirty="0">
                      <a:solidFill>
                        <a:schemeClr val="bg1"/>
                      </a:solidFill>
                      <a:latin typeface="微软雅黑" panose="020B0503020204020204" pitchFamily="34" charset="-122"/>
                      <a:ea typeface="微软雅黑" panose="020B0503020204020204" pitchFamily="34" charset="-122"/>
                    </a:endParaRPr>
                  </a:p>
                </p:txBody>
              </p:sp>
            </p:grpSp>
            <p:sp>
              <p:nvSpPr>
                <p:cNvPr id="68" name="圆角矩形 75"/>
                <p:cNvSpPr/>
                <p:nvPr/>
              </p:nvSpPr>
              <p:spPr>
                <a:xfrm>
                  <a:off x="510598" y="4845201"/>
                  <a:ext cx="2311967" cy="1346759"/>
                </a:xfrm>
                <a:prstGeom prst="rect">
                  <a:avLst/>
                </a:prstGeom>
                <a:noFill/>
                <a:ln w="12700" cap="flat" cmpd="sng" algn="ctr">
                  <a:solidFill>
                    <a:schemeClr val="bg1">
                      <a:lumMod val="75000"/>
                    </a:schemeClr>
                  </a:solidFill>
                  <a:prstDash val="solid"/>
                  <a:miter lim="800000"/>
                </a:ln>
                <a:effectLst/>
              </p:spPr>
              <p:txBody>
                <a:bodyPr lIns="95997" tIns="97175" rIns="95997" bIns="97175" rtlCol="0" anchor="t" anchorCtr="0"/>
                <a:lstStyle/>
                <a:p>
                  <a:pPr defTabSz="1219200">
                    <a:lnSpc>
                      <a:spcPct val="110000"/>
                    </a:lnSpc>
                  </a:pPr>
                  <a:endParaRPr lang="en-US" altLang="zh-CN" sz="1200" kern="0" dirty="0">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1" name="图片 10"/>
              <p:cNvPicPr>
                <a:picLocks noChangeAspect="1"/>
              </p:cNvPicPr>
              <p:nvPr/>
            </p:nvPicPr>
            <p:blipFill>
              <a:blip r:embed="rId1"/>
              <a:stretch>
                <a:fillRect/>
              </a:stretch>
            </p:blipFill>
            <p:spPr>
              <a:xfrm>
                <a:off x="2147840" y="5767426"/>
                <a:ext cx="390469" cy="461401"/>
              </a:xfrm>
              <a:prstGeom prst="rect">
                <a:avLst/>
              </a:prstGeom>
            </p:spPr>
          </p:pic>
          <p:pic>
            <p:nvPicPr>
              <p:cNvPr id="75"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4902" y="5397330"/>
                <a:ext cx="442876" cy="384066"/>
              </a:xfrm>
              <a:prstGeom prst="rect">
                <a:avLst/>
              </a:prstGeom>
            </p:spPr>
          </p:pic>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9959" y="5027787"/>
                <a:ext cx="834137" cy="405005"/>
              </a:xfrm>
              <a:prstGeom prst="rect">
                <a:avLst/>
              </a:prstGeom>
            </p:spPr>
          </p:pic>
        </p:grpSp>
      </p:grpSp>
      <p:sp>
        <p:nvSpPr>
          <p:cNvPr id="55" name="标题 1"/>
          <p:cNvSpPr txBox="1"/>
          <p:nvPr/>
        </p:nvSpPr>
        <p:spPr>
          <a:xfrm>
            <a:off x="331255" y="139361"/>
            <a:ext cx="11955821"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800" b="1" dirty="0"/>
          </a:p>
        </p:txBody>
      </p:sp>
      <p:sp>
        <p:nvSpPr>
          <p:cNvPr id="22" name="标题 21"/>
          <p:cNvSpPr>
            <a:spLocks noGrp="1"/>
          </p:cNvSpPr>
          <p:nvPr>
            <p:ph type="title"/>
          </p:nvPr>
        </p:nvSpPr>
        <p:spPr/>
        <p:txBody>
          <a:bodyPr/>
          <a:lstStyle/>
          <a:p>
            <a:r>
              <a:rPr lang="zh-CN" altLang="en-US" dirty="0" smtClean="0">
                <a:solidFill>
                  <a:schemeClr val="tx1"/>
                </a:solidFill>
              </a:rPr>
              <a:t>华为鲲鹏网络</a:t>
            </a:r>
            <a:r>
              <a:rPr lang="zh-CN" altLang="en-US" dirty="0">
                <a:solidFill>
                  <a:schemeClr val="tx1"/>
                </a:solidFill>
              </a:rPr>
              <a:t>服务：全系列网络服务</a:t>
            </a:r>
            <a:r>
              <a:rPr lang="zh-CN" altLang="en-US" dirty="0" smtClean="0">
                <a:solidFill>
                  <a:schemeClr val="tx1"/>
                </a:solidFill>
              </a:rPr>
              <a:t>提供</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华为云鲲鹏</a:t>
            </a:r>
            <a:r>
              <a:rPr lang="zh-CN" altLang="en-US" dirty="0" smtClean="0">
                <a:solidFill>
                  <a:schemeClr val="tx1"/>
                </a:solidFill>
              </a:rPr>
              <a:t>容器概述</a:t>
            </a:r>
            <a:endParaRPr lang="zh-CN" altLang="en-US" dirty="0">
              <a:solidFill>
                <a:schemeClr val="tx1"/>
              </a:solidFill>
            </a:endParaRPr>
          </a:p>
        </p:txBody>
      </p:sp>
      <p:sp>
        <p:nvSpPr>
          <p:cNvPr id="3" name="矩形 2"/>
          <p:cNvSpPr/>
          <p:nvPr/>
        </p:nvSpPr>
        <p:spPr>
          <a:xfrm>
            <a:off x="911424" y="1233488"/>
            <a:ext cx="10561439" cy="2252924"/>
          </a:xfrm>
          <a:prstGeom prst="rect">
            <a:avLst/>
          </a:prstGeom>
        </p:spPr>
        <p:txBody>
          <a:bodyPr wrap="square">
            <a:spAutoFit/>
          </a:bodyPr>
          <a:lstStyle/>
          <a:p>
            <a:pPr marL="285750" indent="-285750" defTabSz="913765">
              <a:lnSpc>
                <a:spcPct val="130000"/>
              </a:lnSpc>
              <a:buFont typeface="Wingdings" panose="05000000000000000000" pitchFamily="2" charset="2"/>
              <a:buChar char="l"/>
            </a:pPr>
            <a:r>
              <a:rPr kumimoji="1" lang="zh-CN" altLang="en-US" sz="1800" dirty="0">
                <a:latin typeface="微软雅黑" panose="020B0503020204020204" pitchFamily="34" charset="-122"/>
                <a:ea typeface="微软雅黑" panose="020B0503020204020204" pitchFamily="34" charset="-122"/>
              </a:rPr>
              <a:t>容器</a:t>
            </a:r>
            <a:r>
              <a:rPr kumimoji="1" lang="en-US" altLang="zh-CN" sz="1800" dirty="0">
                <a:latin typeface="微软雅黑" panose="020B0503020204020204" pitchFamily="34" charset="-122"/>
                <a:ea typeface="微软雅黑" panose="020B0503020204020204" pitchFamily="34" charset="-122"/>
              </a:rPr>
              <a:t>(container</a:t>
            </a:r>
            <a:r>
              <a:rPr kumimoji="1" lang="en-US" altLang="zh-CN" sz="1800" dirty="0" smtClean="0">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容器</a:t>
            </a:r>
            <a:r>
              <a:rPr kumimoji="1" lang="zh-CN" altLang="en-US" sz="1800" dirty="0">
                <a:latin typeface="微软雅黑" panose="020B0503020204020204" pitchFamily="34" charset="-122"/>
                <a:ea typeface="微软雅黑" panose="020B0503020204020204" pitchFamily="34" charset="-122"/>
              </a:rPr>
              <a:t>是一种虚拟化实例，一个操作系统的内核允许多个隔离的用户空间实例。</a:t>
            </a:r>
            <a:r>
              <a:rPr kumimoji="1" lang="zh-CN" altLang="en-US" sz="1800" dirty="0" smtClean="0">
                <a:latin typeface="微软雅黑" panose="020B0503020204020204" pitchFamily="34" charset="-122"/>
                <a:ea typeface="微软雅黑" panose="020B0503020204020204" pitchFamily="34" charset="-122"/>
              </a:rPr>
              <a:t>不像虚拟机</a:t>
            </a:r>
            <a:r>
              <a:rPr kumimoji="1" lang="zh-CN" altLang="en-US" sz="1800" dirty="0">
                <a:latin typeface="微软雅黑" panose="020B0503020204020204" pitchFamily="34" charset="-122"/>
                <a:ea typeface="微软雅黑" panose="020B0503020204020204" pitchFamily="34" charset="-122"/>
              </a:rPr>
              <a:t>（</a:t>
            </a:r>
            <a:r>
              <a:rPr kumimoji="1" lang="en-US" altLang="zh-CN" sz="1800" dirty="0">
                <a:latin typeface="微软雅黑" panose="020B0503020204020204" pitchFamily="34" charset="-122"/>
                <a:ea typeface="微软雅黑" panose="020B0503020204020204" pitchFamily="34" charset="-122"/>
              </a:rPr>
              <a:t>VM</a:t>
            </a:r>
            <a:r>
              <a:rPr kumimoji="1" lang="zh-CN" altLang="en-US" sz="1800" dirty="0">
                <a:latin typeface="微软雅黑" panose="020B0503020204020204" pitchFamily="34" charset="-122"/>
                <a:ea typeface="微软雅黑" panose="020B0503020204020204" pitchFamily="34" charset="-122"/>
              </a:rPr>
              <a:t>），容器不需要为每个实例运行一个完备的操作系统（</a:t>
            </a:r>
            <a:r>
              <a:rPr kumimoji="1" lang="en-US" altLang="zh-CN" sz="1800" dirty="0">
                <a:latin typeface="微软雅黑" panose="020B0503020204020204" pitchFamily="34" charset="-122"/>
                <a:ea typeface="微软雅黑" panose="020B0503020204020204" pitchFamily="34" charset="-122"/>
              </a:rPr>
              <a:t>OS</a:t>
            </a:r>
            <a:r>
              <a:rPr kumimoji="1" lang="zh-CN" altLang="en-US" sz="1800" dirty="0">
                <a:latin typeface="微软雅黑" panose="020B0503020204020204" pitchFamily="34" charset="-122"/>
                <a:ea typeface="微软雅黑" panose="020B0503020204020204" pitchFamily="34" charset="-122"/>
              </a:rPr>
              <a:t>）镜像。相反，容器能够在单个共享操作系统里面运行应用程序的不同实例</a:t>
            </a:r>
            <a:r>
              <a:rPr kumimoji="1" lang="zh-CN" altLang="en-US" sz="1800" dirty="0" smtClean="0">
                <a:latin typeface="微软雅黑" panose="020B0503020204020204" pitchFamily="34" charset="-122"/>
                <a:ea typeface="微软雅黑" panose="020B0503020204020204" pitchFamily="34" charset="-122"/>
              </a:rPr>
              <a:t>。</a:t>
            </a:r>
            <a:endParaRPr kumimoji="1" lang="en-US" altLang="zh-CN" sz="1800" dirty="0" smtClean="0">
              <a:latin typeface="微软雅黑" panose="020B0503020204020204" pitchFamily="34" charset="-122"/>
              <a:ea typeface="微软雅黑" panose="020B0503020204020204" pitchFamily="34" charset="-122"/>
            </a:endParaRPr>
          </a:p>
          <a:p>
            <a:pPr marL="285750" indent="-285750" defTabSz="913765">
              <a:lnSpc>
                <a:spcPct val="130000"/>
              </a:lnSpc>
              <a:buClr>
                <a:schemeClr val="bg1"/>
              </a:buClr>
              <a:buFont typeface="Wingdings" panose="05000000000000000000" pitchFamily="2" charset="2"/>
              <a:buChar char="l"/>
            </a:pPr>
            <a:endParaRPr kumimoji="1" lang="en-US" altLang="zh-CN" sz="1800" dirty="0" smtClean="0">
              <a:latin typeface="微软雅黑" panose="020B0503020204020204" pitchFamily="34" charset="-122"/>
              <a:ea typeface="微软雅黑" panose="020B0503020204020204" pitchFamily="34" charset="-122"/>
            </a:endParaRPr>
          </a:p>
          <a:p>
            <a:pPr marL="285750" indent="-285750" defTabSz="913765">
              <a:lnSpc>
                <a:spcPct val="130000"/>
              </a:lnSpc>
              <a:buFont typeface="Wingdings" panose="05000000000000000000" pitchFamily="2" charset="2"/>
              <a:buChar char="l"/>
            </a:pPr>
            <a:r>
              <a:rPr kumimoji="1" lang="zh-CN" altLang="en-US" sz="1800" dirty="0">
                <a:latin typeface="微软雅黑" panose="020B0503020204020204" pitchFamily="34" charset="-122"/>
                <a:ea typeface="微软雅黑" panose="020B0503020204020204" pitchFamily="34" charset="-122"/>
              </a:rPr>
              <a:t>华为云提供高性能、高可用、高安全的企业级容器服务，通过</a:t>
            </a:r>
            <a:r>
              <a:rPr kumimoji="1" lang="en-US" altLang="zh-CN" sz="1800" dirty="0">
                <a:latin typeface="微软雅黑" panose="020B0503020204020204" pitchFamily="34" charset="-122"/>
                <a:ea typeface="微软雅黑" panose="020B0503020204020204" pitchFamily="34" charset="-122"/>
              </a:rPr>
              <a:t>CNCF</a:t>
            </a:r>
            <a:r>
              <a:rPr kumimoji="1" lang="zh-CN" altLang="en-US" sz="1800" dirty="0">
                <a:latin typeface="微软雅黑" panose="020B0503020204020204" pitchFamily="34" charset="-122"/>
                <a:ea typeface="微软雅黑" panose="020B0503020204020204" pitchFamily="34" charset="-122"/>
              </a:rPr>
              <a:t>官方认证的两种</a:t>
            </a:r>
            <a:r>
              <a:rPr kumimoji="1" lang="en-US" altLang="zh-CN" sz="1800" dirty="0">
                <a:latin typeface="微软雅黑" panose="020B0503020204020204" pitchFamily="34" charset="-122"/>
                <a:ea typeface="微软雅黑" panose="020B0503020204020204" pitchFamily="34" charset="-122"/>
              </a:rPr>
              <a:t>Kubernetes</a:t>
            </a:r>
            <a:r>
              <a:rPr kumimoji="1" lang="zh-CN" altLang="en-US" sz="1800" dirty="0">
                <a:latin typeface="微软雅黑" panose="020B0503020204020204" pitchFamily="34" charset="-122"/>
                <a:ea typeface="微软雅黑" panose="020B0503020204020204" pitchFamily="34" charset="-122"/>
              </a:rPr>
              <a:t>服务供用户选择，包括云容器引擎（</a:t>
            </a:r>
            <a:r>
              <a:rPr kumimoji="1" lang="en-US" altLang="zh-CN" sz="1800" dirty="0">
                <a:latin typeface="微软雅黑" panose="020B0503020204020204" pitchFamily="34" charset="-122"/>
                <a:ea typeface="微软雅黑" panose="020B0503020204020204" pitchFamily="34" charset="-122"/>
              </a:rPr>
              <a:t>CCE</a:t>
            </a:r>
            <a:r>
              <a:rPr kumimoji="1" lang="zh-CN" altLang="en-US" sz="1800" dirty="0">
                <a:latin typeface="微软雅黑" panose="020B0503020204020204" pitchFamily="34" charset="-122"/>
                <a:ea typeface="微软雅黑" panose="020B0503020204020204" pitchFamily="34" charset="-122"/>
              </a:rPr>
              <a:t>）与云容器实例（</a:t>
            </a:r>
            <a:r>
              <a:rPr kumimoji="1" lang="en-US" altLang="zh-CN" sz="1800" dirty="0">
                <a:latin typeface="微软雅黑" panose="020B0503020204020204" pitchFamily="34" charset="-122"/>
                <a:ea typeface="微软雅黑" panose="020B0503020204020204" pitchFamily="34" charset="-122"/>
              </a:rPr>
              <a:t>CCI</a:t>
            </a:r>
            <a:r>
              <a:rPr kumimoji="1" lang="zh-CN" altLang="en-US" sz="1800" dirty="0">
                <a:latin typeface="微软雅黑" panose="020B0503020204020204" pitchFamily="34" charset="-122"/>
                <a:ea typeface="微软雅黑" panose="020B0503020204020204" pitchFamily="34" charset="-122"/>
              </a:rPr>
              <a:t>）</a:t>
            </a:r>
            <a:r>
              <a:rPr kumimoji="1" lang="zh-CN" altLang="en-US" sz="1800" dirty="0" smtClean="0">
                <a:latin typeface="微软雅黑" panose="020B0503020204020204" pitchFamily="34" charset="-122"/>
                <a:ea typeface="微软雅黑" panose="020B0503020204020204" pitchFamily="34" charset="-122"/>
              </a:rPr>
              <a:t>。</a:t>
            </a:r>
            <a:endParaRPr kumimoji="1"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3359696" y="1810632"/>
            <a:ext cx="2135686" cy="107793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TextBox 142"/>
          <p:cNvSpPr txBox="1"/>
          <p:nvPr/>
        </p:nvSpPr>
        <p:spPr>
          <a:xfrm>
            <a:off x="3619520" y="1900677"/>
            <a:ext cx="1515950" cy="73866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200">
              <a:defRPr sz="1400" b="1">
                <a:solidFill>
                  <a:schemeClr val="accent2"/>
                </a:solidFill>
                <a:latin typeface="Arial" panose="020B0604020202020204"/>
                <a:ea typeface="微软雅黑" panose="020B0503020204020204" pitchFamily="34" charset="-122"/>
                <a:cs typeface="Arial" panose="020B0604020202020204" pitchFamily="34" charset="0"/>
              </a:defRPr>
            </a:lvl1pPr>
          </a:lstStyle>
          <a:p>
            <a:r>
              <a:rPr lang="zh-CN" altLang="en-US" dirty="0">
                <a:solidFill>
                  <a:schemeClr val="tx1"/>
                </a:solidFill>
                <a:latin typeface="+mn-ea"/>
              </a:rPr>
              <a:t>华为鲲鹏</a:t>
            </a:r>
            <a:r>
              <a:rPr lang="en-US" altLang="zh-CN" dirty="0">
                <a:solidFill>
                  <a:schemeClr val="tx1"/>
                </a:solidFill>
                <a:latin typeface="+mn-ea"/>
              </a:rPr>
              <a:t>Kubernetes</a:t>
            </a:r>
            <a:r>
              <a:rPr lang="zh-CN" altLang="en-US" dirty="0">
                <a:solidFill>
                  <a:schemeClr val="tx1"/>
                </a:solidFill>
                <a:latin typeface="+mn-ea"/>
              </a:rPr>
              <a:t>容器（</a:t>
            </a:r>
            <a:r>
              <a:rPr lang="en-US" altLang="zh-CN" dirty="0">
                <a:solidFill>
                  <a:schemeClr val="tx1"/>
                </a:solidFill>
                <a:latin typeface="+mn-ea"/>
              </a:rPr>
              <a:t>CCE</a:t>
            </a:r>
            <a:r>
              <a:rPr lang="zh-CN" altLang="en-US" dirty="0">
                <a:solidFill>
                  <a:schemeClr val="tx1"/>
                </a:solidFill>
                <a:latin typeface="+mn-ea"/>
              </a:rPr>
              <a:t>） </a:t>
            </a:r>
            <a:endParaRPr lang="zh-CN" altLang="en-US" dirty="0">
              <a:solidFill>
                <a:schemeClr val="tx1"/>
              </a:solidFill>
              <a:latin typeface="+mn-ea"/>
            </a:endParaRPr>
          </a:p>
        </p:txBody>
      </p:sp>
      <p:sp>
        <p:nvSpPr>
          <p:cNvPr id="98" name="圆角矩形 97"/>
          <p:cNvSpPr/>
          <p:nvPr/>
        </p:nvSpPr>
        <p:spPr>
          <a:xfrm>
            <a:off x="3359190" y="4388386"/>
            <a:ext cx="2136192" cy="732802"/>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r>
              <a:rPr lang="zh-CN" altLang="en-US" sz="1400" kern="0" dirty="0">
                <a:latin typeface="+mn-ea"/>
                <a:ea typeface="+mn-ea"/>
                <a:cs typeface="Arial" panose="020B0604020202020204" pitchFamily="34" charset="0"/>
              </a:rPr>
              <a:t>建站、电商、视频、大数据、混合计算，成本</a:t>
            </a:r>
            <a:r>
              <a:rPr lang="zh-CN" altLang="en-US" sz="1400" kern="0" dirty="0" smtClean="0">
                <a:latin typeface="+mn-ea"/>
                <a:ea typeface="+mn-ea"/>
                <a:cs typeface="Arial" panose="020B0604020202020204" pitchFamily="34" charset="0"/>
              </a:rPr>
              <a:t>优化</a:t>
            </a:r>
            <a:r>
              <a:rPr lang="zh-CN" altLang="en-US" sz="1400" kern="0" dirty="0" smtClean="0">
                <a:latin typeface="微软雅黑" panose="020B0503020204020204" pitchFamily="34" charset="-122"/>
                <a:ea typeface="微软雅黑" panose="020B0503020204020204" pitchFamily="34" charset="-122"/>
                <a:cs typeface="Arial" panose="020B0604020202020204" pitchFamily="34" charset="0"/>
              </a:rPr>
              <a:t>等</a:t>
            </a:r>
            <a:endParaRPr lang="zh-CN" altLang="en-US" sz="14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圆角矩形 99"/>
          <p:cNvSpPr/>
          <p:nvPr/>
        </p:nvSpPr>
        <p:spPr>
          <a:xfrm>
            <a:off x="7428148" y="1819264"/>
            <a:ext cx="1986460"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endParaRPr lang="zh-CN" altLang="en-US" sz="1200"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2" name="TextBox 142"/>
          <p:cNvSpPr txBox="1"/>
          <p:nvPr/>
        </p:nvSpPr>
        <p:spPr>
          <a:xfrm>
            <a:off x="7655479" y="1898823"/>
            <a:ext cx="1371931" cy="73866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200">
              <a:defRPr sz="1400" b="1">
                <a:solidFill>
                  <a:schemeClr val="bg1">
                    <a:lumMod val="50000"/>
                  </a:schemeClr>
                </a:solidFill>
                <a:latin typeface="Arial" panose="020B0604020202020204"/>
                <a:ea typeface="微软雅黑" panose="020B0503020204020204" pitchFamily="34" charset="-122"/>
                <a:cs typeface="Arial" panose="020B0604020202020204" pitchFamily="34" charset="0"/>
              </a:defRPr>
            </a:lvl1pPr>
          </a:lstStyle>
          <a:p>
            <a:r>
              <a:rPr lang="zh-CN" altLang="en-US" dirty="0">
                <a:solidFill>
                  <a:schemeClr val="tx1"/>
                </a:solidFill>
                <a:latin typeface="+mn-ea"/>
              </a:rPr>
              <a:t>华为鲲鹏</a:t>
            </a:r>
            <a:r>
              <a:rPr lang="en-US" altLang="zh-CN" dirty="0" err="1">
                <a:solidFill>
                  <a:schemeClr val="tx1"/>
                </a:solidFill>
                <a:latin typeface="+mn-ea"/>
              </a:rPr>
              <a:t>Serverless</a:t>
            </a:r>
            <a:r>
              <a:rPr lang="zh-CN" altLang="en-US" dirty="0">
                <a:solidFill>
                  <a:schemeClr val="tx1"/>
                </a:solidFill>
                <a:latin typeface="+mn-ea"/>
              </a:rPr>
              <a:t>容器（</a:t>
            </a:r>
            <a:r>
              <a:rPr lang="en-US" altLang="zh-CN" dirty="0">
                <a:solidFill>
                  <a:schemeClr val="tx1"/>
                </a:solidFill>
                <a:latin typeface="+mn-ea"/>
              </a:rPr>
              <a:t>CCI</a:t>
            </a:r>
            <a:r>
              <a:rPr lang="zh-CN" altLang="en-US" dirty="0">
                <a:solidFill>
                  <a:schemeClr val="tx1"/>
                </a:solidFill>
                <a:latin typeface="+mn-ea"/>
              </a:rPr>
              <a:t>）</a:t>
            </a:r>
            <a:endParaRPr lang="zh-CN" altLang="en-US" dirty="0">
              <a:solidFill>
                <a:schemeClr val="tx1"/>
              </a:solidFill>
              <a:latin typeface="+mn-ea"/>
            </a:endParaRPr>
          </a:p>
        </p:txBody>
      </p:sp>
      <p:sp>
        <p:nvSpPr>
          <p:cNvPr id="104" name="圆角矩形 103"/>
          <p:cNvSpPr/>
          <p:nvPr/>
        </p:nvSpPr>
        <p:spPr>
          <a:xfrm>
            <a:off x="7396624" y="4397922"/>
            <a:ext cx="2017984" cy="83127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200"/>
            <a:r>
              <a:rPr lang="zh-CN" altLang="en-US" sz="1400" kern="0" dirty="0">
                <a:latin typeface="+mn-ea"/>
                <a:ea typeface="+mn-ea"/>
                <a:cs typeface="Arial" panose="020B0604020202020204" pitchFamily="34" charset="0"/>
              </a:rPr>
              <a:t>基因、大数据、</a:t>
            </a:r>
            <a:r>
              <a:rPr lang="en-US" altLang="zh-CN" sz="1400" kern="0" dirty="0" err="1">
                <a:latin typeface="+mn-ea"/>
                <a:ea typeface="+mn-ea"/>
                <a:cs typeface="Arial" panose="020B0604020202020204" pitchFamily="34" charset="0"/>
              </a:rPr>
              <a:t>Serverless</a:t>
            </a:r>
            <a:r>
              <a:rPr lang="zh-CN" altLang="en-US" sz="1400" kern="0" dirty="0">
                <a:latin typeface="+mn-ea"/>
                <a:ea typeface="+mn-ea"/>
                <a:cs typeface="Arial" panose="020B0604020202020204" pitchFamily="34" charset="0"/>
              </a:rPr>
              <a:t>、应用</a:t>
            </a:r>
            <a:r>
              <a:rPr lang="en-US" altLang="zh-CN" sz="1400" kern="0" dirty="0">
                <a:latin typeface="+mn-ea"/>
                <a:ea typeface="+mn-ea"/>
                <a:cs typeface="Arial" panose="020B0604020202020204" pitchFamily="34" charset="0"/>
              </a:rPr>
              <a:t>AI</a:t>
            </a:r>
            <a:r>
              <a:rPr lang="zh-CN" altLang="en-US" sz="1400" kern="0" dirty="0">
                <a:latin typeface="+mn-ea"/>
                <a:ea typeface="+mn-ea"/>
                <a:cs typeface="Arial" panose="020B0604020202020204" pitchFamily="34" charset="0"/>
              </a:rPr>
              <a:t>训练、</a:t>
            </a:r>
            <a:r>
              <a:rPr lang="zh-CN" altLang="en-US" sz="1400" kern="0" dirty="0" smtClean="0">
                <a:latin typeface="+mn-ea"/>
                <a:ea typeface="+mn-ea"/>
                <a:cs typeface="Arial" panose="020B0604020202020204" pitchFamily="34" charset="0"/>
              </a:rPr>
              <a:t>推理</a:t>
            </a:r>
            <a:endParaRPr lang="zh-CN" altLang="en-US" sz="1400" kern="0" dirty="0">
              <a:latin typeface="+mn-ea"/>
              <a:ea typeface="+mn-ea"/>
              <a:cs typeface="Arial" panose="020B0604020202020204" pitchFamily="34" charset="0"/>
            </a:endParaRPr>
          </a:p>
        </p:txBody>
      </p:sp>
      <p:sp>
        <p:nvSpPr>
          <p:cNvPr id="48" name="标题 1"/>
          <p:cNvSpPr txBox="1"/>
          <p:nvPr/>
        </p:nvSpPr>
        <p:spPr>
          <a:xfrm>
            <a:off x="331255" y="139361"/>
            <a:ext cx="11667864"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800" b="1" dirty="0"/>
          </a:p>
        </p:txBody>
      </p:sp>
      <p:sp>
        <p:nvSpPr>
          <p:cNvPr id="4" name="标题 3"/>
          <p:cNvSpPr>
            <a:spLocks noGrp="1"/>
          </p:cNvSpPr>
          <p:nvPr>
            <p:ph type="title"/>
          </p:nvPr>
        </p:nvSpPr>
        <p:spPr/>
        <p:txBody>
          <a:bodyPr/>
          <a:lstStyle/>
          <a:p>
            <a:r>
              <a:rPr lang="zh-CN" altLang="en-US" sz="3600" dirty="0">
                <a:solidFill>
                  <a:schemeClr val="tx1"/>
                </a:solidFill>
              </a:rPr>
              <a:t>华为云鲲鹏容器服务</a:t>
            </a:r>
            <a:r>
              <a:rPr lang="zh-CN" altLang="en-US" sz="3600" dirty="0" smtClean="0"/>
              <a:t>型号和场景</a:t>
            </a:r>
            <a:endParaRPr lang="zh-CN" altLang="en-US" sz="3600" dirty="0"/>
          </a:p>
        </p:txBody>
      </p:sp>
      <p:sp>
        <p:nvSpPr>
          <p:cNvPr id="52" name="TextBox 142"/>
          <p:cNvSpPr txBox="1"/>
          <p:nvPr/>
        </p:nvSpPr>
        <p:spPr>
          <a:xfrm>
            <a:off x="1235668" y="4397922"/>
            <a:ext cx="1333963" cy="404177"/>
          </a:xfrm>
          <a:prstGeom prst="rect">
            <a:avLst/>
          </a:prstGeom>
          <a:noFill/>
        </p:spPr>
        <p:txBody>
          <a:bodyPr wrap="square" rtlCol="0">
            <a:spAutoFit/>
          </a:bodyPr>
          <a:lstStyle/>
          <a:p>
            <a:pPr algn="ctr" defTabSz="1219200"/>
            <a:r>
              <a:rPr lang="zh-CN" altLang="en-US" sz="2000" b="1" dirty="0" smtClean="0">
                <a:latin typeface="微软雅黑" panose="020B0503020204020204" pitchFamily="34" charset="-122"/>
                <a:ea typeface="微软雅黑" panose="020B0503020204020204" pitchFamily="34" charset="-122"/>
              </a:rPr>
              <a:t>对应场景</a:t>
            </a:r>
            <a:endParaRPr lang="zh-CN" altLang="en-US" sz="2000" b="1" dirty="0">
              <a:latin typeface="微软雅黑" panose="020B0503020204020204" pitchFamily="34" charset="-122"/>
              <a:ea typeface="微软雅黑" panose="020B0503020204020204" pitchFamily="34" charset="-122"/>
            </a:endParaRPr>
          </a:p>
        </p:txBody>
      </p:sp>
      <p:sp>
        <p:nvSpPr>
          <p:cNvPr id="53" name="TextBox 142"/>
          <p:cNvSpPr txBox="1"/>
          <p:nvPr/>
        </p:nvSpPr>
        <p:spPr>
          <a:xfrm>
            <a:off x="1236945" y="1819264"/>
            <a:ext cx="1333963" cy="404177"/>
          </a:xfrm>
          <a:prstGeom prst="rect">
            <a:avLst/>
          </a:prstGeom>
          <a:noFill/>
        </p:spPr>
        <p:txBody>
          <a:bodyPr wrap="square" rtlCol="0">
            <a:spAutoFit/>
          </a:bodyPr>
          <a:lstStyle/>
          <a:p>
            <a:pPr algn="ctr" defTabSz="1219200"/>
            <a:r>
              <a:rPr lang="zh-CN" altLang="en-US" sz="2000" b="1" dirty="0" smtClean="0">
                <a:latin typeface="微软雅黑" panose="020B0503020204020204" pitchFamily="34" charset="-122"/>
                <a:ea typeface="微软雅黑" panose="020B0503020204020204" pitchFamily="34" charset="-122"/>
              </a:rPr>
              <a:t>主要型号</a:t>
            </a:r>
            <a:endParaRPr lang="zh-CN" altLang="en-US" sz="2000" b="1" dirty="0">
              <a:latin typeface="微软雅黑" panose="020B0503020204020204" pitchFamily="34" charset="-122"/>
              <a:ea typeface="微软雅黑" panose="020B0503020204020204" pitchFamily="34" charset="-122"/>
            </a:endParaRPr>
          </a:p>
        </p:txBody>
      </p:sp>
      <p:sp>
        <p:nvSpPr>
          <p:cNvPr id="14" name="任意多边形 13"/>
          <p:cNvSpPr/>
          <p:nvPr/>
        </p:nvSpPr>
        <p:spPr bwMode="auto">
          <a:xfrm>
            <a:off x="4125467" y="3268742"/>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5" name="任意多边形 14"/>
          <p:cNvSpPr/>
          <p:nvPr/>
        </p:nvSpPr>
        <p:spPr bwMode="auto">
          <a:xfrm>
            <a:off x="8089416" y="3268742"/>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华为鲲鹏</a:t>
            </a:r>
            <a:r>
              <a:rPr lang="en-US" altLang="zh-CN" dirty="0" smtClean="0"/>
              <a:t>CCE</a:t>
            </a:r>
            <a:endParaRPr lang="zh-CN" altLang="en-US" dirty="0"/>
          </a:p>
        </p:txBody>
      </p:sp>
      <p:grpSp>
        <p:nvGrpSpPr>
          <p:cNvPr id="13" name="组合 12"/>
          <p:cNvGrpSpPr/>
          <p:nvPr/>
        </p:nvGrpSpPr>
        <p:grpSpPr>
          <a:xfrm>
            <a:off x="1554918" y="2419125"/>
            <a:ext cx="3918713" cy="3692400"/>
            <a:chOff x="1156798" y="1899739"/>
            <a:chExt cx="4316834" cy="4358503"/>
          </a:xfrm>
        </p:grpSpPr>
        <p:sp>
          <p:nvSpPr>
            <p:cNvPr id="7" name="矩形 6"/>
            <p:cNvSpPr/>
            <p:nvPr/>
          </p:nvSpPr>
          <p:spPr>
            <a:xfrm>
              <a:off x="1200732" y="1899739"/>
              <a:ext cx="4272900" cy="1160662"/>
            </a:xfrm>
            <a:prstGeom prst="rect">
              <a:avLst/>
            </a:prstGeom>
            <a:solidFill>
              <a:schemeClr val="bg1"/>
            </a:solidFill>
            <a:ln>
              <a:solidFill>
                <a:srgbClr val="ECF0F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200" dirty="0">
                  <a:solidFill>
                    <a:schemeClr val="tx1"/>
                  </a:solidFill>
                  <a:latin typeface="+mn-ea"/>
                </a:rPr>
                <a:t>游戏、直播、视频、金融、汽车、航空、能源</a:t>
              </a:r>
              <a:endParaRPr lang="en-US" altLang="zh-CN" sz="1200" dirty="0">
                <a:solidFill>
                  <a:schemeClr val="tx1"/>
                </a:solidFill>
                <a:latin typeface="+mn-ea"/>
              </a:endParaRPr>
            </a:p>
          </p:txBody>
        </p:sp>
        <p:sp>
          <p:nvSpPr>
            <p:cNvPr id="163" name="圆角矩形 162"/>
            <p:cNvSpPr/>
            <p:nvPr/>
          </p:nvSpPr>
          <p:spPr>
            <a:xfrm>
              <a:off x="1156798" y="3281550"/>
              <a:ext cx="4316834" cy="893966"/>
            </a:xfrm>
            <a:prstGeom prst="roundRect">
              <a:avLst>
                <a:gd name="adj" fmla="val 4167"/>
              </a:avLst>
            </a:prstGeom>
            <a:solidFill>
              <a:schemeClr val="bg1">
                <a:lumMod val="95000"/>
              </a:schemeClr>
            </a:solidFill>
            <a:ln w="9525" cap="flat" cmpd="sng" algn="ctr">
              <a:solidFill>
                <a:schemeClr val="bg1"/>
              </a:solidFill>
              <a:prstDash val="solid"/>
            </a:ln>
            <a:effectLst/>
          </p:spPr>
          <p:txBody>
            <a:bodyPr rtlCol="0" anchor="ctr"/>
            <a:lstStyle/>
            <a:p>
              <a:pPr algn="ctr" defTabSz="1219200"/>
              <a:r>
                <a:rPr lang="zh-CN" altLang="en-US" sz="2000" b="1" dirty="0" smtClean="0">
                  <a:solidFill>
                    <a:srgbClr val="C00000"/>
                  </a:solidFill>
                  <a:latin typeface="+mn-ea"/>
                  <a:ea typeface="+mn-ea"/>
                </a:rPr>
                <a:t>华为鲲鹏</a:t>
              </a:r>
              <a:r>
                <a:rPr lang="en-US" altLang="zh-CN" sz="2000" b="1" dirty="0">
                  <a:solidFill>
                    <a:srgbClr val="C00000"/>
                  </a:solidFill>
                  <a:latin typeface="+mn-ea"/>
                  <a:ea typeface="+mn-ea"/>
                </a:rPr>
                <a:t>Kubernetes</a:t>
              </a:r>
              <a:r>
                <a:rPr lang="zh-CN" altLang="en-US" sz="2000" b="1" dirty="0">
                  <a:solidFill>
                    <a:srgbClr val="C00000"/>
                  </a:solidFill>
                  <a:latin typeface="+mn-ea"/>
                  <a:ea typeface="+mn-ea"/>
                </a:rPr>
                <a:t>容器</a:t>
              </a:r>
              <a:endParaRPr lang="en-US" altLang="zh-CN" sz="2000" b="1" dirty="0">
                <a:solidFill>
                  <a:srgbClr val="C00000"/>
                </a:solidFill>
                <a:latin typeface="+mn-ea"/>
                <a:ea typeface="+mn-ea"/>
              </a:endParaRPr>
            </a:p>
            <a:p>
              <a:pPr algn="ctr" defTabSz="1219200"/>
              <a:endParaRPr lang="en-US" altLang="zh-CN" sz="800" b="1" dirty="0">
                <a:solidFill>
                  <a:srgbClr val="C00000"/>
                </a:solidFill>
                <a:latin typeface="+mn-ea"/>
                <a:ea typeface="+mn-ea"/>
              </a:endParaRPr>
            </a:p>
            <a:p>
              <a:pPr algn="ctr" defTabSz="1219200"/>
              <a:r>
                <a:rPr lang="zh-CN" altLang="en-US" sz="1400" b="1" dirty="0">
                  <a:latin typeface="+mn-ea"/>
                  <a:ea typeface="+mn-ea"/>
                </a:rPr>
                <a:t>多平台混部  跨云管理  一键式交付</a:t>
              </a:r>
              <a:endParaRPr lang="en-US" altLang="zh-CN" sz="1400" b="1" dirty="0">
                <a:latin typeface="+mn-ea"/>
                <a:ea typeface="+mn-ea"/>
              </a:endParaRPr>
            </a:p>
          </p:txBody>
        </p:sp>
        <p:grpSp>
          <p:nvGrpSpPr>
            <p:cNvPr id="3" name="组合 2"/>
            <p:cNvGrpSpPr/>
            <p:nvPr/>
          </p:nvGrpSpPr>
          <p:grpSpPr>
            <a:xfrm>
              <a:off x="2381556" y="4335099"/>
              <a:ext cx="1911249" cy="1923143"/>
              <a:chOff x="4982656" y="1200166"/>
              <a:chExt cx="1911746" cy="1923644"/>
            </a:xfrm>
          </p:grpSpPr>
          <p:grpSp>
            <p:nvGrpSpPr>
              <p:cNvPr id="6" name="组合 5"/>
              <p:cNvGrpSpPr/>
              <p:nvPr/>
            </p:nvGrpSpPr>
            <p:grpSpPr>
              <a:xfrm>
                <a:off x="4982656" y="1200166"/>
                <a:ext cx="1911746" cy="1923644"/>
                <a:chOff x="4800951" y="3232234"/>
                <a:chExt cx="2138104" cy="2233207"/>
              </a:xfrm>
            </p:grpSpPr>
            <p:sp>
              <p:nvSpPr>
                <p:cNvPr id="150" name="Oval 11"/>
                <p:cNvSpPr>
                  <a:spLocks noChangeArrowheads="1"/>
                </p:cNvSpPr>
                <p:nvPr/>
              </p:nvSpPr>
              <p:spPr bwMode="auto">
                <a:xfrm>
                  <a:off x="4800951" y="3232234"/>
                  <a:ext cx="2138104" cy="2233207"/>
                </a:xfrm>
                <a:prstGeom prst="ellipse">
                  <a:avLst/>
                </a:prstGeom>
                <a:solidFill>
                  <a:schemeClr val="bg1"/>
                </a:solidFill>
                <a:ln w="6350">
                  <a:solidFill>
                    <a:srgbClr val="326DE6"/>
                  </a:solidFill>
                  <a:round/>
                </a:ln>
                <a:effectLst>
                  <a:outerShdw dist="35921" dir="2700000" algn="ctr" rotWithShape="0">
                    <a:schemeClr val="hlink"/>
                  </a:outerShdw>
                </a:effectLst>
              </p:spPr>
              <p:txBody>
                <a:bodyPr wrap="none" lIns="71981" tIns="0" rIns="0" bIns="0" anchor="ctr"/>
                <a:lstStyle/>
                <a:p>
                  <a:endParaRPr lang="zh-CN" altLang="en-US" dirty="0">
                    <a:latin typeface="+mn-ea"/>
                    <a:ea typeface="+mn-ea"/>
                  </a:endParaRPr>
                </a:p>
              </p:txBody>
            </p:sp>
            <p:grpSp>
              <p:nvGrpSpPr>
                <p:cNvPr id="5" name="组合 4"/>
                <p:cNvGrpSpPr/>
                <p:nvPr/>
              </p:nvGrpSpPr>
              <p:grpSpPr>
                <a:xfrm>
                  <a:off x="4893573" y="4230691"/>
                  <a:ext cx="1746189" cy="977223"/>
                  <a:chOff x="5097491" y="1852967"/>
                  <a:chExt cx="1746189" cy="977223"/>
                </a:xfrm>
              </p:grpSpPr>
              <p:sp>
                <p:nvSpPr>
                  <p:cNvPr id="4" name="文本框 3"/>
                  <p:cNvSpPr txBox="1"/>
                  <p:nvPr/>
                </p:nvSpPr>
                <p:spPr>
                  <a:xfrm>
                    <a:off x="5592820" y="2450504"/>
                    <a:ext cx="1250860" cy="379686"/>
                  </a:xfrm>
                  <a:prstGeom prst="rect">
                    <a:avLst/>
                  </a:prstGeom>
                  <a:noFill/>
                </p:spPr>
                <p:txBody>
                  <a:bodyPr wrap="none" rtlCol="0">
                    <a:spAutoFit/>
                  </a:bodyPr>
                  <a:lstStyle/>
                  <a:p>
                    <a:r>
                      <a:rPr lang="en-US" altLang="zh-CN" sz="1200" dirty="0">
                        <a:latin typeface="+mn-ea"/>
                        <a:ea typeface="+mn-ea"/>
                      </a:rPr>
                      <a:t>Kubernetes</a:t>
                    </a:r>
                    <a:endParaRPr lang="zh-CN" altLang="en-US" sz="1200" dirty="0">
                      <a:latin typeface="+mn-ea"/>
                      <a:ea typeface="+mn-ea"/>
                    </a:endParaRPr>
                  </a:p>
                </p:txBody>
              </p:sp>
              <p:pic>
                <p:nvPicPr>
                  <p:cNvPr id="124" name="图片 123"/>
                  <p:cNvPicPr>
                    <a:picLocks noChangeAspect="1"/>
                  </p:cNvPicPr>
                  <p:nvPr/>
                </p:nvPicPr>
                <p:blipFill>
                  <a:blip r:embed="rId1">
                    <a:clrChange>
                      <a:clrFrom>
                        <a:srgbClr val="FFFFFF"/>
                      </a:clrFrom>
                      <a:clrTo>
                        <a:srgbClr val="FFFFFF">
                          <a:alpha val="0"/>
                        </a:srgbClr>
                      </a:clrTo>
                    </a:clrChange>
                  </a:blip>
                  <a:stretch>
                    <a:fillRect/>
                  </a:stretch>
                </p:blipFill>
                <p:spPr>
                  <a:xfrm>
                    <a:off x="6264499" y="1865276"/>
                    <a:ext cx="576620" cy="574294"/>
                  </a:xfrm>
                  <a:prstGeom prst="rect">
                    <a:avLst/>
                  </a:prstGeom>
                </p:spPr>
              </p:pic>
              <p:sp>
                <p:nvSpPr>
                  <p:cNvPr id="285" name="文本框 284"/>
                  <p:cNvSpPr txBox="1"/>
                  <p:nvPr/>
                </p:nvSpPr>
                <p:spPr>
                  <a:xfrm>
                    <a:off x="5097491" y="1852967"/>
                    <a:ext cx="1318026" cy="379686"/>
                  </a:xfrm>
                  <a:prstGeom prst="rect">
                    <a:avLst/>
                  </a:prstGeom>
                  <a:noFill/>
                </p:spPr>
                <p:txBody>
                  <a:bodyPr wrap="none" rtlCol="0">
                    <a:spAutoFit/>
                  </a:bodyPr>
                  <a:lstStyle/>
                  <a:p>
                    <a:r>
                      <a:rPr lang="zh-CN" altLang="en-US" sz="1200" dirty="0" smtClean="0">
                        <a:latin typeface="+mn-ea"/>
                        <a:ea typeface="+mn-ea"/>
                      </a:rPr>
                      <a:t>华为鲲鹏</a:t>
                    </a:r>
                    <a:r>
                      <a:rPr lang="en-US" altLang="zh-CN" sz="1200" dirty="0">
                        <a:latin typeface="+mn-ea"/>
                        <a:ea typeface="+mn-ea"/>
                      </a:rPr>
                      <a:t>920</a:t>
                    </a:r>
                    <a:endParaRPr lang="zh-CN" altLang="en-US" sz="1200" dirty="0">
                      <a:latin typeface="+mn-ea"/>
                      <a:ea typeface="+mn-ea"/>
                    </a:endParaRPr>
                  </a:p>
                </p:txBody>
              </p:sp>
            </p:grpSp>
          </p:grpSp>
          <p:pic>
            <p:nvPicPr>
              <p:cNvPr id="284" name="图片 2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0326" y="1581398"/>
                <a:ext cx="827325" cy="472408"/>
              </a:xfrm>
              <a:prstGeom prst="rect">
                <a:avLst/>
              </a:prstGeom>
            </p:spPr>
          </p:pic>
          <p:sp>
            <p:nvSpPr>
              <p:cNvPr id="20" name="文本框 19"/>
              <p:cNvSpPr txBox="1"/>
              <p:nvPr/>
            </p:nvSpPr>
            <p:spPr>
              <a:xfrm>
                <a:off x="5347024" y="2263322"/>
                <a:ext cx="307694" cy="290714"/>
              </a:xfrm>
              <a:prstGeom prst="rect">
                <a:avLst/>
              </a:prstGeom>
              <a:noFill/>
            </p:spPr>
            <p:txBody>
              <a:bodyPr wrap="none" rtlCol="0">
                <a:spAutoFit/>
              </a:bodyPr>
              <a:lstStyle/>
              <a:p>
                <a:r>
                  <a:rPr lang="en-US" altLang="zh-CN" dirty="0">
                    <a:solidFill>
                      <a:srgbClr val="C00000"/>
                    </a:solidFill>
                    <a:latin typeface="+mn-ea"/>
                    <a:ea typeface="+mn-ea"/>
                  </a:rPr>
                  <a:t>+</a:t>
                </a:r>
                <a:endParaRPr lang="zh-CN" altLang="en-US" dirty="0">
                  <a:solidFill>
                    <a:srgbClr val="C00000"/>
                  </a:solidFill>
                  <a:latin typeface="+mn-ea"/>
                  <a:ea typeface="+mn-ea"/>
                </a:endParaRPr>
              </a:p>
            </p:txBody>
          </p:sp>
        </p:grpSp>
        <p:pic>
          <p:nvPicPr>
            <p:cNvPr id="110" name="Picture 4" descr="âæ¸¸æè¡ä¸ å¾æ 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2693" y="2107661"/>
              <a:ext cx="729422" cy="36471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âè§é¢è¡ä¸ å¾æ 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6957" y="2098939"/>
              <a:ext cx="439560" cy="43956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descr="ç¸å³å¾ç"/>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78325" y="2026270"/>
              <a:ext cx="605789" cy="60578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2"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6555" y="2139640"/>
              <a:ext cx="487956" cy="487956"/>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2" descr="âscaling upâçå¾çæç´¢ç»æ"/>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56487" y="1960856"/>
              <a:ext cx="722272" cy="6742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5913112" y="2349924"/>
            <a:ext cx="5454891" cy="3638437"/>
            <a:chOff x="6221729" y="2133935"/>
            <a:chExt cx="5885374" cy="4296362"/>
          </a:xfrm>
        </p:grpSpPr>
        <p:grpSp>
          <p:nvGrpSpPr>
            <p:cNvPr id="9" name="组合 8"/>
            <p:cNvGrpSpPr/>
            <p:nvPr/>
          </p:nvGrpSpPr>
          <p:grpSpPr>
            <a:xfrm>
              <a:off x="6247639" y="3320375"/>
              <a:ext cx="5585010" cy="783591"/>
              <a:chOff x="6249266" y="2554937"/>
              <a:chExt cx="5586464" cy="783795"/>
            </a:xfrm>
          </p:grpSpPr>
          <p:sp>
            <p:nvSpPr>
              <p:cNvPr id="166" name="TextBox 45"/>
              <p:cNvSpPr txBox="1"/>
              <p:nvPr/>
            </p:nvSpPr>
            <p:spPr>
              <a:xfrm>
                <a:off x="7178293" y="3011559"/>
                <a:ext cx="4646930" cy="327173"/>
              </a:xfrm>
              <a:prstGeom prst="rect">
                <a:avLst/>
              </a:prstGeom>
              <a:noFill/>
            </p:spPr>
            <p:txBody>
              <a:bodyPr wrap="square" rtlCol="0">
                <a:spAutoFit/>
              </a:bodyPr>
              <a:lstStyle/>
              <a:p>
                <a:pPr defTabSz="685800"/>
                <a:r>
                  <a:rPr lang="zh-CN" altLang="en-US" sz="1200" dirty="0">
                    <a:latin typeface="+mn-ea"/>
                    <a:ea typeface="+mn-ea"/>
                  </a:rPr>
                  <a:t>跨华为云与其它公有云、私有云的</a:t>
                </a:r>
                <a:r>
                  <a:rPr lang="en-US" altLang="zh-CN" sz="1200" dirty="0" smtClean="0">
                    <a:latin typeface="+mn-ea"/>
                    <a:ea typeface="+mn-ea"/>
                  </a:rPr>
                  <a:t>K8S</a:t>
                </a:r>
                <a:r>
                  <a:rPr lang="zh-CN" altLang="en-US" sz="1200" dirty="0" smtClean="0">
                    <a:latin typeface="+mn-ea"/>
                    <a:ea typeface="+mn-ea"/>
                  </a:rPr>
                  <a:t>资源</a:t>
                </a:r>
                <a:r>
                  <a:rPr lang="zh-CN" altLang="en-US" sz="1200" dirty="0">
                    <a:latin typeface="+mn-ea"/>
                    <a:ea typeface="+mn-ea"/>
                  </a:rPr>
                  <a:t>和应用统一管理</a:t>
                </a:r>
                <a:endParaRPr lang="en-US" altLang="zh-CN" sz="1200" dirty="0">
                  <a:latin typeface="+mn-ea"/>
                  <a:ea typeface="+mn-ea"/>
                </a:endParaRPr>
              </a:p>
            </p:txBody>
          </p:sp>
          <p:grpSp>
            <p:nvGrpSpPr>
              <p:cNvPr id="167" name="组合 107"/>
              <p:cNvGrpSpPr/>
              <p:nvPr/>
            </p:nvGrpSpPr>
            <p:grpSpPr>
              <a:xfrm>
                <a:off x="6396523" y="2751839"/>
                <a:ext cx="406366" cy="406229"/>
                <a:chOff x="13493750" y="2724150"/>
                <a:chExt cx="254000" cy="254000"/>
              </a:xfrm>
              <a:solidFill>
                <a:srgbClr val="00B0F0"/>
              </a:solidFill>
            </p:grpSpPr>
            <p:sp>
              <p:nvSpPr>
                <p:cNvPr id="171" name="Freeform 122"/>
                <p:cNvSpPr/>
                <p:nvPr/>
              </p:nvSpPr>
              <p:spPr bwMode="auto">
                <a:xfrm>
                  <a:off x="13636625" y="2863850"/>
                  <a:ext cx="107950" cy="114300"/>
                </a:xfrm>
                <a:custGeom>
                  <a:avLst/>
                  <a:gdLst/>
                  <a:ahLst/>
                  <a:cxnLst>
                    <a:cxn ang="0">
                      <a:pos x="68" y="8"/>
                    </a:cxn>
                    <a:cxn ang="0">
                      <a:pos x="68" y="8"/>
                    </a:cxn>
                    <a:cxn ang="0">
                      <a:pos x="64" y="14"/>
                    </a:cxn>
                    <a:cxn ang="0">
                      <a:pos x="60" y="16"/>
                    </a:cxn>
                    <a:cxn ang="0">
                      <a:pos x="54" y="18"/>
                    </a:cxn>
                    <a:cxn ang="0">
                      <a:pos x="54" y="18"/>
                    </a:cxn>
                    <a:cxn ang="0">
                      <a:pos x="18" y="18"/>
                    </a:cxn>
                    <a:cxn ang="0">
                      <a:pos x="18" y="0"/>
                    </a:cxn>
                    <a:cxn ang="0">
                      <a:pos x="0" y="36"/>
                    </a:cxn>
                    <a:cxn ang="0">
                      <a:pos x="18" y="72"/>
                    </a:cxn>
                    <a:cxn ang="0">
                      <a:pos x="18" y="52"/>
                    </a:cxn>
                    <a:cxn ang="0">
                      <a:pos x="36" y="52"/>
                    </a:cxn>
                    <a:cxn ang="0">
                      <a:pos x="36" y="52"/>
                    </a:cxn>
                    <a:cxn ang="0">
                      <a:pos x="40" y="52"/>
                    </a:cxn>
                    <a:cxn ang="0">
                      <a:pos x="42" y="52"/>
                    </a:cxn>
                    <a:cxn ang="0">
                      <a:pos x="46" y="48"/>
                    </a:cxn>
                    <a:cxn ang="0">
                      <a:pos x="52" y="44"/>
                    </a:cxn>
                    <a:cxn ang="0">
                      <a:pos x="56" y="36"/>
                    </a:cxn>
                    <a:cxn ang="0">
                      <a:pos x="62" y="24"/>
                    </a:cxn>
                    <a:cxn ang="0">
                      <a:pos x="68" y="8"/>
                    </a:cxn>
                    <a:cxn ang="0">
                      <a:pos x="68" y="8"/>
                    </a:cxn>
                  </a:cxnLst>
                  <a:rect l="0" t="0" r="r" b="b"/>
                  <a:pathLst>
                    <a:path w="68" h="72">
                      <a:moveTo>
                        <a:pt x="68" y="8"/>
                      </a:moveTo>
                      <a:lnTo>
                        <a:pt x="68" y="8"/>
                      </a:lnTo>
                      <a:lnTo>
                        <a:pt x="64" y="14"/>
                      </a:lnTo>
                      <a:lnTo>
                        <a:pt x="60" y="16"/>
                      </a:lnTo>
                      <a:lnTo>
                        <a:pt x="54" y="18"/>
                      </a:lnTo>
                      <a:lnTo>
                        <a:pt x="54" y="18"/>
                      </a:lnTo>
                      <a:lnTo>
                        <a:pt x="18" y="18"/>
                      </a:lnTo>
                      <a:lnTo>
                        <a:pt x="18" y="0"/>
                      </a:lnTo>
                      <a:lnTo>
                        <a:pt x="0" y="36"/>
                      </a:lnTo>
                      <a:lnTo>
                        <a:pt x="18" y="72"/>
                      </a:lnTo>
                      <a:lnTo>
                        <a:pt x="18" y="52"/>
                      </a:lnTo>
                      <a:lnTo>
                        <a:pt x="36" y="52"/>
                      </a:lnTo>
                      <a:lnTo>
                        <a:pt x="36" y="52"/>
                      </a:lnTo>
                      <a:lnTo>
                        <a:pt x="40" y="52"/>
                      </a:lnTo>
                      <a:lnTo>
                        <a:pt x="42" y="52"/>
                      </a:lnTo>
                      <a:lnTo>
                        <a:pt x="46" y="48"/>
                      </a:lnTo>
                      <a:lnTo>
                        <a:pt x="52" y="44"/>
                      </a:lnTo>
                      <a:lnTo>
                        <a:pt x="56" y="36"/>
                      </a:lnTo>
                      <a:lnTo>
                        <a:pt x="62" y="24"/>
                      </a:lnTo>
                      <a:lnTo>
                        <a:pt x="68" y="8"/>
                      </a:lnTo>
                      <a:lnTo>
                        <a:pt x="68" y="8"/>
                      </a:lnTo>
                      <a:close/>
                    </a:path>
                  </a:pathLst>
                </a:custGeom>
                <a:grp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sp>
              <p:nvSpPr>
                <p:cNvPr id="172" name="Freeform 123"/>
                <p:cNvSpPr/>
                <p:nvPr/>
              </p:nvSpPr>
              <p:spPr bwMode="auto">
                <a:xfrm>
                  <a:off x="13668375" y="2790825"/>
                  <a:ext cx="79375" cy="92075"/>
                </a:xfrm>
                <a:custGeom>
                  <a:avLst/>
                  <a:gdLst/>
                  <a:ahLst/>
                  <a:cxnLst>
                    <a:cxn ang="0">
                      <a:pos x="0" y="18"/>
                    </a:cxn>
                    <a:cxn ang="0">
                      <a:pos x="30" y="0"/>
                    </a:cxn>
                    <a:cxn ang="0">
                      <a:pos x="48" y="32"/>
                    </a:cxn>
                    <a:cxn ang="0">
                      <a:pos x="48" y="32"/>
                    </a:cxn>
                    <a:cxn ang="0">
                      <a:pos x="48" y="34"/>
                    </a:cxn>
                    <a:cxn ang="0">
                      <a:pos x="50" y="40"/>
                    </a:cxn>
                    <a:cxn ang="0">
                      <a:pos x="48" y="46"/>
                    </a:cxn>
                    <a:cxn ang="0">
                      <a:pos x="46" y="50"/>
                    </a:cxn>
                    <a:cxn ang="0">
                      <a:pos x="42" y="54"/>
                    </a:cxn>
                    <a:cxn ang="0">
                      <a:pos x="42" y="54"/>
                    </a:cxn>
                    <a:cxn ang="0">
                      <a:pos x="38" y="56"/>
                    </a:cxn>
                    <a:cxn ang="0">
                      <a:pos x="32" y="58"/>
                    </a:cxn>
                    <a:cxn ang="0">
                      <a:pos x="26" y="54"/>
                    </a:cxn>
                    <a:cxn ang="0">
                      <a:pos x="20" y="52"/>
                    </a:cxn>
                    <a:cxn ang="0">
                      <a:pos x="18" y="50"/>
                    </a:cxn>
                    <a:cxn ang="0">
                      <a:pos x="0" y="18"/>
                    </a:cxn>
                  </a:cxnLst>
                  <a:rect l="0" t="0" r="r" b="b"/>
                  <a:pathLst>
                    <a:path w="50" h="58">
                      <a:moveTo>
                        <a:pt x="0" y="18"/>
                      </a:moveTo>
                      <a:lnTo>
                        <a:pt x="30" y="0"/>
                      </a:lnTo>
                      <a:lnTo>
                        <a:pt x="48" y="32"/>
                      </a:lnTo>
                      <a:lnTo>
                        <a:pt x="48" y="32"/>
                      </a:lnTo>
                      <a:lnTo>
                        <a:pt x="48" y="34"/>
                      </a:lnTo>
                      <a:lnTo>
                        <a:pt x="50" y="40"/>
                      </a:lnTo>
                      <a:lnTo>
                        <a:pt x="48" y="46"/>
                      </a:lnTo>
                      <a:lnTo>
                        <a:pt x="46" y="50"/>
                      </a:lnTo>
                      <a:lnTo>
                        <a:pt x="42" y="54"/>
                      </a:lnTo>
                      <a:lnTo>
                        <a:pt x="42" y="54"/>
                      </a:lnTo>
                      <a:lnTo>
                        <a:pt x="38" y="56"/>
                      </a:lnTo>
                      <a:lnTo>
                        <a:pt x="32" y="58"/>
                      </a:lnTo>
                      <a:lnTo>
                        <a:pt x="26" y="54"/>
                      </a:lnTo>
                      <a:lnTo>
                        <a:pt x="20" y="52"/>
                      </a:lnTo>
                      <a:lnTo>
                        <a:pt x="18" y="50"/>
                      </a:lnTo>
                      <a:lnTo>
                        <a:pt x="0" y="18"/>
                      </a:lnTo>
                      <a:close/>
                    </a:path>
                  </a:pathLst>
                </a:custGeom>
                <a:grp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sp>
              <p:nvSpPr>
                <p:cNvPr id="173" name="Freeform 124"/>
                <p:cNvSpPr/>
                <p:nvPr/>
              </p:nvSpPr>
              <p:spPr bwMode="auto">
                <a:xfrm>
                  <a:off x="13493750" y="2816225"/>
                  <a:ext cx="98425" cy="120650"/>
                </a:xfrm>
                <a:custGeom>
                  <a:avLst/>
                  <a:gdLst/>
                  <a:ahLst/>
                  <a:cxnLst>
                    <a:cxn ang="0">
                      <a:pos x="28" y="76"/>
                    </a:cxn>
                    <a:cxn ang="0">
                      <a:pos x="28" y="76"/>
                    </a:cxn>
                    <a:cxn ang="0">
                      <a:pos x="26" y="68"/>
                    </a:cxn>
                    <a:cxn ang="0">
                      <a:pos x="26" y="64"/>
                    </a:cxn>
                    <a:cxn ang="0">
                      <a:pos x="28" y="58"/>
                    </a:cxn>
                    <a:cxn ang="0">
                      <a:pos x="28" y="58"/>
                    </a:cxn>
                    <a:cxn ang="0">
                      <a:pos x="46" y="26"/>
                    </a:cxn>
                    <a:cxn ang="0">
                      <a:pos x="62" y="36"/>
                    </a:cxn>
                    <a:cxn ang="0">
                      <a:pos x="40" y="2"/>
                    </a:cxn>
                    <a:cxn ang="0">
                      <a:pos x="0" y="0"/>
                    </a:cxn>
                    <a:cxn ang="0">
                      <a:pos x="16" y="10"/>
                    </a:cxn>
                    <a:cxn ang="0">
                      <a:pos x="6" y="26"/>
                    </a:cxn>
                    <a:cxn ang="0">
                      <a:pos x="6" y="26"/>
                    </a:cxn>
                    <a:cxn ang="0">
                      <a:pos x="4" y="28"/>
                    </a:cxn>
                    <a:cxn ang="0">
                      <a:pos x="4" y="32"/>
                    </a:cxn>
                    <a:cxn ang="0">
                      <a:pos x="4" y="36"/>
                    </a:cxn>
                    <a:cxn ang="0">
                      <a:pos x="6" y="42"/>
                    </a:cxn>
                    <a:cxn ang="0">
                      <a:pos x="10" y="52"/>
                    </a:cxn>
                    <a:cxn ang="0">
                      <a:pos x="18" y="62"/>
                    </a:cxn>
                    <a:cxn ang="0">
                      <a:pos x="28" y="76"/>
                    </a:cxn>
                    <a:cxn ang="0">
                      <a:pos x="28" y="76"/>
                    </a:cxn>
                  </a:cxnLst>
                  <a:rect l="0" t="0" r="r" b="b"/>
                  <a:pathLst>
                    <a:path w="62" h="76">
                      <a:moveTo>
                        <a:pt x="28" y="76"/>
                      </a:moveTo>
                      <a:lnTo>
                        <a:pt x="28" y="76"/>
                      </a:lnTo>
                      <a:lnTo>
                        <a:pt x="26" y="68"/>
                      </a:lnTo>
                      <a:lnTo>
                        <a:pt x="26" y="64"/>
                      </a:lnTo>
                      <a:lnTo>
                        <a:pt x="28" y="58"/>
                      </a:lnTo>
                      <a:lnTo>
                        <a:pt x="28" y="58"/>
                      </a:lnTo>
                      <a:lnTo>
                        <a:pt x="46" y="26"/>
                      </a:lnTo>
                      <a:lnTo>
                        <a:pt x="62" y="36"/>
                      </a:lnTo>
                      <a:lnTo>
                        <a:pt x="40" y="2"/>
                      </a:lnTo>
                      <a:lnTo>
                        <a:pt x="0" y="0"/>
                      </a:lnTo>
                      <a:lnTo>
                        <a:pt x="16" y="10"/>
                      </a:lnTo>
                      <a:lnTo>
                        <a:pt x="6" y="26"/>
                      </a:lnTo>
                      <a:lnTo>
                        <a:pt x="6" y="26"/>
                      </a:lnTo>
                      <a:lnTo>
                        <a:pt x="4" y="28"/>
                      </a:lnTo>
                      <a:lnTo>
                        <a:pt x="4" y="32"/>
                      </a:lnTo>
                      <a:lnTo>
                        <a:pt x="4" y="36"/>
                      </a:lnTo>
                      <a:lnTo>
                        <a:pt x="6" y="42"/>
                      </a:lnTo>
                      <a:lnTo>
                        <a:pt x="10" y="52"/>
                      </a:lnTo>
                      <a:lnTo>
                        <a:pt x="18" y="62"/>
                      </a:lnTo>
                      <a:lnTo>
                        <a:pt x="28" y="76"/>
                      </a:lnTo>
                      <a:lnTo>
                        <a:pt x="28" y="76"/>
                      </a:lnTo>
                      <a:close/>
                    </a:path>
                  </a:pathLst>
                </a:custGeom>
                <a:grp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sp>
              <p:nvSpPr>
                <p:cNvPr id="174" name="Freeform 125"/>
                <p:cNvSpPr/>
                <p:nvPr/>
              </p:nvSpPr>
              <p:spPr bwMode="auto">
                <a:xfrm>
                  <a:off x="13547725" y="2898775"/>
                  <a:ext cx="85725" cy="53975"/>
                </a:xfrm>
                <a:custGeom>
                  <a:avLst/>
                  <a:gdLst/>
                  <a:ahLst/>
                  <a:cxnLst>
                    <a:cxn ang="0">
                      <a:pos x="54" y="0"/>
                    </a:cxn>
                    <a:cxn ang="0">
                      <a:pos x="54" y="34"/>
                    </a:cxn>
                    <a:cxn ang="0">
                      <a:pos x="18" y="34"/>
                    </a:cxn>
                    <a:cxn ang="0">
                      <a:pos x="18" y="34"/>
                    </a:cxn>
                    <a:cxn ang="0">
                      <a:pos x="14" y="34"/>
                    </a:cxn>
                    <a:cxn ang="0">
                      <a:pos x="10" y="32"/>
                    </a:cxn>
                    <a:cxn ang="0">
                      <a:pos x="4" y="26"/>
                    </a:cxn>
                    <a:cxn ang="0">
                      <a:pos x="2" y="22"/>
                    </a:cxn>
                    <a:cxn ang="0">
                      <a:pos x="0" y="18"/>
                    </a:cxn>
                    <a:cxn ang="0">
                      <a:pos x="0" y="18"/>
                    </a:cxn>
                    <a:cxn ang="0">
                      <a:pos x="0" y="12"/>
                    </a:cxn>
                    <a:cxn ang="0">
                      <a:pos x="2" y="8"/>
                    </a:cxn>
                    <a:cxn ang="0">
                      <a:pos x="8" y="4"/>
                    </a:cxn>
                    <a:cxn ang="0">
                      <a:pos x="14" y="0"/>
                    </a:cxn>
                    <a:cxn ang="0">
                      <a:pos x="16" y="0"/>
                    </a:cxn>
                    <a:cxn ang="0">
                      <a:pos x="54" y="0"/>
                    </a:cxn>
                  </a:cxnLst>
                  <a:rect l="0" t="0" r="r" b="b"/>
                  <a:pathLst>
                    <a:path w="54" h="34">
                      <a:moveTo>
                        <a:pt x="54" y="0"/>
                      </a:moveTo>
                      <a:lnTo>
                        <a:pt x="54" y="34"/>
                      </a:lnTo>
                      <a:lnTo>
                        <a:pt x="18" y="34"/>
                      </a:lnTo>
                      <a:lnTo>
                        <a:pt x="18" y="34"/>
                      </a:lnTo>
                      <a:lnTo>
                        <a:pt x="14" y="34"/>
                      </a:lnTo>
                      <a:lnTo>
                        <a:pt x="10" y="32"/>
                      </a:lnTo>
                      <a:lnTo>
                        <a:pt x="4" y="26"/>
                      </a:lnTo>
                      <a:lnTo>
                        <a:pt x="2" y="22"/>
                      </a:lnTo>
                      <a:lnTo>
                        <a:pt x="0" y="18"/>
                      </a:lnTo>
                      <a:lnTo>
                        <a:pt x="0" y="18"/>
                      </a:lnTo>
                      <a:lnTo>
                        <a:pt x="0" y="12"/>
                      </a:lnTo>
                      <a:lnTo>
                        <a:pt x="2" y="8"/>
                      </a:lnTo>
                      <a:lnTo>
                        <a:pt x="8" y="4"/>
                      </a:lnTo>
                      <a:lnTo>
                        <a:pt x="14" y="0"/>
                      </a:lnTo>
                      <a:lnTo>
                        <a:pt x="16" y="0"/>
                      </a:lnTo>
                      <a:lnTo>
                        <a:pt x="54" y="0"/>
                      </a:lnTo>
                      <a:close/>
                    </a:path>
                  </a:pathLst>
                </a:custGeom>
                <a:grp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sp>
              <p:nvSpPr>
                <p:cNvPr id="175" name="Freeform 126"/>
                <p:cNvSpPr/>
                <p:nvPr/>
              </p:nvSpPr>
              <p:spPr bwMode="auto">
                <a:xfrm>
                  <a:off x="13592175" y="2724150"/>
                  <a:ext cx="127000" cy="79375"/>
                </a:xfrm>
                <a:custGeom>
                  <a:avLst/>
                  <a:gdLst/>
                  <a:ahLst/>
                  <a:cxnLst>
                    <a:cxn ang="0">
                      <a:pos x="0" y="2"/>
                    </a:cxn>
                    <a:cxn ang="0">
                      <a:pos x="0" y="2"/>
                    </a:cxn>
                    <a:cxn ang="0">
                      <a:pos x="6" y="4"/>
                    </a:cxn>
                    <a:cxn ang="0">
                      <a:pos x="12" y="6"/>
                    </a:cxn>
                    <a:cxn ang="0">
                      <a:pos x="16" y="10"/>
                    </a:cxn>
                    <a:cxn ang="0">
                      <a:pos x="16" y="10"/>
                    </a:cxn>
                    <a:cxn ang="0">
                      <a:pos x="34" y="42"/>
                    </a:cxn>
                    <a:cxn ang="0">
                      <a:pos x="18" y="50"/>
                    </a:cxn>
                    <a:cxn ang="0">
                      <a:pos x="58" y="48"/>
                    </a:cxn>
                    <a:cxn ang="0">
                      <a:pos x="80" y="16"/>
                    </a:cxn>
                    <a:cxn ang="0">
                      <a:pos x="64" y="24"/>
                    </a:cxn>
                    <a:cxn ang="0">
                      <a:pos x="54" y="8"/>
                    </a:cxn>
                    <a:cxn ang="0">
                      <a:pos x="54" y="8"/>
                    </a:cxn>
                    <a:cxn ang="0">
                      <a:pos x="54" y="6"/>
                    </a:cxn>
                    <a:cxn ang="0">
                      <a:pos x="46" y="2"/>
                    </a:cxn>
                    <a:cxn ang="0">
                      <a:pos x="40" y="2"/>
                    </a:cxn>
                    <a:cxn ang="0">
                      <a:pos x="30" y="0"/>
                    </a:cxn>
                    <a:cxn ang="0">
                      <a:pos x="18" y="0"/>
                    </a:cxn>
                    <a:cxn ang="0">
                      <a:pos x="0" y="2"/>
                    </a:cxn>
                    <a:cxn ang="0">
                      <a:pos x="0" y="2"/>
                    </a:cxn>
                  </a:cxnLst>
                  <a:rect l="0" t="0" r="r" b="b"/>
                  <a:pathLst>
                    <a:path w="80" h="50">
                      <a:moveTo>
                        <a:pt x="0" y="2"/>
                      </a:moveTo>
                      <a:lnTo>
                        <a:pt x="0" y="2"/>
                      </a:lnTo>
                      <a:lnTo>
                        <a:pt x="6" y="4"/>
                      </a:lnTo>
                      <a:lnTo>
                        <a:pt x="12" y="6"/>
                      </a:lnTo>
                      <a:lnTo>
                        <a:pt x="16" y="10"/>
                      </a:lnTo>
                      <a:lnTo>
                        <a:pt x="16" y="10"/>
                      </a:lnTo>
                      <a:lnTo>
                        <a:pt x="34" y="42"/>
                      </a:lnTo>
                      <a:lnTo>
                        <a:pt x="18" y="50"/>
                      </a:lnTo>
                      <a:lnTo>
                        <a:pt x="58" y="48"/>
                      </a:lnTo>
                      <a:lnTo>
                        <a:pt x="80" y="16"/>
                      </a:lnTo>
                      <a:lnTo>
                        <a:pt x="64" y="24"/>
                      </a:lnTo>
                      <a:lnTo>
                        <a:pt x="54" y="8"/>
                      </a:lnTo>
                      <a:lnTo>
                        <a:pt x="54" y="8"/>
                      </a:lnTo>
                      <a:lnTo>
                        <a:pt x="54" y="6"/>
                      </a:lnTo>
                      <a:lnTo>
                        <a:pt x="46" y="2"/>
                      </a:lnTo>
                      <a:lnTo>
                        <a:pt x="40" y="2"/>
                      </a:lnTo>
                      <a:lnTo>
                        <a:pt x="30" y="0"/>
                      </a:lnTo>
                      <a:lnTo>
                        <a:pt x="18" y="0"/>
                      </a:lnTo>
                      <a:lnTo>
                        <a:pt x="0" y="2"/>
                      </a:lnTo>
                      <a:lnTo>
                        <a:pt x="0" y="2"/>
                      </a:lnTo>
                      <a:close/>
                    </a:path>
                  </a:pathLst>
                </a:custGeom>
                <a:grp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sp>
              <p:nvSpPr>
                <p:cNvPr id="176" name="Freeform 127"/>
                <p:cNvSpPr/>
                <p:nvPr/>
              </p:nvSpPr>
              <p:spPr bwMode="auto">
                <a:xfrm>
                  <a:off x="13531850" y="2733675"/>
                  <a:ext cx="79375" cy="88900"/>
                </a:xfrm>
                <a:custGeom>
                  <a:avLst/>
                  <a:gdLst/>
                  <a:ahLst/>
                  <a:cxnLst>
                    <a:cxn ang="0">
                      <a:pos x="30" y="56"/>
                    </a:cxn>
                    <a:cxn ang="0">
                      <a:pos x="0" y="40"/>
                    </a:cxn>
                    <a:cxn ang="0">
                      <a:pos x="18" y="8"/>
                    </a:cxn>
                    <a:cxn ang="0">
                      <a:pos x="18" y="8"/>
                    </a:cxn>
                    <a:cxn ang="0">
                      <a:pos x="20" y="6"/>
                    </a:cxn>
                    <a:cxn ang="0">
                      <a:pos x="24" y="2"/>
                    </a:cxn>
                    <a:cxn ang="0">
                      <a:pos x="32" y="0"/>
                    </a:cxn>
                    <a:cxn ang="0">
                      <a:pos x="36" y="0"/>
                    </a:cxn>
                    <a:cxn ang="0">
                      <a:pos x="42" y="2"/>
                    </a:cxn>
                    <a:cxn ang="0">
                      <a:pos x="42" y="2"/>
                    </a:cxn>
                    <a:cxn ang="0">
                      <a:pos x="46" y="4"/>
                    </a:cxn>
                    <a:cxn ang="0">
                      <a:pos x="48" y="8"/>
                    </a:cxn>
                    <a:cxn ang="0">
                      <a:pos x="50" y="16"/>
                    </a:cxn>
                    <a:cxn ang="0">
                      <a:pos x="50" y="22"/>
                    </a:cxn>
                    <a:cxn ang="0">
                      <a:pos x="48" y="24"/>
                    </a:cxn>
                    <a:cxn ang="0">
                      <a:pos x="30" y="56"/>
                    </a:cxn>
                  </a:cxnLst>
                  <a:rect l="0" t="0" r="r" b="b"/>
                  <a:pathLst>
                    <a:path w="50" h="56">
                      <a:moveTo>
                        <a:pt x="30" y="56"/>
                      </a:moveTo>
                      <a:lnTo>
                        <a:pt x="0" y="40"/>
                      </a:lnTo>
                      <a:lnTo>
                        <a:pt x="18" y="8"/>
                      </a:lnTo>
                      <a:lnTo>
                        <a:pt x="18" y="8"/>
                      </a:lnTo>
                      <a:lnTo>
                        <a:pt x="20" y="6"/>
                      </a:lnTo>
                      <a:lnTo>
                        <a:pt x="24" y="2"/>
                      </a:lnTo>
                      <a:lnTo>
                        <a:pt x="32" y="0"/>
                      </a:lnTo>
                      <a:lnTo>
                        <a:pt x="36" y="0"/>
                      </a:lnTo>
                      <a:lnTo>
                        <a:pt x="42" y="2"/>
                      </a:lnTo>
                      <a:lnTo>
                        <a:pt x="42" y="2"/>
                      </a:lnTo>
                      <a:lnTo>
                        <a:pt x="46" y="4"/>
                      </a:lnTo>
                      <a:lnTo>
                        <a:pt x="48" y="8"/>
                      </a:lnTo>
                      <a:lnTo>
                        <a:pt x="50" y="16"/>
                      </a:lnTo>
                      <a:lnTo>
                        <a:pt x="50" y="22"/>
                      </a:lnTo>
                      <a:lnTo>
                        <a:pt x="48" y="24"/>
                      </a:lnTo>
                      <a:lnTo>
                        <a:pt x="30" y="56"/>
                      </a:lnTo>
                      <a:close/>
                    </a:path>
                  </a:pathLst>
                </a:custGeom>
                <a:grp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grpSp>
          <p:pic>
            <p:nvPicPr>
              <p:cNvPr id="168" name="pasted-image.pdf"/>
              <p:cNvPicPr>
                <a:picLocks noChangeAspect="1"/>
              </p:cNvPicPr>
              <p:nvPr/>
            </p:nvPicPr>
            <p:blipFill>
              <a:blip r:embed="rId8" cstate="print"/>
              <a:stretch>
                <a:fillRect/>
              </a:stretch>
            </p:blipFill>
            <p:spPr>
              <a:xfrm>
                <a:off x="6249266" y="2597507"/>
                <a:ext cx="715118" cy="714896"/>
              </a:xfrm>
              <a:prstGeom prst="rect">
                <a:avLst/>
              </a:prstGeom>
              <a:ln w="3175" cap="flat">
                <a:noFill/>
                <a:miter lim="400000"/>
                <a:headEnd/>
                <a:tailEnd/>
              </a:ln>
              <a:effectLst/>
            </p:spPr>
          </p:pic>
          <p:cxnSp>
            <p:nvCxnSpPr>
              <p:cNvPr id="169" name="Straight Connector 38"/>
              <p:cNvCxnSpPr/>
              <p:nvPr/>
            </p:nvCxnSpPr>
            <p:spPr>
              <a:xfrm flipH="1">
                <a:off x="7188800" y="2939568"/>
                <a:ext cx="3682155" cy="0"/>
              </a:xfrm>
              <a:prstGeom prst="line">
                <a:avLst/>
              </a:prstGeom>
              <a:noFill/>
              <a:ln w="19050" cap="flat" cmpd="sng" algn="ctr">
                <a:solidFill>
                  <a:srgbClr val="666666">
                    <a:lumMod val="85000"/>
                  </a:srgbClr>
                </a:solidFill>
                <a:prstDash val="solid"/>
                <a:miter lim="800000"/>
              </a:ln>
              <a:effectLst/>
            </p:spPr>
          </p:cxnSp>
          <p:sp>
            <p:nvSpPr>
              <p:cNvPr id="170" name="TextBox 58"/>
              <p:cNvSpPr txBox="1"/>
              <p:nvPr/>
            </p:nvSpPr>
            <p:spPr>
              <a:xfrm>
                <a:off x="7188800" y="2554937"/>
                <a:ext cx="4646930" cy="399878"/>
              </a:xfrm>
              <a:prstGeom prst="rect">
                <a:avLst/>
              </a:prstGeom>
              <a:noFill/>
            </p:spPr>
            <p:txBody>
              <a:bodyPr wrap="square" rtlCol="0">
                <a:spAutoFit/>
              </a:bodyPr>
              <a:lstStyle/>
              <a:p>
                <a:pPr defTabSz="914400"/>
                <a:r>
                  <a:rPr lang="zh-CN" altLang="en-US" sz="1600" b="1" dirty="0">
                    <a:solidFill>
                      <a:srgbClr val="C00000"/>
                    </a:solidFill>
                    <a:latin typeface="+mn-ea"/>
                    <a:ea typeface="+mn-ea"/>
                  </a:rPr>
                  <a:t>跨云管理</a:t>
                </a:r>
                <a:endParaRPr lang="zh-CN" altLang="en-US" sz="1600" b="1" dirty="0">
                  <a:solidFill>
                    <a:srgbClr val="C00000"/>
                  </a:solidFill>
                  <a:latin typeface="+mn-ea"/>
                  <a:ea typeface="+mn-ea"/>
                </a:endParaRPr>
              </a:p>
            </p:txBody>
          </p:sp>
        </p:grpSp>
        <p:grpSp>
          <p:nvGrpSpPr>
            <p:cNvPr id="10" name="组合 9"/>
            <p:cNvGrpSpPr/>
            <p:nvPr/>
          </p:nvGrpSpPr>
          <p:grpSpPr>
            <a:xfrm>
              <a:off x="6310661" y="4394287"/>
              <a:ext cx="5796442" cy="779287"/>
              <a:chOff x="6235399" y="3458485"/>
              <a:chExt cx="5797951" cy="779490"/>
            </a:xfrm>
          </p:grpSpPr>
          <p:pic>
            <p:nvPicPr>
              <p:cNvPr id="184" name="pasted-image.pdf"/>
              <p:cNvPicPr>
                <a:picLocks noChangeAspect="1"/>
              </p:cNvPicPr>
              <p:nvPr/>
            </p:nvPicPr>
            <p:blipFill>
              <a:blip r:embed="rId8" cstate="print"/>
              <a:stretch>
                <a:fillRect/>
              </a:stretch>
            </p:blipFill>
            <p:spPr>
              <a:xfrm>
                <a:off x="6235399" y="3494511"/>
                <a:ext cx="715118" cy="714896"/>
              </a:xfrm>
              <a:prstGeom prst="rect">
                <a:avLst/>
              </a:prstGeom>
              <a:ln w="3175" cap="flat">
                <a:noFill/>
                <a:miter lim="400000"/>
                <a:headEnd/>
                <a:tailEnd/>
              </a:ln>
              <a:effectLst/>
            </p:spPr>
          </p:pic>
          <p:sp>
            <p:nvSpPr>
              <p:cNvPr id="186" name="TextBox 60"/>
              <p:cNvSpPr txBox="1"/>
              <p:nvPr/>
            </p:nvSpPr>
            <p:spPr>
              <a:xfrm>
                <a:off x="7124659" y="3910802"/>
                <a:ext cx="4908691" cy="327173"/>
              </a:xfrm>
              <a:prstGeom prst="rect">
                <a:avLst/>
              </a:prstGeom>
              <a:noFill/>
            </p:spPr>
            <p:txBody>
              <a:bodyPr wrap="square" rtlCol="0">
                <a:spAutoFit/>
              </a:bodyPr>
              <a:lstStyle/>
              <a:p>
                <a:pPr defTabSz="685800"/>
                <a:r>
                  <a:rPr lang="zh-CN" altLang="en-US" sz="1200" dirty="0">
                    <a:latin typeface="+mn-ea"/>
                    <a:ea typeface="+mn-ea"/>
                  </a:rPr>
                  <a:t>一键完成多平台镜像构建和部署，降低应用跨平台迁移难度</a:t>
                </a:r>
                <a:endParaRPr lang="en-US" altLang="zh-CN" sz="1200" dirty="0">
                  <a:latin typeface="+mn-ea"/>
                  <a:ea typeface="+mn-ea"/>
                </a:endParaRPr>
              </a:p>
            </p:txBody>
          </p:sp>
          <p:cxnSp>
            <p:nvCxnSpPr>
              <p:cNvPr id="187" name="Straight Connector 38"/>
              <p:cNvCxnSpPr/>
              <p:nvPr/>
            </p:nvCxnSpPr>
            <p:spPr>
              <a:xfrm flipH="1">
                <a:off x="7148011" y="3843117"/>
                <a:ext cx="3682155" cy="0"/>
              </a:xfrm>
              <a:prstGeom prst="line">
                <a:avLst/>
              </a:prstGeom>
              <a:noFill/>
              <a:ln w="19050" cap="flat" cmpd="sng" algn="ctr">
                <a:solidFill>
                  <a:srgbClr val="666666">
                    <a:lumMod val="85000"/>
                  </a:srgbClr>
                </a:solidFill>
                <a:prstDash val="solid"/>
                <a:miter lim="800000"/>
              </a:ln>
              <a:effectLst/>
            </p:spPr>
          </p:cxnSp>
          <p:sp>
            <p:nvSpPr>
              <p:cNvPr id="188" name="TextBox 63"/>
              <p:cNvSpPr txBox="1"/>
              <p:nvPr/>
            </p:nvSpPr>
            <p:spPr>
              <a:xfrm>
                <a:off x="7148011" y="3458485"/>
                <a:ext cx="4646929" cy="399877"/>
              </a:xfrm>
              <a:prstGeom prst="rect">
                <a:avLst/>
              </a:prstGeom>
              <a:noFill/>
            </p:spPr>
            <p:txBody>
              <a:bodyPr wrap="square" rtlCol="0">
                <a:spAutoFit/>
              </a:bodyPr>
              <a:lstStyle/>
              <a:p>
                <a:pPr defTabSz="914400"/>
                <a:r>
                  <a:rPr lang="zh-CN" altLang="en-US" sz="1600" b="1" dirty="0">
                    <a:solidFill>
                      <a:srgbClr val="C00000"/>
                    </a:solidFill>
                    <a:latin typeface="+mn-ea"/>
                    <a:ea typeface="+mn-ea"/>
                  </a:rPr>
                  <a:t>一键式交付</a:t>
                </a:r>
                <a:endParaRPr lang="zh-CN" altLang="en-US" sz="1600" b="1" dirty="0">
                  <a:solidFill>
                    <a:srgbClr val="C00000"/>
                  </a:solidFill>
                  <a:latin typeface="+mn-ea"/>
                  <a:ea typeface="+mn-ea"/>
                </a:endParaRPr>
              </a:p>
            </p:txBody>
          </p:sp>
          <p:grpSp>
            <p:nvGrpSpPr>
              <p:cNvPr id="219" name="组合 218"/>
              <p:cNvGrpSpPr/>
              <p:nvPr/>
            </p:nvGrpSpPr>
            <p:grpSpPr>
              <a:xfrm>
                <a:off x="6425580" y="3668900"/>
                <a:ext cx="317774" cy="363416"/>
                <a:chOff x="7189788" y="1152525"/>
                <a:chExt cx="471487" cy="512763"/>
              </a:xfrm>
              <a:solidFill>
                <a:srgbClr val="00B0F0"/>
              </a:solidFill>
            </p:grpSpPr>
            <p:sp>
              <p:nvSpPr>
                <p:cNvPr id="220" name="Freeform 9"/>
                <p:cNvSpPr>
                  <a:spLocks noEditPoints="1"/>
                </p:cNvSpPr>
                <p:nvPr/>
              </p:nvSpPr>
              <p:spPr bwMode="auto">
                <a:xfrm>
                  <a:off x="7369175" y="1152525"/>
                  <a:ext cx="114300"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7 w 36"/>
                    <a:gd name="T13" fmla="*/ 18 h 36"/>
                    <a:gd name="T14" fmla="*/ 18 w 36"/>
                    <a:gd name="T15" fmla="*/ 7 h 36"/>
                    <a:gd name="T16" fmla="*/ 30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7" y="25"/>
                        <a:pt x="7" y="18"/>
                      </a:cubicBezTo>
                      <a:cubicBezTo>
                        <a:pt x="7" y="12"/>
                        <a:pt x="12" y="7"/>
                        <a:pt x="18" y="7"/>
                      </a:cubicBezTo>
                      <a:cubicBezTo>
                        <a:pt x="25" y="7"/>
                        <a:pt x="30" y="12"/>
                        <a:pt x="30" y="18"/>
                      </a:cubicBezTo>
                      <a:cubicBezTo>
                        <a:pt x="30" y="25"/>
                        <a:pt x="25" y="30"/>
                        <a:pt x="18" y="30"/>
                      </a:cubicBez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1" name="Freeform 10"/>
                <p:cNvSpPr>
                  <a:spLocks noEditPoints="1"/>
                </p:cNvSpPr>
                <p:nvPr/>
              </p:nvSpPr>
              <p:spPr bwMode="auto">
                <a:xfrm>
                  <a:off x="7369175" y="1550988"/>
                  <a:ext cx="114300"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29 h 36"/>
                    <a:gd name="T12" fmla="*/ 7 w 36"/>
                    <a:gd name="T13" fmla="*/ 18 h 36"/>
                    <a:gd name="T14" fmla="*/ 18 w 36"/>
                    <a:gd name="T15" fmla="*/ 7 h 36"/>
                    <a:gd name="T16" fmla="*/ 30 w 36"/>
                    <a:gd name="T17" fmla="*/ 18 h 36"/>
                    <a:gd name="T18" fmla="*/ 18 w 36"/>
                    <a:gd name="T1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29"/>
                      </a:moveTo>
                      <a:cubicBezTo>
                        <a:pt x="12" y="29"/>
                        <a:pt x="7" y="24"/>
                        <a:pt x="7" y="18"/>
                      </a:cubicBezTo>
                      <a:cubicBezTo>
                        <a:pt x="7" y="12"/>
                        <a:pt x="12" y="7"/>
                        <a:pt x="18" y="7"/>
                      </a:cubicBezTo>
                      <a:cubicBezTo>
                        <a:pt x="25" y="7"/>
                        <a:pt x="30" y="12"/>
                        <a:pt x="30" y="18"/>
                      </a:cubicBezTo>
                      <a:cubicBezTo>
                        <a:pt x="30" y="24"/>
                        <a:pt x="25" y="29"/>
                        <a:pt x="18" y="29"/>
                      </a:cubicBez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2" name="Freeform 11"/>
                <p:cNvSpPr>
                  <a:spLocks noEditPoints="1"/>
                </p:cNvSpPr>
                <p:nvPr/>
              </p:nvSpPr>
              <p:spPr bwMode="auto">
                <a:xfrm>
                  <a:off x="7189788" y="1247775"/>
                  <a:ext cx="115888" cy="115888"/>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29 h 36"/>
                    <a:gd name="T12" fmla="*/ 7 w 36"/>
                    <a:gd name="T13" fmla="*/ 18 h 36"/>
                    <a:gd name="T14" fmla="*/ 18 w 36"/>
                    <a:gd name="T15" fmla="*/ 7 h 36"/>
                    <a:gd name="T16" fmla="*/ 29 w 36"/>
                    <a:gd name="T17" fmla="*/ 18 h 36"/>
                    <a:gd name="T18" fmla="*/ 18 w 36"/>
                    <a:gd name="T1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29"/>
                      </a:moveTo>
                      <a:cubicBezTo>
                        <a:pt x="12" y="29"/>
                        <a:pt x="7" y="24"/>
                        <a:pt x="7" y="18"/>
                      </a:cubicBezTo>
                      <a:cubicBezTo>
                        <a:pt x="7" y="12"/>
                        <a:pt x="12" y="7"/>
                        <a:pt x="18" y="7"/>
                      </a:cubicBezTo>
                      <a:cubicBezTo>
                        <a:pt x="24" y="7"/>
                        <a:pt x="29" y="12"/>
                        <a:pt x="29" y="18"/>
                      </a:cubicBezTo>
                      <a:cubicBezTo>
                        <a:pt x="29" y="24"/>
                        <a:pt x="24" y="29"/>
                        <a:pt x="18" y="29"/>
                      </a:cubicBez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3" name="Freeform 12"/>
                <p:cNvSpPr>
                  <a:spLocks noEditPoints="1"/>
                </p:cNvSpPr>
                <p:nvPr/>
              </p:nvSpPr>
              <p:spPr bwMode="auto">
                <a:xfrm>
                  <a:off x="7546975" y="1247775"/>
                  <a:ext cx="114300" cy="115888"/>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29 h 36"/>
                    <a:gd name="T12" fmla="*/ 6 w 36"/>
                    <a:gd name="T13" fmla="*/ 18 h 36"/>
                    <a:gd name="T14" fmla="*/ 18 w 36"/>
                    <a:gd name="T15" fmla="*/ 7 h 36"/>
                    <a:gd name="T16" fmla="*/ 29 w 36"/>
                    <a:gd name="T17" fmla="*/ 18 h 36"/>
                    <a:gd name="T18" fmla="*/ 18 w 36"/>
                    <a:gd name="T1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29"/>
                      </a:moveTo>
                      <a:cubicBezTo>
                        <a:pt x="11" y="29"/>
                        <a:pt x="6" y="24"/>
                        <a:pt x="6" y="18"/>
                      </a:cubicBezTo>
                      <a:cubicBezTo>
                        <a:pt x="6" y="12"/>
                        <a:pt x="11" y="7"/>
                        <a:pt x="18" y="7"/>
                      </a:cubicBezTo>
                      <a:cubicBezTo>
                        <a:pt x="24" y="7"/>
                        <a:pt x="29" y="12"/>
                        <a:pt x="29" y="18"/>
                      </a:cubicBezTo>
                      <a:cubicBezTo>
                        <a:pt x="29" y="24"/>
                        <a:pt x="24" y="29"/>
                        <a:pt x="18" y="29"/>
                      </a:cubicBez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4" name="Freeform 13"/>
                <p:cNvSpPr>
                  <a:spLocks noEditPoints="1"/>
                </p:cNvSpPr>
                <p:nvPr/>
              </p:nvSpPr>
              <p:spPr bwMode="auto">
                <a:xfrm>
                  <a:off x="7189788" y="1455738"/>
                  <a:ext cx="115888"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7 w 36"/>
                    <a:gd name="T13" fmla="*/ 18 h 36"/>
                    <a:gd name="T14" fmla="*/ 18 w 36"/>
                    <a:gd name="T15" fmla="*/ 7 h 36"/>
                    <a:gd name="T16" fmla="*/ 29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7" y="25"/>
                        <a:pt x="7" y="18"/>
                      </a:cubicBezTo>
                      <a:cubicBezTo>
                        <a:pt x="7" y="12"/>
                        <a:pt x="12" y="7"/>
                        <a:pt x="18" y="7"/>
                      </a:cubicBezTo>
                      <a:cubicBezTo>
                        <a:pt x="24" y="7"/>
                        <a:pt x="29" y="12"/>
                        <a:pt x="29" y="18"/>
                      </a:cubicBezTo>
                      <a:cubicBezTo>
                        <a:pt x="29" y="25"/>
                        <a:pt x="24" y="30"/>
                        <a:pt x="18" y="30"/>
                      </a:cubicBez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5" name="Freeform 14"/>
                <p:cNvSpPr>
                  <a:spLocks noEditPoints="1"/>
                </p:cNvSpPr>
                <p:nvPr/>
              </p:nvSpPr>
              <p:spPr bwMode="auto">
                <a:xfrm>
                  <a:off x="7546975" y="1455738"/>
                  <a:ext cx="114300"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6 w 36"/>
                    <a:gd name="T13" fmla="*/ 18 h 36"/>
                    <a:gd name="T14" fmla="*/ 18 w 36"/>
                    <a:gd name="T15" fmla="*/ 7 h 36"/>
                    <a:gd name="T16" fmla="*/ 29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1" y="30"/>
                        <a:pt x="6" y="25"/>
                        <a:pt x="6" y="18"/>
                      </a:cubicBezTo>
                      <a:cubicBezTo>
                        <a:pt x="6" y="12"/>
                        <a:pt x="11" y="7"/>
                        <a:pt x="18" y="7"/>
                      </a:cubicBezTo>
                      <a:cubicBezTo>
                        <a:pt x="24" y="7"/>
                        <a:pt x="29" y="12"/>
                        <a:pt x="29" y="18"/>
                      </a:cubicBezTo>
                      <a:cubicBezTo>
                        <a:pt x="29" y="25"/>
                        <a:pt x="24" y="30"/>
                        <a:pt x="18" y="30"/>
                      </a:cubicBez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6" name="Rectangle 15"/>
                <p:cNvSpPr>
                  <a:spLocks noChangeArrowheads="1"/>
                </p:cNvSpPr>
                <p:nvPr/>
              </p:nvSpPr>
              <p:spPr bwMode="auto">
                <a:xfrm>
                  <a:off x="7229475" y="1357313"/>
                  <a:ext cx="28575" cy="104775"/>
                </a:xfrm>
                <a:prstGeom prst="rect">
                  <a:avLst/>
                </a:pr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7" name="Rectangle 16"/>
                <p:cNvSpPr>
                  <a:spLocks noChangeArrowheads="1"/>
                </p:cNvSpPr>
                <p:nvPr/>
              </p:nvSpPr>
              <p:spPr bwMode="auto">
                <a:xfrm>
                  <a:off x="7591425" y="1357313"/>
                  <a:ext cx="25400" cy="104775"/>
                </a:xfrm>
                <a:prstGeom prst="rect">
                  <a:avLst/>
                </a:pr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8" name="Freeform 17"/>
                <p:cNvSpPr/>
                <p:nvPr/>
              </p:nvSpPr>
              <p:spPr bwMode="auto">
                <a:xfrm>
                  <a:off x="7464425" y="1525588"/>
                  <a:ext cx="104775" cy="76200"/>
                </a:xfrm>
                <a:custGeom>
                  <a:avLst/>
                  <a:gdLst>
                    <a:gd name="T0" fmla="*/ 10 w 66"/>
                    <a:gd name="T1" fmla="*/ 48 h 48"/>
                    <a:gd name="T2" fmla="*/ 0 w 66"/>
                    <a:gd name="T3" fmla="*/ 34 h 48"/>
                    <a:gd name="T4" fmla="*/ 58 w 66"/>
                    <a:gd name="T5" fmla="*/ 0 h 48"/>
                    <a:gd name="T6" fmla="*/ 66 w 66"/>
                    <a:gd name="T7" fmla="*/ 14 h 48"/>
                    <a:gd name="T8" fmla="*/ 10 w 66"/>
                    <a:gd name="T9" fmla="*/ 48 h 48"/>
                  </a:gdLst>
                  <a:ahLst/>
                  <a:cxnLst>
                    <a:cxn ang="0">
                      <a:pos x="T0" y="T1"/>
                    </a:cxn>
                    <a:cxn ang="0">
                      <a:pos x="T2" y="T3"/>
                    </a:cxn>
                    <a:cxn ang="0">
                      <a:pos x="T4" y="T5"/>
                    </a:cxn>
                    <a:cxn ang="0">
                      <a:pos x="T6" y="T7"/>
                    </a:cxn>
                    <a:cxn ang="0">
                      <a:pos x="T8" y="T9"/>
                    </a:cxn>
                  </a:cxnLst>
                  <a:rect l="0" t="0" r="r" b="b"/>
                  <a:pathLst>
                    <a:path w="66" h="48">
                      <a:moveTo>
                        <a:pt x="10" y="48"/>
                      </a:moveTo>
                      <a:lnTo>
                        <a:pt x="0" y="34"/>
                      </a:lnTo>
                      <a:lnTo>
                        <a:pt x="58" y="0"/>
                      </a:lnTo>
                      <a:lnTo>
                        <a:pt x="66" y="14"/>
                      </a:lnTo>
                      <a:lnTo>
                        <a:pt x="10" y="48"/>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29" name="Freeform 18"/>
                <p:cNvSpPr/>
                <p:nvPr/>
              </p:nvSpPr>
              <p:spPr bwMode="auto">
                <a:xfrm>
                  <a:off x="7286625" y="1525588"/>
                  <a:ext cx="104775" cy="76200"/>
                </a:xfrm>
                <a:custGeom>
                  <a:avLst/>
                  <a:gdLst>
                    <a:gd name="T0" fmla="*/ 10 w 66"/>
                    <a:gd name="T1" fmla="*/ 0 h 48"/>
                    <a:gd name="T2" fmla="*/ 0 w 66"/>
                    <a:gd name="T3" fmla="*/ 14 h 48"/>
                    <a:gd name="T4" fmla="*/ 58 w 66"/>
                    <a:gd name="T5" fmla="*/ 48 h 48"/>
                    <a:gd name="T6" fmla="*/ 66 w 66"/>
                    <a:gd name="T7" fmla="*/ 34 h 48"/>
                    <a:gd name="T8" fmla="*/ 10 w 66"/>
                    <a:gd name="T9" fmla="*/ 0 h 48"/>
                  </a:gdLst>
                  <a:ahLst/>
                  <a:cxnLst>
                    <a:cxn ang="0">
                      <a:pos x="T0" y="T1"/>
                    </a:cxn>
                    <a:cxn ang="0">
                      <a:pos x="T2" y="T3"/>
                    </a:cxn>
                    <a:cxn ang="0">
                      <a:pos x="T4" y="T5"/>
                    </a:cxn>
                    <a:cxn ang="0">
                      <a:pos x="T6" y="T7"/>
                    </a:cxn>
                    <a:cxn ang="0">
                      <a:pos x="T8" y="T9"/>
                    </a:cxn>
                  </a:cxnLst>
                  <a:rect l="0" t="0" r="r" b="b"/>
                  <a:pathLst>
                    <a:path w="66" h="48">
                      <a:moveTo>
                        <a:pt x="10" y="0"/>
                      </a:moveTo>
                      <a:lnTo>
                        <a:pt x="0" y="14"/>
                      </a:lnTo>
                      <a:lnTo>
                        <a:pt x="58" y="48"/>
                      </a:lnTo>
                      <a:lnTo>
                        <a:pt x="66" y="34"/>
                      </a:lnTo>
                      <a:lnTo>
                        <a:pt x="10" y="0"/>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0" name="Freeform 19"/>
                <p:cNvSpPr/>
                <p:nvPr/>
              </p:nvSpPr>
              <p:spPr bwMode="auto">
                <a:xfrm>
                  <a:off x="7458075" y="1219200"/>
                  <a:ext cx="104775" cy="76200"/>
                </a:xfrm>
                <a:custGeom>
                  <a:avLst/>
                  <a:gdLst>
                    <a:gd name="T0" fmla="*/ 10 w 66"/>
                    <a:gd name="T1" fmla="*/ 0 h 48"/>
                    <a:gd name="T2" fmla="*/ 0 w 66"/>
                    <a:gd name="T3" fmla="*/ 14 h 48"/>
                    <a:gd name="T4" fmla="*/ 58 w 66"/>
                    <a:gd name="T5" fmla="*/ 48 h 48"/>
                    <a:gd name="T6" fmla="*/ 66 w 66"/>
                    <a:gd name="T7" fmla="*/ 32 h 48"/>
                    <a:gd name="T8" fmla="*/ 10 w 66"/>
                    <a:gd name="T9" fmla="*/ 0 h 48"/>
                  </a:gdLst>
                  <a:ahLst/>
                  <a:cxnLst>
                    <a:cxn ang="0">
                      <a:pos x="T0" y="T1"/>
                    </a:cxn>
                    <a:cxn ang="0">
                      <a:pos x="T2" y="T3"/>
                    </a:cxn>
                    <a:cxn ang="0">
                      <a:pos x="T4" y="T5"/>
                    </a:cxn>
                    <a:cxn ang="0">
                      <a:pos x="T6" y="T7"/>
                    </a:cxn>
                    <a:cxn ang="0">
                      <a:pos x="T8" y="T9"/>
                    </a:cxn>
                  </a:cxnLst>
                  <a:rect l="0" t="0" r="r" b="b"/>
                  <a:pathLst>
                    <a:path w="66" h="48">
                      <a:moveTo>
                        <a:pt x="10" y="0"/>
                      </a:moveTo>
                      <a:lnTo>
                        <a:pt x="0" y="14"/>
                      </a:lnTo>
                      <a:lnTo>
                        <a:pt x="58" y="48"/>
                      </a:lnTo>
                      <a:lnTo>
                        <a:pt x="66" y="32"/>
                      </a:lnTo>
                      <a:lnTo>
                        <a:pt x="10" y="0"/>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1" name="Freeform 20"/>
                <p:cNvSpPr/>
                <p:nvPr/>
              </p:nvSpPr>
              <p:spPr bwMode="auto">
                <a:xfrm>
                  <a:off x="7283450" y="1219200"/>
                  <a:ext cx="101600" cy="76200"/>
                </a:xfrm>
                <a:custGeom>
                  <a:avLst/>
                  <a:gdLst>
                    <a:gd name="T0" fmla="*/ 8 w 64"/>
                    <a:gd name="T1" fmla="*/ 48 h 48"/>
                    <a:gd name="T2" fmla="*/ 0 w 64"/>
                    <a:gd name="T3" fmla="*/ 32 h 48"/>
                    <a:gd name="T4" fmla="*/ 56 w 64"/>
                    <a:gd name="T5" fmla="*/ 0 h 48"/>
                    <a:gd name="T6" fmla="*/ 64 w 64"/>
                    <a:gd name="T7" fmla="*/ 14 h 48"/>
                    <a:gd name="T8" fmla="*/ 8 w 64"/>
                    <a:gd name="T9" fmla="*/ 48 h 48"/>
                  </a:gdLst>
                  <a:ahLst/>
                  <a:cxnLst>
                    <a:cxn ang="0">
                      <a:pos x="T0" y="T1"/>
                    </a:cxn>
                    <a:cxn ang="0">
                      <a:pos x="T2" y="T3"/>
                    </a:cxn>
                    <a:cxn ang="0">
                      <a:pos x="T4" y="T5"/>
                    </a:cxn>
                    <a:cxn ang="0">
                      <a:pos x="T6" y="T7"/>
                    </a:cxn>
                    <a:cxn ang="0">
                      <a:pos x="T8" y="T9"/>
                    </a:cxn>
                  </a:cxnLst>
                  <a:rect l="0" t="0" r="r" b="b"/>
                  <a:pathLst>
                    <a:path w="64" h="48">
                      <a:moveTo>
                        <a:pt x="8" y="48"/>
                      </a:moveTo>
                      <a:lnTo>
                        <a:pt x="0" y="32"/>
                      </a:lnTo>
                      <a:lnTo>
                        <a:pt x="56" y="0"/>
                      </a:lnTo>
                      <a:lnTo>
                        <a:pt x="64" y="14"/>
                      </a:lnTo>
                      <a:lnTo>
                        <a:pt x="8" y="48"/>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2" name="Rectangle 21"/>
                <p:cNvSpPr>
                  <a:spLocks noChangeArrowheads="1"/>
                </p:cNvSpPr>
                <p:nvPr/>
              </p:nvSpPr>
              <p:spPr bwMode="auto">
                <a:xfrm>
                  <a:off x="7413625" y="1276350"/>
                  <a:ext cx="25400" cy="38100"/>
                </a:xfrm>
                <a:prstGeom prst="rect">
                  <a:avLst/>
                </a:pr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3" name="Rectangle 22"/>
                <p:cNvSpPr>
                  <a:spLocks noChangeArrowheads="1"/>
                </p:cNvSpPr>
                <p:nvPr/>
              </p:nvSpPr>
              <p:spPr bwMode="auto">
                <a:xfrm>
                  <a:off x="7413625" y="1506538"/>
                  <a:ext cx="28575" cy="38100"/>
                </a:xfrm>
                <a:prstGeom prst="rect">
                  <a:avLst/>
                </a:pr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4" name="Freeform 23"/>
                <p:cNvSpPr/>
                <p:nvPr/>
              </p:nvSpPr>
              <p:spPr bwMode="auto">
                <a:xfrm>
                  <a:off x="7302500" y="1468438"/>
                  <a:ext cx="31750" cy="31750"/>
                </a:xfrm>
                <a:custGeom>
                  <a:avLst/>
                  <a:gdLst>
                    <a:gd name="T0" fmla="*/ 8 w 20"/>
                    <a:gd name="T1" fmla="*/ 20 h 20"/>
                    <a:gd name="T2" fmla="*/ 0 w 20"/>
                    <a:gd name="T3" fmla="*/ 6 h 20"/>
                    <a:gd name="T4" fmla="*/ 12 w 20"/>
                    <a:gd name="T5" fmla="*/ 0 h 20"/>
                    <a:gd name="T6" fmla="*/ 20 w 20"/>
                    <a:gd name="T7" fmla="*/ 14 h 20"/>
                    <a:gd name="T8" fmla="*/ 8 w 20"/>
                    <a:gd name="T9" fmla="*/ 20 h 20"/>
                  </a:gdLst>
                  <a:ahLst/>
                  <a:cxnLst>
                    <a:cxn ang="0">
                      <a:pos x="T0" y="T1"/>
                    </a:cxn>
                    <a:cxn ang="0">
                      <a:pos x="T2" y="T3"/>
                    </a:cxn>
                    <a:cxn ang="0">
                      <a:pos x="T4" y="T5"/>
                    </a:cxn>
                    <a:cxn ang="0">
                      <a:pos x="T6" y="T7"/>
                    </a:cxn>
                    <a:cxn ang="0">
                      <a:pos x="T8" y="T9"/>
                    </a:cxn>
                  </a:cxnLst>
                  <a:rect l="0" t="0" r="r" b="b"/>
                  <a:pathLst>
                    <a:path w="20" h="20">
                      <a:moveTo>
                        <a:pt x="8" y="20"/>
                      </a:moveTo>
                      <a:lnTo>
                        <a:pt x="0" y="6"/>
                      </a:lnTo>
                      <a:lnTo>
                        <a:pt x="12" y="0"/>
                      </a:lnTo>
                      <a:lnTo>
                        <a:pt x="20" y="14"/>
                      </a:lnTo>
                      <a:lnTo>
                        <a:pt x="8" y="20"/>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5" name="Freeform 24"/>
                <p:cNvSpPr/>
                <p:nvPr/>
              </p:nvSpPr>
              <p:spPr bwMode="auto">
                <a:xfrm>
                  <a:off x="7518400" y="1468438"/>
                  <a:ext cx="31750" cy="31750"/>
                </a:xfrm>
                <a:custGeom>
                  <a:avLst/>
                  <a:gdLst>
                    <a:gd name="T0" fmla="*/ 8 w 20"/>
                    <a:gd name="T1" fmla="*/ 0 h 20"/>
                    <a:gd name="T2" fmla="*/ 0 w 20"/>
                    <a:gd name="T3" fmla="*/ 14 h 20"/>
                    <a:gd name="T4" fmla="*/ 12 w 20"/>
                    <a:gd name="T5" fmla="*/ 20 h 20"/>
                    <a:gd name="T6" fmla="*/ 20 w 20"/>
                    <a:gd name="T7" fmla="*/ 6 h 20"/>
                    <a:gd name="T8" fmla="*/ 8 w 20"/>
                    <a:gd name="T9" fmla="*/ 0 h 20"/>
                  </a:gdLst>
                  <a:ahLst/>
                  <a:cxnLst>
                    <a:cxn ang="0">
                      <a:pos x="T0" y="T1"/>
                    </a:cxn>
                    <a:cxn ang="0">
                      <a:pos x="T2" y="T3"/>
                    </a:cxn>
                    <a:cxn ang="0">
                      <a:pos x="T4" y="T5"/>
                    </a:cxn>
                    <a:cxn ang="0">
                      <a:pos x="T6" y="T7"/>
                    </a:cxn>
                    <a:cxn ang="0">
                      <a:pos x="T8" y="T9"/>
                    </a:cxn>
                  </a:cxnLst>
                  <a:rect l="0" t="0" r="r" b="b"/>
                  <a:pathLst>
                    <a:path w="20" h="20">
                      <a:moveTo>
                        <a:pt x="8" y="0"/>
                      </a:moveTo>
                      <a:lnTo>
                        <a:pt x="0" y="14"/>
                      </a:lnTo>
                      <a:lnTo>
                        <a:pt x="12" y="20"/>
                      </a:lnTo>
                      <a:lnTo>
                        <a:pt x="20" y="6"/>
                      </a:lnTo>
                      <a:lnTo>
                        <a:pt x="8" y="0"/>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6" name="Freeform 25"/>
                <p:cNvSpPr/>
                <p:nvPr/>
              </p:nvSpPr>
              <p:spPr bwMode="auto">
                <a:xfrm>
                  <a:off x="7302500" y="1319213"/>
                  <a:ext cx="31750" cy="34925"/>
                </a:xfrm>
                <a:custGeom>
                  <a:avLst/>
                  <a:gdLst>
                    <a:gd name="T0" fmla="*/ 8 w 20"/>
                    <a:gd name="T1" fmla="*/ 0 h 22"/>
                    <a:gd name="T2" fmla="*/ 0 w 20"/>
                    <a:gd name="T3" fmla="*/ 16 h 22"/>
                    <a:gd name="T4" fmla="*/ 12 w 20"/>
                    <a:gd name="T5" fmla="*/ 22 h 22"/>
                    <a:gd name="T6" fmla="*/ 20 w 20"/>
                    <a:gd name="T7" fmla="*/ 8 h 22"/>
                    <a:gd name="T8" fmla="*/ 8 w 20"/>
                    <a:gd name="T9" fmla="*/ 0 h 22"/>
                  </a:gdLst>
                  <a:ahLst/>
                  <a:cxnLst>
                    <a:cxn ang="0">
                      <a:pos x="T0" y="T1"/>
                    </a:cxn>
                    <a:cxn ang="0">
                      <a:pos x="T2" y="T3"/>
                    </a:cxn>
                    <a:cxn ang="0">
                      <a:pos x="T4" y="T5"/>
                    </a:cxn>
                    <a:cxn ang="0">
                      <a:pos x="T6" y="T7"/>
                    </a:cxn>
                    <a:cxn ang="0">
                      <a:pos x="T8" y="T9"/>
                    </a:cxn>
                  </a:cxnLst>
                  <a:rect l="0" t="0" r="r" b="b"/>
                  <a:pathLst>
                    <a:path w="20" h="22">
                      <a:moveTo>
                        <a:pt x="8" y="0"/>
                      </a:moveTo>
                      <a:lnTo>
                        <a:pt x="0" y="16"/>
                      </a:lnTo>
                      <a:lnTo>
                        <a:pt x="12" y="22"/>
                      </a:lnTo>
                      <a:lnTo>
                        <a:pt x="20" y="8"/>
                      </a:lnTo>
                      <a:lnTo>
                        <a:pt x="8" y="0"/>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7" name="Freeform 26"/>
                <p:cNvSpPr/>
                <p:nvPr/>
              </p:nvSpPr>
              <p:spPr bwMode="auto">
                <a:xfrm>
                  <a:off x="7518400" y="1319213"/>
                  <a:ext cx="31750" cy="34925"/>
                </a:xfrm>
                <a:custGeom>
                  <a:avLst/>
                  <a:gdLst>
                    <a:gd name="T0" fmla="*/ 8 w 20"/>
                    <a:gd name="T1" fmla="*/ 22 h 22"/>
                    <a:gd name="T2" fmla="*/ 0 w 20"/>
                    <a:gd name="T3" fmla="*/ 8 h 22"/>
                    <a:gd name="T4" fmla="*/ 12 w 20"/>
                    <a:gd name="T5" fmla="*/ 0 h 22"/>
                    <a:gd name="T6" fmla="*/ 20 w 20"/>
                    <a:gd name="T7" fmla="*/ 16 h 22"/>
                    <a:gd name="T8" fmla="*/ 8 w 20"/>
                    <a:gd name="T9" fmla="*/ 22 h 22"/>
                  </a:gdLst>
                  <a:ahLst/>
                  <a:cxnLst>
                    <a:cxn ang="0">
                      <a:pos x="T0" y="T1"/>
                    </a:cxn>
                    <a:cxn ang="0">
                      <a:pos x="T2" y="T3"/>
                    </a:cxn>
                    <a:cxn ang="0">
                      <a:pos x="T4" y="T5"/>
                    </a:cxn>
                    <a:cxn ang="0">
                      <a:pos x="T6" y="T7"/>
                    </a:cxn>
                    <a:cxn ang="0">
                      <a:pos x="T8" y="T9"/>
                    </a:cxn>
                  </a:cxnLst>
                  <a:rect l="0" t="0" r="r" b="b"/>
                  <a:pathLst>
                    <a:path w="20" h="22">
                      <a:moveTo>
                        <a:pt x="8" y="22"/>
                      </a:moveTo>
                      <a:lnTo>
                        <a:pt x="0" y="8"/>
                      </a:lnTo>
                      <a:lnTo>
                        <a:pt x="12" y="0"/>
                      </a:lnTo>
                      <a:lnTo>
                        <a:pt x="20" y="16"/>
                      </a:lnTo>
                      <a:lnTo>
                        <a:pt x="8" y="22"/>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sp>
              <p:nvSpPr>
                <p:cNvPr id="238" name="Freeform 27"/>
                <p:cNvSpPr/>
                <p:nvPr/>
              </p:nvSpPr>
              <p:spPr bwMode="auto">
                <a:xfrm>
                  <a:off x="7340600" y="1325563"/>
                  <a:ext cx="171450" cy="168275"/>
                </a:xfrm>
                <a:custGeom>
                  <a:avLst/>
                  <a:gdLst>
                    <a:gd name="T0" fmla="*/ 54 w 54"/>
                    <a:gd name="T1" fmla="*/ 48 h 53"/>
                    <a:gd name="T2" fmla="*/ 48 w 54"/>
                    <a:gd name="T3" fmla="*/ 53 h 53"/>
                    <a:gd name="T4" fmla="*/ 6 w 54"/>
                    <a:gd name="T5" fmla="*/ 53 h 53"/>
                    <a:gd name="T6" fmla="*/ 0 w 54"/>
                    <a:gd name="T7" fmla="*/ 48 h 53"/>
                    <a:gd name="T8" fmla="*/ 0 w 54"/>
                    <a:gd name="T9" fmla="*/ 5 h 53"/>
                    <a:gd name="T10" fmla="*/ 6 w 54"/>
                    <a:gd name="T11" fmla="*/ 0 h 53"/>
                    <a:gd name="T12" fmla="*/ 48 w 54"/>
                    <a:gd name="T13" fmla="*/ 0 h 53"/>
                    <a:gd name="T14" fmla="*/ 54 w 54"/>
                    <a:gd name="T15" fmla="*/ 5 h 53"/>
                    <a:gd name="T16" fmla="*/ 54 w 54"/>
                    <a:gd name="T17" fmla="*/ 4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48"/>
                      </a:moveTo>
                      <a:cubicBezTo>
                        <a:pt x="54" y="51"/>
                        <a:pt x="51" y="53"/>
                        <a:pt x="48" y="53"/>
                      </a:cubicBezTo>
                      <a:cubicBezTo>
                        <a:pt x="6" y="53"/>
                        <a:pt x="6" y="53"/>
                        <a:pt x="6" y="53"/>
                      </a:cubicBezTo>
                      <a:cubicBezTo>
                        <a:pt x="3" y="53"/>
                        <a:pt x="0" y="51"/>
                        <a:pt x="0" y="48"/>
                      </a:cubicBezTo>
                      <a:cubicBezTo>
                        <a:pt x="0" y="5"/>
                        <a:pt x="0" y="5"/>
                        <a:pt x="0" y="5"/>
                      </a:cubicBezTo>
                      <a:cubicBezTo>
                        <a:pt x="0" y="2"/>
                        <a:pt x="3" y="0"/>
                        <a:pt x="6" y="0"/>
                      </a:cubicBezTo>
                      <a:cubicBezTo>
                        <a:pt x="48" y="0"/>
                        <a:pt x="48" y="0"/>
                        <a:pt x="48" y="0"/>
                      </a:cubicBezTo>
                      <a:cubicBezTo>
                        <a:pt x="51" y="0"/>
                        <a:pt x="54" y="2"/>
                        <a:pt x="54" y="5"/>
                      </a:cubicBezTo>
                      <a:lnTo>
                        <a:pt x="54" y="48"/>
                      </a:lnTo>
                      <a:close/>
                    </a:path>
                  </a:pathLst>
                </a:custGeom>
                <a:grpFill/>
                <a:ln>
                  <a:noFill/>
                </a:ln>
              </p:spPr>
              <p:txBody>
                <a:bodyPr vert="horz" wrap="square" lIns="91416" tIns="45708" rIns="91416" bIns="45708" numCol="1" anchor="t" anchorCtr="0" compatLnSpc="1"/>
                <a:lstStyle/>
                <a:p>
                  <a:endParaRPr lang="zh-CN" altLang="en-US" sz="1200">
                    <a:latin typeface="+mn-ea"/>
                    <a:ea typeface="+mn-ea"/>
                  </a:endParaRPr>
                </a:p>
              </p:txBody>
            </p:sp>
          </p:grpSp>
        </p:grpSp>
        <p:grpSp>
          <p:nvGrpSpPr>
            <p:cNvPr id="8" name="组合 7"/>
            <p:cNvGrpSpPr/>
            <p:nvPr/>
          </p:nvGrpSpPr>
          <p:grpSpPr>
            <a:xfrm>
              <a:off x="6221729" y="2133935"/>
              <a:ext cx="5590289" cy="974529"/>
              <a:chOff x="6223348" y="1634705"/>
              <a:chExt cx="5591745" cy="974783"/>
            </a:xfrm>
          </p:grpSpPr>
          <p:cxnSp>
            <p:nvCxnSpPr>
              <p:cNvPr id="178" name="Straight Connector 38"/>
              <p:cNvCxnSpPr/>
              <p:nvPr/>
            </p:nvCxnSpPr>
            <p:spPr>
              <a:xfrm flipH="1">
                <a:off x="7168164" y="2025432"/>
                <a:ext cx="3682155" cy="0"/>
              </a:xfrm>
              <a:prstGeom prst="line">
                <a:avLst/>
              </a:prstGeom>
              <a:noFill/>
              <a:ln w="19050" cap="flat" cmpd="sng" algn="ctr">
                <a:solidFill>
                  <a:srgbClr val="666666">
                    <a:lumMod val="85000"/>
                  </a:srgbClr>
                </a:solidFill>
                <a:prstDash val="solid"/>
                <a:miter lim="800000"/>
              </a:ln>
              <a:effectLst/>
            </p:spPr>
          </p:cxnSp>
          <p:pic>
            <p:nvPicPr>
              <p:cNvPr id="179" name="pasted-image.pdf"/>
              <p:cNvPicPr>
                <a:picLocks noChangeAspect="1"/>
              </p:cNvPicPr>
              <p:nvPr/>
            </p:nvPicPr>
            <p:blipFill>
              <a:blip r:embed="rId8" cstate="print"/>
              <a:stretch>
                <a:fillRect/>
              </a:stretch>
            </p:blipFill>
            <p:spPr>
              <a:xfrm>
                <a:off x="6223348" y="1747154"/>
                <a:ext cx="715118" cy="714896"/>
              </a:xfrm>
              <a:prstGeom prst="rect">
                <a:avLst/>
              </a:prstGeom>
              <a:ln w="3175" cap="flat">
                <a:noFill/>
                <a:miter lim="400000"/>
                <a:headEnd/>
                <a:tailEnd/>
              </a:ln>
              <a:effectLst/>
            </p:spPr>
          </p:pic>
          <p:sp>
            <p:nvSpPr>
              <p:cNvPr id="181" name="TextBox 56"/>
              <p:cNvSpPr txBox="1"/>
              <p:nvPr/>
            </p:nvSpPr>
            <p:spPr>
              <a:xfrm>
                <a:off x="7168164" y="1634705"/>
                <a:ext cx="4646929" cy="399878"/>
              </a:xfrm>
              <a:prstGeom prst="rect">
                <a:avLst/>
              </a:prstGeom>
              <a:noFill/>
            </p:spPr>
            <p:txBody>
              <a:bodyPr wrap="square" rtlCol="0">
                <a:spAutoFit/>
              </a:bodyPr>
              <a:lstStyle/>
              <a:p>
                <a:pPr defTabSz="914400"/>
                <a:r>
                  <a:rPr lang="zh-CN" altLang="en-US" sz="1600" b="1" dirty="0">
                    <a:solidFill>
                      <a:srgbClr val="C00000"/>
                    </a:solidFill>
                    <a:latin typeface="+mn-ea"/>
                    <a:ea typeface="+mn-ea"/>
                  </a:rPr>
                  <a:t>多平台混部</a:t>
                </a:r>
                <a:endParaRPr lang="zh-CN" altLang="en-US" sz="1600" b="1" dirty="0">
                  <a:solidFill>
                    <a:srgbClr val="C00000"/>
                  </a:solidFill>
                  <a:latin typeface="+mn-ea"/>
                  <a:ea typeface="+mn-ea"/>
                </a:endParaRPr>
              </a:p>
            </p:txBody>
          </p:sp>
          <p:sp>
            <p:nvSpPr>
              <p:cNvPr id="182" name="矩形 181"/>
              <p:cNvSpPr/>
              <p:nvPr/>
            </p:nvSpPr>
            <p:spPr>
              <a:xfrm>
                <a:off x="7124660" y="2064199"/>
                <a:ext cx="4361841" cy="545289"/>
              </a:xfrm>
              <a:prstGeom prst="rect">
                <a:avLst/>
              </a:prstGeom>
            </p:spPr>
            <p:txBody>
              <a:bodyPr wrap="square">
                <a:spAutoFit/>
              </a:bodyPr>
              <a:lstStyle/>
              <a:p>
                <a:pPr defTabSz="914400"/>
                <a:r>
                  <a:rPr lang="zh-CN" altLang="en-US" sz="1200" dirty="0" smtClean="0">
                    <a:latin typeface="+mn-ea"/>
                    <a:ea typeface="+mn-ea"/>
                  </a:rPr>
                  <a:t>支持</a:t>
                </a:r>
                <a:r>
                  <a:rPr lang="en-US" altLang="zh-CN" sz="1200" dirty="0" smtClean="0">
                    <a:latin typeface="+mn-ea"/>
                    <a:ea typeface="+mn-ea"/>
                  </a:rPr>
                  <a:t>x86</a:t>
                </a:r>
                <a:r>
                  <a:rPr lang="zh-CN" altLang="en-US" sz="1200" dirty="0" smtClean="0">
                    <a:latin typeface="+mn-ea"/>
                    <a:ea typeface="+mn-ea"/>
                  </a:rPr>
                  <a:t>与华为鲲鹏</a:t>
                </a:r>
                <a:r>
                  <a:rPr lang="zh-CN" altLang="en-US" sz="1200" dirty="0">
                    <a:latin typeface="+mn-ea"/>
                    <a:ea typeface="+mn-ea"/>
                  </a:rPr>
                  <a:t>节点同时部署到一个集群中，及应用跨平台节点的扩容</a:t>
                </a:r>
                <a:endParaRPr lang="en-US" altLang="zh-CN" sz="1200" dirty="0">
                  <a:latin typeface="+mn-ea"/>
                  <a:ea typeface="+mn-ea"/>
                </a:endParaRPr>
              </a:p>
            </p:txBody>
          </p:sp>
          <p:grpSp>
            <p:nvGrpSpPr>
              <p:cNvPr id="18" name="组合 17"/>
              <p:cNvGrpSpPr/>
              <p:nvPr/>
            </p:nvGrpSpPr>
            <p:grpSpPr>
              <a:xfrm>
                <a:off x="6423591" y="1958642"/>
                <a:ext cx="315492" cy="275762"/>
                <a:chOff x="-419137" y="2392367"/>
                <a:chExt cx="502560" cy="476186"/>
              </a:xfrm>
            </p:grpSpPr>
            <p:sp>
              <p:nvSpPr>
                <p:cNvPr id="246" name="Freeform 595"/>
                <p:cNvSpPr>
                  <a:spLocks noEditPoints="1"/>
                </p:cNvSpPr>
                <p:nvPr/>
              </p:nvSpPr>
              <p:spPr bwMode="auto">
                <a:xfrm>
                  <a:off x="-242674" y="2632544"/>
                  <a:ext cx="148427" cy="236009"/>
                </a:xfrm>
                <a:custGeom>
                  <a:avLst/>
                  <a:gdLst>
                    <a:gd name="T0" fmla="*/ 15 w 168"/>
                    <a:gd name="T1" fmla="*/ 248 h 263"/>
                    <a:gd name="T2" fmla="*/ 15 w 168"/>
                    <a:gd name="T3" fmla="*/ 248 h 263"/>
                    <a:gd name="T4" fmla="*/ 153 w 168"/>
                    <a:gd name="T5" fmla="*/ 248 h 263"/>
                    <a:gd name="T6" fmla="*/ 153 w 168"/>
                    <a:gd name="T7" fmla="*/ 14 h 263"/>
                    <a:gd name="T8" fmla="*/ 15 w 168"/>
                    <a:gd name="T9" fmla="*/ 14 h 263"/>
                    <a:gd name="T10" fmla="*/ 15 w 168"/>
                    <a:gd name="T11" fmla="*/ 248 h 263"/>
                    <a:gd name="T12" fmla="*/ 160 w 168"/>
                    <a:gd name="T13" fmla="*/ 263 h 263"/>
                    <a:gd name="T14" fmla="*/ 160 w 168"/>
                    <a:gd name="T15" fmla="*/ 263 h 263"/>
                    <a:gd name="T16" fmla="*/ 8 w 168"/>
                    <a:gd name="T17" fmla="*/ 263 h 263"/>
                    <a:gd name="T18" fmla="*/ 0 w 168"/>
                    <a:gd name="T19" fmla="*/ 255 h 263"/>
                    <a:gd name="T20" fmla="*/ 0 w 168"/>
                    <a:gd name="T21" fmla="*/ 7 h 263"/>
                    <a:gd name="T22" fmla="*/ 8 w 168"/>
                    <a:gd name="T23" fmla="*/ 0 h 263"/>
                    <a:gd name="T24" fmla="*/ 160 w 168"/>
                    <a:gd name="T25" fmla="*/ 0 h 263"/>
                    <a:gd name="T26" fmla="*/ 168 w 168"/>
                    <a:gd name="T27" fmla="*/ 7 h 263"/>
                    <a:gd name="T28" fmla="*/ 168 w 168"/>
                    <a:gd name="T29" fmla="*/ 255 h 263"/>
                    <a:gd name="T30" fmla="*/ 160 w 168"/>
                    <a:gd name="T3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63">
                      <a:moveTo>
                        <a:pt x="15" y="248"/>
                      </a:moveTo>
                      <a:lnTo>
                        <a:pt x="15" y="248"/>
                      </a:lnTo>
                      <a:lnTo>
                        <a:pt x="153" y="248"/>
                      </a:lnTo>
                      <a:lnTo>
                        <a:pt x="153" y="14"/>
                      </a:lnTo>
                      <a:lnTo>
                        <a:pt x="15" y="14"/>
                      </a:lnTo>
                      <a:lnTo>
                        <a:pt x="15" y="248"/>
                      </a:lnTo>
                      <a:close/>
                      <a:moveTo>
                        <a:pt x="160" y="263"/>
                      </a:moveTo>
                      <a:lnTo>
                        <a:pt x="160" y="263"/>
                      </a:lnTo>
                      <a:lnTo>
                        <a:pt x="8" y="263"/>
                      </a:lnTo>
                      <a:cubicBezTo>
                        <a:pt x="4" y="263"/>
                        <a:pt x="0" y="259"/>
                        <a:pt x="0" y="255"/>
                      </a:cubicBezTo>
                      <a:lnTo>
                        <a:pt x="0" y="7"/>
                      </a:lnTo>
                      <a:cubicBezTo>
                        <a:pt x="0" y="3"/>
                        <a:pt x="4" y="0"/>
                        <a:pt x="8" y="0"/>
                      </a:cubicBezTo>
                      <a:lnTo>
                        <a:pt x="160" y="0"/>
                      </a:lnTo>
                      <a:cubicBezTo>
                        <a:pt x="165" y="0"/>
                        <a:pt x="168" y="3"/>
                        <a:pt x="168" y="7"/>
                      </a:cubicBezTo>
                      <a:lnTo>
                        <a:pt x="168" y="255"/>
                      </a:lnTo>
                      <a:cubicBezTo>
                        <a:pt x="168" y="259"/>
                        <a:pt x="165" y="263"/>
                        <a:pt x="160" y="263"/>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47" name="Freeform 596"/>
                <p:cNvSpPr>
                  <a:spLocks noEditPoints="1"/>
                </p:cNvSpPr>
                <p:nvPr/>
              </p:nvSpPr>
              <p:spPr bwMode="auto">
                <a:xfrm>
                  <a:off x="-206392" y="2667695"/>
                  <a:ext cx="74214" cy="46867"/>
                </a:xfrm>
                <a:custGeom>
                  <a:avLst/>
                  <a:gdLst>
                    <a:gd name="T0" fmla="*/ 14 w 84"/>
                    <a:gd name="T1" fmla="*/ 15 h 51"/>
                    <a:gd name="T2" fmla="*/ 14 w 84"/>
                    <a:gd name="T3" fmla="*/ 15 h 51"/>
                    <a:gd name="T4" fmla="*/ 15 w 84"/>
                    <a:gd name="T5" fmla="*/ 36 h 51"/>
                    <a:gd name="T6" fmla="*/ 69 w 84"/>
                    <a:gd name="T7" fmla="*/ 36 h 51"/>
                    <a:gd name="T8" fmla="*/ 70 w 84"/>
                    <a:gd name="T9" fmla="*/ 15 h 51"/>
                    <a:gd name="T10" fmla="*/ 14 w 84"/>
                    <a:gd name="T11" fmla="*/ 15 h 51"/>
                    <a:gd name="T12" fmla="*/ 71 w 84"/>
                    <a:gd name="T13" fmla="*/ 51 h 51"/>
                    <a:gd name="T14" fmla="*/ 71 w 84"/>
                    <a:gd name="T15" fmla="*/ 51 h 51"/>
                    <a:gd name="T16" fmla="*/ 14 w 84"/>
                    <a:gd name="T17" fmla="*/ 51 h 51"/>
                    <a:gd name="T18" fmla="*/ 0 w 84"/>
                    <a:gd name="T19" fmla="*/ 36 h 51"/>
                    <a:gd name="T20" fmla="*/ 0 w 84"/>
                    <a:gd name="T21" fmla="*/ 15 h 51"/>
                    <a:gd name="T22" fmla="*/ 14 w 84"/>
                    <a:gd name="T23" fmla="*/ 0 h 51"/>
                    <a:gd name="T24" fmla="*/ 71 w 84"/>
                    <a:gd name="T25" fmla="*/ 0 h 51"/>
                    <a:gd name="T26" fmla="*/ 84 w 84"/>
                    <a:gd name="T27" fmla="*/ 15 h 51"/>
                    <a:gd name="T28" fmla="*/ 84 w 84"/>
                    <a:gd name="T29" fmla="*/ 36 h 51"/>
                    <a:gd name="T30" fmla="*/ 71 w 84"/>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1">
                      <a:moveTo>
                        <a:pt x="14" y="15"/>
                      </a:moveTo>
                      <a:lnTo>
                        <a:pt x="14" y="15"/>
                      </a:lnTo>
                      <a:lnTo>
                        <a:pt x="15" y="36"/>
                      </a:lnTo>
                      <a:lnTo>
                        <a:pt x="69" y="36"/>
                      </a:lnTo>
                      <a:lnTo>
                        <a:pt x="70" y="15"/>
                      </a:lnTo>
                      <a:lnTo>
                        <a:pt x="14" y="15"/>
                      </a:lnTo>
                      <a:close/>
                      <a:moveTo>
                        <a:pt x="71" y="51"/>
                      </a:moveTo>
                      <a:lnTo>
                        <a:pt x="71" y="51"/>
                      </a:lnTo>
                      <a:lnTo>
                        <a:pt x="14" y="51"/>
                      </a:lnTo>
                      <a:cubicBezTo>
                        <a:pt x="6" y="51"/>
                        <a:pt x="0" y="44"/>
                        <a:pt x="0" y="36"/>
                      </a:cubicBezTo>
                      <a:lnTo>
                        <a:pt x="0" y="15"/>
                      </a:lnTo>
                      <a:cubicBezTo>
                        <a:pt x="0" y="7"/>
                        <a:pt x="6" y="0"/>
                        <a:pt x="14" y="0"/>
                      </a:cubicBezTo>
                      <a:lnTo>
                        <a:pt x="71" y="0"/>
                      </a:lnTo>
                      <a:cubicBezTo>
                        <a:pt x="78" y="0"/>
                        <a:pt x="84" y="7"/>
                        <a:pt x="84" y="15"/>
                      </a:cubicBezTo>
                      <a:lnTo>
                        <a:pt x="84" y="36"/>
                      </a:lnTo>
                      <a:cubicBezTo>
                        <a:pt x="84" y="44"/>
                        <a:pt x="78" y="51"/>
                        <a:pt x="71" y="51"/>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48" name="Freeform 597"/>
                <p:cNvSpPr/>
                <p:nvPr/>
              </p:nvSpPr>
              <p:spPr bwMode="auto">
                <a:xfrm>
                  <a:off x="-204743" y="2818338"/>
                  <a:ext cx="74214" cy="16738"/>
                </a:xfrm>
                <a:custGeom>
                  <a:avLst/>
                  <a:gdLst>
                    <a:gd name="T0" fmla="*/ 84 w 84"/>
                    <a:gd name="T1" fmla="*/ 9 h 18"/>
                    <a:gd name="T2" fmla="*/ 84 w 84"/>
                    <a:gd name="T3" fmla="*/ 9 h 18"/>
                    <a:gd name="T4" fmla="*/ 77 w 84"/>
                    <a:gd name="T5" fmla="*/ 18 h 18"/>
                    <a:gd name="T6" fmla="*/ 7 w 84"/>
                    <a:gd name="T7" fmla="*/ 18 h 18"/>
                    <a:gd name="T8" fmla="*/ 0 w 84"/>
                    <a:gd name="T9" fmla="*/ 9 h 18"/>
                    <a:gd name="T10" fmla="*/ 7 w 84"/>
                    <a:gd name="T11" fmla="*/ 0 h 18"/>
                    <a:gd name="T12" fmla="*/ 77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lnTo>
                        <a:pt x="84" y="9"/>
                      </a:lnTo>
                      <a:cubicBezTo>
                        <a:pt x="84" y="14"/>
                        <a:pt x="81" y="18"/>
                        <a:pt x="77" y="18"/>
                      </a:cubicBezTo>
                      <a:lnTo>
                        <a:pt x="7" y="18"/>
                      </a:lnTo>
                      <a:cubicBezTo>
                        <a:pt x="3" y="18"/>
                        <a:pt x="0" y="14"/>
                        <a:pt x="0" y="9"/>
                      </a:cubicBezTo>
                      <a:cubicBezTo>
                        <a:pt x="0" y="4"/>
                        <a:pt x="3" y="0"/>
                        <a:pt x="7" y="0"/>
                      </a:cubicBezTo>
                      <a:lnTo>
                        <a:pt x="77" y="0"/>
                      </a:lnTo>
                      <a:cubicBezTo>
                        <a:pt x="81" y="0"/>
                        <a:pt x="84" y="4"/>
                        <a:pt x="84" y="9"/>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49" name="Freeform 598"/>
                <p:cNvSpPr/>
                <p:nvPr/>
              </p:nvSpPr>
              <p:spPr bwMode="auto">
                <a:xfrm>
                  <a:off x="-234428" y="2726278"/>
                  <a:ext cx="135233" cy="3348"/>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0" name="Freeform 599"/>
                <p:cNvSpPr/>
                <p:nvPr/>
              </p:nvSpPr>
              <p:spPr bwMode="auto">
                <a:xfrm>
                  <a:off x="-234428" y="2794905"/>
                  <a:ext cx="135233" cy="5022"/>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1" name="Freeform 600"/>
                <p:cNvSpPr/>
                <p:nvPr/>
              </p:nvSpPr>
              <p:spPr bwMode="auto">
                <a:xfrm>
                  <a:off x="-161864" y="2686106"/>
                  <a:ext cx="11545" cy="8370"/>
                </a:xfrm>
                <a:custGeom>
                  <a:avLst/>
                  <a:gdLst>
                    <a:gd name="T0" fmla="*/ 13 w 13"/>
                    <a:gd name="T1" fmla="*/ 9 h 9"/>
                    <a:gd name="T2" fmla="*/ 13 w 13"/>
                    <a:gd name="T3" fmla="*/ 9 h 9"/>
                    <a:gd name="T4" fmla="*/ 0 w 13"/>
                    <a:gd name="T5" fmla="*/ 9 h 9"/>
                    <a:gd name="T6" fmla="*/ 0 w 13"/>
                    <a:gd name="T7" fmla="*/ 0 h 9"/>
                    <a:gd name="T8" fmla="*/ 13 w 13"/>
                    <a:gd name="T9" fmla="*/ 0 h 9"/>
                    <a:gd name="T10" fmla="*/ 13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13" y="9"/>
                      </a:moveTo>
                      <a:lnTo>
                        <a:pt x="13" y="9"/>
                      </a:lnTo>
                      <a:lnTo>
                        <a:pt x="0" y="9"/>
                      </a:lnTo>
                      <a:lnTo>
                        <a:pt x="0" y="0"/>
                      </a:lnTo>
                      <a:lnTo>
                        <a:pt x="13" y="0"/>
                      </a:lnTo>
                      <a:lnTo>
                        <a:pt x="13" y="9"/>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2" name="Freeform 601"/>
                <p:cNvSpPr>
                  <a:spLocks noEditPoints="1"/>
                </p:cNvSpPr>
                <p:nvPr/>
              </p:nvSpPr>
              <p:spPr bwMode="auto">
                <a:xfrm>
                  <a:off x="-206392" y="2741343"/>
                  <a:ext cx="74214" cy="43519"/>
                </a:xfrm>
                <a:custGeom>
                  <a:avLst/>
                  <a:gdLst>
                    <a:gd name="T0" fmla="*/ 14 w 84"/>
                    <a:gd name="T1" fmla="*/ 14 h 50"/>
                    <a:gd name="T2" fmla="*/ 14 w 84"/>
                    <a:gd name="T3" fmla="*/ 14 h 50"/>
                    <a:gd name="T4" fmla="*/ 15 w 84"/>
                    <a:gd name="T5" fmla="*/ 35 h 50"/>
                    <a:gd name="T6" fmla="*/ 69 w 84"/>
                    <a:gd name="T7" fmla="*/ 36 h 50"/>
                    <a:gd name="T8" fmla="*/ 70 w 84"/>
                    <a:gd name="T9" fmla="*/ 15 h 50"/>
                    <a:gd name="T10" fmla="*/ 14 w 84"/>
                    <a:gd name="T11" fmla="*/ 14 h 50"/>
                    <a:gd name="T12" fmla="*/ 71 w 84"/>
                    <a:gd name="T13" fmla="*/ 50 h 50"/>
                    <a:gd name="T14" fmla="*/ 71 w 84"/>
                    <a:gd name="T15" fmla="*/ 50 h 50"/>
                    <a:gd name="T16" fmla="*/ 14 w 84"/>
                    <a:gd name="T17" fmla="*/ 50 h 50"/>
                    <a:gd name="T18" fmla="*/ 0 w 84"/>
                    <a:gd name="T19" fmla="*/ 35 h 50"/>
                    <a:gd name="T20" fmla="*/ 0 w 84"/>
                    <a:gd name="T21" fmla="*/ 15 h 50"/>
                    <a:gd name="T22" fmla="*/ 14 w 84"/>
                    <a:gd name="T23" fmla="*/ 0 h 50"/>
                    <a:gd name="T24" fmla="*/ 71 w 84"/>
                    <a:gd name="T25" fmla="*/ 0 h 50"/>
                    <a:gd name="T26" fmla="*/ 84 w 84"/>
                    <a:gd name="T27" fmla="*/ 15 h 50"/>
                    <a:gd name="T28" fmla="*/ 84 w 84"/>
                    <a:gd name="T29" fmla="*/ 35 h 50"/>
                    <a:gd name="T30" fmla="*/ 71 w 84"/>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0">
                      <a:moveTo>
                        <a:pt x="14" y="14"/>
                      </a:moveTo>
                      <a:lnTo>
                        <a:pt x="14" y="14"/>
                      </a:lnTo>
                      <a:lnTo>
                        <a:pt x="15" y="35"/>
                      </a:lnTo>
                      <a:lnTo>
                        <a:pt x="69" y="36"/>
                      </a:lnTo>
                      <a:lnTo>
                        <a:pt x="70" y="15"/>
                      </a:lnTo>
                      <a:lnTo>
                        <a:pt x="14" y="14"/>
                      </a:lnTo>
                      <a:close/>
                      <a:moveTo>
                        <a:pt x="71" y="50"/>
                      </a:moveTo>
                      <a:lnTo>
                        <a:pt x="71" y="50"/>
                      </a:lnTo>
                      <a:lnTo>
                        <a:pt x="14" y="50"/>
                      </a:lnTo>
                      <a:cubicBezTo>
                        <a:pt x="6" y="50"/>
                        <a:pt x="0" y="43"/>
                        <a:pt x="0" y="35"/>
                      </a:cubicBezTo>
                      <a:lnTo>
                        <a:pt x="0" y="15"/>
                      </a:lnTo>
                      <a:cubicBezTo>
                        <a:pt x="0" y="6"/>
                        <a:pt x="6" y="0"/>
                        <a:pt x="14" y="0"/>
                      </a:cubicBezTo>
                      <a:lnTo>
                        <a:pt x="71" y="0"/>
                      </a:lnTo>
                      <a:cubicBezTo>
                        <a:pt x="78" y="0"/>
                        <a:pt x="84" y="6"/>
                        <a:pt x="84" y="15"/>
                      </a:cubicBezTo>
                      <a:lnTo>
                        <a:pt x="84" y="35"/>
                      </a:lnTo>
                      <a:cubicBezTo>
                        <a:pt x="84" y="43"/>
                        <a:pt x="78" y="50"/>
                        <a:pt x="71" y="50"/>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3" name="Freeform 602"/>
                <p:cNvSpPr/>
                <p:nvPr/>
              </p:nvSpPr>
              <p:spPr bwMode="auto">
                <a:xfrm>
                  <a:off x="-161864" y="2758081"/>
                  <a:ext cx="11545" cy="10043"/>
                </a:xfrm>
                <a:custGeom>
                  <a:avLst/>
                  <a:gdLst>
                    <a:gd name="T0" fmla="*/ 13 w 13"/>
                    <a:gd name="T1" fmla="*/ 10 h 10"/>
                    <a:gd name="T2" fmla="*/ 13 w 13"/>
                    <a:gd name="T3" fmla="*/ 10 h 10"/>
                    <a:gd name="T4" fmla="*/ 0 w 13"/>
                    <a:gd name="T5" fmla="*/ 10 h 10"/>
                    <a:gd name="T6" fmla="*/ 0 w 13"/>
                    <a:gd name="T7" fmla="*/ 0 h 10"/>
                    <a:gd name="T8" fmla="*/ 13 w 13"/>
                    <a:gd name="T9" fmla="*/ 0 h 10"/>
                    <a:gd name="T10" fmla="*/ 13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3" y="10"/>
                      </a:moveTo>
                      <a:lnTo>
                        <a:pt x="13" y="10"/>
                      </a:lnTo>
                      <a:lnTo>
                        <a:pt x="0" y="10"/>
                      </a:lnTo>
                      <a:lnTo>
                        <a:pt x="0" y="0"/>
                      </a:lnTo>
                      <a:lnTo>
                        <a:pt x="13" y="0"/>
                      </a:lnTo>
                      <a:lnTo>
                        <a:pt x="13" y="10"/>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4" name="Freeform 603"/>
                <p:cNvSpPr>
                  <a:spLocks noEditPoints="1"/>
                </p:cNvSpPr>
                <p:nvPr/>
              </p:nvSpPr>
              <p:spPr bwMode="auto">
                <a:xfrm>
                  <a:off x="-419137" y="2632544"/>
                  <a:ext cx="148427" cy="236009"/>
                </a:xfrm>
                <a:custGeom>
                  <a:avLst/>
                  <a:gdLst>
                    <a:gd name="T0" fmla="*/ 15 w 168"/>
                    <a:gd name="T1" fmla="*/ 248 h 263"/>
                    <a:gd name="T2" fmla="*/ 15 w 168"/>
                    <a:gd name="T3" fmla="*/ 248 h 263"/>
                    <a:gd name="T4" fmla="*/ 153 w 168"/>
                    <a:gd name="T5" fmla="*/ 248 h 263"/>
                    <a:gd name="T6" fmla="*/ 153 w 168"/>
                    <a:gd name="T7" fmla="*/ 14 h 263"/>
                    <a:gd name="T8" fmla="*/ 15 w 168"/>
                    <a:gd name="T9" fmla="*/ 14 h 263"/>
                    <a:gd name="T10" fmla="*/ 15 w 168"/>
                    <a:gd name="T11" fmla="*/ 248 h 263"/>
                    <a:gd name="T12" fmla="*/ 160 w 168"/>
                    <a:gd name="T13" fmla="*/ 263 h 263"/>
                    <a:gd name="T14" fmla="*/ 160 w 168"/>
                    <a:gd name="T15" fmla="*/ 263 h 263"/>
                    <a:gd name="T16" fmla="*/ 8 w 168"/>
                    <a:gd name="T17" fmla="*/ 263 h 263"/>
                    <a:gd name="T18" fmla="*/ 0 w 168"/>
                    <a:gd name="T19" fmla="*/ 255 h 263"/>
                    <a:gd name="T20" fmla="*/ 0 w 168"/>
                    <a:gd name="T21" fmla="*/ 7 h 263"/>
                    <a:gd name="T22" fmla="*/ 8 w 168"/>
                    <a:gd name="T23" fmla="*/ 0 h 263"/>
                    <a:gd name="T24" fmla="*/ 160 w 168"/>
                    <a:gd name="T25" fmla="*/ 0 h 263"/>
                    <a:gd name="T26" fmla="*/ 168 w 168"/>
                    <a:gd name="T27" fmla="*/ 7 h 263"/>
                    <a:gd name="T28" fmla="*/ 168 w 168"/>
                    <a:gd name="T29" fmla="*/ 255 h 263"/>
                    <a:gd name="T30" fmla="*/ 160 w 168"/>
                    <a:gd name="T3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63">
                      <a:moveTo>
                        <a:pt x="15" y="248"/>
                      </a:moveTo>
                      <a:lnTo>
                        <a:pt x="15" y="248"/>
                      </a:lnTo>
                      <a:lnTo>
                        <a:pt x="153" y="248"/>
                      </a:lnTo>
                      <a:lnTo>
                        <a:pt x="153" y="14"/>
                      </a:lnTo>
                      <a:lnTo>
                        <a:pt x="15" y="14"/>
                      </a:lnTo>
                      <a:lnTo>
                        <a:pt x="15" y="248"/>
                      </a:lnTo>
                      <a:close/>
                      <a:moveTo>
                        <a:pt x="160" y="263"/>
                      </a:moveTo>
                      <a:lnTo>
                        <a:pt x="160" y="263"/>
                      </a:lnTo>
                      <a:lnTo>
                        <a:pt x="8" y="263"/>
                      </a:lnTo>
                      <a:cubicBezTo>
                        <a:pt x="4" y="263"/>
                        <a:pt x="0" y="259"/>
                        <a:pt x="0" y="255"/>
                      </a:cubicBezTo>
                      <a:lnTo>
                        <a:pt x="0" y="7"/>
                      </a:lnTo>
                      <a:cubicBezTo>
                        <a:pt x="0" y="3"/>
                        <a:pt x="4" y="0"/>
                        <a:pt x="8" y="0"/>
                      </a:cubicBezTo>
                      <a:lnTo>
                        <a:pt x="160" y="0"/>
                      </a:lnTo>
                      <a:cubicBezTo>
                        <a:pt x="164" y="0"/>
                        <a:pt x="168" y="3"/>
                        <a:pt x="168" y="7"/>
                      </a:cubicBezTo>
                      <a:lnTo>
                        <a:pt x="168" y="255"/>
                      </a:lnTo>
                      <a:cubicBezTo>
                        <a:pt x="168" y="259"/>
                        <a:pt x="164" y="263"/>
                        <a:pt x="160" y="263"/>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5" name="Freeform 604"/>
                <p:cNvSpPr>
                  <a:spLocks noEditPoints="1"/>
                </p:cNvSpPr>
                <p:nvPr/>
              </p:nvSpPr>
              <p:spPr bwMode="auto">
                <a:xfrm>
                  <a:off x="-382855" y="2667695"/>
                  <a:ext cx="74214" cy="46867"/>
                </a:xfrm>
                <a:custGeom>
                  <a:avLst/>
                  <a:gdLst>
                    <a:gd name="T0" fmla="*/ 14 w 84"/>
                    <a:gd name="T1" fmla="*/ 15 h 51"/>
                    <a:gd name="T2" fmla="*/ 14 w 84"/>
                    <a:gd name="T3" fmla="*/ 15 h 51"/>
                    <a:gd name="T4" fmla="*/ 15 w 84"/>
                    <a:gd name="T5" fmla="*/ 36 h 51"/>
                    <a:gd name="T6" fmla="*/ 69 w 84"/>
                    <a:gd name="T7" fmla="*/ 36 h 51"/>
                    <a:gd name="T8" fmla="*/ 69 w 84"/>
                    <a:gd name="T9" fmla="*/ 15 h 51"/>
                    <a:gd name="T10" fmla="*/ 14 w 84"/>
                    <a:gd name="T11" fmla="*/ 15 h 51"/>
                    <a:gd name="T12" fmla="*/ 70 w 84"/>
                    <a:gd name="T13" fmla="*/ 51 h 51"/>
                    <a:gd name="T14" fmla="*/ 70 w 84"/>
                    <a:gd name="T15" fmla="*/ 51 h 51"/>
                    <a:gd name="T16" fmla="*/ 14 w 84"/>
                    <a:gd name="T17" fmla="*/ 51 h 51"/>
                    <a:gd name="T18" fmla="*/ 0 w 84"/>
                    <a:gd name="T19" fmla="*/ 36 h 51"/>
                    <a:gd name="T20" fmla="*/ 0 w 84"/>
                    <a:gd name="T21" fmla="*/ 15 h 51"/>
                    <a:gd name="T22" fmla="*/ 14 w 84"/>
                    <a:gd name="T23" fmla="*/ 0 h 51"/>
                    <a:gd name="T24" fmla="*/ 70 w 84"/>
                    <a:gd name="T25" fmla="*/ 0 h 51"/>
                    <a:gd name="T26" fmla="*/ 84 w 84"/>
                    <a:gd name="T27" fmla="*/ 15 h 51"/>
                    <a:gd name="T28" fmla="*/ 84 w 84"/>
                    <a:gd name="T29" fmla="*/ 36 h 51"/>
                    <a:gd name="T30" fmla="*/ 70 w 84"/>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1">
                      <a:moveTo>
                        <a:pt x="14" y="15"/>
                      </a:moveTo>
                      <a:lnTo>
                        <a:pt x="14" y="15"/>
                      </a:lnTo>
                      <a:lnTo>
                        <a:pt x="15" y="36"/>
                      </a:lnTo>
                      <a:lnTo>
                        <a:pt x="69" y="36"/>
                      </a:lnTo>
                      <a:lnTo>
                        <a:pt x="69" y="15"/>
                      </a:lnTo>
                      <a:lnTo>
                        <a:pt x="14" y="15"/>
                      </a:lnTo>
                      <a:close/>
                      <a:moveTo>
                        <a:pt x="70" y="51"/>
                      </a:moveTo>
                      <a:lnTo>
                        <a:pt x="70" y="51"/>
                      </a:lnTo>
                      <a:lnTo>
                        <a:pt x="14" y="51"/>
                      </a:lnTo>
                      <a:cubicBezTo>
                        <a:pt x="6" y="51"/>
                        <a:pt x="0" y="44"/>
                        <a:pt x="0" y="36"/>
                      </a:cubicBezTo>
                      <a:lnTo>
                        <a:pt x="0" y="15"/>
                      </a:lnTo>
                      <a:cubicBezTo>
                        <a:pt x="0" y="7"/>
                        <a:pt x="6" y="0"/>
                        <a:pt x="14" y="0"/>
                      </a:cubicBezTo>
                      <a:lnTo>
                        <a:pt x="70" y="0"/>
                      </a:lnTo>
                      <a:cubicBezTo>
                        <a:pt x="78" y="0"/>
                        <a:pt x="84" y="7"/>
                        <a:pt x="84" y="15"/>
                      </a:cubicBezTo>
                      <a:lnTo>
                        <a:pt x="84" y="36"/>
                      </a:lnTo>
                      <a:cubicBezTo>
                        <a:pt x="84" y="44"/>
                        <a:pt x="78" y="51"/>
                        <a:pt x="70" y="51"/>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6" name="Freeform 605"/>
                <p:cNvSpPr/>
                <p:nvPr/>
              </p:nvSpPr>
              <p:spPr bwMode="auto">
                <a:xfrm>
                  <a:off x="-381205" y="2818338"/>
                  <a:ext cx="74214" cy="16738"/>
                </a:xfrm>
                <a:custGeom>
                  <a:avLst/>
                  <a:gdLst>
                    <a:gd name="T0" fmla="*/ 84 w 84"/>
                    <a:gd name="T1" fmla="*/ 9 h 18"/>
                    <a:gd name="T2" fmla="*/ 84 w 84"/>
                    <a:gd name="T3" fmla="*/ 9 h 18"/>
                    <a:gd name="T4" fmla="*/ 76 w 84"/>
                    <a:gd name="T5" fmla="*/ 18 h 18"/>
                    <a:gd name="T6" fmla="*/ 7 w 84"/>
                    <a:gd name="T7" fmla="*/ 18 h 18"/>
                    <a:gd name="T8" fmla="*/ 0 w 84"/>
                    <a:gd name="T9" fmla="*/ 9 h 18"/>
                    <a:gd name="T10" fmla="*/ 7 w 84"/>
                    <a:gd name="T11" fmla="*/ 0 h 18"/>
                    <a:gd name="T12" fmla="*/ 76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lnTo>
                        <a:pt x="84" y="9"/>
                      </a:lnTo>
                      <a:cubicBezTo>
                        <a:pt x="84" y="14"/>
                        <a:pt x="80" y="18"/>
                        <a:pt x="76" y="18"/>
                      </a:cubicBezTo>
                      <a:lnTo>
                        <a:pt x="7" y="18"/>
                      </a:lnTo>
                      <a:cubicBezTo>
                        <a:pt x="3" y="18"/>
                        <a:pt x="0" y="14"/>
                        <a:pt x="0" y="9"/>
                      </a:cubicBezTo>
                      <a:cubicBezTo>
                        <a:pt x="0" y="4"/>
                        <a:pt x="3" y="0"/>
                        <a:pt x="7" y="0"/>
                      </a:cubicBezTo>
                      <a:lnTo>
                        <a:pt x="76" y="0"/>
                      </a:lnTo>
                      <a:cubicBezTo>
                        <a:pt x="80" y="0"/>
                        <a:pt x="84" y="4"/>
                        <a:pt x="84" y="9"/>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7" name="Freeform 606"/>
                <p:cNvSpPr/>
                <p:nvPr/>
              </p:nvSpPr>
              <p:spPr bwMode="auto">
                <a:xfrm>
                  <a:off x="-410891" y="2726278"/>
                  <a:ext cx="135233" cy="3348"/>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8" name="Freeform 607"/>
                <p:cNvSpPr/>
                <p:nvPr/>
              </p:nvSpPr>
              <p:spPr bwMode="auto">
                <a:xfrm>
                  <a:off x="-410891" y="2794905"/>
                  <a:ext cx="135233" cy="5022"/>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59" name="Freeform 608"/>
                <p:cNvSpPr/>
                <p:nvPr/>
              </p:nvSpPr>
              <p:spPr bwMode="auto">
                <a:xfrm>
                  <a:off x="-338326" y="2686106"/>
                  <a:ext cx="11545" cy="8370"/>
                </a:xfrm>
                <a:custGeom>
                  <a:avLst/>
                  <a:gdLst>
                    <a:gd name="T0" fmla="*/ 13 w 13"/>
                    <a:gd name="T1" fmla="*/ 9 h 9"/>
                    <a:gd name="T2" fmla="*/ 13 w 13"/>
                    <a:gd name="T3" fmla="*/ 9 h 9"/>
                    <a:gd name="T4" fmla="*/ 0 w 13"/>
                    <a:gd name="T5" fmla="*/ 9 h 9"/>
                    <a:gd name="T6" fmla="*/ 0 w 13"/>
                    <a:gd name="T7" fmla="*/ 0 h 9"/>
                    <a:gd name="T8" fmla="*/ 13 w 13"/>
                    <a:gd name="T9" fmla="*/ 0 h 9"/>
                    <a:gd name="T10" fmla="*/ 13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13" y="9"/>
                      </a:moveTo>
                      <a:lnTo>
                        <a:pt x="13" y="9"/>
                      </a:lnTo>
                      <a:lnTo>
                        <a:pt x="0" y="9"/>
                      </a:lnTo>
                      <a:lnTo>
                        <a:pt x="0" y="0"/>
                      </a:lnTo>
                      <a:lnTo>
                        <a:pt x="13" y="0"/>
                      </a:lnTo>
                      <a:lnTo>
                        <a:pt x="13" y="9"/>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60" name="Freeform 609"/>
                <p:cNvSpPr>
                  <a:spLocks noEditPoints="1"/>
                </p:cNvSpPr>
                <p:nvPr/>
              </p:nvSpPr>
              <p:spPr bwMode="auto">
                <a:xfrm>
                  <a:off x="-382855" y="2741343"/>
                  <a:ext cx="74214" cy="43519"/>
                </a:xfrm>
                <a:custGeom>
                  <a:avLst/>
                  <a:gdLst>
                    <a:gd name="T0" fmla="*/ 14 w 84"/>
                    <a:gd name="T1" fmla="*/ 14 h 50"/>
                    <a:gd name="T2" fmla="*/ 14 w 84"/>
                    <a:gd name="T3" fmla="*/ 14 h 50"/>
                    <a:gd name="T4" fmla="*/ 15 w 84"/>
                    <a:gd name="T5" fmla="*/ 35 h 50"/>
                    <a:gd name="T6" fmla="*/ 69 w 84"/>
                    <a:gd name="T7" fmla="*/ 36 h 50"/>
                    <a:gd name="T8" fmla="*/ 69 w 84"/>
                    <a:gd name="T9" fmla="*/ 15 h 50"/>
                    <a:gd name="T10" fmla="*/ 14 w 84"/>
                    <a:gd name="T11" fmla="*/ 14 h 50"/>
                    <a:gd name="T12" fmla="*/ 70 w 84"/>
                    <a:gd name="T13" fmla="*/ 50 h 50"/>
                    <a:gd name="T14" fmla="*/ 70 w 84"/>
                    <a:gd name="T15" fmla="*/ 50 h 50"/>
                    <a:gd name="T16" fmla="*/ 14 w 84"/>
                    <a:gd name="T17" fmla="*/ 50 h 50"/>
                    <a:gd name="T18" fmla="*/ 0 w 84"/>
                    <a:gd name="T19" fmla="*/ 35 h 50"/>
                    <a:gd name="T20" fmla="*/ 0 w 84"/>
                    <a:gd name="T21" fmla="*/ 15 h 50"/>
                    <a:gd name="T22" fmla="*/ 14 w 84"/>
                    <a:gd name="T23" fmla="*/ 0 h 50"/>
                    <a:gd name="T24" fmla="*/ 70 w 84"/>
                    <a:gd name="T25" fmla="*/ 0 h 50"/>
                    <a:gd name="T26" fmla="*/ 84 w 84"/>
                    <a:gd name="T27" fmla="*/ 15 h 50"/>
                    <a:gd name="T28" fmla="*/ 84 w 84"/>
                    <a:gd name="T29" fmla="*/ 35 h 50"/>
                    <a:gd name="T30" fmla="*/ 70 w 84"/>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0">
                      <a:moveTo>
                        <a:pt x="14" y="14"/>
                      </a:moveTo>
                      <a:lnTo>
                        <a:pt x="14" y="14"/>
                      </a:lnTo>
                      <a:lnTo>
                        <a:pt x="15" y="35"/>
                      </a:lnTo>
                      <a:lnTo>
                        <a:pt x="69" y="36"/>
                      </a:lnTo>
                      <a:lnTo>
                        <a:pt x="69" y="15"/>
                      </a:lnTo>
                      <a:lnTo>
                        <a:pt x="14" y="14"/>
                      </a:lnTo>
                      <a:close/>
                      <a:moveTo>
                        <a:pt x="70" y="50"/>
                      </a:moveTo>
                      <a:lnTo>
                        <a:pt x="70" y="50"/>
                      </a:lnTo>
                      <a:lnTo>
                        <a:pt x="14" y="50"/>
                      </a:lnTo>
                      <a:cubicBezTo>
                        <a:pt x="6" y="50"/>
                        <a:pt x="0" y="43"/>
                        <a:pt x="0" y="35"/>
                      </a:cubicBezTo>
                      <a:lnTo>
                        <a:pt x="0" y="15"/>
                      </a:lnTo>
                      <a:cubicBezTo>
                        <a:pt x="0" y="6"/>
                        <a:pt x="6" y="0"/>
                        <a:pt x="14" y="0"/>
                      </a:cubicBezTo>
                      <a:lnTo>
                        <a:pt x="70" y="0"/>
                      </a:lnTo>
                      <a:cubicBezTo>
                        <a:pt x="78" y="0"/>
                        <a:pt x="84" y="6"/>
                        <a:pt x="84" y="15"/>
                      </a:cubicBezTo>
                      <a:lnTo>
                        <a:pt x="84" y="35"/>
                      </a:lnTo>
                      <a:cubicBezTo>
                        <a:pt x="84" y="43"/>
                        <a:pt x="78" y="50"/>
                        <a:pt x="70" y="50"/>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61" name="Freeform 610"/>
                <p:cNvSpPr/>
                <p:nvPr/>
              </p:nvSpPr>
              <p:spPr bwMode="auto">
                <a:xfrm>
                  <a:off x="-338326" y="2758081"/>
                  <a:ext cx="11545" cy="10043"/>
                </a:xfrm>
                <a:custGeom>
                  <a:avLst/>
                  <a:gdLst>
                    <a:gd name="T0" fmla="*/ 13 w 13"/>
                    <a:gd name="T1" fmla="*/ 10 h 10"/>
                    <a:gd name="T2" fmla="*/ 13 w 13"/>
                    <a:gd name="T3" fmla="*/ 10 h 10"/>
                    <a:gd name="T4" fmla="*/ 0 w 13"/>
                    <a:gd name="T5" fmla="*/ 10 h 10"/>
                    <a:gd name="T6" fmla="*/ 0 w 13"/>
                    <a:gd name="T7" fmla="*/ 0 h 10"/>
                    <a:gd name="T8" fmla="*/ 13 w 13"/>
                    <a:gd name="T9" fmla="*/ 0 h 10"/>
                    <a:gd name="T10" fmla="*/ 13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3" y="10"/>
                      </a:moveTo>
                      <a:lnTo>
                        <a:pt x="13" y="10"/>
                      </a:lnTo>
                      <a:lnTo>
                        <a:pt x="0" y="10"/>
                      </a:lnTo>
                      <a:lnTo>
                        <a:pt x="0" y="0"/>
                      </a:lnTo>
                      <a:lnTo>
                        <a:pt x="13" y="0"/>
                      </a:lnTo>
                      <a:lnTo>
                        <a:pt x="13" y="10"/>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69" name="Freeform 618"/>
                <p:cNvSpPr/>
                <p:nvPr/>
              </p:nvSpPr>
              <p:spPr bwMode="auto">
                <a:xfrm flipV="1">
                  <a:off x="-378891" y="2571466"/>
                  <a:ext cx="394156" cy="58584"/>
                </a:xfrm>
                <a:custGeom>
                  <a:avLst/>
                  <a:gdLst>
                    <a:gd name="T0" fmla="*/ 433 w 445"/>
                    <a:gd name="T1" fmla="*/ 65 h 65"/>
                    <a:gd name="T2" fmla="*/ 433 w 445"/>
                    <a:gd name="T3" fmla="*/ 65 h 65"/>
                    <a:gd name="T4" fmla="*/ 13 w 445"/>
                    <a:gd name="T5" fmla="*/ 65 h 65"/>
                    <a:gd name="T6" fmla="*/ 0 w 445"/>
                    <a:gd name="T7" fmla="*/ 53 h 65"/>
                    <a:gd name="T8" fmla="*/ 0 w 445"/>
                    <a:gd name="T9" fmla="*/ 0 h 65"/>
                    <a:gd name="T10" fmla="*/ 25 w 445"/>
                    <a:gd name="T11" fmla="*/ 0 h 65"/>
                    <a:gd name="T12" fmla="*/ 25 w 445"/>
                    <a:gd name="T13" fmla="*/ 40 h 65"/>
                    <a:gd name="T14" fmla="*/ 421 w 445"/>
                    <a:gd name="T15" fmla="*/ 40 h 65"/>
                    <a:gd name="T16" fmla="*/ 421 w 445"/>
                    <a:gd name="T17" fmla="*/ 5 h 65"/>
                    <a:gd name="T18" fmla="*/ 445 w 445"/>
                    <a:gd name="T19" fmla="*/ 5 h 65"/>
                    <a:gd name="T20" fmla="*/ 445 w 445"/>
                    <a:gd name="T21" fmla="*/ 53 h 65"/>
                    <a:gd name="T22" fmla="*/ 433 w 445"/>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 h="65">
                      <a:moveTo>
                        <a:pt x="433" y="65"/>
                      </a:moveTo>
                      <a:lnTo>
                        <a:pt x="433" y="65"/>
                      </a:lnTo>
                      <a:lnTo>
                        <a:pt x="13" y="65"/>
                      </a:lnTo>
                      <a:cubicBezTo>
                        <a:pt x="6" y="65"/>
                        <a:pt x="0" y="60"/>
                        <a:pt x="0" y="53"/>
                      </a:cubicBezTo>
                      <a:lnTo>
                        <a:pt x="0" y="0"/>
                      </a:lnTo>
                      <a:lnTo>
                        <a:pt x="25" y="0"/>
                      </a:lnTo>
                      <a:lnTo>
                        <a:pt x="25" y="40"/>
                      </a:lnTo>
                      <a:lnTo>
                        <a:pt x="421" y="40"/>
                      </a:lnTo>
                      <a:lnTo>
                        <a:pt x="421" y="5"/>
                      </a:lnTo>
                      <a:lnTo>
                        <a:pt x="445" y="5"/>
                      </a:lnTo>
                      <a:lnTo>
                        <a:pt x="445" y="53"/>
                      </a:lnTo>
                      <a:cubicBezTo>
                        <a:pt x="445" y="60"/>
                        <a:pt x="440" y="65"/>
                        <a:pt x="433" y="65"/>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0" name="Freeform 619"/>
                <p:cNvSpPr/>
                <p:nvPr/>
              </p:nvSpPr>
              <p:spPr bwMode="auto">
                <a:xfrm>
                  <a:off x="-185604" y="2548015"/>
                  <a:ext cx="21440" cy="88713"/>
                </a:xfrm>
                <a:custGeom>
                  <a:avLst/>
                  <a:gdLst>
                    <a:gd name="T0" fmla="*/ 25 w 25"/>
                    <a:gd name="T1" fmla="*/ 100 h 100"/>
                    <a:gd name="T2" fmla="*/ 25 w 25"/>
                    <a:gd name="T3" fmla="*/ 100 h 100"/>
                    <a:gd name="T4" fmla="*/ 0 w 25"/>
                    <a:gd name="T5" fmla="*/ 100 h 100"/>
                    <a:gd name="T6" fmla="*/ 0 w 25"/>
                    <a:gd name="T7" fmla="*/ 0 h 100"/>
                    <a:gd name="T8" fmla="*/ 25 w 25"/>
                    <a:gd name="T9" fmla="*/ 0 h 100"/>
                    <a:gd name="T10" fmla="*/ 25 w 25"/>
                    <a:gd name="T11" fmla="*/ 100 h 100"/>
                  </a:gdLst>
                  <a:ahLst/>
                  <a:cxnLst>
                    <a:cxn ang="0">
                      <a:pos x="T0" y="T1"/>
                    </a:cxn>
                    <a:cxn ang="0">
                      <a:pos x="T2" y="T3"/>
                    </a:cxn>
                    <a:cxn ang="0">
                      <a:pos x="T4" y="T5"/>
                    </a:cxn>
                    <a:cxn ang="0">
                      <a:pos x="T6" y="T7"/>
                    </a:cxn>
                    <a:cxn ang="0">
                      <a:pos x="T8" y="T9"/>
                    </a:cxn>
                    <a:cxn ang="0">
                      <a:pos x="T10" y="T11"/>
                    </a:cxn>
                  </a:cxnLst>
                  <a:rect l="0" t="0" r="r" b="b"/>
                  <a:pathLst>
                    <a:path w="25" h="100">
                      <a:moveTo>
                        <a:pt x="25" y="100"/>
                      </a:moveTo>
                      <a:lnTo>
                        <a:pt x="25" y="100"/>
                      </a:lnTo>
                      <a:lnTo>
                        <a:pt x="0" y="100"/>
                      </a:lnTo>
                      <a:lnTo>
                        <a:pt x="0" y="0"/>
                      </a:lnTo>
                      <a:lnTo>
                        <a:pt x="25" y="0"/>
                      </a:lnTo>
                      <a:lnTo>
                        <a:pt x="25" y="100"/>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1" name="Freeform 620"/>
                <p:cNvSpPr>
                  <a:spLocks noEditPoints="1"/>
                </p:cNvSpPr>
                <p:nvPr/>
              </p:nvSpPr>
              <p:spPr bwMode="auto">
                <a:xfrm>
                  <a:off x="-270710" y="2392367"/>
                  <a:ext cx="196254" cy="83691"/>
                </a:xfrm>
                <a:custGeom>
                  <a:avLst/>
                  <a:gdLst>
                    <a:gd name="T0" fmla="*/ 112 w 223"/>
                    <a:gd name="T1" fmla="*/ 20 h 93"/>
                    <a:gd name="T2" fmla="*/ 112 w 223"/>
                    <a:gd name="T3" fmla="*/ 20 h 93"/>
                    <a:gd name="T4" fmla="*/ 20 w 223"/>
                    <a:gd name="T5" fmla="*/ 47 h 93"/>
                    <a:gd name="T6" fmla="*/ 112 w 223"/>
                    <a:gd name="T7" fmla="*/ 73 h 93"/>
                    <a:gd name="T8" fmla="*/ 203 w 223"/>
                    <a:gd name="T9" fmla="*/ 47 h 93"/>
                    <a:gd name="T10" fmla="*/ 112 w 223"/>
                    <a:gd name="T11" fmla="*/ 20 h 93"/>
                    <a:gd name="T12" fmla="*/ 112 w 223"/>
                    <a:gd name="T13" fmla="*/ 93 h 93"/>
                    <a:gd name="T14" fmla="*/ 112 w 223"/>
                    <a:gd name="T15" fmla="*/ 93 h 93"/>
                    <a:gd name="T16" fmla="*/ 0 w 223"/>
                    <a:gd name="T17" fmla="*/ 47 h 93"/>
                    <a:gd name="T18" fmla="*/ 112 w 223"/>
                    <a:gd name="T19" fmla="*/ 0 h 93"/>
                    <a:gd name="T20" fmla="*/ 223 w 223"/>
                    <a:gd name="T21" fmla="*/ 47 h 93"/>
                    <a:gd name="T22" fmla="*/ 112 w 223"/>
                    <a:gd name="T2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93">
                      <a:moveTo>
                        <a:pt x="112" y="20"/>
                      </a:moveTo>
                      <a:lnTo>
                        <a:pt x="112" y="20"/>
                      </a:lnTo>
                      <a:cubicBezTo>
                        <a:pt x="53" y="20"/>
                        <a:pt x="20" y="38"/>
                        <a:pt x="20" y="47"/>
                      </a:cubicBezTo>
                      <a:cubicBezTo>
                        <a:pt x="20" y="56"/>
                        <a:pt x="53" y="73"/>
                        <a:pt x="112" y="73"/>
                      </a:cubicBezTo>
                      <a:cubicBezTo>
                        <a:pt x="171" y="73"/>
                        <a:pt x="203" y="56"/>
                        <a:pt x="203" y="47"/>
                      </a:cubicBezTo>
                      <a:cubicBezTo>
                        <a:pt x="203" y="38"/>
                        <a:pt x="171" y="20"/>
                        <a:pt x="112" y="20"/>
                      </a:cubicBezTo>
                      <a:close/>
                      <a:moveTo>
                        <a:pt x="112" y="93"/>
                      </a:moveTo>
                      <a:lnTo>
                        <a:pt x="112" y="93"/>
                      </a:lnTo>
                      <a:cubicBezTo>
                        <a:pt x="56" y="93"/>
                        <a:pt x="0" y="77"/>
                        <a:pt x="0" y="47"/>
                      </a:cubicBezTo>
                      <a:cubicBezTo>
                        <a:pt x="0" y="16"/>
                        <a:pt x="56" y="0"/>
                        <a:pt x="112" y="0"/>
                      </a:cubicBezTo>
                      <a:cubicBezTo>
                        <a:pt x="167" y="0"/>
                        <a:pt x="223" y="16"/>
                        <a:pt x="223" y="47"/>
                      </a:cubicBezTo>
                      <a:cubicBezTo>
                        <a:pt x="223" y="77"/>
                        <a:pt x="167" y="93"/>
                        <a:pt x="112" y="93"/>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2" name="Freeform 621"/>
                <p:cNvSpPr/>
                <p:nvPr/>
              </p:nvSpPr>
              <p:spPr bwMode="auto">
                <a:xfrm>
                  <a:off x="-270710" y="2425843"/>
                  <a:ext cx="196254" cy="128885"/>
                </a:xfrm>
                <a:custGeom>
                  <a:avLst/>
                  <a:gdLst>
                    <a:gd name="T0" fmla="*/ 153 w 223"/>
                    <a:gd name="T1" fmla="*/ 144 h 144"/>
                    <a:gd name="T2" fmla="*/ 153 w 223"/>
                    <a:gd name="T3" fmla="*/ 144 h 144"/>
                    <a:gd name="T4" fmla="*/ 150 w 223"/>
                    <a:gd name="T5" fmla="*/ 124 h 144"/>
                    <a:gd name="T6" fmla="*/ 203 w 223"/>
                    <a:gd name="T7" fmla="*/ 100 h 144"/>
                    <a:gd name="T8" fmla="*/ 203 w 223"/>
                    <a:gd name="T9" fmla="*/ 81 h 144"/>
                    <a:gd name="T10" fmla="*/ 0 w 223"/>
                    <a:gd name="T11" fmla="*/ 53 h 144"/>
                    <a:gd name="T12" fmla="*/ 0 w 223"/>
                    <a:gd name="T13" fmla="*/ 10 h 144"/>
                    <a:gd name="T14" fmla="*/ 20 w 223"/>
                    <a:gd name="T15" fmla="*/ 10 h 144"/>
                    <a:gd name="T16" fmla="*/ 20 w 223"/>
                    <a:gd name="T17" fmla="*/ 53 h 144"/>
                    <a:gd name="T18" fmla="*/ 112 w 223"/>
                    <a:gd name="T19" fmla="*/ 80 h 144"/>
                    <a:gd name="T20" fmla="*/ 203 w 223"/>
                    <a:gd name="T21" fmla="*/ 53 h 144"/>
                    <a:gd name="T22" fmla="*/ 203 w 223"/>
                    <a:gd name="T23" fmla="*/ 10 h 144"/>
                    <a:gd name="T24" fmla="*/ 213 w 223"/>
                    <a:gd name="T25" fmla="*/ 0 h 144"/>
                    <a:gd name="T26" fmla="*/ 223 w 223"/>
                    <a:gd name="T27" fmla="*/ 10 h 144"/>
                    <a:gd name="T28" fmla="*/ 223 w 223"/>
                    <a:gd name="T29" fmla="*/ 100 h 144"/>
                    <a:gd name="T30" fmla="*/ 153 w 223"/>
                    <a:gd name="T31"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3" h="144">
                      <a:moveTo>
                        <a:pt x="153" y="144"/>
                      </a:moveTo>
                      <a:lnTo>
                        <a:pt x="153" y="144"/>
                      </a:lnTo>
                      <a:lnTo>
                        <a:pt x="150" y="124"/>
                      </a:lnTo>
                      <a:cubicBezTo>
                        <a:pt x="186" y="119"/>
                        <a:pt x="203" y="107"/>
                        <a:pt x="203" y="100"/>
                      </a:cubicBezTo>
                      <a:lnTo>
                        <a:pt x="203" y="81"/>
                      </a:lnTo>
                      <a:cubicBezTo>
                        <a:pt x="149" y="113"/>
                        <a:pt x="0" y="103"/>
                        <a:pt x="0" y="53"/>
                      </a:cubicBezTo>
                      <a:lnTo>
                        <a:pt x="0" y="10"/>
                      </a:lnTo>
                      <a:lnTo>
                        <a:pt x="20" y="10"/>
                      </a:lnTo>
                      <a:lnTo>
                        <a:pt x="20" y="53"/>
                      </a:lnTo>
                      <a:cubicBezTo>
                        <a:pt x="20" y="62"/>
                        <a:pt x="53" y="80"/>
                        <a:pt x="112" y="80"/>
                      </a:cubicBezTo>
                      <a:cubicBezTo>
                        <a:pt x="171" y="80"/>
                        <a:pt x="203" y="62"/>
                        <a:pt x="203" y="53"/>
                      </a:cubicBezTo>
                      <a:lnTo>
                        <a:pt x="203" y="10"/>
                      </a:lnTo>
                      <a:cubicBezTo>
                        <a:pt x="203" y="4"/>
                        <a:pt x="208" y="0"/>
                        <a:pt x="213" y="0"/>
                      </a:cubicBezTo>
                      <a:cubicBezTo>
                        <a:pt x="219" y="0"/>
                        <a:pt x="223" y="4"/>
                        <a:pt x="223" y="10"/>
                      </a:cubicBezTo>
                      <a:lnTo>
                        <a:pt x="223" y="100"/>
                      </a:lnTo>
                      <a:cubicBezTo>
                        <a:pt x="223" y="121"/>
                        <a:pt x="197" y="137"/>
                        <a:pt x="153" y="144"/>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3" name="Freeform 622"/>
                <p:cNvSpPr/>
                <p:nvPr/>
              </p:nvSpPr>
              <p:spPr bwMode="auto">
                <a:xfrm>
                  <a:off x="-270710" y="2476058"/>
                  <a:ext cx="65967" cy="78670"/>
                </a:xfrm>
                <a:custGeom>
                  <a:avLst/>
                  <a:gdLst>
                    <a:gd name="T0" fmla="*/ 71 w 74"/>
                    <a:gd name="T1" fmla="*/ 88 h 88"/>
                    <a:gd name="T2" fmla="*/ 71 w 74"/>
                    <a:gd name="T3" fmla="*/ 88 h 88"/>
                    <a:gd name="T4" fmla="*/ 0 w 74"/>
                    <a:gd name="T5" fmla="*/ 44 h 88"/>
                    <a:gd name="T6" fmla="*/ 0 w 74"/>
                    <a:gd name="T7" fmla="*/ 0 h 88"/>
                    <a:gd name="T8" fmla="*/ 20 w 74"/>
                    <a:gd name="T9" fmla="*/ 0 h 88"/>
                    <a:gd name="T10" fmla="*/ 20 w 74"/>
                    <a:gd name="T11" fmla="*/ 44 h 88"/>
                    <a:gd name="T12" fmla="*/ 74 w 74"/>
                    <a:gd name="T13" fmla="*/ 68 h 88"/>
                    <a:gd name="T14" fmla="*/ 71 w 7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8">
                      <a:moveTo>
                        <a:pt x="71" y="88"/>
                      </a:moveTo>
                      <a:lnTo>
                        <a:pt x="71" y="88"/>
                      </a:lnTo>
                      <a:cubicBezTo>
                        <a:pt x="27" y="81"/>
                        <a:pt x="0" y="65"/>
                        <a:pt x="0" y="44"/>
                      </a:cubicBezTo>
                      <a:lnTo>
                        <a:pt x="0" y="0"/>
                      </a:lnTo>
                      <a:lnTo>
                        <a:pt x="20" y="0"/>
                      </a:lnTo>
                      <a:lnTo>
                        <a:pt x="20" y="44"/>
                      </a:lnTo>
                      <a:cubicBezTo>
                        <a:pt x="20" y="51"/>
                        <a:pt x="37" y="63"/>
                        <a:pt x="74" y="68"/>
                      </a:cubicBezTo>
                      <a:lnTo>
                        <a:pt x="71" y="88"/>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4" name="Freeform 623"/>
                <p:cNvSpPr/>
                <p:nvPr/>
              </p:nvSpPr>
              <p:spPr bwMode="auto">
                <a:xfrm>
                  <a:off x="-229481" y="2524599"/>
                  <a:ext cx="44529" cy="46867"/>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5" name="Freeform 624"/>
                <p:cNvSpPr/>
                <p:nvPr/>
              </p:nvSpPr>
              <p:spPr bwMode="auto">
                <a:xfrm>
                  <a:off x="-160215" y="2524599"/>
                  <a:ext cx="46177" cy="46867"/>
                </a:xfrm>
                <a:custGeom>
                  <a:avLst/>
                  <a:gdLst>
                    <a:gd name="T0" fmla="*/ 26 w 51"/>
                    <a:gd name="T1" fmla="*/ 51 h 51"/>
                    <a:gd name="T2" fmla="*/ 26 w 51"/>
                    <a:gd name="T3" fmla="*/ 51 h 51"/>
                    <a:gd name="T4" fmla="*/ 0 w 51"/>
                    <a:gd name="T5" fmla="*/ 26 h 51"/>
                    <a:gd name="T6" fmla="*/ 26 w 51"/>
                    <a:gd name="T7" fmla="*/ 0 h 51"/>
                    <a:gd name="T8" fmla="*/ 51 w 51"/>
                    <a:gd name="T9" fmla="*/ 26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40"/>
                        <a:pt x="0" y="26"/>
                      </a:cubicBezTo>
                      <a:cubicBezTo>
                        <a:pt x="0" y="11"/>
                        <a:pt x="11" y="0"/>
                        <a:pt x="26" y="0"/>
                      </a:cubicBezTo>
                      <a:cubicBezTo>
                        <a:pt x="40" y="0"/>
                        <a:pt x="51" y="11"/>
                        <a:pt x="51" y="26"/>
                      </a:cubicBezTo>
                      <a:cubicBezTo>
                        <a:pt x="51" y="40"/>
                        <a:pt x="40" y="51"/>
                        <a:pt x="26" y="51"/>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6" name="Freeform 595"/>
                <p:cNvSpPr>
                  <a:spLocks noEditPoints="1"/>
                </p:cNvSpPr>
                <p:nvPr/>
              </p:nvSpPr>
              <p:spPr bwMode="auto">
                <a:xfrm>
                  <a:off x="-65004" y="2632544"/>
                  <a:ext cx="148427" cy="236009"/>
                </a:xfrm>
                <a:custGeom>
                  <a:avLst/>
                  <a:gdLst>
                    <a:gd name="T0" fmla="*/ 15 w 168"/>
                    <a:gd name="T1" fmla="*/ 248 h 263"/>
                    <a:gd name="T2" fmla="*/ 15 w 168"/>
                    <a:gd name="T3" fmla="*/ 248 h 263"/>
                    <a:gd name="T4" fmla="*/ 153 w 168"/>
                    <a:gd name="T5" fmla="*/ 248 h 263"/>
                    <a:gd name="T6" fmla="*/ 153 w 168"/>
                    <a:gd name="T7" fmla="*/ 14 h 263"/>
                    <a:gd name="T8" fmla="*/ 15 w 168"/>
                    <a:gd name="T9" fmla="*/ 14 h 263"/>
                    <a:gd name="T10" fmla="*/ 15 w 168"/>
                    <a:gd name="T11" fmla="*/ 248 h 263"/>
                    <a:gd name="T12" fmla="*/ 160 w 168"/>
                    <a:gd name="T13" fmla="*/ 263 h 263"/>
                    <a:gd name="T14" fmla="*/ 160 w 168"/>
                    <a:gd name="T15" fmla="*/ 263 h 263"/>
                    <a:gd name="T16" fmla="*/ 8 w 168"/>
                    <a:gd name="T17" fmla="*/ 263 h 263"/>
                    <a:gd name="T18" fmla="*/ 0 w 168"/>
                    <a:gd name="T19" fmla="*/ 255 h 263"/>
                    <a:gd name="T20" fmla="*/ 0 w 168"/>
                    <a:gd name="T21" fmla="*/ 7 h 263"/>
                    <a:gd name="T22" fmla="*/ 8 w 168"/>
                    <a:gd name="T23" fmla="*/ 0 h 263"/>
                    <a:gd name="T24" fmla="*/ 160 w 168"/>
                    <a:gd name="T25" fmla="*/ 0 h 263"/>
                    <a:gd name="T26" fmla="*/ 168 w 168"/>
                    <a:gd name="T27" fmla="*/ 7 h 263"/>
                    <a:gd name="T28" fmla="*/ 168 w 168"/>
                    <a:gd name="T29" fmla="*/ 255 h 263"/>
                    <a:gd name="T30" fmla="*/ 160 w 168"/>
                    <a:gd name="T3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63">
                      <a:moveTo>
                        <a:pt x="15" y="248"/>
                      </a:moveTo>
                      <a:lnTo>
                        <a:pt x="15" y="248"/>
                      </a:lnTo>
                      <a:lnTo>
                        <a:pt x="153" y="248"/>
                      </a:lnTo>
                      <a:lnTo>
                        <a:pt x="153" y="14"/>
                      </a:lnTo>
                      <a:lnTo>
                        <a:pt x="15" y="14"/>
                      </a:lnTo>
                      <a:lnTo>
                        <a:pt x="15" y="248"/>
                      </a:lnTo>
                      <a:close/>
                      <a:moveTo>
                        <a:pt x="160" y="263"/>
                      </a:moveTo>
                      <a:lnTo>
                        <a:pt x="160" y="263"/>
                      </a:lnTo>
                      <a:lnTo>
                        <a:pt x="8" y="263"/>
                      </a:lnTo>
                      <a:cubicBezTo>
                        <a:pt x="4" y="263"/>
                        <a:pt x="0" y="259"/>
                        <a:pt x="0" y="255"/>
                      </a:cubicBezTo>
                      <a:lnTo>
                        <a:pt x="0" y="7"/>
                      </a:lnTo>
                      <a:cubicBezTo>
                        <a:pt x="0" y="3"/>
                        <a:pt x="4" y="0"/>
                        <a:pt x="8" y="0"/>
                      </a:cubicBezTo>
                      <a:lnTo>
                        <a:pt x="160" y="0"/>
                      </a:lnTo>
                      <a:cubicBezTo>
                        <a:pt x="165" y="0"/>
                        <a:pt x="168" y="3"/>
                        <a:pt x="168" y="7"/>
                      </a:cubicBezTo>
                      <a:lnTo>
                        <a:pt x="168" y="255"/>
                      </a:lnTo>
                      <a:cubicBezTo>
                        <a:pt x="168" y="259"/>
                        <a:pt x="165" y="263"/>
                        <a:pt x="160" y="263"/>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7" name="Freeform 596"/>
                <p:cNvSpPr>
                  <a:spLocks noEditPoints="1"/>
                </p:cNvSpPr>
                <p:nvPr/>
              </p:nvSpPr>
              <p:spPr bwMode="auto">
                <a:xfrm>
                  <a:off x="-28722" y="2667695"/>
                  <a:ext cx="74214" cy="46867"/>
                </a:xfrm>
                <a:custGeom>
                  <a:avLst/>
                  <a:gdLst>
                    <a:gd name="T0" fmla="*/ 14 w 84"/>
                    <a:gd name="T1" fmla="*/ 15 h 51"/>
                    <a:gd name="T2" fmla="*/ 14 w 84"/>
                    <a:gd name="T3" fmla="*/ 15 h 51"/>
                    <a:gd name="T4" fmla="*/ 15 w 84"/>
                    <a:gd name="T5" fmla="*/ 36 h 51"/>
                    <a:gd name="T6" fmla="*/ 69 w 84"/>
                    <a:gd name="T7" fmla="*/ 36 h 51"/>
                    <a:gd name="T8" fmla="*/ 70 w 84"/>
                    <a:gd name="T9" fmla="*/ 15 h 51"/>
                    <a:gd name="T10" fmla="*/ 14 w 84"/>
                    <a:gd name="T11" fmla="*/ 15 h 51"/>
                    <a:gd name="T12" fmla="*/ 71 w 84"/>
                    <a:gd name="T13" fmla="*/ 51 h 51"/>
                    <a:gd name="T14" fmla="*/ 71 w 84"/>
                    <a:gd name="T15" fmla="*/ 51 h 51"/>
                    <a:gd name="T16" fmla="*/ 14 w 84"/>
                    <a:gd name="T17" fmla="*/ 51 h 51"/>
                    <a:gd name="T18" fmla="*/ 0 w 84"/>
                    <a:gd name="T19" fmla="*/ 36 h 51"/>
                    <a:gd name="T20" fmla="*/ 0 w 84"/>
                    <a:gd name="T21" fmla="*/ 15 h 51"/>
                    <a:gd name="T22" fmla="*/ 14 w 84"/>
                    <a:gd name="T23" fmla="*/ 0 h 51"/>
                    <a:gd name="T24" fmla="*/ 71 w 84"/>
                    <a:gd name="T25" fmla="*/ 0 h 51"/>
                    <a:gd name="T26" fmla="*/ 84 w 84"/>
                    <a:gd name="T27" fmla="*/ 15 h 51"/>
                    <a:gd name="T28" fmla="*/ 84 w 84"/>
                    <a:gd name="T29" fmla="*/ 36 h 51"/>
                    <a:gd name="T30" fmla="*/ 71 w 84"/>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1">
                      <a:moveTo>
                        <a:pt x="14" y="15"/>
                      </a:moveTo>
                      <a:lnTo>
                        <a:pt x="14" y="15"/>
                      </a:lnTo>
                      <a:lnTo>
                        <a:pt x="15" y="36"/>
                      </a:lnTo>
                      <a:lnTo>
                        <a:pt x="69" y="36"/>
                      </a:lnTo>
                      <a:lnTo>
                        <a:pt x="70" y="15"/>
                      </a:lnTo>
                      <a:lnTo>
                        <a:pt x="14" y="15"/>
                      </a:lnTo>
                      <a:close/>
                      <a:moveTo>
                        <a:pt x="71" y="51"/>
                      </a:moveTo>
                      <a:lnTo>
                        <a:pt x="71" y="51"/>
                      </a:lnTo>
                      <a:lnTo>
                        <a:pt x="14" y="51"/>
                      </a:lnTo>
                      <a:cubicBezTo>
                        <a:pt x="6" y="51"/>
                        <a:pt x="0" y="44"/>
                        <a:pt x="0" y="36"/>
                      </a:cubicBezTo>
                      <a:lnTo>
                        <a:pt x="0" y="15"/>
                      </a:lnTo>
                      <a:cubicBezTo>
                        <a:pt x="0" y="7"/>
                        <a:pt x="6" y="0"/>
                        <a:pt x="14" y="0"/>
                      </a:cubicBezTo>
                      <a:lnTo>
                        <a:pt x="71" y="0"/>
                      </a:lnTo>
                      <a:cubicBezTo>
                        <a:pt x="78" y="0"/>
                        <a:pt x="84" y="7"/>
                        <a:pt x="84" y="15"/>
                      </a:cubicBezTo>
                      <a:lnTo>
                        <a:pt x="84" y="36"/>
                      </a:lnTo>
                      <a:cubicBezTo>
                        <a:pt x="84" y="44"/>
                        <a:pt x="78" y="51"/>
                        <a:pt x="71" y="51"/>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8" name="Freeform 597"/>
                <p:cNvSpPr/>
                <p:nvPr/>
              </p:nvSpPr>
              <p:spPr bwMode="auto">
                <a:xfrm>
                  <a:off x="-27073" y="2818338"/>
                  <a:ext cx="74214" cy="16738"/>
                </a:xfrm>
                <a:custGeom>
                  <a:avLst/>
                  <a:gdLst>
                    <a:gd name="T0" fmla="*/ 84 w 84"/>
                    <a:gd name="T1" fmla="*/ 9 h 18"/>
                    <a:gd name="T2" fmla="*/ 84 w 84"/>
                    <a:gd name="T3" fmla="*/ 9 h 18"/>
                    <a:gd name="T4" fmla="*/ 77 w 84"/>
                    <a:gd name="T5" fmla="*/ 18 h 18"/>
                    <a:gd name="T6" fmla="*/ 7 w 84"/>
                    <a:gd name="T7" fmla="*/ 18 h 18"/>
                    <a:gd name="T8" fmla="*/ 0 w 84"/>
                    <a:gd name="T9" fmla="*/ 9 h 18"/>
                    <a:gd name="T10" fmla="*/ 7 w 84"/>
                    <a:gd name="T11" fmla="*/ 0 h 18"/>
                    <a:gd name="T12" fmla="*/ 77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lnTo>
                        <a:pt x="84" y="9"/>
                      </a:lnTo>
                      <a:cubicBezTo>
                        <a:pt x="84" y="14"/>
                        <a:pt x="81" y="18"/>
                        <a:pt x="77" y="18"/>
                      </a:cubicBezTo>
                      <a:lnTo>
                        <a:pt x="7" y="18"/>
                      </a:lnTo>
                      <a:cubicBezTo>
                        <a:pt x="3" y="18"/>
                        <a:pt x="0" y="14"/>
                        <a:pt x="0" y="9"/>
                      </a:cubicBezTo>
                      <a:cubicBezTo>
                        <a:pt x="0" y="4"/>
                        <a:pt x="3" y="0"/>
                        <a:pt x="7" y="0"/>
                      </a:cubicBezTo>
                      <a:lnTo>
                        <a:pt x="77" y="0"/>
                      </a:lnTo>
                      <a:cubicBezTo>
                        <a:pt x="81" y="0"/>
                        <a:pt x="84" y="4"/>
                        <a:pt x="84" y="9"/>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79" name="Freeform 598"/>
                <p:cNvSpPr/>
                <p:nvPr/>
              </p:nvSpPr>
              <p:spPr bwMode="auto">
                <a:xfrm>
                  <a:off x="-56758" y="2726278"/>
                  <a:ext cx="135233" cy="3348"/>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80" name="Freeform 599"/>
                <p:cNvSpPr/>
                <p:nvPr/>
              </p:nvSpPr>
              <p:spPr bwMode="auto">
                <a:xfrm>
                  <a:off x="-56758" y="2794905"/>
                  <a:ext cx="135233" cy="5022"/>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81" name="Freeform 600"/>
                <p:cNvSpPr/>
                <p:nvPr/>
              </p:nvSpPr>
              <p:spPr bwMode="auto">
                <a:xfrm>
                  <a:off x="15806" y="2686106"/>
                  <a:ext cx="11545" cy="8370"/>
                </a:xfrm>
                <a:custGeom>
                  <a:avLst/>
                  <a:gdLst>
                    <a:gd name="T0" fmla="*/ 13 w 13"/>
                    <a:gd name="T1" fmla="*/ 9 h 9"/>
                    <a:gd name="T2" fmla="*/ 13 w 13"/>
                    <a:gd name="T3" fmla="*/ 9 h 9"/>
                    <a:gd name="T4" fmla="*/ 0 w 13"/>
                    <a:gd name="T5" fmla="*/ 9 h 9"/>
                    <a:gd name="T6" fmla="*/ 0 w 13"/>
                    <a:gd name="T7" fmla="*/ 0 h 9"/>
                    <a:gd name="T8" fmla="*/ 13 w 13"/>
                    <a:gd name="T9" fmla="*/ 0 h 9"/>
                    <a:gd name="T10" fmla="*/ 13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13" y="9"/>
                      </a:moveTo>
                      <a:lnTo>
                        <a:pt x="13" y="9"/>
                      </a:lnTo>
                      <a:lnTo>
                        <a:pt x="0" y="9"/>
                      </a:lnTo>
                      <a:lnTo>
                        <a:pt x="0" y="0"/>
                      </a:lnTo>
                      <a:lnTo>
                        <a:pt x="13" y="0"/>
                      </a:lnTo>
                      <a:lnTo>
                        <a:pt x="13" y="9"/>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82" name="Freeform 601"/>
                <p:cNvSpPr>
                  <a:spLocks noEditPoints="1"/>
                </p:cNvSpPr>
                <p:nvPr/>
              </p:nvSpPr>
              <p:spPr bwMode="auto">
                <a:xfrm>
                  <a:off x="-28722" y="2741343"/>
                  <a:ext cx="74214" cy="43519"/>
                </a:xfrm>
                <a:custGeom>
                  <a:avLst/>
                  <a:gdLst>
                    <a:gd name="T0" fmla="*/ 14 w 84"/>
                    <a:gd name="T1" fmla="*/ 14 h 50"/>
                    <a:gd name="T2" fmla="*/ 14 w 84"/>
                    <a:gd name="T3" fmla="*/ 14 h 50"/>
                    <a:gd name="T4" fmla="*/ 15 w 84"/>
                    <a:gd name="T5" fmla="*/ 35 h 50"/>
                    <a:gd name="T6" fmla="*/ 69 w 84"/>
                    <a:gd name="T7" fmla="*/ 36 h 50"/>
                    <a:gd name="T8" fmla="*/ 70 w 84"/>
                    <a:gd name="T9" fmla="*/ 15 h 50"/>
                    <a:gd name="T10" fmla="*/ 14 w 84"/>
                    <a:gd name="T11" fmla="*/ 14 h 50"/>
                    <a:gd name="T12" fmla="*/ 71 w 84"/>
                    <a:gd name="T13" fmla="*/ 50 h 50"/>
                    <a:gd name="T14" fmla="*/ 71 w 84"/>
                    <a:gd name="T15" fmla="*/ 50 h 50"/>
                    <a:gd name="T16" fmla="*/ 14 w 84"/>
                    <a:gd name="T17" fmla="*/ 50 h 50"/>
                    <a:gd name="T18" fmla="*/ 0 w 84"/>
                    <a:gd name="T19" fmla="*/ 35 h 50"/>
                    <a:gd name="T20" fmla="*/ 0 w 84"/>
                    <a:gd name="T21" fmla="*/ 15 h 50"/>
                    <a:gd name="T22" fmla="*/ 14 w 84"/>
                    <a:gd name="T23" fmla="*/ 0 h 50"/>
                    <a:gd name="T24" fmla="*/ 71 w 84"/>
                    <a:gd name="T25" fmla="*/ 0 h 50"/>
                    <a:gd name="T26" fmla="*/ 84 w 84"/>
                    <a:gd name="T27" fmla="*/ 15 h 50"/>
                    <a:gd name="T28" fmla="*/ 84 w 84"/>
                    <a:gd name="T29" fmla="*/ 35 h 50"/>
                    <a:gd name="T30" fmla="*/ 71 w 84"/>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0">
                      <a:moveTo>
                        <a:pt x="14" y="14"/>
                      </a:moveTo>
                      <a:lnTo>
                        <a:pt x="14" y="14"/>
                      </a:lnTo>
                      <a:lnTo>
                        <a:pt x="15" y="35"/>
                      </a:lnTo>
                      <a:lnTo>
                        <a:pt x="69" y="36"/>
                      </a:lnTo>
                      <a:lnTo>
                        <a:pt x="70" y="15"/>
                      </a:lnTo>
                      <a:lnTo>
                        <a:pt x="14" y="14"/>
                      </a:lnTo>
                      <a:close/>
                      <a:moveTo>
                        <a:pt x="71" y="50"/>
                      </a:moveTo>
                      <a:lnTo>
                        <a:pt x="71" y="50"/>
                      </a:lnTo>
                      <a:lnTo>
                        <a:pt x="14" y="50"/>
                      </a:lnTo>
                      <a:cubicBezTo>
                        <a:pt x="6" y="50"/>
                        <a:pt x="0" y="43"/>
                        <a:pt x="0" y="35"/>
                      </a:cubicBezTo>
                      <a:lnTo>
                        <a:pt x="0" y="15"/>
                      </a:lnTo>
                      <a:cubicBezTo>
                        <a:pt x="0" y="6"/>
                        <a:pt x="6" y="0"/>
                        <a:pt x="14" y="0"/>
                      </a:cubicBezTo>
                      <a:lnTo>
                        <a:pt x="71" y="0"/>
                      </a:lnTo>
                      <a:cubicBezTo>
                        <a:pt x="78" y="0"/>
                        <a:pt x="84" y="6"/>
                        <a:pt x="84" y="15"/>
                      </a:cubicBezTo>
                      <a:lnTo>
                        <a:pt x="84" y="35"/>
                      </a:lnTo>
                      <a:cubicBezTo>
                        <a:pt x="84" y="43"/>
                        <a:pt x="78" y="50"/>
                        <a:pt x="71" y="50"/>
                      </a:cubicBez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sp>
              <p:nvSpPr>
                <p:cNvPr id="283" name="Freeform 602"/>
                <p:cNvSpPr/>
                <p:nvPr/>
              </p:nvSpPr>
              <p:spPr bwMode="auto">
                <a:xfrm>
                  <a:off x="15806" y="2758081"/>
                  <a:ext cx="11545" cy="10043"/>
                </a:xfrm>
                <a:custGeom>
                  <a:avLst/>
                  <a:gdLst>
                    <a:gd name="T0" fmla="*/ 13 w 13"/>
                    <a:gd name="T1" fmla="*/ 10 h 10"/>
                    <a:gd name="T2" fmla="*/ 13 w 13"/>
                    <a:gd name="T3" fmla="*/ 10 h 10"/>
                    <a:gd name="T4" fmla="*/ 0 w 13"/>
                    <a:gd name="T5" fmla="*/ 10 h 10"/>
                    <a:gd name="T6" fmla="*/ 0 w 13"/>
                    <a:gd name="T7" fmla="*/ 0 h 10"/>
                    <a:gd name="T8" fmla="*/ 13 w 13"/>
                    <a:gd name="T9" fmla="*/ 0 h 10"/>
                    <a:gd name="T10" fmla="*/ 13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3" y="10"/>
                      </a:moveTo>
                      <a:lnTo>
                        <a:pt x="13" y="10"/>
                      </a:lnTo>
                      <a:lnTo>
                        <a:pt x="0" y="10"/>
                      </a:lnTo>
                      <a:lnTo>
                        <a:pt x="0" y="0"/>
                      </a:lnTo>
                      <a:lnTo>
                        <a:pt x="13" y="0"/>
                      </a:lnTo>
                      <a:lnTo>
                        <a:pt x="13" y="10"/>
                      </a:lnTo>
                      <a:close/>
                    </a:path>
                  </a:pathLst>
                </a:custGeom>
                <a:solidFill>
                  <a:srgbClr val="00B0F0"/>
                </a:solidFill>
                <a:ln w="0">
                  <a:noFill/>
                  <a:prstDash val="solid"/>
                  <a:round/>
                </a:ln>
              </p:spPr>
              <p:txBody>
                <a:bodyPr/>
                <a:lstStyle/>
                <a:p>
                  <a:pPr defTabSz="543560">
                    <a:defRPr/>
                  </a:pPr>
                  <a:endParaRPr lang="zh-CN" altLang="en-US" sz="1800">
                    <a:solidFill>
                      <a:srgbClr val="1D1D1A"/>
                    </a:solidFill>
                    <a:latin typeface="+mn-ea"/>
                    <a:ea typeface="+mn-ea"/>
                  </a:endParaRPr>
                </a:p>
              </p:txBody>
            </p:sp>
          </p:grpSp>
        </p:grpSp>
        <p:grpSp>
          <p:nvGrpSpPr>
            <p:cNvPr id="11" name="组合 10"/>
            <p:cNvGrpSpPr/>
            <p:nvPr/>
          </p:nvGrpSpPr>
          <p:grpSpPr>
            <a:xfrm>
              <a:off x="6283055" y="5455769"/>
              <a:ext cx="5608080" cy="974528"/>
              <a:chOff x="6238142" y="4363419"/>
              <a:chExt cx="5609540" cy="974782"/>
            </a:xfrm>
          </p:grpSpPr>
          <p:pic>
            <p:nvPicPr>
              <p:cNvPr id="117" name="pasted-image.pdf"/>
              <p:cNvPicPr>
                <a:picLocks noChangeAspect="1"/>
              </p:cNvPicPr>
              <p:nvPr/>
            </p:nvPicPr>
            <p:blipFill>
              <a:blip r:embed="rId8" cstate="print"/>
              <a:stretch>
                <a:fillRect/>
              </a:stretch>
            </p:blipFill>
            <p:spPr>
              <a:xfrm>
                <a:off x="6238142" y="4466283"/>
                <a:ext cx="715118" cy="714896"/>
              </a:xfrm>
              <a:prstGeom prst="rect">
                <a:avLst/>
              </a:prstGeom>
              <a:ln w="3175" cap="flat">
                <a:noFill/>
                <a:miter lim="400000"/>
                <a:headEnd/>
                <a:tailEnd/>
              </a:ln>
              <a:effectLst/>
            </p:spPr>
          </p:pic>
          <p:sp>
            <p:nvSpPr>
              <p:cNvPr id="118" name="Freeform 63"/>
              <p:cNvSpPr/>
              <p:nvPr/>
            </p:nvSpPr>
            <p:spPr bwMode="auto">
              <a:xfrm rot="9188981">
                <a:off x="6432055" y="4599746"/>
                <a:ext cx="339828" cy="448880"/>
              </a:xfrm>
              <a:custGeom>
                <a:avLst/>
                <a:gdLst/>
                <a:ahLst/>
                <a:cxnLst>
                  <a:cxn ang="0">
                    <a:pos x="4913" y="0"/>
                  </a:cxn>
                  <a:cxn ang="0">
                    <a:pos x="11380" y="9251"/>
                  </a:cxn>
                  <a:cxn ang="0">
                    <a:pos x="8661" y="9251"/>
                  </a:cxn>
                  <a:cxn ang="0">
                    <a:pos x="8667" y="9270"/>
                  </a:cxn>
                  <a:cxn ang="0">
                    <a:pos x="4712" y="9270"/>
                  </a:cxn>
                  <a:cxn ang="0">
                    <a:pos x="6491" y="16420"/>
                  </a:cxn>
                  <a:cxn ang="0">
                    <a:pos x="0" y="7132"/>
                  </a:cxn>
                  <a:cxn ang="0">
                    <a:pos x="6689" y="7132"/>
                  </a:cxn>
                  <a:cxn ang="0">
                    <a:pos x="4913" y="0"/>
                  </a:cxn>
                </a:cxnLst>
                <a:rect l="0" t="0" r="r" b="b"/>
                <a:pathLst>
                  <a:path w="11380" h="16420">
                    <a:moveTo>
                      <a:pt x="4913" y="0"/>
                    </a:moveTo>
                    <a:lnTo>
                      <a:pt x="11380" y="9251"/>
                    </a:lnTo>
                    <a:lnTo>
                      <a:pt x="8661" y="9251"/>
                    </a:lnTo>
                    <a:lnTo>
                      <a:pt x="8667" y="9270"/>
                    </a:lnTo>
                    <a:lnTo>
                      <a:pt x="4712" y="9270"/>
                    </a:lnTo>
                    <a:lnTo>
                      <a:pt x="6491" y="16420"/>
                    </a:lnTo>
                    <a:lnTo>
                      <a:pt x="0" y="7132"/>
                    </a:lnTo>
                    <a:lnTo>
                      <a:pt x="6689" y="7132"/>
                    </a:lnTo>
                    <a:lnTo>
                      <a:pt x="4913" y="0"/>
                    </a:lnTo>
                    <a:close/>
                  </a:path>
                </a:pathLst>
              </a:custGeom>
              <a:solidFill>
                <a:srgbClr val="00B0F0"/>
              </a:solidFill>
              <a:ln w="9525">
                <a:noFill/>
                <a:round/>
              </a:ln>
            </p:spPr>
            <p:txBody>
              <a:bodyPr vert="horz" wrap="square" lIns="91395" tIns="45697" rIns="91395" bIns="45697" numCol="1" anchor="t" anchorCtr="0" compatLnSpc="1"/>
              <a:lstStyle/>
              <a:p>
                <a:pPr defTabSz="914400"/>
                <a:endParaRPr lang="zh-CN" altLang="en-US" sz="1400">
                  <a:solidFill>
                    <a:srgbClr val="666666"/>
                  </a:solidFill>
                  <a:latin typeface="+mn-ea"/>
                  <a:ea typeface="+mn-ea"/>
                </a:endParaRPr>
              </a:p>
            </p:txBody>
          </p:sp>
          <p:cxnSp>
            <p:nvCxnSpPr>
              <p:cNvPr id="119" name="Straight Connector 38"/>
              <p:cNvCxnSpPr/>
              <p:nvPr/>
            </p:nvCxnSpPr>
            <p:spPr>
              <a:xfrm flipH="1">
                <a:off x="7200753" y="4754146"/>
                <a:ext cx="3682155" cy="0"/>
              </a:xfrm>
              <a:prstGeom prst="line">
                <a:avLst/>
              </a:prstGeom>
              <a:noFill/>
              <a:ln w="19050" cap="flat" cmpd="sng" algn="ctr">
                <a:solidFill>
                  <a:srgbClr val="666666">
                    <a:lumMod val="85000"/>
                  </a:srgbClr>
                </a:solidFill>
                <a:prstDash val="solid"/>
                <a:miter lim="800000"/>
              </a:ln>
              <a:effectLst/>
            </p:spPr>
          </p:cxnSp>
          <p:sp>
            <p:nvSpPr>
              <p:cNvPr id="120" name="TextBox 56"/>
              <p:cNvSpPr txBox="1"/>
              <p:nvPr/>
            </p:nvSpPr>
            <p:spPr>
              <a:xfrm>
                <a:off x="7200753" y="4363419"/>
                <a:ext cx="4646929" cy="399877"/>
              </a:xfrm>
              <a:prstGeom prst="rect">
                <a:avLst/>
              </a:prstGeom>
              <a:noFill/>
            </p:spPr>
            <p:txBody>
              <a:bodyPr wrap="square" rtlCol="0">
                <a:spAutoFit/>
              </a:bodyPr>
              <a:lstStyle/>
              <a:p>
                <a:pPr defTabSz="914400"/>
                <a:r>
                  <a:rPr lang="zh-CN" altLang="en-US" sz="1600" b="1" dirty="0">
                    <a:solidFill>
                      <a:srgbClr val="C00000"/>
                    </a:solidFill>
                    <a:latin typeface="+mn-ea"/>
                    <a:ea typeface="+mn-ea"/>
                  </a:rPr>
                  <a:t>高性能</a:t>
                </a:r>
                <a:endParaRPr lang="zh-CN" altLang="en-US" sz="1600" b="1" dirty="0">
                  <a:solidFill>
                    <a:srgbClr val="C00000"/>
                  </a:solidFill>
                  <a:latin typeface="+mn-ea"/>
                  <a:ea typeface="+mn-ea"/>
                </a:endParaRPr>
              </a:p>
            </p:txBody>
          </p:sp>
          <p:sp>
            <p:nvSpPr>
              <p:cNvPr id="121" name="矩形 120"/>
              <p:cNvSpPr/>
              <p:nvPr/>
            </p:nvSpPr>
            <p:spPr>
              <a:xfrm>
                <a:off x="7157248" y="4792913"/>
                <a:ext cx="4361841" cy="545288"/>
              </a:xfrm>
              <a:prstGeom prst="rect">
                <a:avLst/>
              </a:prstGeom>
            </p:spPr>
            <p:txBody>
              <a:bodyPr wrap="square">
                <a:spAutoFit/>
              </a:bodyPr>
              <a:lstStyle/>
              <a:p>
                <a:pPr defTabSz="914400"/>
                <a:r>
                  <a:rPr lang="zh-CN" altLang="en-US" sz="1200" dirty="0">
                    <a:latin typeface="+mn-ea"/>
                    <a:ea typeface="+mn-ea"/>
                  </a:rPr>
                  <a:t>面向多核计算场景</a:t>
                </a:r>
                <a:r>
                  <a:rPr lang="zh-CN" altLang="en-US" sz="1200" dirty="0" smtClean="0">
                    <a:latin typeface="+mn-ea"/>
                    <a:ea typeface="+mn-ea"/>
                  </a:rPr>
                  <a:t>，华为鲲鹏</a:t>
                </a:r>
                <a:r>
                  <a:rPr lang="zh-CN" altLang="en-US" sz="1200" dirty="0">
                    <a:latin typeface="+mn-ea"/>
                    <a:ea typeface="+mn-ea"/>
                  </a:rPr>
                  <a:t>多核优势明显，有效提升计算性能</a:t>
                </a:r>
                <a:endParaRPr lang="en-US" altLang="zh-CN" sz="1200" dirty="0">
                  <a:latin typeface="+mn-ea"/>
                  <a:ea typeface="+mn-ea"/>
                </a:endParaRPr>
              </a:p>
            </p:txBody>
          </p:sp>
        </p:grpSp>
      </p:grpSp>
      <p:sp>
        <p:nvSpPr>
          <p:cNvPr id="12" name="矩形 11"/>
          <p:cNvSpPr/>
          <p:nvPr/>
        </p:nvSpPr>
        <p:spPr>
          <a:xfrm>
            <a:off x="1230603" y="1216495"/>
            <a:ext cx="10106381" cy="732508"/>
          </a:xfrm>
          <a:prstGeom prst="rect">
            <a:avLst/>
          </a:prstGeom>
        </p:spPr>
        <p:txBody>
          <a:bodyPr wrap="square">
            <a:spAutoFit/>
          </a:bodyPr>
          <a:lstStyle/>
          <a:p>
            <a:pPr marL="171450" indent="-171450" defTabSz="913765">
              <a:lnSpc>
                <a:spcPct val="130000"/>
              </a:lnSpc>
              <a:buClr>
                <a:schemeClr val="bg1"/>
              </a:buClr>
              <a:buFont typeface="Arial" panose="020B0604020202020204" pitchFamily="34" charset="0"/>
              <a:buChar char="•"/>
            </a:pPr>
            <a:r>
              <a:rPr lang="zh-CN" altLang="en-US" sz="1600" dirty="0">
                <a:latin typeface="+mn-ea"/>
                <a:ea typeface="+mn-ea"/>
              </a:rPr>
              <a:t>云容器引擎（</a:t>
            </a:r>
            <a:r>
              <a:rPr lang="en-US" altLang="zh-CN" sz="1600" dirty="0">
                <a:latin typeface="+mn-ea"/>
                <a:ea typeface="+mn-ea"/>
              </a:rPr>
              <a:t>Cloud Container Engine</a:t>
            </a:r>
            <a:r>
              <a:rPr lang="zh-CN" altLang="en-US" sz="1600" dirty="0">
                <a:latin typeface="+mn-ea"/>
                <a:ea typeface="+mn-ea"/>
              </a:rPr>
              <a:t>）提供高可靠高性能的企业级容器应用管理服务，支持</a:t>
            </a:r>
            <a:r>
              <a:rPr lang="en-US" altLang="zh-CN" sz="1600" dirty="0">
                <a:latin typeface="+mn-ea"/>
                <a:ea typeface="+mn-ea"/>
              </a:rPr>
              <a:t>Kubernetes</a:t>
            </a:r>
            <a:r>
              <a:rPr lang="zh-CN" altLang="en-US" sz="1600" dirty="0">
                <a:latin typeface="+mn-ea"/>
                <a:ea typeface="+mn-ea"/>
              </a:rPr>
              <a:t>社区原生应用和工具，简化云上自动化容器运行环境搭建</a:t>
            </a:r>
            <a:r>
              <a:rPr lang="zh-CN" altLang="en-US" sz="1600" dirty="0" smtClean="0">
                <a:latin typeface="+mn-ea"/>
                <a:ea typeface="+mn-ea"/>
              </a:rPr>
              <a:t>。</a:t>
            </a:r>
            <a:endParaRPr lang="en-US" altLang="zh-CN" sz="1050" dirty="0">
              <a:latin typeface="+mn-ea"/>
              <a:ea typeface="+mn-ea"/>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solidFill>
              </a:rPr>
              <a:t>华为鲲鹏</a:t>
            </a:r>
            <a:r>
              <a:rPr lang="en-US" altLang="zh-CN" dirty="0" smtClean="0">
                <a:solidFill>
                  <a:schemeClr val="tx1"/>
                </a:solidFill>
              </a:rPr>
              <a:t>CCI</a:t>
            </a:r>
            <a:endParaRPr lang="zh-CN" altLang="en-US" dirty="0">
              <a:solidFill>
                <a:schemeClr val="tx1"/>
              </a:solidFill>
            </a:endParaRPr>
          </a:p>
        </p:txBody>
      </p:sp>
      <p:sp>
        <p:nvSpPr>
          <p:cNvPr id="3" name="矩形 2"/>
          <p:cNvSpPr/>
          <p:nvPr/>
        </p:nvSpPr>
        <p:spPr>
          <a:xfrm>
            <a:off x="1205065" y="1220689"/>
            <a:ext cx="9757084" cy="732508"/>
          </a:xfrm>
          <a:prstGeom prst="rect">
            <a:avLst/>
          </a:prstGeom>
        </p:spPr>
        <p:txBody>
          <a:bodyPr wrap="square">
            <a:spAutoFit/>
          </a:bodyPr>
          <a:lstStyle/>
          <a:p>
            <a:pPr marL="171450" indent="-171450" defTabSz="913765">
              <a:lnSpc>
                <a:spcPct val="130000"/>
              </a:lnSpc>
              <a:buClr>
                <a:schemeClr val="bg1"/>
              </a:buClr>
              <a:buFont typeface="Arial" panose="020B0604020202020204" pitchFamily="34" charset="0"/>
              <a:buChar char="•"/>
            </a:pPr>
            <a:r>
              <a:rPr lang="zh-CN" altLang="en-US" sz="1600" dirty="0">
                <a:latin typeface="+mn-ea"/>
                <a:ea typeface="+mn-ea"/>
              </a:rPr>
              <a:t>云容器实例（</a:t>
            </a:r>
            <a:r>
              <a:rPr lang="en-US" altLang="zh-CN" sz="1600" dirty="0">
                <a:latin typeface="+mn-ea"/>
                <a:ea typeface="+mn-ea"/>
              </a:rPr>
              <a:t>Cloud Container Instance</a:t>
            </a:r>
            <a:r>
              <a:rPr lang="zh-CN" altLang="en-US" sz="1600" dirty="0">
                <a:latin typeface="+mn-ea"/>
                <a:ea typeface="+mn-ea"/>
              </a:rPr>
              <a:t>， </a:t>
            </a:r>
            <a:r>
              <a:rPr lang="en-US" altLang="zh-CN" sz="1600" dirty="0">
                <a:latin typeface="+mn-ea"/>
                <a:ea typeface="+mn-ea"/>
              </a:rPr>
              <a:t>CCI</a:t>
            </a:r>
            <a:r>
              <a:rPr lang="zh-CN" altLang="en-US" sz="1600" dirty="0">
                <a:latin typeface="+mn-ea"/>
                <a:ea typeface="+mn-ea"/>
              </a:rPr>
              <a:t>）服务提供 </a:t>
            </a:r>
            <a:r>
              <a:rPr lang="en-US" altLang="zh-CN" sz="1600" dirty="0" err="1">
                <a:latin typeface="+mn-ea"/>
                <a:ea typeface="+mn-ea"/>
              </a:rPr>
              <a:t>Serverless</a:t>
            </a:r>
            <a:r>
              <a:rPr lang="en-US" altLang="zh-CN" sz="1600" dirty="0">
                <a:latin typeface="+mn-ea"/>
                <a:ea typeface="+mn-ea"/>
              </a:rPr>
              <a:t> Container</a:t>
            </a:r>
            <a:r>
              <a:rPr lang="zh-CN" altLang="en-US" sz="1600" dirty="0">
                <a:latin typeface="+mn-ea"/>
                <a:ea typeface="+mn-ea"/>
              </a:rPr>
              <a:t>（无服务器容器）引擎</a:t>
            </a:r>
            <a:r>
              <a:rPr lang="zh-CN" altLang="en-US" sz="1600" dirty="0" smtClean="0">
                <a:latin typeface="+mn-ea"/>
                <a:ea typeface="+mn-ea"/>
              </a:rPr>
              <a:t>，无需</a:t>
            </a:r>
            <a:r>
              <a:rPr lang="zh-CN" altLang="en-US" sz="1600" dirty="0">
                <a:latin typeface="+mn-ea"/>
                <a:ea typeface="+mn-ea"/>
              </a:rPr>
              <a:t>创建和管理服务器集群即可直接运行容器。</a:t>
            </a:r>
            <a:endParaRPr lang="zh-CN" altLang="en-US" sz="1600" dirty="0">
              <a:latin typeface="+mn-ea"/>
              <a:ea typeface="+mn-ea"/>
            </a:endParaRPr>
          </a:p>
        </p:txBody>
      </p:sp>
      <p:sp>
        <p:nvSpPr>
          <p:cNvPr id="4" name="矩形 3"/>
          <p:cNvSpPr/>
          <p:nvPr/>
        </p:nvSpPr>
        <p:spPr>
          <a:xfrm>
            <a:off x="7351047" y="1953197"/>
            <a:ext cx="4062014" cy="442855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effectLst/>
              <a:uLnTx/>
              <a:uFillTx/>
              <a:latin typeface="+mn-ea"/>
              <a:ea typeface="+mn-ea"/>
              <a:cs typeface="+mn-cs"/>
            </a:endParaRPr>
          </a:p>
        </p:txBody>
      </p:sp>
      <p:sp>
        <p:nvSpPr>
          <p:cNvPr id="53" name="文本框 52"/>
          <p:cNvSpPr txBox="1"/>
          <p:nvPr/>
        </p:nvSpPr>
        <p:spPr>
          <a:xfrm>
            <a:off x="7351046" y="2098100"/>
            <a:ext cx="4062015" cy="3801041"/>
          </a:xfrm>
          <a:prstGeom prst="rect">
            <a:avLst/>
          </a:prstGeom>
          <a:noFill/>
        </p:spPr>
        <p:txBody>
          <a:bodyPr wrap="square" rtlCol="0">
            <a:spAutoFit/>
          </a:bodyPr>
          <a:lstStyle/>
          <a:p>
            <a:pPr marL="171450" indent="-171450" algn="just" defTabSz="914400">
              <a:lnSpc>
                <a:spcPct val="150000"/>
              </a:lnSpc>
              <a:spcBef>
                <a:spcPts val="600"/>
              </a:spcBef>
              <a:buFont typeface="Arial" panose="020B0604020202020204" pitchFamily="34" charset="0"/>
              <a:buChar char="•"/>
            </a:pPr>
            <a:r>
              <a:rPr lang="zh-CN" altLang="en-US" sz="1200" b="1" dirty="0">
                <a:latin typeface="+mn-ea"/>
                <a:ea typeface="+mn-ea"/>
              </a:rPr>
              <a:t>免运维</a:t>
            </a:r>
            <a:r>
              <a:rPr lang="zh-CN" altLang="en-US" sz="1200" b="1" dirty="0" smtClean="0">
                <a:latin typeface="+mn-ea"/>
                <a:ea typeface="+mn-ea"/>
              </a:rPr>
              <a:t>：</a:t>
            </a:r>
            <a:r>
              <a:rPr lang="zh-CN" altLang="en-US" sz="1200" dirty="0" smtClean="0">
                <a:latin typeface="+mn-ea"/>
                <a:ea typeface="+mn-ea"/>
              </a:rPr>
              <a:t>用户</a:t>
            </a:r>
            <a:r>
              <a:rPr lang="zh-CN" altLang="en-US" sz="1200" dirty="0">
                <a:latin typeface="+mn-ea"/>
                <a:ea typeface="+mn-ea"/>
              </a:rPr>
              <a:t>无需感知集群和服务器，直接部署容器应用，大幅提升容器易用</a:t>
            </a:r>
            <a:r>
              <a:rPr lang="zh-CN" altLang="en-US" sz="1200" dirty="0" smtClean="0">
                <a:latin typeface="+mn-ea"/>
                <a:ea typeface="+mn-ea"/>
              </a:rPr>
              <a:t>性；</a:t>
            </a:r>
            <a:endParaRPr lang="en-US" altLang="zh-CN" sz="1200" b="1" dirty="0">
              <a:latin typeface="+mn-ea"/>
              <a:ea typeface="+mn-ea"/>
            </a:endParaRPr>
          </a:p>
          <a:p>
            <a:pPr marL="171450" indent="-171450" algn="just" defTabSz="914400">
              <a:lnSpc>
                <a:spcPct val="150000"/>
              </a:lnSpc>
              <a:spcBef>
                <a:spcPts val="600"/>
              </a:spcBef>
              <a:buFont typeface="Arial" panose="020B0604020202020204" pitchFamily="34" charset="0"/>
              <a:buChar char="•"/>
            </a:pPr>
            <a:r>
              <a:rPr lang="zh-CN" altLang="en-US" sz="1200" b="1" dirty="0" smtClean="0">
                <a:latin typeface="+mn-ea"/>
                <a:ea typeface="+mn-ea"/>
              </a:rPr>
              <a:t>高安全：</a:t>
            </a:r>
            <a:r>
              <a:rPr lang="zh-CN" altLang="en-US" sz="1200" dirty="0" smtClean="0">
                <a:latin typeface="+mn-ea"/>
                <a:ea typeface="+mn-ea"/>
              </a:rPr>
              <a:t>同时</a:t>
            </a:r>
            <a:r>
              <a:rPr lang="zh-CN" altLang="en-US" sz="1200" dirty="0">
                <a:latin typeface="+mn-ea"/>
                <a:ea typeface="+mn-ea"/>
              </a:rPr>
              <a:t>具备容器级别的启动速度和虚拟机级别的安全隔离能力，提供更好的容器</a:t>
            </a:r>
            <a:r>
              <a:rPr lang="zh-CN" altLang="en-US" sz="1200" dirty="0" smtClean="0">
                <a:latin typeface="+mn-ea"/>
                <a:ea typeface="+mn-ea"/>
              </a:rPr>
              <a:t>体验；</a:t>
            </a:r>
            <a:endParaRPr lang="en-US" altLang="zh-CN" sz="1200" dirty="0" smtClean="0">
              <a:latin typeface="+mn-ea"/>
              <a:ea typeface="+mn-ea"/>
            </a:endParaRPr>
          </a:p>
          <a:p>
            <a:pPr marL="171450" indent="-171450" algn="just" defTabSz="914400">
              <a:lnSpc>
                <a:spcPct val="150000"/>
              </a:lnSpc>
              <a:spcBef>
                <a:spcPts val="600"/>
              </a:spcBef>
              <a:buFont typeface="Arial" panose="020B0604020202020204" pitchFamily="34" charset="0"/>
              <a:buChar char="•"/>
            </a:pPr>
            <a:r>
              <a:rPr lang="zh-CN" altLang="en-US" sz="1200" b="1" dirty="0">
                <a:latin typeface="+mn-ea"/>
                <a:ea typeface="+mn-ea"/>
              </a:rPr>
              <a:t>极致性能：</a:t>
            </a:r>
            <a:r>
              <a:rPr lang="zh-CN" altLang="en-US" sz="1200" dirty="0">
                <a:latin typeface="+mn-ea"/>
                <a:ea typeface="+mn-ea"/>
              </a:rPr>
              <a:t>支持异构计算加速、高性能网络和</a:t>
            </a:r>
            <a:r>
              <a:rPr lang="zh-CN" altLang="en-US" sz="1200" dirty="0" smtClean="0">
                <a:latin typeface="+mn-ea"/>
                <a:ea typeface="+mn-ea"/>
              </a:rPr>
              <a:t>存储、优化的调度，</a:t>
            </a:r>
            <a:r>
              <a:rPr lang="zh-CN" altLang="en-US" sz="1200" dirty="0">
                <a:latin typeface="+mn-ea"/>
                <a:ea typeface="+mn-ea"/>
              </a:rPr>
              <a:t>满足高性能计算诉</a:t>
            </a:r>
            <a:r>
              <a:rPr lang="zh-CN" altLang="en-US" sz="1200" dirty="0" smtClean="0">
                <a:latin typeface="+mn-ea"/>
                <a:ea typeface="+mn-ea"/>
              </a:rPr>
              <a:t>求；</a:t>
            </a:r>
            <a:endParaRPr lang="en-US" altLang="zh-CN" sz="1200" b="1" dirty="0">
              <a:latin typeface="+mn-ea"/>
              <a:ea typeface="+mn-ea"/>
            </a:endParaRPr>
          </a:p>
          <a:p>
            <a:pPr marL="171450" indent="-171450" algn="just" defTabSz="914400">
              <a:lnSpc>
                <a:spcPct val="150000"/>
              </a:lnSpc>
              <a:spcBef>
                <a:spcPts val="600"/>
              </a:spcBef>
              <a:buFont typeface="Arial" panose="020B0604020202020204" pitchFamily="34" charset="0"/>
              <a:buChar char="•"/>
            </a:pPr>
            <a:r>
              <a:rPr lang="zh-CN" altLang="en-US" sz="1200" b="1" dirty="0" smtClean="0">
                <a:latin typeface="+mn-ea"/>
                <a:ea typeface="+mn-ea"/>
              </a:rPr>
              <a:t>秒级计费：</a:t>
            </a:r>
            <a:r>
              <a:rPr lang="zh-CN" altLang="en-US" sz="1200" dirty="0">
                <a:latin typeface="+mn-ea"/>
                <a:ea typeface="+mn-ea"/>
              </a:rPr>
              <a:t>根据实际使用的资源数，按需按秒计费，避免业务不活跃</a:t>
            </a:r>
            <a:r>
              <a:rPr lang="zh-CN" altLang="en-US" sz="1200" dirty="0" smtClean="0">
                <a:latin typeface="+mn-ea"/>
                <a:ea typeface="+mn-ea"/>
              </a:rPr>
              <a:t>时的</a:t>
            </a:r>
            <a:r>
              <a:rPr lang="zh-CN" altLang="en-US" sz="1200" dirty="0">
                <a:latin typeface="+mn-ea"/>
                <a:ea typeface="+mn-ea"/>
              </a:rPr>
              <a:t>费用开销，降低用户</a:t>
            </a:r>
            <a:r>
              <a:rPr lang="zh-CN" altLang="en-US" sz="1200" dirty="0" smtClean="0">
                <a:latin typeface="+mn-ea"/>
                <a:ea typeface="+mn-ea"/>
              </a:rPr>
              <a:t>成本；</a:t>
            </a:r>
            <a:endParaRPr lang="en-US" altLang="zh-CN" sz="1200" dirty="0" smtClean="0">
              <a:latin typeface="+mn-ea"/>
              <a:ea typeface="+mn-ea"/>
            </a:endParaRPr>
          </a:p>
          <a:p>
            <a:pPr marL="171450" indent="-171450" algn="just" defTabSz="914400">
              <a:lnSpc>
                <a:spcPct val="150000"/>
              </a:lnSpc>
              <a:spcBef>
                <a:spcPts val="600"/>
              </a:spcBef>
              <a:buFont typeface="Arial" panose="020B0604020202020204" pitchFamily="34" charset="0"/>
              <a:buChar char="•"/>
            </a:pPr>
            <a:r>
              <a:rPr lang="zh-CN" altLang="en-US" sz="1200" b="1" dirty="0" smtClean="0">
                <a:latin typeface="+mn-ea"/>
                <a:ea typeface="+mn-ea"/>
              </a:rPr>
              <a:t>开放生态：</a:t>
            </a:r>
            <a:r>
              <a:rPr lang="zh-CN" altLang="en-US" sz="1200" dirty="0">
                <a:latin typeface="+mn-ea"/>
                <a:ea typeface="+mn-ea"/>
              </a:rPr>
              <a:t>原生</a:t>
            </a:r>
            <a:r>
              <a:rPr lang="zh-CN" altLang="en-US" sz="1200" dirty="0" smtClean="0">
                <a:latin typeface="+mn-ea"/>
                <a:ea typeface="+mn-ea"/>
              </a:rPr>
              <a:t>支持</a:t>
            </a:r>
            <a:r>
              <a:rPr lang="en-US" altLang="zh-CN" sz="1200" dirty="0" smtClean="0">
                <a:latin typeface="+mn-ea"/>
                <a:ea typeface="+mn-ea"/>
              </a:rPr>
              <a:t>K8S</a:t>
            </a:r>
            <a:r>
              <a:rPr lang="zh-CN" altLang="en-US" sz="1200" dirty="0" smtClean="0">
                <a:latin typeface="+mn-ea"/>
                <a:ea typeface="+mn-ea"/>
              </a:rPr>
              <a:t>、</a:t>
            </a:r>
            <a:r>
              <a:rPr lang="en-US" altLang="zh-CN" sz="1200" dirty="0">
                <a:latin typeface="+mn-ea"/>
                <a:ea typeface="+mn-ea"/>
              </a:rPr>
              <a:t>KATA</a:t>
            </a:r>
            <a:r>
              <a:rPr lang="zh-CN" altLang="en-US" sz="1200" dirty="0">
                <a:latin typeface="+mn-ea"/>
                <a:ea typeface="+mn-ea"/>
              </a:rPr>
              <a:t>和</a:t>
            </a:r>
            <a:r>
              <a:rPr lang="en-US" altLang="zh-CN" sz="1200" dirty="0" err="1">
                <a:latin typeface="+mn-ea"/>
                <a:ea typeface="+mn-ea"/>
              </a:rPr>
              <a:t>Docker</a:t>
            </a:r>
            <a:r>
              <a:rPr lang="zh-CN" altLang="en-US" sz="1200" dirty="0">
                <a:latin typeface="+mn-ea"/>
                <a:ea typeface="+mn-ea"/>
              </a:rPr>
              <a:t>接口</a:t>
            </a:r>
            <a:r>
              <a:rPr lang="zh-CN" altLang="en-US" sz="1200" dirty="0" smtClean="0">
                <a:latin typeface="+mn-ea"/>
                <a:ea typeface="+mn-ea"/>
              </a:rPr>
              <a:t>，兼容</a:t>
            </a:r>
            <a:r>
              <a:rPr lang="zh-CN" altLang="en-US" sz="1200" dirty="0">
                <a:latin typeface="+mn-ea"/>
                <a:ea typeface="+mn-ea"/>
              </a:rPr>
              <a:t>开源社区生态，方便企业探索属于自己的云原生</a:t>
            </a:r>
            <a:r>
              <a:rPr lang="zh-CN" altLang="en-US" sz="1200" dirty="0" smtClean="0">
                <a:latin typeface="+mn-ea"/>
                <a:ea typeface="+mn-ea"/>
              </a:rPr>
              <a:t>模式；</a:t>
            </a:r>
            <a:endParaRPr lang="en-US" altLang="zh-CN" sz="1200" dirty="0" smtClean="0">
              <a:latin typeface="+mn-ea"/>
              <a:ea typeface="+mn-ea"/>
            </a:endParaRPr>
          </a:p>
          <a:p>
            <a:pPr marL="171450" indent="-171450" algn="just" defTabSz="914400">
              <a:lnSpc>
                <a:spcPct val="150000"/>
              </a:lnSpc>
              <a:spcBef>
                <a:spcPts val="600"/>
              </a:spcBef>
              <a:buFont typeface="Arial" panose="020B0604020202020204" pitchFamily="34" charset="0"/>
              <a:buChar char="•"/>
            </a:pPr>
            <a:r>
              <a:rPr lang="zh-CN" altLang="en-US" sz="1200" b="1" dirty="0" smtClean="0">
                <a:latin typeface="+mn-ea"/>
                <a:ea typeface="+mn-ea"/>
              </a:rPr>
              <a:t>极</a:t>
            </a:r>
            <a:r>
              <a:rPr lang="zh-CN" altLang="en-US" sz="1200" b="1" dirty="0">
                <a:latin typeface="+mn-ea"/>
                <a:ea typeface="+mn-ea"/>
              </a:rPr>
              <a:t>速弹性</a:t>
            </a:r>
            <a:r>
              <a:rPr lang="zh-CN" altLang="en-US" sz="1200" b="1" dirty="0" smtClean="0">
                <a:latin typeface="+mn-ea"/>
                <a:ea typeface="+mn-ea"/>
              </a:rPr>
              <a:t>：</a:t>
            </a:r>
            <a:r>
              <a:rPr lang="zh-CN" altLang="en-US" sz="1200" dirty="0">
                <a:latin typeface="+mn-ea"/>
                <a:ea typeface="+mn-ea"/>
              </a:rPr>
              <a:t>提供秒极弹性伸缩能力，轻松应对业务快速变化，稳健保障用户业务</a:t>
            </a:r>
            <a:r>
              <a:rPr lang="en-US" altLang="zh-CN" sz="1200" dirty="0" smtClean="0">
                <a:latin typeface="+mn-ea"/>
                <a:ea typeface="+mn-ea"/>
              </a:rPr>
              <a:t>SLA</a:t>
            </a:r>
            <a:r>
              <a:rPr lang="zh-CN" altLang="en-US" sz="1200" dirty="0" smtClean="0">
                <a:latin typeface="+mn-ea"/>
                <a:ea typeface="+mn-ea"/>
              </a:rPr>
              <a:t>。</a:t>
            </a:r>
            <a:endParaRPr lang="en-US" altLang="zh-CN" sz="1200" b="1" dirty="0">
              <a:latin typeface="+mn-ea"/>
              <a:ea typeface="+mn-ea"/>
            </a:endParaRPr>
          </a:p>
        </p:txBody>
      </p:sp>
      <p:sp>
        <p:nvSpPr>
          <p:cNvPr id="57" name="任意多边形 56"/>
          <p:cNvSpPr/>
          <p:nvPr/>
        </p:nvSpPr>
        <p:spPr>
          <a:xfrm>
            <a:off x="1032609" y="1953197"/>
            <a:ext cx="6194180" cy="4428553"/>
          </a:xfrm>
          <a:custGeom>
            <a:avLst/>
            <a:gdLst>
              <a:gd name="connsiteX0" fmla="*/ 0 w 6194180"/>
              <a:gd name="connsiteY0" fmla="*/ 0 h 4428553"/>
              <a:gd name="connsiteX1" fmla="*/ 6194180 w 6194180"/>
              <a:gd name="connsiteY1" fmla="*/ 0 h 4428553"/>
              <a:gd name="connsiteX2" fmla="*/ 6194180 w 6194180"/>
              <a:gd name="connsiteY2" fmla="*/ 768285 h 4428553"/>
              <a:gd name="connsiteX3" fmla="*/ 6194180 w 6194180"/>
              <a:gd name="connsiteY3" fmla="*/ 794792 h 4428553"/>
              <a:gd name="connsiteX4" fmla="*/ 6194180 w 6194180"/>
              <a:gd name="connsiteY4" fmla="*/ 4428553 h 4428553"/>
              <a:gd name="connsiteX5" fmla="*/ 0 w 6194180"/>
              <a:gd name="connsiteY5" fmla="*/ 4428553 h 4428553"/>
              <a:gd name="connsiteX6" fmla="*/ 0 w 6194180"/>
              <a:gd name="connsiteY6" fmla="*/ 794792 h 4428553"/>
              <a:gd name="connsiteX7" fmla="*/ 0 w 6194180"/>
              <a:gd name="connsiteY7" fmla="*/ 768285 h 442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4180" h="4428553">
                <a:moveTo>
                  <a:pt x="0" y="0"/>
                </a:moveTo>
                <a:lnTo>
                  <a:pt x="6194180" y="0"/>
                </a:lnTo>
                <a:lnTo>
                  <a:pt x="6194180" y="768285"/>
                </a:lnTo>
                <a:lnTo>
                  <a:pt x="6194180" y="794792"/>
                </a:lnTo>
                <a:lnTo>
                  <a:pt x="6194180" y="4428553"/>
                </a:lnTo>
                <a:lnTo>
                  <a:pt x="0" y="4428553"/>
                </a:lnTo>
                <a:lnTo>
                  <a:pt x="0" y="794792"/>
                </a:lnTo>
                <a:lnTo>
                  <a:pt x="0" y="768285"/>
                </a:lnTo>
                <a:close/>
              </a:path>
            </a:pathLst>
          </a:custGeom>
          <a:solidFill>
            <a:schemeClr val="bg1">
              <a:lumMod val="95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effectLst/>
              <a:uLnTx/>
              <a:uFillTx/>
              <a:latin typeface="+mn-ea"/>
              <a:ea typeface="+mn-ea"/>
              <a:cs typeface="+mn-cs"/>
            </a:endParaRPr>
          </a:p>
        </p:txBody>
      </p:sp>
      <p:sp>
        <p:nvSpPr>
          <p:cNvPr id="7" name="矩形 6"/>
          <p:cNvSpPr/>
          <p:nvPr/>
        </p:nvSpPr>
        <p:spPr bwMode="auto">
          <a:xfrm>
            <a:off x="1189355" y="2057739"/>
            <a:ext cx="5893813" cy="50727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noAutofit/>
          </a:bodyPr>
          <a:lstStyle/>
          <a:p>
            <a:pPr defTabSz="801370">
              <a:defRPr/>
            </a:pPr>
            <a:endParaRPr lang="zh-CN" altLang="en-US" sz="1050" kern="0" dirty="0">
              <a:latin typeface="+mn-ea"/>
              <a:ea typeface="+mn-ea"/>
            </a:endParaRPr>
          </a:p>
        </p:txBody>
      </p:sp>
      <p:sp>
        <p:nvSpPr>
          <p:cNvPr id="8" name="矩形 7"/>
          <p:cNvSpPr/>
          <p:nvPr/>
        </p:nvSpPr>
        <p:spPr bwMode="auto">
          <a:xfrm>
            <a:off x="2396781"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801370">
              <a:defRPr/>
            </a:pPr>
            <a:r>
              <a:rPr lang="en-US" altLang="zh-CN" sz="1200" kern="0" dirty="0">
                <a:latin typeface="+mn-ea"/>
                <a:ea typeface="+mn-ea"/>
              </a:rPr>
              <a:t>Web App</a:t>
            </a:r>
            <a:endParaRPr lang="zh-CN" altLang="en-US" sz="1200" kern="0" dirty="0">
              <a:latin typeface="+mn-ea"/>
              <a:ea typeface="+mn-ea"/>
            </a:endParaRPr>
          </a:p>
        </p:txBody>
      </p:sp>
      <p:sp>
        <p:nvSpPr>
          <p:cNvPr id="9" name="矩形 8"/>
          <p:cNvSpPr/>
          <p:nvPr/>
        </p:nvSpPr>
        <p:spPr bwMode="auto">
          <a:xfrm>
            <a:off x="3484992"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801370">
              <a:defRPr/>
            </a:pPr>
            <a:r>
              <a:rPr lang="en-US" altLang="zh-CN" sz="1200" kern="0" dirty="0">
                <a:latin typeface="+mn-ea"/>
                <a:ea typeface="+mn-ea"/>
              </a:rPr>
              <a:t>Function</a:t>
            </a:r>
            <a:endParaRPr lang="zh-CN" altLang="en-US" sz="1200" kern="0" dirty="0">
              <a:latin typeface="+mn-ea"/>
              <a:ea typeface="+mn-ea"/>
            </a:endParaRPr>
          </a:p>
        </p:txBody>
      </p:sp>
      <p:sp>
        <p:nvSpPr>
          <p:cNvPr id="10" name="文本框 9"/>
          <p:cNvSpPr txBox="1"/>
          <p:nvPr/>
        </p:nvSpPr>
        <p:spPr>
          <a:xfrm>
            <a:off x="6720762" y="2115286"/>
            <a:ext cx="485138" cy="294211"/>
          </a:xfrm>
          <a:prstGeom prst="rect">
            <a:avLst/>
          </a:prstGeom>
          <a:noFill/>
        </p:spPr>
        <p:txBody>
          <a:bodyPr wrap="square" rtlCol="0">
            <a:spAutoFit/>
          </a:bodyPr>
          <a:lstStyle/>
          <a:p>
            <a:pPr defTabSz="914400"/>
            <a:r>
              <a:rPr lang="en-US" altLang="zh-CN" sz="1400" dirty="0">
                <a:latin typeface="+mn-ea"/>
                <a:ea typeface="+mn-ea"/>
              </a:rPr>
              <a:t>…</a:t>
            </a:r>
            <a:endParaRPr lang="zh-CN" altLang="en-US" sz="1400" dirty="0">
              <a:latin typeface="+mn-ea"/>
              <a:ea typeface="+mn-ea"/>
            </a:endParaRPr>
          </a:p>
        </p:txBody>
      </p:sp>
      <p:sp>
        <p:nvSpPr>
          <p:cNvPr id="11" name="矩形 10"/>
          <p:cNvSpPr/>
          <p:nvPr/>
        </p:nvSpPr>
        <p:spPr bwMode="auto">
          <a:xfrm>
            <a:off x="1189357" y="2736138"/>
            <a:ext cx="5893812" cy="54322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ctr" anchorCtr="0" compatLnSpc="1">
            <a:noAutofit/>
          </a:bodyPr>
          <a:lstStyle/>
          <a:p>
            <a:pPr algn="ctr" defTabSz="801370">
              <a:defRPr/>
            </a:pPr>
            <a:r>
              <a:rPr lang="en-US" altLang="zh-CN" sz="1800" kern="0" dirty="0">
                <a:latin typeface="+mn-ea"/>
                <a:ea typeface="+mn-ea"/>
              </a:rPr>
              <a:t>K8S </a:t>
            </a:r>
            <a:r>
              <a:rPr lang="zh-CN" altLang="en-US" sz="1800" kern="0" dirty="0">
                <a:latin typeface="+mn-ea"/>
                <a:ea typeface="+mn-ea"/>
              </a:rPr>
              <a:t>集群</a:t>
            </a:r>
            <a:r>
              <a:rPr lang="zh-CN" altLang="en-US" sz="1800" kern="0" dirty="0" smtClean="0">
                <a:latin typeface="+mn-ea"/>
                <a:ea typeface="+mn-ea"/>
              </a:rPr>
              <a:t>联邦  </a:t>
            </a:r>
            <a:endParaRPr lang="zh-CN" altLang="en-US" sz="1800" kern="0" dirty="0">
              <a:latin typeface="+mn-ea"/>
              <a:ea typeface="+mn-ea"/>
            </a:endParaRPr>
          </a:p>
        </p:txBody>
      </p:sp>
      <p:sp>
        <p:nvSpPr>
          <p:cNvPr id="12" name="矩形 11"/>
          <p:cNvSpPr/>
          <p:nvPr/>
        </p:nvSpPr>
        <p:spPr>
          <a:xfrm>
            <a:off x="1189356" y="3450480"/>
            <a:ext cx="4134150" cy="1538652"/>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mn-ea"/>
              <a:ea typeface="+mn-ea"/>
              <a:cs typeface="+mn-cs"/>
            </a:endParaRPr>
          </a:p>
        </p:txBody>
      </p:sp>
      <p:sp>
        <p:nvSpPr>
          <p:cNvPr id="13" name="文本框 12"/>
          <p:cNvSpPr txBox="1"/>
          <p:nvPr/>
        </p:nvSpPr>
        <p:spPr>
          <a:xfrm>
            <a:off x="2099392" y="3561363"/>
            <a:ext cx="1385600" cy="238059"/>
          </a:xfrm>
          <a:prstGeom prst="rect">
            <a:avLst/>
          </a:prstGeom>
          <a:noFill/>
        </p:spPr>
        <p:txBody>
          <a:bodyPr wrap="square" lIns="0" rIns="0" rtlCol="0" anchor="ctr">
            <a:noAutofit/>
          </a:bodyPr>
          <a:lstStyle/>
          <a:p>
            <a:pPr algn="ctr" defTabSz="914400"/>
            <a:r>
              <a:rPr lang="en-US" altLang="zh-CN" sz="1600" dirty="0">
                <a:latin typeface="+mn-ea"/>
                <a:ea typeface="+mn-ea"/>
                <a:cs typeface="Arial Unicode MS" panose="020B0604020202020204" pitchFamily="34" charset="-122"/>
              </a:rPr>
              <a:t>K8S </a:t>
            </a:r>
            <a:r>
              <a:rPr lang="zh-CN" altLang="en-US" sz="1600" dirty="0">
                <a:latin typeface="+mn-ea"/>
                <a:ea typeface="+mn-ea"/>
                <a:cs typeface="Arial Unicode MS" panose="020B0604020202020204" pitchFamily="34" charset="-122"/>
              </a:rPr>
              <a:t>集群</a:t>
            </a:r>
            <a:r>
              <a:rPr lang="en-US" altLang="zh-CN" sz="1600" dirty="0">
                <a:latin typeface="+mn-ea"/>
                <a:ea typeface="+mn-ea"/>
                <a:cs typeface="Arial Unicode MS" panose="020B0604020202020204" pitchFamily="34" charset="-122"/>
              </a:rPr>
              <a:t>1</a:t>
            </a:r>
            <a:endParaRPr lang="zh-CN" altLang="en-US" sz="1600" dirty="0">
              <a:latin typeface="+mn-ea"/>
              <a:ea typeface="+mn-ea"/>
              <a:cs typeface="Arial Unicode MS" panose="020B0604020202020204" pitchFamily="34" charset="-122"/>
            </a:endParaRPr>
          </a:p>
        </p:txBody>
      </p:sp>
      <p:sp>
        <p:nvSpPr>
          <p:cNvPr id="14" name="文本框 13"/>
          <p:cNvSpPr txBox="1"/>
          <p:nvPr/>
        </p:nvSpPr>
        <p:spPr>
          <a:xfrm>
            <a:off x="5323507" y="4327456"/>
            <a:ext cx="246204" cy="264790"/>
          </a:xfrm>
          <a:prstGeom prst="rect">
            <a:avLst/>
          </a:prstGeom>
          <a:noFill/>
        </p:spPr>
        <p:txBody>
          <a:bodyPr wrap="square" rtlCol="0">
            <a:spAutoFit/>
          </a:bodyPr>
          <a:lstStyle/>
          <a:p>
            <a:pPr defTabSz="914400"/>
            <a:r>
              <a:rPr lang="en-US" altLang="zh-CN" sz="1200" dirty="0">
                <a:latin typeface="+mn-ea"/>
                <a:ea typeface="+mn-ea"/>
              </a:rPr>
              <a:t>…</a:t>
            </a:r>
            <a:endParaRPr lang="zh-CN" altLang="en-US" sz="1200" dirty="0">
              <a:latin typeface="+mn-ea"/>
              <a:ea typeface="+mn-ea"/>
            </a:endParaRPr>
          </a:p>
        </p:txBody>
      </p:sp>
      <p:sp>
        <p:nvSpPr>
          <p:cNvPr id="15" name="矩形 14"/>
          <p:cNvSpPr/>
          <p:nvPr/>
        </p:nvSpPr>
        <p:spPr>
          <a:xfrm>
            <a:off x="1337615" y="3916181"/>
            <a:ext cx="2403781" cy="1029521"/>
          </a:xfrm>
          <a:prstGeom prst="rect">
            <a:avLst/>
          </a:prstGeom>
          <a:solidFill>
            <a:srgbClr val="00B0F0"/>
          </a:solidFill>
          <a:ln w="12700" cap="flat" cmpd="sng" algn="ctr">
            <a:noFill/>
            <a:prstDash val="solid"/>
            <a:miter lim="800000"/>
          </a:ln>
          <a:effectLst/>
        </p:spPr>
        <p:txBody>
          <a:bodyPr tIns="18008"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Node 1</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6" name="矩形 15"/>
          <p:cNvSpPr/>
          <p:nvPr/>
        </p:nvSpPr>
        <p:spPr>
          <a:xfrm>
            <a:off x="5584897" y="3454834"/>
            <a:ext cx="1480479" cy="1529944"/>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mn-ea"/>
              <a:ea typeface="+mn-ea"/>
              <a:cs typeface="+mn-cs"/>
            </a:endParaRPr>
          </a:p>
        </p:txBody>
      </p:sp>
      <p:sp>
        <p:nvSpPr>
          <p:cNvPr id="17" name="文本框 16"/>
          <p:cNvSpPr txBox="1"/>
          <p:nvPr/>
        </p:nvSpPr>
        <p:spPr>
          <a:xfrm>
            <a:off x="5724504" y="3570355"/>
            <a:ext cx="1238827" cy="194853"/>
          </a:xfrm>
          <a:prstGeom prst="rect">
            <a:avLst/>
          </a:prstGeom>
          <a:noFill/>
        </p:spPr>
        <p:txBody>
          <a:bodyPr wrap="square" lIns="0" rIns="0" rtlCol="0" anchor="ctr">
            <a:noAutofit/>
          </a:bodyPr>
          <a:lstStyle/>
          <a:p>
            <a:pPr algn="ctr" defTabSz="914400"/>
            <a:r>
              <a:rPr lang="en-US" altLang="zh-CN" sz="1600" dirty="0">
                <a:latin typeface="+mn-ea"/>
                <a:ea typeface="+mn-ea"/>
                <a:cs typeface="Arial Unicode MS" panose="020B0604020202020204" pitchFamily="34" charset="-122"/>
              </a:rPr>
              <a:t>K8S </a:t>
            </a:r>
            <a:r>
              <a:rPr lang="zh-CN" altLang="en-US" sz="1600" dirty="0">
                <a:latin typeface="+mn-ea"/>
                <a:ea typeface="+mn-ea"/>
                <a:cs typeface="Arial Unicode MS" panose="020B0604020202020204" pitchFamily="34" charset="-122"/>
              </a:rPr>
              <a:t>集群</a:t>
            </a:r>
            <a:r>
              <a:rPr lang="en-US" altLang="zh-CN" sz="1600" dirty="0">
                <a:latin typeface="+mn-ea"/>
                <a:ea typeface="+mn-ea"/>
                <a:cs typeface="Arial Unicode MS" panose="020B0604020202020204" pitchFamily="34" charset="-122"/>
              </a:rPr>
              <a:t>N</a:t>
            </a:r>
            <a:endParaRPr lang="zh-CN" altLang="en-US" sz="1600" dirty="0">
              <a:latin typeface="+mn-ea"/>
              <a:ea typeface="+mn-ea"/>
              <a:cs typeface="Arial Unicode MS" panose="020B0604020202020204" pitchFamily="34" charset="-122"/>
            </a:endParaRPr>
          </a:p>
        </p:txBody>
      </p:sp>
      <p:sp>
        <p:nvSpPr>
          <p:cNvPr id="18" name="矩形 17"/>
          <p:cNvSpPr/>
          <p:nvPr/>
        </p:nvSpPr>
        <p:spPr>
          <a:xfrm>
            <a:off x="1457830" y="4286178"/>
            <a:ext cx="1008210" cy="549434"/>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Pod 1</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3" name="矩形 22"/>
          <p:cNvSpPr/>
          <p:nvPr/>
        </p:nvSpPr>
        <p:spPr>
          <a:xfrm>
            <a:off x="2693879" y="4282714"/>
            <a:ext cx="1025273" cy="549434"/>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Pod 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8" name="文本框 27"/>
          <p:cNvSpPr txBox="1"/>
          <p:nvPr/>
        </p:nvSpPr>
        <p:spPr>
          <a:xfrm>
            <a:off x="2440732" y="4396497"/>
            <a:ext cx="248737" cy="242846"/>
          </a:xfrm>
          <a:prstGeom prst="rect">
            <a:avLst/>
          </a:prstGeom>
          <a:noFill/>
        </p:spPr>
        <p:txBody>
          <a:bodyPr wrap="square" rtlCol="0">
            <a:spAutoFit/>
          </a:bodyPr>
          <a:lstStyle/>
          <a:p>
            <a:pPr defTabSz="914400"/>
            <a:r>
              <a:rPr lang="en-US" altLang="zh-CN" sz="1050" dirty="0">
                <a:latin typeface="+mn-ea"/>
                <a:ea typeface="+mn-ea"/>
              </a:rPr>
              <a:t>…</a:t>
            </a:r>
            <a:endParaRPr lang="zh-CN" altLang="en-US" sz="1050" dirty="0">
              <a:latin typeface="+mn-ea"/>
              <a:ea typeface="+mn-ea"/>
            </a:endParaRPr>
          </a:p>
        </p:txBody>
      </p:sp>
      <p:sp>
        <p:nvSpPr>
          <p:cNvPr id="29" name="矩形 28"/>
          <p:cNvSpPr/>
          <p:nvPr/>
        </p:nvSpPr>
        <p:spPr>
          <a:xfrm>
            <a:off x="4044059" y="3916252"/>
            <a:ext cx="1184839" cy="1028973"/>
          </a:xfrm>
          <a:prstGeom prst="rect">
            <a:avLst/>
          </a:prstGeom>
          <a:solidFill>
            <a:srgbClr val="00B0F0"/>
          </a:solidFill>
          <a:ln w="12700" cap="flat" cmpd="sng" algn="ctr">
            <a:noFill/>
            <a:prstDash val="solid"/>
            <a:miter lim="800000"/>
          </a:ln>
          <a:effectLst/>
        </p:spPr>
        <p:txBody>
          <a:bodyPr tIns="18008"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Node 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0" name="矩形 29"/>
          <p:cNvSpPr/>
          <p:nvPr/>
        </p:nvSpPr>
        <p:spPr>
          <a:xfrm>
            <a:off x="4121818" y="4322157"/>
            <a:ext cx="997942" cy="522588"/>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Pod 1…N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4" name="矩形 33"/>
          <p:cNvSpPr/>
          <p:nvPr/>
        </p:nvSpPr>
        <p:spPr>
          <a:xfrm>
            <a:off x="1493176"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5" name="文本框 34"/>
          <p:cNvSpPr txBox="1"/>
          <p:nvPr/>
        </p:nvSpPr>
        <p:spPr>
          <a:xfrm>
            <a:off x="3786501" y="4339408"/>
            <a:ext cx="248737" cy="264790"/>
          </a:xfrm>
          <a:prstGeom prst="rect">
            <a:avLst/>
          </a:prstGeom>
          <a:noFill/>
        </p:spPr>
        <p:txBody>
          <a:bodyPr wrap="square" rtlCol="0">
            <a:spAutoFit/>
          </a:bodyPr>
          <a:lstStyle/>
          <a:p>
            <a:pPr defTabSz="914400"/>
            <a:r>
              <a:rPr lang="en-US" altLang="zh-CN" sz="1200" dirty="0">
                <a:latin typeface="+mn-ea"/>
                <a:ea typeface="+mn-ea"/>
              </a:rPr>
              <a:t>…</a:t>
            </a:r>
            <a:endParaRPr lang="zh-CN" altLang="en-US" sz="1200" dirty="0">
              <a:latin typeface="+mn-ea"/>
              <a:ea typeface="+mn-ea"/>
            </a:endParaRPr>
          </a:p>
        </p:txBody>
      </p:sp>
      <p:sp>
        <p:nvSpPr>
          <p:cNvPr id="36" name="矩形 35"/>
          <p:cNvSpPr/>
          <p:nvPr/>
        </p:nvSpPr>
        <p:spPr>
          <a:xfrm>
            <a:off x="5726947" y="3908511"/>
            <a:ext cx="1220509" cy="1028973"/>
          </a:xfrm>
          <a:prstGeom prst="rect">
            <a:avLst/>
          </a:prstGeom>
          <a:solidFill>
            <a:srgbClr val="00B0F0"/>
          </a:solidFill>
          <a:ln w="12700" cap="flat" cmpd="sng" algn="ctr">
            <a:noFill/>
            <a:prstDash val="solid"/>
            <a:miter lim="800000"/>
          </a:ln>
          <a:effectLst/>
        </p:spPr>
        <p:txBody>
          <a:bodyPr tIns="18008"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Node 1…N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7" name="矩形 36"/>
          <p:cNvSpPr/>
          <p:nvPr/>
        </p:nvSpPr>
        <p:spPr>
          <a:xfrm>
            <a:off x="5804706" y="4314414"/>
            <a:ext cx="1044917" cy="522588"/>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Pod 1…N</a:t>
            </a:r>
            <a:endParaRPr kumimoji="0" lang="zh-CN" altLang="en-US" sz="1200" b="0" i="0" u="none" strike="noStrike" kern="0" cap="none" spc="0" normalizeH="0" baseline="0" noProof="0" dirty="0" smtClean="0">
              <a:ln>
                <a:noFill/>
              </a:ln>
              <a:effectLst/>
              <a:uLnTx/>
              <a:uFillTx/>
              <a:latin typeface="+mn-ea"/>
              <a:ea typeface="+mn-ea"/>
              <a:cs typeface="+mn-cs"/>
            </a:endParaRPr>
          </a:p>
        </p:txBody>
      </p:sp>
      <p:grpSp>
        <p:nvGrpSpPr>
          <p:cNvPr id="42" name="组合 41"/>
          <p:cNvGrpSpPr/>
          <p:nvPr/>
        </p:nvGrpSpPr>
        <p:grpSpPr>
          <a:xfrm>
            <a:off x="2737554" y="3944933"/>
            <a:ext cx="1036620" cy="311345"/>
            <a:chOff x="3799598" y="699170"/>
            <a:chExt cx="2409544" cy="763206"/>
          </a:xfrm>
        </p:grpSpPr>
        <p:pic>
          <p:nvPicPr>
            <p:cNvPr id="43" name="Picture 2" descr="æ¥çæºå¾å"/>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37169"/>
            <a:stretch>
              <a:fillRect/>
            </a:stretch>
          </p:blipFill>
          <p:spPr bwMode="auto">
            <a:xfrm>
              <a:off x="3799598" y="699170"/>
              <a:ext cx="1214711" cy="76320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æ¥çæºå¾å"/>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007"/>
            <a:stretch>
              <a:fillRect/>
            </a:stretch>
          </p:blipFill>
          <p:spPr bwMode="auto">
            <a:xfrm>
              <a:off x="4536915" y="779828"/>
              <a:ext cx="1672227" cy="601890"/>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图片 44"/>
          <p:cNvPicPr>
            <a:picLocks noChangeAspect="1"/>
          </p:cNvPicPr>
          <p:nvPr/>
        </p:nvPicPr>
        <p:blipFill>
          <a:blip r:embed="rId3"/>
          <a:stretch>
            <a:fillRect/>
          </a:stretch>
        </p:blipFill>
        <p:spPr>
          <a:xfrm>
            <a:off x="5155673" y="2799987"/>
            <a:ext cx="414038" cy="415524"/>
          </a:xfrm>
          <a:prstGeom prst="rect">
            <a:avLst/>
          </a:prstGeom>
        </p:spPr>
      </p:pic>
      <p:sp>
        <p:nvSpPr>
          <p:cNvPr id="48" name="矩形 47"/>
          <p:cNvSpPr/>
          <p:nvPr/>
        </p:nvSpPr>
        <p:spPr bwMode="auto">
          <a:xfrm>
            <a:off x="1189358" y="5160252"/>
            <a:ext cx="5893810" cy="49548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801370">
              <a:lnSpc>
                <a:spcPct val="150000"/>
              </a:lnSpc>
              <a:defRPr/>
            </a:pPr>
            <a:r>
              <a:rPr lang="zh-CN" altLang="en-US" sz="1800" kern="0" dirty="0">
                <a:latin typeface="+mn-ea"/>
                <a:ea typeface="+mn-ea"/>
              </a:rPr>
              <a:t>统一资源池</a:t>
            </a:r>
            <a:r>
              <a:rPr lang="zh-CN" altLang="en-US" sz="1800" kern="0" dirty="0" smtClean="0">
                <a:latin typeface="+mn-ea"/>
                <a:ea typeface="+mn-ea"/>
              </a:rPr>
              <a:t>管理</a:t>
            </a:r>
            <a:endParaRPr lang="en-US" altLang="zh-CN" sz="1800" kern="0" dirty="0" smtClean="0">
              <a:latin typeface="+mn-ea"/>
              <a:ea typeface="+mn-ea"/>
            </a:endParaRPr>
          </a:p>
        </p:txBody>
      </p:sp>
      <p:sp>
        <p:nvSpPr>
          <p:cNvPr id="51" name="矩形 50"/>
          <p:cNvSpPr/>
          <p:nvPr/>
        </p:nvSpPr>
        <p:spPr bwMode="auto">
          <a:xfrm>
            <a:off x="5680051"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801370">
              <a:defRPr/>
            </a:pPr>
            <a:r>
              <a:rPr lang="en-US" altLang="zh-CN" sz="1200" kern="0" dirty="0">
                <a:latin typeface="+mn-ea"/>
                <a:ea typeface="+mn-ea"/>
              </a:rPr>
              <a:t>Genomics</a:t>
            </a:r>
            <a:endParaRPr lang="zh-CN" altLang="en-US" sz="1200" kern="0" dirty="0">
              <a:latin typeface="+mn-ea"/>
              <a:ea typeface="+mn-ea"/>
            </a:endParaRPr>
          </a:p>
        </p:txBody>
      </p:sp>
      <p:pic>
        <p:nvPicPr>
          <p:cNvPr id="52" name="图片 51"/>
          <p:cNvPicPr>
            <a:picLocks noChangeAspect="1"/>
          </p:cNvPicPr>
          <p:nvPr/>
        </p:nvPicPr>
        <p:blipFill>
          <a:blip r:embed="rId3"/>
          <a:stretch>
            <a:fillRect/>
          </a:stretch>
        </p:blipFill>
        <p:spPr>
          <a:xfrm>
            <a:off x="3326152" y="3561191"/>
            <a:ext cx="279874" cy="280879"/>
          </a:xfrm>
          <a:prstGeom prst="rect">
            <a:avLst/>
          </a:prstGeom>
        </p:spPr>
      </p:pic>
      <p:sp>
        <p:nvSpPr>
          <p:cNvPr id="54" name="矩形 53"/>
          <p:cNvSpPr/>
          <p:nvPr/>
        </p:nvSpPr>
        <p:spPr bwMode="auto">
          <a:xfrm>
            <a:off x="4588288"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801370">
              <a:defRPr/>
            </a:pPr>
            <a:r>
              <a:rPr lang="en-US" altLang="zh-CN" sz="1200" kern="0" dirty="0" smtClean="0">
                <a:latin typeface="+mn-ea"/>
                <a:ea typeface="+mn-ea"/>
              </a:rPr>
              <a:t>CI/CD</a:t>
            </a:r>
            <a:endParaRPr lang="zh-CN" altLang="en-US" sz="1200" kern="0" dirty="0">
              <a:latin typeface="+mn-ea"/>
              <a:ea typeface="+mn-ea"/>
            </a:endParaRPr>
          </a:p>
        </p:txBody>
      </p:sp>
      <p:sp>
        <p:nvSpPr>
          <p:cNvPr id="55" name="矩形 54"/>
          <p:cNvSpPr/>
          <p:nvPr/>
        </p:nvSpPr>
        <p:spPr bwMode="auto">
          <a:xfrm>
            <a:off x="1308570"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801370">
              <a:defRPr/>
            </a:pPr>
            <a:r>
              <a:rPr lang="en-US" altLang="zh-CN" sz="1200" kern="0" dirty="0" smtClean="0">
                <a:latin typeface="+mn-ea"/>
                <a:ea typeface="+mn-ea"/>
              </a:rPr>
              <a:t>AI</a:t>
            </a:r>
            <a:endParaRPr lang="zh-CN" altLang="en-US" sz="1200" kern="0" dirty="0">
              <a:latin typeface="+mn-ea"/>
              <a:ea typeface="+mn-ea"/>
            </a:endParaRPr>
          </a:p>
        </p:txBody>
      </p:sp>
      <p:sp>
        <p:nvSpPr>
          <p:cNvPr id="56" name="矩形 55"/>
          <p:cNvSpPr/>
          <p:nvPr/>
        </p:nvSpPr>
        <p:spPr bwMode="auto">
          <a:xfrm>
            <a:off x="1189354" y="5826859"/>
            <a:ext cx="5893813" cy="49548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spAutoFit/>
          </a:bodyPr>
          <a:lstStyle/>
          <a:p>
            <a:pPr algn="ctr" defTabSz="914400">
              <a:lnSpc>
                <a:spcPct val="150000"/>
              </a:lnSpc>
            </a:pPr>
            <a:r>
              <a:rPr lang="zh-CN" altLang="en-US" sz="1800" dirty="0" smtClean="0">
                <a:latin typeface="+mn-ea"/>
                <a:ea typeface="+mn-ea"/>
              </a:rPr>
              <a:t>华为鲲鹏基础设施</a:t>
            </a:r>
            <a:endParaRPr lang="zh-CN" altLang="en-US" sz="1800" dirty="0">
              <a:latin typeface="+mn-ea"/>
              <a:ea typeface="+mn-ea"/>
            </a:endParaRPr>
          </a:p>
        </p:txBody>
      </p:sp>
      <p:sp>
        <p:nvSpPr>
          <p:cNvPr id="58" name="矩形 57"/>
          <p:cNvSpPr/>
          <p:nvPr/>
        </p:nvSpPr>
        <p:spPr>
          <a:xfrm>
            <a:off x="2745224"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61" name="矩形 60"/>
          <p:cNvSpPr/>
          <p:nvPr/>
        </p:nvSpPr>
        <p:spPr>
          <a:xfrm>
            <a:off x="4154469"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62" name="矩形 61"/>
          <p:cNvSpPr/>
          <p:nvPr/>
        </p:nvSpPr>
        <p:spPr>
          <a:xfrm>
            <a:off x="5858817"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bwMode="auto">
          <a:xfrm>
            <a:off x="6260100" y="1772771"/>
            <a:ext cx="2521677" cy="16197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0" name="矩形 49"/>
          <p:cNvSpPr/>
          <p:nvPr/>
        </p:nvSpPr>
        <p:spPr bwMode="auto">
          <a:xfrm>
            <a:off x="8901979" y="1772771"/>
            <a:ext cx="2521677" cy="16197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1" name="矩形 50"/>
          <p:cNvSpPr/>
          <p:nvPr/>
        </p:nvSpPr>
        <p:spPr bwMode="auto">
          <a:xfrm>
            <a:off x="6260100" y="3803689"/>
            <a:ext cx="2521677" cy="23796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2" name="矩形 51"/>
          <p:cNvSpPr/>
          <p:nvPr/>
        </p:nvSpPr>
        <p:spPr bwMode="auto">
          <a:xfrm>
            <a:off x="8901979" y="3803689"/>
            <a:ext cx="2521677" cy="23796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sz="3600" dirty="0">
                <a:solidFill>
                  <a:schemeClr val="tx1"/>
                </a:solidFill>
              </a:rPr>
              <a:t>华为云鲲鹏</a:t>
            </a:r>
            <a:r>
              <a:rPr lang="zh-CN" altLang="en-US" sz="3600" dirty="0" smtClean="0">
                <a:solidFill>
                  <a:schemeClr val="tx1"/>
                </a:solidFill>
              </a:rPr>
              <a:t>容器特性</a:t>
            </a:r>
            <a:endParaRPr lang="en-US" dirty="0">
              <a:solidFill>
                <a:schemeClr val="tx1"/>
              </a:solidFill>
            </a:endParaRPr>
          </a:p>
        </p:txBody>
      </p:sp>
      <p:sp>
        <p:nvSpPr>
          <p:cNvPr id="4" name="圆角矩形 3"/>
          <p:cNvSpPr/>
          <p:nvPr/>
        </p:nvSpPr>
        <p:spPr>
          <a:xfrm>
            <a:off x="2346080" y="3016968"/>
            <a:ext cx="894899" cy="389980"/>
          </a:xfrm>
          <a:prstGeom prst="roundRect">
            <a:avLst/>
          </a:prstGeom>
          <a:solidFill>
            <a:srgbClr val="FFC000"/>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altLang="zh-CN" sz="1200" dirty="0" err="1">
                <a:solidFill>
                  <a:schemeClr val="tx1"/>
                </a:solidFill>
                <a:latin typeface="微软雅黑" panose="020B0503020204020204" pitchFamily="34" charset="-122"/>
                <a:ea typeface="微软雅黑" panose="020B0503020204020204" pitchFamily="34" charset="-122"/>
              </a:rPr>
              <a:t>containerOps</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536494" y="2455009"/>
            <a:ext cx="894899" cy="389980"/>
          </a:xfrm>
          <a:prstGeom prst="roundRect">
            <a:avLst/>
          </a:prstGeom>
          <a:solidFill>
            <a:srgbClr val="FFC000"/>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altLang="zh-CN" sz="1200" dirty="0">
                <a:solidFill>
                  <a:schemeClr val="tx1"/>
                </a:solidFill>
                <a:latin typeface="微软雅黑" panose="020B0503020204020204" pitchFamily="34" charset="-122"/>
                <a:ea typeface="微软雅黑" panose="020B0503020204020204" pitchFamily="34" charset="-122"/>
              </a:rPr>
              <a:t>SWR</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镜像仓库</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033418" y="3040768"/>
            <a:ext cx="821532" cy="278933"/>
          </a:xfrm>
          <a:prstGeom prst="rect">
            <a:avLst/>
          </a:prstGeom>
          <a:solidFill>
            <a:srgbClr val="FFC000"/>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用户应用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7" name="右箭头 6"/>
          <p:cNvSpPr/>
          <p:nvPr/>
        </p:nvSpPr>
        <p:spPr>
          <a:xfrm>
            <a:off x="1881894" y="3102710"/>
            <a:ext cx="447449" cy="169497"/>
          </a:xfrm>
          <a:prstGeom prst="rightArrow">
            <a:avLst/>
          </a:prstGeom>
          <a:solidFill>
            <a:srgbClr val="00B0F0"/>
          </a:solidFill>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defTabSz="914400"/>
            <a:endParaRPr lang="en-US" sz="1100">
              <a:solidFill>
                <a:prstClr val="white"/>
              </a:solidFill>
              <a:latin typeface="微软雅黑" panose="020B0503020204020204" pitchFamily="34" charset="-122"/>
              <a:ea typeface="微软雅黑" panose="020B0503020204020204" pitchFamily="34" charset="-122"/>
            </a:endParaRPr>
          </a:p>
        </p:txBody>
      </p:sp>
      <p:sp>
        <p:nvSpPr>
          <p:cNvPr id="8" name="形状 7"/>
          <p:cNvSpPr/>
          <p:nvPr/>
        </p:nvSpPr>
        <p:spPr>
          <a:xfrm rot="16669725" flipV="1">
            <a:off x="3400613" y="2703732"/>
            <a:ext cx="372684" cy="632138"/>
          </a:xfrm>
          <a:prstGeom prst="swooshArrow">
            <a:avLst>
              <a:gd name="adj1" fmla="val 26588"/>
              <a:gd name="adj2" fmla="val 31370"/>
            </a:avLst>
          </a:prstGeom>
          <a:solidFill>
            <a:srgbClr val="00B0F0"/>
          </a:solidFill>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91413" tIns="45707" rIns="91413" bIns="45707" numCol="1" anchor="t" anchorCtr="0" compatLnSpc="1"/>
          <a:lstStyle/>
          <a:p>
            <a:pPr defTabSz="913765" fontAlgn="base"/>
            <a:endParaRPr lang="zh-CN" altLang="en-US" sz="80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圆角矩形 8"/>
          <p:cNvSpPr/>
          <p:nvPr/>
        </p:nvSpPr>
        <p:spPr>
          <a:xfrm>
            <a:off x="4990702" y="2987318"/>
            <a:ext cx="894899" cy="389980"/>
          </a:xfrm>
          <a:prstGeom prst="roundRect">
            <a:avLst/>
          </a:prstGeom>
          <a:solidFill>
            <a:srgbClr val="FFC000"/>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容器服务</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569141" y="4067785"/>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400"/>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569141" y="4472536"/>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400"/>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2301778" y="4090838"/>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400"/>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2296246" y="4472536"/>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400"/>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336390" y="4083204"/>
            <a:ext cx="861438"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3336389" y="4499963"/>
            <a:ext cx="861438"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4240595" y="4084363"/>
            <a:ext cx="866713"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240595" y="4489116"/>
            <a:ext cx="866713"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146846" y="4090838"/>
            <a:ext cx="844505"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5146846" y="4495591"/>
            <a:ext cx="844505"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1409662" y="3806974"/>
            <a:ext cx="1752334" cy="115163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r>
              <a:rPr lang="en-US" sz="1200" b="1" dirty="0" smtClean="0">
                <a:solidFill>
                  <a:prstClr val="black"/>
                </a:solidFill>
                <a:latin typeface="微软雅黑" panose="020B0503020204020204" pitchFamily="34" charset="-122"/>
                <a:ea typeface="微软雅黑" panose="020B0503020204020204" pitchFamily="34" charset="-122"/>
              </a:rPr>
              <a:t>x86</a:t>
            </a:r>
            <a:r>
              <a:rPr lang="zh-CN" altLang="en-US" sz="1200" b="1" dirty="0" smtClean="0">
                <a:solidFill>
                  <a:prstClr val="black"/>
                </a:solidFill>
                <a:latin typeface="微软雅黑" panose="020B0503020204020204" pitchFamily="34" charset="-122"/>
                <a:ea typeface="微软雅黑" panose="020B0503020204020204" pitchFamily="34" charset="-122"/>
              </a:rPr>
              <a:t>资源池</a:t>
            </a:r>
            <a:endParaRPr lang="en-US" sz="1200" b="1" dirty="0">
              <a:solidFill>
                <a:prstClr val="black"/>
              </a:solidFill>
              <a:latin typeface="微软雅黑" panose="020B0503020204020204" pitchFamily="34" charset="-122"/>
              <a:ea typeface="微软雅黑" panose="020B0503020204020204" pitchFamily="34" charset="-122"/>
            </a:endParaRPr>
          </a:p>
        </p:txBody>
      </p:sp>
      <p:sp>
        <p:nvSpPr>
          <p:cNvPr id="21" name="矩形 20"/>
          <p:cNvSpPr/>
          <p:nvPr/>
        </p:nvSpPr>
        <p:spPr>
          <a:xfrm>
            <a:off x="3278644" y="3814771"/>
            <a:ext cx="2772416" cy="11393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r>
              <a:rPr lang="zh-CN" altLang="en-US" sz="1200" b="1" dirty="0">
                <a:solidFill>
                  <a:prstClr val="black"/>
                </a:solidFill>
                <a:latin typeface="微软雅黑" panose="020B0503020204020204" pitchFamily="34" charset="-122"/>
                <a:ea typeface="微软雅黑" panose="020B0503020204020204" pitchFamily="34" charset="-122"/>
              </a:rPr>
              <a:t>鲲鹏资源池</a:t>
            </a: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22" name="曲线连接符 21"/>
          <p:cNvCxnSpPr>
            <a:stCxn id="5" idx="2"/>
            <a:endCxn id="20" idx="0"/>
          </p:cNvCxnSpPr>
          <p:nvPr/>
        </p:nvCxnSpPr>
        <p:spPr>
          <a:xfrm rot="5400000">
            <a:off x="2653895" y="2476924"/>
            <a:ext cx="961985" cy="1698115"/>
          </a:xfrm>
          <a:prstGeom prst="curvedConnector3">
            <a:avLst>
              <a:gd name="adj1" fmla="val 65050"/>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5" idx="2"/>
            <a:endCxn id="21" idx="0"/>
          </p:cNvCxnSpPr>
          <p:nvPr/>
        </p:nvCxnSpPr>
        <p:spPr>
          <a:xfrm rot="16200000" flipH="1">
            <a:off x="3839507" y="2989426"/>
            <a:ext cx="969782" cy="680908"/>
          </a:xfrm>
          <a:prstGeom prst="curvedConnector3">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507279" y="3505695"/>
            <a:ext cx="771365" cy="276999"/>
          </a:xfrm>
          <a:prstGeom prst="rect">
            <a:avLst/>
          </a:prstGeom>
          <a:noFill/>
        </p:spPr>
        <p:txBody>
          <a:bodyPr wrap="none" rtlCol="0">
            <a:spAutoFit/>
          </a:bodyPr>
          <a:lstStyle/>
          <a:p>
            <a:pPr defTabSz="914400"/>
            <a:r>
              <a:rPr lang="en-US" sz="1200" dirty="0" smtClean="0">
                <a:solidFill>
                  <a:prstClr val="black"/>
                </a:solidFill>
                <a:latin typeface="微软雅黑" panose="020B0503020204020204" pitchFamily="34" charset="-122"/>
                <a:ea typeface="微软雅黑" panose="020B0503020204020204" pitchFamily="34" charset="-122"/>
              </a:rPr>
              <a:t>x86</a:t>
            </a:r>
            <a:r>
              <a:rPr lang="zh-CN" altLang="en-US" sz="1200" dirty="0" smtClean="0">
                <a:solidFill>
                  <a:prstClr val="black"/>
                </a:solidFill>
                <a:latin typeface="微软雅黑" panose="020B0503020204020204" pitchFamily="34" charset="-122"/>
                <a:ea typeface="微软雅黑" panose="020B0503020204020204" pitchFamily="34" charset="-122"/>
              </a:rPr>
              <a:t>镜像</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611781" y="3529578"/>
            <a:ext cx="800219" cy="276999"/>
          </a:xfrm>
          <a:prstGeom prst="rect">
            <a:avLst/>
          </a:prstGeom>
          <a:noFill/>
        </p:spPr>
        <p:txBody>
          <a:bodyPr wrap="none" rtlCol="0">
            <a:spAutoFit/>
          </a:bodyPr>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鲲鹏镜像</a:t>
            </a:r>
            <a:endParaRPr lang="en-US" sz="1200" dirty="0">
              <a:solidFill>
                <a:prstClr val="black"/>
              </a:solidFill>
              <a:latin typeface="微软雅黑" panose="020B0503020204020204" pitchFamily="34" charset="-122"/>
              <a:ea typeface="微软雅黑" panose="020B0503020204020204" pitchFamily="34" charset="-122"/>
            </a:endParaRPr>
          </a:p>
        </p:txBody>
      </p:sp>
      <p:cxnSp>
        <p:nvCxnSpPr>
          <p:cNvPr id="26" name="肘形连接符 25"/>
          <p:cNvCxnSpPr/>
          <p:nvPr/>
        </p:nvCxnSpPr>
        <p:spPr>
          <a:xfrm rot="5400000" flipH="1" flipV="1">
            <a:off x="4061409" y="1591676"/>
            <a:ext cx="12861" cy="2740624"/>
          </a:xfrm>
          <a:prstGeom prst="bentConnector3">
            <a:avLst>
              <a:gd name="adj1" fmla="val 6391457"/>
            </a:avLst>
          </a:prstGeom>
          <a:ln w="19050">
            <a:solidFill>
              <a:schemeClr val="bg1">
                <a:lumMod val="6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7" name="文本框 26"/>
          <p:cNvSpPr txBox="1"/>
          <p:nvPr/>
        </p:nvSpPr>
        <p:spPr>
          <a:xfrm>
            <a:off x="3763869" y="1779302"/>
            <a:ext cx="499728" cy="259744"/>
          </a:xfrm>
          <a:prstGeom prst="rect">
            <a:avLst/>
          </a:prstGeom>
          <a:noFill/>
        </p:spPr>
        <p:txBody>
          <a:bodyPr wrap="none" rtlCol="0">
            <a:spAutoFit/>
          </a:bodyPr>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部署</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1409661" y="5061197"/>
            <a:ext cx="1752335" cy="256640"/>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altLang="zh-CN" sz="1200" dirty="0" smtClean="0">
                <a:solidFill>
                  <a:schemeClr val="tx1"/>
                </a:solidFill>
                <a:latin typeface="微软雅黑" panose="020B0503020204020204" pitchFamily="34" charset="-122"/>
                <a:ea typeface="微软雅黑" panose="020B0503020204020204" pitchFamily="34" charset="-122"/>
              </a:rPr>
              <a:t>x86</a:t>
            </a:r>
            <a:r>
              <a:rPr lang="zh-CN" altLang="en-US" sz="1200" dirty="0" smtClean="0">
                <a:solidFill>
                  <a:schemeClr val="tx1"/>
                </a:solidFill>
                <a:latin typeface="微软雅黑" panose="020B0503020204020204" pitchFamily="34" charset="-122"/>
                <a:ea typeface="微软雅黑" panose="020B0503020204020204" pitchFamily="34" charset="-122"/>
              </a:rPr>
              <a:t>服务器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3278644" y="5073437"/>
            <a:ext cx="2772416" cy="219996"/>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400"/>
            <a:r>
              <a:rPr lang="zh-CN" altLang="en-US" sz="1200" dirty="0">
                <a:solidFill>
                  <a:schemeClr val="tx1"/>
                </a:solidFill>
                <a:latin typeface="微软雅黑" panose="020B0503020204020204" pitchFamily="34" charset="-122"/>
                <a:ea typeface="微软雅黑" panose="020B0503020204020204" pitchFamily="34" charset="-122"/>
              </a:rPr>
              <a:t>泰山服务器</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鲲鹏处理器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1250231" y="3567129"/>
            <a:ext cx="4882282" cy="18312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容器集群</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1" name="下箭头 30"/>
          <p:cNvSpPr/>
          <p:nvPr/>
        </p:nvSpPr>
        <p:spPr>
          <a:xfrm>
            <a:off x="5382219" y="3427163"/>
            <a:ext cx="167794" cy="222129"/>
          </a:xfrm>
          <a:prstGeom prst="downArrow">
            <a:avLst/>
          </a:prstGeom>
          <a:solidFill>
            <a:srgbClr val="00B0F0"/>
          </a:solidFill>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defTabSz="914400"/>
            <a:endParaRPr lang="en-US" sz="1100">
              <a:solidFill>
                <a:prstClr val="white"/>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512558" y="2800197"/>
            <a:ext cx="1033291" cy="259744"/>
          </a:xfrm>
          <a:prstGeom prst="rect">
            <a:avLst/>
          </a:prstGeom>
          <a:noFill/>
        </p:spPr>
        <p:txBody>
          <a:bodyPr wrap="none" rtlCol="0">
            <a:spAutoFit/>
          </a:bodyPr>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一键式</a:t>
            </a:r>
            <a:r>
              <a:rPr lang="en-US" altLang="zh-CN" sz="1200" dirty="0">
                <a:solidFill>
                  <a:prstClr val="black"/>
                </a:solidFill>
                <a:latin typeface="微软雅黑" panose="020B0503020204020204" pitchFamily="34" charset="-122"/>
                <a:ea typeface="微软雅黑" panose="020B0503020204020204" pitchFamily="34" charset="-122"/>
              </a:rPr>
              <a:t>Build</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262093" y="2167966"/>
            <a:ext cx="2176060" cy="276999"/>
          </a:xfrm>
          <a:prstGeom prst="rect">
            <a:avLst/>
          </a:prstGeom>
          <a:noFill/>
        </p:spPr>
        <p:txBody>
          <a:bodyPr wrap="square" rtlCol="0">
            <a:spAutoFit/>
          </a:bodyPr>
          <a:lstStyle/>
          <a:p>
            <a:pPr defTabSz="914400"/>
            <a:r>
              <a:rPr lang="en-US" altLang="zh-CN" sz="1200" dirty="0">
                <a:solidFill>
                  <a:prstClr val="black"/>
                </a:solidFill>
                <a:latin typeface="微软雅黑" panose="020B0503020204020204" pitchFamily="34" charset="-122"/>
                <a:ea typeface="微软雅黑" panose="020B0503020204020204" pitchFamily="34" charset="-122"/>
              </a:rPr>
              <a:t>multi-platform images</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417601" y="2640930"/>
            <a:ext cx="1161803" cy="276999"/>
          </a:xfrm>
          <a:prstGeom prst="rect">
            <a:avLst/>
          </a:prstGeom>
          <a:noFill/>
        </p:spPr>
        <p:txBody>
          <a:bodyPr wrap="none" rtlCol="0">
            <a:spAutoFit/>
          </a:bodyPr>
          <a:lstStyle/>
          <a:p>
            <a:pPr defTabSz="914400"/>
            <a:r>
              <a:rPr lang="en-US" altLang="zh-CN" sz="1200" dirty="0" smtClean="0">
                <a:solidFill>
                  <a:prstClr val="black"/>
                </a:solidFill>
                <a:latin typeface="微软雅黑" panose="020B0503020204020204" pitchFamily="34" charset="-122"/>
                <a:ea typeface="微软雅黑" panose="020B0503020204020204" pitchFamily="34" charset="-122"/>
              </a:rPr>
              <a:t>x86/</a:t>
            </a:r>
            <a:r>
              <a:rPr lang="zh-CN" altLang="en-US" sz="1200" dirty="0">
                <a:solidFill>
                  <a:prstClr val="black"/>
                </a:solidFill>
                <a:latin typeface="微软雅黑" panose="020B0503020204020204" pitchFamily="34" charset="-122"/>
                <a:ea typeface="微软雅黑" panose="020B0503020204020204" pitchFamily="34" charset="-122"/>
              </a:rPr>
              <a:t>鲲鹏镜像</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262434" y="1530592"/>
            <a:ext cx="2519344"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lgn="r">
              <a:defRPr kumimoji="1" sz="1600">
                <a:solidFill>
                  <a:srgbClr val="C7000B"/>
                </a:solidFill>
                <a:latin typeface="微软雅黑" panose="020B0503020204020204" pitchFamily="34" charset="-122"/>
                <a:ea typeface="微软雅黑" panose="020B0503020204020204" pitchFamily="34" charset="-122"/>
              </a:defRPr>
            </a:lvl1pPr>
          </a:lstStyle>
          <a:p>
            <a:pPr algn="ctr"/>
            <a:r>
              <a:rPr lang="zh-CN" altLang="en-US" b="1" dirty="0">
                <a:solidFill>
                  <a:schemeClr val="tx1"/>
                </a:solidFill>
                <a:latin typeface="微软雅黑" panose="020B0503020204020204" pitchFamily="34" charset="-122"/>
                <a:ea typeface="微软雅黑" panose="020B0503020204020204" pitchFamily="34" charset="-122"/>
              </a:rPr>
              <a:t>多平台自适应混部</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358664" y="1854330"/>
            <a:ext cx="2376264" cy="1508105"/>
          </a:xfrm>
          <a:prstGeom prst="rect">
            <a:avLst/>
          </a:prstGeom>
          <a:noFill/>
          <a:ln w="12700">
            <a:noFill/>
          </a:ln>
        </p:spPr>
        <p:txBody>
          <a:bodyPr wrap="square" lIns="0" tIns="0" rIns="0" bIns="0" rtlCol="0">
            <a:spAutoFit/>
          </a:bodyPr>
          <a:lstStyle>
            <a:defPPr>
              <a:defRPr lang="zh-CN"/>
            </a:defPPr>
            <a:lvl1pPr algn="r">
              <a:defRPr kumimoji="1" sz="1000">
                <a:solidFill>
                  <a:srgbClr val="221815"/>
                </a:solidFill>
                <a:latin typeface="微软雅黑" panose="020B0503020204020204" pitchFamily="34" charset="-122"/>
                <a:ea typeface="微软雅黑" panose="020B0503020204020204" pitchFamily="34" charset="-122"/>
              </a:defRPr>
            </a:lvl1pPr>
          </a:lstStyle>
          <a:p>
            <a:pPr algn="l"/>
            <a:r>
              <a:rPr lang="zh-CN" altLang="zh-CN" sz="1400" dirty="0">
                <a:latin typeface="微软雅黑" panose="020B0503020204020204" pitchFamily="34" charset="-122"/>
                <a:ea typeface="微软雅黑" panose="020B0503020204020204" pitchFamily="34" charset="-122"/>
              </a:rPr>
              <a:t>支持在同一容器集群中</a:t>
            </a:r>
            <a:r>
              <a:rPr lang="zh-CN" altLang="zh-CN" sz="1400" dirty="0" smtClean="0">
                <a:latin typeface="微软雅黑" panose="020B0503020204020204" pitchFamily="34" charset="-122"/>
                <a:ea typeface="微软雅黑" panose="020B0503020204020204" pitchFamily="34" charset="-122"/>
              </a:rPr>
              <a:t>对</a:t>
            </a:r>
            <a:r>
              <a:rPr lang="en-US" altLang="zh-CN" sz="1400" dirty="0" smtClean="0">
                <a:latin typeface="微软雅黑" panose="020B0503020204020204" pitchFamily="34" charset="-122"/>
                <a:ea typeface="微软雅黑" panose="020B0503020204020204" pitchFamily="34" charset="-122"/>
              </a:rPr>
              <a:t>x86</a:t>
            </a:r>
            <a:r>
              <a:rPr lang="zh-CN" altLang="zh-CN" sz="1400" dirty="0" smtClean="0">
                <a:latin typeface="微软雅黑" panose="020B0503020204020204" pitchFamily="34" charset="-122"/>
                <a:ea typeface="微软雅黑" panose="020B0503020204020204" pitchFamily="34" charset="-122"/>
              </a:rPr>
              <a:t>和</a:t>
            </a:r>
            <a:r>
              <a:rPr lang="zh-CN" altLang="zh-CN" sz="1400" dirty="0">
                <a:latin typeface="微软雅黑" panose="020B0503020204020204" pitchFamily="34" charset="-122"/>
                <a:ea typeface="微软雅黑" panose="020B0503020204020204" pitchFamily="34" charset="-122"/>
              </a:rPr>
              <a:t>鲲鹏节点进行混合管理；</a:t>
            </a:r>
            <a:endParaRPr lang="zh-CN" altLang="zh-CN" sz="1400" dirty="0">
              <a:latin typeface="微软雅黑" panose="020B0503020204020204" pitchFamily="34" charset="-122"/>
              <a:ea typeface="微软雅黑" panose="020B0503020204020204" pitchFamily="34" charset="-122"/>
            </a:endParaRPr>
          </a:p>
          <a:p>
            <a:pPr algn="l"/>
            <a:r>
              <a:rPr lang="zh-CN" altLang="zh-CN" sz="1400" dirty="0">
                <a:latin typeface="微软雅黑" panose="020B0503020204020204" pitchFamily="34" charset="-122"/>
                <a:ea typeface="微软雅黑" panose="020B0503020204020204" pitchFamily="34" charset="-122"/>
              </a:rPr>
              <a:t>根据节点</a:t>
            </a:r>
            <a:r>
              <a:rPr lang="en-US" altLang="zh-CN" sz="1400" dirty="0">
                <a:latin typeface="微软雅黑" panose="020B0503020204020204" pitchFamily="34" charset="-122"/>
                <a:ea typeface="微软雅黑" panose="020B0503020204020204" pitchFamily="34" charset="-122"/>
              </a:rPr>
              <a:t>CPU</a:t>
            </a:r>
            <a:r>
              <a:rPr lang="zh-CN" altLang="zh-CN" sz="1400" dirty="0">
                <a:latin typeface="微软雅黑" panose="020B0503020204020204" pitchFamily="34" charset="-122"/>
                <a:ea typeface="微软雅黑" panose="020B0503020204020204" pitchFamily="34" charset="-122"/>
              </a:rPr>
              <a:t>架构，自动拉取相应平台的容器镜像，实现应用</a:t>
            </a:r>
            <a:r>
              <a:rPr lang="zh-CN" altLang="zh-CN"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x86</a:t>
            </a:r>
            <a:r>
              <a:rPr lang="zh-CN" altLang="zh-CN" sz="1400" dirty="0" smtClean="0">
                <a:latin typeface="微软雅黑" panose="020B0503020204020204" pitchFamily="34" charset="-122"/>
                <a:ea typeface="微软雅黑" panose="020B0503020204020204" pitchFamily="34" charset="-122"/>
              </a:rPr>
              <a:t>到</a:t>
            </a:r>
            <a:r>
              <a:rPr lang="zh-CN" altLang="en-US" sz="1400" dirty="0" smtClean="0">
                <a:latin typeface="微软雅黑" panose="020B0503020204020204" pitchFamily="34" charset="-122"/>
                <a:ea typeface="微软雅黑" panose="020B0503020204020204" pitchFamily="34" charset="-122"/>
              </a:rPr>
              <a:t>华为</a:t>
            </a:r>
            <a:r>
              <a:rPr lang="zh-CN" altLang="zh-CN" sz="1400" dirty="0" smtClean="0">
                <a:latin typeface="微软雅黑" panose="020B0503020204020204" pitchFamily="34" charset="-122"/>
                <a:ea typeface="微软雅黑" panose="020B0503020204020204" pitchFamily="34" charset="-122"/>
              </a:rPr>
              <a:t>鲲鹏</a:t>
            </a:r>
            <a:r>
              <a:rPr lang="zh-CN" altLang="zh-CN" sz="1400" dirty="0">
                <a:latin typeface="微软雅黑" panose="020B0503020204020204" pitchFamily="34" charset="-122"/>
                <a:ea typeface="微软雅黑" panose="020B0503020204020204" pitchFamily="34" charset="-122"/>
              </a:rPr>
              <a:t>架构的自动适配、跨平台弹性扩容、分批次迁移</a:t>
            </a:r>
            <a:endParaRPr lang="zh-CN" altLang="zh-CN" sz="14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8904311" y="1526550"/>
            <a:ext cx="2519345"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defRPr kumimoji="1" sz="1600">
                <a:solidFill>
                  <a:srgbClr val="C7000B"/>
                </a:solidFill>
                <a:latin typeface="微软雅黑" panose="020B0503020204020204" pitchFamily="34" charset="-122"/>
                <a:ea typeface="微软雅黑" panose="020B0503020204020204" pitchFamily="34" charset="-122"/>
              </a:defRPr>
            </a:lvl1pPr>
          </a:lstStyle>
          <a:p>
            <a:pPr algn="ctr"/>
            <a:r>
              <a:rPr lang="zh-CN" altLang="zh-CN" b="1" dirty="0">
                <a:solidFill>
                  <a:schemeClr val="tx1"/>
                </a:solidFill>
                <a:latin typeface="微软雅黑" panose="020B0503020204020204" pitchFamily="34" charset="-122"/>
                <a:ea typeface="微软雅黑" panose="020B0503020204020204" pitchFamily="34" charset="-122"/>
              </a:rPr>
              <a:t>应用无感迁移</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9000542" y="1863146"/>
            <a:ext cx="2376264" cy="1077218"/>
          </a:xfrm>
          <a:prstGeom prst="rect">
            <a:avLst/>
          </a:prstGeom>
          <a:noFill/>
          <a:ln w="12700">
            <a:noFill/>
          </a:ln>
        </p:spPr>
        <p:txBody>
          <a:bodyPr wrap="square" lIns="0" tIns="0" rIns="0" bIns="0" rtlCol="0">
            <a:spAutoFit/>
          </a:bodyPr>
          <a:lstStyle>
            <a:defPPr>
              <a:defRPr lang="en-US"/>
            </a:defPPr>
            <a:lvl1pPr>
              <a:defRPr kumimoji="1" sz="1000">
                <a:solidFill>
                  <a:srgbClr val="221815"/>
                </a:solidFill>
                <a:latin typeface="微软雅黑" panose="020B0503020204020204" pitchFamily="34" charset="-122"/>
                <a:ea typeface="微软雅黑" panose="020B0503020204020204" pitchFamily="34" charset="-122"/>
              </a:defRPr>
            </a:lvl1pPr>
          </a:lstStyle>
          <a:p>
            <a:r>
              <a:rPr lang="zh-CN" altLang="zh-CN" sz="1400" dirty="0">
                <a:latin typeface="微软雅黑" panose="020B0503020204020204" pitchFamily="34" charset="-122"/>
                <a:ea typeface="微软雅黑" panose="020B0503020204020204" pitchFamily="34" charset="-122"/>
              </a:rPr>
              <a:t>为用户提供一键式从源码到多平台</a:t>
            </a:r>
            <a:r>
              <a:rPr lang="zh-CN" altLang="en-US" sz="1400" dirty="0">
                <a:latin typeface="微软雅黑" panose="020B0503020204020204" pitchFamily="34" charset="-122"/>
                <a:ea typeface="微软雅黑" panose="020B0503020204020204" pitchFamily="34" charset="-122"/>
              </a:rPr>
              <a:t>容器</a:t>
            </a:r>
            <a:r>
              <a:rPr lang="zh-CN" altLang="zh-CN" sz="1400" dirty="0">
                <a:latin typeface="微软雅黑" panose="020B0503020204020204" pitchFamily="34" charset="-122"/>
                <a:ea typeface="微软雅黑" panose="020B0503020204020204" pitchFamily="34" charset="-122"/>
              </a:rPr>
              <a:t>镜像版本的构建、部署、发布能力，用户可以快速将原有</a:t>
            </a:r>
            <a:r>
              <a:rPr lang="zh-CN" altLang="zh-CN" sz="1400" dirty="0" smtClean="0">
                <a:latin typeface="微软雅黑" panose="020B0503020204020204" pitchFamily="34" charset="-122"/>
                <a:ea typeface="微软雅黑" panose="020B0503020204020204" pitchFamily="34" charset="-122"/>
              </a:rPr>
              <a:t>的</a:t>
            </a:r>
            <a:r>
              <a:rPr lang="en-US" altLang="zh-CN" sz="1400" dirty="0" smtClean="0">
                <a:latin typeface="微软雅黑" panose="020B0503020204020204" pitchFamily="34" charset="-122"/>
                <a:ea typeface="微软雅黑" panose="020B0503020204020204" pitchFamily="34" charset="-122"/>
              </a:rPr>
              <a:t>x86</a:t>
            </a:r>
            <a:r>
              <a:rPr lang="zh-CN" altLang="zh-CN" sz="1400" dirty="0" smtClean="0">
                <a:latin typeface="微软雅黑" panose="020B0503020204020204" pitchFamily="34" charset="-122"/>
                <a:ea typeface="微软雅黑" panose="020B0503020204020204" pitchFamily="34" charset="-122"/>
              </a:rPr>
              <a:t>应用</a:t>
            </a:r>
            <a:r>
              <a:rPr lang="zh-CN" altLang="zh-CN" sz="1400" dirty="0">
                <a:latin typeface="微软雅黑" panose="020B0503020204020204" pitchFamily="34" charset="-122"/>
                <a:ea typeface="微软雅黑" panose="020B0503020204020204" pitchFamily="34" charset="-122"/>
              </a:rPr>
              <a:t>迁移</a:t>
            </a:r>
            <a:r>
              <a:rPr lang="zh-CN" altLang="zh-CN" sz="1400" dirty="0" smtClean="0">
                <a:latin typeface="微软雅黑" panose="020B0503020204020204" pitchFamily="34" charset="-122"/>
                <a:ea typeface="微软雅黑" panose="020B0503020204020204" pitchFamily="34" charset="-122"/>
              </a:rPr>
              <a:t>到</a:t>
            </a:r>
            <a:r>
              <a:rPr lang="zh-CN" altLang="en-US" sz="1400" dirty="0" smtClean="0">
                <a:latin typeface="微软雅黑" panose="020B0503020204020204" pitchFamily="34" charset="-122"/>
                <a:ea typeface="微软雅黑" panose="020B0503020204020204" pitchFamily="34" charset="-122"/>
              </a:rPr>
              <a:t>华为</a:t>
            </a:r>
            <a:r>
              <a:rPr lang="zh-CN" altLang="zh-CN" sz="1400" dirty="0" smtClean="0">
                <a:latin typeface="微软雅黑" panose="020B0503020204020204" pitchFamily="34" charset="-122"/>
                <a:ea typeface="微软雅黑" panose="020B0503020204020204" pitchFamily="34" charset="-122"/>
              </a:rPr>
              <a:t>鲲鹏</a:t>
            </a:r>
            <a:r>
              <a:rPr lang="zh-CN" altLang="zh-CN" sz="1400" dirty="0">
                <a:latin typeface="微软雅黑" panose="020B0503020204020204" pitchFamily="34" charset="-122"/>
                <a:ea typeface="微软雅黑" panose="020B0503020204020204" pitchFamily="34" charset="-122"/>
              </a:rPr>
              <a:t>平台</a:t>
            </a:r>
            <a:endParaRPr lang="en-US" altLang="zh-CN" sz="14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6249160" y="3557468"/>
            <a:ext cx="2532617"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lgn="r">
              <a:defRPr kumimoji="1" sz="1600">
                <a:solidFill>
                  <a:srgbClr val="C7000B"/>
                </a:solidFill>
                <a:latin typeface="微软雅黑" panose="020B0503020204020204" pitchFamily="34" charset="-122"/>
                <a:ea typeface="微软雅黑" panose="020B0503020204020204" pitchFamily="34" charset="-122"/>
              </a:defRPr>
            </a:lvl1pPr>
          </a:lstStyle>
          <a:p>
            <a:pPr algn="ctr"/>
            <a:r>
              <a:rPr lang="zh-CN" altLang="en-US" b="1" dirty="0">
                <a:solidFill>
                  <a:schemeClr val="tx1"/>
                </a:solidFill>
                <a:latin typeface="微软雅黑" panose="020B0503020204020204" pitchFamily="34" charset="-122"/>
                <a:ea typeface="微软雅黑" panose="020B0503020204020204" pitchFamily="34" charset="-122"/>
              </a:rPr>
              <a:t>高性能</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6387170" y="3918708"/>
            <a:ext cx="2348431" cy="1938992"/>
          </a:xfrm>
          <a:prstGeom prst="rect">
            <a:avLst/>
          </a:prstGeom>
          <a:noFill/>
          <a:ln w="12700">
            <a:noFill/>
          </a:ln>
        </p:spPr>
        <p:txBody>
          <a:bodyPr wrap="square" lIns="0" tIns="0" rIns="0" bIns="0" rtlCol="0">
            <a:spAutoFit/>
          </a:bodyPr>
          <a:lstStyle>
            <a:defPPr>
              <a:defRPr lang="zh-CN"/>
            </a:defPPr>
            <a:lvl1pPr algn="r">
              <a:defRPr kumimoji="1" sz="1000">
                <a:solidFill>
                  <a:srgbClr val="221815"/>
                </a:solidFill>
                <a:latin typeface="微软雅黑" panose="020B0503020204020204" pitchFamily="34" charset="-122"/>
                <a:ea typeface="微软雅黑" panose="020B0503020204020204" pitchFamily="34" charset="-122"/>
              </a:defRPr>
            </a:lvl1pPr>
          </a:lstStyle>
          <a:p>
            <a:pPr algn="l"/>
            <a:r>
              <a:rPr lang="zh-CN" altLang="en-US" sz="1400" b="1" dirty="0">
                <a:solidFill>
                  <a:srgbClr val="C00000"/>
                </a:solidFill>
                <a:latin typeface="微软雅黑" panose="020B0503020204020204" pitchFamily="34" charset="-122"/>
                <a:ea typeface="微软雅黑" panose="020B0503020204020204" pitchFamily="34" charset="-122"/>
              </a:rPr>
              <a:t>速度优</a:t>
            </a:r>
            <a:r>
              <a:rPr lang="zh-CN" altLang="en-US" sz="1400" b="1" dirty="0" smtClean="0">
                <a:solidFill>
                  <a:srgbClr val="C00000"/>
                </a:solidFill>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华为鲲鹏</a:t>
            </a:r>
            <a:r>
              <a:rPr lang="zh-CN" altLang="en-US" sz="1400" dirty="0">
                <a:latin typeface="微软雅黑" panose="020B0503020204020204" pitchFamily="34" charset="-122"/>
                <a:ea typeface="微软雅黑" panose="020B0503020204020204" pitchFamily="34" charset="-122"/>
              </a:rPr>
              <a:t>容器</a:t>
            </a:r>
            <a:r>
              <a:rPr lang="en-US" altLang="zh-CN" sz="1400" dirty="0">
                <a:latin typeface="微软雅黑" panose="020B0503020204020204" pitchFamily="34" charset="-122"/>
                <a:ea typeface="微软雅黑" panose="020B0503020204020204" pitchFamily="34" charset="-122"/>
              </a:rPr>
              <a:t>NUMA</a:t>
            </a:r>
            <a:r>
              <a:rPr lang="zh-CN" altLang="en-US" sz="1400" dirty="0">
                <a:latin typeface="微软雅黑" panose="020B0503020204020204" pitchFamily="34" charset="-122"/>
                <a:ea typeface="微软雅黑" panose="020B0503020204020204" pitchFamily="34" charset="-122"/>
              </a:rPr>
              <a:t>自动亲和优化，发挥</a:t>
            </a:r>
            <a:r>
              <a:rPr lang="en-US" altLang="zh-CN" sz="1400" dirty="0">
                <a:latin typeface="微软雅黑" panose="020B0503020204020204" pitchFamily="34" charset="-122"/>
                <a:ea typeface="微软雅黑" panose="020B0503020204020204" pitchFamily="34" charset="-122"/>
              </a:rPr>
              <a:t>CPU</a:t>
            </a:r>
            <a:r>
              <a:rPr lang="zh-CN" altLang="en-US" sz="1400" dirty="0">
                <a:latin typeface="微软雅黑" panose="020B0503020204020204" pitchFamily="34" charset="-122"/>
                <a:ea typeface="微软雅黑" panose="020B0503020204020204" pitchFamily="34" charset="-122"/>
              </a:rPr>
              <a:t>计算最佳性能</a:t>
            </a:r>
            <a:endParaRPr lang="en-US" altLang="zh-CN" sz="1400" dirty="0">
              <a:latin typeface="微软雅黑" panose="020B0503020204020204" pitchFamily="34" charset="-122"/>
              <a:ea typeface="微软雅黑" panose="020B0503020204020204" pitchFamily="34" charset="-122"/>
            </a:endParaRPr>
          </a:p>
          <a:p>
            <a:pPr algn="l"/>
            <a:r>
              <a:rPr lang="zh-CN" altLang="en-US" sz="1400" b="1" dirty="0">
                <a:solidFill>
                  <a:srgbClr val="C00000"/>
                </a:solidFill>
                <a:latin typeface="微软雅黑" panose="020B0503020204020204" pitchFamily="34" charset="-122"/>
                <a:ea typeface="微软雅黑" panose="020B0503020204020204" pitchFamily="34" charset="-122"/>
              </a:rPr>
              <a:t>发放快：</a:t>
            </a:r>
            <a:r>
              <a:rPr lang="en-US" altLang="zh-CN" sz="1400" dirty="0">
                <a:latin typeface="微软雅黑" panose="020B0503020204020204" pitchFamily="34" charset="-122"/>
                <a:ea typeface="微软雅黑" panose="020B0503020204020204" pitchFamily="34" charset="-122"/>
              </a:rPr>
              <a:t>CCI</a:t>
            </a:r>
            <a:r>
              <a:rPr lang="zh-CN" altLang="en-US" sz="1400" dirty="0">
                <a:latin typeface="微软雅黑" panose="020B0503020204020204" pitchFamily="34" charset="-122"/>
                <a:ea typeface="微软雅黑" panose="020B0503020204020204" pitchFamily="34" charset="-122"/>
              </a:rPr>
              <a:t>提供鲲鹏容器秒级发放，</a:t>
            </a:r>
            <a:r>
              <a:rPr lang="en-US" altLang="zh-CN" sz="1400" dirty="0">
                <a:latin typeface="微软雅黑" panose="020B0503020204020204" pitchFamily="34" charset="-122"/>
                <a:ea typeface="微软雅黑" panose="020B0503020204020204" pitchFamily="34" charset="-122"/>
              </a:rPr>
              <a:t>Volcano</a:t>
            </a:r>
            <a:r>
              <a:rPr lang="zh-CN" altLang="en-US" sz="1400" dirty="0">
                <a:latin typeface="微软雅黑" panose="020B0503020204020204" pitchFamily="34" charset="-122"/>
                <a:ea typeface="微软雅黑" panose="020B0503020204020204" pitchFamily="34" charset="-122"/>
              </a:rPr>
              <a:t>支持鲲鹏集群</a:t>
            </a:r>
            <a:r>
              <a:rPr lang="zh-CN" altLang="zh-CN" sz="1400" dirty="0">
                <a:latin typeface="微软雅黑" panose="020B0503020204020204" pitchFamily="34" charset="-122"/>
                <a:ea typeface="微软雅黑" panose="020B0503020204020204" pitchFamily="34" charset="-122"/>
              </a:rPr>
              <a:t>发放速度</a:t>
            </a:r>
            <a:r>
              <a:rPr lang="zh-CN" altLang="en-US" sz="1400" dirty="0">
                <a:latin typeface="微软雅黑" panose="020B0503020204020204" pitchFamily="34" charset="-122"/>
                <a:ea typeface="微软雅黑" panose="020B0503020204020204" pitchFamily="34" charset="-122"/>
              </a:rPr>
              <a:t>达</a:t>
            </a:r>
            <a:r>
              <a:rPr lang="en-US" altLang="zh-CN" sz="1400" dirty="0">
                <a:latin typeface="微软雅黑" panose="020B0503020204020204" pitchFamily="34" charset="-122"/>
                <a:ea typeface="微软雅黑" panose="020B0503020204020204" pitchFamily="34" charset="-122"/>
              </a:rPr>
              <a:t>1000</a:t>
            </a:r>
            <a:r>
              <a:rPr lang="zh-CN" altLang="zh-CN" sz="1400" dirty="0">
                <a:latin typeface="微软雅黑" panose="020B0503020204020204" pitchFamily="34" charset="-122"/>
                <a:ea typeface="微软雅黑" panose="020B0503020204020204" pitchFamily="34" charset="-122"/>
              </a:rPr>
              <a:t>容器</a:t>
            </a:r>
            <a:r>
              <a:rPr lang="en-US" altLang="zh-CN"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秒</a:t>
            </a:r>
            <a:endParaRPr lang="en-US" altLang="zh-CN" sz="1400" dirty="0">
              <a:latin typeface="微软雅黑" panose="020B0503020204020204" pitchFamily="34" charset="-122"/>
              <a:ea typeface="微软雅黑" panose="020B0503020204020204" pitchFamily="34" charset="-122"/>
            </a:endParaRPr>
          </a:p>
          <a:p>
            <a:pPr algn="l"/>
            <a:r>
              <a:rPr lang="zh-CN" altLang="en-US" sz="1400" b="1" dirty="0">
                <a:solidFill>
                  <a:srgbClr val="C00000"/>
                </a:solidFill>
                <a:latin typeface="微软雅黑" panose="020B0503020204020204" pitchFamily="34" charset="-122"/>
                <a:ea typeface="微软雅黑" panose="020B0503020204020204" pitchFamily="34" charset="-122"/>
              </a:rPr>
              <a:t>转发高：</a:t>
            </a:r>
            <a:r>
              <a:rPr lang="zh-CN" altLang="en-US" sz="1400" dirty="0">
                <a:latin typeface="微软雅黑" panose="020B0503020204020204" pitchFamily="34" charset="-122"/>
                <a:ea typeface="微软雅黑" panose="020B0503020204020204" pitchFamily="34" charset="-122"/>
              </a:rPr>
              <a:t>鲲鹏容器网络优化，支持最高</a:t>
            </a:r>
            <a:r>
              <a:rPr lang="en-US" altLang="zh-CN" sz="1400" dirty="0">
                <a:latin typeface="微软雅黑" panose="020B0503020204020204" pitchFamily="34" charset="-122"/>
                <a:ea typeface="微软雅黑" panose="020B0503020204020204" pitchFamily="34" charset="-122"/>
              </a:rPr>
              <a:t>30G</a:t>
            </a:r>
            <a:r>
              <a:rPr lang="zh-CN" altLang="en-US" sz="1400" dirty="0">
                <a:latin typeface="微软雅黑" panose="020B0503020204020204" pitchFamily="34" charset="-122"/>
                <a:ea typeface="微软雅黑" panose="020B0503020204020204" pitchFamily="34" charset="-122"/>
              </a:rPr>
              <a:t>内网带宽，服务网格转发性能提升</a:t>
            </a:r>
            <a:r>
              <a:rPr lang="en-US" altLang="zh-CN" sz="1400" dirty="0">
                <a:latin typeface="微软雅黑" panose="020B0503020204020204" pitchFamily="34" charset="-122"/>
                <a:ea typeface="微软雅黑" panose="020B0503020204020204" pitchFamily="34" charset="-122"/>
              </a:rPr>
              <a:t>50%</a:t>
            </a:r>
            <a:endParaRPr lang="zh-CN" altLang="zh-CN" sz="14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898424" y="3557468"/>
            <a:ext cx="2525232"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defRPr kumimoji="1" sz="1600">
                <a:solidFill>
                  <a:srgbClr val="C7000B"/>
                </a:solidFill>
                <a:latin typeface="微软雅黑" panose="020B0503020204020204" pitchFamily="34" charset="-122"/>
                <a:ea typeface="微软雅黑" panose="020B0503020204020204" pitchFamily="34" charset="-122"/>
              </a:defRPr>
            </a:lvl1pPr>
          </a:lstStyle>
          <a:p>
            <a:pPr algn="ctr"/>
            <a:r>
              <a:rPr lang="zh-CN" altLang="en-US" b="1" dirty="0">
                <a:solidFill>
                  <a:schemeClr val="tx1"/>
                </a:solidFill>
                <a:latin typeface="微软雅黑" panose="020B0503020204020204" pitchFamily="34" charset="-122"/>
                <a:ea typeface="微软雅黑" panose="020B0503020204020204" pitchFamily="34" charset="-122"/>
              </a:rPr>
              <a:t>极速</a:t>
            </a:r>
            <a:r>
              <a:rPr lang="en-US" altLang="zh-CN" b="1" dirty="0">
                <a:solidFill>
                  <a:schemeClr val="tx1"/>
                </a:solidFill>
                <a:latin typeface="微软雅黑" panose="020B0503020204020204" pitchFamily="34" charset="-122"/>
                <a:ea typeface="微软雅黑" panose="020B0503020204020204" pitchFamily="34" charset="-122"/>
              </a:rPr>
              <a:t>AI</a:t>
            </a:r>
            <a:r>
              <a:rPr lang="zh-CN" altLang="en-US" b="1" dirty="0">
                <a:solidFill>
                  <a:schemeClr val="tx1"/>
                </a:solidFill>
                <a:latin typeface="微软雅黑" panose="020B0503020204020204" pitchFamily="34" charset="-122"/>
                <a:ea typeface="微软雅黑" panose="020B0503020204020204" pitchFamily="34" charset="-122"/>
              </a:rPr>
              <a:t>容器</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9000541" y="3888555"/>
            <a:ext cx="2376265" cy="2154436"/>
          </a:xfrm>
          <a:prstGeom prst="rect">
            <a:avLst/>
          </a:prstGeom>
          <a:noFill/>
          <a:ln w="12700">
            <a:noFill/>
          </a:ln>
        </p:spPr>
        <p:txBody>
          <a:bodyPr wrap="square" lIns="0" tIns="0" rIns="0" bIns="0" rtlCol="0">
            <a:spAutoFit/>
          </a:bodyPr>
          <a:lstStyle>
            <a:defPPr>
              <a:defRPr lang="en-US"/>
            </a:defPPr>
            <a:lvl1pPr>
              <a:defRPr kumimoji="1" sz="1000">
                <a:solidFill>
                  <a:srgbClr val="221815"/>
                </a:solidFill>
                <a:latin typeface="微软雅黑" panose="020B0503020204020204" pitchFamily="34" charset="-122"/>
                <a:ea typeface="微软雅黑" panose="020B0503020204020204" pitchFamily="34" charset="-122"/>
              </a:defRPr>
            </a:lvl1pPr>
          </a:lstStyle>
          <a:p>
            <a:r>
              <a:rPr lang="zh-CN" altLang="en-US" sz="1400" dirty="0" smtClean="0">
                <a:latin typeface="微软雅黑" panose="020B0503020204020204" pitchFamily="34" charset="-122"/>
                <a:ea typeface="微软雅黑" panose="020B0503020204020204" pitchFamily="34" charset="-122"/>
              </a:rPr>
              <a:t>提供华为鲲鹏</a:t>
            </a:r>
            <a:r>
              <a:rPr lang="en-US" altLang="zh-CN" sz="1400" dirty="0">
                <a:latin typeface="微软雅黑" panose="020B0503020204020204" pitchFamily="34" charset="-122"/>
                <a:ea typeface="微软雅黑" panose="020B0503020204020204" pitchFamily="34" charset="-122"/>
              </a:rPr>
              <a:t>+Ascend 310 </a:t>
            </a:r>
            <a:r>
              <a:rPr lang="zh-CN" altLang="en-US" sz="1400" dirty="0">
                <a:latin typeface="微软雅黑" panose="020B0503020204020204" pitchFamily="34" charset="-122"/>
                <a:ea typeface="微软雅黑" panose="020B0503020204020204" pitchFamily="34" charset="-122"/>
              </a:rPr>
              <a:t>细粒度推理容器</a:t>
            </a:r>
            <a:endParaRPr lang="en-US" altLang="zh-CN" sz="1400" dirty="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提供华为鲲鹏</a:t>
            </a:r>
            <a:r>
              <a:rPr lang="en-US" altLang="zh-CN" sz="1400" dirty="0">
                <a:latin typeface="微软雅黑" panose="020B0503020204020204" pitchFamily="34" charset="-122"/>
                <a:ea typeface="微软雅黑" panose="020B0503020204020204" pitchFamily="34" charset="-122"/>
              </a:rPr>
              <a:t>+Ascend 910</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1024</a:t>
            </a:r>
            <a:r>
              <a:rPr lang="zh-CN" altLang="en-US" sz="1400" dirty="0">
                <a:latin typeface="微软雅黑" panose="020B0503020204020204" pitchFamily="34" charset="-122"/>
                <a:ea typeface="微软雅黑" panose="020B0503020204020204" pitchFamily="34" charset="-122"/>
              </a:rPr>
              <a:t>卡高性能容器分布式训练集群</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Volcano</a:t>
            </a:r>
            <a:r>
              <a:rPr lang="zh-CN" altLang="en-US" sz="1400" dirty="0">
                <a:latin typeface="微软雅黑" panose="020B0503020204020204" pitchFamily="34" charset="-122"/>
                <a:ea typeface="微软雅黑" panose="020B0503020204020204" pitchFamily="34" charset="-122"/>
              </a:rPr>
              <a:t>支持</a:t>
            </a:r>
            <a:r>
              <a:rPr lang="en-US" altLang="zh-CN" sz="1400" dirty="0" err="1">
                <a:latin typeface="微软雅黑" panose="020B0503020204020204" pitchFamily="34" charset="-122"/>
                <a:ea typeface="微软雅黑" panose="020B0503020204020204" pitchFamily="34" charset="-122"/>
              </a:rPr>
              <a:t>MindSpore</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Tensorflow</a:t>
            </a:r>
            <a:r>
              <a:rPr lang="zh-CN" altLang="en-US" sz="1400" dirty="0">
                <a:latin typeface="微软雅黑" panose="020B0503020204020204" pitchFamily="34" charset="-122"/>
                <a:ea typeface="微软雅黑" panose="020B0503020204020204" pitchFamily="34" charset="-122"/>
              </a:rPr>
              <a:t>等多种</a:t>
            </a: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训练框架，提供练任务算力灵活调度分配，支持</a:t>
            </a: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任务的调度亲和优化，多任务并行资源优化。</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圆角矩形 85"/>
          <p:cNvSpPr/>
          <p:nvPr/>
        </p:nvSpPr>
        <p:spPr>
          <a:xfrm>
            <a:off x="1894838" y="1951359"/>
            <a:ext cx="9349734" cy="3115731"/>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sp>
        <p:nvSpPr>
          <p:cNvPr id="87" name="右箭头 86"/>
          <p:cNvSpPr/>
          <p:nvPr/>
        </p:nvSpPr>
        <p:spPr>
          <a:xfrm rot="16200000">
            <a:off x="3729446" y="3698799"/>
            <a:ext cx="205015" cy="314666"/>
          </a:xfrm>
          <a:prstGeom prst="rightArrow">
            <a:avLst/>
          </a:prstGeom>
          <a:solidFill>
            <a:srgbClr val="FF0000"/>
          </a:solidFill>
          <a:ln>
            <a:solidFill>
              <a:sysClr val="window" lastClr="FFFFFF"/>
            </a:solidFill>
          </a:ln>
        </p:spPr>
        <p:txBody>
          <a:bodyPr wrap="square" lIns="0" tIns="0" rIns="0" bIns="0" rtlCol="0" anchor="ctr">
            <a:noAutofit/>
          </a:bodyPr>
          <a:lstStyle/>
          <a:p>
            <a:pPr algn="ctr" defTabSz="1219200" fontAlgn="auto">
              <a:lnSpc>
                <a:spcPct val="150000"/>
              </a:lnSpc>
              <a:spcBef>
                <a:spcPts val="0"/>
              </a:spcBef>
              <a:spcAft>
                <a:spcPts val="0"/>
              </a:spcAft>
              <a:defRPr/>
            </a:pPr>
            <a:endParaRPr lang="zh-CN" altLang="en-US" sz="1200" kern="0" dirty="0">
              <a:latin typeface="+mn-ea"/>
              <a:ea typeface="+mn-ea"/>
            </a:endParaRPr>
          </a:p>
        </p:txBody>
      </p:sp>
      <p:sp>
        <p:nvSpPr>
          <p:cNvPr id="96" name="矩形 2"/>
          <p:cNvSpPr/>
          <p:nvPr/>
        </p:nvSpPr>
        <p:spPr bwMode="auto">
          <a:xfrm>
            <a:off x="1894837" y="5155671"/>
            <a:ext cx="9352785" cy="1041583"/>
          </a:xfrm>
          <a:prstGeom prst="rect">
            <a:avLst/>
          </a:prstGeom>
          <a:solidFill>
            <a:schemeClr val="bg1">
              <a:lumMod val="95000"/>
            </a:schemeClr>
          </a:solidFill>
          <a:ln w="9525">
            <a:noFill/>
            <a:miter lim="800000"/>
          </a:ln>
        </p:spPr>
        <p:txBody>
          <a:bodyPr vert="horz" wrap="square" lIns="88092" tIns="44046" rIns="88092" bIns="44046" numCol="1" anchor="ctr" anchorCtr="1" compatLnSpc="1"/>
          <a:lstStyle/>
          <a:p>
            <a:pPr marL="0" lvl="4" indent="-231140" algn="ctr" defTabSz="227965" fontAlgn="ctr">
              <a:lnSpc>
                <a:spcPts val="3595"/>
              </a:lnSpc>
              <a:spcBef>
                <a:spcPts val="1095"/>
              </a:spcBef>
              <a:buSzPct val="100000"/>
              <a:defRPr/>
            </a:pPr>
            <a:endParaRPr lang="zh-CN" altLang="en-US" sz="1200" kern="0" dirty="0">
              <a:effectLst>
                <a:outerShdw blurRad="50800" dist="50800" dir="5400000" algn="ctr" rotWithShape="0">
                  <a:srgbClr val="0070C0">
                    <a:alpha val="0"/>
                  </a:srgbClr>
                </a:outerShdw>
              </a:effectLst>
              <a:latin typeface="+mn-ea"/>
              <a:ea typeface="+mn-ea"/>
              <a:cs typeface="Arial" panose="020B0604020202020204" pitchFamily="34" charset="0"/>
              <a:sym typeface="Arial" panose="020B0604020202020204"/>
            </a:endParaRPr>
          </a:p>
        </p:txBody>
      </p:sp>
      <p:sp>
        <p:nvSpPr>
          <p:cNvPr id="98" name="圆角矩形 97"/>
          <p:cNvSpPr/>
          <p:nvPr/>
        </p:nvSpPr>
        <p:spPr>
          <a:xfrm>
            <a:off x="2423592" y="4432421"/>
            <a:ext cx="3981471" cy="553064"/>
          </a:xfrm>
          <a:prstGeom prst="roundRect">
            <a:avLst>
              <a:gd name="adj" fmla="val 2031"/>
            </a:avLst>
          </a:prstGeom>
          <a:solidFill>
            <a:schemeClr val="bg1">
              <a:lumMod val="75000"/>
            </a:schemeClr>
          </a:solidFill>
          <a:ln w="28575">
            <a:noFill/>
            <a:miter lim="400000"/>
          </a:ln>
        </p:spPr>
        <p:txBody>
          <a:bodyPr lIns="0" tIns="0" rIns="0" bIns="0" anchor="ctr" anchorCtr="0"/>
          <a:lstStyle/>
          <a:p>
            <a:pPr algn="ctr"/>
            <a:r>
              <a:rPr lang="zh-CN" altLang="en-US" sz="2400" dirty="0" smtClean="0">
                <a:latin typeface="+mn-ea"/>
                <a:ea typeface="+mn-ea"/>
                <a:cs typeface="Arial Unicode MS" panose="020B0604020202020204" pitchFamily="34" charset="-122"/>
                <a:sym typeface="Helvetica Neue"/>
              </a:rPr>
              <a:t>鲲鹏</a:t>
            </a:r>
            <a:r>
              <a:rPr lang="en-US" altLang="zh-CN" sz="2400" dirty="0" smtClean="0">
                <a:latin typeface="+mn-ea"/>
                <a:ea typeface="+mn-ea"/>
                <a:cs typeface="Arial Unicode MS" panose="020B0604020202020204" pitchFamily="34" charset="-122"/>
                <a:sym typeface="Helvetica Neue"/>
              </a:rPr>
              <a:t>Kubernetes</a:t>
            </a:r>
            <a:r>
              <a:rPr lang="zh-CN" altLang="en-US" sz="2400" dirty="0" smtClean="0">
                <a:latin typeface="+mn-ea"/>
                <a:ea typeface="+mn-ea"/>
                <a:cs typeface="Arial Unicode MS" panose="020B0604020202020204" pitchFamily="34" charset="-122"/>
                <a:sym typeface="Helvetica Neue"/>
              </a:rPr>
              <a:t>容器</a:t>
            </a:r>
            <a:endParaRPr lang="en-US" altLang="zh-CN" sz="2400" dirty="0">
              <a:latin typeface="+mn-ea"/>
              <a:ea typeface="+mn-ea"/>
              <a:cs typeface="Arial Unicode MS" panose="020B0604020202020204" pitchFamily="34" charset="-122"/>
              <a:sym typeface="Helvetica Neue"/>
            </a:endParaRPr>
          </a:p>
        </p:txBody>
      </p:sp>
      <p:sp>
        <p:nvSpPr>
          <p:cNvPr id="99" name="Volcano"/>
          <p:cNvSpPr/>
          <p:nvPr/>
        </p:nvSpPr>
        <p:spPr>
          <a:xfrm>
            <a:off x="2423592" y="3659098"/>
            <a:ext cx="8316924" cy="643061"/>
          </a:xfrm>
          <a:prstGeom prst="roundRect">
            <a:avLst>
              <a:gd name="adj" fmla="val 6925"/>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lIns="36000" tIns="144000" rIns="36000" bIns="36000" rtlCol="0" anchor="t" anchorCtr="0"/>
          <a:lstStyle/>
          <a:p>
            <a:pPr algn="ctr" defTabSz="1219200"/>
            <a:r>
              <a:rPr lang="en-US" altLang="zh-CN" sz="2400" dirty="0" smtClean="0">
                <a:solidFill>
                  <a:schemeClr val="tx1"/>
                </a:solidFill>
                <a:latin typeface="+mn-ea"/>
              </a:rPr>
              <a:t>Volcano </a:t>
            </a:r>
            <a:r>
              <a:rPr lang="zh-CN" altLang="en-US" sz="2400" dirty="0" smtClean="0">
                <a:solidFill>
                  <a:schemeClr val="tx1"/>
                </a:solidFill>
                <a:latin typeface="+mn-ea"/>
              </a:rPr>
              <a:t>容器高性能批量计算平台</a:t>
            </a:r>
            <a:endParaRPr sz="2400" b="1" dirty="0">
              <a:solidFill>
                <a:schemeClr val="tx1"/>
              </a:solidFill>
              <a:latin typeface="+mn-ea"/>
              <a:cs typeface="Tahoma" panose="020B0604030504040204" pitchFamily="34" charset="0"/>
            </a:endParaRPr>
          </a:p>
        </p:txBody>
      </p:sp>
      <p:sp>
        <p:nvSpPr>
          <p:cNvPr id="121" name="圆角矩形 120"/>
          <p:cNvSpPr/>
          <p:nvPr/>
        </p:nvSpPr>
        <p:spPr>
          <a:xfrm>
            <a:off x="6819124" y="4421136"/>
            <a:ext cx="3921392" cy="553064"/>
          </a:xfrm>
          <a:prstGeom prst="roundRect">
            <a:avLst>
              <a:gd name="adj" fmla="val 2031"/>
            </a:avLst>
          </a:prstGeom>
          <a:solidFill>
            <a:schemeClr val="bg1">
              <a:lumMod val="75000"/>
            </a:schemeClr>
          </a:solidFill>
          <a:ln w="28575">
            <a:noFill/>
            <a:miter lim="400000"/>
          </a:ln>
        </p:spPr>
        <p:txBody>
          <a:bodyPr lIns="0" tIns="0" rIns="0" bIns="0" anchor="ctr" anchorCtr="0"/>
          <a:lstStyle/>
          <a:p>
            <a:pPr algn="ctr"/>
            <a:r>
              <a:rPr lang="zh-CN" altLang="en-US" sz="2400" dirty="0" smtClean="0">
                <a:latin typeface="+mn-ea"/>
                <a:ea typeface="+mn-ea"/>
                <a:cs typeface="Arial Unicode MS" panose="020B0604020202020204" pitchFamily="34" charset="-122"/>
                <a:sym typeface="Helvetica Neue"/>
              </a:rPr>
              <a:t>鲲鹏</a:t>
            </a:r>
            <a:r>
              <a:rPr lang="en-US" altLang="zh-CN" sz="2400" dirty="0" smtClean="0">
                <a:latin typeface="+mn-ea"/>
                <a:ea typeface="+mn-ea"/>
                <a:cs typeface="Arial Unicode MS" panose="020B0604020202020204" pitchFamily="34" charset="-122"/>
                <a:sym typeface="Helvetica Neue"/>
              </a:rPr>
              <a:t>Serverless</a:t>
            </a:r>
            <a:r>
              <a:rPr lang="zh-CN" altLang="en-US" sz="2400" dirty="0" smtClean="0">
                <a:latin typeface="+mn-ea"/>
                <a:ea typeface="+mn-ea"/>
                <a:cs typeface="Arial Unicode MS" panose="020B0604020202020204" pitchFamily="34" charset="-122"/>
                <a:sym typeface="Helvetica Neue"/>
              </a:rPr>
              <a:t>容器</a:t>
            </a:r>
            <a:endParaRPr lang="en-US" altLang="zh-CN" sz="2400" dirty="0">
              <a:latin typeface="+mn-ea"/>
              <a:ea typeface="+mn-ea"/>
              <a:cs typeface="Arial Unicode MS" panose="020B0604020202020204" pitchFamily="34" charset="-122"/>
              <a:sym typeface="Helvetica Neue"/>
            </a:endParaRPr>
          </a:p>
        </p:txBody>
      </p:sp>
      <p:sp>
        <p:nvSpPr>
          <p:cNvPr id="124" name="矩形 123"/>
          <p:cNvSpPr/>
          <p:nvPr/>
        </p:nvSpPr>
        <p:spPr>
          <a:xfrm>
            <a:off x="2337341" y="1292737"/>
            <a:ext cx="1670764" cy="307777"/>
          </a:xfrm>
          <a:prstGeom prst="rect">
            <a:avLst/>
          </a:prstGeom>
        </p:spPr>
        <p:txBody>
          <a:bodyPr wrap="square">
            <a:spAutoFit/>
          </a:bodyPr>
          <a:lstStyle/>
          <a:p>
            <a:pPr algn="ctr"/>
            <a:r>
              <a:rPr lang="en-US" altLang="zh-CN" sz="1400" dirty="0">
                <a:latin typeface="+mn-ea"/>
                <a:ea typeface="+mn-ea"/>
              </a:rPr>
              <a:t>AI</a:t>
            </a:r>
            <a:r>
              <a:rPr lang="zh-CN" altLang="en-US" sz="1400" dirty="0">
                <a:latin typeface="+mn-ea"/>
                <a:ea typeface="+mn-ea"/>
              </a:rPr>
              <a:t>模型训练与推理</a:t>
            </a:r>
            <a:endParaRPr lang="zh-CN" altLang="en-US" sz="1400" dirty="0">
              <a:latin typeface="+mn-ea"/>
              <a:ea typeface="+mn-ea"/>
            </a:endParaRPr>
          </a:p>
        </p:txBody>
      </p:sp>
      <p:grpSp>
        <p:nvGrpSpPr>
          <p:cNvPr id="130" name="组合 129"/>
          <p:cNvGrpSpPr/>
          <p:nvPr/>
        </p:nvGrpSpPr>
        <p:grpSpPr>
          <a:xfrm>
            <a:off x="4103649" y="1251998"/>
            <a:ext cx="829680" cy="638933"/>
            <a:chOff x="1592526" y="1399471"/>
            <a:chExt cx="829680" cy="638933"/>
          </a:xfrm>
        </p:grpSpPr>
        <p:sp>
          <p:nvSpPr>
            <p:cNvPr id="131" name="下箭头 130"/>
            <p:cNvSpPr/>
            <p:nvPr/>
          </p:nvSpPr>
          <p:spPr>
            <a:xfrm flipV="1">
              <a:off x="1592526" y="1399471"/>
              <a:ext cx="829680" cy="32835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tx1"/>
                </a:solidFill>
                <a:latin typeface="+mn-ea"/>
              </a:endParaRPr>
            </a:p>
          </p:txBody>
        </p:sp>
        <p:sp>
          <p:nvSpPr>
            <p:cNvPr id="132" name="矩形 131"/>
            <p:cNvSpPr/>
            <p:nvPr/>
          </p:nvSpPr>
          <p:spPr>
            <a:xfrm>
              <a:off x="1738439" y="1687539"/>
              <a:ext cx="556563" cy="350865"/>
            </a:xfrm>
            <a:prstGeom prst="rect">
              <a:avLst/>
            </a:prstGeom>
          </p:spPr>
          <p:txBody>
            <a:bodyPr wrap="none">
              <a:spAutoFit/>
            </a:bodyPr>
            <a:lstStyle/>
            <a:p>
              <a:pPr algn="ctr">
                <a:lnSpc>
                  <a:spcPct val="120000"/>
                </a:lnSpc>
              </a:pPr>
              <a:r>
                <a:rPr lang="en-US" altLang="zh-CN" sz="1400" dirty="0" smtClean="0">
                  <a:latin typeface="+mn-ea"/>
                  <a:ea typeface="+mn-ea"/>
                </a:rPr>
                <a:t>50%</a:t>
              </a:r>
              <a:endParaRPr lang="en-US" altLang="zh-CN" sz="1400" dirty="0">
                <a:latin typeface="+mn-ea"/>
                <a:ea typeface="+mn-ea"/>
              </a:endParaRPr>
            </a:p>
          </p:txBody>
        </p:sp>
      </p:grpSp>
      <p:sp>
        <p:nvSpPr>
          <p:cNvPr id="137" name="文本框 136"/>
          <p:cNvSpPr txBox="1"/>
          <p:nvPr/>
        </p:nvSpPr>
        <p:spPr>
          <a:xfrm>
            <a:off x="4270954" y="1292737"/>
            <a:ext cx="543739" cy="307777"/>
          </a:xfrm>
          <a:prstGeom prst="rect">
            <a:avLst/>
          </a:prstGeom>
          <a:noFill/>
        </p:spPr>
        <p:txBody>
          <a:bodyPr wrap="none" rtlCol="0">
            <a:spAutoFit/>
          </a:bodyPr>
          <a:lstStyle/>
          <a:p>
            <a:pPr algn="l"/>
            <a:r>
              <a:rPr lang="zh-CN" altLang="en-US" sz="1400" dirty="0" smtClean="0">
                <a:latin typeface="+mn-ea"/>
                <a:ea typeface="+mn-ea"/>
              </a:rPr>
              <a:t>性能</a:t>
            </a:r>
            <a:endParaRPr lang="zh-CN" altLang="en-US" sz="1400" dirty="0">
              <a:latin typeface="+mn-ea"/>
              <a:ea typeface="+mn-ea"/>
            </a:endParaRPr>
          </a:p>
        </p:txBody>
      </p:sp>
      <p:grpSp>
        <p:nvGrpSpPr>
          <p:cNvPr id="6" name="组合 5"/>
          <p:cNvGrpSpPr/>
          <p:nvPr/>
        </p:nvGrpSpPr>
        <p:grpSpPr>
          <a:xfrm>
            <a:off x="8555415" y="1232993"/>
            <a:ext cx="1684830" cy="629785"/>
            <a:chOff x="7218920" y="1293435"/>
            <a:chExt cx="1684830" cy="629785"/>
          </a:xfrm>
        </p:grpSpPr>
        <p:sp>
          <p:nvSpPr>
            <p:cNvPr id="125" name="矩形 124"/>
            <p:cNvSpPr/>
            <p:nvPr/>
          </p:nvSpPr>
          <p:spPr>
            <a:xfrm>
              <a:off x="7218920" y="1360457"/>
              <a:ext cx="902811" cy="307777"/>
            </a:xfrm>
            <a:prstGeom prst="rect">
              <a:avLst/>
            </a:prstGeom>
          </p:spPr>
          <p:txBody>
            <a:bodyPr wrap="none">
              <a:spAutoFit/>
            </a:bodyPr>
            <a:lstStyle/>
            <a:p>
              <a:r>
                <a:rPr lang="zh-CN" altLang="en-US" sz="1400" dirty="0" smtClean="0">
                  <a:latin typeface="+mn-ea"/>
                  <a:ea typeface="+mn-ea"/>
                </a:rPr>
                <a:t>基因测序</a:t>
              </a:r>
              <a:endParaRPr lang="zh-CN" altLang="en-US" sz="1400" dirty="0">
                <a:latin typeface="+mn-ea"/>
                <a:ea typeface="+mn-ea"/>
              </a:endParaRPr>
            </a:p>
          </p:txBody>
        </p:sp>
        <p:grpSp>
          <p:nvGrpSpPr>
            <p:cNvPr id="127" name="组合 126"/>
            <p:cNvGrpSpPr/>
            <p:nvPr/>
          </p:nvGrpSpPr>
          <p:grpSpPr>
            <a:xfrm>
              <a:off x="8074070" y="1293435"/>
              <a:ext cx="829680" cy="629785"/>
              <a:chOff x="4060825" y="1399471"/>
              <a:chExt cx="829680" cy="629785"/>
            </a:xfrm>
          </p:grpSpPr>
          <p:sp>
            <p:nvSpPr>
              <p:cNvPr id="128" name="下箭头 127"/>
              <p:cNvSpPr/>
              <p:nvPr/>
            </p:nvSpPr>
            <p:spPr>
              <a:xfrm flipV="1">
                <a:off x="4060825" y="1399471"/>
                <a:ext cx="829680" cy="32835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tx1"/>
                  </a:solidFill>
                  <a:latin typeface="+mn-ea"/>
                </a:endParaRPr>
              </a:p>
            </p:txBody>
          </p:sp>
          <p:sp>
            <p:nvSpPr>
              <p:cNvPr id="129" name="矩形 128"/>
              <p:cNvSpPr/>
              <p:nvPr/>
            </p:nvSpPr>
            <p:spPr>
              <a:xfrm>
                <a:off x="4229419" y="1678391"/>
                <a:ext cx="575799" cy="350865"/>
              </a:xfrm>
              <a:prstGeom prst="rect">
                <a:avLst/>
              </a:prstGeom>
            </p:spPr>
            <p:txBody>
              <a:bodyPr wrap="none">
                <a:spAutoFit/>
              </a:bodyPr>
              <a:lstStyle/>
              <a:p>
                <a:pPr algn="ctr">
                  <a:lnSpc>
                    <a:spcPct val="120000"/>
                  </a:lnSpc>
                </a:pPr>
                <a:r>
                  <a:rPr lang="en-US" altLang="zh-CN" sz="1400" dirty="0" smtClean="0">
                    <a:latin typeface="+mn-ea"/>
                    <a:ea typeface="+mn-ea"/>
                  </a:rPr>
                  <a:t>10</a:t>
                </a:r>
                <a:r>
                  <a:rPr lang="zh-CN" altLang="en-US" sz="1400" dirty="0" smtClean="0">
                    <a:latin typeface="+mn-ea"/>
                    <a:ea typeface="+mn-ea"/>
                  </a:rPr>
                  <a:t>倍</a:t>
                </a:r>
                <a:endParaRPr lang="en-US" altLang="zh-CN" sz="1400" dirty="0">
                  <a:latin typeface="+mn-ea"/>
                  <a:ea typeface="+mn-ea"/>
                </a:endParaRPr>
              </a:p>
            </p:txBody>
          </p:sp>
        </p:grpSp>
        <p:sp>
          <p:nvSpPr>
            <p:cNvPr id="138" name="文本框 137"/>
            <p:cNvSpPr txBox="1"/>
            <p:nvPr/>
          </p:nvSpPr>
          <p:spPr>
            <a:xfrm>
              <a:off x="8249254" y="1336125"/>
              <a:ext cx="543739" cy="307777"/>
            </a:xfrm>
            <a:prstGeom prst="rect">
              <a:avLst/>
            </a:prstGeom>
            <a:noFill/>
          </p:spPr>
          <p:txBody>
            <a:bodyPr wrap="none" rtlCol="0">
              <a:spAutoFit/>
            </a:bodyPr>
            <a:lstStyle/>
            <a:p>
              <a:pPr algn="l"/>
              <a:r>
                <a:rPr lang="zh-CN" altLang="en-US" sz="1400" dirty="0">
                  <a:latin typeface="+mn-ea"/>
                  <a:ea typeface="+mn-ea"/>
                </a:rPr>
                <a:t>效率</a:t>
              </a:r>
              <a:endParaRPr lang="zh-CN" altLang="en-US" sz="1400" dirty="0">
                <a:latin typeface="+mn-ea"/>
                <a:ea typeface="+mn-ea"/>
              </a:endParaRPr>
            </a:p>
          </p:txBody>
        </p:sp>
      </p:grpSp>
      <p:grpSp>
        <p:nvGrpSpPr>
          <p:cNvPr id="5" name="组合 4"/>
          <p:cNvGrpSpPr/>
          <p:nvPr/>
        </p:nvGrpSpPr>
        <p:grpSpPr>
          <a:xfrm>
            <a:off x="5311639" y="1262193"/>
            <a:ext cx="2149826" cy="624448"/>
            <a:chOff x="9240121" y="1294223"/>
            <a:chExt cx="2149826" cy="624448"/>
          </a:xfrm>
        </p:grpSpPr>
        <p:sp>
          <p:nvSpPr>
            <p:cNvPr id="126" name="矩形 125"/>
            <p:cNvSpPr/>
            <p:nvPr/>
          </p:nvSpPr>
          <p:spPr>
            <a:xfrm>
              <a:off x="9240121" y="1319506"/>
              <a:ext cx="1294676" cy="307777"/>
            </a:xfrm>
            <a:prstGeom prst="rect">
              <a:avLst/>
            </a:prstGeom>
          </p:spPr>
          <p:txBody>
            <a:bodyPr wrap="square">
              <a:spAutoFit/>
            </a:bodyPr>
            <a:lstStyle/>
            <a:p>
              <a:pPr algn="ctr"/>
              <a:r>
                <a:rPr lang="zh-CN" altLang="en-US" sz="1400" dirty="0">
                  <a:latin typeface="+mn-ea"/>
                  <a:ea typeface="+mn-ea"/>
                </a:rPr>
                <a:t>海量数据分析</a:t>
              </a:r>
              <a:endParaRPr lang="zh-CN" altLang="en-US" sz="1400" dirty="0">
                <a:latin typeface="+mn-ea"/>
                <a:ea typeface="+mn-ea"/>
              </a:endParaRPr>
            </a:p>
          </p:txBody>
        </p:sp>
        <p:grpSp>
          <p:nvGrpSpPr>
            <p:cNvPr id="133" name="组合 132"/>
            <p:cNvGrpSpPr/>
            <p:nvPr/>
          </p:nvGrpSpPr>
          <p:grpSpPr>
            <a:xfrm>
              <a:off x="10560267" y="1321965"/>
              <a:ext cx="829680" cy="596706"/>
              <a:chOff x="6719614" y="1194406"/>
              <a:chExt cx="829680" cy="596706"/>
            </a:xfrm>
          </p:grpSpPr>
          <p:sp>
            <p:nvSpPr>
              <p:cNvPr id="134" name="下箭头 133"/>
              <p:cNvSpPr/>
              <p:nvPr/>
            </p:nvSpPr>
            <p:spPr>
              <a:xfrm>
                <a:off x="6719614" y="1194406"/>
                <a:ext cx="829680" cy="32835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tx1"/>
                  </a:solidFill>
                  <a:latin typeface="+mn-ea"/>
                </a:endParaRPr>
              </a:p>
            </p:txBody>
          </p:sp>
          <p:sp>
            <p:nvSpPr>
              <p:cNvPr id="135" name="矩形 134"/>
              <p:cNvSpPr/>
              <p:nvPr/>
            </p:nvSpPr>
            <p:spPr>
              <a:xfrm>
                <a:off x="6888649" y="1440247"/>
                <a:ext cx="556563" cy="350865"/>
              </a:xfrm>
              <a:prstGeom prst="rect">
                <a:avLst/>
              </a:prstGeom>
            </p:spPr>
            <p:txBody>
              <a:bodyPr wrap="none">
                <a:spAutoFit/>
              </a:bodyPr>
              <a:lstStyle/>
              <a:p>
                <a:pPr algn="ctr">
                  <a:lnSpc>
                    <a:spcPct val="120000"/>
                  </a:lnSpc>
                </a:pPr>
                <a:r>
                  <a:rPr lang="en-US" altLang="zh-CN" sz="1400" dirty="0">
                    <a:latin typeface="+mn-ea"/>
                    <a:ea typeface="+mn-ea"/>
                  </a:rPr>
                  <a:t>3</a:t>
                </a:r>
                <a:r>
                  <a:rPr lang="en-US" altLang="zh-CN" sz="1400" dirty="0" smtClean="0">
                    <a:latin typeface="+mn-ea"/>
                    <a:ea typeface="+mn-ea"/>
                  </a:rPr>
                  <a:t>0%</a:t>
                </a:r>
                <a:endParaRPr lang="en-US" altLang="zh-CN" sz="1400" dirty="0">
                  <a:latin typeface="+mn-ea"/>
                  <a:ea typeface="+mn-ea"/>
                </a:endParaRPr>
              </a:p>
            </p:txBody>
          </p:sp>
        </p:grpSp>
        <p:sp>
          <p:nvSpPr>
            <p:cNvPr id="139" name="文本框 138"/>
            <p:cNvSpPr txBox="1"/>
            <p:nvPr/>
          </p:nvSpPr>
          <p:spPr>
            <a:xfrm>
              <a:off x="10683976" y="1294223"/>
              <a:ext cx="543739" cy="307777"/>
            </a:xfrm>
            <a:prstGeom prst="rect">
              <a:avLst/>
            </a:prstGeom>
            <a:noFill/>
          </p:spPr>
          <p:txBody>
            <a:bodyPr wrap="none" rtlCol="0">
              <a:spAutoFit/>
            </a:bodyPr>
            <a:lstStyle/>
            <a:p>
              <a:pPr algn="l"/>
              <a:r>
                <a:rPr lang="zh-CN" altLang="en-US" sz="1400" dirty="0" smtClean="0">
                  <a:latin typeface="+mn-ea"/>
                  <a:ea typeface="+mn-ea"/>
                </a:rPr>
                <a:t>成本</a:t>
              </a:r>
              <a:endParaRPr lang="zh-CN" altLang="en-US" sz="1400" dirty="0">
                <a:latin typeface="+mn-ea"/>
                <a:ea typeface="+mn-ea"/>
              </a:endParaRPr>
            </a:p>
          </p:txBody>
        </p:sp>
      </p:grpSp>
      <p:grpSp>
        <p:nvGrpSpPr>
          <p:cNvPr id="12" name="组合 11"/>
          <p:cNvGrpSpPr/>
          <p:nvPr/>
        </p:nvGrpSpPr>
        <p:grpSpPr>
          <a:xfrm>
            <a:off x="5358598" y="2176473"/>
            <a:ext cx="2379443" cy="1371998"/>
            <a:chOff x="5351476" y="2176473"/>
            <a:chExt cx="2379443" cy="1371998"/>
          </a:xfrm>
        </p:grpSpPr>
        <p:sp>
          <p:nvSpPr>
            <p:cNvPr id="90" name="圆角矩形 89"/>
            <p:cNvSpPr/>
            <p:nvPr/>
          </p:nvSpPr>
          <p:spPr>
            <a:xfrm>
              <a:off x="5351476" y="2176473"/>
              <a:ext cx="2379443" cy="1371998"/>
            </a:xfrm>
            <a:prstGeom prst="roundRect">
              <a:avLst>
                <a:gd name="adj" fmla="val 7544"/>
              </a:avLst>
            </a:prstGeom>
            <a:noFill/>
            <a:ln w="19050" cap="flat" cmpd="sng" algn="ctr">
              <a:solidFill>
                <a:srgbClr val="00B0F0"/>
              </a:solidFill>
              <a:prstDash val="sysDot"/>
            </a:ln>
            <a:effectLst/>
          </p:spPr>
          <p:txBody>
            <a:bodyPr lIns="35991" tIns="35991" rIns="35991" bIns="35991" rtlCol="0" anchor="ctr"/>
            <a:lstStyle/>
            <a:p>
              <a:pPr algn="ctr" defTabSz="1219200">
                <a:defRPr/>
              </a:pPr>
              <a:endParaRPr lang="en-US" altLang="zh-CN" sz="1200" kern="0" dirty="0">
                <a:latin typeface="+mn-ea"/>
                <a:ea typeface="+mn-ea"/>
                <a:cs typeface="Arial" panose="020B0604020202020204" pitchFamily="34" charset="0"/>
                <a:sym typeface="Helvetica Neue"/>
              </a:endParaRPr>
            </a:p>
          </p:txBody>
        </p:sp>
        <p:pic>
          <p:nvPicPr>
            <p:cNvPr id="91" name="Picture 10" descr="Image result for Spark"/>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69301" y="2837219"/>
              <a:ext cx="625729" cy="416772"/>
            </a:xfrm>
            <a:prstGeom prst="rect">
              <a:avLst/>
            </a:prstGeom>
            <a:noFill/>
          </p:spPr>
        </p:pic>
        <p:pic>
          <p:nvPicPr>
            <p:cNvPr id="94" name="图片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2737" y="3147451"/>
              <a:ext cx="585631" cy="286471"/>
            </a:xfrm>
            <a:prstGeom prst="rect">
              <a:avLst/>
            </a:prstGeom>
          </p:spPr>
        </p:pic>
        <p:sp>
          <p:nvSpPr>
            <p:cNvPr id="122" name="文本框 121"/>
            <p:cNvSpPr txBox="1"/>
            <p:nvPr/>
          </p:nvSpPr>
          <p:spPr>
            <a:xfrm>
              <a:off x="5390815" y="2330467"/>
              <a:ext cx="2294759" cy="307777"/>
            </a:xfrm>
            <a:prstGeom prst="rect">
              <a:avLst/>
            </a:prstGeom>
            <a:noFill/>
          </p:spPr>
          <p:txBody>
            <a:bodyPr wrap="square" rtlCol="0">
              <a:spAutoFit/>
            </a:bodyPr>
            <a:lstStyle/>
            <a:p>
              <a:pPr algn="ctr" defTabSz="1219200" fontAlgn="auto">
                <a:spcBef>
                  <a:spcPts val="0"/>
                </a:spcBef>
                <a:spcAft>
                  <a:spcPts val="0"/>
                </a:spcAft>
              </a:pPr>
              <a:r>
                <a:rPr lang="zh-CN" altLang="en-US" sz="1400" dirty="0" smtClean="0">
                  <a:latin typeface="+mn-ea"/>
                  <a:ea typeface="+mn-ea"/>
                </a:rPr>
                <a:t>大数据容器解决方案</a:t>
              </a:r>
              <a:endParaRPr lang="en-US" sz="1400" dirty="0">
                <a:latin typeface="+mn-ea"/>
                <a:ea typeface="+mn-ea"/>
              </a:endParaRPr>
            </a:p>
          </p:txBody>
        </p:sp>
        <p:pic>
          <p:nvPicPr>
            <p:cNvPr id="140" name="图片 13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3370" y="2849237"/>
              <a:ext cx="1026987" cy="335904"/>
            </a:xfrm>
            <a:prstGeom prst="rect">
              <a:avLst/>
            </a:prstGeom>
          </p:spPr>
        </p:pic>
      </p:grpSp>
      <p:grpSp>
        <p:nvGrpSpPr>
          <p:cNvPr id="13" name="组合 12"/>
          <p:cNvGrpSpPr/>
          <p:nvPr/>
        </p:nvGrpSpPr>
        <p:grpSpPr>
          <a:xfrm>
            <a:off x="2424494" y="2167969"/>
            <a:ext cx="2283274" cy="1379631"/>
            <a:chOff x="2933478" y="2168840"/>
            <a:chExt cx="2283274" cy="1379631"/>
          </a:xfrm>
        </p:grpSpPr>
        <p:sp>
          <p:nvSpPr>
            <p:cNvPr id="88" name="圆角矩形 87"/>
            <p:cNvSpPr/>
            <p:nvPr/>
          </p:nvSpPr>
          <p:spPr>
            <a:xfrm>
              <a:off x="2933478" y="2168840"/>
              <a:ext cx="2234329" cy="1379631"/>
            </a:xfrm>
            <a:prstGeom prst="roundRect">
              <a:avLst>
                <a:gd name="adj" fmla="val 7544"/>
              </a:avLst>
            </a:prstGeom>
            <a:noFill/>
            <a:ln w="19050" cap="flat" cmpd="sng" algn="ctr">
              <a:solidFill>
                <a:srgbClr val="00B0F0"/>
              </a:solidFill>
              <a:prstDash val="sysDot"/>
            </a:ln>
            <a:effectLst/>
          </p:spPr>
          <p:txBody>
            <a:bodyPr lIns="35991" tIns="35991" rIns="35991" bIns="35991" rtlCol="0" anchor="ctr"/>
            <a:lstStyle/>
            <a:p>
              <a:pPr algn="ctr" defTabSz="1219200">
                <a:defRPr/>
              </a:pPr>
              <a:endParaRPr lang="en-US" altLang="zh-CN" sz="1200" kern="0" dirty="0">
                <a:latin typeface="+mn-ea"/>
                <a:ea typeface="+mn-ea"/>
                <a:cs typeface="Arial" panose="020B0604020202020204" pitchFamily="34" charset="0"/>
                <a:sym typeface="Helvetica Neue"/>
              </a:endParaRPr>
            </a:p>
          </p:txBody>
        </p:sp>
        <p:sp>
          <p:nvSpPr>
            <p:cNvPr id="89" name="文本框 88"/>
            <p:cNvSpPr txBox="1"/>
            <p:nvPr/>
          </p:nvSpPr>
          <p:spPr>
            <a:xfrm>
              <a:off x="3155552" y="2350612"/>
              <a:ext cx="1976027" cy="307777"/>
            </a:xfrm>
            <a:prstGeom prst="rect">
              <a:avLst/>
            </a:prstGeom>
            <a:noFill/>
          </p:spPr>
          <p:txBody>
            <a:bodyPr wrap="square" rtlCol="0">
              <a:spAutoFit/>
            </a:bodyPr>
            <a:lstStyle/>
            <a:p>
              <a:pPr algn="ctr" defTabSz="1219200" fontAlgn="auto">
                <a:spcBef>
                  <a:spcPts val="0"/>
                </a:spcBef>
                <a:spcAft>
                  <a:spcPts val="0"/>
                </a:spcAft>
              </a:pPr>
              <a:r>
                <a:rPr lang="en-US" sz="1400" dirty="0" smtClean="0">
                  <a:latin typeface="+mn-ea"/>
                  <a:ea typeface="+mn-ea"/>
                </a:rPr>
                <a:t>AI</a:t>
              </a:r>
              <a:r>
                <a:rPr lang="zh-CN" altLang="en-US" sz="1400" dirty="0" smtClean="0">
                  <a:latin typeface="+mn-ea"/>
                  <a:ea typeface="+mn-ea"/>
                </a:rPr>
                <a:t>容器解决方案</a:t>
              </a:r>
              <a:endParaRPr lang="en-US" sz="1400" dirty="0">
                <a:latin typeface="+mn-ea"/>
                <a:ea typeface="+mn-ea"/>
              </a:endParaRPr>
            </a:p>
          </p:txBody>
        </p:sp>
        <p:pic>
          <p:nvPicPr>
            <p:cNvPr id="141" name="Picture 6" descr="Image result for MXN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3385" y="3253991"/>
              <a:ext cx="481365" cy="172098"/>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8" descr="Image result for Pytorc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1746" y="2882907"/>
              <a:ext cx="690325" cy="144331"/>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8" descr="Image result for Kera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39033" y="3241462"/>
              <a:ext cx="589343" cy="17866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Image result for Kubeflo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454" y="2796937"/>
              <a:ext cx="373715" cy="350514"/>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44"/>
            <p:cNvSpPr txBox="1"/>
            <p:nvPr/>
          </p:nvSpPr>
          <p:spPr>
            <a:xfrm>
              <a:off x="4175248" y="3196595"/>
              <a:ext cx="1041504" cy="276999"/>
            </a:xfrm>
            <a:prstGeom prst="rect">
              <a:avLst/>
            </a:prstGeom>
            <a:noFill/>
          </p:spPr>
          <p:txBody>
            <a:bodyPr wrap="none" rtlCol="0">
              <a:spAutoFit/>
            </a:bodyPr>
            <a:lstStyle/>
            <a:p>
              <a:r>
                <a:rPr lang="en-US" altLang="zh-CN" sz="1200" b="1" dirty="0" err="1" smtClean="0">
                  <a:latin typeface="+mn-ea"/>
                  <a:ea typeface="+mn-ea"/>
                </a:rPr>
                <a:t>MindSpore</a:t>
              </a:r>
              <a:endParaRPr lang="zh-CN" altLang="en-US" sz="1200" b="1" dirty="0">
                <a:latin typeface="+mn-ea"/>
                <a:ea typeface="+mn-ea"/>
              </a:endParaRPr>
            </a:p>
          </p:txBody>
        </p:sp>
        <p:pic>
          <p:nvPicPr>
            <p:cNvPr id="146" name="Picture 2" descr="Image result for Tensorflo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0976" y="2798960"/>
              <a:ext cx="339083" cy="295451"/>
            </a:xfrm>
            <a:prstGeom prst="rect">
              <a:avLst/>
            </a:prstGeom>
            <a:solidFill>
              <a:sysClr val="window" lastClr="FFFFFF"/>
            </a:solidFill>
          </p:spPr>
        </p:pic>
      </p:grpSp>
      <p:grpSp>
        <p:nvGrpSpPr>
          <p:cNvPr id="11" name="组合 10"/>
          <p:cNvGrpSpPr/>
          <p:nvPr/>
        </p:nvGrpSpPr>
        <p:grpSpPr>
          <a:xfrm>
            <a:off x="8388871" y="2162209"/>
            <a:ext cx="2351645" cy="1371998"/>
            <a:chOff x="7947882" y="2162209"/>
            <a:chExt cx="2351645" cy="1371998"/>
          </a:xfrm>
        </p:grpSpPr>
        <p:sp>
          <p:nvSpPr>
            <p:cNvPr id="92" name="圆角矩形 91"/>
            <p:cNvSpPr/>
            <p:nvPr/>
          </p:nvSpPr>
          <p:spPr>
            <a:xfrm>
              <a:off x="7947882" y="2162209"/>
              <a:ext cx="2280569" cy="1371998"/>
            </a:xfrm>
            <a:prstGeom prst="roundRect">
              <a:avLst>
                <a:gd name="adj" fmla="val 7544"/>
              </a:avLst>
            </a:prstGeom>
            <a:noFill/>
            <a:ln w="19050" cap="flat" cmpd="sng" algn="ctr">
              <a:solidFill>
                <a:srgbClr val="00B0F0"/>
              </a:solidFill>
              <a:prstDash val="sysDot"/>
            </a:ln>
            <a:effectLst/>
          </p:spPr>
          <p:txBody>
            <a:bodyPr lIns="35991" tIns="35991" rIns="35991" bIns="35991" rtlCol="0" anchor="ctr"/>
            <a:lstStyle/>
            <a:p>
              <a:pPr algn="ctr" defTabSz="1219200">
                <a:defRPr/>
              </a:pPr>
              <a:endParaRPr lang="en-US" altLang="zh-CN" sz="1200" kern="0" dirty="0">
                <a:latin typeface="+mn-ea"/>
                <a:ea typeface="+mn-ea"/>
                <a:cs typeface="Arial" panose="020B0604020202020204" pitchFamily="34" charset="0"/>
                <a:sym typeface="Helvetica Neue"/>
              </a:endParaRPr>
            </a:p>
          </p:txBody>
        </p:sp>
        <p:pic>
          <p:nvPicPr>
            <p:cNvPr id="93" name="图片 9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99608" y="2780818"/>
              <a:ext cx="757426" cy="609748"/>
            </a:xfrm>
            <a:prstGeom prst="rect">
              <a:avLst/>
            </a:prstGeom>
          </p:spPr>
        </p:pic>
        <p:pic>
          <p:nvPicPr>
            <p:cNvPr id="95" name="图片 9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26482" y="3132059"/>
              <a:ext cx="671186" cy="243864"/>
            </a:xfrm>
            <a:prstGeom prst="rect">
              <a:avLst/>
            </a:prstGeom>
          </p:spPr>
        </p:pic>
        <p:sp>
          <p:nvSpPr>
            <p:cNvPr id="123" name="文本框 122"/>
            <p:cNvSpPr txBox="1"/>
            <p:nvPr/>
          </p:nvSpPr>
          <p:spPr>
            <a:xfrm>
              <a:off x="8004768" y="2325419"/>
              <a:ext cx="2294759" cy="307777"/>
            </a:xfrm>
            <a:prstGeom prst="rect">
              <a:avLst/>
            </a:prstGeom>
            <a:noFill/>
          </p:spPr>
          <p:txBody>
            <a:bodyPr wrap="square" rtlCol="0">
              <a:spAutoFit/>
            </a:bodyPr>
            <a:lstStyle/>
            <a:p>
              <a:pPr algn="ctr" defTabSz="1219200" fontAlgn="auto">
                <a:spcBef>
                  <a:spcPts val="0"/>
                </a:spcBef>
                <a:spcAft>
                  <a:spcPts val="0"/>
                </a:spcAft>
              </a:pPr>
              <a:r>
                <a:rPr lang="zh-CN" altLang="en-US" sz="1400" dirty="0">
                  <a:latin typeface="+mn-ea"/>
                  <a:ea typeface="+mn-ea"/>
                </a:rPr>
                <a:t>基因</a:t>
              </a:r>
              <a:r>
                <a:rPr lang="zh-CN" altLang="en-US" sz="1400" dirty="0" smtClean="0">
                  <a:latin typeface="+mn-ea"/>
                  <a:ea typeface="+mn-ea"/>
                </a:rPr>
                <a:t>容器解决方案</a:t>
              </a:r>
              <a:endParaRPr lang="en-US" sz="1400" dirty="0">
                <a:latin typeface="+mn-ea"/>
                <a:ea typeface="+mn-ea"/>
              </a:endParaRPr>
            </a:p>
          </p:txBody>
        </p:sp>
        <p:sp>
          <p:nvSpPr>
            <p:cNvPr id="147" name="文本框 146"/>
            <p:cNvSpPr txBox="1"/>
            <p:nvPr/>
          </p:nvSpPr>
          <p:spPr>
            <a:xfrm>
              <a:off x="8765196" y="2797879"/>
              <a:ext cx="915700" cy="276999"/>
            </a:xfrm>
            <a:prstGeom prst="rect">
              <a:avLst/>
            </a:prstGeom>
            <a:noFill/>
          </p:spPr>
          <p:txBody>
            <a:bodyPr wrap="none" rtlCol="0">
              <a:spAutoFit/>
            </a:bodyPr>
            <a:lstStyle/>
            <a:p>
              <a:r>
                <a:rPr lang="en-US" altLang="zh-CN" sz="1200" b="1" dirty="0" smtClean="0">
                  <a:latin typeface="+mn-ea"/>
                  <a:ea typeface="+mn-ea"/>
                </a:rPr>
                <a:t>Cromwell</a:t>
              </a:r>
              <a:endParaRPr lang="zh-CN" altLang="en-US" sz="1200" b="1" dirty="0">
                <a:latin typeface="+mn-ea"/>
                <a:ea typeface="+mn-ea"/>
              </a:endParaRPr>
            </a:p>
          </p:txBody>
        </p:sp>
        <p:sp>
          <p:nvSpPr>
            <p:cNvPr id="148" name="文本框 147"/>
            <p:cNvSpPr txBox="1"/>
            <p:nvPr/>
          </p:nvSpPr>
          <p:spPr>
            <a:xfrm>
              <a:off x="9515921" y="2797179"/>
              <a:ext cx="482824" cy="276999"/>
            </a:xfrm>
            <a:prstGeom prst="rect">
              <a:avLst/>
            </a:prstGeom>
            <a:noFill/>
          </p:spPr>
          <p:txBody>
            <a:bodyPr wrap="none" rtlCol="0">
              <a:spAutoFit/>
            </a:bodyPr>
            <a:lstStyle/>
            <a:p>
              <a:r>
                <a:rPr lang="en-US" altLang="zh-CN" sz="1200" b="1" dirty="0" smtClean="0">
                  <a:latin typeface="+mn-ea"/>
                  <a:ea typeface="+mn-ea"/>
                </a:rPr>
                <a:t>SGE</a:t>
              </a:r>
              <a:endParaRPr lang="zh-CN" altLang="en-US" sz="1200" b="1" dirty="0">
                <a:latin typeface="+mn-ea"/>
                <a:ea typeface="+mn-ea"/>
              </a:endParaRPr>
            </a:p>
          </p:txBody>
        </p:sp>
      </p:grpSp>
      <p:sp>
        <p:nvSpPr>
          <p:cNvPr id="2" name="标题 1"/>
          <p:cNvSpPr>
            <a:spLocks noGrp="1"/>
          </p:cNvSpPr>
          <p:nvPr>
            <p:ph type="title"/>
          </p:nvPr>
        </p:nvSpPr>
        <p:spPr>
          <a:noFill/>
          <a:ln w="9525">
            <a:noFill/>
            <a:miter lim="800000"/>
          </a:ln>
        </p:spPr>
        <p:txBody>
          <a:bodyPr vert="horz" wrap="square" lIns="100800" tIns="50400" rIns="100800" bIns="50400" numCol="1" anchor="t" anchorCtr="0" compatLnSpc="1"/>
          <a:lstStyle/>
          <a:p>
            <a:r>
              <a:rPr lang="zh-CN" altLang="en-US" dirty="0">
                <a:solidFill>
                  <a:schemeClr val="tx1"/>
                </a:solidFill>
              </a:rPr>
              <a:t>华为云鲲鹏容器优势</a:t>
            </a:r>
            <a:endParaRPr lang="zh-CN" altLang="en-US" dirty="0">
              <a:solidFill>
                <a:schemeClr val="tx1"/>
              </a:solidFill>
            </a:endParaRPr>
          </a:p>
        </p:txBody>
      </p:sp>
      <p:grpSp>
        <p:nvGrpSpPr>
          <p:cNvPr id="10" name="组合 9"/>
          <p:cNvGrpSpPr/>
          <p:nvPr/>
        </p:nvGrpSpPr>
        <p:grpSpPr>
          <a:xfrm>
            <a:off x="2748797" y="5430583"/>
            <a:ext cx="813509" cy="800789"/>
            <a:chOff x="3312490" y="5430583"/>
            <a:chExt cx="813509" cy="800789"/>
          </a:xfrm>
        </p:grpSpPr>
        <p:sp>
          <p:nvSpPr>
            <p:cNvPr id="150" name="矩形 149"/>
            <p:cNvSpPr/>
            <p:nvPr/>
          </p:nvSpPr>
          <p:spPr>
            <a:xfrm>
              <a:off x="3312490" y="5430583"/>
              <a:ext cx="813509" cy="349005"/>
            </a:xfrm>
            <a:prstGeom prst="rect">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smtClean="0">
                  <a:ln>
                    <a:noFill/>
                  </a:ln>
                  <a:effectLst/>
                  <a:uLnTx/>
                  <a:uFillTx/>
                  <a:latin typeface="+mn-ea"/>
                  <a:ea typeface="+mn-ea"/>
                  <a:cs typeface="+mn-cs"/>
                </a:rPr>
                <a:t>x86</a:t>
              </a:r>
              <a:endParaRPr kumimoji="0" lang="zh-CN" altLang="en-US" sz="1400" b="0" i="0" u="none" strike="noStrike" kern="0" cap="none" spc="0" normalizeH="0" baseline="0" noProof="0" dirty="0" smtClean="0">
                <a:ln>
                  <a:noFill/>
                </a:ln>
                <a:effectLst/>
                <a:uLnTx/>
                <a:uFillTx/>
                <a:latin typeface="+mn-ea"/>
                <a:ea typeface="+mn-ea"/>
                <a:cs typeface="+mn-cs"/>
              </a:endParaRPr>
            </a:p>
          </p:txBody>
        </p:sp>
        <p:sp>
          <p:nvSpPr>
            <p:cNvPr id="7" name="文本框 6"/>
            <p:cNvSpPr txBox="1"/>
            <p:nvPr/>
          </p:nvSpPr>
          <p:spPr>
            <a:xfrm>
              <a:off x="3464915" y="5923595"/>
              <a:ext cx="511171" cy="307777"/>
            </a:xfrm>
            <a:prstGeom prst="rect">
              <a:avLst/>
            </a:prstGeom>
            <a:noFill/>
          </p:spPr>
          <p:txBody>
            <a:bodyPr wrap="square" rtlCol="0">
              <a:spAutoFit/>
            </a:bodyPr>
            <a:lstStyle/>
            <a:p>
              <a:pPr algn="ctr"/>
              <a:r>
                <a:rPr lang="en-US" altLang="zh-CN" sz="1400" dirty="0" smtClean="0">
                  <a:latin typeface="+mn-ea"/>
                  <a:ea typeface="+mn-ea"/>
                </a:rPr>
                <a:t>x86</a:t>
              </a:r>
              <a:endParaRPr lang="zh-CN" altLang="en-US" sz="1400" dirty="0">
                <a:latin typeface="+mn-ea"/>
                <a:ea typeface="+mn-ea"/>
              </a:endParaRPr>
            </a:p>
          </p:txBody>
        </p:sp>
      </p:grpSp>
      <p:grpSp>
        <p:nvGrpSpPr>
          <p:cNvPr id="9" name="组合 8"/>
          <p:cNvGrpSpPr/>
          <p:nvPr/>
        </p:nvGrpSpPr>
        <p:grpSpPr>
          <a:xfrm>
            <a:off x="5064213" y="5288767"/>
            <a:ext cx="1055582" cy="942604"/>
            <a:chOff x="4913512" y="5288767"/>
            <a:chExt cx="1055582" cy="942604"/>
          </a:xfrm>
        </p:grpSpPr>
        <p:pic>
          <p:nvPicPr>
            <p:cNvPr id="149" name="Picture 2" descr="C:\Users\m00402518\AppData\Roaming\eSpace_Desktop\UserData\m00402518\imagefiles\39089D3D-08A8-4D11-B6B2-E75D5EB7C038.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16120" y="5288767"/>
              <a:ext cx="650367" cy="570697"/>
            </a:xfrm>
            <a:prstGeom prst="rect">
              <a:avLst/>
            </a:prstGeom>
            <a:noFill/>
            <a:extLst>
              <a:ext uri="{909E8E84-426E-40DD-AFC4-6F175D3DCCD1}">
                <a14:hiddenFill xmlns:a14="http://schemas.microsoft.com/office/drawing/2010/main">
                  <a:solidFill>
                    <a:srgbClr val="FFFFFF"/>
                  </a:solidFill>
                </a14:hiddenFill>
              </a:ext>
            </a:extLst>
          </p:spPr>
        </p:pic>
        <p:sp>
          <p:nvSpPr>
            <p:cNvPr id="153" name="文本框 152"/>
            <p:cNvSpPr txBox="1"/>
            <p:nvPr/>
          </p:nvSpPr>
          <p:spPr>
            <a:xfrm>
              <a:off x="4913512" y="5923594"/>
              <a:ext cx="1055582" cy="307777"/>
            </a:xfrm>
            <a:prstGeom prst="rect">
              <a:avLst/>
            </a:prstGeom>
            <a:noFill/>
          </p:spPr>
          <p:txBody>
            <a:bodyPr wrap="square" rtlCol="0">
              <a:spAutoFit/>
            </a:bodyPr>
            <a:lstStyle/>
            <a:p>
              <a:pPr algn="ctr"/>
              <a:r>
                <a:rPr lang="zh-CN" altLang="en-US" sz="1400" dirty="0" smtClean="0">
                  <a:latin typeface="+mn-ea"/>
                  <a:ea typeface="+mn-ea"/>
                </a:rPr>
                <a:t>华为鲲鹏</a:t>
              </a:r>
              <a:endParaRPr lang="zh-CN" altLang="en-US" sz="1400" dirty="0">
                <a:latin typeface="+mn-ea"/>
                <a:ea typeface="+mn-ea"/>
              </a:endParaRPr>
            </a:p>
          </p:txBody>
        </p:sp>
      </p:grpSp>
      <p:grpSp>
        <p:nvGrpSpPr>
          <p:cNvPr id="8" name="组合 7"/>
          <p:cNvGrpSpPr/>
          <p:nvPr/>
        </p:nvGrpSpPr>
        <p:grpSpPr>
          <a:xfrm>
            <a:off x="7621702" y="5278011"/>
            <a:ext cx="701797" cy="953361"/>
            <a:chOff x="6948334" y="5278011"/>
            <a:chExt cx="701797" cy="953361"/>
          </a:xfrm>
        </p:grpSpPr>
        <p:pic>
          <p:nvPicPr>
            <p:cNvPr id="152" name="image12.png" descr="image12.png"/>
            <p:cNvPicPr>
              <a:picLocks noChangeAspect="1"/>
            </p:cNvPicPr>
            <p:nvPr/>
          </p:nvPicPr>
          <p:blipFill rotWithShape="1">
            <a:blip r:embed="rId12" cstate="email"/>
            <a:srcRect l="14860" r="36879"/>
            <a:stretch>
              <a:fillRect/>
            </a:stretch>
          </p:blipFill>
          <p:spPr>
            <a:xfrm>
              <a:off x="7036152" y="5278011"/>
              <a:ext cx="590924" cy="669745"/>
            </a:xfrm>
            <a:prstGeom prst="rect">
              <a:avLst/>
            </a:prstGeom>
            <a:ln w="3175">
              <a:miter lim="400000"/>
              <a:headEnd/>
              <a:tailEnd/>
            </a:ln>
          </p:spPr>
        </p:pic>
        <p:sp>
          <p:nvSpPr>
            <p:cNvPr id="154" name="文本框 153"/>
            <p:cNvSpPr txBox="1"/>
            <p:nvPr/>
          </p:nvSpPr>
          <p:spPr>
            <a:xfrm>
              <a:off x="6948334" y="5923595"/>
              <a:ext cx="701797" cy="307777"/>
            </a:xfrm>
            <a:prstGeom prst="rect">
              <a:avLst/>
            </a:prstGeom>
            <a:noFill/>
          </p:spPr>
          <p:txBody>
            <a:bodyPr wrap="square" rtlCol="0">
              <a:spAutoFit/>
            </a:bodyPr>
            <a:lstStyle/>
            <a:p>
              <a:pPr algn="ctr"/>
              <a:r>
                <a:rPr lang="zh-CN" altLang="en-US" sz="1400" dirty="0">
                  <a:latin typeface="+mn-ea"/>
                  <a:ea typeface="+mn-ea"/>
                </a:rPr>
                <a:t>昇</a:t>
              </a:r>
              <a:r>
                <a:rPr lang="zh-CN" altLang="en-US" sz="1400" dirty="0" smtClean="0">
                  <a:latin typeface="+mn-ea"/>
                  <a:ea typeface="+mn-ea"/>
                </a:rPr>
                <a:t>腾</a:t>
              </a:r>
              <a:endParaRPr lang="zh-CN" altLang="en-US" sz="1400" dirty="0">
                <a:latin typeface="+mn-ea"/>
                <a:ea typeface="+mn-ea"/>
              </a:endParaRPr>
            </a:p>
          </p:txBody>
        </p:sp>
      </p:grpSp>
      <p:grpSp>
        <p:nvGrpSpPr>
          <p:cNvPr id="4" name="组合 3"/>
          <p:cNvGrpSpPr/>
          <p:nvPr/>
        </p:nvGrpSpPr>
        <p:grpSpPr>
          <a:xfrm>
            <a:off x="9825405" y="5312300"/>
            <a:ext cx="745173" cy="919072"/>
            <a:chOff x="8864946" y="5312300"/>
            <a:chExt cx="745173" cy="919072"/>
          </a:xfrm>
        </p:grpSpPr>
        <p:pic>
          <p:nvPicPr>
            <p:cNvPr id="151" name="图片 150"/>
            <p:cNvPicPr>
              <a:picLocks noChangeAspect="1"/>
            </p:cNvPicPr>
            <p:nvPr/>
          </p:nvPicPr>
          <p:blipFill>
            <a:blip r:embed="rId13">
              <a:clrChange>
                <a:clrFrom>
                  <a:srgbClr val="FFFFFF"/>
                </a:clrFrom>
                <a:clrTo>
                  <a:srgbClr val="FFFFFF">
                    <a:alpha val="0"/>
                  </a:srgbClr>
                </a:clrTo>
              </a:clrChange>
            </a:blip>
            <a:stretch>
              <a:fillRect/>
            </a:stretch>
          </p:blipFill>
          <p:spPr>
            <a:xfrm>
              <a:off x="8864946" y="5312300"/>
              <a:ext cx="745173" cy="667931"/>
            </a:xfrm>
            <a:prstGeom prst="rect">
              <a:avLst/>
            </a:prstGeom>
          </p:spPr>
        </p:pic>
        <p:sp>
          <p:nvSpPr>
            <p:cNvPr id="155" name="文本框 154"/>
            <p:cNvSpPr txBox="1"/>
            <p:nvPr/>
          </p:nvSpPr>
          <p:spPr>
            <a:xfrm>
              <a:off x="8877849" y="5923595"/>
              <a:ext cx="701797" cy="307777"/>
            </a:xfrm>
            <a:prstGeom prst="rect">
              <a:avLst/>
            </a:prstGeom>
            <a:noFill/>
          </p:spPr>
          <p:txBody>
            <a:bodyPr wrap="square" rtlCol="0">
              <a:spAutoFit/>
            </a:bodyPr>
            <a:lstStyle/>
            <a:p>
              <a:pPr algn="ctr"/>
              <a:r>
                <a:rPr lang="zh-CN" altLang="en-US" sz="1400" dirty="0">
                  <a:latin typeface="+mn-ea"/>
                  <a:ea typeface="+mn-ea"/>
                </a:rPr>
                <a:t>异构</a:t>
              </a:r>
              <a:endParaRPr lang="zh-CN" altLang="en-US" sz="1400" dirty="0">
                <a:latin typeface="+mn-ea"/>
                <a:ea typeface="+mn-ea"/>
              </a:endParaRPr>
            </a:p>
          </p:txBody>
        </p:sp>
      </p:grpSp>
      <p:graphicFrame>
        <p:nvGraphicFramePr>
          <p:cNvPr id="3" name="表格 2"/>
          <p:cNvGraphicFramePr>
            <a:graphicFrameLocks noGrp="1"/>
          </p:cNvGraphicFramePr>
          <p:nvPr/>
        </p:nvGraphicFramePr>
        <p:xfrm>
          <a:off x="1032646" y="1618289"/>
          <a:ext cx="524280" cy="4480560"/>
        </p:xfrm>
        <a:graphic>
          <a:graphicData uri="http://schemas.openxmlformats.org/drawingml/2006/table">
            <a:tbl>
              <a:tblPr firstRow="1" bandRow="1">
                <a:tableStyleId>{5C22544A-7EE6-4342-B048-85BDC9FD1C3A}</a:tableStyleId>
              </a:tblPr>
              <a:tblGrid>
                <a:gridCol w="524280"/>
              </a:tblGrid>
              <a:tr h="3550628">
                <a:tc>
                  <a:txBody>
                    <a:bodyPr/>
                    <a:lstStyle/>
                    <a:p>
                      <a:r>
                        <a:rPr lang="zh-CN" altLang="en-US" sz="1800" dirty="0" smtClean="0">
                          <a:solidFill>
                            <a:schemeClr val="tx1"/>
                          </a:solidFill>
                        </a:rPr>
                        <a:t>华为鲲鹏容器高性能批量计算平台</a:t>
                      </a:r>
                      <a:br>
                        <a:rPr lang="zh-CN" altLang="en-US" sz="1800" dirty="0" smtClean="0">
                          <a:solidFill>
                            <a:schemeClr val="tx1"/>
                          </a:solidFill>
                        </a:rPr>
                      </a:b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advTm="10000">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1"/>
          <p:cNvSpPr txBox="1"/>
          <p:nvPr/>
        </p:nvSpPr>
        <p:spPr>
          <a:xfrm>
            <a:off x="543582" y="296554"/>
            <a:ext cx="11560907" cy="464205"/>
          </a:xfrm>
          <a:prstGeom prst="rect">
            <a:avLst/>
          </a:prstGeom>
        </p:spPr>
        <p:txBody>
          <a:bodyPr>
            <a:noAutofit/>
          </a:bodyPr>
          <a:lstStyle>
            <a:defPPr>
              <a:defRPr lang="zh-CN"/>
            </a:defPPr>
            <a:lvl1pPr defTabSz="1218565">
              <a:lnSpc>
                <a:spcPct val="90000"/>
              </a:lnSpc>
              <a:spcBef>
                <a:spcPct val="0"/>
              </a:spcBef>
              <a:buNone/>
              <a:defRPr sz="3200" b="1">
                <a:solidFill>
                  <a:srgbClr val="990000"/>
                </a:solidFill>
                <a:latin typeface="微软雅黑" panose="020B0503020204020204" pitchFamily="34" charset="-122"/>
                <a:ea typeface="微软雅黑" panose="020B0503020204020204" pitchFamily="34" charset="-122"/>
                <a:cs typeface="+mj-cs"/>
              </a:defRPr>
            </a:lvl1pPr>
            <a:lvl2pPr marL="0" lvl="1" defTabSz="1217930">
              <a:lnSpc>
                <a:spcPct val="90000"/>
              </a:lnSpc>
              <a:spcBef>
                <a:spcPct val="0"/>
              </a:spcBef>
              <a:defRPr sz="2400" b="1">
                <a:solidFill>
                  <a:srgbClr val="990000"/>
                </a:solidFill>
                <a:latin typeface="微软雅黑" panose="020B0503020204020204" pitchFamily="34" charset="-122"/>
                <a:ea typeface="微软雅黑" panose="020B0503020204020204" pitchFamily="34" charset="-122"/>
                <a:cs typeface="Arial" panose="020B0604020202020204" pitchFamily="34" charset="0"/>
              </a:defRPr>
            </a:lvl2pPr>
          </a:lstStyle>
          <a:p>
            <a:pPr lvl="1" defTabSz="1187450">
              <a:lnSpc>
                <a:spcPts val="3430"/>
              </a:lnSpc>
              <a:spcBef>
                <a:spcPts val="0"/>
              </a:spcBef>
            </a:pPr>
            <a:endParaRPr lang="zh-CN" altLang="en-US" sz="2800" dirty="0">
              <a:solidFill>
                <a:srgbClr val="C00000"/>
              </a:solidFill>
            </a:endParaRPr>
          </a:p>
        </p:txBody>
      </p:sp>
      <p:graphicFrame>
        <p:nvGraphicFramePr>
          <p:cNvPr id="40" name="表格 39"/>
          <p:cNvGraphicFramePr>
            <a:graphicFrameLocks noGrp="1"/>
          </p:cNvGraphicFramePr>
          <p:nvPr>
            <p:custDataLst>
              <p:tags r:id="rId1"/>
            </p:custDataLst>
          </p:nvPr>
        </p:nvGraphicFramePr>
        <p:xfrm>
          <a:off x="1235460" y="1808819"/>
          <a:ext cx="9982835" cy="3194050"/>
        </p:xfrm>
        <a:graphic>
          <a:graphicData uri="http://schemas.openxmlformats.org/drawingml/2006/table">
            <a:tbl>
              <a:tblPr firstRow="1" bandRow="1">
                <a:tableStyleId>{5C22544A-7EE6-4342-B048-85BDC9FD1C3A}</a:tableStyleId>
              </a:tblPr>
              <a:tblGrid>
                <a:gridCol w="2040552"/>
                <a:gridCol w="1646253"/>
                <a:gridCol w="2076455"/>
                <a:gridCol w="2366645"/>
                <a:gridCol w="1853245"/>
              </a:tblGrid>
              <a:tr h="386080">
                <a:tc gridSpan="3">
                  <a:txBody>
                    <a:bodyPr/>
                    <a:lstStyle/>
                    <a:p>
                      <a:pPr algn="ctr"/>
                      <a:r>
                        <a:rPr lang="zh-CN" altLang="en-US" sz="1800" dirty="0" smtClean="0">
                          <a:solidFill>
                            <a:schemeClr val="tx1"/>
                          </a:solidFill>
                          <a:latin typeface="+mn-ea"/>
                          <a:ea typeface="+mn-ea"/>
                        </a:rPr>
                        <a:t>华为鲲鹏</a:t>
                      </a:r>
                      <a:r>
                        <a:rPr lang="en-US" altLang="zh-CN" sz="1800" dirty="0" smtClean="0">
                          <a:solidFill>
                            <a:schemeClr val="tx1"/>
                          </a:solidFill>
                          <a:latin typeface="+mn-ea"/>
                          <a:ea typeface="+mn-ea"/>
                        </a:rPr>
                        <a:t>Kubernetes</a:t>
                      </a:r>
                      <a:r>
                        <a:rPr lang="zh-CN" altLang="en-US" sz="1800" dirty="0" smtClean="0">
                          <a:solidFill>
                            <a:schemeClr val="tx1"/>
                          </a:solidFill>
                          <a:latin typeface="+mn-ea"/>
                          <a:ea typeface="+mn-ea"/>
                        </a:rPr>
                        <a:t>容器（</a:t>
                      </a:r>
                      <a:r>
                        <a:rPr lang="en-US" altLang="zh-CN" sz="1800" dirty="0" smtClean="0">
                          <a:solidFill>
                            <a:schemeClr val="tx1"/>
                          </a:solidFill>
                          <a:latin typeface="+mn-ea"/>
                          <a:ea typeface="+mn-ea"/>
                        </a:rPr>
                        <a:t>CCE</a:t>
                      </a:r>
                      <a:r>
                        <a:rPr lang="zh-CN" altLang="en-US" sz="1800" dirty="0" smtClean="0">
                          <a:solidFill>
                            <a:schemeClr val="tx1"/>
                          </a:solidFill>
                          <a:latin typeface="+mn-ea"/>
                          <a:ea typeface="+mn-ea"/>
                        </a:rPr>
                        <a:t>） </a:t>
                      </a:r>
                      <a:endParaRPr lang="zh-CN" altLang="en-US" sz="180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800" dirty="0" smtClean="0">
                          <a:solidFill>
                            <a:schemeClr val="tx1"/>
                          </a:solidFill>
                          <a:latin typeface="+mn-ea"/>
                          <a:ea typeface="+mn-ea"/>
                        </a:rPr>
                        <a:t>华为鲲鹏</a:t>
                      </a:r>
                      <a:r>
                        <a:rPr lang="en-US" altLang="zh-CN" sz="1800" dirty="0" err="1" smtClean="0">
                          <a:solidFill>
                            <a:schemeClr val="tx1"/>
                          </a:solidFill>
                          <a:latin typeface="+mn-ea"/>
                          <a:ea typeface="+mn-ea"/>
                        </a:rPr>
                        <a:t>Serverless</a:t>
                      </a:r>
                      <a:r>
                        <a:rPr lang="zh-CN" altLang="en-US" sz="1800" dirty="0" smtClean="0">
                          <a:solidFill>
                            <a:schemeClr val="tx1"/>
                          </a:solidFill>
                          <a:latin typeface="+mn-ea"/>
                          <a:ea typeface="+mn-ea"/>
                        </a:rPr>
                        <a:t>容器（</a:t>
                      </a:r>
                      <a:r>
                        <a:rPr lang="en-US" altLang="zh-CN" sz="1800" dirty="0" smtClean="0">
                          <a:solidFill>
                            <a:schemeClr val="tx1"/>
                          </a:solidFill>
                          <a:latin typeface="+mn-ea"/>
                          <a:ea typeface="+mn-ea"/>
                        </a:rPr>
                        <a:t>CCI</a:t>
                      </a:r>
                      <a:r>
                        <a:rPr lang="zh-CN" altLang="en-US" sz="1800" dirty="0" smtClean="0">
                          <a:solidFill>
                            <a:schemeClr val="tx1"/>
                          </a:solidFill>
                          <a:latin typeface="+mn-ea"/>
                          <a:ea typeface="+mn-ea"/>
                        </a:rPr>
                        <a:t>）</a:t>
                      </a:r>
                      <a:endParaRPr lang="zh-CN" altLang="en-US" sz="180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0364">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zh-CN" altLang="en-US" sz="1400" b="0" dirty="0" smtClean="0">
                          <a:solidFill>
                            <a:schemeClr val="tx1"/>
                          </a:solidFill>
                          <a:latin typeface="+mn-ea"/>
                          <a:ea typeface="+mn-ea"/>
                        </a:rPr>
                        <a:t>通用华为鲲鹏容器集群</a:t>
                      </a:r>
                      <a:endParaRPr lang="zh-CN" altLang="en-US" sz="1400" b="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zh-CN" altLang="en-US" sz="1400" b="0" kern="1200" dirty="0" smtClean="0">
                          <a:solidFill>
                            <a:schemeClr val="tx1"/>
                          </a:solidFill>
                          <a:latin typeface="+mn-ea"/>
                          <a:ea typeface="+mn-ea"/>
                          <a:cs typeface="+mn-cs"/>
                        </a:rPr>
                        <a:t>混合计算容器集群</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400" b="0" kern="1200" dirty="0" smtClean="0">
                          <a:solidFill>
                            <a:schemeClr val="tx1"/>
                          </a:solidFill>
                          <a:latin typeface="+mn-ea"/>
                          <a:ea typeface="+mn-ea"/>
                          <a:cs typeface="+mn-cs"/>
                        </a:rPr>
                        <a:t>AI</a:t>
                      </a:r>
                      <a:r>
                        <a:rPr lang="zh-CN" altLang="en-US" sz="1400" b="0" kern="1200" dirty="0" smtClean="0">
                          <a:solidFill>
                            <a:schemeClr val="tx1"/>
                          </a:solidFill>
                          <a:latin typeface="+mn-ea"/>
                          <a:ea typeface="+mn-ea"/>
                          <a:cs typeface="+mn-cs"/>
                        </a:rPr>
                        <a:t>鲲鹏容器集群</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zh-CN" altLang="en-US" sz="1400" b="0" kern="1200" dirty="0" smtClean="0">
                          <a:solidFill>
                            <a:schemeClr val="tx1"/>
                          </a:solidFill>
                          <a:latin typeface="+mn-ea"/>
                          <a:ea typeface="+mn-ea"/>
                          <a:cs typeface="+mn-cs"/>
                        </a:rPr>
                        <a:t>通用型鲲鹏容器实例</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kern="1200" dirty="0" smtClean="0">
                          <a:solidFill>
                            <a:schemeClr val="tx1"/>
                          </a:solidFill>
                          <a:latin typeface="+mn-ea"/>
                          <a:ea typeface="+mn-ea"/>
                          <a:cs typeface="+mn-cs"/>
                        </a:rPr>
                        <a:t>AI</a:t>
                      </a:r>
                      <a:r>
                        <a:rPr lang="zh-CN" altLang="en-US" sz="1400" b="0" kern="1200" dirty="0" smtClean="0">
                          <a:solidFill>
                            <a:schemeClr val="tx1"/>
                          </a:solidFill>
                          <a:latin typeface="+mn-ea"/>
                          <a:ea typeface="+mn-ea"/>
                          <a:cs typeface="+mn-cs"/>
                        </a:rPr>
                        <a:t>鲲鹏容器实例</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92106">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支持华为</a:t>
                      </a:r>
                      <a:r>
                        <a:rPr lang="zh-CN" altLang="en-US" sz="1400" dirty="0" smtClean="0">
                          <a:latin typeface="+mn-ea"/>
                          <a:ea typeface="+mn-ea"/>
                        </a:rPr>
                        <a:t>鲲鹏弹性云服务器</a:t>
                      </a:r>
                      <a:endParaRPr lang="en-US" altLang="zh-CN" sz="1400" dirty="0" smtClean="0">
                        <a:latin typeface="+mn-ea"/>
                        <a:ea typeface="+mn-ea"/>
                      </a:endParaRPr>
                    </a:p>
                    <a:p>
                      <a:pPr marL="0" marR="0" lvl="0" indent="0" algn="l" defTabSz="1219200" rtl="0" eaLnBrk="1" fontAlgn="auto" latinLnBrk="0" hangingPunct="1">
                        <a:lnSpc>
                          <a:spcPct val="100000"/>
                        </a:lnSpc>
                        <a:spcBef>
                          <a:spcPts val="0"/>
                        </a:spcBef>
                        <a:spcAft>
                          <a:spcPts val="0"/>
                        </a:spcAft>
                        <a:buClrTx/>
                        <a:buSzTx/>
                        <a:buFontTx/>
                        <a:buNone/>
                        <a:defRPr/>
                      </a:pPr>
                      <a:r>
                        <a:rPr lang="zh-CN" altLang="en-US" sz="1400" dirty="0" smtClean="0">
                          <a:latin typeface="+mn-ea"/>
                          <a:ea typeface="+mn-ea"/>
                        </a:rPr>
                        <a:t>和华为鲲鹏裸金属服务器</a:t>
                      </a:r>
                      <a:endParaRPr lang="zh-CN" altLang="en-US" sz="1400" b="0" dirty="0">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200"/>
                      <a:r>
                        <a:rPr lang="zh-CN" altLang="en-US" sz="1400" b="0" kern="0" dirty="0" smtClean="0">
                          <a:latin typeface="+mn-ea"/>
                          <a:ea typeface="+mn-ea"/>
                          <a:cs typeface="Arial" panose="020B0604020202020204" pitchFamily="34" charset="0"/>
                        </a:rPr>
                        <a:t>支持华为鲲鹏与</a:t>
                      </a:r>
                      <a:r>
                        <a:rPr lang="en-US" altLang="zh-CN" sz="1400" b="0" kern="0" dirty="0" smtClean="0">
                          <a:latin typeface="+mn-ea"/>
                          <a:ea typeface="+mn-ea"/>
                          <a:cs typeface="Arial" panose="020B0604020202020204" pitchFamily="34" charset="0"/>
                        </a:rPr>
                        <a:t>x86</a:t>
                      </a:r>
                      <a:r>
                        <a:rPr lang="zh-CN" altLang="en-US" sz="1400" b="0" kern="0" dirty="0" smtClean="0">
                          <a:latin typeface="+mn-ea"/>
                          <a:ea typeface="+mn-ea"/>
                          <a:cs typeface="Arial" panose="020B0604020202020204" pitchFamily="34" charset="0"/>
                        </a:rPr>
                        <a:t>服务器</a:t>
                      </a:r>
                      <a:endParaRPr lang="en-US" altLang="zh-CN" sz="1400" b="0" kern="0" dirty="0" smtClean="0">
                        <a:latin typeface="+mn-ea"/>
                        <a:ea typeface="+mn-ea"/>
                        <a:cs typeface="Arial" panose="020B0604020202020204" pitchFamily="34" charset="0"/>
                      </a:endParaRPr>
                    </a:p>
                    <a:p>
                      <a:pPr algn="l" defTabSz="1219200"/>
                      <a:r>
                        <a:rPr lang="zh-CN" altLang="en-US" sz="1400" b="0" kern="0" dirty="0" smtClean="0">
                          <a:latin typeface="+mn-ea"/>
                          <a:ea typeface="+mn-ea"/>
                          <a:cs typeface="Arial" panose="020B0604020202020204" pitchFamily="34" charset="0"/>
                        </a:rPr>
                        <a:t>混合集群</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zh-CN" altLang="en-US" sz="1400" b="0" kern="0" dirty="0" smtClean="0">
                          <a:latin typeface="+mn-ea"/>
                          <a:ea typeface="+mn-ea"/>
                          <a:cs typeface="Arial" panose="020B0604020202020204" pitchFamily="34" charset="0"/>
                        </a:rPr>
                        <a:t>支持</a:t>
                      </a:r>
                      <a:r>
                        <a:rPr lang="en-US" altLang="zh-CN" sz="1400" b="0" kern="0" dirty="0" err="1" smtClean="0">
                          <a:latin typeface="+mn-ea"/>
                          <a:ea typeface="+mn-ea"/>
                          <a:cs typeface="Arial" panose="020B0604020202020204" pitchFamily="34" charset="0"/>
                        </a:rPr>
                        <a:t>Acsend</a:t>
                      </a:r>
                      <a:r>
                        <a:rPr lang="en-US" altLang="zh-CN" sz="1400" b="0" kern="0" dirty="0" smtClean="0">
                          <a:latin typeface="+mn-ea"/>
                          <a:ea typeface="+mn-ea"/>
                          <a:cs typeface="Arial" panose="020B0604020202020204" pitchFamily="34" charset="0"/>
                        </a:rPr>
                        <a:t> 310/910</a:t>
                      </a:r>
                      <a:r>
                        <a:rPr lang="zh-CN" altLang="en-US" sz="1400" b="0" kern="0" dirty="0" smtClean="0">
                          <a:latin typeface="+mn-ea"/>
                          <a:ea typeface="+mn-ea"/>
                          <a:cs typeface="Arial" panose="020B0604020202020204" pitchFamily="34" charset="0"/>
                        </a:rPr>
                        <a:t>集群</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kern="0" dirty="0" smtClean="0">
                          <a:latin typeface="+mn-ea"/>
                          <a:ea typeface="+mn-ea"/>
                          <a:cs typeface="Arial" panose="020B0604020202020204" pitchFamily="34" charset="0"/>
                        </a:rPr>
                        <a:t>CPU:MEM=1:2~1:8</a:t>
                      </a:r>
                      <a:r>
                        <a:rPr lang="zh-CN" altLang="en-US" sz="1400" b="0" kern="0" dirty="0" smtClean="0">
                          <a:latin typeface="+mn-ea"/>
                          <a:ea typeface="+mn-ea"/>
                          <a:cs typeface="Arial" panose="020B0604020202020204" pitchFamily="34" charset="0"/>
                        </a:rPr>
                        <a:t>灵活配置</a:t>
                      </a:r>
                      <a:endParaRPr lang="en-US" altLang="zh-CN" sz="1400" b="0" kern="0" dirty="0" smtClean="0">
                        <a:latin typeface="+mn-ea"/>
                        <a:ea typeface="+mn-ea"/>
                        <a:cs typeface="Arial" panose="020B0604020202020204" pitchFamily="34" charset="0"/>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kern="0" dirty="0" err="1" smtClean="0">
                          <a:latin typeface="+mn-ea"/>
                          <a:ea typeface="+mn-ea"/>
                          <a:cs typeface="Arial" panose="020B0604020202020204" pitchFamily="34" charset="0"/>
                        </a:rPr>
                        <a:t>Acsend</a:t>
                      </a:r>
                      <a:r>
                        <a:rPr lang="en-US" altLang="zh-CN" sz="1400" b="0" kern="0" dirty="0" smtClean="0">
                          <a:latin typeface="+mn-ea"/>
                          <a:ea typeface="+mn-ea"/>
                          <a:cs typeface="Arial" panose="020B0604020202020204" pitchFamily="34" charset="0"/>
                        </a:rPr>
                        <a:t> 310</a:t>
                      </a:r>
                      <a:r>
                        <a:rPr lang="zh-CN" altLang="en-US" sz="1400" b="0" kern="0" dirty="0" smtClean="0">
                          <a:latin typeface="+mn-ea"/>
                          <a:ea typeface="+mn-ea"/>
                          <a:cs typeface="Arial" panose="020B0604020202020204" pitchFamily="34" charset="0"/>
                        </a:rPr>
                        <a:t>推理实例</a:t>
                      </a:r>
                      <a:endParaRPr lang="en-US" altLang="zh-CN" sz="1400" b="0" kern="0" dirty="0" smtClean="0">
                        <a:latin typeface="+mn-ea"/>
                        <a:ea typeface="+mn-ea"/>
                        <a:cs typeface="Arial" panose="020B0604020202020204" pitchFamily="34" charset="0"/>
                      </a:endParaRPr>
                    </a:p>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kern="0" dirty="0" err="1" smtClean="0">
                          <a:latin typeface="+mn-ea"/>
                          <a:ea typeface="+mn-ea"/>
                          <a:cs typeface="Arial" panose="020B0604020202020204" pitchFamily="34" charset="0"/>
                        </a:rPr>
                        <a:t>Acsend</a:t>
                      </a:r>
                      <a:r>
                        <a:rPr lang="en-US" altLang="zh-CN" sz="1400" b="0" kern="0" dirty="0" smtClean="0">
                          <a:latin typeface="+mn-ea"/>
                          <a:ea typeface="+mn-ea"/>
                          <a:cs typeface="Arial" panose="020B0604020202020204" pitchFamily="34" charset="0"/>
                        </a:rPr>
                        <a:t> 910</a:t>
                      </a:r>
                      <a:r>
                        <a:rPr lang="zh-CN" altLang="en-US" sz="1400" b="0" kern="0" dirty="0" smtClean="0">
                          <a:latin typeface="+mn-ea"/>
                          <a:ea typeface="+mn-ea"/>
                          <a:cs typeface="Arial" panose="020B0604020202020204" pitchFamily="34" charset="0"/>
                        </a:rPr>
                        <a:t>分布式训练实例</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5231">
                <a:tc>
                  <a:txBody>
                    <a:bodyPr/>
                    <a:lstStyle/>
                    <a:p>
                      <a:pPr algn="l" defTabSz="1219200"/>
                      <a:r>
                        <a:rPr lang="zh-CN" altLang="en-US" sz="1400" b="0" kern="0" dirty="0" smtClean="0">
                          <a:latin typeface="+mn-ea"/>
                          <a:ea typeface="+mn-ea"/>
                          <a:cs typeface="Arial" panose="020B0604020202020204" pitchFamily="34" charset="0"/>
                        </a:rPr>
                        <a:t>建站、电商、视频、大数据</a:t>
                      </a:r>
                      <a:endParaRPr lang="zh-CN" altLang="en-US" sz="1400" b="0" dirty="0">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混合计算，成本优化</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AI</a:t>
                      </a:r>
                      <a:r>
                        <a:rPr lang="zh-CN" altLang="en-US" sz="1400" b="0" dirty="0" smtClean="0">
                          <a:latin typeface="+mn-ea"/>
                          <a:ea typeface="+mn-ea"/>
                        </a:rPr>
                        <a:t>训练、推理</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400" b="0" dirty="0" smtClean="0">
                          <a:latin typeface="+mn-ea"/>
                          <a:ea typeface="+mn-ea"/>
                        </a:rPr>
                        <a:t>基因、大数据、</a:t>
                      </a:r>
                      <a:r>
                        <a:rPr lang="en-US" altLang="zh-CN" sz="1400" b="0" dirty="0" err="1" smtClean="0">
                          <a:latin typeface="+mn-ea"/>
                          <a:ea typeface="+mn-ea"/>
                        </a:rPr>
                        <a:t>Serverless</a:t>
                      </a:r>
                      <a:r>
                        <a:rPr lang="zh-CN" altLang="en-US" sz="1400" b="0" dirty="0" smtClean="0">
                          <a:latin typeface="+mn-ea"/>
                          <a:ea typeface="+mn-ea"/>
                        </a:rPr>
                        <a:t>应用</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AI</a:t>
                      </a:r>
                      <a:r>
                        <a:rPr lang="zh-CN" altLang="en-US" sz="1400" b="0" dirty="0" smtClean="0">
                          <a:latin typeface="+mn-ea"/>
                          <a:ea typeface="+mn-ea"/>
                        </a:rPr>
                        <a:t>训练、推理</a:t>
                      </a:r>
                      <a:endParaRPr lang="zh-CN" altLang="en-US" sz="1400" b="0" dirty="0" smtClean="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34366">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2019.9</a:t>
                      </a:r>
                      <a:r>
                        <a:rPr lang="zh-CN" altLang="en-US" sz="1400" b="0" dirty="0" smtClean="0">
                          <a:latin typeface="+mn-ea"/>
                          <a:ea typeface="+mn-ea"/>
                        </a:rPr>
                        <a:t>月公测</a:t>
                      </a:r>
                      <a:endParaRPr lang="zh-CN" altLang="en-US" sz="1400" b="0" dirty="0" smtClean="0">
                        <a:latin typeface="+mn-ea"/>
                        <a:ea typeface="+mn-ea"/>
                      </a:endParaRPr>
                    </a:p>
                  </a:txBody>
                  <a:tcPr marL="91416" marR="91416" marT="45708" marB="4570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2019.10</a:t>
                      </a:r>
                      <a:r>
                        <a:rPr lang="zh-CN" altLang="en-US" sz="1400" b="0" dirty="0" smtClean="0">
                          <a:latin typeface="+mn-ea"/>
                          <a:ea typeface="+mn-ea"/>
                        </a:rPr>
                        <a:t>月公测</a:t>
                      </a:r>
                      <a:endParaRPr lang="zh-CN" altLang="en-US" sz="1400" b="0" dirty="0" smtClean="0">
                        <a:latin typeface="+mn-ea"/>
                        <a:ea typeface="+mn-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Ascend 310: 2019.12</a:t>
                      </a:r>
                      <a:r>
                        <a:rPr lang="zh-CN" altLang="en-US" sz="1400" b="0" dirty="0" smtClean="0">
                          <a:latin typeface="+mn-ea"/>
                          <a:ea typeface="+mn-ea"/>
                        </a:rPr>
                        <a:t>月公测</a:t>
                      </a:r>
                      <a:endParaRPr lang="en-US" altLang="zh-CN" sz="1400" b="0" dirty="0" smtClean="0">
                        <a:latin typeface="+mn-ea"/>
                        <a:ea typeface="+mn-ea"/>
                      </a:endParaRPr>
                    </a:p>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Ascend 910: 2020.Q2</a:t>
                      </a:r>
                      <a:r>
                        <a:rPr lang="zh-CN" altLang="en-US" sz="1400" b="0" dirty="0" smtClean="0">
                          <a:latin typeface="+mn-ea"/>
                          <a:ea typeface="+mn-ea"/>
                        </a:rPr>
                        <a:t>公测</a:t>
                      </a:r>
                      <a:endParaRPr lang="en-US" altLang="zh-CN" sz="1400" b="0" dirty="0" smtClean="0">
                        <a:latin typeface="+mn-ea"/>
                        <a:ea typeface="+mn-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2019.12</a:t>
                      </a:r>
                      <a:r>
                        <a:rPr lang="zh-CN" altLang="en-US" sz="1400" b="0" dirty="0" smtClean="0">
                          <a:latin typeface="+mn-ea"/>
                          <a:ea typeface="+mn-ea"/>
                        </a:rPr>
                        <a:t>月公测</a:t>
                      </a:r>
                      <a:endParaRPr lang="zh-CN" altLang="en-US" sz="1400" b="0" dirty="0" smtClean="0">
                        <a:latin typeface="+mn-ea"/>
                        <a:ea typeface="+mn-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Ascend 310: 2020.Q1</a:t>
                      </a:r>
                      <a:r>
                        <a:rPr lang="zh-CN" altLang="en-US" sz="1400" b="0" dirty="0" smtClean="0">
                          <a:latin typeface="+mn-ea"/>
                          <a:ea typeface="+mn-ea"/>
                        </a:rPr>
                        <a:t>公测</a:t>
                      </a:r>
                      <a:endParaRPr lang="en-US" altLang="zh-CN" sz="1400" b="0" dirty="0" smtClean="0">
                        <a:latin typeface="+mn-ea"/>
                        <a:ea typeface="+mn-ea"/>
                      </a:endParaRPr>
                    </a:p>
                    <a:p>
                      <a:pPr marL="0" marR="0" lvl="0" indent="0" algn="l" defTabSz="118745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Ascend 910: 2020.Q2</a:t>
                      </a:r>
                      <a:r>
                        <a:rPr lang="zh-CN" altLang="en-US" sz="1400" b="0" dirty="0" smtClean="0">
                          <a:latin typeface="+mn-ea"/>
                          <a:ea typeface="+mn-ea"/>
                        </a:rPr>
                        <a:t>公测</a:t>
                      </a:r>
                      <a:endParaRPr lang="en-US" altLang="zh-CN" sz="1400" b="0" dirty="0" smtClean="0">
                        <a:latin typeface="+mn-ea"/>
                        <a:ea typeface="+mn-ea"/>
                      </a:endParaRPr>
                    </a:p>
                  </a:txBody>
                  <a:tcPr marL="91416" marR="91416" marT="45708" marB="4570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标题 1"/>
          <p:cNvSpPr>
            <a:spLocks noGrp="1"/>
          </p:cNvSpPr>
          <p:nvPr>
            <p:ph type="title"/>
          </p:nvPr>
        </p:nvSpPr>
        <p:spPr>
          <a:noFill/>
          <a:ln w="9525">
            <a:noFill/>
            <a:miter lim="800000"/>
          </a:ln>
        </p:spPr>
        <p:txBody>
          <a:bodyPr vert="horz" wrap="square" lIns="100800" tIns="50400" rIns="100800" bIns="50400" numCol="1" anchor="t" anchorCtr="0" compatLnSpc="1"/>
          <a:lstStyle/>
          <a:p>
            <a:r>
              <a:rPr lang="zh-CN" altLang="en-US" dirty="0">
                <a:solidFill>
                  <a:schemeClr val="tx1"/>
                </a:solidFill>
              </a:rPr>
              <a:t>华为云鲲鹏容器服务总览</a:t>
            </a:r>
            <a:br>
              <a:rPr lang="zh-CN" altLang="en-US" dirty="0">
                <a:solidFill>
                  <a:schemeClr val="tx1"/>
                </a:solidFill>
              </a:rPr>
            </a:b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square" lIns="100800" tIns="50400" rIns="100800" bIns="50400" numCol="1" anchor="t" anchorCtr="0" compatLnSpc="1"/>
          <a:lstStyle/>
          <a:p>
            <a:r>
              <a:rPr lang="zh-CN" altLang="en-US" dirty="0"/>
              <a:t>华为云鲲鹏云手机概述</a:t>
            </a:r>
            <a:endParaRPr lang="en-US" dirty="0"/>
          </a:p>
        </p:txBody>
      </p:sp>
      <p:sp>
        <p:nvSpPr>
          <p:cNvPr id="6" name="文本框 5"/>
          <p:cNvSpPr txBox="1"/>
          <p:nvPr/>
        </p:nvSpPr>
        <p:spPr>
          <a:xfrm>
            <a:off x="983371" y="1253571"/>
            <a:ext cx="7920062" cy="369332"/>
          </a:xfrm>
          <a:prstGeom prst="rect">
            <a:avLst/>
          </a:prstGeom>
          <a:noFill/>
          <a:ln>
            <a:noFill/>
          </a:ln>
          <a:effectLst/>
        </p:spPr>
        <p:txBody>
          <a:bodyPr wrap="square" rtlCol="0">
            <a:spAutoFit/>
          </a:bodyPr>
          <a:lstStyle/>
          <a:p>
            <a:pPr defTabSz="1219200" fontAlgn="auto">
              <a:spcBef>
                <a:spcPts val="0"/>
              </a:spcBef>
              <a:spcAft>
                <a:spcPts val="0"/>
              </a:spcAft>
            </a:pPr>
            <a:r>
              <a:rPr lang="zh-CN" altLang="en-US" sz="1800" b="1" spc="300" dirty="0" smtClean="0">
                <a:latin typeface="+mn-ea"/>
                <a:ea typeface="+mn-ea"/>
                <a:cs typeface="微软雅黑" panose="020B0503020204020204" pitchFamily="34" charset="-122"/>
              </a:rPr>
              <a:t>云手机：将终端侧上的游戏或应用运行在远端，而通过网络访问</a:t>
            </a:r>
            <a:endParaRPr lang="zh-CN" altLang="zh-CN" sz="1800" b="1" spc="300" dirty="0">
              <a:latin typeface="+mn-ea"/>
              <a:ea typeface="+mn-ea"/>
              <a:cs typeface="微软雅黑" panose="020B0503020204020204" pitchFamily="34" charset="-122"/>
            </a:endParaRPr>
          </a:p>
        </p:txBody>
      </p:sp>
      <p:sp>
        <p:nvSpPr>
          <p:cNvPr id="7" name="立方体 6"/>
          <p:cNvSpPr/>
          <p:nvPr/>
        </p:nvSpPr>
        <p:spPr>
          <a:xfrm>
            <a:off x="3146528" y="3545268"/>
            <a:ext cx="209495" cy="375557"/>
          </a:xfrm>
          <a:prstGeom prst="cube">
            <a:avLst>
              <a:gd name="adj" fmla="val 8196"/>
            </a:avLst>
          </a:prstGeom>
          <a:solidFill>
            <a:srgbClr val="00B0F0"/>
          </a:solidFill>
          <a:ln w="6350" cap="flat" cmpd="sng" algn="ctr">
            <a:noFill/>
            <a:prstDash val="solid"/>
            <a:miter lim="800000"/>
          </a:ln>
          <a:effectLst>
            <a:outerShdw blurRad="50800" dist="38100" dir="2700000" algn="tl" rotWithShape="0">
              <a:prstClr val="black">
                <a:alpha val="40000"/>
              </a:prstClr>
            </a:outerShdw>
          </a:effectLst>
          <a:scene3d>
            <a:camera prst="isometricOffAxis1Left"/>
            <a:lightRig rig="threePt" dir="t"/>
          </a:scene3d>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cxnSp>
        <p:nvCxnSpPr>
          <p:cNvPr id="8" name="直接箭头连接符 7"/>
          <p:cNvCxnSpPr/>
          <p:nvPr/>
        </p:nvCxnSpPr>
        <p:spPr>
          <a:xfrm flipV="1">
            <a:off x="2511087" y="2873140"/>
            <a:ext cx="522491" cy="170558"/>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sp>
        <p:nvSpPr>
          <p:cNvPr id="9" name="立方体 8"/>
          <p:cNvSpPr/>
          <p:nvPr/>
        </p:nvSpPr>
        <p:spPr>
          <a:xfrm>
            <a:off x="5654328" y="3228436"/>
            <a:ext cx="544852" cy="1028700"/>
          </a:xfrm>
          <a:prstGeom prst="cube">
            <a:avLst>
              <a:gd name="adj" fmla="val 8196"/>
            </a:avLst>
          </a:prstGeom>
          <a:solidFill>
            <a:srgbClr val="00B0F0"/>
          </a:solidFill>
          <a:ln w="6350" cap="flat" cmpd="sng" algn="ctr">
            <a:noFill/>
            <a:prstDash val="solid"/>
            <a:miter lim="800000"/>
          </a:ln>
          <a:effectLst/>
          <a:scene3d>
            <a:camera prst="isometricOffAxis1Left"/>
            <a:lightRig rig="threePt" dir="t"/>
          </a:scene3d>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10" name="矩形 9"/>
          <p:cNvSpPr/>
          <p:nvPr/>
        </p:nvSpPr>
        <p:spPr>
          <a:xfrm>
            <a:off x="2949198" y="2888530"/>
            <a:ext cx="604157" cy="351064"/>
          </a:xfrm>
          <a:prstGeom prst="rect">
            <a:avLst/>
          </a:prstGeom>
          <a:solidFill>
            <a:srgbClr val="00B0F0"/>
          </a:solidFill>
          <a:ln w="6350" cap="flat" cmpd="sng" algn="ctr">
            <a:noFill/>
            <a:prstDash val="solid"/>
            <a:miter lim="800000"/>
          </a:ln>
          <a:effectLst>
            <a:outerShdw blurRad="50800" dist="38100" dir="2700000" algn="tl" rotWithShape="0">
              <a:prstClr val="black">
                <a:alpha val="40000"/>
              </a:prstClr>
            </a:outerShdw>
          </a:effectLst>
          <a:scene3d>
            <a:camera prst="isometricOffAxis1Left"/>
            <a:lightRig rig="threePt" dir="t"/>
          </a:scene3d>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11" name="矩形 10"/>
          <p:cNvSpPr/>
          <p:nvPr/>
        </p:nvSpPr>
        <p:spPr>
          <a:xfrm>
            <a:off x="3109598" y="4255168"/>
            <a:ext cx="300352" cy="326314"/>
          </a:xfrm>
          <a:prstGeom prst="rect">
            <a:avLst/>
          </a:prstGeom>
          <a:solidFill>
            <a:srgbClr val="00B0F0"/>
          </a:solidFill>
          <a:ln w="6350" cap="flat" cmpd="sng" algn="ctr">
            <a:noFill/>
            <a:prstDash val="solid"/>
            <a:miter lim="800000"/>
          </a:ln>
          <a:effectLst>
            <a:outerShdw blurRad="50800" dist="38100" dir="2700000" algn="tl" rotWithShape="0">
              <a:prstClr val="black">
                <a:alpha val="40000"/>
              </a:prstClr>
            </a:outerShdw>
          </a:effectLst>
          <a:scene3d>
            <a:camera prst="isometricOffAxis1Left"/>
            <a:lightRig rig="threePt" dir="t"/>
          </a:scene3d>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12" name="文本框 11"/>
          <p:cNvSpPr txBox="1"/>
          <p:nvPr/>
        </p:nvSpPr>
        <p:spPr>
          <a:xfrm>
            <a:off x="2673180" y="3229582"/>
            <a:ext cx="1189749" cy="276999"/>
          </a:xfrm>
          <a:prstGeom prst="rect">
            <a:avLst/>
          </a:prstGeom>
          <a:noFill/>
          <a:ln>
            <a:noFill/>
          </a:ln>
          <a:effectLst>
            <a:outerShdw blurRad="50800" dist="38100" dir="2700000" algn="tl" rotWithShape="0">
              <a:prstClr val="black">
                <a:alpha val="40000"/>
              </a:prstClr>
            </a:outerShdw>
          </a:effectLst>
          <a:scene3d>
            <a:camera prst="isometricOffAxis1Left"/>
            <a:lightRig rig="threePt" dir="t"/>
          </a:scene3d>
        </p:spPr>
        <p:txBody>
          <a:bodyPr wrap="none" rtlCol="0">
            <a:spAutoFit/>
          </a:bodyPr>
          <a:lstStyle/>
          <a:p>
            <a:pPr defTabSz="1219200" fontAlgn="auto">
              <a:spcBef>
                <a:spcPts val="0"/>
              </a:spcBef>
              <a:spcAft>
                <a:spcPts val="0"/>
              </a:spcAft>
            </a:pPr>
            <a:r>
              <a:rPr lang="en-US" altLang="zh-CN" sz="1200" dirty="0" smtClean="0">
                <a:latin typeface="+mn-ea"/>
                <a:ea typeface="+mn-ea"/>
              </a:rPr>
              <a:t>PC</a:t>
            </a:r>
            <a:r>
              <a:rPr lang="zh-CN" altLang="en-US" sz="1200" dirty="0" smtClean="0">
                <a:latin typeface="+mn-ea"/>
                <a:ea typeface="+mn-ea"/>
              </a:rPr>
              <a:t>、</a:t>
            </a:r>
            <a:r>
              <a:rPr lang="en-US" altLang="zh-CN" sz="1200" dirty="0" smtClean="0">
                <a:latin typeface="+mn-ea"/>
                <a:ea typeface="+mn-ea"/>
              </a:rPr>
              <a:t>TV</a:t>
            </a:r>
            <a:r>
              <a:rPr lang="zh-CN" altLang="en-US" sz="1200" dirty="0" smtClean="0">
                <a:latin typeface="+mn-ea"/>
                <a:ea typeface="+mn-ea"/>
              </a:rPr>
              <a:t>、主机</a:t>
            </a:r>
            <a:endParaRPr lang="en-US" sz="1200" dirty="0">
              <a:latin typeface="+mn-ea"/>
              <a:ea typeface="+mn-ea"/>
            </a:endParaRPr>
          </a:p>
        </p:txBody>
      </p:sp>
      <p:sp>
        <p:nvSpPr>
          <p:cNvPr id="13" name="文本框 12"/>
          <p:cNvSpPr txBox="1"/>
          <p:nvPr/>
        </p:nvSpPr>
        <p:spPr>
          <a:xfrm>
            <a:off x="3005053" y="3901450"/>
            <a:ext cx="492443" cy="276999"/>
          </a:xfrm>
          <a:prstGeom prst="rect">
            <a:avLst/>
          </a:prstGeom>
          <a:noFill/>
          <a:ln>
            <a:noFill/>
          </a:ln>
          <a:effectLst>
            <a:outerShdw blurRad="50800" dist="38100" dir="2700000" algn="tl" rotWithShape="0">
              <a:prstClr val="black">
                <a:alpha val="40000"/>
              </a:prstClr>
            </a:outerShdw>
          </a:effectLst>
          <a:scene3d>
            <a:camera prst="isometricOffAxis1Left"/>
            <a:lightRig rig="threePt" dir="t"/>
          </a:scene3d>
        </p:spPr>
        <p:txBody>
          <a:bodyPr wrap="none" rtlCol="0">
            <a:spAutoFit/>
          </a:bodyPr>
          <a:lstStyle/>
          <a:p>
            <a:pPr defTabSz="1219200" fontAlgn="auto">
              <a:spcBef>
                <a:spcPts val="0"/>
              </a:spcBef>
              <a:spcAft>
                <a:spcPts val="0"/>
              </a:spcAft>
            </a:pPr>
            <a:r>
              <a:rPr lang="zh-CN" altLang="en-US" sz="1200" dirty="0" smtClean="0">
                <a:latin typeface="+mn-ea"/>
                <a:ea typeface="+mn-ea"/>
              </a:rPr>
              <a:t>手机</a:t>
            </a:r>
            <a:endParaRPr lang="en-US" sz="1200" dirty="0">
              <a:latin typeface="+mn-ea"/>
              <a:ea typeface="+mn-ea"/>
            </a:endParaRPr>
          </a:p>
        </p:txBody>
      </p:sp>
      <p:sp>
        <p:nvSpPr>
          <p:cNvPr id="14" name="文本框 13"/>
          <p:cNvSpPr txBox="1"/>
          <p:nvPr/>
        </p:nvSpPr>
        <p:spPr>
          <a:xfrm>
            <a:off x="2992780" y="4545862"/>
            <a:ext cx="503664" cy="276999"/>
          </a:xfrm>
          <a:prstGeom prst="rect">
            <a:avLst/>
          </a:prstGeom>
          <a:noFill/>
          <a:ln>
            <a:noFill/>
          </a:ln>
          <a:effectLst>
            <a:outerShdw blurRad="50800" dist="38100" dir="2700000" algn="tl" rotWithShape="0">
              <a:prstClr val="black">
                <a:alpha val="40000"/>
              </a:prstClr>
            </a:outerShdw>
          </a:effectLst>
          <a:scene3d>
            <a:camera prst="isometricOffAxis1Left"/>
            <a:lightRig rig="threePt" dir="t"/>
          </a:scene3d>
        </p:spPr>
        <p:txBody>
          <a:bodyPr wrap="none" rtlCol="0">
            <a:spAutoFit/>
          </a:bodyPr>
          <a:lstStyle/>
          <a:p>
            <a:pPr defTabSz="1219200" fontAlgn="auto">
              <a:spcBef>
                <a:spcPts val="0"/>
              </a:spcBef>
              <a:spcAft>
                <a:spcPts val="0"/>
              </a:spcAft>
            </a:pPr>
            <a:r>
              <a:rPr lang="en-US" altLang="zh-CN" sz="1200" dirty="0" smtClean="0">
                <a:latin typeface="+mn-ea"/>
                <a:ea typeface="+mn-ea"/>
              </a:rPr>
              <a:t>PAD</a:t>
            </a:r>
            <a:endParaRPr lang="en-US" sz="1200" dirty="0">
              <a:latin typeface="+mn-ea"/>
              <a:ea typeface="+mn-ea"/>
            </a:endParaRPr>
          </a:p>
        </p:txBody>
      </p:sp>
      <p:sp>
        <p:nvSpPr>
          <p:cNvPr id="15" name="文本框 14"/>
          <p:cNvSpPr txBox="1"/>
          <p:nvPr/>
        </p:nvSpPr>
        <p:spPr>
          <a:xfrm>
            <a:off x="1739578" y="3431874"/>
            <a:ext cx="800219" cy="276999"/>
          </a:xfrm>
          <a:prstGeom prst="rect">
            <a:avLst/>
          </a:prstGeom>
          <a:noFill/>
          <a:ln>
            <a:noFill/>
          </a:ln>
          <a:effectLst/>
        </p:spPr>
        <p:txBody>
          <a:bodyPr wrap="none" rtlCol="0">
            <a:spAutoFit/>
          </a:bodyPr>
          <a:lstStyle/>
          <a:p>
            <a:pPr defTabSz="1219200" fontAlgn="auto">
              <a:spcBef>
                <a:spcPts val="0"/>
              </a:spcBef>
              <a:spcAft>
                <a:spcPts val="0"/>
              </a:spcAft>
            </a:pPr>
            <a:r>
              <a:rPr lang="zh-CN" altLang="en-US" sz="1200" dirty="0" smtClean="0">
                <a:latin typeface="+mn-ea"/>
                <a:ea typeface="+mn-ea"/>
              </a:rPr>
              <a:t>游戏手柄</a:t>
            </a:r>
            <a:endParaRPr lang="en-US" sz="1200" dirty="0">
              <a:latin typeface="+mn-ea"/>
              <a:ea typeface="+mn-ea"/>
            </a:endParaRPr>
          </a:p>
        </p:txBody>
      </p:sp>
      <p:sp>
        <p:nvSpPr>
          <p:cNvPr id="16" name="文本框 15"/>
          <p:cNvSpPr txBox="1"/>
          <p:nvPr/>
        </p:nvSpPr>
        <p:spPr>
          <a:xfrm>
            <a:off x="1739578" y="2964502"/>
            <a:ext cx="800219" cy="276999"/>
          </a:xfrm>
          <a:prstGeom prst="rect">
            <a:avLst/>
          </a:prstGeom>
          <a:noFill/>
          <a:ln>
            <a:noFill/>
          </a:ln>
          <a:effectLst/>
        </p:spPr>
        <p:txBody>
          <a:bodyPr wrap="none" rtlCol="0">
            <a:spAutoFit/>
          </a:bodyPr>
          <a:lstStyle/>
          <a:p>
            <a:pPr defTabSz="1219200" fontAlgn="auto">
              <a:spcBef>
                <a:spcPts val="0"/>
              </a:spcBef>
              <a:spcAft>
                <a:spcPts val="0"/>
              </a:spcAft>
            </a:pPr>
            <a:r>
              <a:rPr lang="zh-CN" altLang="en-US" sz="1200" dirty="0" smtClean="0">
                <a:latin typeface="+mn-ea"/>
                <a:ea typeface="+mn-ea"/>
              </a:rPr>
              <a:t>键盘鼠标</a:t>
            </a:r>
            <a:endParaRPr lang="en-US" sz="1200" dirty="0">
              <a:latin typeface="+mn-ea"/>
              <a:ea typeface="+mn-ea"/>
            </a:endParaRPr>
          </a:p>
        </p:txBody>
      </p:sp>
      <p:sp>
        <p:nvSpPr>
          <p:cNvPr id="17" name="文本框 16"/>
          <p:cNvSpPr txBox="1"/>
          <p:nvPr/>
        </p:nvSpPr>
        <p:spPr>
          <a:xfrm>
            <a:off x="1739578" y="3899246"/>
            <a:ext cx="800219" cy="276999"/>
          </a:xfrm>
          <a:prstGeom prst="rect">
            <a:avLst/>
          </a:prstGeom>
          <a:noFill/>
          <a:ln>
            <a:noFill/>
          </a:ln>
          <a:effectLst/>
        </p:spPr>
        <p:txBody>
          <a:bodyPr wrap="none" rtlCol="0">
            <a:spAutoFit/>
          </a:bodyPr>
          <a:lstStyle/>
          <a:p>
            <a:pPr defTabSz="1219200" fontAlgn="auto">
              <a:spcBef>
                <a:spcPts val="0"/>
              </a:spcBef>
              <a:spcAft>
                <a:spcPts val="0"/>
              </a:spcAft>
            </a:pPr>
            <a:r>
              <a:rPr lang="zh-CN" altLang="en-US" sz="1200" dirty="0" smtClean="0">
                <a:latin typeface="+mn-ea"/>
                <a:ea typeface="+mn-ea"/>
              </a:rPr>
              <a:t>多点触摸</a:t>
            </a:r>
            <a:endParaRPr lang="en-US" sz="1200" dirty="0">
              <a:latin typeface="+mn-ea"/>
              <a:ea typeface="+mn-ea"/>
            </a:endParaRPr>
          </a:p>
        </p:txBody>
      </p:sp>
      <p:sp>
        <p:nvSpPr>
          <p:cNvPr id="18" name="文本框 17"/>
          <p:cNvSpPr txBox="1"/>
          <p:nvPr/>
        </p:nvSpPr>
        <p:spPr>
          <a:xfrm>
            <a:off x="1739578" y="4366619"/>
            <a:ext cx="800219" cy="276999"/>
          </a:xfrm>
          <a:prstGeom prst="rect">
            <a:avLst/>
          </a:prstGeom>
          <a:noFill/>
          <a:ln>
            <a:noFill/>
          </a:ln>
          <a:effectLst/>
        </p:spPr>
        <p:txBody>
          <a:bodyPr wrap="none" rtlCol="0">
            <a:spAutoFit/>
          </a:bodyPr>
          <a:lstStyle/>
          <a:p>
            <a:pPr defTabSz="1219200" fontAlgn="auto">
              <a:spcBef>
                <a:spcPts val="0"/>
              </a:spcBef>
              <a:spcAft>
                <a:spcPts val="0"/>
              </a:spcAft>
            </a:pPr>
            <a:r>
              <a:rPr lang="zh-CN" altLang="en-US" sz="1200" dirty="0" smtClean="0">
                <a:latin typeface="+mn-ea"/>
                <a:ea typeface="+mn-ea"/>
              </a:rPr>
              <a:t>动作捕捉</a:t>
            </a:r>
            <a:endParaRPr lang="en-US" sz="1200" dirty="0">
              <a:latin typeface="+mn-ea"/>
              <a:ea typeface="+mn-ea"/>
            </a:endParaRPr>
          </a:p>
        </p:txBody>
      </p:sp>
      <p:cxnSp>
        <p:nvCxnSpPr>
          <p:cNvPr id="19" name="直接箭头连接符 18"/>
          <p:cNvCxnSpPr/>
          <p:nvPr/>
        </p:nvCxnSpPr>
        <p:spPr>
          <a:xfrm flipV="1">
            <a:off x="2511087" y="2908511"/>
            <a:ext cx="512937" cy="612070"/>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0" name="直接箭头连接符 19"/>
          <p:cNvCxnSpPr/>
          <p:nvPr/>
        </p:nvCxnSpPr>
        <p:spPr>
          <a:xfrm flipV="1">
            <a:off x="2473749" y="3636343"/>
            <a:ext cx="635849" cy="354718"/>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1" name="直接箭头连接符 20"/>
          <p:cNvCxnSpPr/>
          <p:nvPr/>
        </p:nvCxnSpPr>
        <p:spPr>
          <a:xfrm>
            <a:off x="2482192" y="4054905"/>
            <a:ext cx="651299" cy="412034"/>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2" name="直接箭头连接符 21"/>
          <p:cNvCxnSpPr/>
          <p:nvPr/>
        </p:nvCxnSpPr>
        <p:spPr>
          <a:xfrm flipV="1">
            <a:off x="2477210" y="3103001"/>
            <a:ext cx="563519" cy="1315325"/>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3" name="直接箭头连接符 22"/>
          <p:cNvCxnSpPr/>
          <p:nvPr/>
        </p:nvCxnSpPr>
        <p:spPr>
          <a:xfrm flipV="1">
            <a:off x="2501832" y="3733046"/>
            <a:ext cx="616529" cy="772601"/>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4" name="直接箭头连接符 23"/>
          <p:cNvCxnSpPr/>
          <p:nvPr/>
        </p:nvCxnSpPr>
        <p:spPr>
          <a:xfrm flipV="1">
            <a:off x="2518616" y="4521774"/>
            <a:ext cx="599745" cy="41697"/>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5" name="直接箭头连接符 24"/>
          <p:cNvCxnSpPr/>
          <p:nvPr/>
        </p:nvCxnSpPr>
        <p:spPr>
          <a:xfrm flipV="1">
            <a:off x="2518616" y="3566015"/>
            <a:ext cx="590982" cy="15040"/>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6" name="直接箭头连接符 25"/>
          <p:cNvCxnSpPr/>
          <p:nvPr/>
        </p:nvCxnSpPr>
        <p:spPr>
          <a:xfrm>
            <a:off x="2505806" y="3672417"/>
            <a:ext cx="612555" cy="705576"/>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7" name="直接箭头连接符 26"/>
          <p:cNvCxnSpPr/>
          <p:nvPr/>
        </p:nvCxnSpPr>
        <p:spPr>
          <a:xfrm>
            <a:off x="2516531" y="3114456"/>
            <a:ext cx="593067" cy="418438"/>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8" name="直接箭头连接符 27"/>
          <p:cNvCxnSpPr/>
          <p:nvPr/>
        </p:nvCxnSpPr>
        <p:spPr>
          <a:xfrm>
            <a:off x="2481913" y="3198691"/>
            <a:ext cx="627685" cy="1064176"/>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9" name="直接箭头连接符 28"/>
          <p:cNvCxnSpPr/>
          <p:nvPr/>
        </p:nvCxnSpPr>
        <p:spPr>
          <a:xfrm flipV="1">
            <a:off x="2477640" y="3017357"/>
            <a:ext cx="555938" cy="900422"/>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sp>
        <p:nvSpPr>
          <p:cNvPr id="30" name="任意多边形 29"/>
          <p:cNvSpPr/>
          <p:nvPr/>
        </p:nvSpPr>
        <p:spPr>
          <a:xfrm>
            <a:off x="3626496" y="2896421"/>
            <a:ext cx="2041071" cy="685922"/>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31" name="任意多边形 30"/>
          <p:cNvSpPr/>
          <p:nvPr/>
        </p:nvSpPr>
        <p:spPr>
          <a:xfrm flipV="1">
            <a:off x="3623775" y="4017620"/>
            <a:ext cx="2041071" cy="685922"/>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32" name="文本框 31"/>
          <p:cNvSpPr txBox="1"/>
          <p:nvPr/>
        </p:nvSpPr>
        <p:spPr>
          <a:xfrm>
            <a:off x="3676510" y="3465680"/>
            <a:ext cx="1723549" cy="461665"/>
          </a:xfrm>
          <a:prstGeom prst="rect">
            <a:avLst/>
          </a:prstGeom>
          <a:noFill/>
          <a:ln>
            <a:noFill/>
          </a:ln>
          <a:effectLst/>
        </p:spPr>
        <p:txBody>
          <a:bodyPr wrap="none" rtlCol="0">
            <a:spAutoFit/>
          </a:bodyPr>
          <a:lstStyle/>
          <a:p>
            <a:pPr defTabSz="1219200" fontAlgn="auto">
              <a:spcBef>
                <a:spcPts val="0"/>
              </a:spcBef>
              <a:spcAft>
                <a:spcPts val="0"/>
              </a:spcAft>
            </a:pPr>
            <a:r>
              <a:rPr lang="zh-CN" altLang="en-US" sz="1200" b="1" dirty="0" smtClean="0">
                <a:latin typeface="+mn-ea"/>
                <a:ea typeface="+mn-ea"/>
              </a:rPr>
              <a:t>应用上云</a:t>
            </a:r>
            <a:endParaRPr lang="en-US" altLang="zh-CN" sz="1200" b="1" dirty="0" smtClean="0">
              <a:latin typeface="+mn-ea"/>
              <a:ea typeface="+mn-ea"/>
            </a:endParaRPr>
          </a:p>
          <a:p>
            <a:pPr defTabSz="1219200" fontAlgn="auto">
              <a:spcBef>
                <a:spcPts val="0"/>
              </a:spcBef>
              <a:spcAft>
                <a:spcPts val="0"/>
              </a:spcAft>
            </a:pPr>
            <a:r>
              <a:rPr lang="zh-CN" altLang="en-US" sz="1200" b="1" dirty="0" smtClean="0">
                <a:latin typeface="+mn-ea"/>
                <a:ea typeface="+mn-ea"/>
              </a:rPr>
              <a:t>计算、存储上移到云端</a:t>
            </a:r>
            <a:endParaRPr lang="en-US" sz="1200" b="1" dirty="0">
              <a:latin typeface="+mn-ea"/>
              <a:ea typeface="+mn-ea"/>
            </a:endParaRPr>
          </a:p>
        </p:txBody>
      </p:sp>
      <p:sp>
        <p:nvSpPr>
          <p:cNvPr id="33" name="任意多边形 32"/>
          <p:cNvSpPr/>
          <p:nvPr/>
        </p:nvSpPr>
        <p:spPr>
          <a:xfrm>
            <a:off x="4644878" y="2888529"/>
            <a:ext cx="1019966" cy="470657"/>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990000"/>
            </a:solidFill>
            <a:prstDash val="solid"/>
            <a:miter lim="800000"/>
            <a:headEnd type="none" w="med" len="med"/>
            <a:tailEnd type="triangl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34" name="文本框 33"/>
          <p:cNvSpPr txBox="1"/>
          <p:nvPr/>
        </p:nvSpPr>
        <p:spPr>
          <a:xfrm>
            <a:off x="4838100" y="2695141"/>
            <a:ext cx="800219" cy="461665"/>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1219200" fontAlgn="auto">
              <a:spcBef>
                <a:spcPts val="0"/>
              </a:spcBef>
              <a:spcAft>
                <a:spcPts val="0"/>
              </a:spcAft>
            </a:pPr>
            <a:r>
              <a:rPr lang="zh-CN" altLang="en-US" sz="1200" dirty="0" smtClean="0">
                <a:latin typeface="+mn-ea"/>
                <a:ea typeface="+mn-ea"/>
              </a:rPr>
              <a:t>程序化</a:t>
            </a:r>
            <a:endParaRPr lang="en-US" altLang="zh-CN" sz="1200" dirty="0" smtClean="0">
              <a:latin typeface="+mn-ea"/>
              <a:ea typeface="+mn-ea"/>
            </a:endParaRPr>
          </a:p>
          <a:p>
            <a:pPr defTabSz="1219200" fontAlgn="auto">
              <a:spcBef>
                <a:spcPts val="0"/>
              </a:spcBef>
              <a:spcAft>
                <a:spcPts val="0"/>
              </a:spcAft>
            </a:pPr>
            <a:r>
              <a:rPr lang="zh-CN" altLang="en-US" sz="1200" dirty="0" smtClean="0">
                <a:latin typeface="+mn-ea"/>
                <a:ea typeface="+mn-ea"/>
              </a:rPr>
              <a:t>访问入口</a:t>
            </a:r>
            <a:endParaRPr lang="en-US" sz="1200" dirty="0">
              <a:latin typeface="+mn-ea"/>
              <a:ea typeface="+mn-ea"/>
            </a:endParaRPr>
          </a:p>
        </p:txBody>
      </p:sp>
      <p:sp>
        <p:nvSpPr>
          <p:cNvPr id="35" name="云形 34"/>
          <p:cNvSpPr/>
          <p:nvPr/>
        </p:nvSpPr>
        <p:spPr>
          <a:xfrm>
            <a:off x="8326876" y="2750893"/>
            <a:ext cx="1161577" cy="609186"/>
          </a:xfrm>
          <a:prstGeom prst="cloud">
            <a:avLst/>
          </a:prstGeom>
          <a:solidFill>
            <a:srgbClr val="00B0F0"/>
          </a:solidFill>
          <a:ln w="6350" cap="flat" cmpd="sng" algn="ctr">
            <a:noFill/>
            <a:prstDash val="solid"/>
            <a:miter lim="800000"/>
          </a:ln>
          <a:effectLst/>
        </p:spPr>
        <p:txBody>
          <a:bodyPr wrap="none"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uLnTx/>
                <a:uFillTx/>
                <a:latin typeface="+mn-ea"/>
                <a:ea typeface="+mn-ea"/>
                <a:cs typeface="+mn-cs"/>
              </a:rPr>
              <a:t>云侧</a:t>
            </a:r>
            <a:endParaRPr kumimoji="0" lang="en-US" altLang="zh-CN" sz="1200" b="0" i="0" u="none" strike="noStrike" kern="0" cap="none" spc="0" normalizeH="0" baseline="0" noProof="0" dirty="0" smtClean="0">
              <a:ln>
                <a:noFill/>
              </a:ln>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uLnTx/>
                <a:uFillTx/>
                <a:latin typeface="+mn-ea"/>
                <a:ea typeface="+mn-ea"/>
                <a:cs typeface="+mn-cs"/>
              </a:rPr>
              <a:t>Server</a:t>
            </a:r>
            <a:r>
              <a:rPr kumimoji="0" lang="zh-CN" altLang="en-US" sz="1200" b="0" i="0" u="none" strike="noStrike" kern="0" cap="none" spc="0" normalizeH="0" baseline="0" noProof="0" dirty="0" smtClean="0">
                <a:ln>
                  <a:noFill/>
                </a:ln>
                <a:uLnTx/>
                <a:uFillTx/>
                <a:latin typeface="+mn-ea"/>
                <a:ea typeface="+mn-ea"/>
                <a:cs typeface="+mn-cs"/>
              </a:rPr>
              <a:t>端</a:t>
            </a:r>
            <a:endParaRPr kumimoji="0" lang="en-US" sz="1200" b="0" i="0" u="none" strike="noStrike" kern="0" cap="none" spc="0" normalizeH="0" baseline="0" noProof="0" dirty="0" smtClean="0">
              <a:ln>
                <a:noFill/>
              </a:ln>
              <a:uLnTx/>
              <a:uFillTx/>
              <a:latin typeface="+mn-ea"/>
              <a:ea typeface="+mn-ea"/>
              <a:cs typeface="+mn-cs"/>
            </a:endParaRPr>
          </a:p>
        </p:txBody>
      </p:sp>
      <p:sp>
        <p:nvSpPr>
          <p:cNvPr id="36" name="云形 35"/>
          <p:cNvSpPr/>
          <p:nvPr/>
        </p:nvSpPr>
        <p:spPr>
          <a:xfrm>
            <a:off x="8326876" y="3458414"/>
            <a:ext cx="1161577" cy="609186"/>
          </a:xfrm>
          <a:prstGeom prst="cloud">
            <a:avLst/>
          </a:prstGeom>
          <a:solidFill>
            <a:srgbClr val="00B0F0"/>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uLnTx/>
                <a:uFillTx/>
                <a:latin typeface="+mn-ea"/>
                <a:ea typeface="+mn-ea"/>
                <a:cs typeface="+mn-cs"/>
              </a:rPr>
              <a:t>云侧</a:t>
            </a:r>
            <a:endParaRPr kumimoji="0" lang="en-US" altLang="zh-CN" sz="1200" b="0" i="0" u="none" strike="noStrike" kern="0" cap="none" spc="0" normalizeH="0" baseline="0" noProof="0" dirty="0" smtClean="0">
              <a:ln>
                <a:noFill/>
              </a:ln>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uLnTx/>
                <a:uFillTx/>
                <a:latin typeface="+mn-ea"/>
                <a:ea typeface="+mn-ea"/>
                <a:cs typeface="+mn-cs"/>
              </a:rPr>
              <a:t>Server</a:t>
            </a:r>
            <a:r>
              <a:rPr kumimoji="0" lang="zh-CN" altLang="en-US" sz="1200" b="0" i="0" u="none" strike="noStrike" kern="0" cap="none" spc="0" normalizeH="0" baseline="0" noProof="0" dirty="0" smtClean="0">
                <a:ln>
                  <a:noFill/>
                </a:ln>
                <a:uLnTx/>
                <a:uFillTx/>
                <a:latin typeface="+mn-ea"/>
                <a:ea typeface="+mn-ea"/>
                <a:cs typeface="+mn-cs"/>
              </a:rPr>
              <a:t>端</a:t>
            </a:r>
            <a:endParaRPr kumimoji="0" lang="en-US" sz="1200" b="0" i="0" u="none" strike="noStrike" kern="0" cap="none" spc="0" normalizeH="0" baseline="0" noProof="0" dirty="0" smtClean="0">
              <a:ln>
                <a:noFill/>
              </a:ln>
              <a:uLnTx/>
              <a:uFillTx/>
              <a:latin typeface="+mn-ea"/>
              <a:ea typeface="+mn-ea"/>
              <a:cs typeface="+mn-cs"/>
            </a:endParaRPr>
          </a:p>
        </p:txBody>
      </p:sp>
      <p:sp>
        <p:nvSpPr>
          <p:cNvPr id="37" name="云形 36"/>
          <p:cNvSpPr/>
          <p:nvPr/>
        </p:nvSpPr>
        <p:spPr>
          <a:xfrm>
            <a:off x="8326876" y="4165936"/>
            <a:ext cx="1161577" cy="609186"/>
          </a:xfrm>
          <a:prstGeom prst="cloud">
            <a:avLst/>
          </a:prstGeom>
          <a:solidFill>
            <a:srgbClr val="00B0F0"/>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uLnTx/>
                <a:uFillTx/>
                <a:latin typeface="+mn-ea"/>
                <a:ea typeface="+mn-ea"/>
                <a:cs typeface="+mn-cs"/>
              </a:rPr>
              <a:t>云侧</a:t>
            </a:r>
            <a:endParaRPr kumimoji="0" lang="zh-CN" altLang="en-US" sz="1200" b="0" i="0" u="none" strike="noStrike" kern="0" cap="none" spc="0" normalizeH="0" baseline="0" noProof="0" dirty="0" smtClean="0">
              <a:ln>
                <a:noFill/>
              </a:ln>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smtClean="0">
                <a:ln>
                  <a:noFill/>
                </a:ln>
                <a:uLnTx/>
                <a:uFillTx/>
                <a:latin typeface="+mn-ea"/>
                <a:ea typeface="+mn-ea"/>
                <a:cs typeface="+mn-cs"/>
              </a:rPr>
              <a:t>Server</a:t>
            </a:r>
            <a:r>
              <a:rPr kumimoji="0" lang="zh-CN" altLang="en-US" sz="1200" b="0" i="0" u="none" strike="noStrike" kern="0" cap="none" spc="0" normalizeH="0" baseline="0" noProof="0" dirty="0" smtClean="0">
                <a:ln>
                  <a:noFill/>
                </a:ln>
                <a:uLnTx/>
                <a:uFillTx/>
                <a:latin typeface="+mn-ea"/>
                <a:ea typeface="+mn-ea"/>
                <a:cs typeface="+mn-cs"/>
              </a:rPr>
              <a:t>端</a:t>
            </a:r>
            <a:endParaRPr kumimoji="0" lang="en-US" sz="1200" b="0" i="0" u="none" strike="noStrike" kern="0" cap="none" spc="0" normalizeH="0" baseline="0" noProof="0" dirty="0" smtClean="0">
              <a:ln>
                <a:noFill/>
              </a:ln>
              <a:uLnTx/>
              <a:uFillTx/>
              <a:latin typeface="+mn-ea"/>
              <a:ea typeface="+mn-ea"/>
              <a:cs typeface="+mn-cs"/>
            </a:endParaRPr>
          </a:p>
        </p:txBody>
      </p:sp>
      <p:sp>
        <p:nvSpPr>
          <p:cNvPr id="38" name="任意多边形 37"/>
          <p:cNvSpPr/>
          <p:nvPr/>
        </p:nvSpPr>
        <p:spPr>
          <a:xfrm flipH="1">
            <a:off x="6135926" y="2918552"/>
            <a:ext cx="2041071" cy="662503"/>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39" name="任意多边形 38"/>
          <p:cNvSpPr/>
          <p:nvPr/>
        </p:nvSpPr>
        <p:spPr>
          <a:xfrm flipH="1" flipV="1">
            <a:off x="6135927" y="4017619"/>
            <a:ext cx="2041070" cy="662503"/>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uLnTx/>
              <a:uFillTx/>
              <a:latin typeface="+mn-ea"/>
              <a:ea typeface="+mn-ea"/>
              <a:cs typeface="+mn-cs"/>
            </a:endParaRPr>
          </a:p>
        </p:txBody>
      </p:sp>
      <p:sp>
        <p:nvSpPr>
          <p:cNvPr id="40" name="文本框 39"/>
          <p:cNvSpPr txBox="1"/>
          <p:nvPr/>
        </p:nvSpPr>
        <p:spPr>
          <a:xfrm>
            <a:off x="6341902" y="3463431"/>
            <a:ext cx="1741182" cy="461665"/>
          </a:xfrm>
          <a:prstGeom prst="rect">
            <a:avLst/>
          </a:prstGeom>
          <a:noFill/>
          <a:ln>
            <a:noFill/>
          </a:ln>
          <a:effectLst/>
        </p:spPr>
        <p:txBody>
          <a:bodyPr wrap="none" rtlCol="0">
            <a:spAutoFit/>
          </a:bodyPr>
          <a:lstStyle/>
          <a:p>
            <a:pPr algn="r" defTabSz="1219200" fontAlgn="auto">
              <a:spcBef>
                <a:spcPts val="0"/>
              </a:spcBef>
              <a:spcAft>
                <a:spcPts val="0"/>
              </a:spcAft>
            </a:pPr>
            <a:r>
              <a:rPr lang="zh-CN" altLang="en-US" sz="1200" b="1" dirty="0">
                <a:latin typeface="+mn-ea"/>
                <a:ea typeface="+mn-ea"/>
              </a:rPr>
              <a:t>端</a:t>
            </a:r>
            <a:r>
              <a:rPr lang="zh-CN" altLang="en-US" sz="1200" b="1" dirty="0" smtClean="0">
                <a:latin typeface="+mn-ea"/>
                <a:ea typeface="+mn-ea"/>
              </a:rPr>
              <a:t>侧归一</a:t>
            </a:r>
            <a:endParaRPr lang="en-US" altLang="zh-CN" sz="1200" b="1" dirty="0" smtClean="0">
              <a:latin typeface="+mn-ea"/>
              <a:ea typeface="+mn-ea"/>
            </a:endParaRPr>
          </a:p>
          <a:p>
            <a:pPr algn="r" defTabSz="1219200" fontAlgn="auto">
              <a:spcBef>
                <a:spcPts val="0"/>
              </a:spcBef>
              <a:spcAft>
                <a:spcPts val="0"/>
              </a:spcAft>
            </a:pPr>
            <a:r>
              <a:rPr lang="zh-CN" altLang="en-US" sz="1200" b="1" dirty="0" smtClean="0">
                <a:latin typeface="+mn-ea"/>
                <a:ea typeface="+mn-ea"/>
              </a:rPr>
              <a:t>屏幕、</a:t>
            </a:r>
            <a:r>
              <a:rPr lang="en-US" altLang="zh-CN" sz="1200" b="1" dirty="0" smtClean="0">
                <a:latin typeface="+mn-ea"/>
                <a:ea typeface="+mn-ea"/>
              </a:rPr>
              <a:t>UI</a:t>
            </a:r>
            <a:r>
              <a:rPr lang="zh-CN" altLang="en-US" sz="1200" b="1" dirty="0" smtClean="0">
                <a:latin typeface="+mn-ea"/>
                <a:ea typeface="+mn-ea"/>
              </a:rPr>
              <a:t>、传感器映射</a:t>
            </a:r>
            <a:endParaRPr lang="en-US" sz="1200" b="1" dirty="0">
              <a:latin typeface="+mn-ea"/>
              <a:ea typeface="+mn-ea"/>
            </a:endParaRPr>
          </a:p>
        </p:txBody>
      </p:sp>
      <p:cxnSp>
        <p:nvCxnSpPr>
          <p:cNvPr id="124" name="直接连接符 123"/>
          <p:cNvCxnSpPr/>
          <p:nvPr/>
        </p:nvCxnSpPr>
        <p:spPr>
          <a:xfrm>
            <a:off x="1879912" y="4893599"/>
            <a:ext cx="0" cy="1503601"/>
          </a:xfrm>
          <a:prstGeom prst="line">
            <a:avLst/>
          </a:prstGeom>
          <a:noFill/>
          <a:ln w="6350" cap="flat" cmpd="sng" algn="ctr">
            <a:solidFill>
              <a:srgbClr val="DDDDDD"/>
            </a:solidFill>
            <a:prstDash val="solid"/>
            <a:miter lim="800000"/>
          </a:ln>
          <a:effectLst/>
        </p:spPr>
      </p:cxnSp>
      <p:grpSp>
        <p:nvGrpSpPr>
          <p:cNvPr id="125" name="组合 124"/>
          <p:cNvGrpSpPr/>
          <p:nvPr/>
        </p:nvGrpSpPr>
        <p:grpSpPr>
          <a:xfrm>
            <a:off x="1844292" y="5368401"/>
            <a:ext cx="1401858" cy="983073"/>
            <a:chOff x="2301308" y="4056126"/>
            <a:chExt cx="1401858" cy="983073"/>
          </a:xfrm>
        </p:grpSpPr>
        <p:sp>
          <p:nvSpPr>
            <p:cNvPr id="126" name="矩形 125"/>
            <p:cNvSpPr/>
            <p:nvPr/>
          </p:nvSpPr>
          <p:spPr>
            <a:xfrm>
              <a:off x="2301308" y="4346702"/>
              <a:ext cx="1401858" cy="692497"/>
            </a:xfrm>
            <a:prstGeom prst="rect">
              <a:avLst/>
            </a:prstGeom>
          </p:spPr>
          <p:txBody>
            <a:bodyPr wrap="square">
              <a:spAutoFit/>
            </a:bodyPr>
            <a:lstStyle/>
            <a:p>
              <a:pPr algn="ctr" defTabSz="914400" fontAlgn="auto">
                <a:spcBef>
                  <a:spcPts val="0"/>
                </a:spcBef>
                <a:spcAft>
                  <a:spcPts val="0"/>
                </a:spcAft>
              </a:pPr>
              <a:r>
                <a:rPr lang="zh-CN" altLang="en-US" sz="1200" dirty="0" smtClean="0">
                  <a:latin typeface="+mn-ea"/>
                  <a:ea typeface="+mn-ea"/>
                </a:rPr>
                <a:t>无限</a:t>
              </a:r>
              <a:r>
                <a:rPr lang="zh-CN" altLang="en-US" sz="1200" dirty="0">
                  <a:latin typeface="+mn-ea"/>
                  <a:ea typeface="+mn-ea"/>
                </a:rPr>
                <a:t>续航</a:t>
              </a:r>
              <a:endParaRPr lang="en-US" altLang="zh-CN" sz="1200" dirty="0">
                <a:latin typeface="+mn-ea"/>
                <a:ea typeface="+mn-ea"/>
              </a:endParaRPr>
            </a:p>
            <a:p>
              <a:pPr algn="ctr" defTabSz="914400" fontAlgn="auto">
                <a:spcBef>
                  <a:spcPts val="0"/>
                </a:spcBef>
                <a:spcAft>
                  <a:spcPts val="0"/>
                </a:spcAft>
              </a:pPr>
              <a:r>
                <a:rPr lang="zh-CN" altLang="en-US" sz="1200" dirty="0">
                  <a:latin typeface="+mn-ea"/>
                  <a:ea typeface="+mn-ea"/>
                </a:rPr>
                <a:t>永不关机</a:t>
              </a:r>
              <a:endParaRPr lang="zh-CN" altLang="en-US" sz="1200" dirty="0">
                <a:latin typeface="+mn-ea"/>
                <a:ea typeface="+mn-ea"/>
              </a:endParaRPr>
            </a:p>
            <a:p>
              <a:pPr algn="ctr" defTabSz="914400" fontAlgn="auto">
                <a:lnSpc>
                  <a:spcPct val="125000"/>
                </a:lnSpc>
                <a:spcBef>
                  <a:spcPts val="0"/>
                </a:spcBef>
                <a:spcAft>
                  <a:spcPts val="0"/>
                </a:spcAft>
              </a:pPr>
              <a:endParaRPr lang="en-US" sz="1200" dirty="0">
                <a:latin typeface="+mn-ea"/>
                <a:ea typeface="+mn-ea"/>
              </a:endParaRPr>
            </a:p>
          </p:txBody>
        </p:sp>
        <p:sp>
          <p:nvSpPr>
            <p:cNvPr id="127" name="矩形 126"/>
            <p:cNvSpPr/>
            <p:nvPr/>
          </p:nvSpPr>
          <p:spPr>
            <a:xfrm>
              <a:off x="2355264" y="4056126"/>
              <a:ext cx="1293945" cy="276999"/>
            </a:xfrm>
            <a:prstGeom prst="rect">
              <a:avLst/>
            </a:prstGeom>
          </p:spPr>
          <p:txBody>
            <a:bodyPr wrap="none">
              <a:spAutoFit/>
            </a:bodyPr>
            <a:lstStyle/>
            <a:p>
              <a:pPr algn="ctr" defTabSz="914400" fontAlgn="auto">
                <a:spcBef>
                  <a:spcPts val="0"/>
                </a:spcBef>
                <a:spcAft>
                  <a:spcPts val="0"/>
                </a:spcAft>
              </a:pPr>
              <a:r>
                <a:rPr lang="en-US" altLang="zh-CN" sz="1200" b="1" dirty="0" smtClean="0">
                  <a:latin typeface="+mn-ea"/>
                  <a:ea typeface="+mn-ea"/>
                </a:rPr>
                <a:t>7 × 24</a:t>
              </a:r>
              <a:r>
                <a:rPr lang="zh-CN" altLang="en-US" sz="1200" b="1" dirty="0" smtClean="0">
                  <a:latin typeface="+mn-ea"/>
                  <a:ea typeface="+mn-ea"/>
                </a:rPr>
                <a:t>永久在线</a:t>
              </a:r>
              <a:endParaRPr lang="zh-CN" altLang="en-US" sz="1200" dirty="0">
                <a:latin typeface="+mn-ea"/>
                <a:ea typeface="+mn-ea"/>
              </a:endParaRPr>
            </a:p>
          </p:txBody>
        </p:sp>
      </p:grpSp>
      <p:grpSp>
        <p:nvGrpSpPr>
          <p:cNvPr id="128" name="组合 127"/>
          <p:cNvGrpSpPr/>
          <p:nvPr/>
        </p:nvGrpSpPr>
        <p:grpSpPr>
          <a:xfrm>
            <a:off x="3863752" y="5373216"/>
            <a:ext cx="1622902" cy="978258"/>
            <a:chOff x="3956789" y="4060941"/>
            <a:chExt cx="1622902" cy="978258"/>
          </a:xfrm>
        </p:grpSpPr>
        <p:sp>
          <p:nvSpPr>
            <p:cNvPr id="129" name="矩形 128"/>
            <p:cNvSpPr/>
            <p:nvPr/>
          </p:nvSpPr>
          <p:spPr>
            <a:xfrm>
              <a:off x="3956789" y="4346702"/>
              <a:ext cx="1622902" cy="692497"/>
            </a:xfrm>
            <a:prstGeom prst="rect">
              <a:avLst/>
            </a:prstGeom>
          </p:spPr>
          <p:txBody>
            <a:bodyPr wrap="square">
              <a:spAutoFit/>
            </a:bodyPr>
            <a:lstStyle/>
            <a:p>
              <a:pPr algn="ctr" defTabSz="914400" fontAlgn="auto">
                <a:spcBef>
                  <a:spcPts val="0"/>
                </a:spcBef>
                <a:spcAft>
                  <a:spcPts val="0"/>
                </a:spcAft>
              </a:pPr>
              <a:r>
                <a:rPr lang="zh-CN" altLang="en-US" sz="1200" dirty="0" smtClean="0">
                  <a:latin typeface="+mn-ea"/>
                  <a:ea typeface="+mn-ea"/>
                </a:rPr>
                <a:t>规格</a:t>
              </a:r>
              <a:r>
                <a:rPr lang="zh-CN" altLang="en-US" sz="1200" dirty="0">
                  <a:latin typeface="+mn-ea"/>
                  <a:ea typeface="+mn-ea"/>
                </a:rPr>
                <a:t>灵活调整</a:t>
              </a:r>
              <a:endParaRPr lang="en-US" altLang="zh-CN" sz="1200" dirty="0">
                <a:latin typeface="+mn-ea"/>
                <a:ea typeface="+mn-ea"/>
              </a:endParaRPr>
            </a:p>
            <a:p>
              <a:pPr algn="ctr" defTabSz="914400" fontAlgn="auto">
                <a:spcBef>
                  <a:spcPts val="0"/>
                </a:spcBef>
                <a:spcAft>
                  <a:spcPts val="0"/>
                </a:spcAft>
              </a:pPr>
              <a:r>
                <a:rPr lang="zh-CN" altLang="en-US" sz="1200" dirty="0">
                  <a:latin typeface="+mn-ea"/>
                  <a:ea typeface="+mn-ea"/>
                </a:rPr>
                <a:t>性能无限拓展</a:t>
              </a:r>
              <a:endParaRPr lang="zh-CN" altLang="en-US" sz="1200" dirty="0">
                <a:latin typeface="+mn-ea"/>
                <a:ea typeface="+mn-ea"/>
              </a:endParaRPr>
            </a:p>
            <a:p>
              <a:pPr algn="ctr" defTabSz="914400" fontAlgn="auto">
                <a:lnSpc>
                  <a:spcPct val="125000"/>
                </a:lnSpc>
                <a:spcBef>
                  <a:spcPts val="0"/>
                </a:spcBef>
                <a:spcAft>
                  <a:spcPts val="0"/>
                </a:spcAft>
              </a:pPr>
              <a:endParaRPr lang="en-US" sz="1200" dirty="0">
                <a:latin typeface="+mn-ea"/>
                <a:ea typeface="+mn-ea"/>
              </a:endParaRPr>
            </a:p>
          </p:txBody>
        </p:sp>
        <p:sp>
          <p:nvSpPr>
            <p:cNvPr id="130" name="矩形 129"/>
            <p:cNvSpPr/>
            <p:nvPr/>
          </p:nvSpPr>
          <p:spPr>
            <a:xfrm>
              <a:off x="4214241" y="4060941"/>
              <a:ext cx="1107996" cy="276999"/>
            </a:xfrm>
            <a:prstGeom prst="rect">
              <a:avLst/>
            </a:prstGeom>
          </p:spPr>
          <p:txBody>
            <a:bodyPr wrap="none">
              <a:spAutoFit/>
            </a:bodyPr>
            <a:lstStyle/>
            <a:p>
              <a:pPr algn="ctr" defTabSz="914400" fontAlgn="auto">
                <a:spcBef>
                  <a:spcPts val="0"/>
                </a:spcBef>
                <a:spcAft>
                  <a:spcPts val="0"/>
                </a:spcAft>
              </a:pPr>
              <a:r>
                <a:rPr lang="zh-CN" altLang="en-US" sz="1200" b="1" dirty="0" smtClean="0">
                  <a:latin typeface="+mn-ea"/>
                  <a:ea typeface="+mn-ea"/>
                </a:rPr>
                <a:t>规格灵活配置</a:t>
              </a:r>
              <a:endParaRPr lang="zh-CN" altLang="en-US" sz="1200" b="1" dirty="0">
                <a:latin typeface="+mn-ea"/>
                <a:ea typeface="+mn-ea"/>
              </a:endParaRPr>
            </a:p>
          </p:txBody>
        </p:sp>
      </p:grpSp>
      <p:grpSp>
        <p:nvGrpSpPr>
          <p:cNvPr id="131" name="组合 130"/>
          <p:cNvGrpSpPr/>
          <p:nvPr/>
        </p:nvGrpSpPr>
        <p:grpSpPr>
          <a:xfrm>
            <a:off x="6006312" y="5368401"/>
            <a:ext cx="1656708" cy="983073"/>
            <a:chOff x="6734728" y="4056126"/>
            <a:chExt cx="1656708" cy="983073"/>
          </a:xfrm>
        </p:grpSpPr>
        <p:sp>
          <p:nvSpPr>
            <p:cNvPr id="132" name="矩形 131"/>
            <p:cNvSpPr/>
            <p:nvPr/>
          </p:nvSpPr>
          <p:spPr>
            <a:xfrm>
              <a:off x="6734728" y="4346702"/>
              <a:ext cx="1656708" cy="692497"/>
            </a:xfrm>
            <a:prstGeom prst="rect">
              <a:avLst/>
            </a:prstGeom>
          </p:spPr>
          <p:txBody>
            <a:bodyPr wrap="square">
              <a:spAutoFit/>
            </a:bodyPr>
            <a:lstStyle/>
            <a:p>
              <a:pPr algn="ctr" defTabSz="914400" fontAlgn="auto">
                <a:spcBef>
                  <a:spcPts val="0"/>
                </a:spcBef>
                <a:spcAft>
                  <a:spcPts val="0"/>
                </a:spcAft>
              </a:pPr>
              <a:r>
                <a:rPr lang="zh-CN" altLang="en-US" sz="1200" dirty="0" smtClean="0">
                  <a:latin typeface="+mn-ea"/>
                  <a:ea typeface="+mn-ea"/>
                </a:rPr>
                <a:t>本地</a:t>
              </a:r>
              <a:r>
                <a:rPr lang="zh-CN" altLang="en-US" sz="1200" dirty="0">
                  <a:latin typeface="+mn-ea"/>
                  <a:ea typeface="+mn-ea"/>
                </a:rPr>
                <a:t>零占用</a:t>
              </a:r>
              <a:endParaRPr lang="en-US" altLang="zh-CN" sz="1200" dirty="0">
                <a:latin typeface="+mn-ea"/>
                <a:ea typeface="+mn-ea"/>
              </a:endParaRPr>
            </a:p>
            <a:p>
              <a:pPr algn="ctr" defTabSz="914400" fontAlgn="auto">
                <a:spcBef>
                  <a:spcPts val="0"/>
                </a:spcBef>
                <a:spcAft>
                  <a:spcPts val="0"/>
                </a:spcAft>
              </a:pPr>
              <a:r>
                <a:rPr lang="zh-CN" altLang="en-US" sz="1200" dirty="0">
                  <a:latin typeface="+mn-ea"/>
                  <a:ea typeface="+mn-ea"/>
                </a:rPr>
                <a:t>云端升级换代</a:t>
              </a:r>
              <a:endParaRPr lang="zh-CN" altLang="en-US" sz="1200" dirty="0">
                <a:latin typeface="+mn-ea"/>
                <a:ea typeface="+mn-ea"/>
              </a:endParaRPr>
            </a:p>
            <a:p>
              <a:pPr algn="ctr" defTabSz="914400" fontAlgn="auto">
                <a:lnSpc>
                  <a:spcPct val="125000"/>
                </a:lnSpc>
                <a:spcBef>
                  <a:spcPts val="0"/>
                </a:spcBef>
                <a:spcAft>
                  <a:spcPts val="0"/>
                </a:spcAft>
              </a:pPr>
              <a:endParaRPr lang="en-US" altLang="zh-CN" sz="1200" dirty="0">
                <a:latin typeface="+mn-ea"/>
                <a:ea typeface="+mn-ea"/>
              </a:endParaRPr>
            </a:p>
          </p:txBody>
        </p:sp>
        <p:sp>
          <p:nvSpPr>
            <p:cNvPr id="133" name="矩形 132"/>
            <p:cNvSpPr/>
            <p:nvPr/>
          </p:nvSpPr>
          <p:spPr>
            <a:xfrm>
              <a:off x="7009084" y="4056126"/>
              <a:ext cx="1107996" cy="276999"/>
            </a:xfrm>
            <a:prstGeom prst="rect">
              <a:avLst/>
            </a:prstGeom>
          </p:spPr>
          <p:txBody>
            <a:bodyPr wrap="none">
              <a:spAutoFit/>
            </a:bodyPr>
            <a:lstStyle/>
            <a:p>
              <a:pPr algn="ctr" defTabSz="914400" fontAlgn="auto">
                <a:spcBef>
                  <a:spcPts val="0"/>
                </a:spcBef>
                <a:spcAft>
                  <a:spcPts val="0"/>
                </a:spcAft>
              </a:pPr>
              <a:r>
                <a:rPr lang="zh-CN" altLang="en-US" sz="1200" b="1" dirty="0" smtClean="0">
                  <a:latin typeface="+mn-ea"/>
                  <a:ea typeface="+mn-ea"/>
                </a:rPr>
                <a:t>云上升级换代</a:t>
              </a:r>
              <a:endParaRPr lang="zh-CN" altLang="en-US" sz="1200" b="1" dirty="0">
                <a:latin typeface="+mn-ea"/>
                <a:ea typeface="+mn-ea"/>
              </a:endParaRPr>
            </a:p>
          </p:txBody>
        </p:sp>
      </p:grpSp>
      <p:grpSp>
        <p:nvGrpSpPr>
          <p:cNvPr id="134" name="组合 133"/>
          <p:cNvGrpSpPr/>
          <p:nvPr/>
        </p:nvGrpSpPr>
        <p:grpSpPr>
          <a:xfrm>
            <a:off x="8182677" y="5363535"/>
            <a:ext cx="1487288" cy="987939"/>
            <a:chOff x="9546473" y="4051260"/>
            <a:chExt cx="1487288" cy="987939"/>
          </a:xfrm>
        </p:grpSpPr>
        <p:sp>
          <p:nvSpPr>
            <p:cNvPr id="135" name="矩形 134"/>
            <p:cNvSpPr/>
            <p:nvPr/>
          </p:nvSpPr>
          <p:spPr>
            <a:xfrm>
              <a:off x="9546473" y="4346702"/>
              <a:ext cx="1487288" cy="692497"/>
            </a:xfrm>
            <a:prstGeom prst="rect">
              <a:avLst/>
            </a:prstGeom>
          </p:spPr>
          <p:txBody>
            <a:bodyPr wrap="square">
              <a:spAutoFit/>
            </a:bodyPr>
            <a:lstStyle/>
            <a:p>
              <a:pPr algn="ctr" defTabSz="914400" fontAlgn="auto">
                <a:spcBef>
                  <a:spcPts val="0"/>
                </a:spcBef>
                <a:spcAft>
                  <a:spcPts val="0"/>
                </a:spcAft>
              </a:pPr>
              <a:r>
                <a:rPr lang="zh-CN" altLang="en-US" sz="1200" dirty="0" smtClean="0">
                  <a:latin typeface="+mn-ea"/>
                  <a:ea typeface="+mn-ea"/>
                </a:rPr>
                <a:t>数据安全</a:t>
              </a:r>
              <a:endParaRPr lang="en-US" altLang="zh-CN" sz="1200" dirty="0">
                <a:latin typeface="+mn-ea"/>
                <a:ea typeface="+mn-ea"/>
              </a:endParaRPr>
            </a:p>
            <a:p>
              <a:pPr algn="ctr" defTabSz="914400" fontAlgn="auto">
                <a:spcBef>
                  <a:spcPts val="0"/>
                </a:spcBef>
                <a:spcAft>
                  <a:spcPts val="0"/>
                </a:spcAft>
              </a:pPr>
              <a:r>
                <a:rPr lang="zh-CN" altLang="en-US" sz="1200" dirty="0">
                  <a:latin typeface="+mn-ea"/>
                  <a:ea typeface="+mn-ea"/>
                </a:rPr>
                <a:t>远程管理</a:t>
              </a:r>
              <a:endParaRPr lang="zh-CN" altLang="en-US" sz="1200" dirty="0">
                <a:latin typeface="+mn-ea"/>
                <a:ea typeface="+mn-ea"/>
              </a:endParaRPr>
            </a:p>
            <a:p>
              <a:pPr algn="ctr" defTabSz="914400" fontAlgn="auto">
                <a:lnSpc>
                  <a:spcPct val="125000"/>
                </a:lnSpc>
                <a:spcBef>
                  <a:spcPts val="0"/>
                </a:spcBef>
                <a:spcAft>
                  <a:spcPts val="0"/>
                </a:spcAft>
              </a:pPr>
              <a:endParaRPr lang="en-US" sz="1200" dirty="0">
                <a:latin typeface="+mn-ea"/>
                <a:ea typeface="+mn-ea"/>
              </a:endParaRPr>
            </a:p>
          </p:txBody>
        </p:sp>
        <p:sp>
          <p:nvSpPr>
            <p:cNvPr id="136" name="矩形 135"/>
            <p:cNvSpPr/>
            <p:nvPr/>
          </p:nvSpPr>
          <p:spPr>
            <a:xfrm>
              <a:off x="9636287" y="4051260"/>
              <a:ext cx="1261884" cy="276999"/>
            </a:xfrm>
            <a:prstGeom prst="rect">
              <a:avLst/>
            </a:prstGeom>
          </p:spPr>
          <p:txBody>
            <a:bodyPr wrap="none">
              <a:spAutoFit/>
            </a:bodyPr>
            <a:lstStyle/>
            <a:p>
              <a:pPr algn="ctr" defTabSz="914400" fontAlgn="auto">
                <a:spcBef>
                  <a:spcPts val="0"/>
                </a:spcBef>
                <a:spcAft>
                  <a:spcPts val="0"/>
                </a:spcAft>
              </a:pPr>
              <a:r>
                <a:rPr lang="zh-CN" altLang="en-US" sz="1200" b="1" dirty="0" smtClean="0">
                  <a:latin typeface="+mn-ea"/>
                  <a:ea typeface="+mn-ea"/>
                </a:rPr>
                <a:t>企业级安全防护</a:t>
              </a:r>
              <a:endParaRPr lang="zh-CN" altLang="en-US" sz="1200" b="1" dirty="0">
                <a:latin typeface="+mn-ea"/>
                <a:ea typeface="+mn-ea"/>
              </a:endParaRPr>
            </a:p>
          </p:txBody>
        </p:sp>
      </p:grpSp>
      <p:cxnSp>
        <p:nvCxnSpPr>
          <p:cNvPr id="137" name="直接连接符 136"/>
          <p:cNvCxnSpPr/>
          <p:nvPr/>
        </p:nvCxnSpPr>
        <p:spPr>
          <a:xfrm>
            <a:off x="3566344" y="5383949"/>
            <a:ext cx="0" cy="676884"/>
          </a:xfrm>
          <a:prstGeom prst="line">
            <a:avLst/>
          </a:prstGeom>
          <a:noFill/>
          <a:ln w="6350" cap="flat" cmpd="sng" algn="ctr">
            <a:solidFill>
              <a:srgbClr val="DDDDDD"/>
            </a:solidFill>
            <a:prstDash val="solid"/>
            <a:miter lim="800000"/>
          </a:ln>
          <a:effectLst/>
        </p:spPr>
      </p:cxnSp>
      <p:cxnSp>
        <p:nvCxnSpPr>
          <p:cNvPr id="138" name="直接连接符 137"/>
          <p:cNvCxnSpPr/>
          <p:nvPr/>
        </p:nvCxnSpPr>
        <p:spPr>
          <a:xfrm>
            <a:off x="5745664" y="5383949"/>
            <a:ext cx="0" cy="676884"/>
          </a:xfrm>
          <a:prstGeom prst="line">
            <a:avLst/>
          </a:prstGeom>
          <a:noFill/>
          <a:ln w="6350" cap="flat" cmpd="sng" algn="ctr">
            <a:solidFill>
              <a:srgbClr val="DDDDDD"/>
            </a:solidFill>
            <a:prstDash val="solid"/>
            <a:miter lim="800000"/>
          </a:ln>
          <a:effectLst/>
        </p:spPr>
      </p:cxnSp>
      <p:cxnSp>
        <p:nvCxnSpPr>
          <p:cNvPr id="139" name="直接连接符 138"/>
          <p:cNvCxnSpPr/>
          <p:nvPr/>
        </p:nvCxnSpPr>
        <p:spPr>
          <a:xfrm>
            <a:off x="7922848" y="5383949"/>
            <a:ext cx="0" cy="676884"/>
          </a:xfrm>
          <a:prstGeom prst="line">
            <a:avLst/>
          </a:prstGeom>
          <a:noFill/>
          <a:ln w="6350" cap="flat" cmpd="sng" algn="ctr">
            <a:solidFill>
              <a:srgbClr val="DDDDDD"/>
            </a:solidFill>
            <a:prstDash val="solid"/>
            <a:miter lim="800000"/>
          </a:ln>
          <a:effectLst/>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bwMode="auto">
          <a:xfrm>
            <a:off x="1452574" y="5224238"/>
            <a:ext cx="9721080" cy="837903"/>
          </a:xfrm>
          <a:prstGeom prst="rect">
            <a:avLst/>
          </a:prstGeom>
          <a:solidFill>
            <a:schemeClr val="bg1">
              <a:lumMod val="85000"/>
            </a:schemeClr>
          </a:solidFill>
          <a:ln w="9525" cap="flat" cmpd="sng" algn="ctr">
            <a:solidFill>
              <a:srgbClr val="E8F1F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3" name="矩形 42"/>
          <p:cNvSpPr/>
          <p:nvPr/>
        </p:nvSpPr>
        <p:spPr bwMode="auto">
          <a:xfrm>
            <a:off x="1458344" y="3940557"/>
            <a:ext cx="9715310" cy="1281239"/>
          </a:xfrm>
          <a:prstGeom prst="rect">
            <a:avLst/>
          </a:prstGeom>
          <a:solidFill>
            <a:schemeClr val="bg1">
              <a:lumMod val="9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2" name="矩形 41"/>
          <p:cNvSpPr/>
          <p:nvPr/>
        </p:nvSpPr>
        <p:spPr bwMode="auto">
          <a:xfrm>
            <a:off x="1458344" y="2348253"/>
            <a:ext cx="9721080" cy="1634678"/>
          </a:xfrm>
          <a:prstGeom prst="rect">
            <a:avLst/>
          </a:prstGeom>
          <a:solidFill>
            <a:schemeClr val="bg1">
              <a:lumMod val="85000"/>
            </a:schemeClr>
          </a:solidFill>
          <a:ln w="9525" cap="flat" cmpd="sng" algn="ctr">
            <a:solidFill>
              <a:srgbClr val="D6EB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1" name="矩形 40"/>
          <p:cNvSpPr/>
          <p:nvPr/>
        </p:nvSpPr>
        <p:spPr bwMode="auto">
          <a:xfrm>
            <a:off x="1458344" y="1880828"/>
            <a:ext cx="9721080" cy="473927"/>
          </a:xfrm>
          <a:prstGeom prst="rect">
            <a:avLst/>
          </a:prstGeom>
          <a:solidFill>
            <a:schemeClr val="bg1">
              <a:lumMod val="95000"/>
            </a:schemeClr>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solidFill>
                  <a:schemeClr val="tx1"/>
                </a:solidFill>
              </a:rPr>
              <a:t>鲲鹏计算产业目标</a:t>
            </a:r>
            <a:endParaRPr lang="zh-CN" altLang="en-US" dirty="0">
              <a:solidFill>
                <a:schemeClr val="tx1"/>
              </a:solidFill>
            </a:endParaRPr>
          </a:p>
        </p:txBody>
      </p:sp>
      <p:sp>
        <p:nvSpPr>
          <p:cNvPr id="3" name="文本占位符 2"/>
          <p:cNvSpPr>
            <a:spLocks noGrp="1"/>
          </p:cNvSpPr>
          <p:nvPr>
            <p:ph type="body" sz="quarter" idx="10"/>
          </p:nvPr>
        </p:nvSpPr>
        <p:spPr>
          <a:xfrm>
            <a:off x="912285" y="1160748"/>
            <a:ext cx="10560048" cy="770663"/>
          </a:xfrm>
        </p:spPr>
        <p:txBody>
          <a:bodyPr/>
          <a:lstStyle/>
          <a:p>
            <a:r>
              <a:rPr lang="zh-CN" altLang="en-US" sz="1600" dirty="0"/>
              <a:t>鲲鹏计算产业目标是建立完善的开发者和产业人才体系，通过产业联盟、开源社区、</a:t>
            </a:r>
            <a:r>
              <a:rPr lang="en-US" altLang="zh-CN" sz="1600" dirty="0" err="1"/>
              <a:t>OpenLab</a:t>
            </a:r>
            <a:r>
              <a:rPr lang="zh-CN" altLang="en-US" sz="1600" dirty="0"/>
              <a:t>、行业标准组织一起完善产业链，打通行业全栈，使鲲鹏生态成为开发者和用户的首选。</a:t>
            </a:r>
            <a:endParaRPr lang="zh-CN" altLang="en-US" sz="1600" dirty="0"/>
          </a:p>
        </p:txBody>
      </p:sp>
      <p:sp>
        <p:nvSpPr>
          <p:cNvPr id="5" name="矩形 4"/>
          <p:cNvSpPr/>
          <p:nvPr/>
        </p:nvSpPr>
        <p:spPr bwMode="auto">
          <a:xfrm>
            <a:off x="1594800" y="5704468"/>
            <a:ext cx="1332848" cy="324248"/>
          </a:xfrm>
          <a:prstGeom prst="rect">
            <a:avLst/>
          </a:prstGeom>
          <a:solidFill>
            <a:srgbClr val="00B0F0"/>
          </a:solidFill>
          <a:ln w="9525" cap="flat" cmpd="sng" algn="ctr">
            <a:solidFill>
              <a:srgbClr val="FFBF8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400" dirty="0">
                <a:latin typeface="+mn-ea"/>
                <a:ea typeface="+mn-ea"/>
              </a:rPr>
              <a:t>处理器</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6" name="矩形 5"/>
          <p:cNvSpPr/>
          <p:nvPr/>
        </p:nvSpPr>
        <p:spPr bwMode="auto">
          <a:xfrm>
            <a:off x="1594800" y="5343860"/>
            <a:ext cx="1332848" cy="324248"/>
          </a:xfrm>
          <a:prstGeom prst="rect">
            <a:avLst/>
          </a:prstGeom>
          <a:solidFill>
            <a:srgbClr val="00B0F0"/>
          </a:solidFill>
          <a:ln w="9525" cap="flat" cmpd="sng" algn="ctr">
            <a:solidFill>
              <a:srgbClr val="FFBF8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华为云</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7" name="矩形 6"/>
          <p:cNvSpPr/>
          <p:nvPr/>
        </p:nvSpPr>
        <p:spPr bwMode="auto">
          <a:xfrm>
            <a:off x="1594800" y="1959735"/>
            <a:ext cx="1332848" cy="324248"/>
          </a:xfrm>
          <a:prstGeom prst="rect">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400" dirty="0">
                <a:latin typeface="+mn-ea"/>
                <a:ea typeface="+mn-ea"/>
              </a:rPr>
              <a:t>应用</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8" name="矩形 7"/>
          <p:cNvSpPr/>
          <p:nvPr/>
        </p:nvSpPr>
        <p:spPr bwMode="auto">
          <a:xfrm>
            <a:off x="1594800" y="2392312"/>
            <a:ext cx="1332848" cy="324248"/>
          </a:xfrm>
          <a:prstGeom prst="rect">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en-US" altLang="zh-CN" sz="1400" dirty="0" smtClean="0">
                <a:latin typeface="+mn-ea"/>
                <a:ea typeface="+mn-ea"/>
              </a:rPr>
              <a:t>AI</a:t>
            </a:r>
            <a:r>
              <a:rPr lang="zh-CN" altLang="en-US" sz="1400" dirty="0" smtClean="0">
                <a:latin typeface="+mn-ea"/>
                <a:ea typeface="+mn-ea"/>
              </a:rPr>
              <a:t>框架</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9" name="矩形 8"/>
          <p:cNvSpPr/>
          <p:nvPr/>
        </p:nvSpPr>
        <p:spPr bwMode="auto">
          <a:xfrm>
            <a:off x="1594800" y="2761676"/>
            <a:ext cx="1332848" cy="324248"/>
          </a:xfrm>
          <a:prstGeom prst="rect">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400" dirty="0">
                <a:latin typeface="+mn-ea"/>
                <a:ea typeface="+mn-ea"/>
              </a:rPr>
              <a:t>中间件</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10" name="矩形 9"/>
          <p:cNvSpPr/>
          <p:nvPr/>
        </p:nvSpPr>
        <p:spPr bwMode="auto">
          <a:xfrm>
            <a:off x="1594800" y="4840372"/>
            <a:ext cx="1332848" cy="324248"/>
          </a:xfrm>
          <a:prstGeom prst="rect">
            <a:avLst/>
          </a:prstGeom>
          <a:solidFill>
            <a:srgbClr val="00B0F0"/>
          </a:solidFill>
          <a:ln w="9525" cap="flat" cmpd="sng" algn="ctr">
            <a:solidFill>
              <a:srgbClr val="FFBF8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主板</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11" name="矩形 10"/>
          <p:cNvSpPr/>
          <p:nvPr/>
        </p:nvSpPr>
        <p:spPr bwMode="auto">
          <a:xfrm>
            <a:off x="1594800" y="3546482"/>
            <a:ext cx="1332848" cy="324248"/>
          </a:xfrm>
          <a:prstGeom prst="rect">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操作系统</a:t>
            </a:r>
            <a:endParaRPr kumimoji="0" lang="zh-CN" altLang="en-US" sz="1400" b="0" i="0" u="none" strike="noStrike" cap="none" normalizeH="0" baseline="0" dirty="0" smtClean="0">
              <a:ln>
                <a:noFill/>
              </a:ln>
              <a:solidFill>
                <a:schemeClr val="tx1"/>
              </a:solidFill>
              <a:effectLst/>
              <a:latin typeface="+mn-ea"/>
              <a:ea typeface="+mn-ea"/>
            </a:endParaRPr>
          </a:p>
        </p:txBody>
      </p:sp>
      <p:grpSp>
        <p:nvGrpSpPr>
          <p:cNvPr id="14" name="组合 13"/>
          <p:cNvGrpSpPr/>
          <p:nvPr/>
        </p:nvGrpSpPr>
        <p:grpSpPr>
          <a:xfrm>
            <a:off x="1594800" y="3136572"/>
            <a:ext cx="1332848" cy="352174"/>
            <a:chOff x="4079775" y="4316687"/>
            <a:chExt cx="1332848" cy="352174"/>
          </a:xfrm>
        </p:grpSpPr>
        <p:sp>
          <p:nvSpPr>
            <p:cNvPr id="12" name="直角三角形 11"/>
            <p:cNvSpPr/>
            <p:nvPr/>
          </p:nvSpPr>
          <p:spPr bwMode="auto">
            <a:xfrm>
              <a:off x="4079775" y="4316687"/>
              <a:ext cx="1332848" cy="352174"/>
            </a:xfrm>
            <a:prstGeom prst="rtTriangle">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 name="直角三角形 12"/>
            <p:cNvSpPr/>
            <p:nvPr/>
          </p:nvSpPr>
          <p:spPr bwMode="auto">
            <a:xfrm rot="10800000">
              <a:off x="4079775" y="4316687"/>
              <a:ext cx="1332848" cy="352174"/>
            </a:xfrm>
            <a:prstGeom prst="rtTriangle">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grpSp>
      <p:grpSp>
        <p:nvGrpSpPr>
          <p:cNvPr id="21" name="组合 20"/>
          <p:cNvGrpSpPr/>
          <p:nvPr/>
        </p:nvGrpSpPr>
        <p:grpSpPr>
          <a:xfrm>
            <a:off x="1598433" y="4047867"/>
            <a:ext cx="1332848" cy="352174"/>
            <a:chOff x="4079775" y="4316687"/>
            <a:chExt cx="1332848" cy="352174"/>
          </a:xfrm>
        </p:grpSpPr>
        <p:sp>
          <p:nvSpPr>
            <p:cNvPr id="22" name="直角三角形 21"/>
            <p:cNvSpPr/>
            <p:nvPr/>
          </p:nvSpPr>
          <p:spPr bwMode="auto">
            <a:xfrm>
              <a:off x="4079775" y="4316687"/>
              <a:ext cx="1332848" cy="352174"/>
            </a:xfrm>
            <a:prstGeom prst="rtTriangle">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23" name="直角三角形 22"/>
            <p:cNvSpPr/>
            <p:nvPr/>
          </p:nvSpPr>
          <p:spPr bwMode="auto">
            <a:xfrm rot="10800000">
              <a:off x="4079775" y="4316687"/>
              <a:ext cx="1332848" cy="352174"/>
            </a:xfrm>
            <a:prstGeom prst="rtTriangle">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grpSp>
      <p:grpSp>
        <p:nvGrpSpPr>
          <p:cNvPr id="24" name="组合 23"/>
          <p:cNvGrpSpPr/>
          <p:nvPr/>
        </p:nvGrpSpPr>
        <p:grpSpPr>
          <a:xfrm>
            <a:off x="1607190" y="4434298"/>
            <a:ext cx="1332848" cy="352174"/>
            <a:chOff x="4079775" y="4316687"/>
            <a:chExt cx="1332848" cy="352174"/>
          </a:xfrm>
        </p:grpSpPr>
        <p:sp>
          <p:nvSpPr>
            <p:cNvPr id="25" name="直角三角形 24"/>
            <p:cNvSpPr/>
            <p:nvPr/>
          </p:nvSpPr>
          <p:spPr bwMode="auto">
            <a:xfrm>
              <a:off x="4079775" y="4316687"/>
              <a:ext cx="1332848" cy="352174"/>
            </a:xfrm>
            <a:prstGeom prst="rtTriangle">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26" name="直角三角形 25"/>
            <p:cNvSpPr/>
            <p:nvPr/>
          </p:nvSpPr>
          <p:spPr bwMode="auto">
            <a:xfrm rot="10800000">
              <a:off x="4079775" y="4316687"/>
              <a:ext cx="1332848" cy="352174"/>
            </a:xfrm>
            <a:prstGeom prst="rtTriangle">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grpSp>
      <p:sp>
        <p:nvSpPr>
          <p:cNvPr id="27" name="文本框 26"/>
          <p:cNvSpPr txBox="1"/>
          <p:nvPr/>
        </p:nvSpPr>
        <p:spPr bwMode="auto">
          <a:xfrm>
            <a:off x="3693788" y="1902997"/>
            <a:ext cx="1100649" cy="365658"/>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800" b="1" dirty="0" smtClean="0">
                <a:latin typeface="+mn-ea"/>
                <a:ea typeface="+mn-ea"/>
              </a:rPr>
              <a:t>支持迁移</a:t>
            </a:r>
            <a:endParaRPr lang="zh-CN" altLang="en-US" sz="1800" b="1" dirty="0" smtClean="0">
              <a:latin typeface="+mn-ea"/>
              <a:ea typeface="+mn-ea"/>
            </a:endParaRPr>
          </a:p>
        </p:txBody>
      </p:sp>
      <p:sp>
        <p:nvSpPr>
          <p:cNvPr id="28" name="文本框 27"/>
          <p:cNvSpPr txBox="1"/>
          <p:nvPr/>
        </p:nvSpPr>
        <p:spPr bwMode="auto">
          <a:xfrm>
            <a:off x="3925841" y="2792160"/>
            <a:ext cx="638984" cy="642657"/>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800" b="1" dirty="0" smtClean="0">
                <a:latin typeface="+mn-ea"/>
                <a:ea typeface="+mn-ea"/>
              </a:rPr>
              <a:t>软件</a:t>
            </a:r>
            <a:endParaRPr lang="en-US" altLang="zh-CN" sz="1800" b="1" dirty="0" smtClean="0">
              <a:latin typeface="+mn-ea"/>
              <a:ea typeface="+mn-ea"/>
            </a:endParaRPr>
          </a:p>
          <a:p>
            <a:r>
              <a:rPr lang="zh-CN" altLang="en-US" sz="1800" b="1" dirty="0">
                <a:latin typeface="+mn-ea"/>
                <a:ea typeface="+mn-ea"/>
              </a:rPr>
              <a:t>开源</a:t>
            </a:r>
            <a:endParaRPr lang="zh-CN" altLang="en-US" sz="1800" b="1" dirty="0" smtClean="0">
              <a:latin typeface="+mn-ea"/>
              <a:ea typeface="+mn-ea"/>
            </a:endParaRPr>
          </a:p>
        </p:txBody>
      </p:sp>
      <p:sp>
        <p:nvSpPr>
          <p:cNvPr id="29" name="文本框 28"/>
          <p:cNvSpPr txBox="1"/>
          <p:nvPr/>
        </p:nvSpPr>
        <p:spPr bwMode="auto">
          <a:xfrm>
            <a:off x="3898972" y="4288897"/>
            <a:ext cx="638984" cy="642657"/>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800" b="1" dirty="0">
                <a:latin typeface="+mn-ea"/>
                <a:ea typeface="+mn-ea"/>
              </a:rPr>
              <a:t>硬</a:t>
            </a:r>
            <a:r>
              <a:rPr lang="zh-CN" altLang="en-US" sz="1800" b="1" dirty="0" smtClean="0">
                <a:latin typeface="+mn-ea"/>
                <a:ea typeface="+mn-ea"/>
              </a:rPr>
              <a:t>件</a:t>
            </a:r>
            <a:endParaRPr lang="en-US" altLang="zh-CN" sz="1800" b="1" dirty="0" smtClean="0">
              <a:latin typeface="+mn-ea"/>
              <a:ea typeface="+mn-ea"/>
            </a:endParaRPr>
          </a:p>
          <a:p>
            <a:r>
              <a:rPr lang="zh-CN" altLang="en-US" sz="1800" b="1" dirty="0" smtClean="0">
                <a:latin typeface="+mn-ea"/>
                <a:ea typeface="+mn-ea"/>
              </a:rPr>
              <a:t>开放</a:t>
            </a:r>
            <a:endParaRPr lang="zh-CN" altLang="en-US" sz="1800" b="1" dirty="0" smtClean="0">
              <a:latin typeface="+mn-ea"/>
              <a:ea typeface="+mn-ea"/>
            </a:endParaRPr>
          </a:p>
        </p:txBody>
      </p:sp>
      <p:sp>
        <p:nvSpPr>
          <p:cNvPr id="30" name="文本框 29"/>
          <p:cNvSpPr txBox="1"/>
          <p:nvPr/>
        </p:nvSpPr>
        <p:spPr bwMode="auto">
          <a:xfrm>
            <a:off x="3898972" y="5335451"/>
            <a:ext cx="638984" cy="642657"/>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800" b="1" dirty="0">
                <a:latin typeface="+mn-ea"/>
                <a:ea typeface="+mn-ea"/>
              </a:rPr>
              <a:t>华为</a:t>
            </a:r>
            <a:endParaRPr lang="en-US" altLang="zh-CN" sz="1800" b="1" dirty="0" smtClean="0">
              <a:latin typeface="+mn-ea"/>
              <a:ea typeface="+mn-ea"/>
            </a:endParaRPr>
          </a:p>
          <a:p>
            <a:r>
              <a:rPr lang="zh-CN" altLang="en-US" sz="1800" b="1" dirty="0">
                <a:latin typeface="+mn-ea"/>
                <a:ea typeface="+mn-ea"/>
              </a:rPr>
              <a:t>聚焦</a:t>
            </a:r>
            <a:endParaRPr lang="zh-CN" altLang="en-US" sz="1800" b="1" dirty="0" smtClean="0">
              <a:latin typeface="+mn-ea"/>
              <a:ea typeface="+mn-ea"/>
            </a:endParaRPr>
          </a:p>
        </p:txBody>
      </p:sp>
      <p:sp>
        <p:nvSpPr>
          <p:cNvPr id="31" name="文本框 30"/>
          <p:cNvSpPr txBox="1"/>
          <p:nvPr/>
        </p:nvSpPr>
        <p:spPr bwMode="auto">
          <a:xfrm>
            <a:off x="1755057" y="3119063"/>
            <a:ext cx="1019344"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400" dirty="0">
                <a:latin typeface="+mn-ea"/>
                <a:ea typeface="+mn-ea"/>
              </a:rPr>
              <a:t>数据库</a:t>
            </a:r>
            <a:endParaRPr lang="zh-CN" altLang="en-US" sz="1400" dirty="0" smtClean="0">
              <a:latin typeface="+mn-ea"/>
              <a:ea typeface="+mn-ea"/>
            </a:endParaRPr>
          </a:p>
        </p:txBody>
      </p:sp>
      <p:sp>
        <p:nvSpPr>
          <p:cNvPr id="32" name="文本框 31"/>
          <p:cNvSpPr txBox="1"/>
          <p:nvPr/>
        </p:nvSpPr>
        <p:spPr bwMode="auto">
          <a:xfrm>
            <a:off x="1755057" y="4067108"/>
            <a:ext cx="1019344"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400" dirty="0">
                <a:latin typeface="+mn-ea"/>
                <a:ea typeface="+mn-ea"/>
              </a:rPr>
              <a:t>整机</a:t>
            </a:r>
            <a:endParaRPr lang="zh-CN" altLang="en-US" sz="1400" dirty="0" smtClean="0">
              <a:latin typeface="+mn-ea"/>
              <a:ea typeface="+mn-ea"/>
            </a:endParaRPr>
          </a:p>
        </p:txBody>
      </p:sp>
      <p:sp>
        <p:nvSpPr>
          <p:cNvPr id="33" name="文本框 32"/>
          <p:cNvSpPr txBox="1"/>
          <p:nvPr/>
        </p:nvSpPr>
        <p:spPr bwMode="auto">
          <a:xfrm>
            <a:off x="1755057" y="4423262"/>
            <a:ext cx="1019344"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400" dirty="0">
                <a:latin typeface="+mn-ea"/>
                <a:ea typeface="+mn-ea"/>
              </a:rPr>
              <a:t>部件</a:t>
            </a:r>
            <a:endParaRPr lang="zh-CN" altLang="en-US" sz="1400" dirty="0" smtClean="0">
              <a:latin typeface="+mn-ea"/>
              <a:ea typeface="+mn-ea"/>
            </a:endParaRPr>
          </a:p>
        </p:txBody>
      </p:sp>
      <p:sp>
        <p:nvSpPr>
          <p:cNvPr id="34" name="文本框 33"/>
          <p:cNvSpPr txBox="1"/>
          <p:nvPr/>
        </p:nvSpPr>
        <p:spPr bwMode="auto">
          <a:xfrm>
            <a:off x="5147182" y="1939423"/>
            <a:ext cx="2690827" cy="30410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400" dirty="0" smtClean="0">
                <a:latin typeface="+mn-ea"/>
                <a:ea typeface="+mn-ea"/>
              </a:rPr>
              <a:t>免费支持主流应用和软件的迁移</a:t>
            </a:r>
            <a:endParaRPr lang="zh-CN" altLang="en-US" sz="1400" dirty="0" smtClean="0">
              <a:latin typeface="+mn-ea"/>
              <a:ea typeface="+mn-ea"/>
            </a:endParaRPr>
          </a:p>
        </p:txBody>
      </p:sp>
      <p:sp>
        <p:nvSpPr>
          <p:cNvPr id="35" name="文本框 34"/>
          <p:cNvSpPr txBox="1"/>
          <p:nvPr/>
        </p:nvSpPr>
        <p:spPr bwMode="auto">
          <a:xfrm>
            <a:off x="5142977" y="2729041"/>
            <a:ext cx="2269879" cy="30410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400" dirty="0">
                <a:latin typeface="+mn-ea"/>
                <a:ea typeface="+mn-ea"/>
              </a:rPr>
              <a:t>开</a:t>
            </a:r>
            <a:r>
              <a:rPr lang="zh-CN" altLang="en-US" sz="1400" dirty="0" smtClean="0">
                <a:latin typeface="+mn-ea"/>
                <a:ea typeface="+mn-ea"/>
              </a:rPr>
              <a:t>源</a:t>
            </a:r>
            <a:r>
              <a:rPr lang="en-US" altLang="zh-CN" sz="1400" dirty="0" smtClean="0">
                <a:latin typeface="+mn-ea"/>
                <a:ea typeface="+mn-ea"/>
              </a:rPr>
              <a:t>AI</a:t>
            </a:r>
            <a:r>
              <a:rPr lang="zh-CN" altLang="en-US" sz="1400" dirty="0" smtClean="0">
                <a:latin typeface="+mn-ea"/>
                <a:ea typeface="+mn-ea"/>
              </a:rPr>
              <a:t>框架（</a:t>
            </a:r>
            <a:r>
              <a:rPr lang="en-US" altLang="zh-CN" sz="1400" dirty="0" err="1" smtClean="0">
                <a:latin typeface="+mn-ea"/>
                <a:ea typeface="+mn-ea"/>
              </a:rPr>
              <a:t>MindSore</a:t>
            </a:r>
            <a:r>
              <a:rPr lang="zh-CN" altLang="en-US" sz="1400" dirty="0" smtClean="0">
                <a:latin typeface="+mn-ea"/>
                <a:ea typeface="+mn-ea"/>
              </a:rPr>
              <a:t>）</a:t>
            </a:r>
            <a:endParaRPr lang="zh-CN" altLang="en-US" sz="1400" dirty="0" smtClean="0">
              <a:latin typeface="+mn-ea"/>
              <a:ea typeface="+mn-ea"/>
            </a:endParaRPr>
          </a:p>
        </p:txBody>
      </p:sp>
      <p:sp>
        <p:nvSpPr>
          <p:cNvPr id="36" name="文本框 35"/>
          <p:cNvSpPr txBox="1"/>
          <p:nvPr/>
        </p:nvSpPr>
        <p:spPr bwMode="auto">
          <a:xfrm>
            <a:off x="5142977" y="2994808"/>
            <a:ext cx="6096119" cy="30410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400" dirty="0">
                <a:latin typeface="+mn-ea"/>
                <a:ea typeface="+mn-ea"/>
              </a:rPr>
              <a:t>开</a:t>
            </a:r>
            <a:r>
              <a:rPr lang="zh-CN" altLang="en-US" sz="1400" dirty="0" smtClean="0">
                <a:latin typeface="+mn-ea"/>
                <a:ea typeface="+mn-ea"/>
              </a:rPr>
              <a:t>源数据库（</a:t>
            </a:r>
            <a:r>
              <a:rPr lang="en-US" altLang="zh-CN" sz="1400" dirty="0" err="1" smtClean="0">
                <a:latin typeface="+mn-ea"/>
                <a:ea typeface="+mn-ea"/>
              </a:rPr>
              <a:t>GaussDB</a:t>
            </a:r>
            <a:r>
              <a:rPr lang="en-US" altLang="zh-CN" sz="1400" dirty="0" smtClean="0">
                <a:latin typeface="+mn-ea"/>
                <a:ea typeface="+mn-ea"/>
              </a:rPr>
              <a:t> OLTP</a:t>
            </a:r>
            <a:r>
              <a:rPr lang="zh-CN" altLang="en-US" sz="1400" dirty="0" smtClean="0">
                <a:latin typeface="+mn-ea"/>
                <a:ea typeface="+mn-ea"/>
              </a:rPr>
              <a:t>单机版），使能伙伴发展自有品牌数据库产品</a:t>
            </a:r>
            <a:endParaRPr lang="zh-CN" altLang="en-US" sz="1400" dirty="0" smtClean="0">
              <a:latin typeface="+mn-ea"/>
              <a:ea typeface="+mn-ea"/>
            </a:endParaRPr>
          </a:p>
        </p:txBody>
      </p:sp>
      <p:sp>
        <p:nvSpPr>
          <p:cNvPr id="37" name="文本框 36"/>
          <p:cNvSpPr txBox="1"/>
          <p:nvPr/>
        </p:nvSpPr>
        <p:spPr bwMode="auto">
          <a:xfrm>
            <a:off x="5142977" y="3255726"/>
            <a:ext cx="4306654" cy="30410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400" dirty="0">
                <a:latin typeface="+mn-ea"/>
                <a:ea typeface="+mn-ea"/>
              </a:rPr>
              <a:t>开</a:t>
            </a:r>
            <a:r>
              <a:rPr lang="zh-CN" altLang="en-US" sz="1400" dirty="0" smtClean="0">
                <a:latin typeface="+mn-ea"/>
                <a:ea typeface="+mn-ea"/>
              </a:rPr>
              <a:t>源操作系统，使能伙伴发展自有品牌操作系统产品</a:t>
            </a:r>
            <a:endParaRPr lang="zh-CN" altLang="en-US" sz="1400" dirty="0" smtClean="0">
              <a:latin typeface="+mn-ea"/>
              <a:ea typeface="+mn-ea"/>
            </a:endParaRPr>
          </a:p>
        </p:txBody>
      </p:sp>
      <p:sp>
        <p:nvSpPr>
          <p:cNvPr id="38" name="文本框 37"/>
          <p:cNvSpPr txBox="1"/>
          <p:nvPr/>
        </p:nvSpPr>
        <p:spPr bwMode="auto">
          <a:xfrm>
            <a:off x="5142977" y="4300135"/>
            <a:ext cx="5689725" cy="30410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400" dirty="0" smtClean="0">
                <a:latin typeface="+mn-ea"/>
                <a:ea typeface="+mn-ea"/>
              </a:rPr>
              <a:t>提供</a:t>
            </a:r>
            <a:r>
              <a:rPr lang="en-US" altLang="zh-CN" sz="1400" dirty="0" smtClean="0">
                <a:latin typeface="+mn-ea"/>
                <a:ea typeface="+mn-ea"/>
              </a:rPr>
              <a:t>Atlas</a:t>
            </a:r>
            <a:r>
              <a:rPr lang="zh-CN" altLang="en-US" sz="1400" dirty="0" smtClean="0">
                <a:latin typeface="+mn-ea"/>
                <a:ea typeface="+mn-ea"/>
              </a:rPr>
              <a:t>模组、板卡，使能伙伴发展基于</a:t>
            </a:r>
            <a:r>
              <a:rPr lang="en-US" altLang="zh-CN" sz="1400" dirty="0" smtClean="0">
                <a:latin typeface="+mn-ea"/>
                <a:ea typeface="+mn-ea"/>
              </a:rPr>
              <a:t>Atlas</a:t>
            </a:r>
            <a:r>
              <a:rPr lang="zh-CN" altLang="en-US" sz="1400" dirty="0" smtClean="0">
                <a:latin typeface="+mn-ea"/>
                <a:ea typeface="+mn-ea"/>
              </a:rPr>
              <a:t>的智能化行业解决方案</a:t>
            </a:r>
            <a:endParaRPr lang="zh-CN" altLang="en-US" sz="1400" dirty="0" smtClean="0">
              <a:latin typeface="+mn-ea"/>
              <a:ea typeface="+mn-ea"/>
            </a:endParaRPr>
          </a:p>
        </p:txBody>
      </p:sp>
      <p:sp>
        <p:nvSpPr>
          <p:cNvPr id="39" name="文本框 38"/>
          <p:cNvSpPr txBox="1"/>
          <p:nvPr/>
        </p:nvSpPr>
        <p:spPr bwMode="auto">
          <a:xfrm>
            <a:off x="5142977" y="4488403"/>
            <a:ext cx="4901818" cy="519547"/>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dirty="0" smtClean="0">
                <a:latin typeface="+mn-ea"/>
                <a:ea typeface="+mn-ea"/>
              </a:rPr>
              <a:t>提供主板，</a:t>
            </a:r>
            <a:r>
              <a:rPr lang="en-US" altLang="zh-CN" sz="1400" dirty="0" smtClean="0">
                <a:latin typeface="+mn-ea"/>
                <a:ea typeface="+mn-ea"/>
              </a:rPr>
              <a:t>SSD/</a:t>
            </a:r>
            <a:r>
              <a:rPr lang="zh-CN" altLang="en-US" sz="1400" dirty="0" smtClean="0">
                <a:latin typeface="+mn-ea"/>
                <a:ea typeface="+mn-ea"/>
              </a:rPr>
              <a:t>网卡</a:t>
            </a:r>
            <a:r>
              <a:rPr lang="en-US" altLang="zh-CN" sz="1400" dirty="0" smtClean="0">
                <a:latin typeface="+mn-ea"/>
                <a:ea typeface="+mn-ea"/>
              </a:rPr>
              <a:t>/RAID</a:t>
            </a:r>
            <a:r>
              <a:rPr lang="zh-CN" altLang="en-US" sz="1400" dirty="0" smtClean="0">
                <a:latin typeface="+mn-ea"/>
                <a:ea typeface="+mn-ea"/>
              </a:rPr>
              <a:t>卡等部件，使能伙伴发展自有品牌部件、服务器和</a:t>
            </a:r>
            <a:r>
              <a:rPr lang="en-US" altLang="zh-CN" sz="1400" dirty="0" smtClean="0">
                <a:latin typeface="+mn-ea"/>
                <a:ea typeface="+mn-ea"/>
              </a:rPr>
              <a:t>PC</a:t>
            </a:r>
            <a:r>
              <a:rPr lang="zh-CN" altLang="en-US" sz="1400" dirty="0" smtClean="0">
                <a:latin typeface="+mn-ea"/>
                <a:ea typeface="+mn-ea"/>
              </a:rPr>
              <a:t>等</a:t>
            </a:r>
            <a:endParaRPr lang="zh-CN" altLang="en-US" sz="1400" dirty="0" smtClean="0">
              <a:latin typeface="+mn-ea"/>
              <a:ea typeface="+mn-ea"/>
            </a:endParaRPr>
          </a:p>
        </p:txBody>
      </p:sp>
      <p:sp>
        <p:nvSpPr>
          <p:cNvPr id="40" name="文本框 39"/>
          <p:cNvSpPr txBox="1"/>
          <p:nvPr/>
        </p:nvSpPr>
        <p:spPr bwMode="auto">
          <a:xfrm>
            <a:off x="5120614" y="5516042"/>
            <a:ext cx="2690827" cy="30410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400" dirty="0" smtClean="0">
                <a:latin typeface="+mn-ea"/>
                <a:ea typeface="+mn-ea"/>
              </a:rPr>
              <a:t>架构创新，处理器研发，云服务</a:t>
            </a:r>
            <a:endParaRPr lang="zh-CN" altLang="en-US" sz="1400" dirty="0" smtClean="0">
              <a:latin typeface="+mn-ea"/>
              <a:ea typeface="+mn-ea"/>
            </a:endParaRPr>
          </a:p>
        </p:txBody>
      </p:sp>
      <p:sp>
        <p:nvSpPr>
          <p:cNvPr id="45" name="文本框 44"/>
          <p:cNvSpPr txBox="1"/>
          <p:nvPr/>
        </p:nvSpPr>
        <p:spPr bwMode="auto">
          <a:xfrm>
            <a:off x="1451484" y="6129300"/>
            <a:ext cx="658220" cy="273325"/>
          </a:xfrm>
          <a:prstGeom prst="rect">
            <a:avLst/>
          </a:prstGeom>
          <a:noFill/>
          <a:ln w="9525" algn="ctr">
            <a:noFill/>
            <a:miter lim="800000"/>
          </a:ln>
        </p:spPr>
        <p:txBody>
          <a:bodyPr vert="horz" wrap="none" lIns="87802" tIns="43901" rIns="87802" bIns="43901" numCol="1" rtlCol="0" anchor="ctr" anchorCtr="0" compatLnSpc="1">
            <a:spAutoFit/>
          </a:bodyPr>
          <a:lstStyle/>
          <a:p>
            <a:pPr marL="171450" indent="-171450">
              <a:buClr>
                <a:srgbClr val="00B0F0"/>
              </a:buClr>
              <a:buFont typeface="Wingdings" panose="05000000000000000000" pitchFamily="2" charset="2"/>
              <a:buChar char="l"/>
            </a:pPr>
            <a:r>
              <a:rPr lang="zh-CN" altLang="en-US" sz="1200" dirty="0" smtClean="0">
                <a:latin typeface="+mn-ea"/>
                <a:ea typeface="+mn-ea"/>
              </a:rPr>
              <a:t>华为</a:t>
            </a:r>
            <a:endParaRPr lang="zh-CN" altLang="en-US" sz="1200" dirty="0" smtClean="0">
              <a:latin typeface="+mn-ea"/>
              <a:ea typeface="+mn-ea"/>
            </a:endParaRPr>
          </a:p>
        </p:txBody>
      </p:sp>
      <p:sp>
        <p:nvSpPr>
          <p:cNvPr id="46" name="矩形 45"/>
          <p:cNvSpPr/>
          <p:nvPr/>
        </p:nvSpPr>
        <p:spPr>
          <a:xfrm>
            <a:off x="2109704" y="6144598"/>
            <a:ext cx="973343" cy="276999"/>
          </a:xfrm>
          <a:prstGeom prst="rect">
            <a:avLst/>
          </a:prstGeom>
        </p:spPr>
        <p:txBody>
          <a:bodyPr wrap="none">
            <a:spAutoFit/>
          </a:bodyPr>
          <a:lstStyle/>
          <a:p>
            <a:pPr marL="171450" indent="-171450">
              <a:buClr>
                <a:srgbClr val="92D050"/>
              </a:buClr>
              <a:buFont typeface="Wingdings" panose="05000000000000000000" pitchFamily="2" charset="2"/>
              <a:buChar char="l"/>
            </a:pPr>
            <a:r>
              <a:rPr lang="zh-CN" altLang="en-US" sz="1200" dirty="0">
                <a:latin typeface="+mn-ea"/>
                <a:ea typeface="+mn-ea"/>
              </a:rPr>
              <a:t>合作伙伴</a:t>
            </a:r>
            <a:endParaRPr lang="zh-CN" altLang="en-US" sz="1200" dirty="0">
              <a:latin typeface="+mn-ea"/>
              <a:ea typeface="+mn-ea"/>
            </a:endParaRPr>
          </a:p>
        </p:txBody>
      </p:sp>
      <p:cxnSp>
        <p:nvCxnSpPr>
          <p:cNvPr id="48" name="直接连接符 47"/>
          <p:cNvCxnSpPr/>
          <p:nvPr/>
        </p:nvCxnSpPr>
        <p:spPr bwMode="auto">
          <a:xfrm flipH="1">
            <a:off x="3395700" y="1885130"/>
            <a:ext cx="36004" cy="4195601"/>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9" name="直接连接符 48"/>
          <p:cNvCxnSpPr/>
          <p:nvPr/>
        </p:nvCxnSpPr>
        <p:spPr bwMode="auto">
          <a:xfrm flipH="1">
            <a:off x="5051884" y="1880828"/>
            <a:ext cx="36004" cy="4195601"/>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square" lIns="100800" tIns="50400" rIns="100800" bIns="50400" numCol="1" anchor="t" anchorCtr="0" compatLnSpc="1"/>
          <a:lstStyle/>
          <a:p>
            <a:r>
              <a:rPr lang="zh-CN" altLang="en-US" dirty="0">
                <a:solidFill>
                  <a:schemeClr val="tx1"/>
                </a:solidFill>
              </a:rPr>
              <a:t>华为云鲲鹏云手机场景</a:t>
            </a:r>
            <a:endParaRPr lang="en-US" dirty="0">
              <a:solidFill>
                <a:schemeClr val="tx1"/>
              </a:solidFill>
            </a:endParaRPr>
          </a:p>
        </p:txBody>
      </p:sp>
      <p:sp>
        <p:nvSpPr>
          <p:cNvPr id="3" name="矩形 2"/>
          <p:cNvSpPr/>
          <p:nvPr/>
        </p:nvSpPr>
        <p:spPr>
          <a:xfrm>
            <a:off x="4733723" y="1928718"/>
            <a:ext cx="3077550" cy="2927542"/>
          </a:xfrm>
          <a:prstGeom prst="rect">
            <a:avLst/>
          </a:prstGeom>
          <a:solidFill>
            <a:srgbClr val="FFFFFF"/>
          </a:solidFill>
          <a:ln w="19050" cap="flat" cmpd="sng" algn="ctr">
            <a:solidFill>
              <a:srgbClr val="00B0F0"/>
            </a:solidFill>
            <a:prstDash val="solid"/>
            <a:miter lim="800000"/>
          </a:ln>
          <a:effectLst>
            <a:outerShdw blurRad="50800" dist="38100" dir="2700000" algn="tl" rotWithShape="0">
              <a:prstClr val="black">
                <a:alpha val="40000"/>
              </a:prstClr>
            </a:outerShdw>
          </a:effectLst>
        </p:spPr>
        <p:txBody>
          <a:bodyPr vert="horz" lIns="36000" tIns="21600" rIns="0" bIns="21600" rtlCol="0" anchor="t" anchorCtr="1"/>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effectLst/>
                <a:uLnTx/>
                <a:uFillTx/>
                <a:latin typeface="+mn-ea"/>
                <a:ea typeface="+mn-ea"/>
                <a:cs typeface="+mn-cs"/>
              </a:rPr>
              <a:t>云游戏</a:t>
            </a:r>
            <a:endParaRPr kumimoji="0" lang="en-US" sz="2400" b="1" i="0" u="none" strike="noStrike" kern="0" cap="none" spc="0" normalizeH="0" baseline="0" noProof="0" dirty="0" smtClean="0">
              <a:ln>
                <a:noFill/>
              </a:ln>
              <a:effectLst/>
              <a:uLnTx/>
              <a:uFillTx/>
              <a:latin typeface="+mn-ea"/>
              <a:ea typeface="+mn-ea"/>
              <a:cs typeface="+mn-cs"/>
            </a:endParaRPr>
          </a:p>
        </p:txBody>
      </p:sp>
      <p:sp>
        <p:nvSpPr>
          <p:cNvPr id="4" name="矩形 3"/>
          <p:cNvSpPr/>
          <p:nvPr/>
        </p:nvSpPr>
        <p:spPr>
          <a:xfrm>
            <a:off x="8040216" y="1928716"/>
            <a:ext cx="3060340" cy="2927543"/>
          </a:xfrm>
          <a:prstGeom prst="rect">
            <a:avLst/>
          </a:prstGeom>
          <a:solidFill>
            <a:srgbClr val="FFFFFF"/>
          </a:solidFill>
          <a:ln w="19050" cap="flat" cmpd="sng" algn="ctr">
            <a:solidFill>
              <a:srgbClr val="00B0F0"/>
            </a:solidFill>
            <a:prstDash val="solid"/>
            <a:miter lim="800000"/>
          </a:ln>
          <a:effectLst>
            <a:outerShdw blurRad="50800" dist="38100" dir="2700000" algn="tl" rotWithShape="0">
              <a:prstClr val="black">
                <a:alpha val="40000"/>
              </a:prstClr>
            </a:outerShdw>
          </a:effectLst>
        </p:spPr>
        <p:txBody>
          <a:bodyPr vert="horz" lIns="36000" tIns="21600" rIns="0" bIns="21600" rtlCol="0" anchor="t" anchorCtr="1"/>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effectLst/>
                <a:uLnTx/>
                <a:uFillTx/>
                <a:latin typeface="+mn-ea"/>
                <a:ea typeface="+mn-ea"/>
                <a:cs typeface="+mn-cs"/>
              </a:rPr>
              <a:t>移动安全办公</a:t>
            </a:r>
            <a:endParaRPr kumimoji="0" lang="en-US" sz="2400" b="1" i="0" u="none" strike="noStrike" kern="0" cap="none" spc="0" normalizeH="0" baseline="0" noProof="0" dirty="0" smtClean="0">
              <a:ln>
                <a:noFill/>
              </a:ln>
              <a:effectLst/>
              <a:uLnTx/>
              <a:uFillTx/>
              <a:latin typeface="+mn-ea"/>
              <a:ea typeface="+mn-ea"/>
              <a:cs typeface="+mn-cs"/>
            </a:endParaRPr>
          </a:p>
        </p:txBody>
      </p:sp>
      <p:sp>
        <p:nvSpPr>
          <p:cNvPr id="5" name="矩形 4"/>
          <p:cNvSpPr/>
          <p:nvPr/>
        </p:nvSpPr>
        <p:spPr>
          <a:xfrm>
            <a:off x="1307468" y="1928717"/>
            <a:ext cx="3060340" cy="2927542"/>
          </a:xfrm>
          <a:prstGeom prst="rect">
            <a:avLst/>
          </a:prstGeom>
          <a:solidFill>
            <a:srgbClr val="FFFFFF"/>
          </a:solidFill>
          <a:ln w="19050" cap="flat" cmpd="sng" algn="ctr">
            <a:solidFill>
              <a:srgbClr val="00B0F0"/>
            </a:solidFill>
            <a:prstDash val="solid"/>
            <a:miter lim="800000"/>
          </a:ln>
          <a:effectLst>
            <a:outerShdw blurRad="50800" dist="38100" dir="2700000" algn="tl" rotWithShape="0">
              <a:prstClr val="black">
                <a:alpha val="40000"/>
              </a:prstClr>
            </a:outerShdw>
          </a:effectLst>
        </p:spPr>
        <p:txBody>
          <a:bodyPr vert="horz" lIns="36000" tIns="21600" rIns="0" bIns="21600" rtlCol="0" anchor="t" anchorCtr="1"/>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effectLst/>
                <a:uLnTx/>
                <a:uFillTx/>
                <a:latin typeface="+mn-ea"/>
                <a:ea typeface="+mn-ea"/>
                <a:cs typeface="+mn-cs"/>
              </a:rPr>
              <a:t>智能应用托管</a:t>
            </a:r>
            <a:endParaRPr kumimoji="0" lang="en-US" sz="2400" b="1" i="0" u="none" strike="noStrike" kern="0" cap="none" spc="0" normalizeH="0" baseline="0" noProof="0" dirty="0" smtClean="0">
              <a:ln>
                <a:noFill/>
              </a:ln>
              <a:effectLst/>
              <a:uLnTx/>
              <a:uFillTx/>
              <a:latin typeface="+mn-ea"/>
              <a:ea typeface="+mn-ea"/>
              <a:cs typeface="+mn-cs"/>
            </a:endParaRPr>
          </a:p>
        </p:txBody>
      </p:sp>
      <p:sp>
        <p:nvSpPr>
          <p:cNvPr id="6" name="文本框 5"/>
          <p:cNvSpPr txBox="1"/>
          <p:nvPr/>
        </p:nvSpPr>
        <p:spPr>
          <a:xfrm>
            <a:off x="1539592" y="4989057"/>
            <a:ext cx="2596092" cy="597620"/>
          </a:xfrm>
          <a:prstGeom prst="rect">
            <a:avLst/>
          </a:prstGeom>
          <a:noFill/>
        </p:spPr>
        <p:txBody>
          <a:bodyPr wrap="square" lIns="36000" tIns="21600" rIns="36000" bIns="21600" rtlCol="0">
            <a:spAutoFit/>
          </a:bodyPr>
          <a:lstStyle/>
          <a:p>
            <a:pPr algn="ctr" defTabSz="1219200" fontAlgn="auto">
              <a:spcBef>
                <a:spcPts val="0"/>
              </a:spcBef>
              <a:spcAft>
                <a:spcPts val="0"/>
              </a:spcAft>
            </a:pPr>
            <a:r>
              <a:rPr lang="zh-CN" altLang="en-US" sz="1800" dirty="0" smtClean="0">
                <a:latin typeface="+mn-ea"/>
                <a:ea typeface="+mn-ea"/>
              </a:rPr>
              <a:t>批量群控</a:t>
            </a:r>
            <a:endParaRPr lang="en-US" altLang="zh-CN" sz="1800" dirty="0" smtClean="0">
              <a:latin typeface="+mn-ea"/>
              <a:ea typeface="+mn-ea"/>
            </a:endParaRPr>
          </a:p>
          <a:p>
            <a:pPr algn="ctr" defTabSz="1219200" fontAlgn="auto">
              <a:spcBef>
                <a:spcPts val="0"/>
              </a:spcBef>
              <a:spcAft>
                <a:spcPts val="0"/>
              </a:spcAft>
            </a:pPr>
            <a:r>
              <a:rPr lang="zh-CN" altLang="en-US" sz="1800" dirty="0" smtClean="0">
                <a:latin typeface="+mn-ea"/>
                <a:ea typeface="+mn-ea"/>
              </a:rPr>
              <a:t>移动应用云端智能运行</a:t>
            </a:r>
            <a:endParaRPr lang="zh-CN" altLang="en-US" sz="1800" dirty="0">
              <a:latin typeface="+mn-ea"/>
              <a:ea typeface="+mn-ea"/>
            </a:endParaRPr>
          </a:p>
        </p:txBody>
      </p:sp>
      <p:sp>
        <p:nvSpPr>
          <p:cNvPr id="7" name="圆角矩形 6"/>
          <p:cNvSpPr/>
          <p:nvPr/>
        </p:nvSpPr>
        <p:spPr>
          <a:xfrm>
            <a:off x="1688974" y="2696395"/>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海量部署，批量控制</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8" name="圆角矩形 7"/>
          <p:cNvSpPr/>
          <p:nvPr/>
        </p:nvSpPr>
        <p:spPr>
          <a:xfrm>
            <a:off x="1688974" y="3443329"/>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性能</a:t>
            </a:r>
            <a:r>
              <a:rPr kumimoji="0" lang="en-US" altLang="zh-CN" sz="1600" b="0" i="0" u="none" strike="noStrike" kern="0" cap="none" spc="0" normalizeH="0" baseline="0" noProof="0" dirty="0" smtClean="0">
                <a:ln>
                  <a:noFill/>
                </a:ln>
                <a:effectLst/>
                <a:uLnTx/>
                <a:uFillTx/>
                <a:latin typeface="+mn-ea"/>
                <a:ea typeface="+mn-ea"/>
                <a:cs typeface="+mn-cs"/>
              </a:rPr>
              <a:t>&amp;</a:t>
            </a:r>
            <a:r>
              <a:rPr kumimoji="0" lang="zh-CN" altLang="en-US" sz="1600" b="0" i="0" u="none" strike="noStrike" kern="0" cap="none" spc="0" normalizeH="0" baseline="0" noProof="0" dirty="0" smtClean="0">
                <a:ln>
                  <a:noFill/>
                </a:ln>
                <a:effectLst/>
                <a:uLnTx/>
                <a:uFillTx/>
                <a:latin typeface="+mn-ea"/>
                <a:ea typeface="+mn-ea"/>
                <a:cs typeface="+mn-cs"/>
              </a:rPr>
              <a:t>型号，灵活调整</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9" name="圆角矩形 8"/>
          <p:cNvSpPr/>
          <p:nvPr/>
        </p:nvSpPr>
        <p:spPr>
          <a:xfrm>
            <a:off x="1688974" y="4188599"/>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安卓应用，无缝兼容</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10" name="文本框 9"/>
          <p:cNvSpPr txBox="1"/>
          <p:nvPr/>
        </p:nvSpPr>
        <p:spPr>
          <a:xfrm>
            <a:off x="4733723" y="4981477"/>
            <a:ext cx="3023502" cy="597620"/>
          </a:xfrm>
          <a:prstGeom prst="rect">
            <a:avLst/>
          </a:prstGeom>
          <a:noFill/>
        </p:spPr>
        <p:txBody>
          <a:bodyPr wrap="square" lIns="36000" tIns="21600" rIns="36000" bIns="21600" rtlCol="0">
            <a:spAutoFit/>
          </a:bodyPr>
          <a:lstStyle/>
          <a:p>
            <a:pPr algn="ctr" defTabSz="1219200" fontAlgn="auto">
              <a:spcBef>
                <a:spcPts val="0"/>
              </a:spcBef>
              <a:spcAft>
                <a:spcPts val="0"/>
              </a:spcAft>
            </a:pPr>
            <a:r>
              <a:rPr lang="zh-CN" altLang="en-US" sz="1800" dirty="0">
                <a:latin typeface="+mn-ea"/>
                <a:ea typeface="+mn-ea"/>
              </a:rPr>
              <a:t>新型游戏管理平台</a:t>
            </a:r>
            <a:endParaRPr lang="zh-CN" altLang="en-US" sz="1800" dirty="0">
              <a:latin typeface="+mn-ea"/>
              <a:ea typeface="+mn-ea"/>
            </a:endParaRPr>
          </a:p>
          <a:p>
            <a:pPr algn="ctr" defTabSz="1219200" fontAlgn="auto">
              <a:spcBef>
                <a:spcPts val="0"/>
              </a:spcBef>
              <a:spcAft>
                <a:spcPts val="0"/>
              </a:spcAft>
            </a:pPr>
            <a:r>
              <a:rPr lang="zh-CN" altLang="en-US" sz="1800" dirty="0">
                <a:latin typeface="+mn-ea"/>
                <a:ea typeface="+mn-ea"/>
              </a:rPr>
              <a:t>无需下载，即点即玩</a:t>
            </a:r>
            <a:endParaRPr lang="zh-CN" altLang="en-US" sz="1800" dirty="0">
              <a:latin typeface="+mn-ea"/>
              <a:ea typeface="+mn-ea"/>
            </a:endParaRPr>
          </a:p>
        </p:txBody>
      </p:sp>
      <p:sp>
        <p:nvSpPr>
          <p:cNvPr id="11" name="文本框 10"/>
          <p:cNvSpPr txBox="1"/>
          <p:nvPr/>
        </p:nvSpPr>
        <p:spPr>
          <a:xfrm>
            <a:off x="8040216" y="4989057"/>
            <a:ext cx="3082027" cy="597620"/>
          </a:xfrm>
          <a:prstGeom prst="rect">
            <a:avLst/>
          </a:prstGeom>
          <a:noFill/>
        </p:spPr>
        <p:txBody>
          <a:bodyPr wrap="square" lIns="36000" tIns="21600" rIns="36000" bIns="21600" rtlCol="0">
            <a:spAutoFit/>
          </a:bodyPr>
          <a:lstStyle/>
          <a:p>
            <a:pPr algn="ctr" defTabSz="1219200" fontAlgn="auto">
              <a:spcBef>
                <a:spcPts val="0"/>
              </a:spcBef>
              <a:spcAft>
                <a:spcPts val="0"/>
              </a:spcAft>
            </a:pPr>
            <a:r>
              <a:rPr lang="zh-CN" altLang="en-US" sz="1800" dirty="0">
                <a:latin typeface="+mn-ea"/>
                <a:ea typeface="+mn-ea"/>
              </a:rPr>
              <a:t>公私数据分离，智能群控管理</a:t>
            </a:r>
            <a:endParaRPr lang="zh-CN" altLang="en-US" sz="1800" dirty="0">
              <a:latin typeface="+mn-ea"/>
              <a:ea typeface="+mn-ea"/>
            </a:endParaRPr>
          </a:p>
          <a:p>
            <a:pPr algn="ctr" defTabSz="1219200" fontAlgn="auto">
              <a:spcBef>
                <a:spcPts val="0"/>
              </a:spcBef>
              <a:spcAft>
                <a:spcPts val="0"/>
              </a:spcAft>
            </a:pPr>
            <a:r>
              <a:rPr lang="zh-CN" altLang="en-US" sz="1800" dirty="0">
                <a:latin typeface="+mn-ea"/>
                <a:ea typeface="+mn-ea"/>
              </a:rPr>
              <a:t>降本增效，信息安全更有保障</a:t>
            </a:r>
            <a:endParaRPr lang="zh-CN" altLang="en-US" sz="1800" dirty="0">
              <a:latin typeface="+mn-ea"/>
              <a:ea typeface="+mn-ea"/>
            </a:endParaRPr>
          </a:p>
        </p:txBody>
      </p:sp>
      <p:sp>
        <p:nvSpPr>
          <p:cNvPr id="12" name="圆角矩形 11"/>
          <p:cNvSpPr/>
          <p:nvPr/>
        </p:nvSpPr>
        <p:spPr>
          <a:xfrm>
            <a:off x="5123892" y="2696395"/>
            <a:ext cx="2326591" cy="359062"/>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密度提升</a:t>
            </a:r>
            <a:r>
              <a:rPr kumimoji="0" lang="en-US" altLang="zh-CN" sz="1600" b="0" i="0" u="none" strike="noStrike" kern="0" cap="none" spc="0" normalizeH="0" baseline="0" noProof="0" dirty="0" smtClean="0">
                <a:ln>
                  <a:noFill/>
                </a:ln>
                <a:effectLst/>
                <a:uLnTx/>
                <a:uFillTx/>
                <a:latin typeface="+mn-ea"/>
                <a:ea typeface="+mn-ea"/>
                <a:cs typeface="+mn-cs"/>
              </a:rPr>
              <a:t>10</a:t>
            </a:r>
            <a:r>
              <a:rPr kumimoji="0" lang="zh-CN" altLang="en-US" sz="1600" b="0" i="0" u="none" strike="noStrike" kern="0" cap="none" spc="0" normalizeH="0" baseline="0" noProof="0" dirty="0" smtClean="0">
                <a:ln>
                  <a:noFill/>
                </a:ln>
                <a:effectLst/>
                <a:uLnTx/>
                <a:uFillTx/>
                <a:latin typeface="+mn-ea"/>
                <a:ea typeface="+mn-ea"/>
                <a:cs typeface="+mn-cs"/>
              </a:rPr>
              <a:t>倍</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13" name="圆角矩形 12"/>
          <p:cNvSpPr/>
          <p:nvPr/>
        </p:nvSpPr>
        <p:spPr>
          <a:xfrm>
            <a:off x="5123892" y="3439182"/>
            <a:ext cx="2326591" cy="367356"/>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时延低于</a:t>
            </a:r>
            <a:r>
              <a:rPr kumimoji="0" lang="en-US" altLang="zh-CN" sz="1600" b="0" i="0" u="none" strike="noStrike" kern="0" cap="none" spc="0" normalizeH="0" baseline="0" noProof="0" dirty="0" smtClean="0">
                <a:ln>
                  <a:noFill/>
                </a:ln>
                <a:effectLst/>
                <a:uLnTx/>
                <a:uFillTx/>
                <a:latin typeface="+mn-ea"/>
                <a:ea typeface="+mn-ea"/>
                <a:cs typeface="+mn-cs"/>
              </a:rPr>
              <a:t>100ms</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14" name="圆角矩形 13"/>
          <p:cNvSpPr/>
          <p:nvPr/>
        </p:nvSpPr>
        <p:spPr>
          <a:xfrm>
            <a:off x="5123892" y="4188599"/>
            <a:ext cx="2326591" cy="367356"/>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i="0" u="none" strike="noStrike" kern="0" cap="none" spc="0" normalizeH="0" baseline="0" noProof="0" dirty="0" smtClean="0">
                <a:ln>
                  <a:noFill/>
                </a:ln>
                <a:effectLst/>
                <a:uLnTx/>
                <a:uFillTx/>
                <a:latin typeface="+mn-ea"/>
                <a:ea typeface="+mn-ea"/>
                <a:cs typeface="+mn-cs"/>
              </a:rPr>
              <a:t>8K</a:t>
            </a:r>
            <a:r>
              <a:rPr kumimoji="0" lang="zh-CN" altLang="en-US" sz="1600" i="0" u="none" strike="noStrike" kern="0" cap="none" spc="0" normalizeH="0" baseline="0" noProof="0" dirty="0" smtClean="0">
                <a:ln>
                  <a:noFill/>
                </a:ln>
                <a:effectLst/>
                <a:uLnTx/>
                <a:uFillTx/>
                <a:latin typeface="+mn-ea"/>
                <a:ea typeface="+mn-ea"/>
                <a:cs typeface="+mn-cs"/>
              </a:rPr>
              <a:t>游戏仅需</a:t>
            </a:r>
            <a:r>
              <a:rPr kumimoji="0" lang="en-US" altLang="zh-CN" sz="1600" i="0" u="none" strike="noStrike" kern="0" cap="none" spc="0" normalizeH="0" baseline="0" noProof="0" dirty="0" smtClean="0">
                <a:ln>
                  <a:noFill/>
                </a:ln>
                <a:effectLst/>
                <a:uLnTx/>
                <a:uFillTx/>
                <a:latin typeface="+mn-ea"/>
                <a:ea typeface="+mn-ea"/>
                <a:cs typeface="+mn-cs"/>
              </a:rPr>
              <a:t>8</a:t>
            </a:r>
            <a:r>
              <a:rPr kumimoji="0" lang="zh-CN" altLang="en-US" sz="1600" i="0" u="none" strike="noStrike" kern="0" cap="none" spc="0" normalizeH="0" baseline="0" noProof="0" dirty="0" smtClean="0">
                <a:ln>
                  <a:noFill/>
                </a:ln>
                <a:effectLst/>
                <a:uLnTx/>
                <a:uFillTx/>
                <a:latin typeface="+mn-ea"/>
                <a:ea typeface="+mn-ea"/>
                <a:cs typeface="+mn-cs"/>
              </a:rPr>
              <a:t>兆带宽</a:t>
            </a:r>
            <a:endParaRPr kumimoji="0" lang="zh-CN" altLang="en-US" sz="1600" i="0" u="none" strike="noStrike" kern="0" cap="none" spc="0" normalizeH="0" baseline="0" noProof="0" dirty="0" smtClean="0">
              <a:ln>
                <a:noFill/>
              </a:ln>
              <a:effectLst/>
              <a:uLnTx/>
              <a:uFillTx/>
              <a:latin typeface="+mn-ea"/>
              <a:ea typeface="+mn-ea"/>
              <a:cs typeface="+mn-cs"/>
            </a:endParaRPr>
          </a:p>
        </p:txBody>
      </p:sp>
      <p:sp>
        <p:nvSpPr>
          <p:cNvPr id="15" name="圆角矩形 14"/>
          <p:cNvSpPr/>
          <p:nvPr/>
        </p:nvSpPr>
        <p:spPr>
          <a:xfrm>
            <a:off x="8373051" y="2694541"/>
            <a:ext cx="2346000" cy="360916"/>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云端部署，数据不落地</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16" name="圆角矩形 15"/>
          <p:cNvSpPr/>
          <p:nvPr/>
        </p:nvSpPr>
        <p:spPr>
          <a:xfrm>
            <a:off x="8373051" y="3442556"/>
            <a:ext cx="2346000" cy="363982"/>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集中管理和运维</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17" name="圆角矩形 16"/>
          <p:cNvSpPr/>
          <p:nvPr/>
        </p:nvSpPr>
        <p:spPr>
          <a:xfrm>
            <a:off x="8373051" y="4188599"/>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effectLst/>
                <a:uLnTx/>
                <a:uFillTx/>
                <a:latin typeface="+mn-ea"/>
                <a:ea typeface="+mn-ea"/>
                <a:cs typeface="+mn-cs"/>
              </a:rPr>
              <a:t>弹性扩展，多机复用</a:t>
            </a:r>
            <a:endParaRPr kumimoji="0" lang="zh-CN" altLang="en-US" sz="1600" b="0" i="0" u="none" strike="noStrike" kern="0" cap="none" spc="0" normalizeH="0" baseline="0" noProof="0" dirty="0" smtClean="0">
              <a:ln>
                <a:noFill/>
              </a:ln>
              <a:effectLst/>
              <a:uLnTx/>
              <a:uFillTx/>
              <a:latin typeface="+mn-ea"/>
              <a:ea typeface="+mn-ea"/>
              <a:cs typeface="+mn-cs"/>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华为云鲲鹏云手机</a:t>
            </a:r>
            <a:r>
              <a:rPr lang="zh-CN" altLang="en-US" dirty="0" smtClean="0">
                <a:solidFill>
                  <a:schemeClr val="tx1"/>
                </a:solidFill>
              </a:rPr>
              <a:t>优势</a:t>
            </a:r>
            <a:br>
              <a:rPr lang="zh-CN" altLang="en-US" sz="3600" dirty="0">
                <a:solidFill>
                  <a:schemeClr val="tx1"/>
                </a:solidFill>
                <a:latin typeface="微软雅黑" panose="020B0503020204020204" pitchFamily="34" charset="-122"/>
                <a:ea typeface="微软雅黑" panose="020B0503020204020204" pitchFamily="34" charset="-122"/>
              </a:rPr>
            </a:br>
            <a:br>
              <a:rPr lang="en-US" altLang="zh-CN" dirty="0" smtClean="0">
                <a:solidFill>
                  <a:schemeClr val="tx1"/>
                </a:solidFill>
              </a:rPr>
            </a:br>
            <a:endParaRPr lang="en-US" dirty="0">
              <a:solidFill>
                <a:schemeClr val="tx1"/>
              </a:solidFill>
            </a:endParaRPr>
          </a:p>
        </p:txBody>
      </p:sp>
      <p:sp>
        <p:nvSpPr>
          <p:cNvPr id="24" name="文本框 23"/>
          <p:cNvSpPr txBox="1"/>
          <p:nvPr/>
        </p:nvSpPr>
        <p:spPr>
          <a:xfrm>
            <a:off x="8392851" y="3537012"/>
            <a:ext cx="2031326" cy="861774"/>
          </a:xfrm>
          <a:prstGeom prst="rect">
            <a:avLst/>
          </a:prstGeom>
          <a:noFill/>
          <a:effectLst/>
        </p:spPr>
        <p:txBody>
          <a:bodyPr wrap="none" rtlCol="0">
            <a:spAutoFit/>
          </a:bodyPr>
          <a:lstStyle/>
          <a:p>
            <a:pPr algn="ctr" defTabSz="1219200" fontAlgn="auto">
              <a:spcBef>
                <a:spcPts val="600"/>
              </a:spcBef>
              <a:spcAft>
                <a:spcPts val="0"/>
              </a:spcAft>
            </a:pPr>
            <a:r>
              <a:rPr lang="zh-CN" altLang="en-US" sz="1600" b="1" dirty="0" smtClean="0">
                <a:latin typeface="+mn-ea"/>
                <a:ea typeface="+mn-ea"/>
              </a:rPr>
              <a:t>自研芯片及硬件底座</a:t>
            </a:r>
            <a:endParaRPr lang="en-US" altLang="zh-CN" sz="1600" b="1" dirty="0" smtClean="0">
              <a:latin typeface="+mn-ea"/>
              <a:ea typeface="+mn-ea"/>
            </a:endParaRPr>
          </a:p>
          <a:p>
            <a:pPr algn="ctr" defTabSz="1219200" fontAlgn="auto">
              <a:spcBef>
                <a:spcPts val="600"/>
              </a:spcBef>
              <a:spcAft>
                <a:spcPts val="0"/>
              </a:spcAft>
            </a:pPr>
            <a:r>
              <a:rPr lang="zh-CN" altLang="en-US" sz="1200" dirty="0" smtClean="0">
                <a:latin typeface="+mn-ea"/>
                <a:ea typeface="+mn-ea"/>
              </a:rPr>
              <a:t>华为鲲鹏</a:t>
            </a:r>
            <a:r>
              <a:rPr lang="en-US" altLang="zh-CN" sz="1200" dirty="0">
                <a:latin typeface="+mn-ea"/>
                <a:ea typeface="+mn-ea"/>
              </a:rPr>
              <a:t>916\920</a:t>
            </a:r>
            <a:r>
              <a:rPr lang="zh-CN" altLang="en-US" sz="1200" dirty="0">
                <a:latin typeface="+mn-ea"/>
                <a:ea typeface="+mn-ea"/>
              </a:rPr>
              <a:t>芯片</a:t>
            </a:r>
            <a:endParaRPr lang="en-US" altLang="zh-CN" sz="1200" dirty="0">
              <a:latin typeface="+mn-ea"/>
              <a:ea typeface="+mn-ea"/>
            </a:endParaRPr>
          </a:p>
          <a:p>
            <a:pPr algn="ctr" defTabSz="1219200" fontAlgn="auto">
              <a:spcBef>
                <a:spcPts val="600"/>
              </a:spcBef>
              <a:spcAft>
                <a:spcPts val="0"/>
              </a:spcAft>
            </a:pPr>
            <a:r>
              <a:rPr lang="zh-CN" altLang="en-US" sz="1200" dirty="0">
                <a:latin typeface="+mn-ea"/>
                <a:ea typeface="+mn-ea"/>
              </a:rPr>
              <a:t>自研高性能</a:t>
            </a:r>
            <a:r>
              <a:rPr lang="en-US" altLang="zh-CN" sz="1200" dirty="0">
                <a:latin typeface="+mn-ea"/>
                <a:ea typeface="+mn-ea"/>
              </a:rPr>
              <a:t>GPU</a:t>
            </a:r>
            <a:endParaRPr lang="en-US" sz="1200" dirty="0">
              <a:latin typeface="+mn-ea"/>
              <a:ea typeface="+mn-ea"/>
            </a:endParaRPr>
          </a:p>
        </p:txBody>
      </p:sp>
      <p:pic>
        <p:nvPicPr>
          <p:cNvPr id="25" name="Picture 14" descr="C:\Users\Administrator\Desktop\黄巍\文件\用图\图片2.png"/>
          <p:cNvPicPr>
            <a:picLocks noChangeArrowheads="1"/>
          </p:cNvPicPr>
          <p:nvPr/>
        </p:nvPicPr>
        <p:blipFill>
          <a:blip r:embed="rId1" cstate="print">
            <a:extLst>
              <a:ext uri="{28A0092B-C50C-407E-A947-70E740481C1C}">
                <a14:useLocalDpi xmlns:a14="http://schemas.microsoft.com/office/drawing/2010/main" val="0"/>
              </a:ext>
            </a:extLst>
          </a:blip>
          <a:srcRect l="26962" r="24412" b="21100"/>
          <a:stretch>
            <a:fillRect/>
          </a:stretch>
        </p:blipFill>
        <p:spPr bwMode="auto">
          <a:xfrm>
            <a:off x="9732404" y="3140968"/>
            <a:ext cx="523595" cy="105909"/>
          </a:xfrm>
          <a:prstGeom prst="rect">
            <a:avLst/>
          </a:prstGeom>
          <a:noFill/>
          <a:effectLst/>
        </p:spPr>
      </p:pic>
      <p:pic>
        <p:nvPicPr>
          <p:cNvPr id="26"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8580276" y="3140968"/>
            <a:ext cx="464377" cy="93930"/>
          </a:xfrm>
          <a:prstGeom prst="rect">
            <a:avLst/>
          </a:prstGeom>
          <a:noFill/>
          <a:effectLst/>
        </p:spPr>
      </p:pic>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5754" y="2276872"/>
            <a:ext cx="860666" cy="632847"/>
          </a:xfrm>
          <a:prstGeom prst="rect">
            <a:avLst/>
          </a:prstGeom>
          <a:effectLst/>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8348" y="2132856"/>
            <a:ext cx="1490126" cy="826044"/>
          </a:xfrm>
          <a:prstGeom prst="rect">
            <a:avLst/>
          </a:prstGeom>
          <a:effectLst/>
        </p:spPr>
      </p:pic>
      <p:sp>
        <p:nvSpPr>
          <p:cNvPr id="29" name="文本框 28"/>
          <p:cNvSpPr txBox="1"/>
          <p:nvPr/>
        </p:nvSpPr>
        <p:spPr>
          <a:xfrm>
            <a:off x="4651835" y="3501008"/>
            <a:ext cx="2573846" cy="861774"/>
          </a:xfrm>
          <a:prstGeom prst="rect">
            <a:avLst/>
          </a:prstGeom>
          <a:noFill/>
          <a:effectLst/>
        </p:spPr>
        <p:txBody>
          <a:bodyPr wrap="none" rtlCol="0">
            <a:spAutoFit/>
          </a:bodyPr>
          <a:lstStyle/>
          <a:p>
            <a:pPr algn="ctr" defTabSz="1219200" fontAlgn="auto">
              <a:spcBef>
                <a:spcPts val="600"/>
              </a:spcBef>
              <a:spcAft>
                <a:spcPts val="0"/>
              </a:spcAft>
            </a:pPr>
            <a:r>
              <a:rPr lang="en-US" altLang="zh-CN" sz="1600" b="1" dirty="0" err="1" smtClean="0">
                <a:latin typeface="+mn-ea"/>
                <a:ea typeface="+mn-ea"/>
              </a:rPr>
              <a:t>Monbox</a:t>
            </a:r>
            <a:r>
              <a:rPr lang="zh-CN" altLang="en-US" sz="1600" b="1" dirty="0" smtClean="0">
                <a:latin typeface="+mn-ea"/>
                <a:ea typeface="+mn-ea"/>
              </a:rPr>
              <a:t>双</a:t>
            </a:r>
            <a:r>
              <a:rPr lang="en-US" altLang="zh-CN" sz="1600" b="1" dirty="0" smtClean="0">
                <a:latin typeface="+mn-ea"/>
                <a:ea typeface="+mn-ea"/>
              </a:rPr>
              <a:t>OS</a:t>
            </a:r>
            <a:r>
              <a:rPr lang="zh-CN" altLang="en-US" sz="1600" b="1" dirty="0" smtClean="0">
                <a:latin typeface="+mn-ea"/>
                <a:ea typeface="+mn-ea"/>
              </a:rPr>
              <a:t>共内核架构</a:t>
            </a:r>
            <a:endParaRPr lang="en-US" altLang="zh-CN" sz="1600" b="1" dirty="0" smtClean="0">
              <a:latin typeface="+mn-ea"/>
              <a:ea typeface="+mn-ea"/>
            </a:endParaRPr>
          </a:p>
          <a:p>
            <a:pPr algn="ctr" defTabSz="1219200" fontAlgn="auto">
              <a:spcBef>
                <a:spcPts val="600"/>
              </a:spcBef>
              <a:spcAft>
                <a:spcPts val="0"/>
              </a:spcAft>
            </a:pPr>
            <a:r>
              <a:rPr lang="zh-CN" altLang="en-US" sz="1200" dirty="0">
                <a:latin typeface="+mn-ea"/>
                <a:ea typeface="+mn-ea"/>
              </a:rPr>
              <a:t>单台服务器超</a:t>
            </a:r>
            <a:r>
              <a:rPr lang="en-US" altLang="zh-CN" sz="1200" dirty="0">
                <a:latin typeface="+mn-ea"/>
                <a:ea typeface="+mn-ea"/>
              </a:rPr>
              <a:t>200</a:t>
            </a:r>
            <a:r>
              <a:rPr lang="zh-CN" altLang="en-US" sz="1200" dirty="0">
                <a:latin typeface="+mn-ea"/>
                <a:ea typeface="+mn-ea"/>
              </a:rPr>
              <a:t>路并发</a:t>
            </a:r>
            <a:endParaRPr lang="en-US" altLang="zh-CN" sz="1200" dirty="0">
              <a:latin typeface="+mn-ea"/>
              <a:ea typeface="+mn-ea"/>
            </a:endParaRPr>
          </a:p>
          <a:p>
            <a:pPr algn="ctr" defTabSz="1219200" fontAlgn="auto">
              <a:spcBef>
                <a:spcPts val="600"/>
              </a:spcBef>
              <a:spcAft>
                <a:spcPts val="0"/>
              </a:spcAft>
            </a:pPr>
            <a:r>
              <a:rPr lang="zh-CN" altLang="en-US" sz="1200" dirty="0">
                <a:latin typeface="+mn-ea"/>
                <a:ea typeface="+mn-ea"/>
              </a:rPr>
              <a:t>性能较模拟器提升</a:t>
            </a:r>
            <a:r>
              <a:rPr lang="en-US" altLang="zh-CN" sz="1200" dirty="0">
                <a:latin typeface="+mn-ea"/>
                <a:ea typeface="+mn-ea"/>
              </a:rPr>
              <a:t>10</a:t>
            </a:r>
            <a:r>
              <a:rPr lang="zh-CN" altLang="en-US" sz="1200" dirty="0">
                <a:latin typeface="+mn-ea"/>
                <a:ea typeface="+mn-ea"/>
              </a:rPr>
              <a:t>倍以上</a:t>
            </a:r>
            <a:endParaRPr lang="en-US" sz="1200" dirty="0">
              <a:latin typeface="+mn-ea"/>
              <a:ea typeface="+mn-ea"/>
            </a:endParaRPr>
          </a:p>
        </p:txBody>
      </p:sp>
      <p:sp>
        <p:nvSpPr>
          <p:cNvPr id="30" name="binary-code-on-laptop_74971"/>
          <p:cNvSpPr>
            <a:spLocks noChangeAspect="1"/>
          </p:cNvSpPr>
          <p:nvPr/>
        </p:nvSpPr>
        <p:spPr bwMode="auto">
          <a:xfrm>
            <a:off x="5051884" y="2168860"/>
            <a:ext cx="1389394" cy="824751"/>
          </a:xfrm>
          <a:custGeom>
            <a:avLst/>
            <a:gdLst>
              <a:gd name="connsiteX0" fmla="*/ 282548 w 607427"/>
              <a:gd name="connsiteY0" fmla="*/ 353708 h 393120"/>
              <a:gd name="connsiteX1" fmla="*/ 273652 w 607427"/>
              <a:gd name="connsiteY1" fmla="*/ 362591 h 393120"/>
              <a:gd name="connsiteX2" fmla="*/ 282548 w 607427"/>
              <a:gd name="connsiteY2" fmla="*/ 371475 h 393120"/>
              <a:gd name="connsiteX3" fmla="*/ 314875 w 607427"/>
              <a:gd name="connsiteY3" fmla="*/ 371475 h 393120"/>
              <a:gd name="connsiteX4" fmla="*/ 323771 w 607427"/>
              <a:gd name="connsiteY4" fmla="*/ 362591 h 393120"/>
              <a:gd name="connsiteX5" fmla="*/ 314875 w 607427"/>
              <a:gd name="connsiteY5" fmla="*/ 353708 h 393120"/>
              <a:gd name="connsiteX6" fmla="*/ 448181 w 607427"/>
              <a:gd name="connsiteY6" fmla="*/ 287154 h 393120"/>
              <a:gd name="connsiteX7" fmla="*/ 441545 w 607427"/>
              <a:gd name="connsiteY7" fmla="*/ 301812 h 393120"/>
              <a:gd name="connsiteX8" fmla="*/ 448056 w 607427"/>
              <a:gd name="connsiteY8" fmla="*/ 315969 h 393120"/>
              <a:gd name="connsiteX9" fmla="*/ 454566 w 607427"/>
              <a:gd name="connsiteY9" fmla="*/ 301436 h 393120"/>
              <a:gd name="connsiteX10" fmla="*/ 448181 w 607427"/>
              <a:gd name="connsiteY10" fmla="*/ 287154 h 393120"/>
              <a:gd name="connsiteX11" fmla="*/ 388074 w 607427"/>
              <a:gd name="connsiteY11" fmla="*/ 287154 h 393120"/>
              <a:gd name="connsiteX12" fmla="*/ 381564 w 607427"/>
              <a:gd name="connsiteY12" fmla="*/ 301812 h 393120"/>
              <a:gd name="connsiteX13" fmla="*/ 388074 w 607427"/>
              <a:gd name="connsiteY13" fmla="*/ 315969 h 393120"/>
              <a:gd name="connsiteX14" fmla="*/ 394585 w 607427"/>
              <a:gd name="connsiteY14" fmla="*/ 301436 h 393120"/>
              <a:gd name="connsiteX15" fmla="*/ 388074 w 607427"/>
              <a:gd name="connsiteY15" fmla="*/ 287154 h 393120"/>
              <a:gd name="connsiteX16" fmla="*/ 354717 w 607427"/>
              <a:gd name="connsiteY16" fmla="*/ 287154 h 393120"/>
              <a:gd name="connsiteX17" fmla="*/ 348065 w 607427"/>
              <a:gd name="connsiteY17" fmla="*/ 301812 h 393120"/>
              <a:gd name="connsiteX18" fmla="*/ 354591 w 607427"/>
              <a:gd name="connsiteY18" fmla="*/ 315969 h 393120"/>
              <a:gd name="connsiteX19" fmla="*/ 361118 w 607427"/>
              <a:gd name="connsiteY19" fmla="*/ 301436 h 393120"/>
              <a:gd name="connsiteX20" fmla="*/ 354717 w 607427"/>
              <a:gd name="connsiteY20" fmla="*/ 287154 h 393120"/>
              <a:gd name="connsiteX21" fmla="*/ 321249 w 607427"/>
              <a:gd name="connsiteY21" fmla="*/ 287154 h 393120"/>
              <a:gd name="connsiteX22" fmla="*/ 314739 w 607427"/>
              <a:gd name="connsiteY22" fmla="*/ 301812 h 393120"/>
              <a:gd name="connsiteX23" fmla="*/ 321249 w 607427"/>
              <a:gd name="connsiteY23" fmla="*/ 315969 h 393120"/>
              <a:gd name="connsiteX24" fmla="*/ 327760 w 607427"/>
              <a:gd name="connsiteY24" fmla="*/ 301436 h 393120"/>
              <a:gd name="connsiteX25" fmla="*/ 321249 w 607427"/>
              <a:gd name="connsiteY25" fmla="*/ 287154 h 393120"/>
              <a:gd name="connsiteX26" fmla="*/ 417482 w 607427"/>
              <a:gd name="connsiteY26" fmla="*/ 281274 h 393120"/>
              <a:gd name="connsiteX27" fmla="*/ 421859 w 607427"/>
              <a:gd name="connsiteY27" fmla="*/ 281274 h 393120"/>
              <a:gd name="connsiteX28" fmla="*/ 423110 w 607427"/>
              <a:gd name="connsiteY28" fmla="*/ 282526 h 393120"/>
              <a:gd name="connsiteX29" fmla="*/ 423110 w 607427"/>
              <a:gd name="connsiteY29" fmla="*/ 320597 h 393120"/>
              <a:gd name="connsiteX30" fmla="*/ 421859 w 607427"/>
              <a:gd name="connsiteY30" fmla="*/ 321849 h 393120"/>
              <a:gd name="connsiteX31" fmla="*/ 416857 w 607427"/>
              <a:gd name="connsiteY31" fmla="*/ 321849 h 393120"/>
              <a:gd name="connsiteX32" fmla="*/ 415606 w 607427"/>
              <a:gd name="connsiteY32" fmla="*/ 320597 h 393120"/>
              <a:gd name="connsiteX33" fmla="*/ 415606 w 607427"/>
              <a:gd name="connsiteY33" fmla="*/ 289414 h 393120"/>
              <a:gd name="connsiteX34" fmla="*/ 410728 w 607427"/>
              <a:gd name="connsiteY34" fmla="*/ 292044 h 393120"/>
              <a:gd name="connsiteX35" fmla="*/ 409603 w 607427"/>
              <a:gd name="connsiteY35" fmla="*/ 292044 h 393120"/>
              <a:gd name="connsiteX36" fmla="*/ 408853 w 607427"/>
              <a:gd name="connsiteY36" fmla="*/ 291293 h 393120"/>
              <a:gd name="connsiteX37" fmla="*/ 407977 w 607427"/>
              <a:gd name="connsiteY37" fmla="*/ 287285 h 393120"/>
              <a:gd name="connsiteX38" fmla="*/ 408602 w 607427"/>
              <a:gd name="connsiteY38" fmla="*/ 285908 h 393120"/>
              <a:gd name="connsiteX39" fmla="*/ 416857 w 607427"/>
              <a:gd name="connsiteY39" fmla="*/ 281399 h 393120"/>
              <a:gd name="connsiteX40" fmla="*/ 417482 w 607427"/>
              <a:gd name="connsiteY40" fmla="*/ 281274 h 393120"/>
              <a:gd name="connsiteX41" fmla="*/ 448431 w 607427"/>
              <a:gd name="connsiteY41" fmla="*/ 280639 h 393120"/>
              <a:gd name="connsiteX42" fmla="*/ 462204 w 607427"/>
              <a:gd name="connsiteY42" fmla="*/ 301186 h 393120"/>
              <a:gd name="connsiteX43" fmla="*/ 447805 w 607427"/>
              <a:gd name="connsiteY43" fmla="*/ 322484 h 393120"/>
              <a:gd name="connsiteX44" fmla="*/ 433907 w 607427"/>
              <a:gd name="connsiteY44" fmla="*/ 301687 h 393120"/>
              <a:gd name="connsiteX45" fmla="*/ 448431 w 607427"/>
              <a:gd name="connsiteY45" fmla="*/ 280639 h 393120"/>
              <a:gd name="connsiteX46" fmla="*/ 388325 w 607427"/>
              <a:gd name="connsiteY46" fmla="*/ 280639 h 393120"/>
              <a:gd name="connsiteX47" fmla="*/ 402223 w 607427"/>
              <a:gd name="connsiteY47" fmla="*/ 301186 h 393120"/>
              <a:gd name="connsiteX48" fmla="*/ 387699 w 607427"/>
              <a:gd name="connsiteY48" fmla="*/ 322484 h 393120"/>
              <a:gd name="connsiteX49" fmla="*/ 373926 w 607427"/>
              <a:gd name="connsiteY49" fmla="*/ 301687 h 393120"/>
              <a:gd name="connsiteX50" fmla="*/ 388325 w 607427"/>
              <a:gd name="connsiteY50" fmla="*/ 280639 h 393120"/>
              <a:gd name="connsiteX51" fmla="*/ 354968 w 607427"/>
              <a:gd name="connsiteY51" fmla="*/ 280639 h 393120"/>
              <a:gd name="connsiteX52" fmla="*/ 368775 w 607427"/>
              <a:gd name="connsiteY52" fmla="*/ 301186 h 393120"/>
              <a:gd name="connsiteX53" fmla="*/ 354340 w 607427"/>
              <a:gd name="connsiteY53" fmla="*/ 322484 h 393120"/>
              <a:gd name="connsiteX54" fmla="*/ 340408 w 607427"/>
              <a:gd name="connsiteY54" fmla="*/ 301687 h 393120"/>
              <a:gd name="connsiteX55" fmla="*/ 354968 w 607427"/>
              <a:gd name="connsiteY55" fmla="*/ 280639 h 393120"/>
              <a:gd name="connsiteX56" fmla="*/ 321500 w 607427"/>
              <a:gd name="connsiteY56" fmla="*/ 280639 h 393120"/>
              <a:gd name="connsiteX57" fmla="*/ 335398 w 607427"/>
              <a:gd name="connsiteY57" fmla="*/ 301186 h 393120"/>
              <a:gd name="connsiteX58" fmla="*/ 320874 w 607427"/>
              <a:gd name="connsiteY58" fmla="*/ 322484 h 393120"/>
              <a:gd name="connsiteX59" fmla="*/ 307101 w 607427"/>
              <a:gd name="connsiteY59" fmla="*/ 301687 h 393120"/>
              <a:gd name="connsiteX60" fmla="*/ 321500 w 607427"/>
              <a:gd name="connsiteY60" fmla="*/ 280639 h 393120"/>
              <a:gd name="connsiteX61" fmla="*/ 534922 w 607427"/>
              <a:gd name="connsiteY61" fmla="*/ 217001 h 393120"/>
              <a:gd name="connsiteX62" fmla="*/ 528411 w 607427"/>
              <a:gd name="connsiteY62" fmla="*/ 231635 h 393120"/>
              <a:gd name="connsiteX63" fmla="*/ 534922 w 607427"/>
              <a:gd name="connsiteY63" fmla="*/ 245893 h 393120"/>
              <a:gd name="connsiteX64" fmla="*/ 541432 w 607427"/>
              <a:gd name="connsiteY64" fmla="*/ 231259 h 393120"/>
              <a:gd name="connsiteX65" fmla="*/ 534922 w 607427"/>
              <a:gd name="connsiteY65" fmla="*/ 217001 h 393120"/>
              <a:gd name="connsiteX66" fmla="*/ 503202 w 607427"/>
              <a:gd name="connsiteY66" fmla="*/ 217001 h 393120"/>
              <a:gd name="connsiteX67" fmla="*/ 496675 w 607427"/>
              <a:gd name="connsiteY67" fmla="*/ 231635 h 393120"/>
              <a:gd name="connsiteX68" fmla="*/ 503202 w 607427"/>
              <a:gd name="connsiteY68" fmla="*/ 245893 h 393120"/>
              <a:gd name="connsiteX69" fmla="*/ 509728 w 607427"/>
              <a:gd name="connsiteY69" fmla="*/ 231259 h 393120"/>
              <a:gd name="connsiteX70" fmla="*/ 503202 w 607427"/>
              <a:gd name="connsiteY70" fmla="*/ 217001 h 393120"/>
              <a:gd name="connsiteX71" fmla="*/ 443171 w 607427"/>
              <a:gd name="connsiteY71" fmla="*/ 217001 h 393120"/>
              <a:gd name="connsiteX72" fmla="*/ 436535 w 607427"/>
              <a:gd name="connsiteY72" fmla="*/ 231635 h 393120"/>
              <a:gd name="connsiteX73" fmla="*/ 443046 w 607427"/>
              <a:gd name="connsiteY73" fmla="*/ 245893 h 393120"/>
              <a:gd name="connsiteX74" fmla="*/ 449556 w 607427"/>
              <a:gd name="connsiteY74" fmla="*/ 231259 h 393120"/>
              <a:gd name="connsiteX75" fmla="*/ 443171 w 607427"/>
              <a:gd name="connsiteY75" fmla="*/ 217001 h 393120"/>
              <a:gd name="connsiteX76" fmla="*/ 352968 w 607427"/>
              <a:gd name="connsiteY76" fmla="*/ 217001 h 393120"/>
              <a:gd name="connsiteX77" fmla="*/ 346442 w 607427"/>
              <a:gd name="connsiteY77" fmla="*/ 231635 h 393120"/>
              <a:gd name="connsiteX78" fmla="*/ 352968 w 607427"/>
              <a:gd name="connsiteY78" fmla="*/ 245893 h 393120"/>
              <a:gd name="connsiteX79" fmla="*/ 359495 w 607427"/>
              <a:gd name="connsiteY79" fmla="*/ 231259 h 393120"/>
              <a:gd name="connsiteX80" fmla="*/ 352968 w 607427"/>
              <a:gd name="connsiteY80" fmla="*/ 217001 h 393120"/>
              <a:gd name="connsiteX81" fmla="*/ 321249 w 607427"/>
              <a:gd name="connsiteY81" fmla="*/ 217001 h 393120"/>
              <a:gd name="connsiteX82" fmla="*/ 314739 w 607427"/>
              <a:gd name="connsiteY82" fmla="*/ 231635 h 393120"/>
              <a:gd name="connsiteX83" fmla="*/ 321249 w 607427"/>
              <a:gd name="connsiteY83" fmla="*/ 245893 h 393120"/>
              <a:gd name="connsiteX84" fmla="*/ 327760 w 607427"/>
              <a:gd name="connsiteY84" fmla="*/ 231259 h 393120"/>
              <a:gd name="connsiteX85" fmla="*/ 321249 w 607427"/>
              <a:gd name="connsiteY85" fmla="*/ 217001 h 393120"/>
              <a:gd name="connsiteX86" fmla="*/ 564335 w 607427"/>
              <a:gd name="connsiteY86" fmla="*/ 211132 h 393120"/>
              <a:gd name="connsiteX87" fmla="*/ 568708 w 607427"/>
              <a:gd name="connsiteY87" fmla="*/ 211132 h 393120"/>
              <a:gd name="connsiteX88" fmla="*/ 569957 w 607427"/>
              <a:gd name="connsiteY88" fmla="*/ 212382 h 393120"/>
              <a:gd name="connsiteX89" fmla="*/ 569957 w 607427"/>
              <a:gd name="connsiteY89" fmla="*/ 250387 h 393120"/>
              <a:gd name="connsiteX90" fmla="*/ 568708 w 607427"/>
              <a:gd name="connsiteY90" fmla="*/ 251637 h 393120"/>
              <a:gd name="connsiteX91" fmla="*/ 563710 w 607427"/>
              <a:gd name="connsiteY91" fmla="*/ 251637 h 393120"/>
              <a:gd name="connsiteX92" fmla="*/ 562461 w 607427"/>
              <a:gd name="connsiteY92" fmla="*/ 250387 h 393120"/>
              <a:gd name="connsiteX93" fmla="*/ 562461 w 607427"/>
              <a:gd name="connsiteY93" fmla="*/ 219258 h 393120"/>
              <a:gd name="connsiteX94" fmla="*/ 557589 w 607427"/>
              <a:gd name="connsiteY94" fmla="*/ 221883 h 393120"/>
              <a:gd name="connsiteX95" fmla="*/ 556464 w 607427"/>
              <a:gd name="connsiteY95" fmla="*/ 221883 h 393120"/>
              <a:gd name="connsiteX96" fmla="*/ 555839 w 607427"/>
              <a:gd name="connsiteY96" fmla="*/ 221133 h 393120"/>
              <a:gd name="connsiteX97" fmla="*/ 554840 w 607427"/>
              <a:gd name="connsiteY97" fmla="*/ 217133 h 393120"/>
              <a:gd name="connsiteX98" fmla="*/ 555465 w 607427"/>
              <a:gd name="connsiteY98" fmla="*/ 215757 h 393120"/>
              <a:gd name="connsiteX99" fmla="*/ 563710 w 607427"/>
              <a:gd name="connsiteY99" fmla="*/ 211382 h 393120"/>
              <a:gd name="connsiteX100" fmla="*/ 564335 w 607427"/>
              <a:gd name="connsiteY100" fmla="*/ 211132 h 393120"/>
              <a:gd name="connsiteX101" fmla="*/ 472503 w 607427"/>
              <a:gd name="connsiteY101" fmla="*/ 211132 h 393120"/>
              <a:gd name="connsiteX102" fmla="*/ 476896 w 607427"/>
              <a:gd name="connsiteY102" fmla="*/ 211132 h 393120"/>
              <a:gd name="connsiteX103" fmla="*/ 478151 w 607427"/>
              <a:gd name="connsiteY103" fmla="*/ 212382 h 393120"/>
              <a:gd name="connsiteX104" fmla="*/ 478151 w 607427"/>
              <a:gd name="connsiteY104" fmla="*/ 250387 h 393120"/>
              <a:gd name="connsiteX105" fmla="*/ 476896 w 607427"/>
              <a:gd name="connsiteY105" fmla="*/ 251637 h 393120"/>
              <a:gd name="connsiteX106" fmla="*/ 471875 w 607427"/>
              <a:gd name="connsiteY106" fmla="*/ 251637 h 393120"/>
              <a:gd name="connsiteX107" fmla="*/ 470620 w 607427"/>
              <a:gd name="connsiteY107" fmla="*/ 250387 h 393120"/>
              <a:gd name="connsiteX108" fmla="*/ 470620 w 607427"/>
              <a:gd name="connsiteY108" fmla="*/ 219258 h 393120"/>
              <a:gd name="connsiteX109" fmla="*/ 465725 w 607427"/>
              <a:gd name="connsiteY109" fmla="*/ 221883 h 393120"/>
              <a:gd name="connsiteX110" fmla="*/ 464721 w 607427"/>
              <a:gd name="connsiteY110" fmla="*/ 221883 h 393120"/>
              <a:gd name="connsiteX111" fmla="*/ 463968 w 607427"/>
              <a:gd name="connsiteY111" fmla="*/ 221133 h 393120"/>
              <a:gd name="connsiteX112" fmla="*/ 462964 w 607427"/>
              <a:gd name="connsiteY112" fmla="*/ 217133 h 393120"/>
              <a:gd name="connsiteX113" fmla="*/ 463591 w 607427"/>
              <a:gd name="connsiteY113" fmla="*/ 215757 h 393120"/>
              <a:gd name="connsiteX114" fmla="*/ 471875 w 607427"/>
              <a:gd name="connsiteY114" fmla="*/ 211382 h 393120"/>
              <a:gd name="connsiteX115" fmla="*/ 472503 w 607427"/>
              <a:gd name="connsiteY115" fmla="*/ 211132 h 393120"/>
              <a:gd name="connsiteX116" fmla="*/ 412472 w 607427"/>
              <a:gd name="connsiteY116" fmla="*/ 211132 h 393120"/>
              <a:gd name="connsiteX117" fmla="*/ 416849 w 607427"/>
              <a:gd name="connsiteY117" fmla="*/ 211132 h 393120"/>
              <a:gd name="connsiteX118" fmla="*/ 418100 w 607427"/>
              <a:gd name="connsiteY118" fmla="*/ 212382 h 393120"/>
              <a:gd name="connsiteX119" fmla="*/ 418100 w 607427"/>
              <a:gd name="connsiteY119" fmla="*/ 250387 h 393120"/>
              <a:gd name="connsiteX120" fmla="*/ 416849 w 607427"/>
              <a:gd name="connsiteY120" fmla="*/ 251637 h 393120"/>
              <a:gd name="connsiteX121" fmla="*/ 411847 w 607427"/>
              <a:gd name="connsiteY121" fmla="*/ 251637 h 393120"/>
              <a:gd name="connsiteX122" fmla="*/ 410596 w 607427"/>
              <a:gd name="connsiteY122" fmla="*/ 250387 h 393120"/>
              <a:gd name="connsiteX123" fmla="*/ 410596 w 607427"/>
              <a:gd name="connsiteY123" fmla="*/ 219258 h 393120"/>
              <a:gd name="connsiteX124" fmla="*/ 405718 w 607427"/>
              <a:gd name="connsiteY124" fmla="*/ 221883 h 393120"/>
              <a:gd name="connsiteX125" fmla="*/ 404593 w 607427"/>
              <a:gd name="connsiteY125" fmla="*/ 221883 h 393120"/>
              <a:gd name="connsiteX126" fmla="*/ 403843 w 607427"/>
              <a:gd name="connsiteY126" fmla="*/ 221133 h 393120"/>
              <a:gd name="connsiteX127" fmla="*/ 402967 w 607427"/>
              <a:gd name="connsiteY127" fmla="*/ 217133 h 393120"/>
              <a:gd name="connsiteX128" fmla="*/ 403592 w 607427"/>
              <a:gd name="connsiteY128" fmla="*/ 215757 h 393120"/>
              <a:gd name="connsiteX129" fmla="*/ 411847 w 607427"/>
              <a:gd name="connsiteY129" fmla="*/ 211382 h 393120"/>
              <a:gd name="connsiteX130" fmla="*/ 412472 w 607427"/>
              <a:gd name="connsiteY130" fmla="*/ 211132 h 393120"/>
              <a:gd name="connsiteX131" fmla="*/ 382417 w 607427"/>
              <a:gd name="connsiteY131" fmla="*/ 211132 h 393120"/>
              <a:gd name="connsiteX132" fmla="*/ 386790 w 607427"/>
              <a:gd name="connsiteY132" fmla="*/ 211132 h 393120"/>
              <a:gd name="connsiteX133" fmla="*/ 388039 w 607427"/>
              <a:gd name="connsiteY133" fmla="*/ 212382 h 393120"/>
              <a:gd name="connsiteX134" fmla="*/ 388039 w 607427"/>
              <a:gd name="connsiteY134" fmla="*/ 250387 h 393120"/>
              <a:gd name="connsiteX135" fmla="*/ 386790 w 607427"/>
              <a:gd name="connsiteY135" fmla="*/ 251637 h 393120"/>
              <a:gd name="connsiteX136" fmla="*/ 381792 w 607427"/>
              <a:gd name="connsiteY136" fmla="*/ 251637 h 393120"/>
              <a:gd name="connsiteX137" fmla="*/ 380543 w 607427"/>
              <a:gd name="connsiteY137" fmla="*/ 250387 h 393120"/>
              <a:gd name="connsiteX138" fmla="*/ 380543 w 607427"/>
              <a:gd name="connsiteY138" fmla="*/ 219258 h 393120"/>
              <a:gd name="connsiteX139" fmla="*/ 375670 w 607427"/>
              <a:gd name="connsiteY139" fmla="*/ 221883 h 393120"/>
              <a:gd name="connsiteX140" fmla="*/ 374546 w 607427"/>
              <a:gd name="connsiteY140" fmla="*/ 221883 h 393120"/>
              <a:gd name="connsiteX141" fmla="*/ 373921 w 607427"/>
              <a:gd name="connsiteY141" fmla="*/ 221133 h 393120"/>
              <a:gd name="connsiteX142" fmla="*/ 372922 w 607427"/>
              <a:gd name="connsiteY142" fmla="*/ 217133 h 393120"/>
              <a:gd name="connsiteX143" fmla="*/ 373547 w 607427"/>
              <a:gd name="connsiteY143" fmla="*/ 215757 h 393120"/>
              <a:gd name="connsiteX144" fmla="*/ 381792 w 607427"/>
              <a:gd name="connsiteY144" fmla="*/ 211382 h 393120"/>
              <a:gd name="connsiteX145" fmla="*/ 382417 w 607427"/>
              <a:gd name="connsiteY145" fmla="*/ 211132 h 393120"/>
              <a:gd name="connsiteX146" fmla="*/ 535172 w 607427"/>
              <a:gd name="connsiteY146" fmla="*/ 210497 h 393120"/>
              <a:gd name="connsiteX147" fmla="*/ 549070 w 607427"/>
              <a:gd name="connsiteY147" fmla="*/ 231009 h 393120"/>
              <a:gd name="connsiteX148" fmla="*/ 534546 w 607427"/>
              <a:gd name="connsiteY148" fmla="*/ 252272 h 393120"/>
              <a:gd name="connsiteX149" fmla="*/ 520773 w 607427"/>
              <a:gd name="connsiteY149" fmla="*/ 231509 h 393120"/>
              <a:gd name="connsiteX150" fmla="*/ 535172 w 607427"/>
              <a:gd name="connsiteY150" fmla="*/ 210497 h 393120"/>
              <a:gd name="connsiteX151" fmla="*/ 503453 w 607427"/>
              <a:gd name="connsiteY151" fmla="*/ 210497 h 393120"/>
              <a:gd name="connsiteX152" fmla="*/ 517385 w 607427"/>
              <a:gd name="connsiteY152" fmla="*/ 231009 h 393120"/>
              <a:gd name="connsiteX153" fmla="*/ 502825 w 607427"/>
              <a:gd name="connsiteY153" fmla="*/ 252272 h 393120"/>
              <a:gd name="connsiteX154" fmla="*/ 489018 w 607427"/>
              <a:gd name="connsiteY154" fmla="*/ 231509 h 393120"/>
              <a:gd name="connsiteX155" fmla="*/ 503453 w 607427"/>
              <a:gd name="connsiteY155" fmla="*/ 210497 h 393120"/>
              <a:gd name="connsiteX156" fmla="*/ 443421 w 607427"/>
              <a:gd name="connsiteY156" fmla="*/ 210497 h 393120"/>
              <a:gd name="connsiteX157" fmla="*/ 457194 w 607427"/>
              <a:gd name="connsiteY157" fmla="*/ 231009 h 393120"/>
              <a:gd name="connsiteX158" fmla="*/ 442795 w 607427"/>
              <a:gd name="connsiteY158" fmla="*/ 252272 h 393120"/>
              <a:gd name="connsiteX159" fmla="*/ 428897 w 607427"/>
              <a:gd name="connsiteY159" fmla="*/ 231509 h 393120"/>
              <a:gd name="connsiteX160" fmla="*/ 443421 w 607427"/>
              <a:gd name="connsiteY160" fmla="*/ 210497 h 393120"/>
              <a:gd name="connsiteX161" fmla="*/ 353345 w 607427"/>
              <a:gd name="connsiteY161" fmla="*/ 210497 h 393120"/>
              <a:gd name="connsiteX162" fmla="*/ 367152 w 607427"/>
              <a:gd name="connsiteY162" fmla="*/ 231009 h 393120"/>
              <a:gd name="connsiteX163" fmla="*/ 352592 w 607427"/>
              <a:gd name="connsiteY163" fmla="*/ 252272 h 393120"/>
              <a:gd name="connsiteX164" fmla="*/ 338785 w 607427"/>
              <a:gd name="connsiteY164" fmla="*/ 231509 h 393120"/>
              <a:gd name="connsiteX165" fmla="*/ 353345 w 607427"/>
              <a:gd name="connsiteY165" fmla="*/ 210497 h 393120"/>
              <a:gd name="connsiteX166" fmla="*/ 321500 w 607427"/>
              <a:gd name="connsiteY166" fmla="*/ 210497 h 393120"/>
              <a:gd name="connsiteX167" fmla="*/ 335398 w 607427"/>
              <a:gd name="connsiteY167" fmla="*/ 231009 h 393120"/>
              <a:gd name="connsiteX168" fmla="*/ 320874 w 607427"/>
              <a:gd name="connsiteY168" fmla="*/ 252272 h 393120"/>
              <a:gd name="connsiteX169" fmla="*/ 307101 w 607427"/>
              <a:gd name="connsiteY169" fmla="*/ 231509 h 393120"/>
              <a:gd name="connsiteX170" fmla="*/ 321500 w 607427"/>
              <a:gd name="connsiteY170" fmla="*/ 210497 h 393120"/>
              <a:gd name="connsiteX171" fmla="*/ 504825 w 607427"/>
              <a:gd name="connsiteY171" fmla="*/ 146788 h 393120"/>
              <a:gd name="connsiteX172" fmla="*/ 498298 w 607427"/>
              <a:gd name="connsiteY172" fmla="*/ 161422 h 393120"/>
              <a:gd name="connsiteX173" fmla="*/ 504825 w 607427"/>
              <a:gd name="connsiteY173" fmla="*/ 175680 h 393120"/>
              <a:gd name="connsiteX174" fmla="*/ 511351 w 607427"/>
              <a:gd name="connsiteY174" fmla="*/ 161046 h 393120"/>
              <a:gd name="connsiteX175" fmla="*/ 504825 w 607427"/>
              <a:gd name="connsiteY175" fmla="*/ 146788 h 393120"/>
              <a:gd name="connsiteX176" fmla="*/ 444810 w 607427"/>
              <a:gd name="connsiteY176" fmla="*/ 146788 h 393120"/>
              <a:gd name="connsiteX177" fmla="*/ 438299 w 607427"/>
              <a:gd name="connsiteY177" fmla="*/ 161422 h 393120"/>
              <a:gd name="connsiteX178" fmla="*/ 444684 w 607427"/>
              <a:gd name="connsiteY178" fmla="*/ 175680 h 393120"/>
              <a:gd name="connsiteX179" fmla="*/ 451320 w 607427"/>
              <a:gd name="connsiteY179" fmla="*/ 161046 h 393120"/>
              <a:gd name="connsiteX180" fmla="*/ 444810 w 607427"/>
              <a:gd name="connsiteY180" fmla="*/ 146788 h 393120"/>
              <a:gd name="connsiteX181" fmla="*/ 413118 w 607427"/>
              <a:gd name="connsiteY181" fmla="*/ 146788 h 393120"/>
              <a:gd name="connsiteX182" fmla="*/ 406603 w 607427"/>
              <a:gd name="connsiteY182" fmla="*/ 161422 h 393120"/>
              <a:gd name="connsiteX183" fmla="*/ 412992 w 607427"/>
              <a:gd name="connsiteY183" fmla="*/ 175680 h 393120"/>
              <a:gd name="connsiteX184" fmla="*/ 419507 w 607427"/>
              <a:gd name="connsiteY184" fmla="*/ 161046 h 393120"/>
              <a:gd name="connsiteX185" fmla="*/ 413118 w 607427"/>
              <a:gd name="connsiteY185" fmla="*/ 146788 h 393120"/>
              <a:gd name="connsiteX186" fmla="*/ 352968 w 607427"/>
              <a:gd name="connsiteY186" fmla="*/ 146788 h 393120"/>
              <a:gd name="connsiteX187" fmla="*/ 346442 w 607427"/>
              <a:gd name="connsiteY187" fmla="*/ 161422 h 393120"/>
              <a:gd name="connsiteX188" fmla="*/ 352968 w 607427"/>
              <a:gd name="connsiteY188" fmla="*/ 175680 h 393120"/>
              <a:gd name="connsiteX189" fmla="*/ 359495 w 607427"/>
              <a:gd name="connsiteY189" fmla="*/ 161046 h 393120"/>
              <a:gd name="connsiteX190" fmla="*/ 352968 w 607427"/>
              <a:gd name="connsiteY190" fmla="*/ 146788 h 393120"/>
              <a:gd name="connsiteX191" fmla="*/ 321249 w 607427"/>
              <a:gd name="connsiteY191" fmla="*/ 146788 h 393120"/>
              <a:gd name="connsiteX192" fmla="*/ 314739 w 607427"/>
              <a:gd name="connsiteY192" fmla="*/ 161422 h 393120"/>
              <a:gd name="connsiteX193" fmla="*/ 321249 w 607427"/>
              <a:gd name="connsiteY193" fmla="*/ 175680 h 393120"/>
              <a:gd name="connsiteX194" fmla="*/ 327760 w 607427"/>
              <a:gd name="connsiteY194" fmla="*/ 161046 h 393120"/>
              <a:gd name="connsiteX195" fmla="*/ 321249 w 607427"/>
              <a:gd name="connsiteY195" fmla="*/ 146788 h 393120"/>
              <a:gd name="connsiteX196" fmla="*/ 474126 w 607427"/>
              <a:gd name="connsiteY196" fmla="*/ 141060 h 393120"/>
              <a:gd name="connsiteX197" fmla="*/ 478519 w 607427"/>
              <a:gd name="connsiteY197" fmla="*/ 141060 h 393120"/>
              <a:gd name="connsiteX198" fmla="*/ 479774 w 607427"/>
              <a:gd name="connsiteY198" fmla="*/ 142310 h 393120"/>
              <a:gd name="connsiteX199" fmla="*/ 479774 w 607427"/>
              <a:gd name="connsiteY199" fmla="*/ 180173 h 393120"/>
              <a:gd name="connsiteX200" fmla="*/ 478519 w 607427"/>
              <a:gd name="connsiteY200" fmla="*/ 181423 h 393120"/>
              <a:gd name="connsiteX201" fmla="*/ 473624 w 607427"/>
              <a:gd name="connsiteY201" fmla="*/ 181423 h 393120"/>
              <a:gd name="connsiteX202" fmla="*/ 472369 w 607427"/>
              <a:gd name="connsiteY202" fmla="*/ 180173 h 393120"/>
              <a:gd name="connsiteX203" fmla="*/ 472369 w 607427"/>
              <a:gd name="connsiteY203" fmla="*/ 149057 h 393120"/>
              <a:gd name="connsiteX204" fmla="*/ 467473 w 607427"/>
              <a:gd name="connsiteY204" fmla="*/ 151682 h 393120"/>
              <a:gd name="connsiteX205" fmla="*/ 466344 w 607427"/>
              <a:gd name="connsiteY205" fmla="*/ 151807 h 393120"/>
              <a:gd name="connsiteX206" fmla="*/ 465591 w 607427"/>
              <a:gd name="connsiteY206" fmla="*/ 150932 h 393120"/>
              <a:gd name="connsiteX207" fmla="*/ 464587 w 607427"/>
              <a:gd name="connsiteY207" fmla="*/ 147058 h 393120"/>
              <a:gd name="connsiteX208" fmla="*/ 465214 w 607427"/>
              <a:gd name="connsiteY208" fmla="*/ 145559 h 393120"/>
              <a:gd name="connsiteX209" fmla="*/ 473624 w 607427"/>
              <a:gd name="connsiteY209" fmla="*/ 141185 h 393120"/>
              <a:gd name="connsiteX210" fmla="*/ 474126 w 607427"/>
              <a:gd name="connsiteY210" fmla="*/ 141060 h 393120"/>
              <a:gd name="connsiteX211" fmla="*/ 382417 w 607427"/>
              <a:gd name="connsiteY211" fmla="*/ 141060 h 393120"/>
              <a:gd name="connsiteX212" fmla="*/ 386790 w 607427"/>
              <a:gd name="connsiteY212" fmla="*/ 141060 h 393120"/>
              <a:gd name="connsiteX213" fmla="*/ 388039 w 607427"/>
              <a:gd name="connsiteY213" fmla="*/ 142310 h 393120"/>
              <a:gd name="connsiteX214" fmla="*/ 388039 w 607427"/>
              <a:gd name="connsiteY214" fmla="*/ 180173 h 393120"/>
              <a:gd name="connsiteX215" fmla="*/ 386790 w 607427"/>
              <a:gd name="connsiteY215" fmla="*/ 181423 h 393120"/>
              <a:gd name="connsiteX216" fmla="*/ 381792 w 607427"/>
              <a:gd name="connsiteY216" fmla="*/ 181423 h 393120"/>
              <a:gd name="connsiteX217" fmla="*/ 380543 w 607427"/>
              <a:gd name="connsiteY217" fmla="*/ 180173 h 393120"/>
              <a:gd name="connsiteX218" fmla="*/ 380543 w 607427"/>
              <a:gd name="connsiteY218" fmla="*/ 149057 h 393120"/>
              <a:gd name="connsiteX219" fmla="*/ 375670 w 607427"/>
              <a:gd name="connsiteY219" fmla="*/ 151682 h 393120"/>
              <a:gd name="connsiteX220" fmla="*/ 374546 w 607427"/>
              <a:gd name="connsiteY220" fmla="*/ 151807 h 393120"/>
              <a:gd name="connsiteX221" fmla="*/ 373921 w 607427"/>
              <a:gd name="connsiteY221" fmla="*/ 150932 h 393120"/>
              <a:gd name="connsiteX222" fmla="*/ 372922 w 607427"/>
              <a:gd name="connsiteY222" fmla="*/ 147058 h 393120"/>
              <a:gd name="connsiteX223" fmla="*/ 373547 w 607427"/>
              <a:gd name="connsiteY223" fmla="*/ 145559 h 393120"/>
              <a:gd name="connsiteX224" fmla="*/ 381792 w 607427"/>
              <a:gd name="connsiteY224" fmla="*/ 141185 h 393120"/>
              <a:gd name="connsiteX225" fmla="*/ 382417 w 607427"/>
              <a:gd name="connsiteY225" fmla="*/ 141060 h 393120"/>
              <a:gd name="connsiteX226" fmla="*/ 505201 w 607427"/>
              <a:gd name="connsiteY226" fmla="*/ 140284 h 393120"/>
              <a:gd name="connsiteX227" fmla="*/ 519008 w 607427"/>
              <a:gd name="connsiteY227" fmla="*/ 160796 h 393120"/>
              <a:gd name="connsiteX228" fmla="*/ 504574 w 607427"/>
              <a:gd name="connsiteY228" fmla="*/ 182059 h 393120"/>
              <a:gd name="connsiteX229" fmla="*/ 490641 w 607427"/>
              <a:gd name="connsiteY229" fmla="*/ 161296 h 393120"/>
              <a:gd name="connsiteX230" fmla="*/ 505201 w 607427"/>
              <a:gd name="connsiteY230" fmla="*/ 140284 h 393120"/>
              <a:gd name="connsiteX231" fmla="*/ 445060 w 607427"/>
              <a:gd name="connsiteY231" fmla="*/ 140284 h 393120"/>
              <a:gd name="connsiteX232" fmla="*/ 458958 w 607427"/>
              <a:gd name="connsiteY232" fmla="*/ 160796 h 393120"/>
              <a:gd name="connsiteX233" fmla="*/ 444434 w 607427"/>
              <a:gd name="connsiteY233" fmla="*/ 182059 h 393120"/>
              <a:gd name="connsiteX234" fmla="*/ 430661 w 607427"/>
              <a:gd name="connsiteY234" fmla="*/ 161296 h 393120"/>
              <a:gd name="connsiteX235" fmla="*/ 445060 w 607427"/>
              <a:gd name="connsiteY235" fmla="*/ 140284 h 393120"/>
              <a:gd name="connsiteX236" fmla="*/ 413368 w 607427"/>
              <a:gd name="connsiteY236" fmla="*/ 140284 h 393120"/>
              <a:gd name="connsiteX237" fmla="*/ 427274 w 607427"/>
              <a:gd name="connsiteY237" fmla="*/ 160796 h 393120"/>
              <a:gd name="connsiteX238" fmla="*/ 412742 w 607427"/>
              <a:gd name="connsiteY238" fmla="*/ 182059 h 393120"/>
              <a:gd name="connsiteX239" fmla="*/ 398836 w 607427"/>
              <a:gd name="connsiteY239" fmla="*/ 161296 h 393120"/>
              <a:gd name="connsiteX240" fmla="*/ 413368 w 607427"/>
              <a:gd name="connsiteY240" fmla="*/ 140284 h 393120"/>
              <a:gd name="connsiteX241" fmla="*/ 353345 w 607427"/>
              <a:gd name="connsiteY241" fmla="*/ 140284 h 393120"/>
              <a:gd name="connsiteX242" fmla="*/ 367152 w 607427"/>
              <a:gd name="connsiteY242" fmla="*/ 160796 h 393120"/>
              <a:gd name="connsiteX243" fmla="*/ 352592 w 607427"/>
              <a:gd name="connsiteY243" fmla="*/ 182059 h 393120"/>
              <a:gd name="connsiteX244" fmla="*/ 338785 w 607427"/>
              <a:gd name="connsiteY244" fmla="*/ 161296 h 393120"/>
              <a:gd name="connsiteX245" fmla="*/ 353345 w 607427"/>
              <a:gd name="connsiteY245" fmla="*/ 140284 h 393120"/>
              <a:gd name="connsiteX246" fmla="*/ 321500 w 607427"/>
              <a:gd name="connsiteY246" fmla="*/ 140284 h 393120"/>
              <a:gd name="connsiteX247" fmla="*/ 335398 w 607427"/>
              <a:gd name="connsiteY247" fmla="*/ 160796 h 393120"/>
              <a:gd name="connsiteX248" fmla="*/ 320874 w 607427"/>
              <a:gd name="connsiteY248" fmla="*/ 182059 h 393120"/>
              <a:gd name="connsiteX249" fmla="*/ 307101 w 607427"/>
              <a:gd name="connsiteY249" fmla="*/ 161296 h 393120"/>
              <a:gd name="connsiteX250" fmla="*/ 321500 w 607427"/>
              <a:gd name="connsiteY250" fmla="*/ 140284 h 393120"/>
              <a:gd name="connsiteX251" fmla="*/ 563218 w 607427"/>
              <a:gd name="connsiteY251" fmla="*/ 76592 h 393120"/>
              <a:gd name="connsiteX252" fmla="*/ 556707 w 607427"/>
              <a:gd name="connsiteY252" fmla="*/ 91225 h 393120"/>
              <a:gd name="connsiteX253" fmla="*/ 563218 w 607427"/>
              <a:gd name="connsiteY253" fmla="*/ 105484 h 393120"/>
              <a:gd name="connsiteX254" fmla="*/ 569728 w 607427"/>
              <a:gd name="connsiteY254" fmla="*/ 90850 h 393120"/>
              <a:gd name="connsiteX255" fmla="*/ 563218 w 607427"/>
              <a:gd name="connsiteY255" fmla="*/ 76592 h 393120"/>
              <a:gd name="connsiteX256" fmla="*/ 503202 w 607427"/>
              <a:gd name="connsiteY256" fmla="*/ 76592 h 393120"/>
              <a:gd name="connsiteX257" fmla="*/ 496675 w 607427"/>
              <a:gd name="connsiteY257" fmla="*/ 91225 h 393120"/>
              <a:gd name="connsiteX258" fmla="*/ 503202 w 607427"/>
              <a:gd name="connsiteY258" fmla="*/ 105484 h 393120"/>
              <a:gd name="connsiteX259" fmla="*/ 509728 w 607427"/>
              <a:gd name="connsiteY259" fmla="*/ 90850 h 393120"/>
              <a:gd name="connsiteX260" fmla="*/ 503202 w 607427"/>
              <a:gd name="connsiteY260" fmla="*/ 76592 h 393120"/>
              <a:gd name="connsiteX261" fmla="*/ 471483 w 607427"/>
              <a:gd name="connsiteY261" fmla="*/ 76592 h 393120"/>
              <a:gd name="connsiteX262" fmla="*/ 464972 w 607427"/>
              <a:gd name="connsiteY262" fmla="*/ 91225 h 393120"/>
              <a:gd name="connsiteX263" fmla="*/ 471357 w 607427"/>
              <a:gd name="connsiteY263" fmla="*/ 105484 h 393120"/>
              <a:gd name="connsiteX264" fmla="*/ 477993 w 607427"/>
              <a:gd name="connsiteY264" fmla="*/ 90850 h 393120"/>
              <a:gd name="connsiteX265" fmla="*/ 471483 w 607427"/>
              <a:gd name="connsiteY265" fmla="*/ 76592 h 393120"/>
              <a:gd name="connsiteX266" fmla="*/ 411361 w 607427"/>
              <a:gd name="connsiteY266" fmla="*/ 76592 h 393120"/>
              <a:gd name="connsiteX267" fmla="*/ 404851 w 607427"/>
              <a:gd name="connsiteY267" fmla="*/ 91225 h 393120"/>
              <a:gd name="connsiteX268" fmla="*/ 411361 w 607427"/>
              <a:gd name="connsiteY268" fmla="*/ 105484 h 393120"/>
              <a:gd name="connsiteX269" fmla="*/ 417872 w 607427"/>
              <a:gd name="connsiteY269" fmla="*/ 90850 h 393120"/>
              <a:gd name="connsiteX270" fmla="*/ 411361 w 607427"/>
              <a:gd name="connsiteY270" fmla="*/ 76592 h 393120"/>
              <a:gd name="connsiteX271" fmla="*/ 351345 w 607427"/>
              <a:gd name="connsiteY271" fmla="*/ 76592 h 393120"/>
              <a:gd name="connsiteX272" fmla="*/ 344819 w 607427"/>
              <a:gd name="connsiteY272" fmla="*/ 91225 h 393120"/>
              <a:gd name="connsiteX273" fmla="*/ 351220 w 607427"/>
              <a:gd name="connsiteY273" fmla="*/ 105484 h 393120"/>
              <a:gd name="connsiteX274" fmla="*/ 357872 w 607427"/>
              <a:gd name="connsiteY274" fmla="*/ 90850 h 393120"/>
              <a:gd name="connsiteX275" fmla="*/ 351345 w 607427"/>
              <a:gd name="connsiteY275" fmla="*/ 76592 h 393120"/>
              <a:gd name="connsiteX276" fmla="*/ 532645 w 607427"/>
              <a:gd name="connsiteY276" fmla="*/ 70848 h 393120"/>
              <a:gd name="connsiteX277" fmla="*/ 537022 w 607427"/>
              <a:gd name="connsiteY277" fmla="*/ 70848 h 393120"/>
              <a:gd name="connsiteX278" fmla="*/ 538273 w 607427"/>
              <a:gd name="connsiteY278" fmla="*/ 72100 h 393120"/>
              <a:gd name="connsiteX279" fmla="*/ 538273 w 607427"/>
              <a:gd name="connsiteY279" fmla="*/ 110030 h 393120"/>
              <a:gd name="connsiteX280" fmla="*/ 537022 w 607427"/>
              <a:gd name="connsiteY280" fmla="*/ 111282 h 393120"/>
              <a:gd name="connsiteX281" fmla="*/ 532020 w 607427"/>
              <a:gd name="connsiteY281" fmla="*/ 111282 h 393120"/>
              <a:gd name="connsiteX282" fmla="*/ 530769 w 607427"/>
              <a:gd name="connsiteY282" fmla="*/ 110030 h 393120"/>
              <a:gd name="connsiteX283" fmla="*/ 530769 w 607427"/>
              <a:gd name="connsiteY283" fmla="*/ 78860 h 393120"/>
              <a:gd name="connsiteX284" fmla="*/ 525892 w 607427"/>
              <a:gd name="connsiteY284" fmla="*/ 81488 h 393120"/>
              <a:gd name="connsiteX285" fmla="*/ 524766 w 607427"/>
              <a:gd name="connsiteY285" fmla="*/ 81614 h 393120"/>
              <a:gd name="connsiteX286" fmla="*/ 524016 w 607427"/>
              <a:gd name="connsiteY286" fmla="*/ 80737 h 393120"/>
              <a:gd name="connsiteX287" fmla="*/ 523140 w 607427"/>
              <a:gd name="connsiteY287" fmla="*/ 76857 h 393120"/>
              <a:gd name="connsiteX288" fmla="*/ 523766 w 607427"/>
              <a:gd name="connsiteY288" fmla="*/ 75354 h 393120"/>
              <a:gd name="connsiteX289" fmla="*/ 532020 w 607427"/>
              <a:gd name="connsiteY289" fmla="*/ 70973 h 393120"/>
              <a:gd name="connsiteX290" fmla="*/ 532645 w 607427"/>
              <a:gd name="connsiteY290" fmla="*/ 70848 h 393120"/>
              <a:gd name="connsiteX291" fmla="*/ 440820 w 607427"/>
              <a:gd name="connsiteY291" fmla="*/ 70848 h 393120"/>
              <a:gd name="connsiteX292" fmla="*/ 445213 w 607427"/>
              <a:gd name="connsiteY292" fmla="*/ 70848 h 393120"/>
              <a:gd name="connsiteX293" fmla="*/ 446468 w 607427"/>
              <a:gd name="connsiteY293" fmla="*/ 72100 h 393120"/>
              <a:gd name="connsiteX294" fmla="*/ 446468 w 607427"/>
              <a:gd name="connsiteY294" fmla="*/ 110030 h 393120"/>
              <a:gd name="connsiteX295" fmla="*/ 445213 w 607427"/>
              <a:gd name="connsiteY295" fmla="*/ 111282 h 393120"/>
              <a:gd name="connsiteX296" fmla="*/ 440192 w 607427"/>
              <a:gd name="connsiteY296" fmla="*/ 111282 h 393120"/>
              <a:gd name="connsiteX297" fmla="*/ 438937 w 607427"/>
              <a:gd name="connsiteY297" fmla="*/ 110030 h 393120"/>
              <a:gd name="connsiteX298" fmla="*/ 438937 w 607427"/>
              <a:gd name="connsiteY298" fmla="*/ 78860 h 393120"/>
              <a:gd name="connsiteX299" fmla="*/ 434042 w 607427"/>
              <a:gd name="connsiteY299" fmla="*/ 81488 h 393120"/>
              <a:gd name="connsiteX300" fmla="*/ 433038 w 607427"/>
              <a:gd name="connsiteY300" fmla="*/ 81614 h 393120"/>
              <a:gd name="connsiteX301" fmla="*/ 432285 w 607427"/>
              <a:gd name="connsiteY301" fmla="*/ 80737 h 393120"/>
              <a:gd name="connsiteX302" fmla="*/ 431280 w 607427"/>
              <a:gd name="connsiteY302" fmla="*/ 76857 h 393120"/>
              <a:gd name="connsiteX303" fmla="*/ 431908 w 607427"/>
              <a:gd name="connsiteY303" fmla="*/ 75354 h 393120"/>
              <a:gd name="connsiteX304" fmla="*/ 440192 w 607427"/>
              <a:gd name="connsiteY304" fmla="*/ 70973 h 393120"/>
              <a:gd name="connsiteX305" fmla="*/ 440820 w 607427"/>
              <a:gd name="connsiteY305" fmla="*/ 70848 h 393120"/>
              <a:gd name="connsiteX306" fmla="*/ 380788 w 607427"/>
              <a:gd name="connsiteY306" fmla="*/ 70848 h 393120"/>
              <a:gd name="connsiteX307" fmla="*/ 385165 w 607427"/>
              <a:gd name="connsiteY307" fmla="*/ 70848 h 393120"/>
              <a:gd name="connsiteX308" fmla="*/ 386416 w 607427"/>
              <a:gd name="connsiteY308" fmla="*/ 72100 h 393120"/>
              <a:gd name="connsiteX309" fmla="*/ 386416 w 607427"/>
              <a:gd name="connsiteY309" fmla="*/ 110030 h 393120"/>
              <a:gd name="connsiteX310" fmla="*/ 385165 w 607427"/>
              <a:gd name="connsiteY310" fmla="*/ 111282 h 393120"/>
              <a:gd name="connsiteX311" fmla="*/ 380163 w 607427"/>
              <a:gd name="connsiteY311" fmla="*/ 111282 h 393120"/>
              <a:gd name="connsiteX312" fmla="*/ 378912 w 607427"/>
              <a:gd name="connsiteY312" fmla="*/ 110030 h 393120"/>
              <a:gd name="connsiteX313" fmla="*/ 378912 w 607427"/>
              <a:gd name="connsiteY313" fmla="*/ 78860 h 393120"/>
              <a:gd name="connsiteX314" fmla="*/ 374034 w 607427"/>
              <a:gd name="connsiteY314" fmla="*/ 81488 h 393120"/>
              <a:gd name="connsiteX315" fmla="*/ 372909 w 607427"/>
              <a:gd name="connsiteY315" fmla="*/ 81614 h 393120"/>
              <a:gd name="connsiteX316" fmla="*/ 372159 w 607427"/>
              <a:gd name="connsiteY316" fmla="*/ 80737 h 393120"/>
              <a:gd name="connsiteX317" fmla="*/ 371158 w 607427"/>
              <a:gd name="connsiteY317" fmla="*/ 76857 h 393120"/>
              <a:gd name="connsiteX318" fmla="*/ 371783 w 607427"/>
              <a:gd name="connsiteY318" fmla="*/ 75354 h 393120"/>
              <a:gd name="connsiteX319" fmla="*/ 380163 w 607427"/>
              <a:gd name="connsiteY319" fmla="*/ 70973 h 393120"/>
              <a:gd name="connsiteX320" fmla="*/ 380788 w 607427"/>
              <a:gd name="connsiteY320" fmla="*/ 70848 h 393120"/>
              <a:gd name="connsiteX321" fmla="*/ 320647 w 607427"/>
              <a:gd name="connsiteY321" fmla="*/ 70848 h 393120"/>
              <a:gd name="connsiteX322" fmla="*/ 325040 w 607427"/>
              <a:gd name="connsiteY322" fmla="*/ 70848 h 393120"/>
              <a:gd name="connsiteX323" fmla="*/ 326295 w 607427"/>
              <a:gd name="connsiteY323" fmla="*/ 72100 h 393120"/>
              <a:gd name="connsiteX324" fmla="*/ 326295 w 607427"/>
              <a:gd name="connsiteY324" fmla="*/ 110030 h 393120"/>
              <a:gd name="connsiteX325" fmla="*/ 325040 w 607427"/>
              <a:gd name="connsiteY325" fmla="*/ 111282 h 393120"/>
              <a:gd name="connsiteX326" fmla="*/ 320019 w 607427"/>
              <a:gd name="connsiteY326" fmla="*/ 111282 h 393120"/>
              <a:gd name="connsiteX327" fmla="*/ 318764 w 607427"/>
              <a:gd name="connsiteY327" fmla="*/ 110030 h 393120"/>
              <a:gd name="connsiteX328" fmla="*/ 318764 w 607427"/>
              <a:gd name="connsiteY328" fmla="*/ 78860 h 393120"/>
              <a:gd name="connsiteX329" fmla="*/ 313869 w 607427"/>
              <a:gd name="connsiteY329" fmla="*/ 81488 h 393120"/>
              <a:gd name="connsiteX330" fmla="*/ 312865 w 607427"/>
              <a:gd name="connsiteY330" fmla="*/ 81614 h 393120"/>
              <a:gd name="connsiteX331" fmla="*/ 312112 w 607427"/>
              <a:gd name="connsiteY331" fmla="*/ 80737 h 393120"/>
              <a:gd name="connsiteX332" fmla="*/ 311107 w 607427"/>
              <a:gd name="connsiteY332" fmla="*/ 76857 h 393120"/>
              <a:gd name="connsiteX333" fmla="*/ 311735 w 607427"/>
              <a:gd name="connsiteY333" fmla="*/ 75354 h 393120"/>
              <a:gd name="connsiteX334" fmla="*/ 320019 w 607427"/>
              <a:gd name="connsiteY334" fmla="*/ 70973 h 393120"/>
              <a:gd name="connsiteX335" fmla="*/ 320647 w 607427"/>
              <a:gd name="connsiteY335" fmla="*/ 70848 h 393120"/>
              <a:gd name="connsiteX336" fmla="*/ 563593 w 607427"/>
              <a:gd name="connsiteY336" fmla="*/ 70213 h 393120"/>
              <a:gd name="connsiteX337" fmla="*/ 577366 w 607427"/>
              <a:gd name="connsiteY337" fmla="*/ 90600 h 393120"/>
              <a:gd name="connsiteX338" fmla="*/ 562967 w 607427"/>
              <a:gd name="connsiteY338" fmla="*/ 111988 h 393120"/>
              <a:gd name="connsiteX339" fmla="*/ 549069 w 607427"/>
              <a:gd name="connsiteY339" fmla="*/ 91225 h 393120"/>
              <a:gd name="connsiteX340" fmla="*/ 563593 w 607427"/>
              <a:gd name="connsiteY340" fmla="*/ 70213 h 393120"/>
              <a:gd name="connsiteX341" fmla="*/ 503453 w 607427"/>
              <a:gd name="connsiteY341" fmla="*/ 70213 h 393120"/>
              <a:gd name="connsiteX342" fmla="*/ 517385 w 607427"/>
              <a:gd name="connsiteY342" fmla="*/ 90600 h 393120"/>
              <a:gd name="connsiteX343" fmla="*/ 502825 w 607427"/>
              <a:gd name="connsiteY343" fmla="*/ 111988 h 393120"/>
              <a:gd name="connsiteX344" fmla="*/ 489018 w 607427"/>
              <a:gd name="connsiteY344" fmla="*/ 91225 h 393120"/>
              <a:gd name="connsiteX345" fmla="*/ 503453 w 607427"/>
              <a:gd name="connsiteY345" fmla="*/ 70213 h 393120"/>
              <a:gd name="connsiteX346" fmla="*/ 471733 w 607427"/>
              <a:gd name="connsiteY346" fmla="*/ 70213 h 393120"/>
              <a:gd name="connsiteX347" fmla="*/ 485631 w 607427"/>
              <a:gd name="connsiteY347" fmla="*/ 90600 h 393120"/>
              <a:gd name="connsiteX348" fmla="*/ 471107 w 607427"/>
              <a:gd name="connsiteY348" fmla="*/ 111988 h 393120"/>
              <a:gd name="connsiteX349" fmla="*/ 457334 w 607427"/>
              <a:gd name="connsiteY349" fmla="*/ 91225 h 393120"/>
              <a:gd name="connsiteX350" fmla="*/ 471733 w 607427"/>
              <a:gd name="connsiteY350" fmla="*/ 70213 h 393120"/>
              <a:gd name="connsiteX351" fmla="*/ 411737 w 607427"/>
              <a:gd name="connsiteY351" fmla="*/ 70213 h 393120"/>
              <a:gd name="connsiteX352" fmla="*/ 425510 w 607427"/>
              <a:gd name="connsiteY352" fmla="*/ 90600 h 393120"/>
              <a:gd name="connsiteX353" fmla="*/ 411111 w 607427"/>
              <a:gd name="connsiteY353" fmla="*/ 111988 h 393120"/>
              <a:gd name="connsiteX354" fmla="*/ 397213 w 607427"/>
              <a:gd name="connsiteY354" fmla="*/ 91225 h 393120"/>
              <a:gd name="connsiteX355" fmla="*/ 411737 w 607427"/>
              <a:gd name="connsiteY355" fmla="*/ 70213 h 393120"/>
              <a:gd name="connsiteX356" fmla="*/ 351596 w 607427"/>
              <a:gd name="connsiteY356" fmla="*/ 70213 h 393120"/>
              <a:gd name="connsiteX357" fmla="*/ 365529 w 607427"/>
              <a:gd name="connsiteY357" fmla="*/ 90600 h 393120"/>
              <a:gd name="connsiteX358" fmla="*/ 350969 w 607427"/>
              <a:gd name="connsiteY358" fmla="*/ 111988 h 393120"/>
              <a:gd name="connsiteX359" fmla="*/ 337162 w 607427"/>
              <a:gd name="connsiteY359" fmla="*/ 91225 h 393120"/>
              <a:gd name="connsiteX360" fmla="*/ 351596 w 607427"/>
              <a:gd name="connsiteY360" fmla="*/ 70213 h 393120"/>
              <a:gd name="connsiteX361" fmla="*/ 593279 w 607427"/>
              <a:gd name="connsiteY361" fmla="*/ 6515 h 393120"/>
              <a:gd name="connsiteX362" fmla="*/ 586768 w 607427"/>
              <a:gd name="connsiteY362" fmla="*/ 21048 h 393120"/>
              <a:gd name="connsiteX363" fmla="*/ 593279 w 607427"/>
              <a:gd name="connsiteY363" fmla="*/ 35330 h 393120"/>
              <a:gd name="connsiteX364" fmla="*/ 599789 w 607427"/>
              <a:gd name="connsiteY364" fmla="*/ 20672 h 393120"/>
              <a:gd name="connsiteX365" fmla="*/ 593279 w 607427"/>
              <a:gd name="connsiteY365" fmla="*/ 6515 h 393120"/>
              <a:gd name="connsiteX366" fmla="*/ 533291 w 607427"/>
              <a:gd name="connsiteY366" fmla="*/ 6515 h 393120"/>
              <a:gd name="connsiteX367" fmla="*/ 526776 w 607427"/>
              <a:gd name="connsiteY367" fmla="*/ 21048 h 393120"/>
              <a:gd name="connsiteX368" fmla="*/ 533165 w 607427"/>
              <a:gd name="connsiteY368" fmla="*/ 35330 h 393120"/>
              <a:gd name="connsiteX369" fmla="*/ 539680 w 607427"/>
              <a:gd name="connsiteY369" fmla="*/ 20672 h 393120"/>
              <a:gd name="connsiteX370" fmla="*/ 533291 w 607427"/>
              <a:gd name="connsiteY370" fmla="*/ 6515 h 393120"/>
              <a:gd name="connsiteX371" fmla="*/ 473141 w 607427"/>
              <a:gd name="connsiteY371" fmla="*/ 6515 h 393120"/>
              <a:gd name="connsiteX372" fmla="*/ 466614 w 607427"/>
              <a:gd name="connsiteY372" fmla="*/ 21048 h 393120"/>
              <a:gd name="connsiteX373" fmla="*/ 473141 w 607427"/>
              <a:gd name="connsiteY373" fmla="*/ 35330 h 393120"/>
              <a:gd name="connsiteX374" fmla="*/ 479667 w 607427"/>
              <a:gd name="connsiteY374" fmla="*/ 20672 h 393120"/>
              <a:gd name="connsiteX375" fmla="*/ 473141 w 607427"/>
              <a:gd name="connsiteY375" fmla="*/ 6515 h 393120"/>
              <a:gd name="connsiteX376" fmla="*/ 413118 w 607427"/>
              <a:gd name="connsiteY376" fmla="*/ 6515 h 393120"/>
              <a:gd name="connsiteX377" fmla="*/ 406603 w 607427"/>
              <a:gd name="connsiteY377" fmla="*/ 21048 h 393120"/>
              <a:gd name="connsiteX378" fmla="*/ 412992 w 607427"/>
              <a:gd name="connsiteY378" fmla="*/ 35330 h 393120"/>
              <a:gd name="connsiteX379" fmla="*/ 419507 w 607427"/>
              <a:gd name="connsiteY379" fmla="*/ 20672 h 393120"/>
              <a:gd name="connsiteX380" fmla="*/ 413118 w 607427"/>
              <a:gd name="connsiteY380" fmla="*/ 6515 h 393120"/>
              <a:gd name="connsiteX381" fmla="*/ 379536 w 607427"/>
              <a:gd name="connsiteY381" fmla="*/ 6515 h 393120"/>
              <a:gd name="connsiteX382" fmla="*/ 373026 w 607427"/>
              <a:gd name="connsiteY382" fmla="*/ 21048 h 393120"/>
              <a:gd name="connsiteX383" fmla="*/ 379536 w 607427"/>
              <a:gd name="connsiteY383" fmla="*/ 35330 h 393120"/>
              <a:gd name="connsiteX384" fmla="*/ 386047 w 607427"/>
              <a:gd name="connsiteY384" fmla="*/ 20672 h 393120"/>
              <a:gd name="connsiteX385" fmla="*/ 379536 w 607427"/>
              <a:gd name="connsiteY385" fmla="*/ 6515 h 393120"/>
              <a:gd name="connsiteX386" fmla="*/ 321249 w 607427"/>
              <a:gd name="connsiteY386" fmla="*/ 6515 h 393120"/>
              <a:gd name="connsiteX387" fmla="*/ 314739 w 607427"/>
              <a:gd name="connsiteY387" fmla="*/ 21048 h 393120"/>
              <a:gd name="connsiteX388" fmla="*/ 321249 w 607427"/>
              <a:gd name="connsiteY388" fmla="*/ 35330 h 393120"/>
              <a:gd name="connsiteX389" fmla="*/ 327760 w 607427"/>
              <a:gd name="connsiteY389" fmla="*/ 20672 h 393120"/>
              <a:gd name="connsiteX390" fmla="*/ 321249 w 607427"/>
              <a:gd name="connsiteY390" fmla="*/ 6515 h 393120"/>
              <a:gd name="connsiteX391" fmla="*/ 60394 w 607427"/>
              <a:gd name="connsiteY391" fmla="*/ 1623 h 393120"/>
              <a:gd name="connsiteX392" fmla="*/ 292070 w 607427"/>
              <a:gd name="connsiteY392" fmla="*/ 1623 h 393120"/>
              <a:gd name="connsiteX393" fmla="*/ 292070 w 607427"/>
              <a:gd name="connsiteY393" fmla="*/ 34904 h 393120"/>
              <a:gd name="connsiteX394" fmla="*/ 76557 w 607427"/>
              <a:gd name="connsiteY394" fmla="*/ 34904 h 393120"/>
              <a:gd name="connsiteX395" fmla="*/ 76557 w 607427"/>
              <a:gd name="connsiteY395" fmla="*/ 331937 h 393120"/>
              <a:gd name="connsiteX396" fmla="*/ 566850 w 607427"/>
              <a:gd name="connsiteY396" fmla="*/ 331937 h 393120"/>
              <a:gd name="connsiteX397" fmla="*/ 597548 w 607427"/>
              <a:gd name="connsiteY397" fmla="*/ 362591 h 393120"/>
              <a:gd name="connsiteX398" fmla="*/ 566850 w 607427"/>
              <a:gd name="connsiteY398" fmla="*/ 393120 h 393120"/>
              <a:gd name="connsiteX399" fmla="*/ 30573 w 607427"/>
              <a:gd name="connsiteY399" fmla="*/ 393120 h 393120"/>
              <a:gd name="connsiteX400" fmla="*/ 0 w 607427"/>
              <a:gd name="connsiteY400" fmla="*/ 362591 h 393120"/>
              <a:gd name="connsiteX401" fmla="*/ 30573 w 607427"/>
              <a:gd name="connsiteY401" fmla="*/ 331937 h 393120"/>
              <a:gd name="connsiteX402" fmla="*/ 43228 w 607427"/>
              <a:gd name="connsiteY402" fmla="*/ 331937 h 393120"/>
              <a:gd name="connsiteX403" fmla="*/ 43228 w 607427"/>
              <a:gd name="connsiteY403" fmla="*/ 18764 h 393120"/>
              <a:gd name="connsiteX404" fmla="*/ 60394 w 607427"/>
              <a:gd name="connsiteY404" fmla="*/ 1623 h 393120"/>
              <a:gd name="connsiteX405" fmla="*/ 562616 w 607427"/>
              <a:gd name="connsiteY405" fmla="*/ 635 h 393120"/>
              <a:gd name="connsiteX406" fmla="*/ 567009 w 607427"/>
              <a:gd name="connsiteY406" fmla="*/ 635 h 393120"/>
              <a:gd name="connsiteX407" fmla="*/ 568264 w 607427"/>
              <a:gd name="connsiteY407" fmla="*/ 1887 h 393120"/>
              <a:gd name="connsiteX408" fmla="*/ 568264 w 607427"/>
              <a:gd name="connsiteY408" fmla="*/ 39958 h 393120"/>
              <a:gd name="connsiteX409" fmla="*/ 567009 w 607427"/>
              <a:gd name="connsiteY409" fmla="*/ 41210 h 393120"/>
              <a:gd name="connsiteX410" fmla="*/ 562114 w 607427"/>
              <a:gd name="connsiteY410" fmla="*/ 41210 h 393120"/>
              <a:gd name="connsiteX411" fmla="*/ 560859 w 607427"/>
              <a:gd name="connsiteY411" fmla="*/ 39958 h 393120"/>
              <a:gd name="connsiteX412" fmla="*/ 560859 w 607427"/>
              <a:gd name="connsiteY412" fmla="*/ 8650 h 393120"/>
              <a:gd name="connsiteX413" fmla="*/ 555963 w 607427"/>
              <a:gd name="connsiteY413" fmla="*/ 11405 h 393120"/>
              <a:gd name="connsiteX414" fmla="*/ 554834 w 607427"/>
              <a:gd name="connsiteY414" fmla="*/ 11405 h 393120"/>
              <a:gd name="connsiteX415" fmla="*/ 554081 w 607427"/>
              <a:gd name="connsiteY415" fmla="*/ 10528 h 393120"/>
              <a:gd name="connsiteX416" fmla="*/ 553077 w 607427"/>
              <a:gd name="connsiteY416" fmla="*/ 6646 h 393120"/>
              <a:gd name="connsiteX417" fmla="*/ 553704 w 607427"/>
              <a:gd name="connsiteY417" fmla="*/ 5268 h 393120"/>
              <a:gd name="connsiteX418" fmla="*/ 562114 w 607427"/>
              <a:gd name="connsiteY418" fmla="*/ 760 h 393120"/>
              <a:gd name="connsiteX419" fmla="*/ 562616 w 607427"/>
              <a:gd name="connsiteY419" fmla="*/ 635 h 393120"/>
              <a:gd name="connsiteX420" fmla="*/ 502564 w 607427"/>
              <a:gd name="connsiteY420" fmla="*/ 635 h 393120"/>
              <a:gd name="connsiteX421" fmla="*/ 506957 w 607427"/>
              <a:gd name="connsiteY421" fmla="*/ 635 h 393120"/>
              <a:gd name="connsiteX422" fmla="*/ 508212 w 607427"/>
              <a:gd name="connsiteY422" fmla="*/ 1887 h 393120"/>
              <a:gd name="connsiteX423" fmla="*/ 508212 w 607427"/>
              <a:gd name="connsiteY423" fmla="*/ 39958 h 393120"/>
              <a:gd name="connsiteX424" fmla="*/ 506957 w 607427"/>
              <a:gd name="connsiteY424" fmla="*/ 41210 h 393120"/>
              <a:gd name="connsiteX425" fmla="*/ 501936 w 607427"/>
              <a:gd name="connsiteY425" fmla="*/ 41210 h 393120"/>
              <a:gd name="connsiteX426" fmla="*/ 500681 w 607427"/>
              <a:gd name="connsiteY426" fmla="*/ 39958 h 393120"/>
              <a:gd name="connsiteX427" fmla="*/ 500681 w 607427"/>
              <a:gd name="connsiteY427" fmla="*/ 8650 h 393120"/>
              <a:gd name="connsiteX428" fmla="*/ 495786 w 607427"/>
              <a:gd name="connsiteY428" fmla="*/ 11405 h 393120"/>
              <a:gd name="connsiteX429" fmla="*/ 494656 w 607427"/>
              <a:gd name="connsiteY429" fmla="*/ 11405 h 393120"/>
              <a:gd name="connsiteX430" fmla="*/ 494029 w 607427"/>
              <a:gd name="connsiteY430" fmla="*/ 10528 h 393120"/>
              <a:gd name="connsiteX431" fmla="*/ 493025 w 607427"/>
              <a:gd name="connsiteY431" fmla="*/ 6646 h 393120"/>
              <a:gd name="connsiteX432" fmla="*/ 493652 w 607427"/>
              <a:gd name="connsiteY432" fmla="*/ 5268 h 393120"/>
              <a:gd name="connsiteX433" fmla="*/ 501936 w 607427"/>
              <a:gd name="connsiteY433" fmla="*/ 760 h 393120"/>
              <a:gd name="connsiteX434" fmla="*/ 502564 w 607427"/>
              <a:gd name="connsiteY434" fmla="*/ 635 h 393120"/>
              <a:gd name="connsiteX435" fmla="*/ 442443 w 607427"/>
              <a:gd name="connsiteY435" fmla="*/ 635 h 393120"/>
              <a:gd name="connsiteX436" fmla="*/ 446836 w 607427"/>
              <a:gd name="connsiteY436" fmla="*/ 635 h 393120"/>
              <a:gd name="connsiteX437" fmla="*/ 448091 w 607427"/>
              <a:gd name="connsiteY437" fmla="*/ 1887 h 393120"/>
              <a:gd name="connsiteX438" fmla="*/ 448091 w 607427"/>
              <a:gd name="connsiteY438" fmla="*/ 39958 h 393120"/>
              <a:gd name="connsiteX439" fmla="*/ 446836 w 607427"/>
              <a:gd name="connsiteY439" fmla="*/ 41210 h 393120"/>
              <a:gd name="connsiteX440" fmla="*/ 441941 w 607427"/>
              <a:gd name="connsiteY440" fmla="*/ 41210 h 393120"/>
              <a:gd name="connsiteX441" fmla="*/ 440686 w 607427"/>
              <a:gd name="connsiteY441" fmla="*/ 39958 h 393120"/>
              <a:gd name="connsiteX442" fmla="*/ 440686 w 607427"/>
              <a:gd name="connsiteY442" fmla="*/ 8650 h 393120"/>
              <a:gd name="connsiteX443" fmla="*/ 435790 w 607427"/>
              <a:gd name="connsiteY443" fmla="*/ 11405 h 393120"/>
              <a:gd name="connsiteX444" fmla="*/ 434661 w 607427"/>
              <a:gd name="connsiteY444" fmla="*/ 11405 h 393120"/>
              <a:gd name="connsiteX445" fmla="*/ 433908 w 607427"/>
              <a:gd name="connsiteY445" fmla="*/ 10528 h 393120"/>
              <a:gd name="connsiteX446" fmla="*/ 432903 w 607427"/>
              <a:gd name="connsiteY446" fmla="*/ 6646 h 393120"/>
              <a:gd name="connsiteX447" fmla="*/ 433531 w 607427"/>
              <a:gd name="connsiteY447" fmla="*/ 5268 h 393120"/>
              <a:gd name="connsiteX448" fmla="*/ 441941 w 607427"/>
              <a:gd name="connsiteY448" fmla="*/ 760 h 393120"/>
              <a:gd name="connsiteX449" fmla="*/ 442443 w 607427"/>
              <a:gd name="connsiteY449" fmla="*/ 635 h 393120"/>
              <a:gd name="connsiteX450" fmla="*/ 350708 w 607427"/>
              <a:gd name="connsiteY450" fmla="*/ 635 h 393120"/>
              <a:gd name="connsiteX451" fmla="*/ 355101 w 607427"/>
              <a:gd name="connsiteY451" fmla="*/ 635 h 393120"/>
              <a:gd name="connsiteX452" fmla="*/ 356356 w 607427"/>
              <a:gd name="connsiteY452" fmla="*/ 1887 h 393120"/>
              <a:gd name="connsiteX453" fmla="*/ 356356 w 607427"/>
              <a:gd name="connsiteY453" fmla="*/ 39958 h 393120"/>
              <a:gd name="connsiteX454" fmla="*/ 355101 w 607427"/>
              <a:gd name="connsiteY454" fmla="*/ 41210 h 393120"/>
              <a:gd name="connsiteX455" fmla="*/ 350080 w 607427"/>
              <a:gd name="connsiteY455" fmla="*/ 41210 h 393120"/>
              <a:gd name="connsiteX456" fmla="*/ 348825 w 607427"/>
              <a:gd name="connsiteY456" fmla="*/ 39958 h 393120"/>
              <a:gd name="connsiteX457" fmla="*/ 348825 w 607427"/>
              <a:gd name="connsiteY457" fmla="*/ 8650 h 393120"/>
              <a:gd name="connsiteX458" fmla="*/ 343930 w 607427"/>
              <a:gd name="connsiteY458" fmla="*/ 11405 h 393120"/>
              <a:gd name="connsiteX459" fmla="*/ 342800 w 607427"/>
              <a:gd name="connsiteY459" fmla="*/ 11405 h 393120"/>
              <a:gd name="connsiteX460" fmla="*/ 342173 w 607427"/>
              <a:gd name="connsiteY460" fmla="*/ 10528 h 393120"/>
              <a:gd name="connsiteX461" fmla="*/ 341168 w 607427"/>
              <a:gd name="connsiteY461" fmla="*/ 6646 h 393120"/>
              <a:gd name="connsiteX462" fmla="*/ 341796 w 607427"/>
              <a:gd name="connsiteY462" fmla="*/ 5268 h 393120"/>
              <a:gd name="connsiteX463" fmla="*/ 350080 w 607427"/>
              <a:gd name="connsiteY463" fmla="*/ 760 h 393120"/>
              <a:gd name="connsiteX464" fmla="*/ 350708 w 607427"/>
              <a:gd name="connsiteY464" fmla="*/ 635 h 393120"/>
              <a:gd name="connsiteX465" fmla="*/ 593654 w 607427"/>
              <a:gd name="connsiteY465" fmla="*/ 0 h 393120"/>
              <a:gd name="connsiteX466" fmla="*/ 607427 w 607427"/>
              <a:gd name="connsiteY466" fmla="*/ 20547 h 393120"/>
              <a:gd name="connsiteX467" fmla="*/ 592903 w 607427"/>
              <a:gd name="connsiteY467" fmla="*/ 41845 h 393120"/>
              <a:gd name="connsiteX468" fmla="*/ 579130 w 607427"/>
              <a:gd name="connsiteY468" fmla="*/ 21048 h 393120"/>
              <a:gd name="connsiteX469" fmla="*/ 593654 w 607427"/>
              <a:gd name="connsiteY469" fmla="*/ 0 h 393120"/>
              <a:gd name="connsiteX470" fmla="*/ 533541 w 607427"/>
              <a:gd name="connsiteY470" fmla="*/ 0 h 393120"/>
              <a:gd name="connsiteX471" fmla="*/ 547447 w 607427"/>
              <a:gd name="connsiteY471" fmla="*/ 20547 h 393120"/>
              <a:gd name="connsiteX472" fmla="*/ 532915 w 607427"/>
              <a:gd name="connsiteY472" fmla="*/ 41845 h 393120"/>
              <a:gd name="connsiteX473" fmla="*/ 519009 w 607427"/>
              <a:gd name="connsiteY473" fmla="*/ 21048 h 393120"/>
              <a:gd name="connsiteX474" fmla="*/ 533541 w 607427"/>
              <a:gd name="connsiteY474" fmla="*/ 0 h 393120"/>
              <a:gd name="connsiteX475" fmla="*/ 473517 w 607427"/>
              <a:gd name="connsiteY475" fmla="*/ 0 h 393120"/>
              <a:gd name="connsiteX476" fmla="*/ 487324 w 607427"/>
              <a:gd name="connsiteY476" fmla="*/ 20547 h 393120"/>
              <a:gd name="connsiteX477" fmla="*/ 472764 w 607427"/>
              <a:gd name="connsiteY477" fmla="*/ 41845 h 393120"/>
              <a:gd name="connsiteX478" fmla="*/ 458957 w 607427"/>
              <a:gd name="connsiteY478" fmla="*/ 21048 h 393120"/>
              <a:gd name="connsiteX479" fmla="*/ 473517 w 607427"/>
              <a:gd name="connsiteY479" fmla="*/ 0 h 393120"/>
              <a:gd name="connsiteX480" fmla="*/ 413368 w 607427"/>
              <a:gd name="connsiteY480" fmla="*/ 0 h 393120"/>
              <a:gd name="connsiteX481" fmla="*/ 427274 w 607427"/>
              <a:gd name="connsiteY481" fmla="*/ 20547 h 393120"/>
              <a:gd name="connsiteX482" fmla="*/ 412742 w 607427"/>
              <a:gd name="connsiteY482" fmla="*/ 41845 h 393120"/>
              <a:gd name="connsiteX483" fmla="*/ 398836 w 607427"/>
              <a:gd name="connsiteY483" fmla="*/ 21048 h 393120"/>
              <a:gd name="connsiteX484" fmla="*/ 413368 w 607427"/>
              <a:gd name="connsiteY484" fmla="*/ 0 h 393120"/>
              <a:gd name="connsiteX485" fmla="*/ 379912 w 607427"/>
              <a:gd name="connsiteY485" fmla="*/ 0 h 393120"/>
              <a:gd name="connsiteX486" fmla="*/ 393685 w 607427"/>
              <a:gd name="connsiteY486" fmla="*/ 20547 h 393120"/>
              <a:gd name="connsiteX487" fmla="*/ 379286 w 607427"/>
              <a:gd name="connsiteY487" fmla="*/ 41845 h 393120"/>
              <a:gd name="connsiteX488" fmla="*/ 365388 w 607427"/>
              <a:gd name="connsiteY488" fmla="*/ 21048 h 393120"/>
              <a:gd name="connsiteX489" fmla="*/ 379912 w 607427"/>
              <a:gd name="connsiteY489" fmla="*/ 0 h 393120"/>
              <a:gd name="connsiteX490" fmla="*/ 321500 w 607427"/>
              <a:gd name="connsiteY490" fmla="*/ 0 h 393120"/>
              <a:gd name="connsiteX491" fmla="*/ 335398 w 607427"/>
              <a:gd name="connsiteY491" fmla="*/ 20547 h 393120"/>
              <a:gd name="connsiteX492" fmla="*/ 320874 w 607427"/>
              <a:gd name="connsiteY492" fmla="*/ 41845 h 393120"/>
              <a:gd name="connsiteX493" fmla="*/ 307101 w 607427"/>
              <a:gd name="connsiteY493" fmla="*/ 21048 h 393120"/>
              <a:gd name="connsiteX494" fmla="*/ 321500 w 607427"/>
              <a:gd name="connsiteY494" fmla="*/ 0 h 3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Lst>
            <a:rect l="l" t="t" r="r" b="b"/>
            <a:pathLst>
              <a:path w="607427" h="393120">
                <a:moveTo>
                  <a:pt x="282548" y="353708"/>
                </a:moveTo>
                <a:cubicBezTo>
                  <a:pt x="277661" y="353708"/>
                  <a:pt x="273652" y="357711"/>
                  <a:pt x="273652" y="362591"/>
                </a:cubicBezTo>
                <a:cubicBezTo>
                  <a:pt x="273652" y="367471"/>
                  <a:pt x="277661" y="371475"/>
                  <a:pt x="282548" y="371475"/>
                </a:cubicBezTo>
                <a:lnTo>
                  <a:pt x="314875" y="371475"/>
                </a:lnTo>
                <a:cubicBezTo>
                  <a:pt x="319887" y="371475"/>
                  <a:pt x="323771" y="367471"/>
                  <a:pt x="323771" y="362591"/>
                </a:cubicBezTo>
                <a:cubicBezTo>
                  <a:pt x="323771" y="357711"/>
                  <a:pt x="319887" y="353708"/>
                  <a:pt x="314875" y="353708"/>
                </a:cubicBezTo>
                <a:close/>
                <a:moveTo>
                  <a:pt x="448181" y="287154"/>
                </a:moveTo>
                <a:cubicBezTo>
                  <a:pt x="444174" y="287154"/>
                  <a:pt x="441545" y="292917"/>
                  <a:pt x="441545" y="301812"/>
                </a:cubicBezTo>
                <a:cubicBezTo>
                  <a:pt x="441545" y="310582"/>
                  <a:pt x="444049" y="315969"/>
                  <a:pt x="448056" y="315969"/>
                </a:cubicBezTo>
                <a:cubicBezTo>
                  <a:pt x="453690" y="315969"/>
                  <a:pt x="454566" y="306824"/>
                  <a:pt x="454566" y="301436"/>
                </a:cubicBezTo>
                <a:cubicBezTo>
                  <a:pt x="454566" y="296049"/>
                  <a:pt x="453690" y="287154"/>
                  <a:pt x="448181" y="287154"/>
                </a:cubicBezTo>
                <a:close/>
                <a:moveTo>
                  <a:pt x="388074" y="287154"/>
                </a:moveTo>
                <a:cubicBezTo>
                  <a:pt x="384068" y="287154"/>
                  <a:pt x="381564" y="292917"/>
                  <a:pt x="381564" y="301812"/>
                </a:cubicBezTo>
                <a:cubicBezTo>
                  <a:pt x="381564" y="310582"/>
                  <a:pt x="384068" y="315969"/>
                  <a:pt x="388074" y="315969"/>
                </a:cubicBezTo>
                <a:cubicBezTo>
                  <a:pt x="393709" y="315969"/>
                  <a:pt x="394585" y="306824"/>
                  <a:pt x="394585" y="301436"/>
                </a:cubicBezTo>
                <a:cubicBezTo>
                  <a:pt x="394585" y="296049"/>
                  <a:pt x="393709" y="287154"/>
                  <a:pt x="388074" y="287154"/>
                </a:cubicBezTo>
                <a:close/>
                <a:moveTo>
                  <a:pt x="354717" y="287154"/>
                </a:moveTo>
                <a:cubicBezTo>
                  <a:pt x="350700" y="287154"/>
                  <a:pt x="348065" y="292917"/>
                  <a:pt x="348065" y="301812"/>
                </a:cubicBezTo>
                <a:cubicBezTo>
                  <a:pt x="348065" y="310582"/>
                  <a:pt x="350575" y="315969"/>
                  <a:pt x="354591" y="315969"/>
                </a:cubicBezTo>
                <a:cubicBezTo>
                  <a:pt x="360240" y="315969"/>
                  <a:pt x="361118" y="306824"/>
                  <a:pt x="361118" y="301436"/>
                </a:cubicBezTo>
                <a:cubicBezTo>
                  <a:pt x="361118" y="296049"/>
                  <a:pt x="360365" y="287154"/>
                  <a:pt x="354717" y="287154"/>
                </a:cubicBezTo>
                <a:close/>
                <a:moveTo>
                  <a:pt x="321249" y="287154"/>
                </a:moveTo>
                <a:cubicBezTo>
                  <a:pt x="317243" y="287154"/>
                  <a:pt x="314739" y="292917"/>
                  <a:pt x="314739" y="301812"/>
                </a:cubicBezTo>
                <a:cubicBezTo>
                  <a:pt x="314739" y="310582"/>
                  <a:pt x="317243" y="315969"/>
                  <a:pt x="321249" y="315969"/>
                </a:cubicBezTo>
                <a:cubicBezTo>
                  <a:pt x="326884" y="315969"/>
                  <a:pt x="327760" y="306824"/>
                  <a:pt x="327760" y="301436"/>
                </a:cubicBezTo>
                <a:cubicBezTo>
                  <a:pt x="327760" y="296049"/>
                  <a:pt x="326884" y="287154"/>
                  <a:pt x="321249" y="287154"/>
                </a:cubicBezTo>
                <a:close/>
                <a:moveTo>
                  <a:pt x="417482" y="281274"/>
                </a:moveTo>
                <a:lnTo>
                  <a:pt x="421859" y="281274"/>
                </a:lnTo>
                <a:cubicBezTo>
                  <a:pt x="422485" y="281274"/>
                  <a:pt x="423110" y="281900"/>
                  <a:pt x="423110" y="282526"/>
                </a:cubicBezTo>
                <a:lnTo>
                  <a:pt x="423110" y="320597"/>
                </a:lnTo>
                <a:cubicBezTo>
                  <a:pt x="423110" y="321348"/>
                  <a:pt x="422485" y="321849"/>
                  <a:pt x="421859" y="321849"/>
                </a:cubicBezTo>
                <a:lnTo>
                  <a:pt x="416857" y="321849"/>
                </a:lnTo>
                <a:cubicBezTo>
                  <a:pt x="416106" y="321849"/>
                  <a:pt x="415606" y="321348"/>
                  <a:pt x="415606" y="320597"/>
                </a:cubicBezTo>
                <a:lnTo>
                  <a:pt x="415606" y="289414"/>
                </a:lnTo>
                <a:lnTo>
                  <a:pt x="410728" y="292044"/>
                </a:lnTo>
                <a:cubicBezTo>
                  <a:pt x="410353" y="292169"/>
                  <a:pt x="409978" y="292294"/>
                  <a:pt x="409603" y="292044"/>
                </a:cubicBezTo>
                <a:cubicBezTo>
                  <a:pt x="409228" y="291919"/>
                  <a:pt x="408978" y="291668"/>
                  <a:pt x="408853" y="291293"/>
                </a:cubicBezTo>
                <a:lnTo>
                  <a:pt x="407977" y="287285"/>
                </a:lnTo>
                <a:cubicBezTo>
                  <a:pt x="407727" y="286784"/>
                  <a:pt x="407977" y="286158"/>
                  <a:pt x="408602" y="285908"/>
                </a:cubicBezTo>
                <a:lnTo>
                  <a:pt x="416857" y="281399"/>
                </a:lnTo>
                <a:cubicBezTo>
                  <a:pt x="416982" y="281399"/>
                  <a:pt x="417232" y="281274"/>
                  <a:pt x="417482" y="281274"/>
                </a:cubicBezTo>
                <a:close/>
                <a:moveTo>
                  <a:pt x="448431" y="280639"/>
                </a:moveTo>
                <a:cubicBezTo>
                  <a:pt x="457071" y="280639"/>
                  <a:pt x="462204" y="288281"/>
                  <a:pt x="462204" y="301186"/>
                </a:cubicBezTo>
                <a:cubicBezTo>
                  <a:pt x="462204" y="314716"/>
                  <a:pt x="456945" y="322484"/>
                  <a:pt x="447805" y="322484"/>
                </a:cubicBezTo>
                <a:cubicBezTo>
                  <a:pt x="439416" y="322484"/>
                  <a:pt x="434032" y="314591"/>
                  <a:pt x="433907" y="301687"/>
                </a:cubicBezTo>
                <a:cubicBezTo>
                  <a:pt x="433907" y="288657"/>
                  <a:pt x="439541" y="280639"/>
                  <a:pt x="448431" y="280639"/>
                </a:cubicBezTo>
                <a:close/>
                <a:moveTo>
                  <a:pt x="388325" y="280639"/>
                </a:moveTo>
                <a:cubicBezTo>
                  <a:pt x="396964" y="280639"/>
                  <a:pt x="402223" y="288281"/>
                  <a:pt x="402223" y="301186"/>
                </a:cubicBezTo>
                <a:cubicBezTo>
                  <a:pt x="402223" y="314716"/>
                  <a:pt x="396964" y="322484"/>
                  <a:pt x="387699" y="322484"/>
                </a:cubicBezTo>
                <a:cubicBezTo>
                  <a:pt x="379310" y="322484"/>
                  <a:pt x="374051" y="314591"/>
                  <a:pt x="373926" y="301687"/>
                </a:cubicBezTo>
                <a:cubicBezTo>
                  <a:pt x="373926" y="288657"/>
                  <a:pt x="379435" y="280639"/>
                  <a:pt x="388325" y="280639"/>
                </a:cubicBezTo>
                <a:close/>
                <a:moveTo>
                  <a:pt x="354968" y="280639"/>
                </a:moveTo>
                <a:cubicBezTo>
                  <a:pt x="363629" y="280639"/>
                  <a:pt x="368775" y="288281"/>
                  <a:pt x="368775" y="301186"/>
                </a:cubicBezTo>
                <a:cubicBezTo>
                  <a:pt x="368775" y="314716"/>
                  <a:pt x="363503" y="322484"/>
                  <a:pt x="354340" y="322484"/>
                </a:cubicBezTo>
                <a:cubicBezTo>
                  <a:pt x="345931" y="322484"/>
                  <a:pt x="340533" y="314591"/>
                  <a:pt x="340408" y="301687"/>
                </a:cubicBezTo>
                <a:cubicBezTo>
                  <a:pt x="340408" y="288657"/>
                  <a:pt x="346056" y="280639"/>
                  <a:pt x="354968" y="280639"/>
                </a:cubicBezTo>
                <a:close/>
                <a:moveTo>
                  <a:pt x="321500" y="280639"/>
                </a:moveTo>
                <a:cubicBezTo>
                  <a:pt x="330264" y="280639"/>
                  <a:pt x="335398" y="288281"/>
                  <a:pt x="335398" y="301186"/>
                </a:cubicBezTo>
                <a:cubicBezTo>
                  <a:pt x="335398" y="314716"/>
                  <a:pt x="330139" y="322484"/>
                  <a:pt x="320874" y="322484"/>
                </a:cubicBezTo>
                <a:cubicBezTo>
                  <a:pt x="312485" y="322484"/>
                  <a:pt x="307226" y="314591"/>
                  <a:pt x="307101" y="301687"/>
                </a:cubicBezTo>
                <a:cubicBezTo>
                  <a:pt x="307101" y="288657"/>
                  <a:pt x="312610" y="280639"/>
                  <a:pt x="321500" y="280639"/>
                </a:cubicBezTo>
                <a:close/>
                <a:moveTo>
                  <a:pt x="534922" y="217001"/>
                </a:moveTo>
                <a:cubicBezTo>
                  <a:pt x="530915" y="217001"/>
                  <a:pt x="528411" y="222754"/>
                  <a:pt x="528411" y="231635"/>
                </a:cubicBezTo>
                <a:cubicBezTo>
                  <a:pt x="528411" y="240390"/>
                  <a:pt x="530915" y="245893"/>
                  <a:pt x="534922" y="245893"/>
                </a:cubicBezTo>
                <a:cubicBezTo>
                  <a:pt x="540556" y="245893"/>
                  <a:pt x="541432" y="236638"/>
                  <a:pt x="541432" y="231259"/>
                </a:cubicBezTo>
                <a:cubicBezTo>
                  <a:pt x="541432" y="225881"/>
                  <a:pt x="540556" y="217001"/>
                  <a:pt x="534922" y="217001"/>
                </a:cubicBezTo>
                <a:close/>
                <a:moveTo>
                  <a:pt x="503202" y="217001"/>
                </a:moveTo>
                <a:cubicBezTo>
                  <a:pt x="499185" y="217001"/>
                  <a:pt x="496675" y="222754"/>
                  <a:pt x="496675" y="231635"/>
                </a:cubicBezTo>
                <a:cubicBezTo>
                  <a:pt x="496675" y="240390"/>
                  <a:pt x="499185" y="245893"/>
                  <a:pt x="503202" y="245893"/>
                </a:cubicBezTo>
                <a:cubicBezTo>
                  <a:pt x="508850" y="245893"/>
                  <a:pt x="509728" y="236638"/>
                  <a:pt x="509728" y="231259"/>
                </a:cubicBezTo>
                <a:cubicBezTo>
                  <a:pt x="509728" y="225881"/>
                  <a:pt x="508850" y="217001"/>
                  <a:pt x="503202" y="217001"/>
                </a:cubicBezTo>
                <a:close/>
                <a:moveTo>
                  <a:pt x="443171" y="217001"/>
                </a:moveTo>
                <a:cubicBezTo>
                  <a:pt x="439164" y="217001"/>
                  <a:pt x="436535" y="222754"/>
                  <a:pt x="436535" y="231635"/>
                </a:cubicBezTo>
                <a:cubicBezTo>
                  <a:pt x="436535" y="240390"/>
                  <a:pt x="439039" y="245893"/>
                  <a:pt x="443046" y="245893"/>
                </a:cubicBezTo>
                <a:cubicBezTo>
                  <a:pt x="448680" y="245893"/>
                  <a:pt x="449556" y="236638"/>
                  <a:pt x="449556" y="231259"/>
                </a:cubicBezTo>
                <a:cubicBezTo>
                  <a:pt x="449556" y="225881"/>
                  <a:pt x="448680" y="217001"/>
                  <a:pt x="443171" y="217001"/>
                </a:cubicBezTo>
                <a:close/>
                <a:moveTo>
                  <a:pt x="352968" y="217001"/>
                </a:moveTo>
                <a:cubicBezTo>
                  <a:pt x="349077" y="217001"/>
                  <a:pt x="346442" y="222754"/>
                  <a:pt x="346442" y="231635"/>
                </a:cubicBezTo>
                <a:cubicBezTo>
                  <a:pt x="346442" y="240390"/>
                  <a:pt x="348952" y="245893"/>
                  <a:pt x="352968" y="245893"/>
                </a:cubicBezTo>
                <a:cubicBezTo>
                  <a:pt x="358617" y="245893"/>
                  <a:pt x="359495" y="236638"/>
                  <a:pt x="359495" y="231259"/>
                </a:cubicBezTo>
                <a:cubicBezTo>
                  <a:pt x="359495" y="225881"/>
                  <a:pt x="358617" y="217001"/>
                  <a:pt x="352968" y="217001"/>
                </a:cubicBezTo>
                <a:close/>
                <a:moveTo>
                  <a:pt x="321249" y="217001"/>
                </a:moveTo>
                <a:cubicBezTo>
                  <a:pt x="317243" y="217001"/>
                  <a:pt x="314739" y="222754"/>
                  <a:pt x="314739" y="231635"/>
                </a:cubicBezTo>
                <a:cubicBezTo>
                  <a:pt x="314739" y="240390"/>
                  <a:pt x="317243" y="245893"/>
                  <a:pt x="321249" y="245893"/>
                </a:cubicBezTo>
                <a:cubicBezTo>
                  <a:pt x="326884" y="245893"/>
                  <a:pt x="327760" y="236638"/>
                  <a:pt x="327760" y="231259"/>
                </a:cubicBezTo>
                <a:cubicBezTo>
                  <a:pt x="327760" y="225881"/>
                  <a:pt x="326884" y="217001"/>
                  <a:pt x="321249" y="217001"/>
                </a:cubicBezTo>
                <a:close/>
                <a:moveTo>
                  <a:pt x="564335" y="211132"/>
                </a:moveTo>
                <a:lnTo>
                  <a:pt x="568708" y="211132"/>
                </a:lnTo>
                <a:cubicBezTo>
                  <a:pt x="569332" y="211132"/>
                  <a:pt x="569957" y="211757"/>
                  <a:pt x="569957" y="212382"/>
                </a:cubicBezTo>
                <a:lnTo>
                  <a:pt x="569957" y="250387"/>
                </a:lnTo>
                <a:cubicBezTo>
                  <a:pt x="569957" y="251137"/>
                  <a:pt x="569332" y="251637"/>
                  <a:pt x="568708" y="251637"/>
                </a:cubicBezTo>
                <a:lnTo>
                  <a:pt x="563710" y="251637"/>
                </a:lnTo>
                <a:cubicBezTo>
                  <a:pt x="562961" y="251637"/>
                  <a:pt x="562461" y="251137"/>
                  <a:pt x="562461" y="250387"/>
                </a:cubicBezTo>
                <a:lnTo>
                  <a:pt x="562461" y="219258"/>
                </a:lnTo>
                <a:lnTo>
                  <a:pt x="557589" y="221883"/>
                </a:lnTo>
                <a:cubicBezTo>
                  <a:pt x="557214" y="222133"/>
                  <a:pt x="556839" y="222133"/>
                  <a:pt x="556464" y="221883"/>
                </a:cubicBezTo>
                <a:cubicBezTo>
                  <a:pt x="556089" y="221758"/>
                  <a:pt x="555839" y="221508"/>
                  <a:pt x="555839" y="221133"/>
                </a:cubicBezTo>
                <a:lnTo>
                  <a:pt x="554840" y="217133"/>
                </a:lnTo>
                <a:cubicBezTo>
                  <a:pt x="554715" y="216633"/>
                  <a:pt x="554965" y="216007"/>
                  <a:pt x="555465" y="215757"/>
                </a:cubicBezTo>
                <a:lnTo>
                  <a:pt x="563710" y="211382"/>
                </a:lnTo>
                <a:cubicBezTo>
                  <a:pt x="563835" y="211257"/>
                  <a:pt x="564085" y="211132"/>
                  <a:pt x="564335" y="211132"/>
                </a:cubicBezTo>
                <a:close/>
                <a:moveTo>
                  <a:pt x="472503" y="211132"/>
                </a:moveTo>
                <a:lnTo>
                  <a:pt x="476896" y="211132"/>
                </a:lnTo>
                <a:cubicBezTo>
                  <a:pt x="477649" y="211132"/>
                  <a:pt x="478151" y="211757"/>
                  <a:pt x="478151" y="212382"/>
                </a:cubicBezTo>
                <a:lnTo>
                  <a:pt x="478151" y="250387"/>
                </a:lnTo>
                <a:cubicBezTo>
                  <a:pt x="478151" y="251137"/>
                  <a:pt x="477649" y="251637"/>
                  <a:pt x="476896" y="251637"/>
                </a:cubicBezTo>
                <a:lnTo>
                  <a:pt x="471875" y="251637"/>
                </a:lnTo>
                <a:cubicBezTo>
                  <a:pt x="471248" y="251637"/>
                  <a:pt x="470620" y="251137"/>
                  <a:pt x="470620" y="250387"/>
                </a:cubicBezTo>
                <a:lnTo>
                  <a:pt x="470620" y="219258"/>
                </a:lnTo>
                <a:lnTo>
                  <a:pt x="465725" y="221883"/>
                </a:lnTo>
                <a:cubicBezTo>
                  <a:pt x="465474" y="222133"/>
                  <a:pt x="464972" y="222133"/>
                  <a:pt x="464721" y="221883"/>
                </a:cubicBezTo>
                <a:cubicBezTo>
                  <a:pt x="464344" y="221758"/>
                  <a:pt x="464093" y="221508"/>
                  <a:pt x="463968" y="221133"/>
                </a:cubicBezTo>
                <a:lnTo>
                  <a:pt x="462964" y="217133"/>
                </a:lnTo>
                <a:cubicBezTo>
                  <a:pt x="462838" y="216633"/>
                  <a:pt x="463089" y="216007"/>
                  <a:pt x="463591" y="215757"/>
                </a:cubicBezTo>
                <a:lnTo>
                  <a:pt x="471875" y="211382"/>
                </a:lnTo>
                <a:cubicBezTo>
                  <a:pt x="472126" y="211257"/>
                  <a:pt x="472252" y="211132"/>
                  <a:pt x="472503" y="211132"/>
                </a:cubicBezTo>
                <a:close/>
                <a:moveTo>
                  <a:pt x="412472" y="211132"/>
                </a:moveTo>
                <a:lnTo>
                  <a:pt x="416849" y="211132"/>
                </a:lnTo>
                <a:cubicBezTo>
                  <a:pt x="417475" y="211132"/>
                  <a:pt x="418100" y="211757"/>
                  <a:pt x="418100" y="212382"/>
                </a:cubicBezTo>
                <a:lnTo>
                  <a:pt x="418100" y="250387"/>
                </a:lnTo>
                <a:cubicBezTo>
                  <a:pt x="418100" y="251137"/>
                  <a:pt x="417475" y="251637"/>
                  <a:pt x="416849" y="251637"/>
                </a:cubicBezTo>
                <a:lnTo>
                  <a:pt x="411847" y="251637"/>
                </a:lnTo>
                <a:cubicBezTo>
                  <a:pt x="411096" y="251637"/>
                  <a:pt x="410596" y="251137"/>
                  <a:pt x="410596" y="250387"/>
                </a:cubicBezTo>
                <a:lnTo>
                  <a:pt x="410596" y="219258"/>
                </a:lnTo>
                <a:lnTo>
                  <a:pt x="405718" y="221883"/>
                </a:lnTo>
                <a:cubicBezTo>
                  <a:pt x="405343" y="222133"/>
                  <a:pt x="404968" y="222133"/>
                  <a:pt x="404593" y="221883"/>
                </a:cubicBezTo>
                <a:cubicBezTo>
                  <a:pt x="404218" y="221758"/>
                  <a:pt x="403968" y="221508"/>
                  <a:pt x="403843" y="221133"/>
                </a:cubicBezTo>
                <a:lnTo>
                  <a:pt x="402967" y="217133"/>
                </a:lnTo>
                <a:cubicBezTo>
                  <a:pt x="402717" y="216633"/>
                  <a:pt x="402967" y="216007"/>
                  <a:pt x="403592" y="215757"/>
                </a:cubicBezTo>
                <a:lnTo>
                  <a:pt x="411847" y="211382"/>
                </a:lnTo>
                <a:cubicBezTo>
                  <a:pt x="411972" y="211257"/>
                  <a:pt x="412222" y="211132"/>
                  <a:pt x="412472" y="211132"/>
                </a:cubicBezTo>
                <a:close/>
                <a:moveTo>
                  <a:pt x="382417" y="211132"/>
                </a:moveTo>
                <a:lnTo>
                  <a:pt x="386790" y="211132"/>
                </a:lnTo>
                <a:cubicBezTo>
                  <a:pt x="387414" y="211132"/>
                  <a:pt x="388039" y="211757"/>
                  <a:pt x="388039" y="212382"/>
                </a:cubicBezTo>
                <a:lnTo>
                  <a:pt x="388039" y="250387"/>
                </a:lnTo>
                <a:cubicBezTo>
                  <a:pt x="388039" y="251137"/>
                  <a:pt x="387414" y="251637"/>
                  <a:pt x="386790" y="251637"/>
                </a:cubicBezTo>
                <a:lnTo>
                  <a:pt x="381792" y="251637"/>
                </a:lnTo>
                <a:cubicBezTo>
                  <a:pt x="381168" y="251637"/>
                  <a:pt x="380543" y="251137"/>
                  <a:pt x="380543" y="250387"/>
                </a:cubicBezTo>
                <a:lnTo>
                  <a:pt x="380543" y="219258"/>
                </a:lnTo>
                <a:lnTo>
                  <a:pt x="375670" y="221883"/>
                </a:lnTo>
                <a:cubicBezTo>
                  <a:pt x="375296" y="222133"/>
                  <a:pt x="374921" y="222133"/>
                  <a:pt x="374546" y="221883"/>
                </a:cubicBezTo>
                <a:cubicBezTo>
                  <a:pt x="374296" y="221758"/>
                  <a:pt x="373921" y="221508"/>
                  <a:pt x="373921" y="221133"/>
                </a:cubicBezTo>
                <a:lnTo>
                  <a:pt x="372922" y="217133"/>
                </a:lnTo>
                <a:cubicBezTo>
                  <a:pt x="372797" y="216633"/>
                  <a:pt x="373047" y="216007"/>
                  <a:pt x="373547" y="215757"/>
                </a:cubicBezTo>
                <a:lnTo>
                  <a:pt x="381792" y="211382"/>
                </a:lnTo>
                <a:cubicBezTo>
                  <a:pt x="382042" y="211257"/>
                  <a:pt x="382167" y="211132"/>
                  <a:pt x="382417" y="211132"/>
                </a:cubicBezTo>
                <a:close/>
                <a:moveTo>
                  <a:pt x="535172" y="210497"/>
                </a:moveTo>
                <a:cubicBezTo>
                  <a:pt x="543937" y="210497"/>
                  <a:pt x="549070" y="218252"/>
                  <a:pt x="549070" y="231009"/>
                </a:cubicBezTo>
                <a:cubicBezTo>
                  <a:pt x="549070" y="244517"/>
                  <a:pt x="543811" y="252272"/>
                  <a:pt x="534546" y="252272"/>
                </a:cubicBezTo>
                <a:cubicBezTo>
                  <a:pt x="526157" y="252272"/>
                  <a:pt x="520898" y="244392"/>
                  <a:pt x="520773" y="231509"/>
                </a:cubicBezTo>
                <a:cubicBezTo>
                  <a:pt x="520773" y="218627"/>
                  <a:pt x="526282" y="210497"/>
                  <a:pt x="535172" y="210497"/>
                </a:cubicBezTo>
                <a:close/>
                <a:moveTo>
                  <a:pt x="503453" y="210497"/>
                </a:moveTo>
                <a:cubicBezTo>
                  <a:pt x="512239" y="210497"/>
                  <a:pt x="517385" y="218252"/>
                  <a:pt x="517385" y="231009"/>
                </a:cubicBezTo>
                <a:cubicBezTo>
                  <a:pt x="517385" y="244517"/>
                  <a:pt x="512113" y="252272"/>
                  <a:pt x="502825" y="252272"/>
                </a:cubicBezTo>
                <a:cubicBezTo>
                  <a:pt x="494415" y="252272"/>
                  <a:pt x="489144" y="244392"/>
                  <a:pt x="489018" y="231509"/>
                </a:cubicBezTo>
                <a:cubicBezTo>
                  <a:pt x="489018" y="218627"/>
                  <a:pt x="494541" y="210497"/>
                  <a:pt x="503453" y="210497"/>
                </a:cubicBezTo>
                <a:close/>
                <a:moveTo>
                  <a:pt x="443421" y="210497"/>
                </a:moveTo>
                <a:cubicBezTo>
                  <a:pt x="452061" y="210497"/>
                  <a:pt x="457194" y="218252"/>
                  <a:pt x="457194" y="231009"/>
                </a:cubicBezTo>
                <a:cubicBezTo>
                  <a:pt x="457194" y="244517"/>
                  <a:pt x="451935" y="252272"/>
                  <a:pt x="442795" y="252272"/>
                </a:cubicBezTo>
                <a:cubicBezTo>
                  <a:pt x="434406" y="252272"/>
                  <a:pt x="429022" y="244392"/>
                  <a:pt x="428897" y="231509"/>
                </a:cubicBezTo>
                <a:cubicBezTo>
                  <a:pt x="428897" y="218627"/>
                  <a:pt x="434531" y="210497"/>
                  <a:pt x="443421" y="210497"/>
                </a:cubicBezTo>
                <a:close/>
                <a:moveTo>
                  <a:pt x="353345" y="210497"/>
                </a:moveTo>
                <a:cubicBezTo>
                  <a:pt x="362006" y="210497"/>
                  <a:pt x="367152" y="218252"/>
                  <a:pt x="367152" y="231009"/>
                </a:cubicBezTo>
                <a:cubicBezTo>
                  <a:pt x="367152" y="244517"/>
                  <a:pt x="361880" y="252272"/>
                  <a:pt x="352592" y="252272"/>
                </a:cubicBezTo>
                <a:cubicBezTo>
                  <a:pt x="344182" y="252272"/>
                  <a:pt x="338910" y="244392"/>
                  <a:pt x="338785" y="231509"/>
                </a:cubicBezTo>
                <a:cubicBezTo>
                  <a:pt x="338785" y="218627"/>
                  <a:pt x="344308" y="210497"/>
                  <a:pt x="353345" y="210497"/>
                </a:cubicBezTo>
                <a:close/>
                <a:moveTo>
                  <a:pt x="321500" y="210497"/>
                </a:moveTo>
                <a:cubicBezTo>
                  <a:pt x="330264" y="210497"/>
                  <a:pt x="335398" y="218252"/>
                  <a:pt x="335398" y="231009"/>
                </a:cubicBezTo>
                <a:cubicBezTo>
                  <a:pt x="335398" y="244517"/>
                  <a:pt x="330139" y="252272"/>
                  <a:pt x="320874" y="252272"/>
                </a:cubicBezTo>
                <a:cubicBezTo>
                  <a:pt x="312485" y="252272"/>
                  <a:pt x="307226" y="244392"/>
                  <a:pt x="307101" y="231509"/>
                </a:cubicBezTo>
                <a:cubicBezTo>
                  <a:pt x="307101" y="218627"/>
                  <a:pt x="312610" y="210497"/>
                  <a:pt x="321500" y="210497"/>
                </a:cubicBezTo>
                <a:close/>
                <a:moveTo>
                  <a:pt x="504825" y="146788"/>
                </a:moveTo>
                <a:cubicBezTo>
                  <a:pt x="500934" y="146788"/>
                  <a:pt x="498298" y="152541"/>
                  <a:pt x="498298" y="161422"/>
                </a:cubicBezTo>
                <a:cubicBezTo>
                  <a:pt x="498298" y="170177"/>
                  <a:pt x="500808" y="175680"/>
                  <a:pt x="504825" y="175680"/>
                </a:cubicBezTo>
                <a:cubicBezTo>
                  <a:pt x="510473" y="175680"/>
                  <a:pt x="511351" y="166550"/>
                  <a:pt x="511351" y="161046"/>
                </a:cubicBezTo>
                <a:cubicBezTo>
                  <a:pt x="511351" y="155793"/>
                  <a:pt x="510473" y="146788"/>
                  <a:pt x="504825" y="146788"/>
                </a:cubicBezTo>
                <a:close/>
                <a:moveTo>
                  <a:pt x="444810" y="146788"/>
                </a:moveTo>
                <a:cubicBezTo>
                  <a:pt x="440803" y="146788"/>
                  <a:pt x="438299" y="152541"/>
                  <a:pt x="438299" y="161422"/>
                </a:cubicBezTo>
                <a:cubicBezTo>
                  <a:pt x="438299" y="170177"/>
                  <a:pt x="440678" y="175680"/>
                  <a:pt x="444684" y="175680"/>
                </a:cubicBezTo>
                <a:cubicBezTo>
                  <a:pt x="450444" y="175680"/>
                  <a:pt x="451320" y="166550"/>
                  <a:pt x="451320" y="161046"/>
                </a:cubicBezTo>
                <a:cubicBezTo>
                  <a:pt x="451320" y="155793"/>
                  <a:pt x="450444" y="146788"/>
                  <a:pt x="444810" y="146788"/>
                </a:cubicBezTo>
                <a:close/>
                <a:moveTo>
                  <a:pt x="413118" y="146788"/>
                </a:moveTo>
                <a:cubicBezTo>
                  <a:pt x="409109" y="146788"/>
                  <a:pt x="406603" y="152541"/>
                  <a:pt x="406603" y="161422"/>
                </a:cubicBezTo>
                <a:cubicBezTo>
                  <a:pt x="406603" y="170177"/>
                  <a:pt x="408983" y="175680"/>
                  <a:pt x="412992" y="175680"/>
                </a:cubicBezTo>
                <a:cubicBezTo>
                  <a:pt x="418755" y="175680"/>
                  <a:pt x="419507" y="166550"/>
                  <a:pt x="419507" y="161046"/>
                </a:cubicBezTo>
                <a:cubicBezTo>
                  <a:pt x="419507" y="155793"/>
                  <a:pt x="418755" y="146788"/>
                  <a:pt x="413118" y="146788"/>
                </a:cubicBezTo>
                <a:close/>
                <a:moveTo>
                  <a:pt x="352968" y="146788"/>
                </a:moveTo>
                <a:cubicBezTo>
                  <a:pt x="349077" y="146788"/>
                  <a:pt x="346442" y="152541"/>
                  <a:pt x="346442" y="161422"/>
                </a:cubicBezTo>
                <a:cubicBezTo>
                  <a:pt x="346442" y="170177"/>
                  <a:pt x="348952" y="175680"/>
                  <a:pt x="352968" y="175680"/>
                </a:cubicBezTo>
                <a:cubicBezTo>
                  <a:pt x="358617" y="175680"/>
                  <a:pt x="359495" y="166550"/>
                  <a:pt x="359495" y="161046"/>
                </a:cubicBezTo>
                <a:cubicBezTo>
                  <a:pt x="359495" y="155793"/>
                  <a:pt x="358617" y="146788"/>
                  <a:pt x="352968" y="146788"/>
                </a:cubicBezTo>
                <a:close/>
                <a:moveTo>
                  <a:pt x="321249" y="146788"/>
                </a:moveTo>
                <a:cubicBezTo>
                  <a:pt x="317243" y="146788"/>
                  <a:pt x="314739" y="152541"/>
                  <a:pt x="314739" y="161422"/>
                </a:cubicBezTo>
                <a:cubicBezTo>
                  <a:pt x="314739" y="170177"/>
                  <a:pt x="317243" y="175680"/>
                  <a:pt x="321249" y="175680"/>
                </a:cubicBezTo>
                <a:cubicBezTo>
                  <a:pt x="326884" y="175680"/>
                  <a:pt x="327760" y="166550"/>
                  <a:pt x="327760" y="161046"/>
                </a:cubicBezTo>
                <a:cubicBezTo>
                  <a:pt x="327760" y="155793"/>
                  <a:pt x="326884" y="146788"/>
                  <a:pt x="321249" y="146788"/>
                </a:cubicBezTo>
                <a:close/>
                <a:moveTo>
                  <a:pt x="474126" y="141060"/>
                </a:moveTo>
                <a:lnTo>
                  <a:pt x="478519" y="141060"/>
                </a:lnTo>
                <a:cubicBezTo>
                  <a:pt x="479272" y="141060"/>
                  <a:pt x="479774" y="141560"/>
                  <a:pt x="479774" y="142310"/>
                </a:cubicBezTo>
                <a:lnTo>
                  <a:pt x="479774" y="180173"/>
                </a:lnTo>
                <a:cubicBezTo>
                  <a:pt x="479774" y="180923"/>
                  <a:pt x="479272" y="181423"/>
                  <a:pt x="478519" y="181423"/>
                </a:cubicBezTo>
                <a:lnTo>
                  <a:pt x="473624" y="181423"/>
                </a:lnTo>
                <a:cubicBezTo>
                  <a:pt x="472871" y="181423"/>
                  <a:pt x="472369" y="180923"/>
                  <a:pt x="472369" y="180173"/>
                </a:cubicBezTo>
                <a:lnTo>
                  <a:pt x="472369" y="149057"/>
                </a:lnTo>
                <a:lnTo>
                  <a:pt x="467473" y="151682"/>
                </a:lnTo>
                <a:cubicBezTo>
                  <a:pt x="467097" y="151932"/>
                  <a:pt x="466720" y="151932"/>
                  <a:pt x="466344" y="151807"/>
                </a:cubicBezTo>
                <a:cubicBezTo>
                  <a:pt x="465967" y="151557"/>
                  <a:pt x="465716" y="151307"/>
                  <a:pt x="465591" y="150932"/>
                </a:cubicBezTo>
                <a:lnTo>
                  <a:pt x="464587" y="147058"/>
                </a:lnTo>
                <a:cubicBezTo>
                  <a:pt x="464461" y="146433"/>
                  <a:pt x="464712" y="145808"/>
                  <a:pt x="465214" y="145559"/>
                </a:cubicBezTo>
                <a:lnTo>
                  <a:pt x="473624" y="141185"/>
                </a:lnTo>
                <a:cubicBezTo>
                  <a:pt x="473749" y="141060"/>
                  <a:pt x="474000" y="141060"/>
                  <a:pt x="474126" y="141060"/>
                </a:cubicBezTo>
                <a:close/>
                <a:moveTo>
                  <a:pt x="382417" y="141060"/>
                </a:moveTo>
                <a:lnTo>
                  <a:pt x="386790" y="141060"/>
                </a:lnTo>
                <a:cubicBezTo>
                  <a:pt x="387414" y="141060"/>
                  <a:pt x="388039" y="141560"/>
                  <a:pt x="388039" y="142310"/>
                </a:cubicBezTo>
                <a:lnTo>
                  <a:pt x="388039" y="180173"/>
                </a:lnTo>
                <a:cubicBezTo>
                  <a:pt x="388039" y="180923"/>
                  <a:pt x="387414" y="181423"/>
                  <a:pt x="386790" y="181423"/>
                </a:cubicBezTo>
                <a:lnTo>
                  <a:pt x="381792" y="181423"/>
                </a:lnTo>
                <a:cubicBezTo>
                  <a:pt x="381168" y="181423"/>
                  <a:pt x="380543" y="180923"/>
                  <a:pt x="380543" y="180173"/>
                </a:cubicBezTo>
                <a:lnTo>
                  <a:pt x="380543" y="149057"/>
                </a:lnTo>
                <a:lnTo>
                  <a:pt x="375670" y="151682"/>
                </a:lnTo>
                <a:cubicBezTo>
                  <a:pt x="375296" y="151932"/>
                  <a:pt x="374921" y="151932"/>
                  <a:pt x="374546" y="151807"/>
                </a:cubicBezTo>
                <a:cubicBezTo>
                  <a:pt x="374296" y="151557"/>
                  <a:pt x="373921" y="151307"/>
                  <a:pt x="373921" y="150932"/>
                </a:cubicBezTo>
                <a:lnTo>
                  <a:pt x="372922" y="147058"/>
                </a:lnTo>
                <a:cubicBezTo>
                  <a:pt x="372797" y="146433"/>
                  <a:pt x="373047" y="145808"/>
                  <a:pt x="373547" y="145559"/>
                </a:cubicBezTo>
                <a:lnTo>
                  <a:pt x="381792" y="141185"/>
                </a:lnTo>
                <a:cubicBezTo>
                  <a:pt x="382042" y="141060"/>
                  <a:pt x="382167" y="141060"/>
                  <a:pt x="382417" y="141060"/>
                </a:cubicBezTo>
                <a:close/>
                <a:moveTo>
                  <a:pt x="505201" y="140284"/>
                </a:moveTo>
                <a:cubicBezTo>
                  <a:pt x="513862" y="140284"/>
                  <a:pt x="519008" y="148039"/>
                  <a:pt x="519008" y="160796"/>
                </a:cubicBezTo>
                <a:cubicBezTo>
                  <a:pt x="519008" y="174304"/>
                  <a:pt x="513736" y="182059"/>
                  <a:pt x="504574" y="182059"/>
                </a:cubicBezTo>
                <a:cubicBezTo>
                  <a:pt x="496038" y="182059"/>
                  <a:pt x="490767" y="174179"/>
                  <a:pt x="490641" y="161296"/>
                </a:cubicBezTo>
                <a:cubicBezTo>
                  <a:pt x="490641" y="148414"/>
                  <a:pt x="496164" y="140284"/>
                  <a:pt x="505201" y="140284"/>
                </a:cubicBezTo>
                <a:close/>
                <a:moveTo>
                  <a:pt x="445060" y="140284"/>
                </a:moveTo>
                <a:cubicBezTo>
                  <a:pt x="453699" y="140284"/>
                  <a:pt x="458958" y="148039"/>
                  <a:pt x="458958" y="160796"/>
                </a:cubicBezTo>
                <a:cubicBezTo>
                  <a:pt x="458958" y="174304"/>
                  <a:pt x="453574" y="182059"/>
                  <a:pt x="444434" y="182059"/>
                </a:cubicBezTo>
                <a:cubicBezTo>
                  <a:pt x="436045" y="182059"/>
                  <a:pt x="430786" y="174179"/>
                  <a:pt x="430661" y="161296"/>
                </a:cubicBezTo>
                <a:cubicBezTo>
                  <a:pt x="430661" y="148414"/>
                  <a:pt x="436170" y="140284"/>
                  <a:pt x="445060" y="140284"/>
                </a:cubicBezTo>
                <a:close/>
                <a:moveTo>
                  <a:pt x="413368" y="140284"/>
                </a:moveTo>
                <a:cubicBezTo>
                  <a:pt x="422012" y="140284"/>
                  <a:pt x="427274" y="148039"/>
                  <a:pt x="427274" y="160796"/>
                </a:cubicBezTo>
                <a:cubicBezTo>
                  <a:pt x="427274" y="174304"/>
                  <a:pt x="421887" y="182059"/>
                  <a:pt x="412742" y="182059"/>
                </a:cubicBezTo>
                <a:cubicBezTo>
                  <a:pt x="404348" y="182059"/>
                  <a:pt x="398961" y="174179"/>
                  <a:pt x="398836" y="161296"/>
                </a:cubicBezTo>
                <a:cubicBezTo>
                  <a:pt x="398836" y="148414"/>
                  <a:pt x="404473" y="140284"/>
                  <a:pt x="413368" y="140284"/>
                </a:cubicBezTo>
                <a:close/>
                <a:moveTo>
                  <a:pt x="353345" y="140284"/>
                </a:moveTo>
                <a:cubicBezTo>
                  <a:pt x="362006" y="140284"/>
                  <a:pt x="367152" y="148039"/>
                  <a:pt x="367152" y="160796"/>
                </a:cubicBezTo>
                <a:cubicBezTo>
                  <a:pt x="367152" y="174304"/>
                  <a:pt x="361880" y="182059"/>
                  <a:pt x="352592" y="182059"/>
                </a:cubicBezTo>
                <a:cubicBezTo>
                  <a:pt x="344182" y="182059"/>
                  <a:pt x="338910" y="174179"/>
                  <a:pt x="338785" y="161296"/>
                </a:cubicBezTo>
                <a:cubicBezTo>
                  <a:pt x="338785" y="148414"/>
                  <a:pt x="344308" y="140284"/>
                  <a:pt x="353345" y="140284"/>
                </a:cubicBezTo>
                <a:close/>
                <a:moveTo>
                  <a:pt x="321500" y="140284"/>
                </a:moveTo>
                <a:cubicBezTo>
                  <a:pt x="330264" y="140284"/>
                  <a:pt x="335398" y="148039"/>
                  <a:pt x="335398" y="160796"/>
                </a:cubicBezTo>
                <a:cubicBezTo>
                  <a:pt x="335398" y="174304"/>
                  <a:pt x="330139" y="182059"/>
                  <a:pt x="320874" y="182059"/>
                </a:cubicBezTo>
                <a:cubicBezTo>
                  <a:pt x="312485" y="182059"/>
                  <a:pt x="307226" y="174179"/>
                  <a:pt x="307101" y="161296"/>
                </a:cubicBezTo>
                <a:cubicBezTo>
                  <a:pt x="307101" y="148414"/>
                  <a:pt x="312610" y="140284"/>
                  <a:pt x="321500" y="140284"/>
                </a:cubicBezTo>
                <a:close/>
                <a:moveTo>
                  <a:pt x="563218" y="76592"/>
                </a:moveTo>
                <a:cubicBezTo>
                  <a:pt x="559336" y="76592"/>
                  <a:pt x="556707" y="82345"/>
                  <a:pt x="556707" y="91225"/>
                </a:cubicBezTo>
                <a:cubicBezTo>
                  <a:pt x="556707" y="99981"/>
                  <a:pt x="559211" y="105484"/>
                  <a:pt x="563218" y="105484"/>
                </a:cubicBezTo>
                <a:cubicBezTo>
                  <a:pt x="568852" y="105484"/>
                  <a:pt x="569728" y="96354"/>
                  <a:pt x="569728" y="90850"/>
                </a:cubicBezTo>
                <a:cubicBezTo>
                  <a:pt x="569728" y="85597"/>
                  <a:pt x="568852" y="76592"/>
                  <a:pt x="563218" y="76592"/>
                </a:cubicBezTo>
                <a:close/>
                <a:moveTo>
                  <a:pt x="503202" y="76592"/>
                </a:moveTo>
                <a:cubicBezTo>
                  <a:pt x="499185" y="76592"/>
                  <a:pt x="496675" y="82345"/>
                  <a:pt x="496675" y="91225"/>
                </a:cubicBezTo>
                <a:cubicBezTo>
                  <a:pt x="496675" y="99981"/>
                  <a:pt x="499185" y="105484"/>
                  <a:pt x="503202" y="105484"/>
                </a:cubicBezTo>
                <a:cubicBezTo>
                  <a:pt x="508850" y="105484"/>
                  <a:pt x="509728" y="96354"/>
                  <a:pt x="509728" y="90850"/>
                </a:cubicBezTo>
                <a:cubicBezTo>
                  <a:pt x="509728" y="85597"/>
                  <a:pt x="508850" y="76592"/>
                  <a:pt x="503202" y="76592"/>
                </a:cubicBezTo>
                <a:close/>
                <a:moveTo>
                  <a:pt x="471483" y="76592"/>
                </a:moveTo>
                <a:cubicBezTo>
                  <a:pt x="467476" y="76592"/>
                  <a:pt x="464972" y="82345"/>
                  <a:pt x="464972" y="91225"/>
                </a:cubicBezTo>
                <a:cubicBezTo>
                  <a:pt x="464972" y="99981"/>
                  <a:pt x="467476" y="105484"/>
                  <a:pt x="471357" y="105484"/>
                </a:cubicBezTo>
                <a:cubicBezTo>
                  <a:pt x="477117" y="105484"/>
                  <a:pt x="477993" y="96354"/>
                  <a:pt x="477993" y="90850"/>
                </a:cubicBezTo>
                <a:cubicBezTo>
                  <a:pt x="477993" y="85597"/>
                  <a:pt x="477117" y="76592"/>
                  <a:pt x="471483" y="76592"/>
                </a:cubicBezTo>
                <a:close/>
                <a:moveTo>
                  <a:pt x="411361" y="76592"/>
                </a:moveTo>
                <a:cubicBezTo>
                  <a:pt x="407480" y="76592"/>
                  <a:pt x="404851" y="82345"/>
                  <a:pt x="404851" y="91225"/>
                </a:cubicBezTo>
                <a:cubicBezTo>
                  <a:pt x="404851" y="99981"/>
                  <a:pt x="407355" y="105484"/>
                  <a:pt x="411361" y="105484"/>
                </a:cubicBezTo>
                <a:cubicBezTo>
                  <a:pt x="416996" y="105484"/>
                  <a:pt x="417872" y="96354"/>
                  <a:pt x="417872" y="90850"/>
                </a:cubicBezTo>
                <a:cubicBezTo>
                  <a:pt x="417872" y="85597"/>
                  <a:pt x="416996" y="76592"/>
                  <a:pt x="411361" y="76592"/>
                </a:cubicBezTo>
                <a:close/>
                <a:moveTo>
                  <a:pt x="351345" y="76592"/>
                </a:moveTo>
                <a:cubicBezTo>
                  <a:pt x="347329" y="76592"/>
                  <a:pt x="344819" y="82345"/>
                  <a:pt x="344819" y="91225"/>
                </a:cubicBezTo>
                <a:cubicBezTo>
                  <a:pt x="344819" y="99981"/>
                  <a:pt x="347329" y="105484"/>
                  <a:pt x="351220" y="105484"/>
                </a:cubicBezTo>
                <a:cubicBezTo>
                  <a:pt x="356994" y="105484"/>
                  <a:pt x="357872" y="96354"/>
                  <a:pt x="357872" y="90850"/>
                </a:cubicBezTo>
                <a:cubicBezTo>
                  <a:pt x="357872" y="85597"/>
                  <a:pt x="356994" y="76592"/>
                  <a:pt x="351345" y="76592"/>
                </a:cubicBezTo>
                <a:close/>
                <a:moveTo>
                  <a:pt x="532645" y="70848"/>
                </a:moveTo>
                <a:lnTo>
                  <a:pt x="537022" y="70848"/>
                </a:lnTo>
                <a:cubicBezTo>
                  <a:pt x="537648" y="70848"/>
                  <a:pt x="538273" y="71349"/>
                  <a:pt x="538273" y="72100"/>
                </a:cubicBezTo>
                <a:lnTo>
                  <a:pt x="538273" y="110030"/>
                </a:lnTo>
                <a:cubicBezTo>
                  <a:pt x="538273" y="110781"/>
                  <a:pt x="537648" y="111282"/>
                  <a:pt x="537022" y="111282"/>
                </a:cubicBezTo>
                <a:lnTo>
                  <a:pt x="532020" y="111282"/>
                </a:lnTo>
                <a:cubicBezTo>
                  <a:pt x="531269" y="111282"/>
                  <a:pt x="530769" y="110781"/>
                  <a:pt x="530769" y="110030"/>
                </a:cubicBezTo>
                <a:lnTo>
                  <a:pt x="530769" y="78860"/>
                </a:lnTo>
                <a:lnTo>
                  <a:pt x="525892" y="81488"/>
                </a:lnTo>
                <a:cubicBezTo>
                  <a:pt x="525516" y="81739"/>
                  <a:pt x="525141" y="81739"/>
                  <a:pt x="524766" y="81614"/>
                </a:cubicBezTo>
                <a:cubicBezTo>
                  <a:pt x="524391" y="81363"/>
                  <a:pt x="524141" y="81113"/>
                  <a:pt x="524016" y="80737"/>
                </a:cubicBezTo>
                <a:lnTo>
                  <a:pt x="523140" y="76857"/>
                </a:lnTo>
                <a:cubicBezTo>
                  <a:pt x="522890" y="76231"/>
                  <a:pt x="523140" y="75730"/>
                  <a:pt x="523766" y="75354"/>
                </a:cubicBezTo>
                <a:lnTo>
                  <a:pt x="532020" y="70973"/>
                </a:lnTo>
                <a:cubicBezTo>
                  <a:pt x="532145" y="70848"/>
                  <a:pt x="532395" y="70848"/>
                  <a:pt x="532645" y="70848"/>
                </a:cubicBezTo>
                <a:close/>
                <a:moveTo>
                  <a:pt x="440820" y="70848"/>
                </a:moveTo>
                <a:lnTo>
                  <a:pt x="445213" y="70848"/>
                </a:lnTo>
                <a:cubicBezTo>
                  <a:pt x="445966" y="70848"/>
                  <a:pt x="446468" y="71349"/>
                  <a:pt x="446468" y="72100"/>
                </a:cubicBezTo>
                <a:lnTo>
                  <a:pt x="446468" y="110030"/>
                </a:lnTo>
                <a:cubicBezTo>
                  <a:pt x="446468" y="110781"/>
                  <a:pt x="445966" y="111282"/>
                  <a:pt x="445213" y="111282"/>
                </a:cubicBezTo>
                <a:lnTo>
                  <a:pt x="440192" y="111282"/>
                </a:lnTo>
                <a:cubicBezTo>
                  <a:pt x="439565" y="111282"/>
                  <a:pt x="438937" y="110781"/>
                  <a:pt x="438937" y="110030"/>
                </a:cubicBezTo>
                <a:lnTo>
                  <a:pt x="438937" y="78860"/>
                </a:lnTo>
                <a:lnTo>
                  <a:pt x="434042" y="81488"/>
                </a:lnTo>
                <a:cubicBezTo>
                  <a:pt x="433791" y="81739"/>
                  <a:pt x="433289" y="81739"/>
                  <a:pt x="433038" y="81614"/>
                </a:cubicBezTo>
                <a:cubicBezTo>
                  <a:pt x="432661" y="81363"/>
                  <a:pt x="432410" y="81113"/>
                  <a:pt x="432285" y="80737"/>
                </a:cubicBezTo>
                <a:lnTo>
                  <a:pt x="431280" y="76857"/>
                </a:lnTo>
                <a:cubicBezTo>
                  <a:pt x="431155" y="76231"/>
                  <a:pt x="431406" y="75730"/>
                  <a:pt x="431908" y="75354"/>
                </a:cubicBezTo>
                <a:lnTo>
                  <a:pt x="440192" y="70973"/>
                </a:lnTo>
                <a:cubicBezTo>
                  <a:pt x="440443" y="70848"/>
                  <a:pt x="440569" y="70848"/>
                  <a:pt x="440820" y="70848"/>
                </a:cubicBezTo>
                <a:close/>
                <a:moveTo>
                  <a:pt x="380788" y="70848"/>
                </a:moveTo>
                <a:lnTo>
                  <a:pt x="385165" y="70848"/>
                </a:lnTo>
                <a:cubicBezTo>
                  <a:pt x="385791" y="70848"/>
                  <a:pt x="386416" y="71349"/>
                  <a:pt x="386416" y="72100"/>
                </a:cubicBezTo>
                <a:lnTo>
                  <a:pt x="386416" y="110030"/>
                </a:lnTo>
                <a:cubicBezTo>
                  <a:pt x="386416" y="110781"/>
                  <a:pt x="385791" y="111282"/>
                  <a:pt x="385165" y="111282"/>
                </a:cubicBezTo>
                <a:lnTo>
                  <a:pt x="380163" y="111282"/>
                </a:lnTo>
                <a:cubicBezTo>
                  <a:pt x="379412" y="111282"/>
                  <a:pt x="378912" y="110781"/>
                  <a:pt x="378912" y="110030"/>
                </a:cubicBezTo>
                <a:lnTo>
                  <a:pt x="378912" y="78860"/>
                </a:lnTo>
                <a:lnTo>
                  <a:pt x="374034" y="81488"/>
                </a:lnTo>
                <a:cubicBezTo>
                  <a:pt x="373659" y="81739"/>
                  <a:pt x="373284" y="81739"/>
                  <a:pt x="372909" y="81614"/>
                </a:cubicBezTo>
                <a:cubicBezTo>
                  <a:pt x="372534" y="81363"/>
                  <a:pt x="372284" y="81113"/>
                  <a:pt x="372159" y="80737"/>
                </a:cubicBezTo>
                <a:lnTo>
                  <a:pt x="371158" y="76857"/>
                </a:lnTo>
                <a:cubicBezTo>
                  <a:pt x="371033" y="76231"/>
                  <a:pt x="371283" y="75730"/>
                  <a:pt x="371783" y="75354"/>
                </a:cubicBezTo>
                <a:lnTo>
                  <a:pt x="380163" y="70973"/>
                </a:lnTo>
                <a:cubicBezTo>
                  <a:pt x="380288" y="70848"/>
                  <a:pt x="380538" y="70848"/>
                  <a:pt x="380788" y="70848"/>
                </a:cubicBezTo>
                <a:close/>
                <a:moveTo>
                  <a:pt x="320647" y="70848"/>
                </a:moveTo>
                <a:lnTo>
                  <a:pt x="325040" y="70848"/>
                </a:lnTo>
                <a:cubicBezTo>
                  <a:pt x="325793" y="70848"/>
                  <a:pt x="326295" y="71349"/>
                  <a:pt x="326295" y="72100"/>
                </a:cubicBezTo>
                <a:lnTo>
                  <a:pt x="326295" y="110030"/>
                </a:lnTo>
                <a:cubicBezTo>
                  <a:pt x="326295" y="110781"/>
                  <a:pt x="325793" y="111282"/>
                  <a:pt x="325040" y="111282"/>
                </a:cubicBezTo>
                <a:lnTo>
                  <a:pt x="320019" y="111282"/>
                </a:lnTo>
                <a:cubicBezTo>
                  <a:pt x="319392" y="111282"/>
                  <a:pt x="318764" y="110781"/>
                  <a:pt x="318764" y="110030"/>
                </a:cubicBezTo>
                <a:lnTo>
                  <a:pt x="318764" y="78860"/>
                </a:lnTo>
                <a:lnTo>
                  <a:pt x="313869" y="81488"/>
                </a:lnTo>
                <a:cubicBezTo>
                  <a:pt x="313618" y="81739"/>
                  <a:pt x="313116" y="81739"/>
                  <a:pt x="312865" y="81614"/>
                </a:cubicBezTo>
                <a:cubicBezTo>
                  <a:pt x="312488" y="81363"/>
                  <a:pt x="312237" y="81113"/>
                  <a:pt x="312112" y="80737"/>
                </a:cubicBezTo>
                <a:lnTo>
                  <a:pt x="311107" y="76857"/>
                </a:lnTo>
                <a:cubicBezTo>
                  <a:pt x="310982" y="76231"/>
                  <a:pt x="311233" y="75730"/>
                  <a:pt x="311735" y="75354"/>
                </a:cubicBezTo>
                <a:lnTo>
                  <a:pt x="320019" y="70973"/>
                </a:lnTo>
                <a:cubicBezTo>
                  <a:pt x="320270" y="70848"/>
                  <a:pt x="320396" y="70848"/>
                  <a:pt x="320647" y="70848"/>
                </a:cubicBezTo>
                <a:close/>
                <a:moveTo>
                  <a:pt x="563593" y="70213"/>
                </a:moveTo>
                <a:cubicBezTo>
                  <a:pt x="572233" y="70213"/>
                  <a:pt x="577366" y="77842"/>
                  <a:pt x="577366" y="90600"/>
                </a:cubicBezTo>
                <a:cubicBezTo>
                  <a:pt x="577366" y="104233"/>
                  <a:pt x="572107" y="111988"/>
                  <a:pt x="562967" y="111988"/>
                </a:cubicBezTo>
                <a:cubicBezTo>
                  <a:pt x="554453" y="111988"/>
                  <a:pt x="549194" y="103983"/>
                  <a:pt x="549069" y="91225"/>
                </a:cubicBezTo>
                <a:cubicBezTo>
                  <a:pt x="549069" y="78218"/>
                  <a:pt x="554703" y="70213"/>
                  <a:pt x="563593" y="70213"/>
                </a:cubicBezTo>
                <a:close/>
                <a:moveTo>
                  <a:pt x="503453" y="70213"/>
                </a:moveTo>
                <a:cubicBezTo>
                  <a:pt x="512113" y="70213"/>
                  <a:pt x="517385" y="77842"/>
                  <a:pt x="517385" y="90600"/>
                </a:cubicBezTo>
                <a:cubicBezTo>
                  <a:pt x="517385" y="104233"/>
                  <a:pt x="512113" y="111988"/>
                  <a:pt x="502825" y="111988"/>
                </a:cubicBezTo>
                <a:cubicBezTo>
                  <a:pt x="494415" y="111988"/>
                  <a:pt x="489144" y="103983"/>
                  <a:pt x="489018" y="91225"/>
                </a:cubicBezTo>
                <a:cubicBezTo>
                  <a:pt x="489018" y="78218"/>
                  <a:pt x="494541" y="70213"/>
                  <a:pt x="503453" y="70213"/>
                </a:cubicBezTo>
                <a:close/>
                <a:moveTo>
                  <a:pt x="471733" y="70213"/>
                </a:moveTo>
                <a:cubicBezTo>
                  <a:pt x="480372" y="70213"/>
                  <a:pt x="485631" y="77842"/>
                  <a:pt x="485631" y="90600"/>
                </a:cubicBezTo>
                <a:cubicBezTo>
                  <a:pt x="485631" y="104233"/>
                  <a:pt x="480372" y="111988"/>
                  <a:pt x="471107" y="111988"/>
                </a:cubicBezTo>
                <a:cubicBezTo>
                  <a:pt x="462718" y="111988"/>
                  <a:pt x="457459" y="103983"/>
                  <a:pt x="457334" y="91225"/>
                </a:cubicBezTo>
                <a:cubicBezTo>
                  <a:pt x="457334" y="78218"/>
                  <a:pt x="462843" y="70213"/>
                  <a:pt x="471733" y="70213"/>
                </a:cubicBezTo>
                <a:close/>
                <a:moveTo>
                  <a:pt x="411737" y="70213"/>
                </a:moveTo>
                <a:cubicBezTo>
                  <a:pt x="420376" y="70213"/>
                  <a:pt x="425510" y="77842"/>
                  <a:pt x="425510" y="90600"/>
                </a:cubicBezTo>
                <a:cubicBezTo>
                  <a:pt x="425510" y="104233"/>
                  <a:pt x="420251" y="111988"/>
                  <a:pt x="411111" y="111988"/>
                </a:cubicBezTo>
                <a:cubicBezTo>
                  <a:pt x="402597" y="111988"/>
                  <a:pt x="397338" y="103983"/>
                  <a:pt x="397213" y="91225"/>
                </a:cubicBezTo>
                <a:cubicBezTo>
                  <a:pt x="397213" y="78218"/>
                  <a:pt x="402722" y="70213"/>
                  <a:pt x="411737" y="70213"/>
                </a:cubicBezTo>
                <a:close/>
                <a:moveTo>
                  <a:pt x="351596" y="70213"/>
                </a:moveTo>
                <a:cubicBezTo>
                  <a:pt x="360257" y="70213"/>
                  <a:pt x="365529" y="77842"/>
                  <a:pt x="365529" y="90600"/>
                </a:cubicBezTo>
                <a:cubicBezTo>
                  <a:pt x="365529" y="104233"/>
                  <a:pt x="360257" y="111988"/>
                  <a:pt x="350969" y="111988"/>
                </a:cubicBezTo>
                <a:cubicBezTo>
                  <a:pt x="342559" y="111988"/>
                  <a:pt x="337287" y="103983"/>
                  <a:pt x="337162" y="91225"/>
                </a:cubicBezTo>
                <a:cubicBezTo>
                  <a:pt x="337162" y="78218"/>
                  <a:pt x="342685" y="70213"/>
                  <a:pt x="351596" y="70213"/>
                </a:cubicBezTo>
                <a:close/>
                <a:moveTo>
                  <a:pt x="593279" y="6515"/>
                </a:moveTo>
                <a:cubicBezTo>
                  <a:pt x="589397" y="6515"/>
                  <a:pt x="586768" y="12152"/>
                  <a:pt x="586768" y="21048"/>
                </a:cubicBezTo>
                <a:cubicBezTo>
                  <a:pt x="586768" y="29818"/>
                  <a:pt x="589272" y="35330"/>
                  <a:pt x="593279" y="35330"/>
                </a:cubicBezTo>
                <a:cubicBezTo>
                  <a:pt x="598913" y="35330"/>
                  <a:pt x="599789" y="26184"/>
                  <a:pt x="599789" y="20672"/>
                </a:cubicBezTo>
                <a:cubicBezTo>
                  <a:pt x="599789" y="15410"/>
                  <a:pt x="598913" y="6515"/>
                  <a:pt x="593279" y="6515"/>
                </a:cubicBezTo>
                <a:close/>
                <a:moveTo>
                  <a:pt x="533291" y="6515"/>
                </a:moveTo>
                <a:cubicBezTo>
                  <a:pt x="529282" y="6515"/>
                  <a:pt x="526776" y="12152"/>
                  <a:pt x="526776" y="21048"/>
                </a:cubicBezTo>
                <a:cubicBezTo>
                  <a:pt x="526776" y="29818"/>
                  <a:pt x="529157" y="35330"/>
                  <a:pt x="533165" y="35330"/>
                </a:cubicBezTo>
                <a:cubicBezTo>
                  <a:pt x="538928" y="35330"/>
                  <a:pt x="539680" y="26184"/>
                  <a:pt x="539680" y="20672"/>
                </a:cubicBezTo>
                <a:cubicBezTo>
                  <a:pt x="539680" y="15410"/>
                  <a:pt x="538928" y="6515"/>
                  <a:pt x="533291" y="6515"/>
                </a:cubicBezTo>
                <a:close/>
                <a:moveTo>
                  <a:pt x="473141" y="6515"/>
                </a:moveTo>
                <a:cubicBezTo>
                  <a:pt x="469250" y="6515"/>
                  <a:pt x="466614" y="12152"/>
                  <a:pt x="466614" y="21048"/>
                </a:cubicBezTo>
                <a:cubicBezTo>
                  <a:pt x="466614" y="29818"/>
                  <a:pt x="469124" y="35330"/>
                  <a:pt x="473141" y="35330"/>
                </a:cubicBezTo>
                <a:cubicBezTo>
                  <a:pt x="478789" y="35330"/>
                  <a:pt x="479667" y="26184"/>
                  <a:pt x="479667" y="20672"/>
                </a:cubicBezTo>
                <a:cubicBezTo>
                  <a:pt x="479667" y="15410"/>
                  <a:pt x="478789" y="6515"/>
                  <a:pt x="473141" y="6515"/>
                </a:cubicBezTo>
                <a:close/>
                <a:moveTo>
                  <a:pt x="413118" y="6515"/>
                </a:moveTo>
                <a:cubicBezTo>
                  <a:pt x="409109" y="6515"/>
                  <a:pt x="406603" y="12152"/>
                  <a:pt x="406603" y="21048"/>
                </a:cubicBezTo>
                <a:cubicBezTo>
                  <a:pt x="406603" y="29818"/>
                  <a:pt x="408983" y="35330"/>
                  <a:pt x="412992" y="35330"/>
                </a:cubicBezTo>
                <a:cubicBezTo>
                  <a:pt x="418755" y="35330"/>
                  <a:pt x="419507" y="26184"/>
                  <a:pt x="419507" y="20672"/>
                </a:cubicBezTo>
                <a:cubicBezTo>
                  <a:pt x="419507" y="15410"/>
                  <a:pt x="418755" y="6515"/>
                  <a:pt x="413118" y="6515"/>
                </a:cubicBezTo>
                <a:close/>
                <a:moveTo>
                  <a:pt x="379536" y="6515"/>
                </a:moveTo>
                <a:cubicBezTo>
                  <a:pt x="375655" y="6515"/>
                  <a:pt x="373026" y="12152"/>
                  <a:pt x="373026" y="21048"/>
                </a:cubicBezTo>
                <a:cubicBezTo>
                  <a:pt x="373026" y="29818"/>
                  <a:pt x="375530" y="35330"/>
                  <a:pt x="379536" y="35330"/>
                </a:cubicBezTo>
                <a:cubicBezTo>
                  <a:pt x="385171" y="35330"/>
                  <a:pt x="386047" y="26184"/>
                  <a:pt x="386047" y="20672"/>
                </a:cubicBezTo>
                <a:cubicBezTo>
                  <a:pt x="386047" y="15410"/>
                  <a:pt x="385171" y="6515"/>
                  <a:pt x="379536" y="6515"/>
                </a:cubicBezTo>
                <a:close/>
                <a:moveTo>
                  <a:pt x="321249" y="6515"/>
                </a:moveTo>
                <a:cubicBezTo>
                  <a:pt x="317243" y="6515"/>
                  <a:pt x="314739" y="12152"/>
                  <a:pt x="314739" y="21048"/>
                </a:cubicBezTo>
                <a:cubicBezTo>
                  <a:pt x="314739" y="29818"/>
                  <a:pt x="317243" y="35330"/>
                  <a:pt x="321249" y="35330"/>
                </a:cubicBezTo>
                <a:cubicBezTo>
                  <a:pt x="326884" y="35330"/>
                  <a:pt x="327760" y="26184"/>
                  <a:pt x="327760" y="20672"/>
                </a:cubicBezTo>
                <a:cubicBezTo>
                  <a:pt x="327760" y="15410"/>
                  <a:pt x="326884" y="6515"/>
                  <a:pt x="321249" y="6515"/>
                </a:cubicBezTo>
                <a:close/>
                <a:moveTo>
                  <a:pt x="60394" y="1623"/>
                </a:moveTo>
                <a:lnTo>
                  <a:pt x="292070" y="1623"/>
                </a:lnTo>
                <a:lnTo>
                  <a:pt x="292070" y="34904"/>
                </a:lnTo>
                <a:lnTo>
                  <a:pt x="76557" y="34904"/>
                </a:lnTo>
                <a:lnTo>
                  <a:pt x="76557" y="331937"/>
                </a:lnTo>
                <a:lnTo>
                  <a:pt x="566850" y="331937"/>
                </a:lnTo>
                <a:cubicBezTo>
                  <a:pt x="583765" y="331937"/>
                  <a:pt x="597548" y="345700"/>
                  <a:pt x="597548" y="362591"/>
                </a:cubicBezTo>
                <a:cubicBezTo>
                  <a:pt x="597548" y="379482"/>
                  <a:pt x="583765" y="393120"/>
                  <a:pt x="566850" y="393120"/>
                </a:cubicBezTo>
                <a:lnTo>
                  <a:pt x="30573" y="393120"/>
                </a:lnTo>
                <a:cubicBezTo>
                  <a:pt x="13657" y="393120"/>
                  <a:pt x="0" y="379482"/>
                  <a:pt x="0" y="362591"/>
                </a:cubicBezTo>
                <a:cubicBezTo>
                  <a:pt x="0" y="345700"/>
                  <a:pt x="13657" y="331937"/>
                  <a:pt x="30573" y="331937"/>
                </a:cubicBezTo>
                <a:lnTo>
                  <a:pt x="43228" y="331937"/>
                </a:lnTo>
                <a:lnTo>
                  <a:pt x="43228" y="18764"/>
                </a:lnTo>
                <a:cubicBezTo>
                  <a:pt x="43228" y="9255"/>
                  <a:pt x="50871" y="1623"/>
                  <a:pt x="60394" y="1623"/>
                </a:cubicBezTo>
                <a:close/>
                <a:moveTo>
                  <a:pt x="562616" y="635"/>
                </a:moveTo>
                <a:lnTo>
                  <a:pt x="567009" y="635"/>
                </a:lnTo>
                <a:cubicBezTo>
                  <a:pt x="567762" y="635"/>
                  <a:pt x="568264" y="1136"/>
                  <a:pt x="568264" y="1887"/>
                </a:cubicBezTo>
                <a:lnTo>
                  <a:pt x="568264" y="39958"/>
                </a:lnTo>
                <a:cubicBezTo>
                  <a:pt x="568264" y="40584"/>
                  <a:pt x="567762" y="41210"/>
                  <a:pt x="567009" y="41210"/>
                </a:cubicBezTo>
                <a:lnTo>
                  <a:pt x="562114" y="41210"/>
                </a:lnTo>
                <a:cubicBezTo>
                  <a:pt x="561361" y="41210"/>
                  <a:pt x="560859" y="40584"/>
                  <a:pt x="560859" y="39958"/>
                </a:cubicBezTo>
                <a:lnTo>
                  <a:pt x="560859" y="8650"/>
                </a:lnTo>
                <a:lnTo>
                  <a:pt x="555963" y="11405"/>
                </a:lnTo>
                <a:cubicBezTo>
                  <a:pt x="555587" y="11530"/>
                  <a:pt x="555210" y="11530"/>
                  <a:pt x="554834" y="11405"/>
                </a:cubicBezTo>
                <a:cubicBezTo>
                  <a:pt x="554457" y="11280"/>
                  <a:pt x="554206" y="10904"/>
                  <a:pt x="554081" y="10528"/>
                </a:cubicBezTo>
                <a:lnTo>
                  <a:pt x="553077" y="6646"/>
                </a:lnTo>
                <a:cubicBezTo>
                  <a:pt x="552951" y="6020"/>
                  <a:pt x="553202" y="5519"/>
                  <a:pt x="553704" y="5268"/>
                </a:cubicBezTo>
                <a:lnTo>
                  <a:pt x="562114" y="760"/>
                </a:lnTo>
                <a:cubicBezTo>
                  <a:pt x="562239" y="635"/>
                  <a:pt x="562490" y="635"/>
                  <a:pt x="562616" y="635"/>
                </a:cubicBezTo>
                <a:close/>
                <a:moveTo>
                  <a:pt x="502564" y="635"/>
                </a:moveTo>
                <a:lnTo>
                  <a:pt x="506957" y="635"/>
                </a:lnTo>
                <a:cubicBezTo>
                  <a:pt x="507584" y="635"/>
                  <a:pt x="508212" y="1136"/>
                  <a:pt x="508212" y="1887"/>
                </a:cubicBezTo>
                <a:lnTo>
                  <a:pt x="508212" y="39958"/>
                </a:lnTo>
                <a:cubicBezTo>
                  <a:pt x="508212" y="40584"/>
                  <a:pt x="507584" y="41210"/>
                  <a:pt x="506957" y="41210"/>
                </a:cubicBezTo>
                <a:lnTo>
                  <a:pt x="501936" y="41210"/>
                </a:lnTo>
                <a:cubicBezTo>
                  <a:pt x="501309" y="41210"/>
                  <a:pt x="500681" y="40584"/>
                  <a:pt x="500681" y="39958"/>
                </a:cubicBezTo>
                <a:lnTo>
                  <a:pt x="500681" y="8650"/>
                </a:lnTo>
                <a:lnTo>
                  <a:pt x="495786" y="11405"/>
                </a:lnTo>
                <a:cubicBezTo>
                  <a:pt x="495409" y="11530"/>
                  <a:pt x="495033" y="11530"/>
                  <a:pt x="494656" y="11405"/>
                </a:cubicBezTo>
                <a:cubicBezTo>
                  <a:pt x="494405" y="11280"/>
                  <a:pt x="494154" y="10904"/>
                  <a:pt x="494029" y="10528"/>
                </a:cubicBezTo>
                <a:lnTo>
                  <a:pt x="493025" y="6646"/>
                </a:lnTo>
                <a:cubicBezTo>
                  <a:pt x="492899" y="6020"/>
                  <a:pt x="493150" y="5519"/>
                  <a:pt x="493652" y="5268"/>
                </a:cubicBezTo>
                <a:lnTo>
                  <a:pt x="501936" y="760"/>
                </a:lnTo>
                <a:cubicBezTo>
                  <a:pt x="502187" y="635"/>
                  <a:pt x="502313" y="635"/>
                  <a:pt x="502564" y="635"/>
                </a:cubicBezTo>
                <a:close/>
                <a:moveTo>
                  <a:pt x="442443" y="635"/>
                </a:moveTo>
                <a:lnTo>
                  <a:pt x="446836" y="635"/>
                </a:lnTo>
                <a:cubicBezTo>
                  <a:pt x="447589" y="635"/>
                  <a:pt x="448091" y="1136"/>
                  <a:pt x="448091" y="1887"/>
                </a:cubicBezTo>
                <a:lnTo>
                  <a:pt x="448091" y="39958"/>
                </a:lnTo>
                <a:cubicBezTo>
                  <a:pt x="448091" y="40584"/>
                  <a:pt x="447589" y="41210"/>
                  <a:pt x="446836" y="41210"/>
                </a:cubicBezTo>
                <a:lnTo>
                  <a:pt x="441941" y="41210"/>
                </a:lnTo>
                <a:cubicBezTo>
                  <a:pt x="441188" y="41210"/>
                  <a:pt x="440686" y="40584"/>
                  <a:pt x="440686" y="39958"/>
                </a:cubicBezTo>
                <a:lnTo>
                  <a:pt x="440686" y="8650"/>
                </a:lnTo>
                <a:lnTo>
                  <a:pt x="435790" y="11405"/>
                </a:lnTo>
                <a:cubicBezTo>
                  <a:pt x="435414" y="11530"/>
                  <a:pt x="435037" y="11530"/>
                  <a:pt x="434661" y="11405"/>
                </a:cubicBezTo>
                <a:cubicBezTo>
                  <a:pt x="434284" y="11280"/>
                  <a:pt x="434033" y="10904"/>
                  <a:pt x="433908" y="10528"/>
                </a:cubicBezTo>
                <a:lnTo>
                  <a:pt x="432903" y="6646"/>
                </a:lnTo>
                <a:cubicBezTo>
                  <a:pt x="432778" y="6020"/>
                  <a:pt x="433029" y="5519"/>
                  <a:pt x="433531" y="5268"/>
                </a:cubicBezTo>
                <a:lnTo>
                  <a:pt x="441941" y="760"/>
                </a:lnTo>
                <a:cubicBezTo>
                  <a:pt x="442066" y="635"/>
                  <a:pt x="442317" y="635"/>
                  <a:pt x="442443" y="635"/>
                </a:cubicBezTo>
                <a:close/>
                <a:moveTo>
                  <a:pt x="350708" y="635"/>
                </a:moveTo>
                <a:lnTo>
                  <a:pt x="355101" y="635"/>
                </a:lnTo>
                <a:cubicBezTo>
                  <a:pt x="355728" y="635"/>
                  <a:pt x="356356" y="1136"/>
                  <a:pt x="356356" y="1887"/>
                </a:cubicBezTo>
                <a:lnTo>
                  <a:pt x="356356" y="39958"/>
                </a:lnTo>
                <a:cubicBezTo>
                  <a:pt x="356356" y="40584"/>
                  <a:pt x="355728" y="41210"/>
                  <a:pt x="355101" y="41210"/>
                </a:cubicBezTo>
                <a:lnTo>
                  <a:pt x="350080" y="41210"/>
                </a:lnTo>
                <a:cubicBezTo>
                  <a:pt x="349453" y="41210"/>
                  <a:pt x="348825" y="40584"/>
                  <a:pt x="348825" y="39958"/>
                </a:cubicBezTo>
                <a:lnTo>
                  <a:pt x="348825" y="8650"/>
                </a:lnTo>
                <a:lnTo>
                  <a:pt x="343930" y="11405"/>
                </a:lnTo>
                <a:cubicBezTo>
                  <a:pt x="343553" y="11530"/>
                  <a:pt x="343177" y="11530"/>
                  <a:pt x="342800" y="11405"/>
                </a:cubicBezTo>
                <a:cubicBezTo>
                  <a:pt x="342424" y="11280"/>
                  <a:pt x="342173" y="10904"/>
                  <a:pt x="342173" y="10528"/>
                </a:cubicBezTo>
                <a:lnTo>
                  <a:pt x="341168" y="6646"/>
                </a:lnTo>
                <a:cubicBezTo>
                  <a:pt x="341043" y="6020"/>
                  <a:pt x="341294" y="5519"/>
                  <a:pt x="341796" y="5268"/>
                </a:cubicBezTo>
                <a:lnTo>
                  <a:pt x="350080" y="760"/>
                </a:lnTo>
                <a:cubicBezTo>
                  <a:pt x="350206" y="635"/>
                  <a:pt x="350457" y="635"/>
                  <a:pt x="350708" y="635"/>
                </a:cubicBezTo>
                <a:close/>
                <a:moveTo>
                  <a:pt x="593654" y="0"/>
                </a:moveTo>
                <a:cubicBezTo>
                  <a:pt x="602294" y="0"/>
                  <a:pt x="607427" y="7642"/>
                  <a:pt x="607427" y="20547"/>
                </a:cubicBezTo>
                <a:cubicBezTo>
                  <a:pt x="607427" y="34077"/>
                  <a:pt x="602168" y="41845"/>
                  <a:pt x="592903" y="41845"/>
                </a:cubicBezTo>
                <a:cubicBezTo>
                  <a:pt x="584514" y="41845"/>
                  <a:pt x="579255" y="33827"/>
                  <a:pt x="579130" y="21048"/>
                </a:cubicBezTo>
                <a:cubicBezTo>
                  <a:pt x="579130" y="8018"/>
                  <a:pt x="584639" y="0"/>
                  <a:pt x="593654" y="0"/>
                </a:cubicBezTo>
                <a:close/>
                <a:moveTo>
                  <a:pt x="533541" y="0"/>
                </a:moveTo>
                <a:cubicBezTo>
                  <a:pt x="542185" y="0"/>
                  <a:pt x="547447" y="7642"/>
                  <a:pt x="547447" y="20547"/>
                </a:cubicBezTo>
                <a:cubicBezTo>
                  <a:pt x="547447" y="34077"/>
                  <a:pt x="542060" y="41845"/>
                  <a:pt x="532915" y="41845"/>
                </a:cubicBezTo>
                <a:cubicBezTo>
                  <a:pt x="524521" y="41845"/>
                  <a:pt x="519134" y="33827"/>
                  <a:pt x="519009" y="21048"/>
                </a:cubicBezTo>
                <a:cubicBezTo>
                  <a:pt x="519009" y="8018"/>
                  <a:pt x="524647" y="0"/>
                  <a:pt x="533541" y="0"/>
                </a:cubicBezTo>
                <a:close/>
                <a:moveTo>
                  <a:pt x="473517" y="0"/>
                </a:moveTo>
                <a:cubicBezTo>
                  <a:pt x="482178" y="0"/>
                  <a:pt x="487324" y="7642"/>
                  <a:pt x="487324" y="20547"/>
                </a:cubicBezTo>
                <a:cubicBezTo>
                  <a:pt x="487324" y="34077"/>
                  <a:pt x="482052" y="41845"/>
                  <a:pt x="472764" y="41845"/>
                </a:cubicBezTo>
                <a:cubicBezTo>
                  <a:pt x="464354" y="41845"/>
                  <a:pt x="459083" y="33827"/>
                  <a:pt x="458957" y="21048"/>
                </a:cubicBezTo>
                <a:cubicBezTo>
                  <a:pt x="458957" y="8018"/>
                  <a:pt x="464480" y="0"/>
                  <a:pt x="473517" y="0"/>
                </a:cubicBezTo>
                <a:close/>
                <a:moveTo>
                  <a:pt x="413368" y="0"/>
                </a:moveTo>
                <a:cubicBezTo>
                  <a:pt x="422012" y="0"/>
                  <a:pt x="427274" y="7642"/>
                  <a:pt x="427274" y="20547"/>
                </a:cubicBezTo>
                <a:cubicBezTo>
                  <a:pt x="427274" y="34077"/>
                  <a:pt x="421887" y="41845"/>
                  <a:pt x="412742" y="41845"/>
                </a:cubicBezTo>
                <a:cubicBezTo>
                  <a:pt x="404348" y="41845"/>
                  <a:pt x="398961" y="33827"/>
                  <a:pt x="398836" y="21048"/>
                </a:cubicBezTo>
                <a:cubicBezTo>
                  <a:pt x="398836" y="8018"/>
                  <a:pt x="404473" y="0"/>
                  <a:pt x="413368" y="0"/>
                </a:cubicBezTo>
                <a:close/>
                <a:moveTo>
                  <a:pt x="379912" y="0"/>
                </a:moveTo>
                <a:cubicBezTo>
                  <a:pt x="388551" y="0"/>
                  <a:pt x="393685" y="7642"/>
                  <a:pt x="393685" y="20547"/>
                </a:cubicBezTo>
                <a:cubicBezTo>
                  <a:pt x="393685" y="34077"/>
                  <a:pt x="388426" y="41845"/>
                  <a:pt x="379286" y="41845"/>
                </a:cubicBezTo>
                <a:cubicBezTo>
                  <a:pt x="370772" y="41845"/>
                  <a:pt x="365513" y="33827"/>
                  <a:pt x="365388" y="21048"/>
                </a:cubicBezTo>
                <a:cubicBezTo>
                  <a:pt x="365388" y="8018"/>
                  <a:pt x="370897" y="0"/>
                  <a:pt x="379912" y="0"/>
                </a:cubicBezTo>
                <a:close/>
                <a:moveTo>
                  <a:pt x="321500" y="0"/>
                </a:moveTo>
                <a:cubicBezTo>
                  <a:pt x="330264" y="0"/>
                  <a:pt x="335398" y="7642"/>
                  <a:pt x="335398" y="20547"/>
                </a:cubicBezTo>
                <a:cubicBezTo>
                  <a:pt x="335398" y="34077"/>
                  <a:pt x="330139" y="41845"/>
                  <a:pt x="320874" y="41845"/>
                </a:cubicBezTo>
                <a:cubicBezTo>
                  <a:pt x="312485" y="41845"/>
                  <a:pt x="307226" y="33827"/>
                  <a:pt x="307101" y="21048"/>
                </a:cubicBezTo>
                <a:cubicBezTo>
                  <a:pt x="307101" y="8018"/>
                  <a:pt x="312610" y="0"/>
                  <a:pt x="321500" y="0"/>
                </a:cubicBezTo>
                <a:close/>
              </a:path>
            </a:pathLst>
          </a:custGeom>
          <a:solidFill>
            <a:srgbClr val="333333"/>
          </a:solidFill>
          <a:ln>
            <a:noFill/>
          </a:ln>
          <a:effectLst/>
        </p:spPr>
      </p:sp>
      <p:sp>
        <p:nvSpPr>
          <p:cNvPr id="31" name="文本框 30"/>
          <p:cNvSpPr txBox="1"/>
          <p:nvPr/>
        </p:nvSpPr>
        <p:spPr>
          <a:xfrm>
            <a:off x="1642598" y="3465004"/>
            <a:ext cx="1622560" cy="861774"/>
          </a:xfrm>
          <a:prstGeom prst="rect">
            <a:avLst/>
          </a:prstGeom>
          <a:noFill/>
          <a:effectLst/>
        </p:spPr>
        <p:txBody>
          <a:bodyPr wrap="none" rtlCol="0">
            <a:spAutoFit/>
          </a:bodyPr>
          <a:lstStyle/>
          <a:p>
            <a:pPr algn="ctr" defTabSz="1219200" fontAlgn="auto">
              <a:spcBef>
                <a:spcPts val="600"/>
              </a:spcBef>
              <a:spcAft>
                <a:spcPts val="0"/>
              </a:spcAft>
            </a:pPr>
            <a:r>
              <a:rPr lang="zh-CN" altLang="en-US" sz="1600" b="1" dirty="0" smtClean="0">
                <a:latin typeface="+mn-ea"/>
                <a:ea typeface="+mn-ea"/>
              </a:rPr>
              <a:t>原生指令兼容性</a:t>
            </a:r>
            <a:endParaRPr lang="en-US" altLang="zh-CN" sz="1600" b="1" dirty="0" smtClean="0">
              <a:latin typeface="+mn-ea"/>
              <a:ea typeface="+mn-ea"/>
            </a:endParaRPr>
          </a:p>
          <a:p>
            <a:pPr algn="ctr" defTabSz="1219200" fontAlgn="auto">
              <a:spcBef>
                <a:spcPts val="600"/>
              </a:spcBef>
              <a:spcAft>
                <a:spcPts val="0"/>
              </a:spcAft>
            </a:pPr>
            <a:r>
              <a:rPr lang="en-US" altLang="zh-CN" sz="1200" dirty="0">
                <a:latin typeface="+mn-ea"/>
                <a:ea typeface="+mn-ea"/>
              </a:rPr>
              <a:t>32/64</a:t>
            </a:r>
            <a:r>
              <a:rPr lang="zh-CN" altLang="en-US" sz="1200" dirty="0">
                <a:latin typeface="+mn-ea"/>
                <a:ea typeface="+mn-ea"/>
              </a:rPr>
              <a:t>位应用全兼容</a:t>
            </a:r>
            <a:endParaRPr lang="en-US" altLang="zh-CN" sz="1200" dirty="0">
              <a:latin typeface="+mn-ea"/>
              <a:ea typeface="+mn-ea"/>
            </a:endParaRPr>
          </a:p>
          <a:p>
            <a:pPr algn="ctr" defTabSz="1219200" fontAlgn="auto">
              <a:spcBef>
                <a:spcPts val="600"/>
              </a:spcBef>
              <a:spcAft>
                <a:spcPts val="0"/>
              </a:spcAft>
            </a:pPr>
            <a:r>
              <a:rPr lang="en-US" altLang="zh-CN" sz="1200" dirty="0">
                <a:latin typeface="+mn-ea"/>
                <a:ea typeface="+mn-ea"/>
              </a:rPr>
              <a:t>ARM</a:t>
            </a:r>
            <a:r>
              <a:rPr lang="zh-CN" altLang="en-US" sz="1200" dirty="0">
                <a:latin typeface="+mn-ea"/>
                <a:ea typeface="+mn-ea"/>
              </a:rPr>
              <a:t>原生指令兼容性</a:t>
            </a:r>
            <a:endParaRPr lang="en-US" sz="1200" dirty="0">
              <a:latin typeface="+mn-ea"/>
              <a:ea typeface="+mn-ea"/>
            </a:endParaRPr>
          </a:p>
        </p:txBody>
      </p:sp>
      <p:pic>
        <p:nvPicPr>
          <p:cNvPr id="32" name="Picture 8" descr="Image result for android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531" y="2060848"/>
            <a:ext cx="1099113" cy="1008112"/>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137446" y="5085184"/>
            <a:ext cx="7486946" cy="461665"/>
          </a:xfrm>
          <a:prstGeom prst="rect">
            <a:avLst/>
          </a:prstGeom>
          <a:noFill/>
          <a:effectLst/>
        </p:spPr>
        <p:txBody>
          <a:bodyPr wrap="square" rtlCol="0">
            <a:spAutoFit/>
          </a:bodyPr>
          <a:lstStyle/>
          <a:p>
            <a:pPr algn="ctr" defTabSz="1219200" fontAlgn="auto">
              <a:spcBef>
                <a:spcPts val="600"/>
              </a:spcBef>
              <a:spcAft>
                <a:spcPts val="0"/>
              </a:spcAft>
            </a:pPr>
            <a:r>
              <a:rPr lang="zh-CN" altLang="en-US" sz="2400" b="1" dirty="0">
                <a:solidFill>
                  <a:srgbClr val="221815"/>
                </a:solidFill>
                <a:latin typeface="微软雅黑" panose="020B0503020204020204" pitchFamily="34" charset="-122"/>
                <a:ea typeface="微软雅黑" panose="020B0503020204020204" pitchFamily="34" charset="-122"/>
              </a:rPr>
              <a:t>全自研芯片加速，性能领先</a:t>
            </a:r>
            <a:endParaRPr lang="en-US" sz="2400" b="1" dirty="0">
              <a:latin typeface="+mn-ea"/>
              <a:ea typeface="+mn-ea"/>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华为鲲鹏</a:t>
            </a:r>
            <a:r>
              <a:rPr lang="en-US" altLang="zh-CN" dirty="0" smtClean="0"/>
              <a:t>BMS</a:t>
            </a:r>
            <a:r>
              <a:rPr lang="zh-CN" altLang="en-US" dirty="0" smtClean="0"/>
              <a:t>云服务器最高可提供多少核？</a:t>
            </a:r>
            <a:endParaRPr lang="en-US" altLang="zh-CN" dirty="0" smtClean="0"/>
          </a:p>
          <a:p>
            <a:pPr marL="0" indent="0">
              <a:buNone/>
            </a:pPr>
            <a:r>
              <a:rPr lang="en-US" altLang="zh-CN" dirty="0" smtClean="0"/>
              <a:t>     A.32</a:t>
            </a:r>
            <a:endParaRPr lang="en-US" altLang="zh-CN" dirty="0" smtClean="0"/>
          </a:p>
          <a:p>
            <a:pPr marL="0" indent="0">
              <a:buNone/>
            </a:pPr>
            <a:r>
              <a:rPr lang="en-US" altLang="zh-CN" dirty="0"/>
              <a:t> </a:t>
            </a:r>
            <a:r>
              <a:rPr lang="en-US" altLang="zh-CN" dirty="0" smtClean="0"/>
              <a:t>    B.48</a:t>
            </a:r>
            <a:endParaRPr lang="en-US" altLang="zh-CN" dirty="0" smtClean="0"/>
          </a:p>
          <a:p>
            <a:pPr marL="0" indent="0">
              <a:buNone/>
            </a:pPr>
            <a:r>
              <a:rPr lang="en-US" altLang="zh-CN" dirty="0"/>
              <a:t> </a:t>
            </a:r>
            <a:r>
              <a:rPr lang="en-US" altLang="zh-CN" dirty="0" smtClean="0"/>
              <a:t>    C.64</a:t>
            </a:r>
            <a:endParaRPr lang="en-US" altLang="zh-CN" dirty="0" smtClean="0"/>
          </a:p>
          <a:p>
            <a:pPr marL="0" indent="0">
              <a:buNone/>
            </a:pPr>
            <a:r>
              <a:rPr lang="en-US" altLang="zh-CN" dirty="0"/>
              <a:t> </a:t>
            </a:r>
            <a:r>
              <a:rPr lang="en-US" altLang="zh-CN" dirty="0" smtClean="0"/>
              <a:t>    D.128</a:t>
            </a:r>
            <a:endParaRPr lang="zh-CN" alt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t>本节主要介绍了华为云鲲鹏云服务。内容包括云服务的背景，以及常用的华为云鲲鹏云服务，包括计算服务、存储服务、网络服务、容器服务以及云手机。</a:t>
            </a:r>
            <a:endParaRPr lang="en-US" altLang="zh-CN" dirty="0" smtClean="0"/>
          </a:p>
          <a:p>
            <a:r>
              <a:rPr lang="zh-CN" altLang="en-US" dirty="0" smtClean="0"/>
              <a:t>通过本节的学习，需要掌握常见华为云鲲鹏云服务的规格、特性及使用场景等内容。</a:t>
            </a:r>
            <a:endParaRPr lang="zh-CN" alt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a:solidFill>
                  <a:schemeClr val="bg1">
                    <a:lumMod val="50000"/>
                  </a:schemeClr>
                </a:solidFill>
              </a:rPr>
              <a:t>华为云鲲鹏云服务介绍</a:t>
            </a:r>
            <a:endParaRPr lang="en-US" altLang="zh-CN" sz="1800" dirty="0">
              <a:solidFill>
                <a:schemeClr val="bg1">
                  <a:lumMod val="50000"/>
                </a:schemeClr>
              </a:solidFill>
            </a:endParaRPr>
          </a:p>
          <a:p>
            <a:r>
              <a:rPr lang="zh-CN" altLang="en-US" sz="1800" b="1" dirty="0"/>
              <a:t>鲲鹏操作系统介绍</a:t>
            </a:r>
            <a:endParaRPr lang="en-US" altLang="zh-CN" sz="1800" b="1" dirty="0"/>
          </a:p>
          <a:p>
            <a:pPr lvl="1">
              <a:buClrTx/>
              <a:buSzPct val="60000"/>
              <a:buFont typeface="Wingdings" panose="05000000000000000000" pitchFamily="2" charset="2"/>
              <a:buChar char="n"/>
            </a:pPr>
            <a:r>
              <a:rPr lang="zh-CN" altLang="en-US" sz="1600" dirty="0">
                <a:latin typeface="+mn-ea"/>
                <a:sym typeface="Arial" panose="020B0604020202020204" pitchFamily="34" charset="0"/>
              </a:rPr>
              <a:t>鲲鹏</a:t>
            </a:r>
            <a:r>
              <a:rPr lang="en-US" altLang="zh-CN" sz="1600" dirty="0">
                <a:latin typeface="+mn-ea"/>
                <a:sym typeface="Arial" panose="020B0604020202020204" pitchFamily="34" charset="0"/>
              </a:rPr>
              <a:t>OS</a:t>
            </a:r>
            <a:r>
              <a:rPr lang="zh-CN" altLang="en-US" sz="1600" dirty="0">
                <a:latin typeface="+mn-ea"/>
                <a:sym typeface="Arial" panose="020B0604020202020204" pitchFamily="34" charset="0"/>
              </a:rPr>
              <a:t>兼容性</a:t>
            </a:r>
            <a:endParaRPr lang="en-US" altLang="zh-CN" sz="1600" dirty="0">
              <a:latin typeface="+mn-ea"/>
              <a:sym typeface="Arial" panose="020B0604020202020204" pitchFamily="34" charset="0"/>
            </a:endParaRPr>
          </a:p>
          <a:p>
            <a:pPr lvl="1">
              <a:buClrTx/>
            </a:pPr>
            <a:r>
              <a:rPr lang="en-US" altLang="zh-CN" sz="1600" dirty="0">
                <a:solidFill>
                  <a:schemeClr val="bg1">
                    <a:lumMod val="50000"/>
                  </a:schemeClr>
                </a:solidFill>
                <a:latin typeface="+mn-ea"/>
                <a:sym typeface="Arial" panose="020B0604020202020204" pitchFamily="34" charset="0"/>
              </a:rPr>
              <a:t>openEuler</a:t>
            </a:r>
            <a:r>
              <a:rPr lang="zh-CN" altLang="en-US" sz="1600" dirty="0">
                <a:solidFill>
                  <a:schemeClr val="bg1">
                    <a:lumMod val="50000"/>
                  </a:schemeClr>
                </a:solidFill>
                <a:latin typeface="+mn-ea"/>
                <a:sym typeface="Arial" panose="020B0604020202020204" pitchFamily="34" charset="0"/>
              </a:rPr>
              <a:t>介绍</a:t>
            </a:r>
            <a:endParaRPr lang="en-US" altLang="zh-CN" sz="1600" dirty="0">
              <a:solidFill>
                <a:schemeClr val="bg1">
                  <a:lumMod val="50000"/>
                </a:schemeClr>
              </a:solidFill>
              <a:latin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本章主要</a:t>
            </a:r>
            <a:r>
              <a:rPr lang="zh-CN" altLang="en-US" dirty="0" smtClean="0"/>
              <a:t>介绍鲲鹏</a:t>
            </a:r>
            <a:r>
              <a:rPr lang="zh-CN" altLang="en-US" dirty="0"/>
              <a:t>兼容的操作系统以及</a:t>
            </a:r>
            <a:r>
              <a:rPr lang="en-US" altLang="zh-CN" dirty="0"/>
              <a:t>openEuler</a:t>
            </a:r>
            <a:r>
              <a:rPr lang="zh-CN" altLang="en-US" dirty="0"/>
              <a:t>的发展和特性</a:t>
            </a:r>
            <a:r>
              <a:rPr lang="zh-CN" altLang="en-US" dirty="0" smtClean="0"/>
              <a:t>等。</a:t>
            </a:r>
            <a:endParaRPr lang="en-US" altLang="zh-CN" dirty="0" smtClean="0"/>
          </a:p>
          <a:p>
            <a:r>
              <a:rPr lang="zh-CN" altLang="en-US" dirty="0"/>
              <a:t>学完本课程后，您将能够：</a:t>
            </a:r>
            <a:endParaRPr lang="zh-CN" altLang="en-US" dirty="0"/>
          </a:p>
          <a:p>
            <a:pPr lvl="1"/>
            <a:r>
              <a:rPr lang="zh-CN" altLang="en-US" dirty="0" smtClean="0"/>
              <a:t>描述鲲鹏</a:t>
            </a:r>
            <a:r>
              <a:rPr lang="zh-CN" altLang="en-US" dirty="0"/>
              <a:t>兼容的操作系统</a:t>
            </a:r>
            <a:endParaRPr lang="en-US" altLang="zh-CN" dirty="0"/>
          </a:p>
          <a:p>
            <a:pPr lvl="1"/>
            <a:r>
              <a:rPr lang="zh-CN" altLang="en-US" dirty="0"/>
              <a:t>描述</a:t>
            </a:r>
            <a:r>
              <a:rPr lang="en-US" altLang="zh-CN" dirty="0"/>
              <a:t>openEuler</a:t>
            </a:r>
            <a:r>
              <a:rPr lang="zh-CN" altLang="en-US" dirty="0"/>
              <a:t>操作系统的特点以及</a:t>
            </a:r>
            <a:r>
              <a:rPr lang="en-US" altLang="zh-CN" dirty="0"/>
              <a:t>openEuler</a:t>
            </a:r>
            <a:r>
              <a:rPr lang="zh-CN" altLang="en-US" dirty="0"/>
              <a:t>开源社区的作用</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操作系统介绍</a:t>
            </a:r>
            <a:endParaRPr lang="zh-CN" altLang="en-US" dirty="0">
              <a:solidFill>
                <a:schemeClr val="tx1"/>
              </a:solidFill>
            </a:endParaRPr>
          </a:p>
        </p:txBody>
      </p:sp>
      <p:sp>
        <p:nvSpPr>
          <p:cNvPr id="9" name="任意多边形 8"/>
          <p:cNvSpPr/>
          <p:nvPr/>
        </p:nvSpPr>
        <p:spPr bwMode="auto">
          <a:xfrm>
            <a:off x="1877376" y="5127416"/>
            <a:ext cx="488029" cy="915324"/>
          </a:xfrm>
          <a:custGeom>
            <a:avLst/>
            <a:gdLst>
              <a:gd name="connsiteX0" fmla="*/ 264218 w 3132348"/>
              <a:gd name="connsiteY0" fmla="*/ 50093 h 5447562"/>
              <a:gd name="connsiteX1" fmla="*/ 72008 w 3132348"/>
              <a:gd name="connsiteY1" fmla="*/ 242303 h 5447562"/>
              <a:gd name="connsiteX2" fmla="*/ 72008 w 3132348"/>
              <a:gd name="connsiteY2" fmla="*/ 5054679 h 5447562"/>
              <a:gd name="connsiteX3" fmla="*/ 264218 w 3132348"/>
              <a:gd name="connsiteY3" fmla="*/ 5246889 h 5447562"/>
              <a:gd name="connsiteX4" fmla="*/ 2868130 w 3132348"/>
              <a:gd name="connsiteY4" fmla="*/ 5246889 h 5447562"/>
              <a:gd name="connsiteX5" fmla="*/ 3060340 w 3132348"/>
              <a:gd name="connsiteY5" fmla="*/ 5054679 h 5447562"/>
              <a:gd name="connsiteX6" fmla="*/ 3060340 w 3132348"/>
              <a:gd name="connsiteY6" fmla="*/ 242303 h 5447562"/>
              <a:gd name="connsiteX7" fmla="*/ 2868130 w 3132348"/>
              <a:gd name="connsiteY7" fmla="*/ 50093 h 5447562"/>
              <a:gd name="connsiteX8" fmla="*/ 2358262 w 3132348"/>
              <a:gd name="connsiteY8" fmla="*/ 50093 h 5447562"/>
              <a:gd name="connsiteX9" fmla="*/ 2358262 w 3132348"/>
              <a:gd name="connsiteY9" fmla="*/ 109335 h 5447562"/>
              <a:gd name="connsiteX10" fmla="*/ 2234959 w 3132348"/>
              <a:gd name="connsiteY10" fmla="*/ 232638 h 5447562"/>
              <a:gd name="connsiteX11" fmla="*/ 897389 w 3132348"/>
              <a:gd name="connsiteY11" fmla="*/ 232638 h 5447562"/>
              <a:gd name="connsiteX12" fmla="*/ 774086 w 3132348"/>
              <a:gd name="connsiteY12" fmla="*/ 109335 h 5447562"/>
              <a:gd name="connsiteX13" fmla="*/ 774086 w 3132348"/>
              <a:gd name="connsiteY13" fmla="*/ 50093 h 5447562"/>
              <a:gd name="connsiteX14" fmla="*/ 245858 w 3132348"/>
              <a:gd name="connsiteY14" fmla="*/ 0 h 5447562"/>
              <a:gd name="connsiteX15" fmla="*/ 782485 w 3132348"/>
              <a:gd name="connsiteY15" fmla="*/ 0 h 5447562"/>
              <a:gd name="connsiteX16" fmla="*/ 2349864 w 3132348"/>
              <a:gd name="connsiteY16" fmla="*/ 0 h 5447562"/>
              <a:gd name="connsiteX17" fmla="*/ 2886490 w 3132348"/>
              <a:gd name="connsiteY17" fmla="*/ 0 h 5447562"/>
              <a:gd name="connsiteX18" fmla="*/ 3132348 w 3132348"/>
              <a:gd name="connsiteY18" fmla="*/ 245858 h 5447562"/>
              <a:gd name="connsiteX19" fmla="*/ 3132348 w 3132348"/>
              <a:gd name="connsiteY19" fmla="*/ 5201704 h 5447562"/>
              <a:gd name="connsiteX20" fmla="*/ 2886490 w 3132348"/>
              <a:gd name="connsiteY20" fmla="*/ 5447562 h 5447562"/>
              <a:gd name="connsiteX21" fmla="*/ 245858 w 3132348"/>
              <a:gd name="connsiteY21" fmla="*/ 5447562 h 5447562"/>
              <a:gd name="connsiteX22" fmla="*/ 0 w 3132348"/>
              <a:gd name="connsiteY22" fmla="*/ 5201704 h 5447562"/>
              <a:gd name="connsiteX23" fmla="*/ 0 w 3132348"/>
              <a:gd name="connsiteY23" fmla="*/ 245858 h 5447562"/>
              <a:gd name="connsiteX24" fmla="*/ 245858 w 3132348"/>
              <a:gd name="connsiteY24" fmla="*/ 0 h 544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32348" h="5447562">
                <a:moveTo>
                  <a:pt x="264218" y="50093"/>
                </a:moveTo>
                <a:cubicBezTo>
                  <a:pt x="158063" y="50093"/>
                  <a:pt x="72008" y="136148"/>
                  <a:pt x="72008" y="242303"/>
                </a:cubicBezTo>
                <a:lnTo>
                  <a:pt x="72008" y="5054679"/>
                </a:lnTo>
                <a:cubicBezTo>
                  <a:pt x="72008" y="5160834"/>
                  <a:pt x="158063" y="5246889"/>
                  <a:pt x="264218" y="5246889"/>
                </a:cubicBezTo>
                <a:lnTo>
                  <a:pt x="2868130" y="5246889"/>
                </a:lnTo>
                <a:cubicBezTo>
                  <a:pt x="2974285" y="5246889"/>
                  <a:pt x="3060340" y="5160834"/>
                  <a:pt x="3060340" y="5054679"/>
                </a:cubicBezTo>
                <a:lnTo>
                  <a:pt x="3060340" y="242303"/>
                </a:lnTo>
                <a:cubicBezTo>
                  <a:pt x="3060340" y="136148"/>
                  <a:pt x="2974285" y="50093"/>
                  <a:pt x="2868130" y="50093"/>
                </a:cubicBezTo>
                <a:lnTo>
                  <a:pt x="2358262" y="50093"/>
                </a:lnTo>
                <a:lnTo>
                  <a:pt x="2358262" y="109335"/>
                </a:lnTo>
                <a:cubicBezTo>
                  <a:pt x="2358262" y="177433"/>
                  <a:pt x="2303057" y="232638"/>
                  <a:pt x="2234959" y="232638"/>
                </a:cubicBezTo>
                <a:lnTo>
                  <a:pt x="897389" y="232638"/>
                </a:lnTo>
                <a:cubicBezTo>
                  <a:pt x="829291" y="232638"/>
                  <a:pt x="774086" y="177433"/>
                  <a:pt x="774086" y="109335"/>
                </a:cubicBezTo>
                <a:lnTo>
                  <a:pt x="774086" y="50093"/>
                </a:lnTo>
                <a:close/>
                <a:moveTo>
                  <a:pt x="245858" y="0"/>
                </a:moveTo>
                <a:lnTo>
                  <a:pt x="782485" y="0"/>
                </a:lnTo>
                <a:lnTo>
                  <a:pt x="2349864" y="0"/>
                </a:lnTo>
                <a:lnTo>
                  <a:pt x="2886490" y="0"/>
                </a:lnTo>
                <a:cubicBezTo>
                  <a:pt x="3022274" y="0"/>
                  <a:pt x="3132348" y="110074"/>
                  <a:pt x="3132348" y="245858"/>
                </a:cubicBezTo>
                <a:lnTo>
                  <a:pt x="3132348" y="5201704"/>
                </a:lnTo>
                <a:cubicBezTo>
                  <a:pt x="3132348" y="5337488"/>
                  <a:pt x="3022274" y="5447562"/>
                  <a:pt x="2886490" y="5447562"/>
                </a:cubicBezTo>
                <a:lnTo>
                  <a:pt x="245858" y="5447562"/>
                </a:lnTo>
                <a:cubicBezTo>
                  <a:pt x="110074" y="5447562"/>
                  <a:pt x="0" y="5337488"/>
                  <a:pt x="0" y="5201704"/>
                </a:cubicBezTo>
                <a:lnTo>
                  <a:pt x="0" y="245858"/>
                </a:lnTo>
                <a:cubicBezTo>
                  <a:pt x="0" y="110074"/>
                  <a:pt x="110074" y="0"/>
                  <a:pt x="245858" y="0"/>
                </a:cubicBezTo>
                <a:close/>
              </a:path>
            </a:pathLst>
          </a:cu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nvGrpSpPr>
          <p:cNvPr id="18" name="组合 17"/>
          <p:cNvGrpSpPr/>
          <p:nvPr/>
        </p:nvGrpSpPr>
        <p:grpSpPr>
          <a:xfrm>
            <a:off x="3719736" y="4799285"/>
            <a:ext cx="1529824" cy="1244789"/>
            <a:chOff x="4785504" y="2967580"/>
            <a:chExt cx="2620992" cy="2132652"/>
          </a:xfrm>
        </p:grpSpPr>
        <p:sp>
          <p:nvSpPr>
            <p:cNvPr id="12" name="圆角矩形 11"/>
            <p:cNvSpPr/>
            <p:nvPr/>
          </p:nvSpPr>
          <p:spPr bwMode="auto">
            <a:xfrm>
              <a:off x="4785504" y="2967580"/>
              <a:ext cx="2620992" cy="1602766"/>
            </a:xfrm>
            <a:prstGeom prst="roundRect">
              <a:avLst>
                <a:gd name="adj" fmla="val 5326"/>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13" name="矩形 12"/>
            <p:cNvSpPr/>
            <p:nvPr/>
          </p:nvSpPr>
          <p:spPr bwMode="auto">
            <a:xfrm>
              <a:off x="4785504" y="4471929"/>
              <a:ext cx="2620992" cy="172518"/>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14" name="矩形 13"/>
            <p:cNvSpPr/>
            <p:nvPr/>
          </p:nvSpPr>
          <p:spPr bwMode="auto">
            <a:xfrm>
              <a:off x="4871864" y="3062577"/>
              <a:ext cx="2448272" cy="134655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15" name="梯形 14"/>
            <p:cNvSpPr/>
            <p:nvPr/>
          </p:nvSpPr>
          <p:spPr bwMode="auto">
            <a:xfrm>
              <a:off x="5789966" y="4645574"/>
              <a:ext cx="612068" cy="373440"/>
            </a:xfrm>
            <a:prstGeom prst="trapezoid">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17" name="矩形 16"/>
            <p:cNvSpPr/>
            <p:nvPr/>
          </p:nvSpPr>
          <p:spPr bwMode="auto">
            <a:xfrm>
              <a:off x="5553968" y="5019014"/>
              <a:ext cx="1082092" cy="81218"/>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sp>
        <p:nvSpPr>
          <p:cNvPr id="25" name="任意多边形 24"/>
          <p:cNvSpPr/>
          <p:nvPr/>
        </p:nvSpPr>
        <p:spPr bwMode="auto">
          <a:xfrm>
            <a:off x="6603888" y="5105522"/>
            <a:ext cx="1440160" cy="916077"/>
          </a:xfrm>
          <a:custGeom>
            <a:avLst/>
            <a:gdLst>
              <a:gd name="connsiteX0" fmla="*/ 1189759 w 4032448"/>
              <a:gd name="connsiteY0" fmla="*/ 2417860 h 2565015"/>
              <a:gd name="connsiteX1" fmla="*/ 2842689 w 4032448"/>
              <a:gd name="connsiteY1" fmla="*/ 2417860 h 2565015"/>
              <a:gd name="connsiteX2" fmla="*/ 2842689 w 4032448"/>
              <a:gd name="connsiteY2" fmla="*/ 2463579 h 2565015"/>
              <a:gd name="connsiteX3" fmla="*/ 1189759 w 4032448"/>
              <a:gd name="connsiteY3" fmla="*/ 2463579 h 2565015"/>
              <a:gd name="connsiteX4" fmla="*/ 2016224 w 4032448"/>
              <a:gd name="connsiteY4" fmla="*/ 113604 h 2565015"/>
              <a:gd name="connsiteX5" fmla="*/ 2052228 w 4032448"/>
              <a:gd name="connsiteY5" fmla="*/ 149608 h 2565015"/>
              <a:gd name="connsiteX6" fmla="*/ 2016224 w 4032448"/>
              <a:gd name="connsiteY6" fmla="*/ 185612 h 2565015"/>
              <a:gd name="connsiteX7" fmla="*/ 1980220 w 4032448"/>
              <a:gd name="connsiteY7" fmla="*/ 149608 h 2565015"/>
              <a:gd name="connsiteX8" fmla="*/ 2016224 w 4032448"/>
              <a:gd name="connsiteY8" fmla="*/ 113604 h 2565015"/>
              <a:gd name="connsiteX9" fmla="*/ 247348 w 4032448"/>
              <a:gd name="connsiteY9" fmla="*/ 41596 h 2565015"/>
              <a:gd name="connsiteX10" fmla="*/ 72008 w 4032448"/>
              <a:gd name="connsiteY10" fmla="*/ 216936 h 2565015"/>
              <a:gd name="connsiteX11" fmla="*/ 72008 w 4032448"/>
              <a:gd name="connsiteY11" fmla="*/ 2350532 h 2565015"/>
              <a:gd name="connsiteX12" fmla="*/ 247348 w 4032448"/>
              <a:gd name="connsiteY12" fmla="*/ 2525872 h 2565015"/>
              <a:gd name="connsiteX13" fmla="*/ 3785100 w 4032448"/>
              <a:gd name="connsiteY13" fmla="*/ 2525872 h 2565015"/>
              <a:gd name="connsiteX14" fmla="*/ 3960440 w 4032448"/>
              <a:gd name="connsiteY14" fmla="*/ 2350532 h 2565015"/>
              <a:gd name="connsiteX15" fmla="*/ 3960440 w 4032448"/>
              <a:gd name="connsiteY15" fmla="*/ 216936 h 2565015"/>
              <a:gd name="connsiteX16" fmla="*/ 3785100 w 4032448"/>
              <a:gd name="connsiteY16" fmla="*/ 41596 h 2565015"/>
              <a:gd name="connsiteX17" fmla="*/ 226927 w 4032448"/>
              <a:gd name="connsiteY17" fmla="*/ 0 h 2565015"/>
              <a:gd name="connsiteX18" fmla="*/ 3805521 w 4032448"/>
              <a:gd name="connsiteY18" fmla="*/ 0 h 2565015"/>
              <a:gd name="connsiteX19" fmla="*/ 4032448 w 4032448"/>
              <a:gd name="connsiteY19" fmla="*/ 226927 h 2565015"/>
              <a:gd name="connsiteX20" fmla="*/ 4032448 w 4032448"/>
              <a:gd name="connsiteY20" fmla="*/ 2338088 h 2565015"/>
              <a:gd name="connsiteX21" fmla="*/ 3805521 w 4032448"/>
              <a:gd name="connsiteY21" fmla="*/ 2565015 h 2565015"/>
              <a:gd name="connsiteX22" fmla="*/ 226927 w 4032448"/>
              <a:gd name="connsiteY22" fmla="*/ 2565015 h 2565015"/>
              <a:gd name="connsiteX23" fmla="*/ 0 w 4032448"/>
              <a:gd name="connsiteY23" fmla="*/ 2338088 h 2565015"/>
              <a:gd name="connsiteX24" fmla="*/ 0 w 4032448"/>
              <a:gd name="connsiteY24" fmla="*/ 226927 h 2565015"/>
              <a:gd name="connsiteX25" fmla="*/ 226927 w 4032448"/>
              <a:gd name="connsiteY25" fmla="*/ 0 h 256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32448" h="2565015">
                <a:moveTo>
                  <a:pt x="1189759" y="2417860"/>
                </a:moveTo>
                <a:lnTo>
                  <a:pt x="2842689" y="2417860"/>
                </a:lnTo>
                <a:lnTo>
                  <a:pt x="2842689" y="2463579"/>
                </a:lnTo>
                <a:lnTo>
                  <a:pt x="1189759" y="2463579"/>
                </a:lnTo>
                <a:close/>
                <a:moveTo>
                  <a:pt x="2016224" y="113604"/>
                </a:moveTo>
                <a:cubicBezTo>
                  <a:pt x="2036108" y="113604"/>
                  <a:pt x="2052228" y="129724"/>
                  <a:pt x="2052228" y="149608"/>
                </a:cubicBezTo>
                <a:cubicBezTo>
                  <a:pt x="2052228" y="169492"/>
                  <a:pt x="2036108" y="185612"/>
                  <a:pt x="2016224" y="185612"/>
                </a:cubicBezTo>
                <a:cubicBezTo>
                  <a:pt x="1996340" y="185612"/>
                  <a:pt x="1980220" y="169492"/>
                  <a:pt x="1980220" y="149608"/>
                </a:cubicBezTo>
                <a:cubicBezTo>
                  <a:pt x="1980220" y="129724"/>
                  <a:pt x="1996340" y="113604"/>
                  <a:pt x="2016224" y="113604"/>
                </a:cubicBezTo>
                <a:close/>
                <a:moveTo>
                  <a:pt x="247348" y="41596"/>
                </a:moveTo>
                <a:cubicBezTo>
                  <a:pt x="150510" y="41596"/>
                  <a:pt x="72008" y="120098"/>
                  <a:pt x="72008" y="216936"/>
                </a:cubicBezTo>
                <a:lnTo>
                  <a:pt x="72008" y="2350532"/>
                </a:lnTo>
                <a:cubicBezTo>
                  <a:pt x="72008" y="2447370"/>
                  <a:pt x="150510" y="2525872"/>
                  <a:pt x="247348" y="2525872"/>
                </a:cubicBezTo>
                <a:lnTo>
                  <a:pt x="3785100" y="2525872"/>
                </a:lnTo>
                <a:cubicBezTo>
                  <a:pt x="3881938" y="2525872"/>
                  <a:pt x="3960440" y="2447370"/>
                  <a:pt x="3960440" y="2350532"/>
                </a:cubicBezTo>
                <a:lnTo>
                  <a:pt x="3960440" y="216936"/>
                </a:lnTo>
                <a:cubicBezTo>
                  <a:pt x="3960440" y="120098"/>
                  <a:pt x="3881938" y="41596"/>
                  <a:pt x="3785100" y="41596"/>
                </a:cubicBezTo>
                <a:close/>
                <a:moveTo>
                  <a:pt x="226927" y="0"/>
                </a:moveTo>
                <a:lnTo>
                  <a:pt x="3805521" y="0"/>
                </a:lnTo>
                <a:cubicBezTo>
                  <a:pt x="3930849" y="0"/>
                  <a:pt x="4032448" y="101599"/>
                  <a:pt x="4032448" y="226927"/>
                </a:cubicBezTo>
                <a:lnTo>
                  <a:pt x="4032448" y="2338088"/>
                </a:lnTo>
                <a:cubicBezTo>
                  <a:pt x="4032448" y="2463416"/>
                  <a:pt x="3930849" y="2565015"/>
                  <a:pt x="3805521" y="2565015"/>
                </a:cubicBezTo>
                <a:lnTo>
                  <a:pt x="226927" y="2565015"/>
                </a:lnTo>
                <a:cubicBezTo>
                  <a:pt x="101599" y="2565015"/>
                  <a:pt x="0" y="2463416"/>
                  <a:pt x="0" y="2338088"/>
                </a:cubicBezTo>
                <a:lnTo>
                  <a:pt x="0" y="226927"/>
                </a:lnTo>
                <a:cubicBezTo>
                  <a:pt x="0" y="101599"/>
                  <a:pt x="101599" y="0"/>
                  <a:pt x="226927" y="0"/>
                </a:cubicBezTo>
                <a:close/>
              </a:path>
            </a:pathLst>
          </a:cu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nvGrpSpPr>
          <p:cNvPr id="43" name="组合 42"/>
          <p:cNvGrpSpPr/>
          <p:nvPr/>
        </p:nvGrpSpPr>
        <p:grpSpPr>
          <a:xfrm>
            <a:off x="9398376" y="5084380"/>
            <a:ext cx="485681" cy="958360"/>
            <a:chOff x="4897855" y="1673098"/>
            <a:chExt cx="1612745" cy="3182314"/>
          </a:xfrm>
        </p:grpSpPr>
        <p:sp>
          <p:nvSpPr>
            <p:cNvPr id="29" name="矩形 28"/>
            <p:cNvSpPr/>
            <p:nvPr/>
          </p:nvSpPr>
          <p:spPr bwMode="auto">
            <a:xfrm>
              <a:off x="4897855" y="4457824"/>
              <a:ext cx="1602732" cy="45719"/>
            </a:xfrm>
            <a:prstGeom prst="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nvGrpSpPr>
            <p:cNvPr id="42" name="组合 41"/>
            <p:cNvGrpSpPr/>
            <p:nvPr/>
          </p:nvGrpSpPr>
          <p:grpSpPr>
            <a:xfrm>
              <a:off x="4897855" y="1673098"/>
              <a:ext cx="1612745" cy="3182314"/>
              <a:chOff x="4897855" y="1673098"/>
              <a:chExt cx="1612745" cy="3182314"/>
            </a:xfrm>
          </p:grpSpPr>
          <p:sp>
            <p:nvSpPr>
              <p:cNvPr id="28" name="任意多边形 27"/>
              <p:cNvSpPr/>
              <p:nvPr/>
            </p:nvSpPr>
            <p:spPr bwMode="auto">
              <a:xfrm>
                <a:off x="4897855" y="1673098"/>
                <a:ext cx="1612745" cy="3050141"/>
              </a:xfrm>
              <a:custGeom>
                <a:avLst/>
                <a:gdLst>
                  <a:gd name="connsiteX0" fmla="*/ 86126 w 1612745"/>
                  <a:gd name="connsiteY0" fmla="*/ 27710 h 3050141"/>
                  <a:gd name="connsiteX1" fmla="*/ 14284 w 1612745"/>
                  <a:gd name="connsiteY1" fmla="*/ 99552 h 3050141"/>
                  <a:gd name="connsiteX2" fmla="*/ 14284 w 1612745"/>
                  <a:gd name="connsiteY2" fmla="*/ 2875114 h 3050141"/>
                  <a:gd name="connsiteX3" fmla="*/ 86126 w 1612745"/>
                  <a:gd name="connsiteY3" fmla="*/ 2946956 h 3050141"/>
                  <a:gd name="connsiteX4" fmla="*/ 1526618 w 1612745"/>
                  <a:gd name="connsiteY4" fmla="*/ 2946956 h 3050141"/>
                  <a:gd name="connsiteX5" fmla="*/ 1598460 w 1612745"/>
                  <a:gd name="connsiteY5" fmla="*/ 2875114 h 3050141"/>
                  <a:gd name="connsiteX6" fmla="*/ 1598460 w 1612745"/>
                  <a:gd name="connsiteY6" fmla="*/ 99552 h 3050141"/>
                  <a:gd name="connsiteX7" fmla="*/ 1526618 w 1612745"/>
                  <a:gd name="connsiteY7" fmla="*/ 27710 h 3050141"/>
                  <a:gd name="connsiteX8" fmla="*/ 93459 w 1612745"/>
                  <a:gd name="connsiteY8" fmla="*/ 0 h 3050141"/>
                  <a:gd name="connsiteX9" fmla="*/ 1519286 w 1612745"/>
                  <a:gd name="connsiteY9" fmla="*/ 0 h 3050141"/>
                  <a:gd name="connsiteX10" fmla="*/ 1612745 w 1612745"/>
                  <a:gd name="connsiteY10" fmla="*/ 93459 h 3050141"/>
                  <a:gd name="connsiteX11" fmla="*/ 1612745 w 1612745"/>
                  <a:gd name="connsiteY11" fmla="*/ 2956682 h 3050141"/>
                  <a:gd name="connsiteX12" fmla="*/ 1519286 w 1612745"/>
                  <a:gd name="connsiteY12" fmla="*/ 3050141 h 3050141"/>
                  <a:gd name="connsiteX13" fmla="*/ 93459 w 1612745"/>
                  <a:gd name="connsiteY13" fmla="*/ 3050141 h 3050141"/>
                  <a:gd name="connsiteX14" fmla="*/ 0 w 1612745"/>
                  <a:gd name="connsiteY14" fmla="*/ 2956682 h 3050141"/>
                  <a:gd name="connsiteX15" fmla="*/ 0 w 1612745"/>
                  <a:gd name="connsiteY15" fmla="*/ 93459 h 3050141"/>
                  <a:gd name="connsiteX16" fmla="*/ 93459 w 1612745"/>
                  <a:gd name="connsiteY16" fmla="*/ 0 h 305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745" h="3050141">
                    <a:moveTo>
                      <a:pt x="86126" y="27710"/>
                    </a:moveTo>
                    <a:cubicBezTo>
                      <a:pt x="46449" y="27710"/>
                      <a:pt x="14284" y="59875"/>
                      <a:pt x="14284" y="99552"/>
                    </a:cubicBezTo>
                    <a:lnTo>
                      <a:pt x="14284" y="2875114"/>
                    </a:lnTo>
                    <a:cubicBezTo>
                      <a:pt x="14284" y="2914791"/>
                      <a:pt x="46449" y="2946956"/>
                      <a:pt x="86126" y="2946956"/>
                    </a:cubicBezTo>
                    <a:lnTo>
                      <a:pt x="1526618" y="2946956"/>
                    </a:lnTo>
                    <a:cubicBezTo>
                      <a:pt x="1566295" y="2946956"/>
                      <a:pt x="1598460" y="2914791"/>
                      <a:pt x="1598460" y="2875114"/>
                    </a:cubicBezTo>
                    <a:lnTo>
                      <a:pt x="1598460" y="99552"/>
                    </a:lnTo>
                    <a:cubicBezTo>
                      <a:pt x="1598460" y="59875"/>
                      <a:pt x="1566295" y="27710"/>
                      <a:pt x="1526618" y="27710"/>
                    </a:cubicBezTo>
                    <a:close/>
                    <a:moveTo>
                      <a:pt x="93459" y="0"/>
                    </a:moveTo>
                    <a:lnTo>
                      <a:pt x="1519286" y="0"/>
                    </a:lnTo>
                    <a:cubicBezTo>
                      <a:pt x="1570902" y="0"/>
                      <a:pt x="1612745" y="41843"/>
                      <a:pt x="1612745" y="93459"/>
                    </a:cubicBezTo>
                    <a:lnTo>
                      <a:pt x="1612745" y="2956682"/>
                    </a:lnTo>
                    <a:cubicBezTo>
                      <a:pt x="1612745" y="3008298"/>
                      <a:pt x="1570902" y="3050141"/>
                      <a:pt x="1519286" y="3050141"/>
                    </a:cubicBezTo>
                    <a:lnTo>
                      <a:pt x="93459" y="3050141"/>
                    </a:lnTo>
                    <a:cubicBezTo>
                      <a:pt x="41843" y="3050141"/>
                      <a:pt x="0" y="3008298"/>
                      <a:pt x="0" y="2956682"/>
                    </a:cubicBezTo>
                    <a:lnTo>
                      <a:pt x="0" y="93459"/>
                    </a:lnTo>
                    <a:cubicBezTo>
                      <a:pt x="0" y="41843"/>
                      <a:pt x="41843" y="0"/>
                      <a:pt x="93459" y="0"/>
                    </a:cubicBezTo>
                    <a:close/>
                  </a:path>
                </a:pathLst>
              </a:cu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nvGrpSpPr>
              <p:cNvPr id="40" name="组合 39"/>
              <p:cNvGrpSpPr/>
              <p:nvPr/>
            </p:nvGrpSpPr>
            <p:grpSpPr>
              <a:xfrm>
                <a:off x="5394609" y="3750822"/>
                <a:ext cx="609224" cy="487306"/>
                <a:chOff x="3071664" y="2767154"/>
                <a:chExt cx="806491" cy="645096"/>
              </a:xfrm>
            </p:grpSpPr>
            <p:sp>
              <p:nvSpPr>
                <p:cNvPr id="31" name="椭圆 30"/>
                <p:cNvSpPr/>
                <p:nvPr/>
              </p:nvSpPr>
              <p:spPr bwMode="auto">
                <a:xfrm>
                  <a:off x="3359696" y="3203990"/>
                  <a:ext cx="208260" cy="20826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38" name="任意多边形 37"/>
                <p:cNvSpPr/>
                <p:nvPr/>
              </p:nvSpPr>
              <p:spPr bwMode="auto">
                <a:xfrm>
                  <a:off x="3249287" y="3016681"/>
                  <a:ext cx="436842" cy="158804"/>
                </a:xfrm>
                <a:custGeom>
                  <a:avLst/>
                  <a:gdLst>
                    <a:gd name="connsiteX0" fmla="*/ 551987 w 1105280"/>
                    <a:gd name="connsiteY0" fmla="*/ 0 h 401800"/>
                    <a:gd name="connsiteX1" fmla="*/ 1091908 w 1105280"/>
                    <a:gd name="connsiteY1" fmla="*/ 287074 h 401800"/>
                    <a:gd name="connsiteX2" fmla="*/ 1105280 w 1105280"/>
                    <a:gd name="connsiteY2" fmla="*/ 311710 h 401800"/>
                    <a:gd name="connsiteX3" fmla="*/ 949718 w 1105280"/>
                    <a:gd name="connsiteY3" fmla="*/ 401524 h 401800"/>
                    <a:gd name="connsiteX4" fmla="*/ 943153 w 1105280"/>
                    <a:gd name="connsiteY4" fmla="*/ 389430 h 401800"/>
                    <a:gd name="connsiteX5" fmla="*/ 555037 w 1105280"/>
                    <a:gd name="connsiteY5" fmla="*/ 183070 h 401800"/>
                    <a:gd name="connsiteX6" fmla="*/ 166921 w 1105280"/>
                    <a:gd name="connsiteY6" fmla="*/ 389430 h 401800"/>
                    <a:gd name="connsiteX7" fmla="*/ 160207 w 1105280"/>
                    <a:gd name="connsiteY7" fmla="*/ 401800 h 401800"/>
                    <a:gd name="connsiteX8" fmla="*/ 0 w 1105280"/>
                    <a:gd name="connsiteY8" fmla="*/ 309304 h 401800"/>
                    <a:gd name="connsiteX9" fmla="*/ 12066 w 1105280"/>
                    <a:gd name="connsiteY9" fmla="*/ 287074 h 401800"/>
                    <a:gd name="connsiteX10" fmla="*/ 551987 w 1105280"/>
                    <a:gd name="connsiteY10" fmla="*/ 0 h 4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5280" h="401800">
                      <a:moveTo>
                        <a:pt x="551987" y="0"/>
                      </a:moveTo>
                      <a:cubicBezTo>
                        <a:pt x="776740" y="0"/>
                        <a:pt x="974897" y="113874"/>
                        <a:pt x="1091908" y="287074"/>
                      </a:cubicBezTo>
                      <a:lnTo>
                        <a:pt x="1105280" y="311710"/>
                      </a:lnTo>
                      <a:lnTo>
                        <a:pt x="949718" y="401524"/>
                      </a:lnTo>
                      <a:lnTo>
                        <a:pt x="943153" y="389430"/>
                      </a:lnTo>
                      <a:cubicBezTo>
                        <a:pt x="859041" y="264927"/>
                        <a:pt x="716598" y="183070"/>
                        <a:pt x="555037" y="183070"/>
                      </a:cubicBezTo>
                      <a:cubicBezTo>
                        <a:pt x="393476" y="183070"/>
                        <a:pt x="251033" y="264927"/>
                        <a:pt x="166921" y="389430"/>
                      </a:cubicBezTo>
                      <a:lnTo>
                        <a:pt x="160207" y="401800"/>
                      </a:lnTo>
                      <a:lnTo>
                        <a:pt x="0" y="309304"/>
                      </a:lnTo>
                      <a:lnTo>
                        <a:pt x="12066" y="287074"/>
                      </a:lnTo>
                      <a:cubicBezTo>
                        <a:pt x="129078" y="113874"/>
                        <a:pt x="327234" y="0"/>
                        <a:pt x="551987" y="0"/>
                      </a:cubicBezTo>
                      <a:close/>
                    </a:path>
                  </a:pathLst>
                </a:cu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39" name="任意多边形 38"/>
                <p:cNvSpPr/>
                <p:nvPr/>
              </p:nvSpPr>
              <p:spPr bwMode="auto">
                <a:xfrm>
                  <a:off x="3071664" y="2767154"/>
                  <a:ext cx="806491" cy="261259"/>
                </a:xfrm>
                <a:custGeom>
                  <a:avLst/>
                  <a:gdLst>
                    <a:gd name="connsiteX0" fmla="*/ 551987 w 1105280"/>
                    <a:gd name="connsiteY0" fmla="*/ 0 h 401800"/>
                    <a:gd name="connsiteX1" fmla="*/ 1091908 w 1105280"/>
                    <a:gd name="connsiteY1" fmla="*/ 287074 h 401800"/>
                    <a:gd name="connsiteX2" fmla="*/ 1105280 w 1105280"/>
                    <a:gd name="connsiteY2" fmla="*/ 311710 h 401800"/>
                    <a:gd name="connsiteX3" fmla="*/ 949718 w 1105280"/>
                    <a:gd name="connsiteY3" fmla="*/ 401524 h 401800"/>
                    <a:gd name="connsiteX4" fmla="*/ 943153 w 1105280"/>
                    <a:gd name="connsiteY4" fmla="*/ 389430 h 401800"/>
                    <a:gd name="connsiteX5" fmla="*/ 555037 w 1105280"/>
                    <a:gd name="connsiteY5" fmla="*/ 183070 h 401800"/>
                    <a:gd name="connsiteX6" fmla="*/ 166921 w 1105280"/>
                    <a:gd name="connsiteY6" fmla="*/ 389430 h 401800"/>
                    <a:gd name="connsiteX7" fmla="*/ 160207 w 1105280"/>
                    <a:gd name="connsiteY7" fmla="*/ 401800 h 401800"/>
                    <a:gd name="connsiteX8" fmla="*/ 0 w 1105280"/>
                    <a:gd name="connsiteY8" fmla="*/ 309304 h 401800"/>
                    <a:gd name="connsiteX9" fmla="*/ 12066 w 1105280"/>
                    <a:gd name="connsiteY9" fmla="*/ 287074 h 401800"/>
                    <a:gd name="connsiteX10" fmla="*/ 551987 w 1105280"/>
                    <a:gd name="connsiteY10" fmla="*/ 0 h 4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5280" h="401800">
                      <a:moveTo>
                        <a:pt x="551987" y="0"/>
                      </a:moveTo>
                      <a:cubicBezTo>
                        <a:pt x="776740" y="0"/>
                        <a:pt x="974897" y="113874"/>
                        <a:pt x="1091908" y="287074"/>
                      </a:cubicBezTo>
                      <a:lnTo>
                        <a:pt x="1105280" y="311710"/>
                      </a:lnTo>
                      <a:lnTo>
                        <a:pt x="949718" y="401524"/>
                      </a:lnTo>
                      <a:lnTo>
                        <a:pt x="943153" y="389430"/>
                      </a:lnTo>
                      <a:cubicBezTo>
                        <a:pt x="859041" y="264927"/>
                        <a:pt x="716598" y="183070"/>
                        <a:pt x="555037" y="183070"/>
                      </a:cubicBezTo>
                      <a:cubicBezTo>
                        <a:pt x="393476" y="183070"/>
                        <a:pt x="251033" y="264927"/>
                        <a:pt x="166921" y="389430"/>
                      </a:cubicBezTo>
                      <a:lnTo>
                        <a:pt x="160207" y="401800"/>
                      </a:lnTo>
                      <a:lnTo>
                        <a:pt x="0" y="309304"/>
                      </a:lnTo>
                      <a:lnTo>
                        <a:pt x="12066" y="287074"/>
                      </a:lnTo>
                      <a:cubicBezTo>
                        <a:pt x="129078" y="113874"/>
                        <a:pt x="327234" y="0"/>
                        <a:pt x="551987" y="0"/>
                      </a:cubicBezTo>
                      <a:close/>
                    </a:path>
                  </a:pathLst>
                </a:cu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sp>
            <p:nvSpPr>
              <p:cNvPr id="41" name="矩形 40"/>
              <p:cNvSpPr/>
              <p:nvPr/>
            </p:nvSpPr>
            <p:spPr bwMode="auto">
              <a:xfrm>
                <a:off x="4961139" y="4809693"/>
                <a:ext cx="1476164" cy="45719"/>
              </a:xfrm>
              <a:prstGeom prst="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grpSp>
      <p:sp>
        <p:nvSpPr>
          <p:cNvPr id="44" name="文本框 43"/>
          <p:cNvSpPr txBox="1"/>
          <p:nvPr/>
        </p:nvSpPr>
        <p:spPr bwMode="auto">
          <a:xfrm>
            <a:off x="1470320" y="6046869"/>
            <a:ext cx="1302145"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a:latin typeface="+mn-ea"/>
                <a:ea typeface="+mn-ea"/>
              </a:rPr>
              <a:t>手机</a:t>
            </a:r>
            <a:endParaRPr lang="zh-CN" altLang="en-US" sz="1600" dirty="0" smtClean="0">
              <a:latin typeface="+mn-ea"/>
              <a:ea typeface="+mn-ea"/>
            </a:endParaRPr>
          </a:p>
        </p:txBody>
      </p:sp>
      <p:sp>
        <p:nvSpPr>
          <p:cNvPr id="45" name="文本框 44"/>
          <p:cNvSpPr txBox="1"/>
          <p:nvPr/>
        </p:nvSpPr>
        <p:spPr bwMode="auto">
          <a:xfrm>
            <a:off x="3832999" y="6046869"/>
            <a:ext cx="1302145"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a:latin typeface="+mn-ea"/>
                <a:ea typeface="+mn-ea"/>
              </a:rPr>
              <a:t>电脑</a:t>
            </a:r>
            <a:endParaRPr lang="zh-CN" altLang="en-US" sz="1600" dirty="0" smtClean="0">
              <a:latin typeface="+mn-ea"/>
              <a:ea typeface="+mn-ea"/>
            </a:endParaRPr>
          </a:p>
        </p:txBody>
      </p:sp>
      <p:sp>
        <p:nvSpPr>
          <p:cNvPr id="46" name="文本框 45"/>
          <p:cNvSpPr txBox="1"/>
          <p:nvPr/>
        </p:nvSpPr>
        <p:spPr bwMode="auto">
          <a:xfrm>
            <a:off x="6672895" y="6046869"/>
            <a:ext cx="1302145"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平板电脑</a:t>
            </a:r>
            <a:endParaRPr lang="zh-CN" altLang="en-US" sz="1600" dirty="0" smtClean="0">
              <a:latin typeface="+mn-ea"/>
              <a:ea typeface="+mn-ea"/>
            </a:endParaRPr>
          </a:p>
        </p:txBody>
      </p:sp>
      <p:sp>
        <p:nvSpPr>
          <p:cNvPr id="47" name="文本框 46"/>
          <p:cNvSpPr txBox="1"/>
          <p:nvPr/>
        </p:nvSpPr>
        <p:spPr bwMode="auto">
          <a:xfrm>
            <a:off x="8857893" y="6046869"/>
            <a:ext cx="1558588"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智能家居设备</a:t>
            </a:r>
            <a:endParaRPr lang="zh-CN" altLang="en-US" sz="1600" dirty="0" smtClean="0">
              <a:latin typeface="+mn-ea"/>
              <a:ea typeface="+mn-ea"/>
            </a:endParaRPr>
          </a:p>
        </p:txBody>
      </p:sp>
      <p:sp>
        <p:nvSpPr>
          <p:cNvPr id="48" name="文本框 47"/>
          <p:cNvSpPr txBox="1"/>
          <p:nvPr/>
        </p:nvSpPr>
        <p:spPr bwMode="auto">
          <a:xfrm>
            <a:off x="10416481" y="5509904"/>
            <a:ext cx="1009919"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600" dirty="0" smtClean="0">
                <a:latin typeface="+mn-ea"/>
                <a:ea typeface="+mn-ea"/>
              </a:rPr>
              <a:t>······</a:t>
            </a:r>
            <a:endParaRPr lang="zh-CN" altLang="en-US" sz="1600" dirty="0" smtClean="0">
              <a:latin typeface="+mn-ea"/>
              <a:ea typeface="+mn-ea"/>
            </a:endParaRPr>
          </a:p>
        </p:txBody>
      </p:sp>
      <p:sp>
        <p:nvSpPr>
          <p:cNvPr id="50" name="矩形 49"/>
          <p:cNvSpPr/>
          <p:nvPr/>
        </p:nvSpPr>
        <p:spPr>
          <a:xfrm>
            <a:off x="889700" y="1233705"/>
            <a:ext cx="10525435" cy="1936877"/>
          </a:xfrm>
          <a:prstGeom prst="rect">
            <a:avLst/>
          </a:prstGeom>
          <a:noFill/>
          <a:ln w="9525">
            <a:noFill/>
            <a:miter lim="800000"/>
          </a:ln>
        </p:spPr>
        <p:txBody>
          <a:bodyPr vert="horz" wrap="square" lIns="80141" tIns="40071" rIns="80141" bIns="40071" numCol="1" anchor="t" anchorCtr="0" compatLnSpc="1"/>
          <a:lstStyle/>
          <a:p>
            <a:pPr marL="301625" indent="-301625" algn="just" defTabSz="802005" fontAlgn="base">
              <a:lnSpc>
                <a:spcPct val="140000"/>
              </a:lnSpc>
              <a:spcBef>
                <a:spcPct val="30000"/>
              </a:spcBef>
              <a:buClr>
                <a:schemeClr val="bg1">
                  <a:lumMod val="50000"/>
                </a:schemeClr>
              </a:buClr>
              <a:buSzPct val="60000"/>
              <a:buFont typeface="Wingdings" panose="05000000000000000000" pitchFamily="2" charset="2"/>
              <a:buChar char="l"/>
            </a:pPr>
            <a:r>
              <a:rPr lang="zh-CN" altLang="en-US" sz="2200" dirty="0" smtClean="0">
                <a:latin typeface="+mn-ea"/>
                <a:ea typeface="+mn-ea"/>
                <a:cs typeface="Arial" panose="020B0604020202020204" pitchFamily="34" charset="0"/>
              </a:rPr>
              <a:t>操作系统是</a:t>
            </a:r>
            <a:r>
              <a:rPr lang="zh-CN" altLang="en-US" sz="2200" dirty="0">
                <a:latin typeface="+mn-ea"/>
                <a:ea typeface="+mn-ea"/>
                <a:cs typeface="Arial" panose="020B0604020202020204" pitchFamily="34" charset="0"/>
              </a:rPr>
              <a:t>一管理计算机硬件与软件资源的程序，同时也是计算机系统的内核与基石。 操作系统身负诸如管理与配置内存、决定系统资源供需的优先次序、控制输入与输出设备、操作网络与管理文件系统等基本事务。 操作系统也提供一个让使用者与系统交互的操作</a:t>
            </a:r>
            <a:r>
              <a:rPr lang="zh-CN" altLang="en-US" sz="2200" dirty="0" smtClean="0">
                <a:latin typeface="+mn-ea"/>
                <a:ea typeface="+mn-ea"/>
                <a:cs typeface="Arial" panose="020B0604020202020204" pitchFamily="34" charset="0"/>
              </a:rPr>
              <a:t>接口。小到智能穿戴设备、电视盒子，大到电脑、服务器、路由交换设备，都有自己的操作系统。</a:t>
            </a:r>
            <a:endParaRPr lang="zh-CN" altLang="en-US" sz="2200" dirty="0">
              <a:latin typeface="+mn-ea"/>
              <a:ea typeface="+mn-ea"/>
              <a:cs typeface="Arial" panose="020B0604020202020204" pitchFamily="34" charset="0"/>
            </a:endParaRPr>
          </a:p>
        </p:txBody>
      </p:sp>
      <p:sp>
        <p:nvSpPr>
          <p:cNvPr id="51" name="文本框 50"/>
          <p:cNvSpPr txBox="1"/>
          <p:nvPr/>
        </p:nvSpPr>
        <p:spPr bwMode="auto">
          <a:xfrm>
            <a:off x="1348312" y="4799285"/>
            <a:ext cx="1546159"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latin typeface="+mn-ea"/>
                <a:ea typeface="+mn-ea"/>
              </a:rPr>
              <a:t>Android</a:t>
            </a:r>
            <a:r>
              <a:rPr lang="zh-CN" altLang="en-US" sz="1200" dirty="0" smtClean="0">
                <a:latin typeface="+mn-ea"/>
                <a:ea typeface="+mn-ea"/>
              </a:rPr>
              <a:t>、</a:t>
            </a:r>
            <a:r>
              <a:rPr lang="en-US" altLang="zh-CN" sz="1200" dirty="0" smtClean="0">
                <a:latin typeface="+mn-ea"/>
                <a:ea typeface="+mn-ea"/>
              </a:rPr>
              <a:t>IOS</a:t>
            </a:r>
            <a:r>
              <a:rPr lang="zh-CN" altLang="en-US" sz="1200" dirty="0" smtClean="0">
                <a:latin typeface="+mn-ea"/>
                <a:ea typeface="+mn-ea"/>
              </a:rPr>
              <a:t>、</a:t>
            </a:r>
            <a:r>
              <a:rPr lang="en-US" altLang="zh-CN" sz="1200" dirty="0" smtClean="0">
                <a:latin typeface="+mn-ea"/>
                <a:ea typeface="+mn-ea"/>
              </a:rPr>
              <a:t>···</a:t>
            </a:r>
            <a:endParaRPr lang="zh-CN" altLang="en-US" sz="1200" dirty="0" smtClean="0">
              <a:latin typeface="+mn-ea"/>
              <a:ea typeface="+mn-ea"/>
            </a:endParaRPr>
          </a:p>
        </p:txBody>
      </p:sp>
      <p:sp>
        <p:nvSpPr>
          <p:cNvPr id="52" name="文本框 51"/>
          <p:cNvSpPr txBox="1"/>
          <p:nvPr/>
        </p:nvSpPr>
        <p:spPr bwMode="auto">
          <a:xfrm>
            <a:off x="3719737" y="4338499"/>
            <a:ext cx="1479418" cy="45799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latin typeface="+mn-ea"/>
                <a:ea typeface="+mn-ea"/>
              </a:rPr>
              <a:t>Windows</a:t>
            </a:r>
            <a:r>
              <a:rPr lang="zh-CN" altLang="en-US" sz="1200" dirty="0" smtClean="0">
                <a:latin typeface="+mn-ea"/>
                <a:ea typeface="+mn-ea"/>
              </a:rPr>
              <a:t>、</a:t>
            </a:r>
            <a:r>
              <a:rPr lang="en-US" altLang="zh-CN" sz="1200" dirty="0" smtClean="0">
                <a:latin typeface="+mn-ea"/>
                <a:ea typeface="+mn-ea"/>
              </a:rPr>
              <a:t>MAC OS</a:t>
            </a:r>
            <a:r>
              <a:rPr lang="zh-CN" altLang="en-US" sz="1200" dirty="0" smtClean="0">
                <a:latin typeface="+mn-ea"/>
                <a:ea typeface="+mn-ea"/>
              </a:rPr>
              <a:t>、红旗</a:t>
            </a:r>
            <a:r>
              <a:rPr lang="zh-CN" altLang="en-US" sz="1200" dirty="0">
                <a:latin typeface="+mn-ea"/>
                <a:ea typeface="+mn-ea"/>
              </a:rPr>
              <a:t>、</a:t>
            </a:r>
            <a:r>
              <a:rPr lang="en-US" altLang="zh-CN" sz="1200" dirty="0" smtClean="0">
                <a:latin typeface="+mn-ea"/>
                <a:ea typeface="+mn-ea"/>
              </a:rPr>
              <a:t>···</a:t>
            </a:r>
            <a:endParaRPr lang="zh-CN" altLang="en-US" sz="1200" dirty="0" smtClean="0">
              <a:latin typeface="+mn-ea"/>
              <a:ea typeface="+mn-ea"/>
            </a:endParaRPr>
          </a:p>
        </p:txBody>
      </p:sp>
      <p:sp>
        <p:nvSpPr>
          <p:cNvPr id="53" name="文本框 52"/>
          <p:cNvSpPr txBox="1"/>
          <p:nvPr/>
        </p:nvSpPr>
        <p:spPr bwMode="auto">
          <a:xfrm>
            <a:off x="6550888" y="4799285"/>
            <a:ext cx="1546159"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latin typeface="+mn-ea"/>
                <a:ea typeface="+mn-ea"/>
              </a:rPr>
              <a:t>Android</a:t>
            </a:r>
            <a:r>
              <a:rPr lang="zh-CN" altLang="en-US" sz="1200" dirty="0" smtClean="0">
                <a:latin typeface="+mn-ea"/>
                <a:ea typeface="+mn-ea"/>
              </a:rPr>
              <a:t>、</a:t>
            </a:r>
            <a:r>
              <a:rPr lang="en-US" altLang="zh-CN" sz="1200" dirty="0" smtClean="0">
                <a:latin typeface="+mn-ea"/>
                <a:ea typeface="+mn-ea"/>
              </a:rPr>
              <a:t>IOS</a:t>
            </a:r>
            <a:r>
              <a:rPr lang="zh-CN" altLang="en-US" sz="1200" dirty="0" smtClean="0">
                <a:latin typeface="+mn-ea"/>
                <a:ea typeface="+mn-ea"/>
              </a:rPr>
              <a:t>、</a:t>
            </a:r>
            <a:r>
              <a:rPr lang="en-US" altLang="zh-CN" sz="1200" dirty="0" smtClean="0">
                <a:latin typeface="+mn-ea"/>
                <a:ea typeface="+mn-ea"/>
              </a:rPr>
              <a:t>···</a:t>
            </a:r>
            <a:endParaRPr lang="zh-CN" altLang="en-US" sz="1200" dirty="0" smtClean="0">
              <a:latin typeface="+mn-ea"/>
              <a:ea typeface="+mn-ea"/>
            </a:endParaRPr>
          </a:p>
        </p:txBody>
      </p:sp>
      <p:sp>
        <p:nvSpPr>
          <p:cNvPr id="54" name="文本框 53"/>
          <p:cNvSpPr txBox="1"/>
          <p:nvPr/>
        </p:nvSpPr>
        <p:spPr bwMode="auto">
          <a:xfrm>
            <a:off x="8774894" y="4799285"/>
            <a:ext cx="1546159"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latin typeface="+mn-ea"/>
                <a:ea typeface="+mn-ea"/>
              </a:rPr>
              <a:t>Android</a:t>
            </a:r>
            <a:r>
              <a:rPr lang="zh-CN" altLang="en-US" sz="1200" dirty="0">
                <a:latin typeface="+mn-ea"/>
                <a:ea typeface="+mn-ea"/>
              </a:rPr>
              <a:t>、</a:t>
            </a:r>
            <a:r>
              <a:rPr lang="en-US" altLang="zh-CN" sz="1200" dirty="0" smtClean="0">
                <a:latin typeface="+mn-ea"/>
                <a:ea typeface="+mn-ea"/>
              </a:rPr>
              <a:t>···</a:t>
            </a:r>
            <a:endParaRPr lang="zh-CN" altLang="en-US" sz="1200" dirty="0" smtClean="0">
              <a:latin typeface="+mn-ea"/>
              <a:ea typeface="+mn-ea"/>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Linux</a:t>
            </a:r>
            <a:r>
              <a:rPr lang="zh-CN" altLang="en-US" dirty="0" smtClean="0">
                <a:solidFill>
                  <a:schemeClr val="tx1"/>
                </a:solidFill>
              </a:rPr>
              <a:t>操作系统起源</a:t>
            </a:r>
            <a:endParaRPr lang="zh-CN" altLang="en-US" dirty="0">
              <a:solidFill>
                <a:schemeClr val="tx1"/>
              </a:solidFill>
            </a:endParaRPr>
          </a:p>
        </p:txBody>
      </p:sp>
      <p:sp>
        <p:nvSpPr>
          <p:cNvPr id="4" name="文本占位符 3"/>
          <p:cNvSpPr>
            <a:spLocks noGrp="1"/>
          </p:cNvSpPr>
          <p:nvPr>
            <p:ph type="body" sz="quarter" idx="10"/>
          </p:nvPr>
        </p:nvSpPr>
        <p:spPr>
          <a:xfrm>
            <a:off x="912285" y="1233488"/>
            <a:ext cx="6947911" cy="4680000"/>
          </a:xfrm>
        </p:spPr>
        <p:txBody>
          <a:bodyPr/>
          <a:lstStyle/>
          <a:p>
            <a:r>
              <a:rPr lang="en-US" altLang="zh-CN" dirty="0" smtClean="0"/>
              <a:t>1991</a:t>
            </a:r>
            <a:r>
              <a:rPr lang="zh-CN" altLang="en-US" dirty="0" smtClean="0"/>
              <a:t>年</a:t>
            </a:r>
            <a:r>
              <a:rPr lang="en-US" altLang="zh-CN" dirty="0" smtClean="0"/>
              <a:t>10</a:t>
            </a:r>
            <a:r>
              <a:rPr lang="zh-CN" altLang="en-US" dirty="0" smtClean="0"/>
              <a:t>月</a:t>
            </a:r>
            <a:r>
              <a:rPr lang="en-US" altLang="zh-CN" dirty="0" smtClean="0"/>
              <a:t>5</a:t>
            </a:r>
            <a:r>
              <a:rPr lang="zh-CN" altLang="en-US" dirty="0" smtClean="0"/>
              <a:t>日，</a:t>
            </a:r>
            <a:r>
              <a:rPr lang="en-US" altLang="zh-CN" dirty="0" smtClean="0"/>
              <a:t>Linus Torvalds</a:t>
            </a:r>
            <a:r>
              <a:rPr lang="zh-CN" altLang="en-US" dirty="0" smtClean="0"/>
              <a:t>在</a:t>
            </a:r>
            <a:r>
              <a:rPr lang="en-US" altLang="zh-CN" dirty="0" smtClean="0"/>
              <a:t>comp.os.minix</a:t>
            </a:r>
            <a:r>
              <a:rPr lang="zh-CN" altLang="en-US" dirty="0" smtClean="0"/>
              <a:t>新闻组织上正式对外宣布</a:t>
            </a:r>
            <a:r>
              <a:rPr lang="en-US" altLang="zh-CN" dirty="0" smtClean="0"/>
              <a:t>Linux</a:t>
            </a:r>
            <a:r>
              <a:rPr lang="zh-CN" altLang="en-US" dirty="0" smtClean="0"/>
              <a:t>内核的诞生，并且开源。</a:t>
            </a:r>
            <a:endParaRPr lang="en-US" altLang="zh-CN" dirty="0" smtClean="0"/>
          </a:p>
          <a:p>
            <a:r>
              <a:rPr lang="zh-CN" altLang="en-US" dirty="0" smtClean="0"/>
              <a:t>在开源社区的参与者努力下，</a:t>
            </a:r>
            <a:r>
              <a:rPr lang="en-US" altLang="zh-CN" dirty="0" smtClean="0"/>
              <a:t>1994</a:t>
            </a:r>
            <a:r>
              <a:rPr lang="zh-CN" altLang="en-US" dirty="0" smtClean="0"/>
              <a:t>年</a:t>
            </a:r>
            <a:r>
              <a:rPr lang="en-US" altLang="zh-CN" dirty="0" smtClean="0"/>
              <a:t>3</a:t>
            </a:r>
            <a:r>
              <a:rPr lang="zh-CN" altLang="en-US" dirty="0" smtClean="0"/>
              <a:t>月</a:t>
            </a:r>
            <a:r>
              <a:rPr lang="en-US" altLang="zh-CN" dirty="0" smtClean="0"/>
              <a:t>Linux 1.0</a:t>
            </a:r>
            <a:r>
              <a:rPr lang="zh-CN" altLang="en-US" dirty="0" smtClean="0"/>
              <a:t>内核版本正式发布。</a:t>
            </a:r>
            <a:endParaRPr lang="en-US" altLang="zh-CN" dirty="0" smtClean="0"/>
          </a:p>
          <a:p>
            <a:r>
              <a:rPr lang="en-US" altLang="zh-CN" dirty="0" smtClean="0"/>
              <a:t>Linux</a:t>
            </a:r>
            <a:r>
              <a:rPr lang="zh-CN" altLang="en-US" dirty="0" smtClean="0"/>
              <a:t>是一套免费使用和自由传播的类</a:t>
            </a:r>
            <a:r>
              <a:rPr lang="en-US" altLang="zh-CN" dirty="0" smtClean="0"/>
              <a:t>Unix</a:t>
            </a:r>
            <a:r>
              <a:rPr lang="zh-CN" altLang="en-US" dirty="0" smtClean="0"/>
              <a:t>操作系统，是一个基于</a:t>
            </a:r>
            <a:r>
              <a:rPr lang="en-US" altLang="zh-CN" dirty="0" smtClean="0"/>
              <a:t>POSIX</a:t>
            </a:r>
            <a:r>
              <a:rPr lang="zh-CN" altLang="en-US" dirty="0" smtClean="0"/>
              <a:t>和</a:t>
            </a:r>
            <a:r>
              <a:rPr lang="en-US" altLang="zh-CN" dirty="0" smtClean="0"/>
              <a:t>Unix</a:t>
            </a:r>
            <a:r>
              <a:rPr lang="zh-CN" altLang="en-US" dirty="0" smtClean="0"/>
              <a:t>的多用户、多任务、支持多线程和多</a:t>
            </a:r>
            <a:r>
              <a:rPr lang="en-US" altLang="zh-CN" dirty="0" smtClean="0"/>
              <a:t>CPU</a:t>
            </a:r>
            <a:r>
              <a:rPr lang="zh-CN" altLang="en-US" dirty="0" smtClean="0"/>
              <a:t>的操作系统。</a:t>
            </a:r>
            <a:endParaRPr lang="zh-CN" altLang="en-US" dirty="0"/>
          </a:p>
        </p:txBody>
      </p:sp>
      <p:pic>
        <p:nvPicPr>
          <p:cNvPr id="3" name="图片 2"/>
          <p:cNvPicPr>
            <a:picLocks noChangeAspect="1"/>
          </p:cNvPicPr>
          <p:nvPr/>
        </p:nvPicPr>
        <p:blipFill>
          <a:blip r:embed="rId1"/>
          <a:stretch>
            <a:fillRect/>
          </a:stretch>
        </p:blipFill>
        <p:spPr>
          <a:xfrm>
            <a:off x="7968208" y="1700808"/>
            <a:ext cx="3347230" cy="3862189"/>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Linux</a:t>
            </a:r>
            <a:r>
              <a:rPr lang="zh-CN" altLang="en-US" dirty="0" smtClean="0">
                <a:solidFill>
                  <a:schemeClr val="tx1"/>
                </a:solidFill>
              </a:rPr>
              <a:t>操作系统的组成</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altLang="zh-CN" dirty="0" smtClean="0"/>
              <a:t>Linux</a:t>
            </a:r>
            <a:r>
              <a:rPr lang="zh-CN" altLang="en-US" dirty="0" smtClean="0"/>
              <a:t>操作系统构成</a:t>
            </a:r>
            <a:endParaRPr lang="en-US" altLang="zh-CN" dirty="0" smtClean="0"/>
          </a:p>
          <a:p>
            <a:pPr lvl="1"/>
            <a:r>
              <a:rPr lang="en-US" altLang="zh-CN" dirty="0" smtClean="0"/>
              <a:t>Linux</a:t>
            </a:r>
            <a:r>
              <a:rPr lang="zh-CN" altLang="en-US" dirty="0" smtClean="0"/>
              <a:t>内核</a:t>
            </a:r>
            <a:endParaRPr lang="en-US" altLang="zh-CN" dirty="0" smtClean="0"/>
          </a:p>
          <a:p>
            <a:pPr lvl="1"/>
            <a:r>
              <a:rPr lang="zh-CN" altLang="en-US" dirty="0" smtClean="0"/>
              <a:t>应用程序</a:t>
            </a:r>
            <a:endParaRPr lang="en-US" altLang="zh-CN" dirty="0" smtClean="0"/>
          </a:p>
          <a:p>
            <a:r>
              <a:rPr lang="en-US" altLang="zh-CN" dirty="0" smtClean="0"/>
              <a:t>Linux</a:t>
            </a:r>
            <a:r>
              <a:rPr lang="zh-CN" altLang="en-US" dirty="0" smtClean="0"/>
              <a:t>内核项目介绍</a:t>
            </a:r>
            <a:endParaRPr lang="en-US" altLang="zh-CN" dirty="0" smtClean="0"/>
          </a:p>
          <a:p>
            <a:pPr lvl="1"/>
            <a:r>
              <a:rPr lang="zh-CN" altLang="en-US" dirty="0" smtClean="0"/>
              <a:t>主要作者：</a:t>
            </a:r>
            <a:r>
              <a:rPr lang="en-US" altLang="zh-CN" dirty="0" smtClean="0"/>
              <a:t>Linus Torvalds </a:t>
            </a:r>
            <a:r>
              <a:rPr lang="zh-CN" altLang="en-US" dirty="0" smtClean="0"/>
              <a:t>（芬兰）</a:t>
            </a:r>
            <a:r>
              <a:rPr lang="en-US" altLang="zh-CN" dirty="0" smtClean="0"/>
              <a:t> </a:t>
            </a:r>
            <a:r>
              <a:rPr lang="zh-CN" altLang="en-US" dirty="0" smtClean="0"/>
              <a:t>。</a:t>
            </a:r>
            <a:endParaRPr lang="en-US" altLang="zh-CN" dirty="0" smtClean="0"/>
          </a:p>
          <a:p>
            <a:pPr lvl="1"/>
            <a:r>
              <a:rPr lang="en-US" altLang="zh-CN" dirty="0" smtClean="0"/>
              <a:t>1991</a:t>
            </a:r>
            <a:r>
              <a:rPr lang="zh-CN" altLang="en-US" dirty="0" smtClean="0"/>
              <a:t>年</a:t>
            </a:r>
            <a:r>
              <a:rPr lang="en-US" altLang="zh-CN" dirty="0" smtClean="0"/>
              <a:t>10</a:t>
            </a:r>
            <a:r>
              <a:rPr lang="zh-CN" altLang="en-US" dirty="0" smtClean="0"/>
              <a:t>月，发布</a:t>
            </a:r>
            <a:r>
              <a:rPr lang="en-US" altLang="zh-CN" dirty="0" smtClean="0"/>
              <a:t>Linux 0.02</a:t>
            </a:r>
            <a:r>
              <a:rPr lang="zh-CN" altLang="en-US" dirty="0" smtClean="0"/>
              <a:t>版（第一个公开版）。</a:t>
            </a:r>
            <a:endParaRPr lang="en-US" altLang="zh-CN" dirty="0" smtClean="0"/>
          </a:p>
          <a:p>
            <a:pPr lvl="1"/>
            <a:r>
              <a:rPr lang="en-US" altLang="zh-CN" dirty="0" smtClean="0"/>
              <a:t>1994</a:t>
            </a:r>
            <a:r>
              <a:rPr lang="zh-CN" altLang="en-US" dirty="0" smtClean="0"/>
              <a:t>年</a:t>
            </a:r>
            <a:r>
              <a:rPr lang="en-US" altLang="zh-CN" dirty="0" smtClean="0"/>
              <a:t>3</a:t>
            </a:r>
            <a:r>
              <a:rPr lang="zh-CN" altLang="en-US" dirty="0" smtClean="0"/>
              <a:t>月，</a:t>
            </a:r>
            <a:r>
              <a:rPr lang="en-US" altLang="zh-CN" dirty="0" smtClean="0"/>
              <a:t>Linux 1.0</a:t>
            </a:r>
            <a:r>
              <a:rPr lang="zh-CN" altLang="en-US" dirty="0" smtClean="0"/>
              <a:t>版发布。</a:t>
            </a:r>
            <a:endParaRPr lang="en-US" altLang="zh-CN" dirty="0" smtClean="0"/>
          </a:p>
          <a:p>
            <a:pPr lvl="1"/>
            <a:r>
              <a:rPr lang="en-US" altLang="zh-CN" dirty="0" smtClean="0"/>
              <a:t>Linux</a:t>
            </a:r>
            <a:r>
              <a:rPr lang="zh-CN" altLang="en-US" dirty="0" smtClean="0"/>
              <a:t>内核的标志</a:t>
            </a:r>
            <a:r>
              <a:rPr lang="en-US" altLang="zh-CN" dirty="0" smtClean="0"/>
              <a:t>——</a:t>
            </a:r>
            <a:r>
              <a:rPr lang="zh-CN" altLang="en-US" dirty="0" smtClean="0"/>
              <a:t>企鹅</a:t>
            </a:r>
            <a:r>
              <a:rPr lang="en-US" altLang="zh-CN" dirty="0" smtClean="0"/>
              <a:t>Tux</a:t>
            </a:r>
            <a:r>
              <a:rPr lang="zh-CN" altLang="en-US" dirty="0" smtClean="0"/>
              <a:t>，取自芬兰的吉祥物。</a:t>
            </a:r>
            <a:endParaRPr lang="zh-CN" altLang="en-US" dirty="0"/>
          </a:p>
        </p:txBody>
      </p:sp>
      <p:pic>
        <p:nvPicPr>
          <p:cNvPr id="1026" name="Picture 2" descr="NewTux.sv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949845" y="4473116"/>
            <a:ext cx="1476555" cy="17718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常见的</a:t>
            </a:r>
            <a:r>
              <a:rPr lang="en-US" altLang="zh-CN" dirty="0" smtClean="0">
                <a:solidFill>
                  <a:schemeClr val="tx1"/>
                </a:solidFill>
              </a:rPr>
              <a:t>Linux</a:t>
            </a:r>
            <a:r>
              <a:rPr lang="zh-CN" altLang="en-US" dirty="0" smtClean="0">
                <a:solidFill>
                  <a:schemeClr val="tx1"/>
                </a:solidFill>
              </a:rPr>
              <a:t>操作系统</a:t>
            </a:r>
            <a:endParaRPr lang="zh-CN" altLang="en-US" dirty="0">
              <a:solidFill>
                <a:schemeClr val="tx1"/>
              </a:solidFill>
            </a:endParaRPr>
          </a:p>
        </p:txBody>
      </p:sp>
      <p:sp>
        <p:nvSpPr>
          <p:cNvPr id="4" name="文本框 3"/>
          <p:cNvSpPr txBox="1"/>
          <p:nvPr/>
        </p:nvSpPr>
        <p:spPr bwMode="auto">
          <a:xfrm>
            <a:off x="5195900" y="1809118"/>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err="1" smtClean="0">
                <a:latin typeface="+mn-ea"/>
                <a:ea typeface="+mn-ea"/>
              </a:rPr>
              <a:t>RedHat</a:t>
            </a:r>
            <a:endParaRPr lang="zh-CN" altLang="en-US" sz="2000" dirty="0" smtClean="0">
              <a:latin typeface="+mn-ea"/>
              <a:ea typeface="+mn-ea"/>
            </a:endParaRPr>
          </a:p>
        </p:txBody>
      </p:sp>
      <p:sp>
        <p:nvSpPr>
          <p:cNvPr id="5" name="文本框 4"/>
          <p:cNvSpPr txBox="1"/>
          <p:nvPr/>
        </p:nvSpPr>
        <p:spPr bwMode="auto">
          <a:xfrm>
            <a:off x="5195900" y="2406058"/>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CentOS</a:t>
            </a:r>
            <a:endParaRPr lang="zh-CN" altLang="en-US" sz="2000" dirty="0" smtClean="0">
              <a:latin typeface="+mn-ea"/>
              <a:ea typeface="+mn-ea"/>
            </a:endParaRPr>
          </a:p>
        </p:txBody>
      </p:sp>
      <p:sp>
        <p:nvSpPr>
          <p:cNvPr id="6" name="文本框 5"/>
          <p:cNvSpPr txBox="1"/>
          <p:nvPr/>
        </p:nvSpPr>
        <p:spPr bwMode="auto">
          <a:xfrm>
            <a:off x="5195900" y="3030713"/>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Fedora</a:t>
            </a:r>
            <a:endParaRPr lang="zh-CN" altLang="en-US" sz="2000" dirty="0" smtClean="0">
              <a:latin typeface="+mn-ea"/>
              <a:ea typeface="+mn-ea"/>
            </a:endParaRPr>
          </a:p>
        </p:txBody>
      </p:sp>
      <p:sp>
        <p:nvSpPr>
          <p:cNvPr id="7" name="文本框 6"/>
          <p:cNvSpPr txBox="1"/>
          <p:nvPr/>
        </p:nvSpPr>
        <p:spPr bwMode="auto">
          <a:xfrm>
            <a:off x="5195901" y="3627653"/>
            <a:ext cx="1512168"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err="1" smtClean="0">
                <a:latin typeface="+mn-ea"/>
                <a:ea typeface="+mn-ea"/>
              </a:rPr>
              <a:t>Kaili</a:t>
            </a:r>
            <a:r>
              <a:rPr lang="en-US" altLang="zh-CN" sz="2000" dirty="0" smtClean="0">
                <a:latin typeface="+mn-ea"/>
                <a:ea typeface="+mn-ea"/>
              </a:rPr>
              <a:t> Linux</a:t>
            </a:r>
            <a:endParaRPr lang="zh-CN" altLang="en-US" sz="2000" dirty="0" smtClean="0">
              <a:latin typeface="+mn-ea"/>
              <a:ea typeface="+mn-ea"/>
            </a:endParaRPr>
          </a:p>
        </p:txBody>
      </p:sp>
      <p:sp>
        <p:nvSpPr>
          <p:cNvPr id="8" name="文本框 7"/>
          <p:cNvSpPr txBox="1"/>
          <p:nvPr/>
        </p:nvSpPr>
        <p:spPr bwMode="auto">
          <a:xfrm>
            <a:off x="5195900" y="4279252"/>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DVL</a:t>
            </a:r>
            <a:endParaRPr lang="zh-CN" altLang="en-US" sz="2000" dirty="0" smtClean="0">
              <a:latin typeface="+mn-ea"/>
              <a:ea typeface="+mn-ea"/>
            </a:endParaRPr>
          </a:p>
        </p:txBody>
      </p:sp>
      <p:sp>
        <p:nvSpPr>
          <p:cNvPr id="9" name="文本框 8"/>
          <p:cNvSpPr txBox="1"/>
          <p:nvPr/>
        </p:nvSpPr>
        <p:spPr bwMode="auto">
          <a:xfrm>
            <a:off x="5195901" y="4876192"/>
            <a:ext cx="1512168"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err="1" smtClean="0">
                <a:latin typeface="+mn-ea"/>
                <a:ea typeface="+mn-ea"/>
              </a:rPr>
              <a:t>OpenSuse</a:t>
            </a:r>
            <a:endParaRPr lang="zh-CN" altLang="en-US" sz="2000" dirty="0" smtClean="0">
              <a:latin typeface="+mn-ea"/>
              <a:ea typeface="+mn-ea"/>
            </a:endParaRPr>
          </a:p>
        </p:txBody>
      </p:sp>
      <p:sp>
        <p:nvSpPr>
          <p:cNvPr id="10" name="文本框 9"/>
          <p:cNvSpPr txBox="1"/>
          <p:nvPr/>
        </p:nvSpPr>
        <p:spPr bwMode="auto">
          <a:xfrm>
            <a:off x="7427897" y="1828765"/>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err="1">
                <a:latin typeface="+mn-ea"/>
                <a:ea typeface="+mn-ea"/>
              </a:rPr>
              <a:t>Debian</a:t>
            </a:r>
            <a:endParaRPr lang="zh-CN" altLang="en-US" sz="2000" dirty="0" smtClean="0">
              <a:latin typeface="+mn-ea"/>
              <a:ea typeface="+mn-ea"/>
            </a:endParaRPr>
          </a:p>
        </p:txBody>
      </p:sp>
      <p:sp>
        <p:nvSpPr>
          <p:cNvPr id="11" name="文本框 10"/>
          <p:cNvSpPr txBox="1"/>
          <p:nvPr/>
        </p:nvSpPr>
        <p:spPr bwMode="auto">
          <a:xfrm>
            <a:off x="7427897" y="2425705"/>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Ubuntu</a:t>
            </a:r>
            <a:endParaRPr lang="zh-CN" altLang="en-US" sz="2000" dirty="0" smtClean="0">
              <a:latin typeface="+mn-ea"/>
              <a:ea typeface="+mn-ea"/>
            </a:endParaRPr>
          </a:p>
        </p:txBody>
      </p:sp>
      <p:sp>
        <p:nvSpPr>
          <p:cNvPr id="12" name="文本框 11"/>
          <p:cNvSpPr txBox="1"/>
          <p:nvPr/>
        </p:nvSpPr>
        <p:spPr bwMode="auto">
          <a:xfrm>
            <a:off x="7427897" y="3050360"/>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err="1" smtClean="0">
                <a:latin typeface="+mn-ea"/>
                <a:ea typeface="+mn-ea"/>
              </a:rPr>
              <a:t>deepin</a:t>
            </a:r>
            <a:endParaRPr lang="zh-CN" altLang="en-US" sz="2000" dirty="0" smtClean="0">
              <a:latin typeface="+mn-ea"/>
              <a:ea typeface="+mn-ea"/>
            </a:endParaRPr>
          </a:p>
        </p:txBody>
      </p:sp>
      <p:sp>
        <p:nvSpPr>
          <p:cNvPr id="13" name="文本框 12"/>
          <p:cNvSpPr txBox="1"/>
          <p:nvPr/>
        </p:nvSpPr>
        <p:spPr bwMode="auto">
          <a:xfrm>
            <a:off x="7427897" y="4298899"/>
            <a:ext cx="157517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Arch Linux</a:t>
            </a:r>
            <a:endParaRPr lang="zh-CN" altLang="en-US" sz="2000" dirty="0" smtClean="0">
              <a:latin typeface="+mn-ea"/>
              <a:ea typeface="+mn-ea"/>
            </a:endParaRPr>
          </a:p>
        </p:txBody>
      </p:sp>
      <p:sp>
        <p:nvSpPr>
          <p:cNvPr id="14" name="文本框 13"/>
          <p:cNvSpPr txBox="1"/>
          <p:nvPr/>
        </p:nvSpPr>
        <p:spPr bwMode="auto">
          <a:xfrm>
            <a:off x="7427897" y="4895839"/>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2000" dirty="0" smtClean="0">
                <a:latin typeface="+mn-ea"/>
                <a:ea typeface="+mn-ea"/>
              </a:rPr>
              <a:t>中标麒麟</a:t>
            </a:r>
            <a:endParaRPr lang="zh-CN" altLang="en-US" sz="2000" dirty="0" smtClean="0">
              <a:latin typeface="+mn-ea"/>
              <a:ea typeface="+mn-ea"/>
            </a:endParaRPr>
          </a:p>
        </p:txBody>
      </p:sp>
      <p:sp>
        <p:nvSpPr>
          <p:cNvPr id="16" name="文本框 15"/>
          <p:cNvSpPr txBox="1"/>
          <p:nvPr/>
        </p:nvSpPr>
        <p:spPr bwMode="auto">
          <a:xfrm>
            <a:off x="7358650" y="3647300"/>
            <a:ext cx="188858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Oracle Linux</a:t>
            </a:r>
            <a:endParaRPr lang="zh-CN" altLang="en-US" sz="2000" dirty="0" smtClean="0">
              <a:latin typeface="+mn-ea"/>
              <a:ea typeface="+mn-ea"/>
            </a:endParaRPr>
          </a:p>
        </p:txBody>
      </p:sp>
      <p:pic>
        <p:nvPicPr>
          <p:cNvPr id="17" name="Picture 2" descr="NewTux.sv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47528" y="2802494"/>
            <a:ext cx="1476555" cy="177186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bwMode="auto">
          <a:xfrm>
            <a:off x="9479409" y="3499750"/>
            <a:ext cx="1302145" cy="396436"/>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000" dirty="0" smtClean="0">
                <a:latin typeface="+mn-ea"/>
                <a:ea typeface="+mn-ea"/>
              </a:rPr>
              <a:t>······</a:t>
            </a:r>
            <a:endParaRPr lang="zh-CN" altLang="en-US" sz="2000" dirty="0" smtClean="0">
              <a:latin typeface="+mn-ea"/>
              <a:ea typeface="+mn-ea"/>
            </a:endParaRPr>
          </a:p>
        </p:txBody>
      </p:sp>
      <p:grpSp>
        <p:nvGrpSpPr>
          <p:cNvPr id="22" name="组合 21"/>
          <p:cNvGrpSpPr/>
          <p:nvPr/>
        </p:nvGrpSpPr>
        <p:grpSpPr>
          <a:xfrm>
            <a:off x="3799671" y="1120447"/>
            <a:ext cx="470408" cy="5155042"/>
            <a:chOff x="3573502" y="1120447"/>
            <a:chExt cx="470408" cy="5155042"/>
          </a:xfrm>
        </p:grpSpPr>
        <p:sp>
          <p:nvSpPr>
            <p:cNvPr id="21" name="梯形 20"/>
            <p:cNvSpPr/>
            <p:nvPr/>
          </p:nvSpPr>
          <p:spPr bwMode="auto">
            <a:xfrm rot="16200000">
              <a:off x="1094197" y="3599752"/>
              <a:ext cx="5155042" cy="196431"/>
            </a:xfrm>
            <a:prstGeom prst="trapezoid">
              <a:avLst>
                <a:gd name="adj" fmla="val 798099"/>
              </a:avLst>
            </a:prstGeom>
            <a:gradFill>
              <a:gsLst>
                <a:gs pos="0">
                  <a:schemeClr val="bg1">
                    <a:lumMod val="90000"/>
                  </a:schemeClr>
                </a:gs>
                <a:gs pos="57500">
                  <a:schemeClr val="bg1">
                    <a:lumMod val="96000"/>
                  </a:schemeClr>
                </a:gs>
                <a:gs pos="30000">
                  <a:schemeClr val="bg1">
                    <a:lumMod val="93000"/>
                  </a:schemeClr>
                </a:gs>
                <a:gs pos="83000">
                  <a:schemeClr val="bg1">
                    <a:lumMod val="98000"/>
                  </a:schemeClr>
                </a:gs>
                <a:gs pos="100000">
                  <a:schemeClr val="bg1"/>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19" name="梯形 18"/>
            <p:cNvSpPr/>
            <p:nvPr/>
          </p:nvSpPr>
          <p:spPr bwMode="auto">
            <a:xfrm rot="16200000">
              <a:off x="1244683" y="3528921"/>
              <a:ext cx="5006680" cy="318985"/>
            </a:xfrm>
            <a:prstGeom prst="trapezoid">
              <a:avLst>
                <a:gd name="adj" fmla="val 465132"/>
              </a:avLst>
            </a:prstGeom>
            <a:gradFill>
              <a:gsLst>
                <a:gs pos="0">
                  <a:schemeClr val="bg1">
                    <a:lumMod val="90000"/>
                  </a:schemeClr>
                </a:gs>
                <a:gs pos="57500">
                  <a:schemeClr val="bg1">
                    <a:lumMod val="96000"/>
                  </a:schemeClr>
                </a:gs>
                <a:gs pos="30000">
                  <a:schemeClr val="bg1">
                    <a:lumMod val="93000"/>
                  </a:schemeClr>
                </a:gs>
                <a:gs pos="83000">
                  <a:schemeClr val="bg1">
                    <a:lumMod val="98000"/>
                  </a:schemeClr>
                </a:gs>
                <a:gs pos="100000">
                  <a:schemeClr val="bg1"/>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0" name="梯形 19"/>
            <p:cNvSpPr/>
            <p:nvPr/>
          </p:nvSpPr>
          <p:spPr bwMode="auto">
            <a:xfrm rot="16200000">
              <a:off x="1515581" y="3493131"/>
              <a:ext cx="4610246" cy="446413"/>
            </a:xfrm>
            <a:prstGeom prst="trapezoid">
              <a:avLst>
                <a:gd name="adj" fmla="val 287326"/>
              </a:avLst>
            </a:prstGeom>
            <a:gradFill>
              <a:gsLst>
                <a:gs pos="0">
                  <a:schemeClr val="bg1">
                    <a:lumMod val="90000"/>
                  </a:schemeClr>
                </a:gs>
                <a:gs pos="57500">
                  <a:schemeClr val="bg1">
                    <a:lumMod val="96000"/>
                  </a:schemeClr>
                </a:gs>
                <a:gs pos="30000">
                  <a:schemeClr val="bg1">
                    <a:lumMod val="93000"/>
                  </a:schemeClr>
                </a:gs>
                <a:gs pos="83000">
                  <a:schemeClr val="bg1">
                    <a:lumMod val="98000"/>
                  </a:schemeClr>
                </a:gs>
                <a:gs pos="100000">
                  <a:schemeClr val="bg1"/>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华为鲲鹏处理器，坚持持续创新</a:t>
            </a:r>
            <a:endParaRPr lang="zh-CN" altLang="en-US" dirty="0">
              <a:solidFill>
                <a:schemeClr val="tx1"/>
              </a:solidFill>
            </a:endParaRPr>
          </a:p>
        </p:txBody>
      </p:sp>
      <p:sp>
        <p:nvSpPr>
          <p:cNvPr id="5" name="圆角矩形 4"/>
          <p:cNvSpPr/>
          <p:nvPr/>
        </p:nvSpPr>
        <p:spPr>
          <a:xfrm>
            <a:off x="1087563" y="3659892"/>
            <a:ext cx="2201647" cy="1255115"/>
          </a:xfrm>
          <a:prstGeom prst="roundRect">
            <a:avLst>
              <a:gd name="adj" fmla="val 6750"/>
            </a:avLst>
          </a:prstGeom>
          <a:solidFill>
            <a:schemeClr val="bg1">
              <a:lumMod val="85000"/>
              <a:alpha val="1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100" kern="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805"/>
          <p:cNvSpPr txBox="1"/>
          <p:nvPr/>
        </p:nvSpPr>
        <p:spPr>
          <a:xfrm>
            <a:off x="687056" y="3743271"/>
            <a:ext cx="3131441" cy="257369"/>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defTabSz="410845" hangingPunct="0"/>
            <a:r>
              <a:rPr lang="zh-CN" altLang="en-US"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芯片能力积累</a:t>
            </a:r>
            <a:endParaRPr lang="en-US" altLang="zh-CN"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7" name="TextBox 805"/>
          <p:cNvSpPr txBox="1"/>
          <p:nvPr/>
        </p:nvSpPr>
        <p:spPr>
          <a:xfrm>
            <a:off x="1125966" y="4199479"/>
            <a:ext cx="2253620" cy="626701"/>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marL="180975" indent="-180975" algn="l" defTabSz="410845" hangingPunct="0">
              <a:lnSpc>
                <a:spcPct val="150000"/>
              </a:lnSpc>
              <a:buFont typeface="Arial" panose="020B0604020202020204" pitchFamily="34" charset="0"/>
              <a:buChar char="•"/>
            </a:pPr>
            <a:r>
              <a:rPr lang="en-US" altLang="zh-CN"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ARM</a:t>
            </a: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芯片技术</a:t>
            </a:r>
            <a:r>
              <a:rPr lang="en-US" altLang="zh-CN"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&amp;IP</a:t>
            </a: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设计能力</a:t>
            </a:r>
            <a:endParaRPr lang="en-US" altLang="zh-CN"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a:p>
            <a:pPr marL="180975" indent="-180975" algn="l" defTabSz="410845" hangingPunct="0">
              <a:lnSpc>
                <a:spcPct val="150000"/>
              </a:lnSpc>
              <a:buFont typeface="Arial" panose="020B0604020202020204" pitchFamily="34" charset="0"/>
              <a:buChar char="•"/>
            </a:pP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通讯及终端领域</a:t>
            </a:r>
            <a:endParaRPr lang="en-US" altLang="zh-CN"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 name="圆角矩形 8"/>
          <p:cNvSpPr/>
          <p:nvPr/>
        </p:nvSpPr>
        <p:spPr>
          <a:xfrm>
            <a:off x="2877350" y="2202961"/>
            <a:ext cx="2497540" cy="1462003"/>
          </a:xfrm>
          <a:prstGeom prst="roundRect">
            <a:avLst>
              <a:gd name="adj" fmla="val 6750"/>
            </a:avLst>
          </a:prstGeom>
          <a:solidFill>
            <a:schemeClr val="bg1">
              <a:lumMod val="85000"/>
              <a:alpha val="1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100" kern="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805"/>
          <p:cNvSpPr txBox="1"/>
          <p:nvPr/>
        </p:nvSpPr>
        <p:spPr>
          <a:xfrm>
            <a:off x="2433434" y="2223787"/>
            <a:ext cx="3552295" cy="257369"/>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defTabSz="410845" hangingPunct="0"/>
            <a:r>
              <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芯片技术创新</a:t>
            </a:r>
            <a:endPar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 name="TextBox 805"/>
          <p:cNvSpPr txBox="1"/>
          <p:nvPr/>
        </p:nvSpPr>
        <p:spPr>
          <a:xfrm>
            <a:off x="2910507" y="2606613"/>
            <a:ext cx="2629849" cy="903700"/>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marL="180975" indent="-180975" algn="l" defTabSz="410845" hangingPunct="0">
              <a:lnSpc>
                <a:spcPct val="150000"/>
              </a:lnSpc>
              <a:buFont typeface="Arial" panose="020B0604020202020204" pitchFamily="34" charset="0"/>
              <a:buChar char="•"/>
            </a:pPr>
            <a:r>
              <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ARM64</a:t>
            </a:r>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芯片</a:t>
            </a: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技术、尖端制程工艺</a:t>
            </a:r>
            <a:endPar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a:p>
            <a:pPr marL="180975" indent="-180975" algn="l" defTabSz="410845"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数据中心领域</a:t>
            </a:r>
            <a:endPar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a:p>
            <a:pPr marL="180975" indent="-180975" algn="l" defTabSz="410845" hangingPunct="0">
              <a:lnSpc>
                <a:spcPct val="150000"/>
              </a:lnSpc>
              <a:buFont typeface="Arial" panose="020B0604020202020204" pitchFamily="34" charset="0"/>
              <a:buChar char="•"/>
            </a:pP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性能持平</a:t>
            </a:r>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，计算效能更优</a:t>
            </a:r>
            <a:endPar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3" name="TextBox 805"/>
          <p:cNvSpPr txBox="1"/>
          <p:nvPr/>
        </p:nvSpPr>
        <p:spPr>
          <a:xfrm>
            <a:off x="5234976" y="1225852"/>
            <a:ext cx="3095207" cy="257369"/>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defTabSz="410845" hangingPunct="0"/>
            <a:r>
              <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芯片架构创新</a:t>
            </a:r>
            <a:endParaRPr lang="en-US" altLang="zh-CN"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5" name="圆角矩形 14"/>
          <p:cNvSpPr/>
          <p:nvPr/>
        </p:nvSpPr>
        <p:spPr>
          <a:xfrm>
            <a:off x="5374890" y="1189268"/>
            <a:ext cx="2484868" cy="1237174"/>
          </a:xfrm>
          <a:prstGeom prst="roundRect">
            <a:avLst>
              <a:gd name="adj" fmla="val 6750"/>
            </a:avLst>
          </a:prstGeom>
          <a:solidFill>
            <a:schemeClr val="bg1">
              <a:lumMod val="85000"/>
              <a:alpha val="1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100" kern="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TextBox 805"/>
          <p:cNvSpPr txBox="1"/>
          <p:nvPr/>
        </p:nvSpPr>
        <p:spPr>
          <a:xfrm>
            <a:off x="5406020" y="1490800"/>
            <a:ext cx="2729956" cy="903700"/>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marL="180975" indent="-180975" algn="l" defTabSz="410845"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自研内核、尖端</a:t>
            </a: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的</a:t>
            </a:r>
            <a:r>
              <a:rPr lang="en-US" altLang="zh-CN"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SOC</a:t>
            </a:r>
            <a:r>
              <a:rPr lang="zh-CN" altLang="en-US" sz="12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设计能力</a:t>
            </a:r>
            <a:endPar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a:p>
            <a:pPr marL="180975" indent="-180975" algn="l" defTabSz="410845"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端、边、云全场景</a:t>
            </a:r>
            <a:endPar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a:p>
            <a:pPr marL="180975" indent="-180975" algn="l" defTabSz="410845"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竞争力全面领先、引领计算趋势</a:t>
            </a:r>
            <a:endParaRPr lang="en-US" altLang="zh-CN"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nvGrpSpPr>
          <p:cNvPr id="18" name="组合 17"/>
          <p:cNvGrpSpPr>
            <a:grpSpLocks noChangeAspect="1"/>
          </p:cNvGrpSpPr>
          <p:nvPr/>
        </p:nvGrpSpPr>
        <p:grpSpPr>
          <a:xfrm>
            <a:off x="1410903" y="2202962"/>
            <a:ext cx="9401621" cy="3932352"/>
            <a:chOff x="-540930" y="1199315"/>
            <a:chExt cx="12135891" cy="5075997"/>
          </a:xfrm>
        </p:grpSpPr>
        <p:sp>
          <p:nvSpPr>
            <p:cNvPr id="25" name="任意多边形: 形状 1"/>
            <p:cNvSpPr/>
            <p:nvPr/>
          </p:nvSpPr>
          <p:spPr>
            <a:xfrm rot="20936753">
              <a:off x="344766" y="3064079"/>
              <a:ext cx="11173300" cy="2773519"/>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 name="组合 25"/>
            <p:cNvGrpSpPr/>
            <p:nvPr/>
          </p:nvGrpSpPr>
          <p:grpSpPr>
            <a:xfrm>
              <a:off x="9269400" y="3224495"/>
              <a:ext cx="852605" cy="829060"/>
              <a:chOff x="8146307" y="2754386"/>
              <a:chExt cx="761902" cy="761900"/>
            </a:xfrm>
          </p:grpSpPr>
          <p:sp>
            <p:nvSpPr>
              <p:cNvPr id="66" name="椭圆 65"/>
              <p:cNvSpPr/>
              <p:nvPr/>
            </p:nvSpPr>
            <p:spPr>
              <a:xfrm>
                <a:off x="8146307" y="2754386"/>
                <a:ext cx="761902" cy="76190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7" name="TextBox 77"/>
              <p:cNvSpPr txBox="1">
                <a:spLocks noChangeArrowheads="1"/>
              </p:cNvSpPr>
              <p:nvPr/>
            </p:nvSpPr>
            <p:spPr bwMode="auto">
              <a:xfrm>
                <a:off x="8164777" y="3025803"/>
                <a:ext cx="724960" cy="219062"/>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2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2021</a:t>
                </a:r>
                <a:endParaRPr lang="zh-CN" altLang="en-US" sz="12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27" name="Hi1380"/>
            <p:cNvSpPr txBox="1"/>
            <p:nvPr/>
          </p:nvSpPr>
          <p:spPr>
            <a:xfrm>
              <a:off x="8178430" y="2705667"/>
              <a:ext cx="2214718"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930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8" name="组合 27"/>
            <p:cNvGrpSpPr/>
            <p:nvPr/>
          </p:nvGrpSpPr>
          <p:grpSpPr>
            <a:xfrm>
              <a:off x="203583" y="5655762"/>
              <a:ext cx="618238" cy="597628"/>
              <a:chOff x="1150088" y="2787896"/>
              <a:chExt cx="778934" cy="752969"/>
            </a:xfrm>
          </p:grpSpPr>
          <p:sp>
            <p:nvSpPr>
              <p:cNvPr id="64" name="椭圆 63"/>
              <p:cNvSpPr/>
              <p:nvPr/>
            </p:nvSpPr>
            <p:spPr>
              <a:xfrm>
                <a:off x="1176053" y="2787896"/>
                <a:ext cx="752969" cy="752969"/>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5" name="TextBox 51"/>
              <p:cNvSpPr txBox="1">
                <a:spLocks noChangeArrowheads="1"/>
              </p:cNvSpPr>
              <p:nvPr/>
            </p:nvSpPr>
            <p:spPr bwMode="auto">
              <a:xfrm>
                <a:off x="1150088" y="3003938"/>
                <a:ext cx="724960" cy="262791"/>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05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1991</a:t>
                </a:r>
                <a:endParaRPr lang="zh-CN" alt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9" name="组合 28"/>
            <p:cNvGrpSpPr/>
            <p:nvPr/>
          </p:nvGrpSpPr>
          <p:grpSpPr>
            <a:xfrm>
              <a:off x="1720353" y="5640970"/>
              <a:ext cx="634344" cy="634342"/>
              <a:chOff x="3316263" y="2758851"/>
              <a:chExt cx="752969" cy="752969"/>
            </a:xfrm>
          </p:grpSpPr>
          <p:sp>
            <p:nvSpPr>
              <p:cNvPr id="62" name="椭圆 61"/>
              <p:cNvSpPr/>
              <p:nvPr/>
            </p:nvSpPr>
            <p:spPr>
              <a:xfrm>
                <a:off x="3316263"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3" name="TextBox 52"/>
              <p:cNvSpPr txBox="1">
                <a:spLocks noChangeArrowheads="1"/>
              </p:cNvSpPr>
              <p:nvPr/>
            </p:nvSpPr>
            <p:spPr bwMode="auto">
              <a:xfrm>
                <a:off x="3330268" y="3005646"/>
                <a:ext cx="724960" cy="259370"/>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1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2005</a:t>
                </a:r>
                <a:endParaRPr lang="zh-CN" altLang="en-US" sz="11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0" name="组合 29"/>
            <p:cNvGrpSpPr/>
            <p:nvPr/>
          </p:nvGrpSpPr>
          <p:grpSpPr>
            <a:xfrm>
              <a:off x="3301307" y="5573356"/>
              <a:ext cx="671058" cy="671056"/>
              <a:chOff x="4831275" y="2758851"/>
              <a:chExt cx="752969" cy="752969"/>
            </a:xfrm>
          </p:grpSpPr>
          <p:sp>
            <p:nvSpPr>
              <p:cNvPr id="60" name="椭圆 59"/>
              <p:cNvSpPr/>
              <p:nvPr/>
            </p:nvSpPr>
            <p:spPr>
              <a:xfrm>
                <a:off x="4831275"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1" name="TextBox 53"/>
              <p:cNvSpPr txBox="1">
                <a:spLocks noChangeArrowheads="1"/>
              </p:cNvSpPr>
              <p:nvPr/>
            </p:nvSpPr>
            <p:spPr bwMode="auto">
              <a:xfrm>
                <a:off x="4845279" y="3012743"/>
                <a:ext cx="724960" cy="245180"/>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1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2009</a:t>
                </a:r>
                <a:endParaRPr lang="zh-CN" altLang="en-US" sz="11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1" name="组合 30"/>
            <p:cNvGrpSpPr/>
            <p:nvPr/>
          </p:nvGrpSpPr>
          <p:grpSpPr>
            <a:xfrm>
              <a:off x="4865905" y="5308838"/>
              <a:ext cx="707770" cy="707768"/>
              <a:chOff x="6512388" y="2758851"/>
              <a:chExt cx="752969" cy="752969"/>
            </a:xfrm>
          </p:grpSpPr>
          <p:sp>
            <p:nvSpPr>
              <p:cNvPr id="58" name="椭圆 57"/>
              <p:cNvSpPr/>
              <p:nvPr/>
            </p:nvSpPr>
            <p:spPr>
              <a:xfrm>
                <a:off x="6512388"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9" name="TextBox 76"/>
              <p:cNvSpPr txBox="1">
                <a:spLocks noChangeArrowheads="1"/>
              </p:cNvSpPr>
              <p:nvPr/>
            </p:nvSpPr>
            <p:spPr bwMode="auto">
              <a:xfrm>
                <a:off x="6526393" y="3008537"/>
                <a:ext cx="724960" cy="25359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2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2014</a:t>
                </a:r>
                <a:endParaRPr lang="zh-CN" altLang="en-US" sz="12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2" name="组合 31"/>
            <p:cNvGrpSpPr/>
            <p:nvPr/>
          </p:nvGrpSpPr>
          <p:grpSpPr>
            <a:xfrm>
              <a:off x="6474168" y="4797740"/>
              <a:ext cx="761902" cy="761900"/>
              <a:chOff x="8146307" y="2754386"/>
              <a:chExt cx="761902" cy="761900"/>
            </a:xfrm>
          </p:grpSpPr>
          <p:sp>
            <p:nvSpPr>
              <p:cNvPr id="56" name="椭圆 55"/>
              <p:cNvSpPr/>
              <p:nvPr/>
            </p:nvSpPr>
            <p:spPr>
              <a:xfrm>
                <a:off x="8146307" y="2754386"/>
                <a:ext cx="761902" cy="76190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7" name="TextBox 77"/>
              <p:cNvSpPr txBox="1">
                <a:spLocks noChangeArrowheads="1"/>
              </p:cNvSpPr>
              <p:nvPr/>
            </p:nvSpPr>
            <p:spPr bwMode="auto">
              <a:xfrm>
                <a:off x="8164777" y="3016148"/>
                <a:ext cx="724960" cy="23837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2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2016</a:t>
                </a:r>
                <a:endParaRPr lang="zh-CN" altLang="en-US" sz="12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3" name="组合 32"/>
            <p:cNvGrpSpPr/>
            <p:nvPr/>
          </p:nvGrpSpPr>
          <p:grpSpPr>
            <a:xfrm>
              <a:off x="7936536" y="4135051"/>
              <a:ext cx="816030" cy="816030"/>
              <a:chOff x="9688687" y="2758851"/>
              <a:chExt cx="752969" cy="752969"/>
            </a:xfrm>
          </p:grpSpPr>
          <p:sp>
            <p:nvSpPr>
              <p:cNvPr id="54" name="椭圆 53"/>
              <p:cNvSpPr/>
              <p:nvPr/>
            </p:nvSpPr>
            <p:spPr>
              <a:xfrm>
                <a:off x="9688687"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5" name="TextBox 117"/>
              <p:cNvSpPr txBox="1">
                <a:spLocks noChangeArrowheads="1"/>
              </p:cNvSpPr>
              <p:nvPr/>
            </p:nvSpPr>
            <p:spPr bwMode="auto">
              <a:xfrm>
                <a:off x="9702692" y="3007030"/>
                <a:ext cx="724960" cy="25661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2019</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34" name="Text Box 24"/>
            <p:cNvSpPr txBox="1">
              <a:spLocks noChangeArrowheads="1"/>
            </p:cNvSpPr>
            <p:nvPr/>
          </p:nvSpPr>
          <p:spPr bwMode="auto">
            <a:xfrm>
              <a:off x="-540930" y="4959082"/>
              <a:ext cx="1393826"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171450" lvl="1" indent="-171450" defTabSz="1219200" eaLnBrk="1" hangingPunct="1">
                <a:lnSpc>
                  <a:spcPct val="120000"/>
                </a:lnSpc>
                <a:spcBef>
                  <a:spcPts val="300"/>
                </a:spcBef>
                <a:buSzPct val="100000"/>
                <a:buFont typeface="Arial" panose="020B0604020202020204" pitchFamily="34" charset="0"/>
                <a:buChar char="•"/>
                <a:defRPr/>
              </a:pP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传输</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网络的</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ASIC</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芯片</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Box 24"/>
            <p:cNvSpPr txBox="1">
              <a:spLocks noChangeArrowheads="1"/>
            </p:cNvSpPr>
            <p:nvPr/>
          </p:nvSpPr>
          <p:spPr bwMode="auto">
            <a:xfrm>
              <a:off x="1109363" y="4901689"/>
              <a:ext cx="1394253"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的无线基站芯片</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Text Box 24"/>
            <p:cNvSpPr txBox="1">
              <a:spLocks noChangeArrowheads="1"/>
            </p:cNvSpPr>
            <p:nvPr/>
          </p:nvSpPr>
          <p:spPr bwMode="auto">
            <a:xfrm>
              <a:off x="2737816" y="4913361"/>
              <a:ext cx="1461260"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的移动</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端处理器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Text Box 24"/>
            <p:cNvSpPr txBox="1">
              <a:spLocks noChangeArrowheads="1"/>
            </p:cNvSpPr>
            <p:nvPr/>
          </p:nvSpPr>
          <p:spPr bwMode="auto">
            <a:xfrm>
              <a:off x="4331372" y="4735368"/>
              <a:ext cx="1584754" cy="5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64</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位处理器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8" name="Text Box 24"/>
            <p:cNvSpPr txBox="1">
              <a:spLocks noChangeArrowheads="1"/>
            </p:cNvSpPr>
            <p:nvPr/>
          </p:nvSpPr>
          <p:spPr bwMode="auto">
            <a:xfrm>
              <a:off x="5895178" y="4178353"/>
              <a:ext cx="1464051"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业界第一颗支持多路</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 </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Text Box 24"/>
            <p:cNvSpPr txBox="1">
              <a:spLocks noChangeArrowheads="1"/>
            </p:cNvSpPr>
            <p:nvPr/>
          </p:nvSpPr>
          <p:spPr bwMode="auto">
            <a:xfrm>
              <a:off x="7208811" y="3519813"/>
              <a:ext cx="1509198"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业界第一颗</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7nm</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数据中心处理器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0" name="Hi1380"/>
            <p:cNvSpPr txBox="1"/>
            <p:nvPr/>
          </p:nvSpPr>
          <p:spPr>
            <a:xfrm>
              <a:off x="2692150" y="4538059"/>
              <a:ext cx="1635211"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sz="1200" b="1" dirty="0">
                  <a:latin typeface="微软雅黑" panose="020B0503020204020204" pitchFamily="34" charset="-122"/>
                  <a:ea typeface="微软雅黑" panose="020B0503020204020204" pitchFamily="34" charset="-122"/>
                  <a:cs typeface="Arial" panose="020B0604020202020204" pitchFamily="34" charset="0"/>
                </a:rPr>
                <a:t>K3</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Hi1380"/>
            <p:cNvSpPr txBox="1"/>
            <p:nvPr/>
          </p:nvSpPr>
          <p:spPr>
            <a:xfrm>
              <a:off x="3677923" y="4074157"/>
              <a:ext cx="2004061" cy="758321"/>
            </a:xfrm>
            <a:prstGeom prst="rect">
              <a:avLst/>
            </a:prstGeom>
            <a:ln w="12700">
              <a:miter lim="400000"/>
            </a:ln>
          </p:spPr>
          <p:txBody>
            <a:bodyPr wrap="square" lIns="71437" tIns="71437" rIns="71437" bIns="71437" anchor="ctr">
              <a:spAutoFit/>
            </a:bodyPr>
            <a:lstStyle/>
            <a:p>
              <a:pPr lvl="1" indent="0" algn="ctr"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Hi1612</a:t>
              </a:r>
              <a:endParaRPr lang="en-US" altLang="zh-CN" sz="1200" b="1" dirty="0" smtClean="0">
                <a:latin typeface="微软雅黑" panose="020B0503020204020204" pitchFamily="34" charset="-122"/>
                <a:ea typeface="微软雅黑" panose="020B0503020204020204" pitchFamily="34" charset="-122"/>
                <a:cs typeface="Arial" panose="020B0604020202020204" pitchFamily="34" charset="0"/>
              </a:endParaRPr>
            </a:p>
            <a:p>
              <a:pPr lvl="1" indent="0" algn="ctr"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912</a:t>
              </a: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Hi1380"/>
            <p:cNvSpPr txBox="1"/>
            <p:nvPr/>
          </p:nvSpPr>
          <p:spPr>
            <a:xfrm>
              <a:off x="5568725" y="3683194"/>
              <a:ext cx="2214718"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916</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Hi1380"/>
            <p:cNvSpPr txBox="1"/>
            <p:nvPr/>
          </p:nvSpPr>
          <p:spPr>
            <a:xfrm>
              <a:off x="6870044" y="3167017"/>
              <a:ext cx="2050846"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920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62199" y="2538029"/>
              <a:ext cx="748672" cy="600189"/>
            </a:xfrm>
            <a:prstGeom prst="rect">
              <a:avLst/>
            </a:prstGeom>
          </p:spPr>
        </p:pic>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8621" y="3820771"/>
              <a:ext cx="403325" cy="402024"/>
            </a:xfrm>
            <a:prstGeom prst="rect">
              <a:avLst/>
            </a:prstGeom>
          </p:spPr>
        </p:pic>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rcRect l="26884" t="34839" r="43697" b="12946"/>
            <a:stretch>
              <a:fillRect/>
            </a:stretch>
          </p:blipFill>
          <p:spPr>
            <a:xfrm>
              <a:off x="6276502" y="3279510"/>
              <a:ext cx="399581" cy="398923"/>
            </a:xfrm>
            <a:prstGeom prst="rect">
              <a:avLst/>
            </a:prstGeom>
          </p:spPr>
        </p:pic>
        <p:pic>
          <p:nvPicPr>
            <p:cNvPr id="47" name="图片 46"/>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390682" y="1849352"/>
              <a:ext cx="1704320" cy="958680"/>
            </a:xfrm>
            <a:prstGeom prst="rect">
              <a:avLst/>
            </a:prstGeom>
          </p:spPr>
        </p:pic>
        <p:pic>
          <p:nvPicPr>
            <p:cNvPr id="48" name="图片 47"/>
            <p:cNvPicPr>
              <a:picLocks noChangeAspect="1"/>
            </p:cNvPicPr>
            <p:nvPr/>
          </p:nvPicPr>
          <p:blipFill rotWithShape="1">
            <a:blip r:embed="rId5" cstate="print">
              <a:extLst>
                <a:ext uri="{28A0092B-C50C-407E-A947-70E740481C1C}">
                  <a14:useLocalDpi xmlns:a14="http://schemas.microsoft.com/office/drawing/2010/main" val="0"/>
                </a:ext>
              </a:extLst>
            </a:blip>
            <a:srcRect l="-3688" t="2778" r="53742" b="64584"/>
            <a:stretch>
              <a:fillRect/>
            </a:stretch>
          </p:blipFill>
          <p:spPr>
            <a:xfrm>
              <a:off x="3184971" y="4184504"/>
              <a:ext cx="514351" cy="470320"/>
            </a:xfrm>
            <a:prstGeom prst="rect">
              <a:avLst/>
            </a:prstGeom>
          </p:spPr>
        </p:pic>
        <p:grpSp>
          <p:nvGrpSpPr>
            <p:cNvPr id="49" name="组合 48"/>
            <p:cNvGrpSpPr/>
            <p:nvPr/>
          </p:nvGrpSpPr>
          <p:grpSpPr>
            <a:xfrm>
              <a:off x="10778931" y="1956573"/>
              <a:ext cx="816030" cy="816030"/>
              <a:chOff x="9688687" y="2758851"/>
              <a:chExt cx="752969" cy="752969"/>
            </a:xfrm>
          </p:grpSpPr>
          <p:sp>
            <p:nvSpPr>
              <p:cNvPr id="52" name="椭圆 51"/>
              <p:cNvSpPr/>
              <p:nvPr/>
            </p:nvSpPr>
            <p:spPr>
              <a:xfrm>
                <a:off x="9688687"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3" name="TextBox 117"/>
              <p:cNvSpPr txBox="1">
                <a:spLocks noChangeArrowheads="1"/>
              </p:cNvSpPr>
              <p:nvPr/>
            </p:nvSpPr>
            <p:spPr bwMode="auto">
              <a:xfrm>
                <a:off x="9702692" y="3007030"/>
                <a:ext cx="724960" cy="256610"/>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914400" eaLnBrk="1" hangingPunct="1">
                  <a:defRPr/>
                </a:pPr>
                <a:r>
                  <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2023</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50" name="Hi1380"/>
            <p:cNvSpPr txBox="1"/>
            <p:nvPr/>
          </p:nvSpPr>
          <p:spPr>
            <a:xfrm>
              <a:off x="9295835" y="1845575"/>
              <a:ext cx="2050846"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950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54518" y="1199315"/>
              <a:ext cx="748672" cy="600189"/>
            </a:xfrm>
            <a:prstGeom prst="rect">
              <a:avLst/>
            </a:prstGeom>
          </p:spPr>
        </p:pic>
      </p:grpSp>
      <p:grpSp>
        <p:nvGrpSpPr>
          <p:cNvPr id="68" name="组合 67"/>
          <p:cNvGrpSpPr/>
          <p:nvPr/>
        </p:nvGrpSpPr>
        <p:grpSpPr>
          <a:xfrm>
            <a:off x="1085017" y="2448936"/>
            <a:ext cx="6899380" cy="2455551"/>
            <a:chOff x="994204" y="3018300"/>
            <a:chExt cx="5080721" cy="1834852"/>
          </a:xfrm>
        </p:grpSpPr>
        <p:cxnSp>
          <p:nvCxnSpPr>
            <p:cNvPr id="69" name="直接连接符 68"/>
            <p:cNvCxnSpPr/>
            <p:nvPr/>
          </p:nvCxnSpPr>
          <p:spPr>
            <a:xfrm>
              <a:off x="994204" y="4844832"/>
              <a:ext cx="1604763" cy="0"/>
            </a:xfrm>
            <a:prstGeom prst="line">
              <a:avLst/>
            </a:prstGeom>
            <a:noFill/>
            <a:ln w="57150" cap="flat" cmpd="sng" algn="ctr">
              <a:solidFill>
                <a:srgbClr val="00B0F0"/>
              </a:solidFill>
              <a:prstDash val="solid"/>
              <a:miter lim="800000"/>
            </a:ln>
            <a:effectLst/>
          </p:spPr>
        </p:cxnSp>
        <p:cxnSp>
          <p:nvCxnSpPr>
            <p:cNvPr id="70" name="直接连接符 69"/>
            <p:cNvCxnSpPr/>
            <p:nvPr/>
          </p:nvCxnSpPr>
          <p:spPr>
            <a:xfrm flipV="1">
              <a:off x="2598967" y="3923158"/>
              <a:ext cx="0" cy="929994"/>
            </a:xfrm>
            <a:prstGeom prst="line">
              <a:avLst/>
            </a:prstGeom>
            <a:noFill/>
            <a:ln w="57150" cap="flat" cmpd="sng" algn="ctr">
              <a:solidFill>
                <a:srgbClr val="00B0F0"/>
              </a:solidFill>
              <a:prstDash val="solid"/>
              <a:miter lim="800000"/>
            </a:ln>
            <a:effectLst/>
          </p:spPr>
        </p:cxnSp>
        <p:cxnSp>
          <p:nvCxnSpPr>
            <p:cNvPr id="71" name="直接连接符 70"/>
            <p:cNvCxnSpPr/>
            <p:nvPr/>
          </p:nvCxnSpPr>
          <p:spPr>
            <a:xfrm flipV="1">
              <a:off x="2595320" y="3952507"/>
              <a:ext cx="1561503" cy="1"/>
            </a:xfrm>
            <a:prstGeom prst="line">
              <a:avLst/>
            </a:prstGeom>
            <a:noFill/>
            <a:ln w="57150" cap="flat" cmpd="sng" algn="ctr">
              <a:solidFill>
                <a:srgbClr val="00B0F0"/>
              </a:solidFill>
              <a:prstDash val="solid"/>
              <a:miter lim="800000"/>
            </a:ln>
            <a:effectLst/>
          </p:spPr>
        </p:cxnSp>
        <p:cxnSp>
          <p:nvCxnSpPr>
            <p:cNvPr id="72" name="直接连接符 71"/>
            <p:cNvCxnSpPr/>
            <p:nvPr/>
          </p:nvCxnSpPr>
          <p:spPr>
            <a:xfrm flipV="1">
              <a:off x="4157318" y="3033926"/>
              <a:ext cx="0" cy="935523"/>
            </a:xfrm>
            <a:prstGeom prst="line">
              <a:avLst/>
            </a:prstGeom>
            <a:noFill/>
            <a:ln w="57150" cap="flat" cmpd="sng" algn="ctr">
              <a:solidFill>
                <a:srgbClr val="00B0F0"/>
              </a:solidFill>
              <a:prstDash val="solid"/>
              <a:miter lim="800000"/>
            </a:ln>
            <a:effectLst/>
          </p:spPr>
        </p:cxnSp>
        <p:cxnSp>
          <p:nvCxnSpPr>
            <p:cNvPr id="73" name="直接连接符 72"/>
            <p:cNvCxnSpPr/>
            <p:nvPr/>
          </p:nvCxnSpPr>
          <p:spPr>
            <a:xfrm flipV="1">
              <a:off x="4139659" y="3018300"/>
              <a:ext cx="1935266" cy="1"/>
            </a:xfrm>
            <a:prstGeom prst="line">
              <a:avLst/>
            </a:prstGeom>
            <a:noFill/>
            <a:ln w="57150" cap="flat" cmpd="sng" algn="ctr">
              <a:solidFill>
                <a:srgbClr val="00B0F0"/>
              </a:solidFill>
              <a:prstDash val="solid"/>
              <a:miter lim="800000"/>
              <a:headEnd type="none"/>
              <a:tailEnd type="triangle"/>
            </a:ln>
            <a:effectLst/>
          </p:spPr>
        </p:cxn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华为鲲鹏处理器</a:t>
            </a:r>
            <a:r>
              <a:rPr lang="en-US" altLang="zh-CN" dirty="0" smtClean="0">
                <a:solidFill>
                  <a:schemeClr val="tx1"/>
                </a:solidFill>
              </a:rPr>
              <a:t>OS</a:t>
            </a:r>
            <a:r>
              <a:rPr lang="zh-CN" altLang="en-US" dirty="0" smtClean="0">
                <a:solidFill>
                  <a:schemeClr val="tx1"/>
                </a:solidFill>
              </a:rPr>
              <a:t>兼容性</a:t>
            </a:r>
            <a:endParaRPr lang="zh-CN" altLang="en-US" dirty="0">
              <a:solidFill>
                <a:schemeClr val="tx1"/>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1616" y="4896545"/>
            <a:ext cx="4448768" cy="1800742"/>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598" y="1557232"/>
            <a:ext cx="3157288" cy="79563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3567" y="2169880"/>
            <a:ext cx="2187446" cy="154645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2297" y="1963810"/>
            <a:ext cx="1865236" cy="1865236"/>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6360" y="1127717"/>
            <a:ext cx="1623206" cy="1623206"/>
          </a:xfrm>
          <a:prstGeom prst="rect">
            <a:avLst/>
          </a:prstGeom>
          <a:solidFill>
            <a:schemeClr val="accent1"/>
          </a:solidFill>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12897"/>
          <a:stretch>
            <a:fillRect/>
          </a:stretch>
        </p:blipFill>
        <p:spPr>
          <a:xfrm>
            <a:off x="1137814" y="1592796"/>
            <a:ext cx="2659476" cy="691937"/>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1961" y="3523454"/>
            <a:ext cx="2525329" cy="1035852"/>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00369" y="3419669"/>
            <a:ext cx="1670950" cy="1243422"/>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15499" y="3872859"/>
            <a:ext cx="1924100" cy="544612"/>
          </a:xfrm>
          <a:prstGeom prst="rect">
            <a:avLst/>
          </a:prstGeom>
        </p:spPr>
      </p:pic>
      <p:sp>
        <p:nvSpPr>
          <p:cNvPr id="13" name="梯形 12"/>
          <p:cNvSpPr/>
          <p:nvPr/>
        </p:nvSpPr>
        <p:spPr bwMode="auto">
          <a:xfrm flipV="1">
            <a:off x="1413617" y="4628948"/>
            <a:ext cx="9364766" cy="603720"/>
          </a:xfrm>
          <a:prstGeom prst="trapezoid">
            <a:avLst>
              <a:gd name="adj" fmla="val 583194"/>
            </a:avLst>
          </a:prstGeom>
          <a:gradFill>
            <a:gsLst>
              <a:gs pos="100000">
                <a:schemeClr val="bg1"/>
              </a:gs>
              <a:gs pos="0">
                <a:schemeClr val="bg1">
                  <a:lumMod val="90000"/>
                </a:schemeClr>
              </a:gs>
              <a:gs pos="38000">
                <a:schemeClr val="bg1">
                  <a:lumMod val="93000"/>
                </a:schemeClr>
              </a:gs>
              <a:gs pos="66000">
                <a:schemeClr val="bg1">
                  <a:lumMod val="96000"/>
                </a:schemeClr>
              </a:gs>
              <a:gs pos="85000">
                <a:schemeClr val="bg1">
                  <a:lumMod val="99000"/>
                </a:scheme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CentOS</a:t>
            </a:r>
            <a:r>
              <a:rPr lang="zh-CN" altLang="en-US" dirty="0" smtClean="0">
                <a:solidFill>
                  <a:schemeClr val="tx1"/>
                </a:solidFill>
              </a:rPr>
              <a:t>简介</a:t>
            </a:r>
            <a:endParaRPr lang="zh-CN" altLang="en-US" dirty="0">
              <a:solidFill>
                <a:schemeClr val="tx1"/>
              </a:solidFill>
            </a:endParaRPr>
          </a:p>
        </p:txBody>
      </p:sp>
      <p:sp>
        <p:nvSpPr>
          <p:cNvPr id="3" name="文本占位符 2"/>
          <p:cNvSpPr>
            <a:spLocks noGrp="1"/>
          </p:cNvSpPr>
          <p:nvPr>
            <p:ph type="body" sz="quarter" idx="10"/>
          </p:nvPr>
        </p:nvSpPr>
        <p:spPr>
          <a:xfrm>
            <a:off x="912285" y="1233488"/>
            <a:ext cx="10560048" cy="3023604"/>
          </a:xfrm>
        </p:spPr>
        <p:txBody>
          <a:bodyPr/>
          <a:lstStyle/>
          <a:p>
            <a:r>
              <a:rPr lang="zh-CN" altLang="en-US" dirty="0"/>
              <a:t>来自于</a:t>
            </a:r>
            <a:r>
              <a:rPr lang="en-US" altLang="zh-CN" dirty="0"/>
              <a:t>Red Hat Enterprise Linux</a:t>
            </a:r>
            <a:r>
              <a:rPr lang="zh-CN" altLang="en-US" dirty="0"/>
              <a:t>依照开放源代码规定释出的源代码所编译而成，</a:t>
            </a:r>
            <a:r>
              <a:rPr lang="en-US" altLang="zh-CN" dirty="0"/>
              <a:t>CentOS</a:t>
            </a:r>
            <a:r>
              <a:rPr lang="zh-CN" altLang="en-US" dirty="0"/>
              <a:t>不包含封闭源代码软件。</a:t>
            </a:r>
            <a:r>
              <a:rPr lang="en-US" altLang="zh-CN" dirty="0"/>
              <a:t>CentOS</a:t>
            </a:r>
            <a:r>
              <a:rPr lang="zh-CN" altLang="en-US" dirty="0"/>
              <a:t>是</a:t>
            </a:r>
            <a:r>
              <a:rPr lang="en-US" altLang="zh-CN" dirty="0"/>
              <a:t>RHEL</a:t>
            </a:r>
            <a:r>
              <a:rPr lang="zh-CN" altLang="en-US" dirty="0"/>
              <a:t>源码再编译的产物，而且在</a:t>
            </a:r>
            <a:r>
              <a:rPr lang="en-US" altLang="zh-CN" dirty="0"/>
              <a:t>RHEL</a:t>
            </a:r>
            <a:r>
              <a:rPr lang="zh-CN" altLang="en-US" dirty="0"/>
              <a:t>的基础上修正了不少已知的</a:t>
            </a:r>
            <a:r>
              <a:rPr lang="en-US" altLang="zh-CN" dirty="0"/>
              <a:t>Bug</a:t>
            </a:r>
            <a:r>
              <a:rPr lang="zh-CN" altLang="en-US" dirty="0"/>
              <a:t>，相对于其他</a:t>
            </a:r>
            <a:r>
              <a:rPr lang="en-US" altLang="zh-CN" dirty="0"/>
              <a:t>Linux</a:t>
            </a:r>
            <a:r>
              <a:rPr lang="zh-CN" altLang="en-US" dirty="0"/>
              <a:t>发行版，其稳定性值得信赖。</a:t>
            </a:r>
            <a:endParaRPr lang="zh-CN" altLang="en-US" dirty="0"/>
          </a:p>
          <a:p>
            <a:r>
              <a:rPr lang="en-US" altLang="zh-CN" dirty="0" smtClean="0"/>
              <a:t>CentOS</a:t>
            </a:r>
            <a:r>
              <a:rPr lang="zh-CN" altLang="en-US" dirty="0" smtClean="0"/>
              <a:t>在</a:t>
            </a:r>
            <a:r>
              <a:rPr lang="en-US" altLang="zh-CN" dirty="0" smtClean="0"/>
              <a:t>2014</a:t>
            </a:r>
            <a:r>
              <a:rPr lang="zh-CN" altLang="en-US" dirty="0" smtClean="0"/>
              <a:t>年加入红帽后，继续坚持提供免费操作系统的使用和更新。目前</a:t>
            </a:r>
            <a:r>
              <a:rPr lang="en-US" altLang="zh-CN" dirty="0" smtClean="0"/>
              <a:t>CentOS</a:t>
            </a:r>
            <a:r>
              <a:rPr lang="zh-CN" altLang="en-US" dirty="0"/>
              <a:t>操作系统的使用领域非常广泛，适合服务器</a:t>
            </a:r>
            <a:r>
              <a:rPr lang="zh-CN" altLang="en-US" dirty="0" smtClean="0"/>
              <a:t>使用。</a:t>
            </a:r>
            <a:endParaRPr lang="en-US" altLang="zh-CN" dirty="0" smtClean="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60163" y="3716338"/>
            <a:ext cx="2530504" cy="2530504"/>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debian</a:t>
            </a:r>
            <a:r>
              <a:rPr lang="zh-CN" altLang="en-US" dirty="0" smtClean="0">
                <a:solidFill>
                  <a:schemeClr val="tx1"/>
                </a:solidFill>
              </a:rPr>
              <a:t>简介</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altLang="zh-CN" dirty="0" err="1" smtClean="0"/>
              <a:t>debian</a:t>
            </a:r>
            <a:r>
              <a:rPr lang="zh-CN" altLang="en-US" dirty="0"/>
              <a:t>是迄今为止最遵循</a:t>
            </a:r>
            <a:r>
              <a:rPr lang="en-US" altLang="zh-CN" dirty="0" smtClean="0"/>
              <a:t>GNU</a:t>
            </a:r>
            <a:r>
              <a:rPr lang="zh-CN" altLang="en-US" dirty="0" smtClean="0"/>
              <a:t>规范</a:t>
            </a:r>
            <a:r>
              <a:rPr lang="zh-CN" altLang="en-US" dirty="0"/>
              <a:t>的</a:t>
            </a:r>
            <a:r>
              <a:rPr lang="en-US" altLang="zh-CN" dirty="0"/>
              <a:t>Linux</a:t>
            </a:r>
            <a:r>
              <a:rPr lang="zh-CN" altLang="en-US" dirty="0"/>
              <a:t>系统。提供了接近十万种不同的开源软件支持</a:t>
            </a:r>
            <a:r>
              <a:rPr lang="zh-CN" altLang="en-US" dirty="0" smtClean="0"/>
              <a:t>，具有认可</a:t>
            </a:r>
            <a:r>
              <a:rPr lang="zh-CN" altLang="en-US" dirty="0"/>
              <a:t>度和</a:t>
            </a:r>
            <a:r>
              <a:rPr lang="zh-CN" altLang="en-US" dirty="0" smtClean="0"/>
              <a:t>使用率，对于</a:t>
            </a:r>
            <a:r>
              <a:rPr lang="zh-CN" altLang="en-US" dirty="0"/>
              <a:t>各类内核架构支持性良好，稳定性、安全性</a:t>
            </a:r>
            <a:r>
              <a:rPr lang="zh-CN" altLang="en-US" dirty="0" smtClean="0"/>
              <a:t>强，更</a:t>
            </a:r>
            <a:r>
              <a:rPr lang="zh-CN" altLang="en-US" dirty="0"/>
              <a:t>有免费的技术支持</a:t>
            </a:r>
            <a:r>
              <a:rPr lang="zh-CN" altLang="en-US" dirty="0" smtClean="0"/>
              <a:t>。</a:t>
            </a:r>
            <a:endParaRPr lang="en-US" altLang="zh-CN" dirty="0" smtClean="0"/>
          </a:p>
          <a:p>
            <a:r>
              <a:rPr lang="zh-CN" altLang="en-US" dirty="0" smtClean="0"/>
              <a:t>基于其优秀的稳定性和资源开销小等特点，</a:t>
            </a:r>
            <a:r>
              <a:rPr lang="en-US" altLang="zh-CN" dirty="0" err="1" smtClean="0"/>
              <a:t>debian</a:t>
            </a:r>
            <a:r>
              <a:rPr lang="zh-CN" altLang="en-US" dirty="0" smtClean="0"/>
              <a:t>在虚拟专用服务器中应用比较多。</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55534" y="5169965"/>
            <a:ext cx="3270866" cy="9258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Ubuntu</a:t>
            </a:r>
            <a:r>
              <a:rPr lang="zh-CN" altLang="en-US" dirty="0" smtClean="0">
                <a:solidFill>
                  <a:schemeClr val="tx1"/>
                </a:solidFill>
              </a:rPr>
              <a:t>简介</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altLang="zh-CN" dirty="0"/>
              <a:t>Ubuntu</a:t>
            </a:r>
            <a:r>
              <a:rPr lang="zh-CN" altLang="en-US" dirty="0"/>
              <a:t>是</a:t>
            </a:r>
            <a:r>
              <a:rPr lang="en-US" altLang="zh-CN" dirty="0" err="1"/>
              <a:t>Debian</a:t>
            </a:r>
            <a:r>
              <a:rPr lang="zh-CN" altLang="en-US" dirty="0"/>
              <a:t>的一款衍生版，是一个以桌面应用为主的开</a:t>
            </a:r>
            <a:r>
              <a:rPr lang="zh-CN" altLang="en-US" dirty="0" smtClean="0"/>
              <a:t>源免费的操作系统</a:t>
            </a:r>
            <a:r>
              <a:rPr lang="zh-CN" altLang="en-US" dirty="0"/>
              <a:t>。</a:t>
            </a:r>
            <a:r>
              <a:rPr lang="en-US" altLang="zh-CN" dirty="0"/>
              <a:t>Ubuntu</a:t>
            </a:r>
            <a:r>
              <a:rPr lang="zh-CN" altLang="en-US" dirty="0"/>
              <a:t>侧重于它在这个市场的应用，在服务器、云计算、甚至一些运行</a:t>
            </a:r>
            <a:r>
              <a:rPr lang="en-US" altLang="zh-CN" dirty="0"/>
              <a:t>Ubuntu Linux</a:t>
            </a:r>
            <a:r>
              <a:rPr lang="zh-CN" altLang="en-US" dirty="0"/>
              <a:t>的移动设备上很常见</a:t>
            </a:r>
            <a:r>
              <a:rPr lang="zh-CN" altLang="en-US" dirty="0" smtClean="0"/>
              <a:t>。</a:t>
            </a:r>
            <a:endParaRPr lang="en-US" altLang="zh-CN" dirty="0" smtClean="0"/>
          </a:p>
          <a:p>
            <a:r>
              <a:rPr lang="en-US" altLang="zh-CN" dirty="0"/>
              <a:t>Ubuntu</a:t>
            </a:r>
            <a:r>
              <a:rPr lang="zh-CN" altLang="en-US" dirty="0"/>
              <a:t>具有庞大的社区力量，用户可以方便地从社区获得帮助。</a:t>
            </a:r>
            <a:endParaRPr lang="zh-CN" altLang="en-US" dirty="0"/>
          </a:p>
          <a:p>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724292" y="4257092"/>
            <a:ext cx="3256918" cy="2302542"/>
          </a:xfrm>
          <a:prstGeom prst="rect">
            <a:avLst/>
          </a:prstGeom>
        </p:spPr>
      </p:pic>
      <p:sp>
        <p:nvSpPr>
          <p:cNvPr id="5" name="文本占位符 2"/>
          <p:cNvSpPr txBox="1"/>
          <p:nvPr/>
        </p:nvSpPr>
        <p:spPr bwMode="auto">
          <a:xfrm>
            <a:off x="911571" y="3282716"/>
            <a:ext cx="10514829" cy="1046384"/>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endParaRPr lang="en-US" altLang="zh-CN" kern="0" dirty="0"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deepin</a:t>
            </a:r>
            <a:r>
              <a:rPr lang="zh-CN" altLang="en-US" dirty="0" smtClean="0">
                <a:solidFill>
                  <a:schemeClr val="tx1"/>
                </a:solidFill>
              </a:rPr>
              <a:t>简介</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altLang="zh-CN" dirty="0" err="1"/>
              <a:t>deepin</a:t>
            </a:r>
            <a:r>
              <a:rPr lang="zh-CN" altLang="en-US" dirty="0"/>
              <a:t>操作系统是由武汉深之度科技有限公司开发的</a:t>
            </a:r>
            <a:r>
              <a:rPr lang="en-US" altLang="zh-CN" dirty="0"/>
              <a:t>Linux</a:t>
            </a:r>
            <a:r>
              <a:rPr lang="zh-CN" altLang="en-US" dirty="0"/>
              <a:t>发行</a:t>
            </a:r>
            <a:r>
              <a:rPr lang="zh-CN" altLang="en-US" dirty="0" smtClean="0"/>
              <a:t>版。</a:t>
            </a:r>
            <a:r>
              <a:rPr lang="en-US" altLang="zh-CN" dirty="0" err="1" smtClean="0"/>
              <a:t>deepin</a:t>
            </a:r>
            <a:r>
              <a:rPr lang="zh-CN" altLang="en-US" dirty="0"/>
              <a:t>操作系统拥有自主设计的特色软件：深度软件中心、深度截图、深度音乐播放器和深度影音，全部使用自主的</a:t>
            </a:r>
            <a:r>
              <a:rPr lang="en-US" altLang="zh-CN" dirty="0" smtClean="0"/>
              <a:t>deepinUI</a:t>
            </a:r>
            <a:r>
              <a:rPr lang="zh-CN" altLang="en-US" dirty="0" smtClean="0"/>
              <a:t>。</a:t>
            </a:r>
            <a:endParaRPr lang="en-US" altLang="zh-CN" dirty="0" smtClean="0"/>
          </a:p>
          <a:p>
            <a:r>
              <a:rPr lang="en-US" altLang="zh-CN" dirty="0" err="1"/>
              <a:t>deepin</a:t>
            </a:r>
            <a:r>
              <a:rPr lang="zh-CN" altLang="en-US" dirty="0"/>
              <a:t>操作系统专注于使用者对日常办公、学习、生活和娱乐的操作体验的极致，适合笔记本、桌面计算机和一体机。</a:t>
            </a:r>
            <a:endParaRPr lang="en-US" altLang="zh-CN" dirty="0"/>
          </a:p>
          <a:p>
            <a:endParaRPr lang="zh-CN" altLang="en-US"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2897"/>
          <a:stretch>
            <a:fillRect/>
          </a:stretch>
        </p:blipFill>
        <p:spPr>
          <a:xfrm>
            <a:off x="8112224" y="5226360"/>
            <a:ext cx="3461391" cy="900578"/>
          </a:xfrm>
          <a:prstGeom prst="rect">
            <a:avLst/>
          </a:prstGeom>
        </p:spPr>
      </p:pic>
      <p:sp>
        <p:nvSpPr>
          <p:cNvPr id="5" name="文本占位符 2"/>
          <p:cNvSpPr txBox="1"/>
          <p:nvPr/>
        </p:nvSpPr>
        <p:spPr bwMode="auto">
          <a:xfrm>
            <a:off x="912285" y="3706373"/>
            <a:ext cx="10560578" cy="1584176"/>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endParaRPr lang="en-US" altLang="zh-CN" kern="0" dirty="0"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中标麒麟简介</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zh-CN" altLang="en-US" dirty="0" smtClean="0"/>
              <a:t>中标麒麟是中标</a:t>
            </a:r>
            <a:r>
              <a:rPr lang="en-US" altLang="zh-CN" dirty="0" smtClean="0"/>
              <a:t>Linux</a:t>
            </a:r>
            <a:r>
              <a:rPr lang="zh-CN" altLang="en-US" dirty="0" smtClean="0"/>
              <a:t>和银河麒麟合并后发布的一款</a:t>
            </a:r>
            <a:r>
              <a:rPr lang="en-US" altLang="zh-CN" dirty="0" smtClean="0"/>
              <a:t>Linux</a:t>
            </a:r>
            <a:r>
              <a:rPr lang="zh-CN" altLang="en-US" dirty="0" smtClean="0"/>
              <a:t>发行</a:t>
            </a:r>
            <a:r>
              <a:rPr lang="zh-CN" altLang="en-US" dirty="0"/>
              <a:t>版本，中标麒麟操作系统采用强化的</a:t>
            </a:r>
            <a:r>
              <a:rPr lang="en-US" altLang="zh-CN" dirty="0"/>
              <a:t>Linux</a:t>
            </a:r>
            <a:r>
              <a:rPr lang="zh-CN" altLang="en-US" dirty="0"/>
              <a:t>内核，分成桌面版、通用版、高级版和安全版等，满足不同客户的要求，已经广泛的使用在能源、金融、交通、政府、央企等行业领域</a:t>
            </a:r>
            <a:r>
              <a:rPr lang="zh-CN" altLang="en-US" dirty="0" smtClean="0"/>
              <a:t>。</a:t>
            </a:r>
            <a:endParaRPr lang="en-US" altLang="zh-CN" dirty="0" smtClean="0"/>
          </a:p>
          <a:p>
            <a:pPr marL="0" indent="0">
              <a:buNone/>
            </a:pP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76320" y="3733081"/>
            <a:ext cx="2697274" cy="2697274"/>
          </a:xfrm>
          <a:prstGeom prst="rect">
            <a:avLst/>
          </a:prstGeom>
          <a:solidFill>
            <a:schemeClr val="accent1"/>
          </a:solidFill>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各行业常用的</a:t>
            </a:r>
            <a:r>
              <a:rPr lang="en-US" altLang="zh-CN" dirty="0" smtClean="0">
                <a:solidFill>
                  <a:schemeClr val="tx1"/>
                </a:solidFill>
              </a:rPr>
              <a:t>OS</a:t>
            </a:r>
            <a:endParaRPr lang="zh-CN" altLang="en-US" dirty="0">
              <a:solidFill>
                <a:schemeClr val="tx1"/>
              </a:solidFill>
            </a:endParaRPr>
          </a:p>
        </p:txBody>
      </p:sp>
      <p:graphicFrame>
        <p:nvGraphicFramePr>
          <p:cNvPr id="6" name="表格 5"/>
          <p:cNvGraphicFramePr>
            <a:graphicFrameLocks noGrp="1"/>
          </p:cNvGraphicFramePr>
          <p:nvPr>
            <p:custDataLst>
              <p:tags r:id="rId1"/>
            </p:custDataLst>
          </p:nvPr>
        </p:nvGraphicFramePr>
        <p:xfrm>
          <a:off x="1883532" y="1340768"/>
          <a:ext cx="8856984" cy="4994546"/>
        </p:xfrm>
        <a:graphic>
          <a:graphicData uri="http://schemas.openxmlformats.org/drawingml/2006/table">
            <a:tbl>
              <a:tblPr firstRow="1" bandRow="1"/>
              <a:tblGrid>
                <a:gridCol w="2736304"/>
                <a:gridCol w="6120680"/>
              </a:tblGrid>
              <a:tr h="548725">
                <a:tc>
                  <a:txBody>
                    <a:bodyPr/>
                    <a:lstStyle/>
                    <a:p>
                      <a:pPr algn="ctr"/>
                      <a:r>
                        <a:rPr lang="zh-CN" altLang="en-US" sz="2000" b="1" dirty="0" smtClean="0">
                          <a:latin typeface="微软雅黑" panose="020B0503020204020204" pitchFamily="34" charset="-122"/>
                          <a:ea typeface="微软雅黑" panose="020B0503020204020204" pitchFamily="34" charset="-122"/>
                        </a:rPr>
                        <a:t>行业</a:t>
                      </a:r>
                      <a:endParaRPr lang="zh-CN" altLang="en-US" sz="2000" b="1" dirty="0">
                        <a:latin typeface="微软雅黑" panose="020B0503020204020204" pitchFamily="34" charset="-122"/>
                        <a:ea typeface="微软雅黑" panose="020B0503020204020204" pitchFamily="34" charset="-122"/>
                      </a:endParaRPr>
                    </a:p>
                  </a:txBody>
                  <a:tcPr anchor="ctr" anchorCtr="1">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latin typeface="微软雅黑" panose="020B0503020204020204" pitchFamily="34" charset="-122"/>
                          <a:ea typeface="微软雅黑" panose="020B0503020204020204" pitchFamily="34" charset="-122"/>
                        </a:rPr>
                        <a:t>常用</a:t>
                      </a:r>
                      <a:r>
                        <a:rPr lang="en-US" altLang="zh-CN" sz="2000" b="1" dirty="0" smtClean="0">
                          <a:latin typeface="微软雅黑" panose="020B0503020204020204" pitchFamily="34" charset="-122"/>
                          <a:ea typeface="微软雅黑" panose="020B0503020204020204" pitchFamily="34" charset="-122"/>
                        </a:rPr>
                        <a:t>OS</a:t>
                      </a:r>
                      <a:endParaRPr lang="zh-CN" altLang="en-US" sz="2000" b="1" dirty="0">
                        <a:latin typeface="微软雅黑" panose="020B0503020204020204" pitchFamily="34" charset="-122"/>
                        <a:ea typeface="微软雅黑" panose="020B0503020204020204" pitchFamily="34" charset="-122"/>
                      </a:endParaRPr>
                    </a:p>
                  </a:txBody>
                  <a:tcPr anchor="ctr" anchorCtr="1">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48725">
                <a:tc>
                  <a:txBody>
                    <a:bodyPr/>
                    <a:lstStyle/>
                    <a:p>
                      <a:pPr algn="l"/>
                      <a:r>
                        <a:rPr lang="zh-CN" altLang="en-US" sz="1800" dirty="0" smtClean="0">
                          <a:latin typeface="微软雅黑" panose="020B0503020204020204" pitchFamily="34" charset="-122"/>
                          <a:ea typeface="微软雅黑" panose="020B0503020204020204" pitchFamily="34" charset="-122"/>
                        </a:rPr>
                        <a:t>电信运营商</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等</a:t>
                      </a:r>
                      <a:endParaRPr lang="zh-CN" altLang="en-US" sz="18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548725">
                <a:tc>
                  <a:txBody>
                    <a:bodyPr/>
                    <a:lstStyle/>
                    <a:p>
                      <a:pPr algn="l"/>
                      <a:r>
                        <a:rPr lang="zh-CN" altLang="en-US" sz="1800" dirty="0" smtClean="0">
                          <a:latin typeface="微软雅黑" panose="020B0503020204020204" pitchFamily="34" charset="-122"/>
                          <a:ea typeface="微软雅黑" panose="020B0503020204020204" pitchFamily="34" charset="-122"/>
                        </a:rPr>
                        <a:t>银行、证券</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、中标麒麟、银河麒麟等</a:t>
                      </a:r>
                      <a:endParaRPr lang="zh-CN" altLang="en-US" sz="18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548725">
                <a:tc>
                  <a:txBody>
                    <a:bodyPr/>
                    <a:lstStyle/>
                    <a:p>
                      <a:pPr algn="l"/>
                      <a:r>
                        <a:rPr lang="zh-CN" altLang="en-US" sz="1800" dirty="0" smtClean="0">
                          <a:latin typeface="微软雅黑" panose="020B0503020204020204" pitchFamily="34" charset="-122"/>
                          <a:ea typeface="微软雅黑" panose="020B0503020204020204" pitchFamily="34" charset="-122"/>
                        </a:rPr>
                        <a:t>互联网</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r>
                        <a:rPr lang="zh-CN" altLang="en-US" sz="1800" dirty="0" smtClean="0">
                          <a:latin typeface="微软雅黑" panose="020B0503020204020204" pitchFamily="34" charset="-122"/>
                          <a:ea typeface="微软雅黑" panose="020B0503020204020204" pitchFamily="34" charset="-122"/>
                        </a:rPr>
                        <a:t>企业定制</a:t>
                      </a:r>
                      <a:r>
                        <a:rPr lang="en-US" altLang="zh-CN" sz="1800" dirty="0" smtClean="0">
                          <a:latin typeface="微软雅黑" panose="020B0503020204020204" pitchFamily="34" charset="-122"/>
                          <a:ea typeface="微软雅黑" panose="020B0503020204020204" pitchFamily="34" charset="-122"/>
                        </a:rPr>
                        <a:t>OS</a:t>
                      </a:r>
                      <a:r>
                        <a:rPr lang="zh-CN" altLang="en-US" sz="1800" dirty="0" smtClean="0">
                          <a:latin typeface="微软雅黑" panose="020B0503020204020204" pitchFamily="34" charset="-122"/>
                          <a:ea typeface="微软雅黑" panose="020B0503020204020204" pitchFamily="34" charset="-122"/>
                        </a:rPr>
                        <a:t>、</a:t>
                      </a:r>
                      <a:r>
                        <a:rPr lang="en-US" altLang="zh-CN" sz="1800" dirty="0" err="1" smtClean="0">
                          <a:latin typeface="微软雅黑" panose="020B0503020204020204" pitchFamily="34" charset="-122"/>
                          <a:ea typeface="微软雅黑" panose="020B0503020204020204" pitchFamily="34" charset="-122"/>
                        </a:rPr>
                        <a:t>Debian</a:t>
                      </a:r>
                      <a:r>
                        <a:rPr lang="zh-CN" altLang="en-US" sz="1800" dirty="0" smtClean="0">
                          <a:latin typeface="微软雅黑" panose="020B0503020204020204" pitchFamily="34" charset="-122"/>
                          <a:ea typeface="微软雅黑" panose="020B0503020204020204" pitchFamily="34" charset="-122"/>
                        </a:rPr>
                        <a:t>等</a:t>
                      </a:r>
                      <a:endParaRPr lang="zh-CN" altLang="en-US" sz="18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548725">
                <a:tc>
                  <a:txBody>
                    <a:bodyPr/>
                    <a:lstStyle/>
                    <a:p>
                      <a:pPr algn="l"/>
                      <a:r>
                        <a:rPr lang="zh-CN" altLang="en-US" sz="1800" dirty="0" smtClean="0">
                          <a:latin typeface="微软雅黑" panose="020B0503020204020204" pitchFamily="34" charset="-122"/>
                          <a:ea typeface="微软雅黑" panose="020B0503020204020204" pitchFamily="34" charset="-122"/>
                        </a:rPr>
                        <a:t>政府、央企</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、中标麒麟、银河麒麟、深度等</a:t>
                      </a:r>
                      <a:endParaRPr lang="zh-CN" altLang="en-US" sz="18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54872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smtClean="0">
                          <a:latin typeface="微软雅黑" panose="020B0503020204020204" pitchFamily="34" charset="-122"/>
                          <a:ea typeface="微软雅黑" panose="020B0503020204020204" pitchFamily="34" charset="-122"/>
                        </a:rPr>
                        <a:t>电力、能源</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、中标麒麟、银河麒麟、</a:t>
                      </a:r>
                      <a:r>
                        <a:rPr lang="en-US" altLang="zh-CN" sz="1800" dirty="0" smtClean="0">
                          <a:latin typeface="微软雅黑" panose="020B0503020204020204" pitchFamily="34" charset="-122"/>
                          <a:ea typeface="微软雅黑" panose="020B0503020204020204" pitchFamily="34" charset="-122"/>
                        </a:rPr>
                        <a:t>Ubuntu</a:t>
                      </a:r>
                      <a:r>
                        <a:rPr lang="zh-CN" altLang="en-US" sz="1800" dirty="0" smtClean="0">
                          <a:latin typeface="微软雅黑" panose="020B0503020204020204" pitchFamily="34" charset="-122"/>
                          <a:ea typeface="微软雅黑" panose="020B0503020204020204" pitchFamily="34" charset="-122"/>
                        </a:rPr>
                        <a:t>等</a:t>
                      </a:r>
                      <a:endParaRPr lang="en-US" altLang="zh-CN" sz="1800" dirty="0" smtClean="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548725">
                <a:tc>
                  <a:txBody>
                    <a:bodyPr/>
                    <a:lstStyle/>
                    <a:p>
                      <a:pPr algn="l"/>
                      <a:r>
                        <a:rPr lang="zh-CN" altLang="en-US" sz="1800" dirty="0" smtClean="0">
                          <a:latin typeface="微软雅黑" panose="020B0503020204020204" pitchFamily="34" charset="-122"/>
                          <a:ea typeface="微软雅黑" panose="020B0503020204020204" pitchFamily="34" charset="-122"/>
                        </a:rPr>
                        <a:t>交通运输</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、中标麒麟等</a:t>
                      </a:r>
                      <a:endParaRPr lang="en-US" altLang="zh-CN" sz="1800" dirty="0" smtClean="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548725">
                <a:tc>
                  <a:txBody>
                    <a:bodyPr/>
                    <a:lstStyle/>
                    <a:p>
                      <a:pPr algn="l"/>
                      <a:r>
                        <a:rPr lang="zh-CN" altLang="en-US" sz="1800" dirty="0" smtClean="0">
                          <a:latin typeface="微软雅黑" panose="020B0503020204020204" pitchFamily="34" charset="-122"/>
                          <a:ea typeface="微软雅黑" panose="020B0503020204020204" pitchFamily="34" charset="-122"/>
                        </a:rPr>
                        <a:t>安平</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等</a:t>
                      </a:r>
                      <a:endParaRPr lang="zh-CN" altLang="en-US" sz="18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604746">
                <a:tc>
                  <a:txBody>
                    <a:bodyPr/>
                    <a:lstStyle/>
                    <a:p>
                      <a:pPr algn="l"/>
                      <a:r>
                        <a:rPr lang="zh-CN" altLang="en-US" sz="1800" dirty="0" smtClean="0">
                          <a:latin typeface="微软雅黑" panose="020B0503020204020204" pitchFamily="34" charset="-122"/>
                          <a:ea typeface="微软雅黑" panose="020B0503020204020204" pitchFamily="34" charset="-122"/>
                        </a:rPr>
                        <a:t>教育、医疗</a:t>
                      </a:r>
                      <a:endParaRPr lang="en-US" altLang="zh-CN" sz="18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l"/>
                      <a:r>
                        <a:rPr lang="en-US" altLang="zh-CN" sz="1800" dirty="0" err="1" smtClean="0">
                          <a:latin typeface="微软雅黑" panose="020B0503020204020204" pitchFamily="34" charset="-122"/>
                          <a:ea typeface="微软雅黑" panose="020B0503020204020204" pitchFamily="34" charset="-122"/>
                        </a:rPr>
                        <a:t>CentOS</a:t>
                      </a:r>
                      <a:r>
                        <a:rPr lang="zh-CN" altLang="en-US" sz="1800" dirty="0" smtClean="0">
                          <a:latin typeface="微软雅黑" panose="020B0503020204020204" pitchFamily="34" charset="-122"/>
                          <a:ea typeface="微软雅黑" panose="020B0503020204020204" pitchFamily="34" charset="-122"/>
                        </a:rPr>
                        <a:t>、银河麒麟等</a:t>
                      </a:r>
                      <a:endParaRPr lang="en-US" altLang="zh-CN" sz="1800" dirty="0" smtClean="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TaiShan</a:t>
            </a:r>
            <a:r>
              <a:rPr lang="zh-CN" altLang="en-US" dirty="0" smtClean="0">
                <a:solidFill>
                  <a:schemeClr val="tx1"/>
                </a:solidFill>
              </a:rPr>
              <a:t>服务器</a:t>
            </a:r>
            <a:r>
              <a:rPr lang="en-US" altLang="zh-CN" dirty="0" smtClean="0">
                <a:solidFill>
                  <a:schemeClr val="tx1"/>
                </a:solidFill>
              </a:rPr>
              <a:t>OS</a:t>
            </a:r>
            <a:r>
              <a:rPr lang="zh-CN" altLang="en-US" dirty="0" smtClean="0">
                <a:solidFill>
                  <a:schemeClr val="tx1"/>
                </a:solidFill>
              </a:rPr>
              <a:t>兼容性查询</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altLang="zh-CN" sz="1800" dirty="0" smtClean="0"/>
              <a:t>《</a:t>
            </a:r>
            <a:r>
              <a:rPr lang="zh-CN" altLang="en-US" sz="1800" dirty="0"/>
              <a:t>智能计算产品兼容性查询助手</a:t>
            </a:r>
            <a:r>
              <a:rPr lang="en-US" altLang="zh-CN" sz="1800" dirty="0"/>
              <a:t>》</a:t>
            </a:r>
            <a:r>
              <a:rPr lang="zh-CN" altLang="en-US" sz="1800" dirty="0"/>
              <a:t>网站链接</a:t>
            </a:r>
            <a:r>
              <a:rPr lang="zh-CN" altLang="en-US" sz="1800" dirty="0" smtClean="0"/>
              <a:t>如下：</a:t>
            </a:r>
            <a:endParaRPr lang="en-US" altLang="zh-CN" sz="1800" dirty="0" smtClean="0"/>
          </a:p>
          <a:p>
            <a:pPr lvl="1"/>
            <a:r>
              <a:rPr lang="en-US" altLang="zh-CN" sz="1600" dirty="0" smtClean="0"/>
              <a:t>http</a:t>
            </a:r>
            <a:r>
              <a:rPr lang="en-US" altLang="zh-CN" sz="1600" dirty="0"/>
              <a:t>://</a:t>
            </a:r>
            <a:r>
              <a:rPr lang="en-US" altLang="zh-CN" sz="1600" dirty="0" smtClean="0"/>
              <a:t>support.huawei.com/onlinetoolweb/ftca/index?serise=9</a:t>
            </a:r>
            <a:endParaRPr lang="zh-CN" altLang="en-US" sz="1600" dirty="0"/>
          </a:p>
          <a:p>
            <a:r>
              <a:rPr lang="zh-CN" altLang="en-US" sz="1800" dirty="0" smtClean="0"/>
              <a:t>在查询时，可以指定部件类型，这样查询到的</a:t>
            </a:r>
            <a:r>
              <a:rPr lang="en-US" altLang="zh-CN" sz="1800" dirty="0" smtClean="0"/>
              <a:t>OS</a:t>
            </a:r>
            <a:r>
              <a:rPr lang="zh-CN" altLang="en-US" sz="1800" dirty="0" smtClean="0"/>
              <a:t>兼容性信息更加</a:t>
            </a:r>
            <a:r>
              <a:rPr lang="zh-CN" altLang="en-US" sz="1800" dirty="0"/>
              <a:t>精确</a:t>
            </a:r>
            <a:r>
              <a:rPr lang="zh-CN" altLang="en-US" sz="1800" dirty="0" smtClean="0"/>
              <a:t>。</a:t>
            </a:r>
            <a:endParaRPr lang="zh-CN" altLang="en-US" sz="1800"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71156" y="2647366"/>
            <a:ext cx="5976664" cy="3734384"/>
          </a:xfrm>
          <a:prstGeom prst="rect">
            <a:avLst/>
          </a:prstGeom>
          <a:ln>
            <a:solidFill>
              <a:schemeClr val="bg1">
                <a:lumMod val="75000"/>
                <a:alpha val="90000"/>
              </a:schemeClr>
            </a:solidFill>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操作系统</a:t>
            </a:r>
            <a:r>
              <a:rPr lang="zh-CN" altLang="en-US" dirty="0" smtClean="0">
                <a:solidFill>
                  <a:schemeClr val="tx1"/>
                </a:solidFill>
              </a:rPr>
              <a:t>安装</a:t>
            </a:r>
            <a:r>
              <a:rPr lang="zh-CN" altLang="en-US" dirty="0">
                <a:solidFill>
                  <a:schemeClr val="tx1"/>
                </a:solidFill>
              </a:rPr>
              <a:t>流程</a:t>
            </a:r>
            <a:endParaRPr lang="zh-CN" altLang="en-US" dirty="0">
              <a:solidFill>
                <a:schemeClr val="tx1"/>
              </a:solidFill>
            </a:endParaRPr>
          </a:p>
        </p:txBody>
      </p:sp>
      <p:grpSp>
        <p:nvGrpSpPr>
          <p:cNvPr id="6" name="组合 5"/>
          <p:cNvGrpSpPr/>
          <p:nvPr/>
        </p:nvGrpSpPr>
        <p:grpSpPr>
          <a:xfrm>
            <a:off x="6240016" y="1340768"/>
            <a:ext cx="2734817" cy="2841528"/>
            <a:chOff x="6244773" y="1068271"/>
            <a:chExt cx="2734817" cy="2841528"/>
          </a:xfrm>
        </p:grpSpPr>
        <p:sp>
          <p:nvSpPr>
            <p:cNvPr id="7" name="îŝ1ídê"/>
            <p:cNvSpPr/>
            <p:nvPr/>
          </p:nvSpPr>
          <p:spPr bwMode="auto">
            <a:xfrm>
              <a:off x="6244773" y="1180490"/>
              <a:ext cx="2729309" cy="2729309"/>
            </a:xfrm>
            <a:prstGeom prst="ellipse">
              <a:avLst/>
            </a:prstGeom>
            <a:noFill/>
            <a:ln w="28575" cap="flat" cmpd="sng" algn="ctr">
              <a:solidFill>
                <a:srgbClr val="92D050"/>
              </a:solidFill>
              <a:prstDash val="solid"/>
              <a:round/>
              <a:headEnd type="none" w="med" len="med"/>
              <a:tailEnd type="none" w="med" len="med"/>
            </a:ln>
            <a:effectLst/>
          </p:spPr>
          <p:txBody>
            <a:bodyPr anchor="ctr"/>
            <a:lstStyle/>
            <a:p>
              <a:pPr algn="ctr"/>
              <a:endParaRPr>
                <a:latin typeface="+mn-ea"/>
                <a:ea typeface="+mn-ea"/>
              </a:endParaRPr>
            </a:p>
          </p:txBody>
        </p:sp>
        <p:sp>
          <p:nvSpPr>
            <p:cNvPr id="8" name="ïśliḑé"/>
            <p:cNvSpPr txBox="1"/>
            <p:nvPr/>
          </p:nvSpPr>
          <p:spPr>
            <a:xfrm>
              <a:off x="6643305" y="1644088"/>
              <a:ext cx="1879750" cy="344331"/>
            </a:xfrm>
            <a:prstGeom prst="rect">
              <a:avLst/>
            </a:prstGeom>
            <a:noFill/>
            <a:effectLst/>
          </p:spPr>
          <p:txBody>
            <a:bodyPr wrap="none" anchor="ctr" anchorCtr="1">
              <a:noAutofit/>
            </a:bodyPr>
            <a:lstStyle/>
            <a:p>
              <a:pPr algn="ctr"/>
              <a:r>
                <a:rPr lang="zh-CN" altLang="en-US" sz="2000" b="1" dirty="0" smtClean="0">
                  <a:latin typeface="+mn-ea"/>
                  <a:ea typeface="+mn-ea"/>
                </a:rPr>
                <a:t>配置系统信息</a:t>
              </a:r>
              <a:endParaRPr lang="zh-CN" altLang="en-US" sz="2000" b="1" dirty="0">
                <a:latin typeface="+mn-ea"/>
                <a:ea typeface="+mn-ea"/>
              </a:endParaRPr>
            </a:p>
          </p:txBody>
        </p:sp>
        <p:sp>
          <p:nvSpPr>
            <p:cNvPr id="9" name="îṥliďé"/>
            <p:cNvSpPr txBox="1"/>
            <p:nvPr/>
          </p:nvSpPr>
          <p:spPr>
            <a:xfrm>
              <a:off x="6250281" y="2117709"/>
              <a:ext cx="2729309" cy="1573962"/>
            </a:xfrm>
            <a:prstGeom prst="rect">
              <a:avLst/>
            </a:prstGeom>
            <a:noFill/>
            <a:effectLst/>
          </p:spPr>
          <p:txBody>
            <a:bodyPr wrap="square" lIns="90000" tIns="46800" rIns="90000" bIns="46800" anchor="t" anchorCtr="0">
              <a:normAutofit/>
            </a:bodyPr>
            <a:lstStyle/>
            <a:p>
              <a:pPr marL="171450" indent="-171450">
                <a:lnSpc>
                  <a:spcPct val="120000"/>
                </a:lnSpc>
                <a:buFont typeface="Arial" panose="020B0604020202020204" pitchFamily="34" charset="0"/>
                <a:buChar char="•"/>
              </a:pPr>
              <a:r>
                <a:rPr lang="zh-CN" altLang="en-US" sz="1200" dirty="0" smtClean="0">
                  <a:latin typeface="+mn-ea"/>
                  <a:ea typeface="+mn-ea"/>
                </a:rPr>
                <a:t>手动安装时，设置系统的语言、时间、选择安装软件、设置用户及密码等，此步骤不通操作系统配置均不相同。</a:t>
              </a:r>
              <a:endParaRPr lang="en-US" altLang="zh-CN" sz="1200" dirty="0">
                <a:latin typeface="+mn-ea"/>
                <a:ea typeface="+mn-ea"/>
              </a:endParaRPr>
            </a:p>
          </p:txBody>
        </p:sp>
        <p:sp>
          <p:nvSpPr>
            <p:cNvPr id="10" name="ïsļíḋé"/>
            <p:cNvSpPr/>
            <p:nvPr/>
          </p:nvSpPr>
          <p:spPr bwMode="auto">
            <a:xfrm>
              <a:off x="7967493" y="1068271"/>
              <a:ext cx="633744" cy="635411"/>
            </a:xfrm>
            <a:prstGeom prst="ellipse">
              <a:avLst/>
            </a:prstGeom>
            <a:solidFill>
              <a:srgbClr val="92D050"/>
            </a:solidFill>
            <a:ln w="57150" cap="flat" cmpd="sng" algn="ctr">
              <a:solidFill>
                <a:schemeClr val="bg1"/>
              </a:solidFill>
              <a:prstDash val="solid"/>
              <a:miter lim="800000"/>
              <a:headEnd type="none" w="med" len="med"/>
              <a:tailEnd type="none" w="med" len="med"/>
            </a:ln>
            <a:effectLst/>
          </p:spPr>
          <p:txBody>
            <a:bodyPr anchor="ctr"/>
            <a:lstStyle/>
            <a:p>
              <a:pPr algn="ctr"/>
              <a:r>
                <a:rPr lang="en-US" sz="2400" dirty="0" smtClean="0">
                  <a:solidFill>
                    <a:schemeClr val="bg1"/>
                  </a:solidFill>
                  <a:latin typeface="+mn-ea"/>
                  <a:ea typeface="+mn-ea"/>
                </a:rPr>
                <a:t>3</a:t>
              </a:r>
              <a:endParaRPr sz="2400" dirty="0">
                <a:solidFill>
                  <a:schemeClr val="bg1"/>
                </a:solidFill>
                <a:latin typeface="+mn-ea"/>
                <a:ea typeface="+mn-ea"/>
              </a:endParaRPr>
            </a:p>
          </p:txBody>
        </p:sp>
      </p:grpSp>
      <p:grpSp>
        <p:nvGrpSpPr>
          <p:cNvPr id="11" name="组合 10"/>
          <p:cNvGrpSpPr/>
          <p:nvPr/>
        </p:nvGrpSpPr>
        <p:grpSpPr>
          <a:xfrm>
            <a:off x="9082653" y="4385573"/>
            <a:ext cx="1889832" cy="1952282"/>
            <a:chOff x="9087410" y="4113076"/>
            <a:chExt cx="1889832" cy="1952282"/>
          </a:xfrm>
        </p:grpSpPr>
        <p:sp>
          <p:nvSpPr>
            <p:cNvPr id="12" name="iṧļîďé"/>
            <p:cNvSpPr/>
            <p:nvPr/>
          </p:nvSpPr>
          <p:spPr bwMode="auto">
            <a:xfrm>
              <a:off x="9087410" y="4175526"/>
              <a:ext cx="1889832" cy="1889832"/>
            </a:xfrm>
            <a:prstGeom prst="ellipse">
              <a:avLst/>
            </a:prstGeom>
            <a:noFill/>
            <a:ln w="28575" cap="flat" cmpd="sng" algn="ctr">
              <a:solidFill>
                <a:schemeClr val="bg1">
                  <a:lumMod val="65000"/>
                </a:schemeClr>
              </a:solidFill>
              <a:prstDash val="solid"/>
              <a:round/>
              <a:headEnd type="none" w="med" len="med"/>
              <a:tailEnd type="none" w="med" len="med"/>
            </a:ln>
            <a:effectLst/>
          </p:spPr>
          <p:txBody>
            <a:bodyPr anchor="ctr"/>
            <a:lstStyle/>
            <a:p>
              <a:pPr algn="ctr"/>
              <a:endParaRPr>
                <a:latin typeface="+mn-ea"/>
                <a:ea typeface="+mn-ea"/>
              </a:endParaRPr>
            </a:p>
          </p:txBody>
        </p:sp>
        <p:sp>
          <p:nvSpPr>
            <p:cNvPr id="13" name="ïSḷiďè"/>
            <p:cNvSpPr txBox="1"/>
            <p:nvPr/>
          </p:nvSpPr>
          <p:spPr>
            <a:xfrm>
              <a:off x="9237302" y="4904040"/>
              <a:ext cx="1590047" cy="383322"/>
            </a:xfrm>
            <a:prstGeom prst="rect">
              <a:avLst/>
            </a:prstGeom>
            <a:noFill/>
            <a:effectLst/>
          </p:spPr>
          <p:txBody>
            <a:bodyPr wrap="none" anchor="ctr" anchorCtr="1">
              <a:normAutofit lnSpcReduction="10000"/>
            </a:bodyPr>
            <a:lstStyle>
              <a:defPPr>
                <a:defRPr lang="zh-CN"/>
              </a:defPPr>
              <a:lvl1pPr algn="ctr">
                <a:defRPr sz="2000" b="1">
                  <a:latin typeface="+mn-ea"/>
                  <a:ea typeface="+mn-ea"/>
                </a:defRPr>
              </a:lvl1pPr>
            </a:lstStyle>
            <a:p>
              <a:r>
                <a:rPr lang="zh-CN" altLang="en-US" dirty="0"/>
                <a:t>结束</a:t>
              </a:r>
              <a:endParaRPr lang="zh-CN" altLang="en-US" dirty="0"/>
            </a:p>
          </p:txBody>
        </p:sp>
        <p:sp>
          <p:nvSpPr>
            <p:cNvPr id="14" name="îṡľiḓê"/>
            <p:cNvSpPr/>
            <p:nvPr/>
          </p:nvSpPr>
          <p:spPr bwMode="auto">
            <a:xfrm>
              <a:off x="10340420" y="4113076"/>
              <a:ext cx="633744" cy="633744"/>
            </a:xfrm>
            <a:prstGeom prst="ellipse">
              <a:avLst/>
            </a:prstGeom>
            <a:solidFill>
              <a:schemeClr val="bg1">
                <a:lumMod val="65000"/>
              </a:schemeClr>
            </a:solidFill>
            <a:ln w="57150" cap="flat" cmpd="sng" algn="ctr">
              <a:solidFill>
                <a:schemeClr val="bg1"/>
              </a:solidFill>
              <a:prstDash val="solid"/>
              <a:miter lim="800000"/>
              <a:headEnd type="none" w="med" len="med"/>
              <a:tailEnd type="none" w="med" len="med"/>
            </a:ln>
            <a:effectLst/>
          </p:spPr>
          <p:txBody>
            <a:bodyPr anchor="ctr"/>
            <a:lstStyle/>
            <a:p>
              <a:pPr algn="ctr"/>
              <a:r>
                <a:rPr lang="en-US" sz="2000" dirty="0" smtClean="0">
                  <a:solidFill>
                    <a:schemeClr val="bg1"/>
                  </a:solidFill>
                  <a:latin typeface="+mn-ea"/>
                  <a:ea typeface="+mn-ea"/>
                </a:rPr>
                <a:t>4</a:t>
              </a:r>
              <a:endParaRPr sz="2000" dirty="0">
                <a:solidFill>
                  <a:schemeClr val="bg1"/>
                </a:solidFill>
                <a:latin typeface="+mn-ea"/>
                <a:ea typeface="+mn-ea"/>
              </a:endParaRPr>
            </a:p>
          </p:txBody>
        </p:sp>
      </p:grpSp>
      <p:grpSp>
        <p:nvGrpSpPr>
          <p:cNvPr id="15" name="组合 14"/>
          <p:cNvGrpSpPr/>
          <p:nvPr/>
        </p:nvGrpSpPr>
        <p:grpSpPr>
          <a:xfrm>
            <a:off x="1122691" y="1595541"/>
            <a:ext cx="1666789" cy="1950620"/>
            <a:chOff x="1127448" y="1323044"/>
            <a:chExt cx="1666789" cy="1950620"/>
          </a:xfrm>
        </p:grpSpPr>
        <p:sp>
          <p:nvSpPr>
            <p:cNvPr id="16" name="íṣlïḑé"/>
            <p:cNvSpPr/>
            <p:nvPr/>
          </p:nvSpPr>
          <p:spPr bwMode="auto">
            <a:xfrm>
              <a:off x="1127448" y="1627152"/>
              <a:ext cx="1646513" cy="1646512"/>
            </a:xfrm>
            <a:prstGeom prst="ellipse">
              <a:avLst/>
            </a:prstGeom>
            <a:noFill/>
            <a:ln w="28575" cap="flat" cmpd="sng" algn="ctr">
              <a:solidFill>
                <a:srgbClr val="00B0F0"/>
              </a:solidFill>
              <a:prstDash val="solid"/>
              <a:round/>
              <a:headEnd type="none" w="med" len="med"/>
              <a:tailEnd type="none" w="med" len="med"/>
            </a:ln>
            <a:effectLst/>
          </p:spPr>
          <p:txBody>
            <a:bodyPr anchor="ctr"/>
            <a:lstStyle/>
            <a:p>
              <a:pPr algn="ctr"/>
              <a:endParaRPr>
                <a:latin typeface="+mn-ea"/>
                <a:ea typeface="+mn-ea"/>
              </a:endParaRPr>
            </a:p>
          </p:txBody>
        </p:sp>
        <p:sp>
          <p:nvSpPr>
            <p:cNvPr id="17" name="ïṧḻîďé"/>
            <p:cNvSpPr txBox="1"/>
            <p:nvPr/>
          </p:nvSpPr>
          <p:spPr>
            <a:xfrm>
              <a:off x="1144287" y="2212211"/>
              <a:ext cx="1649950" cy="383322"/>
            </a:xfrm>
            <a:prstGeom prst="rect">
              <a:avLst/>
            </a:prstGeom>
            <a:noFill/>
            <a:effectLst/>
          </p:spPr>
          <p:txBody>
            <a:bodyPr wrap="none" anchor="ctr" anchorCtr="1">
              <a:normAutofit lnSpcReduction="10000"/>
            </a:bodyPr>
            <a:lstStyle>
              <a:defPPr>
                <a:defRPr lang="zh-CN"/>
              </a:defPPr>
              <a:lvl1pPr algn="ctr">
                <a:defRPr sz="2000" b="1">
                  <a:latin typeface="+mn-ea"/>
                  <a:ea typeface="+mn-ea"/>
                </a:defRPr>
              </a:lvl1pPr>
            </a:lstStyle>
            <a:p>
              <a:r>
                <a:rPr lang="zh-CN" altLang="en-US" dirty="0" smtClean="0"/>
                <a:t>准备软件</a:t>
              </a:r>
              <a:endParaRPr lang="zh-CN" altLang="en-US" dirty="0"/>
            </a:p>
          </p:txBody>
        </p:sp>
        <p:sp>
          <p:nvSpPr>
            <p:cNvPr id="18" name="ïş1ïḍê"/>
            <p:cNvSpPr/>
            <p:nvPr/>
          </p:nvSpPr>
          <p:spPr bwMode="auto">
            <a:xfrm>
              <a:off x="1236216" y="1323044"/>
              <a:ext cx="633744" cy="633744"/>
            </a:xfrm>
            <a:prstGeom prst="ellipse">
              <a:avLst/>
            </a:prstGeom>
            <a:solidFill>
              <a:srgbClr val="00B0F0"/>
            </a:solidFill>
            <a:ln w="57150" cap="flat" cmpd="sng" algn="ctr">
              <a:solidFill>
                <a:schemeClr val="bg1"/>
              </a:solidFill>
              <a:prstDash val="solid"/>
              <a:miter lim="800000"/>
              <a:headEnd type="none" w="med" len="med"/>
              <a:tailEnd type="none" w="med" len="med"/>
            </a:ln>
            <a:effectLst/>
          </p:spPr>
          <p:txBody>
            <a:bodyPr anchor="ctr"/>
            <a:lstStyle/>
            <a:p>
              <a:pPr algn="ctr"/>
              <a:r>
                <a:rPr lang="en-US" sz="2400" dirty="0" smtClean="0">
                  <a:solidFill>
                    <a:schemeClr val="bg1"/>
                  </a:solidFill>
                  <a:latin typeface="+mn-ea"/>
                  <a:ea typeface="+mn-ea"/>
                </a:rPr>
                <a:t>1</a:t>
              </a:r>
              <a:endParaRPr sz="2400" dirty="0">
                <a:solidFill>
                  <a:schemeClr val="bg1"/>
                </a:solidFill>
                <a:latin typeface="+mn-ea"/>
                <a:ea typeface="+mn-ea"/>
              </a:endParaRPr>
            </a:p>
          </p:txBody>
        </p:sp>
      </p:grpSp>
      <p:grpSp>
        <p:nvGrpSpPr>
          <p:cNvPr id="19" name="组合 18"/>
          <p:cNvGrpSpPr/>
          <p:nvPr/>
        </p:nvGrpSpPr>
        <p:grpSpPr>
          <a:xfrm>
            <a:off x="3501982" y="3803992"/>
            <a:ext cx="2178403" cy="2335053"/>
            <a:chOff x="3506739" y="3531495"/>
            <a:chExt cx="2178403" cy="2335053"/>
          </a:xfrm>
        </p:grpSpPr>
        <p:sp>
          <p:nvSpPr>
            <p:cNvPr id="20" name="í$ḷiḑè"/>
            <p:cNvSpPr/>
            <p:nvPr/>
          </p:nvSpPr>
          <p:spPr bwMode="auto">
            <a:xfrm>
              <a:off x="3506739" y="3688147"/>
              <a:ext cx="2178403" cy="2178401"/>
            </a:xfrm>
            <a:prstGeom prst="ellipse">
              <a:avLst/>
            </a:prstGeom>
            <a:noFill/>
            <a:ln w="28575" cap="flat" cmpd="sng" algn="ctr">
              <a:solidFill>
                <a:srgbClr val="FFC000"/>
              </a:solidFill>
              <a:prstDash val="solid"/>
              <a:round/>
              <a:headEnd type="none" w="med" len="med"/>
              <a:tailEnd type="none" w="med" len="med"/>
            </a:ln>
            <a:effectLst/>
          </p:spPr>
          <p:txBody>
            <a:bodyPr anchor="ctr"/>
            <a:lstStyle/>
            <a:p>
              <a:pPr algn="ctr"/>
              <a:endParaRPr>
                <a:latin typeface="+mn-ea"/>
                <a:ea typeface="+mn-ea"/>
              </a:endParaRPr>
            </a:p>
          </p:txBody>
        </p:sp>
        <p:sp>
          <p:nvSpPr>
            <p:cNvPr id="21" name="îŝḷîdê"/>
            <p:cNvSpPr txBox="1"/>
            <p:nvPr/>
          </p:nvSpPr>
          <p:spPr>
            <a:xfrm>
              <a:off x="3782342" y="4238287"/>
              <a:ext cx="1651232" cy="383322"/>
            </a:xfrm>
            <a:prstGeom prst="rect">
              <a:avLst/>
            </a:prstGeom>
            <a:noFill/>
            <a:effectLst/>
          </p:spPr>
          <p:txBody>
            <a:bodyPr wrap="none" anchor="ctr" anchorCtr="1">
              <a:normAutofit lnSpcReduction="10000"/>
            </a:bodyPr>
            <a:lstStyle/>
            <a:p>
              <a:pPr algn="ctr"/>
              <a:r>
                <a:rPr lang="zh-CN" altLang="en-US" sz="2000" b="1" dirty="0" smtClean="0">
                  <a:latin typeface="+mn-ea"/>
                  <a:ea typeface="+mn-ea"/>
                </a:rPr>
                <a:t>系统安装方式</a:t>
              </a:r>
              <a:endParaRPr lang="zh-CN" altLang="en-US" sz="2000" b="1" dirty="0">
                <a:latin typeface="+mn-ea"/>
                <a:ea typeface="+mn-ea"/>
              </a:endParaRPr>
            </a:p>
          </p:txBody>
        </p:sp>
        <p:sp>
          <p:nvSpPr>
            <p:cNvPr id="22" name="ïŝ1îḋè"/>
            <p:cNvSpPr txBox="1"/>
            <p:nvPr/>
          </p:nvSpPr>
          <p:spPr>
            <a:xfrm>
              <a:off x="3783880" y="4560903"/>
              <a:ext cx="1741995" cy="710496"/>
            </a:xfrm>
            <a:prstGeom prst="rect">
              <a:avLst/>
            </a:prstGeom>
            <a:noFill/>
            <a:effectLst/>
          </p:spPr>
          <p:txBody>
            <a:bodyPr wrap="square" lIns="90000" tIns="46800" rIns="90000" bIns="46800" anchor="t" anchorCtr="0">
              <a:noAutofit/>
            </a:bodyPr>
            <a:lstStyle/>
            <a:p>
              <a:pPr marL="171450" indent="-171450">
                <a:lnSpc>
                  <a:spcPct val="120000"/>
                </a:lnSpc>
                <a:buFont typeface="Arial" panose="020B0604020202020204" pitchFamily="34" charset="0"/>
                <a:buChar char="•"/>
              </a:pPr>
              <a:r>
                <a:rPr lang="zh-CN" altLang="en-US" sz="1200" dirty="0" smtClean="0">
                  <a:latin typeface="+mn-ea"/>
                  <a:ea typeface="+mn-ea"/>
                </a:rPr>
                <a:t>通过</a:t>
              </a:r>
              <a:r>
                <a:rPr lang="en-US" altLang="zh-CN" sz="1200" dirty="0" smtClean="0">
                  <a:latin typeface="+mn-ea"/>
                  <a:ea typeface="+mn-ea"/>
                </a:rPr>
                <a:t>PXE</a:t>
              </a:r>
              <a:r>
                <a:rPr lang="zh-CN" altLang="en-US" sz="1200" dirty="0" smtClean="0">
                  <a:latin typeface="+mn-ea"/>
                  <a:ea typeface="+mn-ea"/>
                </a:rPr>
                <a:t>方式批量安装主机（需提前配置好</a:t>
              </a:r>
              <a:r>
                <a:rPr lang="en-US" altLang="zh-CN" sz="1200" dirty="0" smtClean="0">
                  <a:latin typeface="+mn-ea"/>
                  <a:ea typeface="+mn-ea"/>
                </a:rPr>
                <a:t>PXE</a:t>
              </a:r>
              <a:r>
                <a:rPr lang="zh-CN" altLang="en-US" sz="1200" dirty="0" smtClean="0">
                  <a:latin typeface="+mn-ea"/>
                  <a:ea typeface="+mn-ea"/>
                </a:rPr>
                <a:t>服务器）。</a:t>
              </a:r>
              <a:endParaRPr lang="en-US" altLang="zh-CN" sz="1200" dirty="0" smtClean="0">
                <a:latin typeface="+mn-ea"/>
                <a:ea typeface="+mn-ea"/>
              </a:endParaRPr>
            </a:p>
            <a:p>
              <a:pPr marL="171450" indent="-171450">
                <a:lnSpc>
                  <a:spcPct val="120000"/>
                </a:lnSpc>
                <a:buFont typeface="Arial" panose="020B0604020202020204" pitchFamily="34" charset="0"/>
                <a:buChar char="•"/>
              </a:pPr>
              <a:r>
                <a:rPr lang="zh-CN" altLang="en-US" sz="1200" dirty="0" smtClean="0">
                  <a:latin typeface="+mn-ea"/>
                  <a:ea typeface="+mn-ea"/>
                </a:rPr>
                <a:t>通过</a:t>
              </a:r>
              <a:r>
                <a:rPr lang="en-US" altLang="zh-CN" sz="1200" dirty="0" smtClean="0">
                  <a:latin typeface="+mn-ea"/>
                  <a:ea typeface="+mn-ea"/>
                </a:rPr>
                <a:t>ISO</a:t>
              </a:r>
              <a:r>
                <a:rPr lang="zh-CN" altLang="en-US" sz="1200" dirty="0" smtClean="0">
                  <a:latin typeface="+mn-ea"/>
                  <a:ea typeface="+mn-ea"/>
                </a:rPr>
                <a:t>挂载手动安装单台</a:t>
              </a:r>
              <a:r>
                <a:rPr lang="zh-CN" altLang="en-US" sz="1200" dirty="0">
                  <a:latin typeface="+mn-ea"/>
                  <a:ea typeface="+mn-ea"/>
                </a:rPr>
                <a:t>服务器</a:t>
              </a:r>
              <a:endParaRPr lang="en-US" altLang="zh-CN" sz="1200" dirty="0">
                <a:latin typeface="+mn-ea"/>
                <a:ea typeface="+mn-ea"/>
              </a:endParaRPr>
            </a:p>
          </p:txBody>
        </p:sp>
        <p:sp>
          <p:nvSpPr>
            <p:cNvPr id="23" name="iSḻíďé"/>
            <p:cNvSpPr/>
            <p:nvPr/>
          </p:nvSpPr>
          <p:spPr bwMode="auto">
            <a:xfrm>
              <a:off x="4825687" y="3531495"/>
              <a:ext cx="767153" cy="767153"/>
            </a:xfrm>
            <a:custGeom>
              <a:avLst/>
              <a:gdLst>
                <a:gd name="T0" fmla="*/ 0 w 3223"/>
                <a:gd name="T1" fmla="*/ 1612 h 3223"/>
                <a:gd name="T2" fmla="*/ 0 w 3223"/>
                <a:gd name="T3" fmla="*/ 1612 h 3223"/>
                <a:gd name="T4" fmla="*/ 1611 w 3223"/>
                <a:gd name="T5" fmla="*/ 0 h 3223"/>
                <a:gd name="T6" fmla="*/ 3223 w 3223"/>
                <a:gd name="T7" fmla="*/ 1612 h 3223"/>
                <a:gd name="T8" fmla="*/ 1611 w 3223"/>
                <a:gd name="T9" fmla="*/ 3223 h 3223"/>
                <a:gd name="T10" fmla="*/ 0 w 3223"/>
                <a:gd name="T11" fmla="*/ 1612 h 3223"/>
              </a:gdLst>
              <a:ahLst/>
              <a:cxnLst>
                <a:cxn ang="0">
                  <a:pos x="T0" y="T1"/>
                </a:cxn>
                <a:cxn ang="0">
                  <a:pos x="T2" y="T3"/>
                </a:cxn>
                <a:cxn ang="0">
                  <a:pos x="T4" y="T5"/>
                </a:cxn>
                <a:cxn ang="0">
                  <a:pos x="T6" y="T7"/>
                </a:cxn>
                <a:cxn ang="0">
                  <a:pos x="T8" y="T9"/>
                </a:cxn>
                <a:cxn ang="0">
                  <a:pos x="T10" y="T11"/>
                </a:cxn>
              </a:cxnLst>
              <a:rect l="0" t="0" r="r" b="b"/>
              <a:pathLst>
                <a:path w="3223" h="3223">
                  <a:moveTo>
                    <a:pt x="0" y="1612"/>
                  </a:moveTo>
                  <a:lnTo>
                    <a:pt x="0" y="1612"/>
                  </a:lnTo>
                  <a:cubicBezTo>
                    <a:pt x="0" y="722"/>
                    <a:pt x="721" y="0"/>
                    <a:pt x="1611" y="0"/>
                  </a:cubicBezTo>
                  <a:cubicBezTo>
                    <a:pt x="2501" y="0"/>
                    <a:pt x="3223" y="722"/>
                    <a:pt x="3223" y="1612"/>
                  </a:cubicBezTo>
                  <a:cubicBezTo>
                    <a:pt x="3223" y="2502"/>
                    <a:pt x="2501" y="3223"/>
                    <a:pt x="1611" y="3223"/>
                  </a:cubicBezTo>
                  <a:cubicBezTo>
                    <a:pt x="721" y="3223"/>
                    <a:pt x="0" y="2502"/>
                    <a:pt x="0" y="1612"/>
                  </a:cubicBezTo>
                  <a:close/>
                </a:path>
              </a:pathLst>
            </a:custGeom>
            <a:solidFill>
              <a:srgbClr val="FFC000"/>
            </a:solidFill>
            <a:ln w="38100">
              <a:solidFill>
                <a:schemeClr val="bg1"/>
              </a:solidFill>
              <a:prstDash val="solid"/>
              <a:round/>
            </a:ln>
            <a:effectLst/>
          </p:spPr>
          <p:txBody>
            <a:bodyPr anchor="ctr"/>
            <a:lstStyle/>
            <a:p>
              <a:pPr algn="ctr"/>
              <a:r>
                <a:rPr lang="en-US" sz="2800" dirty="0" smtClean="0">
                  <a:solidFill>
                    <a:schemeClr val="bg1"/>
                  </a:solidFill>
                  <a:latin typeface="+mn-ea"/>
                  <a:ea typeface="+mn-ea"/>
                </a:rPr>
                <a:t>2</a:t>
              </a:r>
              <a:endParaRPr sz="2800" dirty="0">
                <a:solidFill>
                  <a:schemeClr val="bg1"/>
                </a:solidFill>
                <a:latin typeface="+mn-ea"/>
                <a:ea typeface="+mn-ea"/>
              </a:endParaRPr>
            </a:p>
          </p:txBody>
        </p:sp>
      </p:grpSp>
      <p:cxnSp>
        <p:nvCxnSpPr>
          <p:cNvPr id="24" name="直接连接符 23"/>
          <p:cNvCxnSpPr>
            <a:stCxn id="16" idx="5"/>
          </p:cNvCxnSpPr>
          <p:nvPr/>
        </p:nvCxnSpPr>
        <p:spPr>
          <a:xfrm>
            <a:off x="2528078" y="3305035"/>
            <a:ext cx="970826" cy="1666484"/>
          </a:xfrm>
          <a:prstGeom prst="line">
            <a:avLst/>
          </a:prstGeom>
          <a:solidFill>
            <a:schemeClr val="accent1"/>
          </a:solidFill>
          <a:ln w="22225" cap="rnd" cmpd="sng" algn="ctr">
            <a:solidFill>
              <a:schemeClr val="bg1">
                <a:lumMod val="65000"/>
              </a:schemeClr>
            </a:solidFill>
            <a:prstDash val="lgDash"/>
            <a:round/>
            <a:headEnd type="oval" w="sm" len="sm"/>
            <a:tailEnd type="stealth" w="lg" len="lg"/>
          </a:ln>
          <a:effectLst/>
        </p:spPr>
      </p:cxnSp>
      <p:cxnSp>
        <p:nvCxnSpPr>
          <p:cNvPr id="25" name="直接连接符 24"/>
          <p:cNvCxnSpPr>
            <a:stCxn id="20" idx="6"/>
            <a:endCxn id="7" idx="3"/>
          </p:cNvCxnSpPr>
          <p:nvPr/>
        </p:nvCxnSpPr>
        <p:spPr>
          <a:xfrm flipV="1">
            <a:off x="5680385" y="3782598"/>
            <a:ext cx="959329" cy="1267247"/>
          </a:xfrm>
          <a:prstGeom prst="line">
            <a:avLst/>
          </a:prstGeom>
          <a:solidFill>
            <a:schemeClr val="accent1"/>
          </a:solidFill>
          <a:ln w="22225" cap="rnd" cmpd="sng" algn="ctr">
            <a:solidFill>
              <a:schemeClr val="bg1">
                <a:lumMod val="65000"/>
              </a:schemeClr>
            </a:solidFill>
            <a:prstDash val="lgDash"/>
            <a:round/>
            <a:headEnd type="oval" w="sm" len="sm"/>
            <a:tailEnd type="stealth" w="lg" len="lg"/>
          </a:ln>
          <a:effectLst/>
        </p:spPr>
      </p:cxnSp>
      <p:cxnSp>
        <p:nvCxnSpPr>
          <p:cNvPr id="26" name="直接连接符 25"/>
          <p:cNvCxnSpPr>
            <a:stCxn id="7" idx="5"/>
            <a:endCxn id="12" idx="1"/>
          </p:cNvCxnSpPr>
          <p:nvPr/>
        </p:nvCxnSpPr>
        <p:spPr>
          <a:xfrm>
            <a:off x="8569627" y="3782598"/>
            <a:ext cx="789785" cy="942184"/>
          </a:xfrm>
          <a:prstGeom prst="line">
            <a:avLst/>
          </a:prstGeom>
          <a:solidFill>
            <a:schemeClr val="accent1"/>
          </a:solidFill>
          <a:ln w="22225" cap="rnd" cmpd="sng" algn="ctr">
            <a:solidFill>
              <a:schemeClr val="bg1">
                <a:lumMod val="65000"/>
              </a:schemeClr>
            </a:solidFill>
            <a:prstDash val="lgDash"/>
            <a:round/>
            <a:headEnd type="oval" w="sm" len="sm"/>
            <a:tailEnd type="stealth" w="lg" len="lg"/>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a:solidFill>
                  <a:schemeClr val="bg1">
                    <a:lumMod val="50000"/>
                  </a:schemeClr>
                </a:solidFill>
              </a:rPr>
              <a:t>华为云鲲鹏云服务介绍</a:t>
            </a:r>
            <a:endParaRPr lang="en-US" altLang="zh-CN" sz="1800" dirty="0">
              <a:solidFill>
                <a:schemeClr val="bg1">
                  <a:lumMod val="50000"/>
                </a:schemeClr>
              </a:solidFill>
            </a:endParaRPr>
          </a:p>
          <a:p>
            <a:r>
              <a:rPr lang="zh-CN" altLang="en-US" sz="1800" b="1" dirty="0"/>
              <a:t>鲲鹏操作系统介绍</a:t>
            </a:r>
            <a:endParaRPr lang="en-US" altLang="zh-CN" sz="1800" b="1" dirty="0"/>
          </a:p>
          <a:p>
            <a:pPr lvl="1">
              <a:buClrTx/>
            </a:pPr>
            <a:r>
              <a:rPr lang="zh-CN" altLang="en-US" sz="1600" dirty="0">
                <a:solidFill>
                  <a:schemeClr val="bg1">
                    <a:lumMod val="50000"/>
                  </a:schemeClr>
                </a:solidFill>
                <a:latin typeface="+mn-ea"/>
                <a:sym typeface="Arial" panose="020B0604020202020204" pitchFamily="34" charset="0"/>
              </a:rPr>
              <a:t>鲲鹏</a:t>
            </a:r>
            <a:r>
              <a:rPr lang="en-US" altLang="zh-CN" sz="1600" dirty="0">
                <a:solidFill>
                  <a:schemeClr val="bg1">
                    <a:lumMod val="50000"/>
                  </a:schemeClr>
                </a:solidFill>
                <a:latin typeface="+mn-ea"/>
                <a:sym typeface="Arial" panose="020B0604020202020204" pitchFamily="34" charset="0"/>
              </a:rPr>
              <a:t>OS</a:t>
            </a:r>
            <a:r>
              <a:rPr lang="zh-CN" altLang="en-US" sz="1600" dirty="0">
                <a:solidFill>
                  <a:schemeClr val="bg1">
                    <a:lumMod val="50000"/>
                  </a:schemeClr>
                </a:solidFill>
                <a:latin typeface="+mn-ea"/>
                <a:sym typeface="Arial" panose="020B0604020202020204" pitchFamily="34" charset="0"/>
              </a:rPr>
              <a:t>兼容性</a:t>
            </a:r>
            <a:endParaRPr lang="en-US" altLang="zh-CN" sz="1600" dirty="0">
              <a:solidFill>
                <a:schemeClr val="bg1">
                  <a:lumMod val="50000"/>
                </a:schemeClr>
              </a:solidFill>
              <a:latin typeface="+mn-ea"/>
              <a:sym typeface="Arial" panose="020B0604020202020204" pitchFamily="34" charset="0"/>
            </a:endParaRPr>
          </a:p>
          <a:p>
            <a:pPr lvl="1">
              <a:buClrTx/>
              <a:buSzPct val="60000"/>
              <a:buFont typeface="Wingdings" panose="05000000000000000000" pitchFamily="2" charset="2"/>
              <a:buChar char="n"/>
            </a:pPr>
            <a:r>
              <a:rPr lang="en-US" altLang="zh-CN" sz="1600" dirty="0">
                <a:latin typeface="+mn-ea"/>
                <a:sym typeface="Arial" panose="020B0604020202020204" pitchFamily="34" charset="0"/>
              </a:rPr>
              <a:t>openEuler</a:t>
            </a:r>
            <a:r>
              <a:rPr lang="zh-CN" altLang="en-US" sz="1600" dirty="0">
                <a:latin typeface="+mn-ea"/>
                <a:sym typeface="Arial" panose="020B0604020202020204" pitchFamily="34" charset="0"/>
              </a:rPr>
              <a:t>介绍</a:t>
            </a:r>
            <a:endParaRPr lang="en-US" altLang="zh-CN" sz="1600" dirty="0">
              <a:latin typeface="+mn-ea"/>
              <a:sym typeface="Arial" panose="020B0604020202020204" pitchFamily="34" charset="0"/>
            </a:endParaRPr>
          </a:p>
          <a:p>
            <a:pPr marL="539750" lvl="1" indent="-342900">
              <a:buClrTx/>
              <a:buSzPct val="60000"/>
            </a:pPr>
            <a:endParaRPr lang="en-US" altLang="zh-CN" sz="1600" dirty="0">
              <a:solidFill>
                <a:schemeClr val="bg1">
                  <a:lumMod val="50000"/>
                </a:schemeClr>
              </a:solidFill>
              <a:latin typeface="+mn-ea"/>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15716" y="1240571"/>
            <a:ext cx="4016258" cy="2259145"/>
          </a:xfrm>
          <a:prstGeom prst="rect">
            <a:avLst/>
          </a:prstGeom>
        </p:spPr>
      </p:pic>
      <p:sp>
        <p:nvSpPr>
          <p:cNvPr id="73" name="TextBox 72"/>
          <p:cNvSpPr txBox="1"/>
          <p:nvPr/>
        </p:nvSpPr>
        <p:spPr>
          <a:xfrm>
            <a:off x="9044392" y="1233488"/>
            <a:ext cx="2493972" cy="369204"/>
          </a:xfrm>
          <a:prstGeom prst="rect">
            <a:avLst/>
          </a:prstGeom>
          <a:noFill/>
        </p:spPr>
        <p:txBody>
          <a:bodyPr wrap="square" rtlCol="0">
            <a:spAutoFit/>
          </a:bodyPr>
          <a:lstStyle/>
          <a:p>
            <a:pPr defTabSz="914400"/>
            <a:r>
              <a:rPr lang="zh-CN" altLang="en-US" sz="1800" dirty="0">
                <a:latin typeface="微软雅黑" panose="020B0503020204020204" pitchFamily="34" charset="-122"/>
                <a:ea typeface="微软雅黑" panose="020B0503020204020204" pitchFamily="34" charset="-122"/>
              </a:rPr>
              <a:t>全自研服务器</a:t>
            </a:r>
            <a:r>
              <a:rPr lang="en-US" altLang="zh-CN" sz="1800" dirty="0">
                <a:latin typeface="微软雅黑" panose="020B0503020204020204" pitchFamily="34" charset="-122"/>
                <a:ea typeface="微软雅黑" panose="020B0503020204020204" pitchFamily="34" charset="-122"/>
              </a:rPr>
              <a:t>TaiShan</a:t>
            </a:r>
            <a:endParaRPr lang="en-US" sz="1800" dirty="0">
              <a:latin typeface="微软雅黑" panose="020B0503020204020204" pitchFamily="34" charset="-122"/>
              <a:ea typeface="微软雅黑" panose="020B0503020204020204" pitchFamily="34" charset="-122"/>
            </a:endParaRPr>
          </a:p>
        </p:txBody>
      </p:sp>
      <p:sp>
        <p:nvSpPr>
          <p:cNvPr id="85" name="矩形 10"/>
          <p:cNvSpPr/>
          <p:nvPr/>
        </p:nvSpPr>
        <p:spPr>
          <a:xfrm>
            <a:off x="1273768" y="5222822"/>
            <a:ext cx="1529316" cy="307648"/>
          </a:xfrm>
          <a:prstGeom prst="rect">
            <a:avLst/>
          </a:prstGeom>
        </p:spPr>
        <p:txBody>
          <a:bodyPr wrap="square">
            <a:spAutoFit/>
          </a:bodyPr>
          <a:lstStyle/>
          <a:p>
            <a:pPr algn="ctr" defTabSz="1218565"/>
            <a:r>
              <a:rPr lang="en-US" altLang="zh-CN" sz="1400" b="1" dirty="0">
                <a:solidFill>
                  <a:srgbClr val="1D1D1A"/>
                </a:solidFill>
                <a:latin typeface="+mn-ea"/>
                <a:ea typeface="+mn-ea"/>
                <a:cs typeface="Arial" panose="020B0604020202020204" pitchFamily="34" charset="0"/>
              </a:rPr>
              <a:t>ARM</a:t>
            </a:r>
            <a:r>
              <a:rPr lang="zh-CN" altLang="en-US" sz="1400" b="1" dirty="0">
                <a:solidFill>
                  <a:srgbClr val="1D1D1A"/>
                </a:solidFill>
                <a:latin typeface="+mn-ea"/>
                <a:ea typeface="+mn-ea"/>
              </a:rPr>
              <a:t>处理器芯片</a:t>
            </a:r>
            <a:endParaRPr lang="zh-CN" altLang="en-US" sz="1400" b="1" dirty="0">
              <a:solidFill>
                <a:srgbClr val="1D1D1A"/>
              </a:solidFill>
              <a:latin typeface="+mn-ea"/>
              <a:ea typeface="+mn-ea"/>
            </a:endParaRPr>
          </a:p>
        </p:txBody>
      </p:sp>
      <p:sp>
        <p:nvSpPr>
          <p:cNvPr id="86" name="矩形 85"/>
          <p:cNvSpPr/>
          <p:nvPr/>
        </p:nvSpPr>
        <p:spPr>
          <a:xfrm>
            <a:off x="1082017" y="5585345"/>
            <a:ext cx="1777753" cy="646331"/>
          </a:xfrm>
          <a:prstGeom prst="rect">
            <a:avLst/>
          </a:prstGeom>
        </p:spPr>
        <p:txBody>
          <a:bodyPr wrap="square">
            <a:spAutoFit/>
          </a:bodyPr>
          <a:lstStyle/>
          <a:p>
            <a:pPr algn="ctr" defTabSz="1218565"/>
            <a:r>
              <a:rPr lang="zh-CN" altLang="en-US" sz="1200" dirty="0">
                <a:solidFill>
                  <a:srgbClr val="666666">
                    <a:lumMod val="75000"/>
                  </a:srgbClr>
                </a:solidFill>
                <a:latin typeface="+mn-ea"/>
                <a:ea typeface="+mn-ea"/>
              </a:rPr>
              <a:t>首款</a:t>
            </a:r>
            <a:r>
              <a:rPr lang="en-US" altLang="zh-CN" sz="1200" dirty="0">
                <a:solidFill>
                  <a:srgbClr val="666666">
                    <a:lumMod val="75000"/>
                  </a:srgbClr>
                </a:solidFill>
                <a:latin typeface="+mn-ea"/>
                <a:ea typeface="+mn-ea"/>
              </a:rPr>
              <a:t>7nm ARM</a:t>
            </a:r>
            <a:r>
              <a:rPr lang="zh-CN" altLang="en-US" sz="1200" dirty="0">
                <a:solidFill>
                  <a:srgbClr val="666666">
                    <a:lumMod val="75000"/>
                  </a:srgbClr>
                </a:solidFill>
                <a:latin typeface="+mn-ea"/>
                <a:ea typeface="+mn-ea"/>
              </a:rPr>
              <a:t>服务器处理器，</a:t>
            </a:r>
            <a:r>
              <a:rPr lang="en-US" altLang="zh-CN" sz="1200" dirty="0">
                <a:solidFill>
                  <a:srgbClr val="666666">
                    <a:lumMod val="75000"/>
                  </a:srgbClr>
                </a:solidFill>
                <a:latin typeface="+mn-ea"/>
                <a:ea typeface="+mn-ea"/>
              </a:rPr>
              <a:t>32/48/64</a:t>
            </a:r>
            <a:r>
              <a:rPr lang="zh-CN" altLang="en-US" sz="1200" dirty="0">
                <a:solidFill>
                  <a:srgbClr val="666666">
                    <a:lumMod val="75000"/>
                  </a:srgbClr>
                </a:solidFill>
                <a:latin typeface="+mn-ea"/>
                <a:ea typeface="+mn-ea"/>
              </a:rPr>
              <a:t>核，</a:t>
            </a:r>
            <a:r>
              <a:rPr lang="en-US" altLang="zh-CN" sz="1200" dirty="0">
                <a:solidFill>
                  <a:srgbClr val="666666">
                    <a:lumMod val="75000"/>
                  </a:srgbClr>
                </a:solidFill>
                <a:latin typeface="+mn-ea"/>
                <a:ea typeface="+mn-ea"/>
              </a:rPr>
              <a:t>2.6GHz</a:t>
            </a:r>
            <a:endParaRPr lang="zh-CN" altLang="en-US" sz="1200" dirty="0">
              <a:solidFill>
                <a:srgbClr val="666666">
                  <a:lumMod val="75000"/>
                </a:srgbClr>
              </a:solidFill>
              <a:latin typeface="+mn-ea"/>
              <a:ea typeface="+mn-ea"/>
            </a:endParaRPr>
          </a:p>
        </p:txBody>
      </p:sp>
      <p:sp>
        <p:nvSpPr>
          <p:cNvPr id="87" name="矩形 86"/>
          <p:cNvSpPr/>
          <p:nvPr/>
        </p:nvSpPr>
        <p:spPr>
          <a:xfrm>
            <a:off x="1689788" y="3386950"/>
            <a:ext cx="606082" cy="400110"/>
          </a:xfrm>
          <a:prstGeom prst="rect">
            <a:avLst/>
          </a:prstGeom>
        </p:spPr>
        <p:txBody>
          <a:bodyPr wrap="square">
            <a:spAutoFit/>
          </a:bodyPr>
          <a:lstStyle/>
          <a:p>
            <a:pPr defTabSz="1218565"/>
            <a:r>
              <a:rPr lang="zh-CN" altLang="en-US" sz="2000" b="1" dirty="0">
                <a:latin typeface="+mn-ea"/>
                <a:ea typeface="+mn-ea"/>
              </a:rPr>
              <a:t>算</a:t>
            </a:r>
            <a:endParaRPr lang="zh-CN" altLang="en-US" sz="2000" b="1" dirty="0">
              <a:latin typeface="+mn-ea"/>
              <a:ea typeface="+mn-ea"/>
            </a:endParaRPr>
          </a:p>
        </p:txBody>
      </p:sp>
      <p:sp>
        <p:nvSpPr>
          <p:cNvPr id="88" name="矩形 87"/>
          <p:cNvSpPr/>
          <p:nvPr/>
        </p:nvSpPr>
        <p:spPr>
          <a:xfrm>
            <a:off x="5606360" y="5262896"/>
            <a:ext cx="1618713" cy="307648"/>
          </a:xfrm>
          <a:prstGeom prst="rect">
            <a:avLst/>
          </a:prstGeom>
        </p:spPr>
        <p:txBody>
          <a:bodyPr wrap="square">
            <a:spAutoFit/>
          </a:bodyPr>
          <a:lstStyle/>
          <a:p>
            <a:pPr algn="ctr" defTabSz="1218565"/>
            <a:r>
              <a:rPr lang="zh-CN" altLang="en-US" sz="1400" b="1" dirty="0">
                <a:solidFill>
                  <a:srgbClr val="1D1D1A"/>
                </a:solidFill>
                <a:latin typeface="+mn-ea"/>
                <a:ea typeface="+mn-ea"/>
              </a:rPr>
              <a:t>智能融合网络芯片</a:t>
            </a:r>
            <a:endParaRPr lang="zh-CN" altLang="en-US" sz="1400" b="1" dirty="0">
              <a:solidFill>
                <a:srgbClr val="1D1D1A"/>
              </a:solidFill>
              <a:latin typeface="+mn-ea"/>
              <a:ea typeface="+mn-ea"/>
            </a:endParaRPr>
          </a:p>
        </p:txBody>
      </p:sp>
      <p:sp>
        <p:nvSpPr>
          <p:cNvPr id="89" name="矩形 88"/>
          <p:cNvSpPr/>
          <p:nvPr/>
        </p:nvSpPr>
        <p:spPr>
          <a:xfrm>
            <a:off x="5544853" y="5634535"/>
            <a:ext cx="1610202" cy="461665"/>
          </a:xfrm>
          <a:prstGeom prst="rect">
            <a:avLst/>
          </a:prstGeom>
        </p:spPr>
        <p:txBody>
          <a:bodyPr wrap="square">
            <a:spAutoFit/>
          </a:bodyPr>
          <a:lstStyle/>
          <a:p>
            <a:pPr algn="ctr" defTabSz="1218565"/>
            <a:r>
              <a:rPr lang="zh-CN" altLang="en-US" sz="1200" dirty="0">
                <a:solidFill>
                  <a:srgbClr val="666666">
                    <a:lumMod val="75000"/>
                  </a:srgbClr>
                </a:solidFill>
                <a:latin typeface="+mn-ea"/>
                <a:ea typeface="+mn-ea"/>
              </a:rPr>
              <a:t>以太与</a:t>
            </a:r>
            <a:r>
              <a:rPr lang="en-US" altLang="zh-CN" sz="1200" dirty="0">
                <a:solidFill>
                  <a:srgbClr val="666666">
                    <a:lumMod val="75000"/>
                  </a:srgbClr>
                </a:solidFill>
                <a:latin typeface="+mn-ea"/>
                <a:ea typeface="+mn-ea"/>
              </a:rPr>
              <a:t>FC</a:t>
            </a:r>
            <a:r>
              <a:rPr lang="zh-CN" altLang="en-US" sz="1200" dirty="0">
                <a:solidFill>
                  <a:srgbClr val="666666">
                    <a:lumMod val="75000"/>
                  </a:srgbClr>
                </a:solidFill>
                <a:latin typeface="+mn-ea"/>
                <a:ea typeface="+mn-ea"/>
              </a:rPr>
              <a:t>融合，协议加速，可编程</a:t>
            </a:r>
            <a:endParaRPr lang="en-US" altLang="zh-CN" sz="1200" dirty="0">
              <a:solidFill>
                <a:srgbClr val="666666">
                  <a:lumMod val="75000"/>
                </a:srgbClr>
              </a:solidFill>
              <a:latin typeface="+mn-ea"/>
              <a:ea typeface="+mn-ea"/>
            </a:endParaRPr>
          </a:p>
        </p:txBody>
      </p:sp>
      <p:sp>
        <p:nvSpPr>
          <p:cNvPr id="90" name="矩形 89"/>
          <p:cNvSpPr/>
          <p:nvPr/>
        </p:nvSpPr>
        <p:spPr>
          <a:xfrm>
            <a:off x="6042948" y="3408308"/>
            <a:ext cx="606082" cy="400110"/>
          </a:xfrm>
          <a:prstGeom prst="rect">
            <a:avLst/>
          </a:prstGeom>
        </p:spPr>
        <p:txBody>
          <a:bodyPr wrap="square">
            <a:spAutoFit/>
          </a:bodyPr>
          <a:lstStyle/>
          <a:p>
            <a:pPr algn="ctr" defTabSz="1218565"/>
            <a:r>
              <a:rPr lang="zh-CN" altLang="en-US" sz="2000" b="1" dirty="0">
                <a:latin typeface="+mn-ea"/>
                <a:ea typeface="+mn-ea"/>
              </a:rPr>
              <a:t>传</a:t>
            </a:r>
            <a:endParaRPr lang="zh-CN" altLang="en-US" sz="2000" b="1" dirty="0">
              <a:latin typeface="+mn-ea"/>
              <a:ea typeface="+mn-ea"/>
            </a:endParaRPr>
          </a:p>
        </p:txBody>
      </p:sp>
      <p:sp>
        <p:nvSpPr>
          <p:cNvPr id="91" name="矩形 90"/>
          <p:cNvSpPr/>
          <p:nvPr/>
        </p:nvSpPr>
        <p:spPr>
          <a:xfrm>
            <a:off x="3384620" y="5230174"/>
            <a:ext cx="1627080" cy="307648"/>
          </a:xfrm>
          <a:prstGeom prst="rect">
            <a:avLst/>
          </a:prstGeom>
        </p:spPr>
        <p:txBody>
          <a:bodyPr wrap="square">
            <a:spAutoFit/>
          </a:bodyPr>
          <a:lstStyle/>
          <a:p>
            <a:pPr algn="ctr" defTabSz="1218565"/>
            <a:r>
              <a:rPr lang="zh-CN" altLang="en-US" sz="1400" b="1" dirty="0">
                <a:solidFill>
                  <a:srgbClr val="1D1D1A"/>
                </a:solidFill>
                <a:latin typeface="+mn-ea"/>
                <a:ea typeface="+mn-ea"/>
              </a:rPr>
              <a:t>智能</a:t>
            </a:r>
            <a:r>
              <a:rPr lang="en-US" altLang="zh-CN" sz="1400" b="1" dirty="0">
                <a:solidFill>
                  <a:srgbClr val="1D1D1A"/>
                </a:solidFill>
                <a:latin typeface="+mn-ea"/>
                <a:ea typeface="+mn-ea"/>
                <a:cs typeface="Arial" panose="020B0604020202020204" pitchFamily="34" charset="0"/>
              </a:rPr>
              <a:t>SSD</a:t>
            </a:r>
            <a:r>
              <a:rPr lang="zh-CN" altLang="en-US" sz="1400" b="1" dirty="0">
                <a:solidFill>
                  <a:srgbClr val="1D1D1A"/>
                </a:solidFill>
                <a:latin typeface="+mn-ea"/>
                <a:ea typeface="+mn-ea"/>
              </a:rPr>
              <a:t>控制芯片</a:t>
            </a:r>
            <a:endParaRPr lang="zh-CN" altLang="en-US" sz="1400" b="1" dirty="0">
              <a:solidFill>
                <a:srgbClr val="1D1D1A"/>
              </a:solidFill>
              <a:latin typeface="+mn-ea"/>
              <a:ea typeface="+mn-ea"/>
            </a:endParaRPr>
          </a:p>
        </p:txBody>
      </p:sp>
      <p:sp>
        <p:nvSpPr>
          <p:cNvPr id="92" name="矩形 91"/>
          <p:cNvSpPr/>
          <p:nvPr/>
        </p:nvSpPr>
        <p:spPr>
          <a:xfrm>
            <a:off x="3213230" y="5586790"/>
            <a:ext cx="1835318" cy="646331"/>
          </a:xfrm>
          <a:prstGeom prst="rect">
            <a:avLst/>
          </a:prstGeom>
        </p:spPr>
        <p:txBody>
          <a:bodyPr wrap="square">
            <a:spAutoFit/>
          </a:bodyPr>
          <a:lstStyle/>
          <a:p>
            <a:pPr algn="ctr" defTabSz="1218565"/>
            <a:r>
              <a:rPr lang="en-US" altLang="zh-CN" sz="1200" dirty="0">
                <a:solidFill>
                  <a:srgbClr val="666666">
                    <a:lumMod val="75000"/>
                  </a:srgbClr>
                </a:solidFill>
                <a:latin typeface="+mn-ea"/>
                <a:ea typeface="+mn-ea"/>
              </a:rPr>
              <a:t>PCIe NVMe</a:t>
            </a:r>
            <a:r>
              <a:rPr lang="zh-CN" altLang="en-US" sz="1200" dirty="0">
                <a:solidFill>
                  <a:srgbClr val="666666">
                    <a:lumMod val="75000"/>
                  </a:srgbClr>
                </a:solidFill>
                <a:latin typeface="+mn-ea"/>
                <a:ea typeface="+mn-ea"/>
              </a:rPr>
              <a:t>与</a:t>
            </a:r>
            <a:r>
              <a:rPr lang="en-US" altLang="zh-CN" sz="1200" dirty="0">
                <a:solidFill>
                  <a:srgbClr val="666666">
                    <a:lumMod val="75000"/>
                  </a:srgbClr>
                </a:solidFill>
                <a:latin typeface="+mn-ea"/>
                <a:ea typeface="+mn-ea"/>
              </a:rPr>
              <a:t>SAS</a:t>
            </a:r>
            <a:r>
              <a:rPr lang="zh-CN" altLang="en-US" sz="1200" dirty="0">
                <a:solidFill>
                  <a:srgbClr val="666666">
                    <a:lumMod val="75000"/>
                  </a:srgbClr>
                </a:solidFill>
                <a:latin typeface="+mn-ea"/>
                <a:ea typeface="+mn-ea"/>
              </a:rPr>
              <a:t>融合</a:t>
            </a:r>
            <a:endParaRPr lang="zh-CN" altLang="en-US" sz="1200" dirty="0">
              <a:solidFill>
                <a:srgbClr val="666666">
                  <a:lumMod val="75000"/>
                </a:srgbClr>
              </a:solidFill>
              <a:latin typeface="+mn-ea"/>
              <a:ea typeface="+mn-ea"/>
            </a:endParaRPr>
          </a:p>
          <a:p>
            <a:pPr algn="ctr" defTabSz="1218565"/>
            <a:r>
              <a:rPr lang="zh-CN" altLang="en-US" sz="1200" dirty="0">
                <a:solidFill>
                  <a:srgbClr val="666666">
                    <a:lumMod val="75000"/>
                  </a:srgbClr>
                </a:solidFill>
                <a:latin typeface="+mn-ea"/>
                <a:ea typeface="+mn-ea"/>
              </a:rPr>
              <a:t>智能加速，超强磨损算法</a:t>
            </a:r>
            <a:endParaRPr lang="en-US" altLang="zh-CN" sz="1200" dirty="0">
              <a:solidFill>
                <a:srgbClr val="666666">
                  <a:lumMod val="75000"/>
                </a:srgbClr>
              </a:solidFill>
              <a:latin typeface="+mn-ea"/>
              <a:ea typeface="+mn-ea"/>
            </a:endParaRPr>
          </a:p>
        </p:txBody>
      </p:sp>
      <p:sp>
        <p:nvSpPr>
          <p:cNvPr id="93" name="矩形 92"/>
          <p:cNvSpPr/>
          <p:nvPr/>
        </p:nvSpPr>
        <p:spPr>
          <a:xfrm>
            <a:off x="3838894" y="3412403"/>
            <a:ext cx="606082" cy="400110"/>
          </a:xfrm>
          <a:prstGeom prst="rect">
            <a:avLst/>
          </a:prstGeom>
        </p:spPr>
        <p:txBody>
          <a:bodyPr wrap="square">
            <a:spAutoFit/>
          </a:bodyPr>
          <a:lstStyle/>
          <a:p>
            <a:pPr defTabSz="1218565"/>
            <a:r>
              <a:rPr lang="zh-CN" altLang="en-US" sz="2000" b="1" dirty="0">
                <a:latin typeface="+mn-ea"/>
                <a:ea typeface="+mn-ea"/>
              </a:rPr>
              <a:t>存</a:t>
            </a:r>
            <a:endParaRPr lang="zh-CN" altLang="en-US" sz="2000" b="1" dirty="0">
              <a:latin typeface="+mn-ea"/>
              <a:ea typeface="+mn-ea"/>
            </a:endParaRPr>
          </a:p>
        </p:txBody>
      </p:sp>
      <p:sp>
        <p:nvSpPr>
          <p:cNvPr id="94" name="矩形 93"/>
          <p:cNvSpPr/>
          <p:nvPr/>
        </p:nvSpPr>
        <p:spPr>
          <a:xfrm>
            <a:off x="7637580" y="5244512"/>
            <a:ext cx="1331542" cy="307648"/>
          </a:xfrm>
          <a:prstGeom prst="rect">
            <a:avLst/>
          </a:prstGeom>
        </p:spPr>
        <p:txBody>
          <a:bodyPr wrap="square">
            <a:spAutoFit/>
          </a:bodyPr>
          <a:lstStyle/>
          <a:p>
            <a:pPr algn="ctr" defTabSz="1218565"/>
            <a:r>
              <a:rPr lang="zh-CN" altLang="en-US" sz="1400" b="1" dirty="0">
                <a:solidFill>
                  <a:srgbClr val="1D1D1A"/>
                </a:solidFill>
                <a:latin typeface="+mn-ea"/>
                <a:ea typeface="+mn-ea"/>
              </a:rPr>
              <a:t>智能管理芯片</a:t>
            </a:r>
            <a:endParaRPr lang="zh-CN" altLang="en-US" sz="1400" b="1" dirty="0">
              <a:solidFill>
                <a:srgbClr val="1D1D1A"/>
              </a:solidFill>
              <a:latin typeface="+mn-ea"/>
              <a:ea typeface="+mn-ea"/>
            </a:endParaRPr>
          </a:p>
        </p:txBody>
      </p:sp>
      <p:sp>
        <p:nvSpPr>
          <p:cNvPr id="95" name="矩形 94"/>
          <p:cNvSpPr/>
          <p:nvPr/>
        </p:nvSpPr>
        <p:spPr>
          <a:xfrm>
            <a:off x="7504232" y="5616151"/>
            <a:ext cx="1464889" cy="461665"/>
          </a:xfrm>
          <a:prstGeom prst="rect">
            <a:avLst/>
          </a:prstGeom>
        </p:spPr>
        <p:txBody>
          <a:bodyPr wrap="square">
            <a:spAutoFit/>
          </a:bodyPr>
          <a:lstStyle/>
          <a:p>
            <a:pPr algn="ctr" defTabSz="1218565"/>
            <a:r>
              <a:rPr lang="zh-CN" altLang="en-US" sz="1200" dirty="0">
                <a:solidFill>
                  <a:srgbClr val="666666">
                    <a:lumMod val="75000"/>
                  </a:srgbClr>
                </a:solidFill>
                <a:latin typeface="+mn-ea"/>
                <a:ea typeface="+mn-ea"/>
              </a:rPr>
              <a:t>内置智能管理引擎</a:t>
            </a:r>
            <a:endParaRPr lang="en-US" altLang="zh-CN" sz="1200" dirty="0">
              <a:solidFill>
                <a:srgbClr val="666666">
                  <a:lumMod val="75000"/>
                </a:srgbClr>
              </a:solidFill>
              <a:latin typeface="+mn-ea"/>
              <a:ea typeface="+mn-ea"/>
            </a:endParaRPr>
          </a:p>
          <a:p>
            <a:pPr algn="ctr" defTabSz="1218565"/>
            <a:r>
              <a:rPr lang="zh-CN" altLang="en-US" sz="1200" dirty="0">
                <a:solidFill>
                  <a:srgbClr val="666666">
                    <a:lumMod val="75000"/>
                  </a:srgbClr>
                </a:solidFill>
                <a:latin typeface="+mn-ea"/>
                <a:ea typeface="+mn-ea"/>
              </a:rPr>
              <a:t>智能故障管理</a:t>
            </a:r>
            <a:endParaRPr lang="en-US" altLang="zh-CN" sz="1200" dirty="0">
              <a:solidFill>
                <a:srgbClr val="666666">
                  <a:lumMod val="75000"/>
                </a:srgbClr>
              </a:solidFill>
              <a:latin typeface="+mn-ea"/>
              <a:ea typeface="+mn-ea"/>
            </a:endParaRPr>
          </a:p>
        </p:txBody>
      </p:sp>
      <p:sp>
        <p:nvSpPr>
          <p:cNvPr id="96" name="矩形 95"/>
          <p:cNvSpPr/>
          <p:nvPr/>
        </p:nvSpPr>
        <p:spPr>
          <a:xfrm>
            <a:off x="7987179" y="3389924"/>
            <a:ext cx="606082" cy="400110"/>
          </a:xfrm>
          <a:prstGeom prst="rect">
            <a:avLst/>
          </a:prstGeom>
        </p:spPr>
        <p:txBody>
          <a:bodyPr wrap="square">
            <a:spAutoFit/>
          </a:bodyPr>
          <a:lstStyle/>
          <a:p>
            <a:pPr defTabSz="1218565"/>
            <a:r>
              <a:rPr lang="zh-CN" altLang="en-US" sz="2000" b="1" dirty="0">
                <a:latin typeface="+mn-ea"/>
                <a:ea typeface="+mn-ea"/>
              </a:rPr>
              <a:t>管</a:t>
            </a:r>
            <a:endParaRPr lang="zh-CN" altLang="en-US" sz="2000" b="1" dirty="0">
              <a:latin typeface="+mn-ea"/>
              <a:ea typeface="+mn-ea"/>
            </a:endParaRPr>
          </a:p>
        </p:txBody>
      </p:sp>
      <p:sp>
        <p:nvSpPr>
          <p:cNvPr id="97" name="矩形 32"/>
          <p:cNvSpPr/>
          <p:nvPr/>
        </p:nvSpPr>
        <p:spPr>
          <a:xfrm>
            <a:off x="9611365" y="5290665"/>
            <a:ext cx="1265006" cy="307648"/>
          </a:xfrm>
          <a:prstGeom prst="rect">
            <a:avLst/>
          </a:prstGeom>
        </p:spPr>
        <p:txBody>
          <a:bodyPr wrap="square">
            <a:spAutoFit/>
          </a:bodyPr>
          <a:lstStyle/>
          <a:p>
            <a:pPr algn="ctr" defTabSz="1218565"/>
            <a:r>
              <a:rPr lang="zh-CN" altLang="en-US" sz="1400" b="1" dirty="0">
                <a:solidFill>
                  <a:srgbClr val="1D1D1A"/>
                </a:solidFill>
                <a:latin typeface="+mn-ea"/>
                <a:ea typeface="+mn-ea"/>
              </a:rPr>
              <a:t>人工智能芯片</a:t>
            </a:r>
            <a:endParaRPr lang="en-US" altLang="zh-CN" sz="1400" b="1" dirty="0">
              <a:solidFill>
                <a:srgbClr val="1D1D1A"/>
              </a:solidFill>
              <a:latin typeface="+mn-ea"/>
              <a:ea typeface="+mn-ea"/>
            </a:endParaRPr>
          </a:p>
        </p:txBody>
      </p:sp>
      <p:sp>
        <p:nvSpPr>
          <p:cNvPr id="98" name="矩形 97"/>
          <p:cNvSpPr/>
          <p:nvPr/>
        </p:nvSpPr>
        <p:spPr>
          <a:xfrm>
            <a:off x="9952740" y="3420603"/>
            <a:ext cx="1262188" cy="400110"/>
          </a:xfrm>
          <a:prstGeom prst="rect">
            <a:avLst/>
          </a:prstGeom>
        </p:spPr>
        <p:txBody>
          <a:bodyPr wrap="square">
            <a:spAutoFit/>
          </a:bodyPr>
          <a:lstStyle/>
          <a:p>
            <a:pPr defTabSz="1218565"/>
            <a:r>
              <a:rPr lang="en-US" altLang="zh-CN" sz="2000" b="1" dirty="0">
                <a:latin typeface="+mn-ea"/>
                <a:ea typeface="+mn-ea"/>
              </a:rPr>
              <a:t>AI</a:t>
            </a:r>
            <a:endParaRPr lang="zh-CN" altLang="en-US" sz="2000" b="1" dirty="0">
              <a:latin typeface="+mn-ea"/>
              <a:ea typeface="+mn-ea"/>
            </a:endParaRPr>
          </a:p>
        </p:txBody>
      </p:sp>
      <p:sp>
        <p:nvSpPr>
          <p:cNvPr id="99" name="矩形 98"/>
          <p:cNvSpPr/>
          <p:nvPr/>
        </p:nvSpPr>
        <p:spPr>
          <a:xfrm>
            <a:off x="9688650" y="5631631"/>
            <a:ext cx="1367370" cy="461665"/>
          </a:xfrm>
          <a:prstGeom prst="rect">
            <a:avLst/>
          </a:prstGeom>
        </p:spPr>
        <p:txBody>
          <a:bodyPr wrap="square">
            <a:spAutoFit/>
          </a:bodyPr>
          <a:lstStyle/>
          <a:p>
            <a:pPr algn="ctr" defTabSz="2418715"/>
            <a:r>
              <a:rPr lang="zh-CN" altLang="en-US" sz="1200" dirty="0">
                <a:solidFill>
                  <a:srgbClr val="666666">
                    <a:lumMod val="75000"/>
                  </a:srgbClr>
                </a:solidFill>
                <a:latin typeface="+mn-ea"/>
                <a:ea typeface="+mn-ea"/>
              </a:rPr>
              <a:t>达芬奇架构</a:t>
            </a:r>
            <a:endParaRPr lang="en-US" altLang="zh-CN" sz="1200" dirty="0">
              <a:solidFill>
                <a:srgbClr val="666666">
                  <a:lumMod val="75000"/>
                </a:srgbClr>
              </a:solidFill>
              <a:latin typeface="+mn-ea"/>
              <a:ea typeface="+mn-ea"/>
            </a:endParaRPr>
          </a:p>
          <a:p>
            <a:pPr algn="ctr" defTabSz="2418715"/>
            <a:r>
              <a:rPr lang="zh-CN" altLang="en-US" sz="1200" dirty="0">
                <a:solidFill>
                  <a:srgbClr val="666666">
                    <a:lumMod val="75000"/>
                  </a:srgbClr>
                </a:solidFill>
                <a:latin typeface="+mn-ea"/>
                <a:ea typeface="+mn-ea"/>
              </a:rPr>
              <a:t>极致能效与性能</a:t>
            </a:r>
            <a:endParaRPr lang="zh-CN" altLang="en-US" sz="1200" dirty="0">
              <a:solidFill>
                <a:srgbClr val="666666">
                  <a:lumMod val="75000"/>
                </a:srgbClr>
              </a:solidFill>
              <a:latin typeface="+mn-ea"/>
              <a:ea typeface="+mn-ea"/>
            </a:endParaRPr>
          </a:p>
        </p:txBody>
      </p:sp>
      <p:cxnSp>
        <p:nvCxnSpPr>
          <p:cNvPr id="100" name="直接连接符 94"/>
          <p:cNvCxnSpPr/>
          <p:nvPr/>
        </p:nvCxnSpPr>
        <p:spPr>
          <a:xfrm flipV="1">
            <a:off x="7296665" y="3940329"/>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101" name="直接连接符 94"/>
          <p:cNvCxnSpPr/>
          <p:nvPr/>
        </p:nvCxnSpPr>
        <p:spPr>
          <a:xfrm flipV="1">
            <a:off x="9192344" y="3921945"/>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102" name="直接连接符 94"/>
          <p:cNvCxnSpPr/>
          <p:nvPr/>
        </p:nvCxnSpPr>
        <p:spPr>
          <a:xfrm flipV="1">
            <a:off x="3082993" y="3809484"/>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103" name="直接连接符 94"/>
          <p:cNvCxnSpPr/>
          <p:nvPr/>
        </p:nvCxnSpPr>
        <p:spPr>
          <a:xfrm flipV="1">
            <a:off x="5081327" y="3907607"/>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pic>
        <p:nvPicPr>
          <p:cNvPr id="105"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1461156" y="4452729"/>
            <a:ext cx="1025528" cy="296740"/>
          </a:xfrm>
          <a:prstGeom prst="rect">
            <a:avLst/>
          </a:prstGeom>
          <a:noFill/>
        </p:spPr>
      </p:pic>
      <p:pic>
        <p:nvPicPr>
          <p:cNvPr id="106"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7817658" y="4483535"/>
            <a:ext cx="1025528" cy="296740"/>
          </a:xfrm>
          <a:prstGeom prst="rect">
            <a:avLst/>
          </a:prstGeom>
          <a:noFill/>
        </p:spPr>
      </p:pic>
      <p:pic>
        <p:nvPicPr>
          <p:cNvPr id="107" name="Picture 14" descr="C:\Users\Administrator\Desktop\黄巍\文件\用图\图片2.png"/>
          <p:cNvPicPr>
            <a:picLocks noChangeArrowheads="1"/>
          </p:cNvPicPr>
          <p:nvPr/>
        </p:nvPicPr>
        <p:blipFill>
          <a:blip r:embed="rId3" cstate="print">
            <a:extLst>
              <a:ext uri="{28A0092B-C50C-407E-A947-70E740481C1C}">
                <a14:useLocalDpi xmlns:a14="http://schemas.microsoft.com/office/drawing/2010/main" val="0"/>
              </a:ext>
            </a:extLst>
          </a:blip>
          <a:srcRect l="26962" r="24412" b="21100"/>
          <a:stretch>
            <a:fillRect/>
          </a:stretch>
        </p:blipFill>
        <p:spPr bwMode="auto">
          <a:xfrm>
            <a:off x="9734579" y="4523198"/>
            <a:ext cx="1025528" cy="303230"/>
          </a:xfrm>
          <a:prstGeom prst="rect">
            <a:avLst/>
          </a:prstGeom>
          <a:noFill/>
        </p:spPr>
      </p:pic>
      <p:pic>
        <p:nvPicPr>
          <p:cNvPr id="108"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3681875" y="4469197"/>
            <a:ext cx="1025528" cy="296740"/>
          </a:xfrm>
          <a:prstGeom prst="rect">
            <a:avLst/>
          </a:prstGeom>
          <a:noFill/>
        </p:spPr>
      </p:pic>
      <p:pic>
        <p:nvPicPr>
          <p:cNvPr id="109"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5847553" y="4501919"/>
            <a:ext cx="1025528" cy="296740"/>
          </a:xfrm>
          <a:prstGeom prst="rect">
            <a:avLst/>
          </a:prstGeom>
          <a:noFill/>
        </p:spPr>
      </p:pic>
      <p:pic>
        <p:nvPicPr>
          <p:cNvPr id="110" name="图片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3399" y="3809750"/>
            <a:ext cx="1775081" cy="1072833"/>
          </a:xfrm>
          <a:prstGeom prst="rect">
            <a:avLst/>
          </a:prstGeom>
        </p:spPr>
      </p:pic>
      <p:pic>
        <p:nvPicPr>
          <p:cNvPr id="111" name="图片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4321" y="3886793"/>
            <a:ext cx="1524666" cy="921486"/>
          </a:xfrm>
          <a:prstGeom prst="rect">
            <a:avLst/>
          </a:prstGeom>
        </p:spPr>
      </p:pic>
      <p:pic>
        <p:nvPicPr>
          <p:cNvPr id="112" name="图片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8276" y="3817748"/>
            <a:ext cx="1616563" cy="977026"/>
          </a:xfrm>
          <a:prstGeom prst="rect">
            <a:avLst/>
          </a:prstGeom>
        </p:spPr>
      </p:pic>
      <p:grpSp>
        <p:nvGrpSpPr>
          <p:cNvPr id="113" name="组合 112"/>
          <p:cNvGrpSpPr/>
          <p:nvPr/>
        </p:nvGrpSpPr>
        <p:grpSpPr>
          <a:xfrm>
            <a:off x="9541055" y="3813906"/>
            <a:ext cx="1537316" cy="1106897"/>
            <a:chOff x="9084474" y="9383401"/>
            <a:chExt cx="5329430" cy="2663652"/>
          </a:xfrm>
        </p:grpSpPr>
        <p:pic>
          <p:nvPicPr>
            <p:cNvPr id="114" name="图片 1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3820" y="9383401"/>
              <a:ext cx="3510084" cy="2663652"/>
            </a:xfrm>
            <a:prstGeom prst="rect">
              <a:avLst/>
            </a:prstGeom>
          </p:spPr>
        </p:pic>
        <p:pic>
          <p:nvPicPr>
            <p:cNvPr id="115" name="图片 1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84474" y="9383966"/>
              <a:ext cx="3509753" cy="2662522"/>
            </a:xfrm>
            <a:prstGeom prst="rect">
              <a:avLst/>
            </a:prstGeom>
          </p:spPr>
        </p:pic>
      </p:grpSp>
      <p:sp>
        <p:nvSpPr>
          <p:cNvPr id="116" name="矩形 115"/>
          <p:cNvSpPr/>
          <p:nvPr/>
        </p:nvSpPr>
        <p:spPr>
          <a:xfrm>
            <a:off x="1240859" y="4777198"/>
            <a:ext cx="1493424" cy="338426"/>
          </a:xfrm>
          <a:prstGeom prst="rect">
            <a:avLst/>
          </a:prstGeom>
        </p:spPr>
        <p:txBody>
          <a:bodyPr wrap="square">
            <a:spAutoFit/>
          </a:bodyPr>
          <a:lstStyle/>
          <a:p>
            <a:pPr algn="ctr" defTabSz="914400"/>
            <a:r>
              <a:rPr lang="zh-CN" altLang="en-US" sz="1600" dirty="0" smtClean="0">
                <a:latin typeface="+mn-ea"/>
                <a:ea typeface="+mn-ea"/>
                <a:cs typeface="Arial" panose="020B0604020202020204" pitchFamily="34" charset="0"/>
              </a:rPr>
              <a:t>华为鲲鹏</a:t>
            </a:r>
            <a:r>
              <a:rPr lang="en-US" altLang="zh-CN" sz="1600" dirty="0" smtClean="0">
                <a:latin typeface="+mn-ea"/>
                <a:ea typeface="+mn-ea"/>
                <a:cs typeface="Arial" panose="020B0604020202020204" pitchFamily="34" charset="0"/>
              </a:rPr>
              <a:t> </a:t>
            </a:r>
            <a:r>
              <a:rPr lang="en-US" altLang="zh-CN" sz="1600" dirty="0">
                <a:latin typeface="+mn-ea"/>
                <a:ea typeface="+mn-ea"/>
                <a:cs typeface="Arial" panose="020B0604020202020204" pitchFamily="34" charset="0"/>
              </a:rPr>
              <a:t>920</a:t>
            </a:r>
            <a:endParaRPr lang="zh-CN" altLang="en-US" sz="1600" dirty="0">
              <a:latin typeface="+mn-ea"/>
              <a:ea typeface="+mn-ea"/>
              <a:cs typeface="Arial" panose="020B0604020202020204" pitchFamily="34" charset="0"/>
            </a:endParaRPr>
          </a:p>
        </p:txBody>
      </p:sp>
      <p:sp>
        <p:nvSpPr>
          <p:cNvPr id="117" name="矩形 116"/>
          <p:cNvSpPr/>
          <p:nvPr/>
        </p:nvSpPr>
        <p:spPr>
          <a:xfrm>
            <a:off x="7644424" y="4808004"/>
            <a:ext cx="1024577" cy="338426"/>
          </a:xfrm>
          <a:prstGeom prst="rect">
            <a:avLst/>
          </a:prstGeom>
        </p:spPr>
        <p:txBody>
          <a:bodyPr wrap="square">
            <a:spAutoFit/>
          </a:bodyPr>
          <a:lstStyle/>
          <a:p>
            <a:pPr algn="ctr" defTabSz="914400"/>
            <a:r>
              <a:rPr lang="zh-CN" altLang="en-US" sz="1600" dirty="0">
                <a:latin typeface="+mn-ea"/>
                <a:ea typeface="+mn-ea"/>
                <a:cs typeface="Arial" panose="020B0604020202020204" pitchFamily="34" charset="0"/>
              </a:rPr>
              <a:t>Hi1</a:t>
            </a:r>
            <a:r>
              <a:rPr lang="en-US" altLang="zh-CN" sz="1600" dirty="0">
                <a:latin typeface="+mn-ea"/>
                <a:ea typeface="+mn-ea"/>
                <a:cs typeface="Arial" panose="020B0604020202020204" pitchFamily="34" charset="0"/>
              </a:rPr>
              <a:t>71</a:t>
            </a:r>
            <a:r>
              <a:rPr lang="zh-CN" altLang="en-US" sz="1600" dirty="0">
                <a:latin typeface="+mn-ea"/>
                <a:ea typeface="+mn-ea"/>
                <a:cs typeface="Arial" panose="020B0604020202020204" pitchFamily="34" charset="0"/>
              </a:rPr>
              <a:t>0</a:t>
            </a:r>
            <a:endParaRPr lang="zh-CN" altLang="en-US" sz="1600" dirty="0">
              <a:latin typeface="+mn-ea"/>
              <a:ea typeface="+mn-ea"/>
              <a:cs typeface="Arial" panose="020B0604020202020204" pitchFamily="34" charset="0"/>
            </a:endParaRPr>
          </a:p>
        </p:txBody>
      </p:sp>
      <p:sp>
        <p:nvSpPr>
          <p:cNvPr id="118" name="矩形 117"/>
          <p:cNvSpPr/>
          <p:nvPr/>
        </p:nvSpPr>
        <p:spPr>
          <a:xfrm>
            <a:off x="9468757" y="4854157"/>
            <a:ext cx="2050737" cy="338426"/>
          </a:xfrm>
          <a:prstGeom prst="rect">
            <a:avLst/>
          </a:prstGeom>
        </p:spPr>
        <p:txBody>
          <a:bodyPr wrap="square">
            <a:spAutoFit/>
          </a:bodyPr>
          <a:lstStyle/>
          <a:p>
            <a:pPr algn="ctr" defTabSz="914400"/>
            <a:r>
              <a:rPr lang="en-US" altLang="zh-CN" sz="1600" dirty="0">
                <a:latin typeface="+mn-ea"/>
                <a:ea typeface="+mn-ea"/>
                <a:cs typeface="Arial" panose="020B0604020202020204" pitchFamily="34" charset="0"/>
              </a:rPr>
              <a:t>Ascend 310/910</a:t>
            </a:r>
            <a:endParaRPr lang="zh-CN" altLang="en-US" sz="1600" dirty="0">
              <a:latin typeface="+mn-ea"/>
              <a:ea typeface="+mn-ea"/>
              <a:cs typeface="Arial" panose="020B0604020202020204" pitchFamily="34" charset="0"/>
            </a:endParaRPr>
          </a:p>
        </p:txBody>
      </p:sp>
      <p:sp>
        <p:nvSpPr>
          <p:cNvPr id="119" name="矩形 118"/>
          <p:cNvSpPr/>
          <p:nvPr/>
        </p:nvSpPr>
        <p:spPr>
          <a:xfrm>
            <a:off x="3517846" y="4793666"/>
            <a:ext cx="1024577" cy="338426"/>
          </a:xfrm>
          <a:prstGeom prst="rect">
            <a:avLst/>
          </a:prstGeom>
        </p:spPr>
        <p:txBody>
          <a:bodyPr wrap="square">
            <a:spAutoFit/>
          </a:bodyPr>
          <a:lstStyle/>
          <a:p>
            <a:pPr algn="ctr" defTabSz="914400"/>
            <a:r>
              <a:rPr lang="zh-CN" altLang="en-US" sz="1600" dirty="0">
                <a:latin typeface="+mn-ea"/>
                <a:ea typeface="+mn-ea"/>
                <a:cs typeface="Arial" panose="020B0604020202020204" pitchFamily="34" charset="0"/>
              </a:rPr>
              <a:t>Hi1</a:t>
            </a:r>
            <a:r>
              <a:rPr lang="en-US" altLang="zh-CN" sz="1600" dirty="0">
                <a:latin typeface="+mn-ea"/>
                <a:ea typeface="+mn-ea"/>
                <a:cs typeface="Arial" panose="020B0604020202020204" pitchFamily="34" charset="0"/>
              </a:rPr>
              <a:t>812</a:t>
            </a:r>
            <a:endParaRPr lang="zh-CN" altLang="en-US" sz="1600" dirty="0">
              <a:latin typeface="+mn-ea"/>
              <a:ea typeface="+mn-ea"/>
              <a:cs typeface="Arial" panose="020B0604020202020204" pitchFamily="34" charset="0"/>
            </a:endParaRPr>
          </a:p>
        </p:txBody>
      </p:sp>
      <p:sp>
        <p:nvSpPr>
          <p:cNvPr id="120" name="矩形 119"/>
          <p:cNvSpPr/>
          <p:nvPr/>
        </p:nvSpPr>
        <p:spPr>
          <a:xfrm>
            <a:off x="5663257" y="4826388"/>
            <a:ext cx="1024577" cy="338426"/>
          </a:xfrm>
          <a:prstGeom prst="rect">
            <a:avLst/>
          </a:prstGeom>
        </p:spPr>
        <p:txBody>
          <a:bodyPr wrap="square">
            <a:spAutoFit/>
          </a:bodyPr>
          <a:lstStyle/>
          <a:p>
            <a:pPr algn="ctr" defTabSz="914400"/>
            <a:r>
              <a:rPr lang="zh-CN" altLang="en-US" sz="1600" dirty="0">
                <a:latin typeface="+mn-ea"/>
                <a:ea typeface="+mn-ea"/>
                <a:cs typeface="Arial" panose="020B0604020202020204" pitchFamily="34" charset="0"/>
              </a:rPr>
              <a:t>Hi1</a:t>
            </a:r>
            <a:r>
              <a:rPr lang="en-US" altLang="zh-CN" sz="1600" dirty="0">
                <a:latin typeface="+mn-ea"/>
                <a:ea typeface="+mn-ea"/>
                <a:cs typeface="Arial" panose="020B0604020202020204" pitchFamily="34" charset="0"/>
              </a:rPr>
              <a:t>822</a:t>
            </a:r>
            <a:endParaRPr lang="zh-CN" altLang="en-US" sz="1600" dirty="0">
              <a:latin typeface="+mn-ea"/>
              <a:ea typeface="+mn-ea"/>
              <a:cs typeface="Arial" panose="020B0604020202020204" pitchFamily="34" charset="0"/>
            </a:endParaRPr>
          </a:p>
        </p:txBody>
      </p:sp>
      <p:pic>
        <p:nvPicPr>
          <p:cNvPr id="121" name="图片 1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1463" y="3935030"/>
            <a:ext cx="962732" cy="771339"/>
          </a:xfrm>
          <a:prstGeom prst="rect">
            <a:avLst/>
          </a:prstGeom>
        </p:spPr>
      </p:pic>
      <p:grpSp>
        <p:nvGrpSpPr>
          <p:cNvPr id="122" name="组合 121"/>
          <p:cNvGrpSpPr/>
          <p:nvPr/>
        </p:nvGrpSpPr>
        <p:grpSpPr>
          <a:xfrm>
            <a:off x="1008064" y="1252055"/>
            <a:ext cx="5087936" cy="2193447"/>
            <a:chOff x="1328173" y="2887358"/>
            <a:chExt cx="3679678" cy="3612619"/>
          </a:xfrm>
        </p:grpSpPr>
        <p:grpSp>
          <p:nvGrpSpPr>
            <p:cNvPr id="123" name="Group 3"/>
            <p:cNvGrpSpPr>
              <a:grpSpLocks noChangeAspect="1"/>
            </p:cNvGrpSpPr>
            <p:nvPr/>
          </p:nvGrpSpPr>
          <p:grpSpPr>
            <a:xfrm>
              <a:off x="1328173" y="2887358"/>
              <a:ext cx="3679678" cy="3612619"/>
              <a:chOff x="1395006" y="1850222"/>
              <a:chExt cx="2125424" cy="2086691"/>
            </a:xfrm>
          </p:grpSpPr>
          <p:sp>
            <p:nvSpPr>
              <p:cNvPr id="126" name="圆角矩形 2054"/>
              <p:cNvSpPr/>
              <p:nvPr/>
            </p:nvSpPr>
            <p:spPr bwMode="auto">
              <a:xfrm>
                <a:off x="2244063" y="2088927"/>
                <a:ext cx="441524" cy="1674345"/>
              </a:xfrm>
              <a:prstGeom prst="roundRect">
                <a:avLst>
                  <a:gd name="adj" fmla="val 9776"/>
                </a:avLst>
              </a:prstGeom>
              <a:noFill/>
              <a:ln w="12700">
                <a:solidFill>
                  <a:srgbClr val="00B0F0"/>
                </a:solidFill>
              </a:ln>
            </p:spPr>
            <p:txBody>
              <a:bodyPr vert="horz" wrap="square" lIns="40367" tIns="20184" rIns="40367" bIns="20184" numCol="1" rtlCol="0" anchor="t" anchorCtr="0" compatLnSpc="1"/>
              <a:lstStyle/>
              <a:p>
                <a:pPr defTabSz="403860"/>
                <a:endParaRPr lang="zh-CN" altLang="en-US" sz="795">
                  <a:solidFill>
                    <a:srgbClr val="0070C0"/>
                  </a:solidFill>
                  <a:latin typeface="微软雅黑" panose="020B0503020204020204" pitchFamily="34" charset="-122"/>
                  <a:ea typeface="微软雅黑" panose="020B0503020204020204" pitchFamily="34" charset="-122"/>
                </a:endParaRPr>
              </a:p>
            </p:txBody>
          </p:sp>
          <p:cxnSp>
            <p:nvCxnSpPr>
              <p:cNvPr id="127" name="直接连接符 147"/>
              <p:cNvCxnSpPr/>
              <p:nvPr/>
            </p:nvCxnSpPr>
            <p:spPr bwMode="auto">
              <a:xfrm>
                <a:off x="2035983" y="2882067"/>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28" name="直接连接符 16"/>
              <p:cNvCxnSpPr/>
              <p:nvPr/>
            </p:nvCxnSpPr>
            <p:spPr bwMode="auto">
              <a:xfrm>
                <a:off x="1762793" y="2881775"/>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29" name="直接连接符 90"/>
              <p:cNvCxnSpPr/>
              <p:nvPr/>
            </p:nvCxnSpPr>
            <p:spPr bwMode="auto">
              <a:xfrm flipH="1">
                <a:off x="1642115" y="3271251"/>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30" name="直接连接符 39"/>
              <p:cNvCxnSpPr/>
              <p:nvPr/>
            </p:nvCxnSpPr>
            <p:spPr bwMode="auto">
              <a:xfrm rot="5400000" flipV="1">
                <a:off x="1175866" y="2920423"/>
                <a:ext cx="1133824" cy="961"/>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sp>
            <p:nvSpPr>
              <p:cNvPr id="131" name="Freeform 76"/>
              <p:cNvSpPr>
                <a:spLocks noEditPoints="1"/>
              </p:cNvSpPr>
              <p:nvPr/>
            </p:nvSpPr>
            <p:spPr bwMode="auto">
              <a:xfrm rot="5400000">
                <a:off x="1428145" y="2559946"/>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2" name="Freeform 76"/>
              <p:cNvSpPr>
                <a:spLocks noEditPoints="1"/>
              </p:cNvSpPr>
              <p:nvPr/>
            </p:nvSpPr>
            <p:spPr bwMode="auto">
              <a:xfrm rot="5400000">
                <a:off x="1428145" y="2759156"/>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Freeform 76"/>
              <p:cNvSpPr>
                <a:spLocks noEditPoints="1"/>
              </p:cNvSpPr>
              <p:nvPr/>
            </p:nvSpPr>
            <p:spPr bwMode="auto">
              <a:xfrm rot="5400000">
                <a:off x="1428145" y="2957211"/>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4" name="矩形 156"/>
              <p:cNvSpPr/>
              <p:nvPr/>
            </p:nvSpPr>
            <p:spPr>
              <a:xfrm>
                <a:off x="1804176" y="3017839"/>
                <a:ext cx="398567" cy="439196"/>
              </a:xfrm>
              <a:prstGeom prst="rect">
                <a:avLst/>
              </a:prstGeom>
            </p:spPr>
            <p:txBody>
              <a:bodyPr wrap="none">
                <a:spAutoFit/>
              </a:bodyPr>
              <a:lstStyle/>
              <a:p>
                <a:pPr algn="ctr" defTabSz="381635"/>
                <a:r>
                  <a:rPr lang="en-US" altLang="zh-CN" sz="1200" dirty="0">
                    <a:ln w="12700" cmpd="sng">
                      <a:noFill/>
                      <a:prstDash val="solid"/>
                    </a:ln>
                    <a:latin typeface="微软雅黑" panose="020B0503020204020204" pitchFamily="34" charset="-122"/>
                    <a:ea typeface="微软雅黑" panose="020B0503020204020204" pitchFamily="34" charset="-122"/>
                  </a:rPr>
                  <a:t>SSD</a:t>
                </a:r>
                <a:endParaRPr lang="en-US" altLang="zh-CN" sz="1200" dirty="0">
                  <a:ln w="12700" cmpd="sng">
                    <a:noFill/>
                    <a:prstDash val="solid"/>
                  </a:ln>
                  <a:latin typeface="微软雅黑" panose="020B0503020204020204" pitchFamily="34" charset="-122"/>
                  <a:ea typeface="微软雅黑" panose="020B0503020204020204" pitchFamily="34" charset="-122"/>
                </a:endParaRPr>
              </a:p>
              <a:p>
                <a:pPr algn="ctr" defTabSz="381635"/>
                <a:r>
                  <a:rPr lang="zh-CN" altLang="en-US" sz="1200" dirty="0">
                    <a:ln w="12700" cmpd="sng">
                      <a:noFill/>
                      <a:prstDash val="solid"/>
                    </a:ln>
                    <a:latin typeface="微软雅黑" panose="020B0503020204020204" pitchFamily="34" charset="-122"/>
                    <a:ea typeface="微软雅黑" panose="020B0503020204020204" pitchFamily="34" charset="-122"/>
                  </a:rPr>
                  <a:t>控制器芯片</a:t>
                </a:r>
                <a:endParaRPr lang="zh-CN" altLang="en-US" sz="1200" dirty="0">
                  <a:ln w="12700" cmpd="sng">
                    <a:noFill/>
                    <a:prstDash val="solid"/>
                  </a:ln>
                  <a:latin typeface="微软雅黑" panose="020B0503020204020204" pitchFamily="34" charset="-122"/>
                  <a:ea typeface="微软雅黑" panose="020B0503020204020204" pitchFamily="34" charset="-122"/>
                </a:endParaRPr>
              </a:p>
            </p:txBody>
          </p:sp>
          <p:grpSp>
            <p:nvGrpSpPr>
              <p:cNvPr id="135" name="组合 9216"/>
              <p:cNvGrpSpPr/>
              <p:nvPr/>
            </p:nvGrpSpPr>
            <p:grpSpPr>
              <a:xfrm>
                <a:off x="2360284" y="2632675"/>
                <a:ext cx="229167" cy="224222"/>
                <a:chOff x="14604262" y="2287248"/>
                <a:chExt cx="741649" cy="741650"/>
              </a:xfrm>
              <a:solidFill>
                <a:schemeClr val="bg1">
                  <a:lumMod val="85000"/>
                </a:schemeClr>
              </a:solidFill>
            </p:grpSpPr>
            <p:sp>
              <p:nvSpPr>
                <p:cNvPr id="177" name="Freeform 370"/>
                <p:cNvSpPr>
                  <a:spLocks noEditPoints="1"/>
                </p:cNvSpPr>
                <p:nvPr/>
              </p:nvSpPr>
              <p:spPr bwMode="auto">
                <a:xfrm>
                  <a:off x="14604262" y="2287248"/>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8" name="Freeform 371"/>
                <p:cNvSpPr>
                  <a:spLocks noEditPoints="1"/>
                </p:cNvSpPr>
                <p:nvPr/>
              </p:nvSpPr>
              <p:spPr bwMode="auto">
                <a:xfrm>
                  <a:off x="14770989" y="2557460"/>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6" name="组合 12"/>
              <p:cNvGrpSpPr/>
              <p:nvPr/>
            </p:nvGrpSpPr>
            <p:grpSpPr>
              <a:xfrm rot="10800000">
                <a:off x="2278897" y="3340102"/>
                <a:ext cx="377298" cy="298761"/>
                <a:chOff x="8239990" y="1471391"/>
                <a:chExt cx="1005141" cy="813468"/>
              </a:xfrm>
            </p:grpSpPr>
            <p:pic>
              <p:nvPicPr>
                <p:cNvPr id="173" name="Picture 8" descr="C:\Users\z00124665\Desktop\图标设计.WMF"/>
                <p:cNvPicPr>
                  <a:picLocks noChangeAspect="1" noChangeArrowheads="1"/>
                </p:cNvPicPr>
                <p:nvPr/>
              </p:nvPicPr>
              <p:blipFill>
                <a:blip r:embed="rId10" cstate="screen"/>
                <a:srcRect/>
                <a:stretch>
                  <a:fillRect/>
                </a:stretch>
              </p:blipFill>
              <p:spPr bwMode="auto">
                <a:xfrm rot="16200000">
                  <a:off x="7939392" y="1771989"/>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4" name="Picture 8" descr="C:\Users\z00124665\Desktop\图标设计.WMF"/>
                <p:cNvPicPr>
                  <a:picLocks noChangeAspect="1" noChangeArrowheads="1"/>
                </p:cNvPicPr>
                <p:nvPr/>
              </p:nvPicPr>
              <p:blipFill>
                <a:blip r:embed="rId10" cstate="screen"/>
                <a:srcRect/>
                <a:stretch>
                  <a:fillRect/>
                </a:stretch>
              </p:blipFill>
              <p:spPr bwMode="auto">
                <a:xfrm rot="16200000">
                  <a:off x="8207094" y="1771989"/>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5" name="Picture 8" descr="C:\Users\z00124665\Desktop\图标设计.WMF"/>
                <p:cNvPicPr>
                  <a:picLocks noChangeAspect="1" noChangeArrowheads="1"/>
                </p:cNvPicPr>
                <p:nvPr/>
              </p:nvPicPr>
              <p:blipFill>
                <a:blip r:embed="rId10" cstate="screen"/>
                <a:srcRect/>
                <a:stretch>
                  <a:fillRect/>
                </a:stretch>
              </p:blipFill>
              <p:spPr bwMode="auto">
                <a:xfrm rot="16200000">
                  <a:off x="8467567" y="1774997"/>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6" name="Picture 8" descr="C:\Users\z00124665\Desktop\图标设计.WMF"/>
                <p:cNvPicPr>
                  <a:picLocks noChangeAspect="1" noChangeArrowheads="1"/>
                </p:cNvPicPr>
                <p:nvPr/>
              </p:nvPicPr>
              <p:blipFill>
                <a:blip r:embed="rId10" cstate="screen"/>
                <a:srcRect/>
                <a:stretch>
                  <a:fillRect/>
                </a:stretch>
              </p:blipFill>
              <p:spPr bwMode="auto">
                <a:xfrm rot="16200000">
                  <a:off x="8735269" y="1774997"/>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grpSp>
          <p:grpSp>
            <p:nvGrpSpPr>
              <p:cNvPr id="137" name="Group 9"/>
              <p:cNvGrpSpPr/>
              <p:nvPr/>
            </p:nvGrpSpPr>
            <p:grpSpPr>
              <a:xfrm>
                <a:off x="2282575" y="2189706"/>
                <a:ext cx="377298" cy="298761"/>
                <a:chOff x="5622419" y="1331395"/>
                <a:chExt cx="903987" cy="715817"/>
              </a:xfrm>
            </p:grpSpPr>
            <p:pic>
              <p:nvPicPr>
                <p:cNvPr id="169" name="Picture 8" descr="C:\Users\z00124665\Desktop\图标设计.WMF"/>
                <p:cNvPicPr>
                  <a:picLocks noChangeAspect="1" noChangeArrowheads="1"/>
                </p:cNvPicPr>
                <p:nvPr/>
              </p:nvPicPr>
              <p:blipFill>
                <a:blip r:embed="rId10" cstate="screen"/>
                <a:srcRect/>
                <a:stretch>
                  <a:fillRect/>
                </a:stretch>
              </p:blipFill>
              <p:spPr bwMode="auto">
                <a:xfrm rot="16200000">
                  <a:off x="5359936" y="1593878"/>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0" name="Picture 8" descr="C:\Users\z00124665\Desktop\图标设计.WMF"/>
                <p:cNvPicPr>
                  <a:picLocks noChangeAspect="1" noChangeArrowheads="1"/>
                </p:cNvPicPr>
                <p:nvPr/>
              </p:nvPicPr>
              <p:blipFill>
                <a:blip r:embed="rId10" cstate="screen"/>
                <a:srcRect/>
                <a:stretch>
                  <a:fillRect/>
                </a:stretch>
              </p:blipFill>
              <p:spPr bwMode="auto">
                <a:xfrm rot="16200000">
                  <a:off x="5600698" y="1593878"/>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1" name="Picture 8" descr="C:\Users\z00124665\Desktop\图标设计.WMF"/>
                <p:cNvPicPr>
                  <a:picLocks noChangeAspect="1" noChangeArrowheads="1"/>
                </p:cNvPicPr>
                <p:nvPr/>
              </p:nvPicPr>
              <p:blipFill>
                <a:blip r:embed="rId10" cstate="screen"/>
                <a:srcRect/>
                <a:stretch>
                  <a:fillRect/>
                </a:stretch>
              </p:blipFill>
              <p:spPr bwMode="auto">
                <a:xfrm rot="16200000">
                  <a:off x="5834957" y="1596525"/>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2" name="Picture 8" descr="C:\Users\z00124665\Desktop\图标设计.WMF"/>
                <p:cNvPicPr>
                  <a:picLocks noChangeAspect="1" noChangeArrowheads="1"/>
                </p:cNvPicPr>
                <p:nvPr/>
              </p:nvPicPr>
              <p:blipFill>
                <a:blip r:embed="rId10" cstate="screen"/>
                <a:srcRect/>
                <a:stretch>
                  <a:fillRect/>
                </a:stretch>
              </p:blipFill>
              <p:spPr bwMode="auto">
                <a:xfrm rot="16200000">
                  <a:off x="6075719" y="1596525"/>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grpSp>
          <p:grpSp>
            <p:nvGrpSpPr>
              <p:cNvPr id="138" name="组合 9216"/>
              <p:cNvGrpSpPr/>
              <p:nvPr/>
            </p:nvGrpSpPr>
            <p:grpSpPr>
              <a:xfrm>
                <a:off x="2362573" y="2908939"/>
                <a:ext cx="229167" cy="224222"/>
                <a:chOff x="14604262" y="2287248"/>
                <a:chExt cx="741649" cy="741650"/>
              </a:xfrm>
              <a:solidFill>
                <a:schemeClr val="bg1">
                  <a:lumMod val="85000"/>
                </a:schemeClr>
              </a:solidFill>
            </p:grpSpPr>
            <p:sp>
              <p:nvSpPr>
                <p:cNvPr id="167" name="Freeform 370"/>
                <p:cNvSpPr>
                  <a:spLocks noEditPoints="1"/>
                </p:cNvSpPr>
                <p:nvPr/>
              </p:nvSpPr>
              <p:spPr bwMode="auto">
                <a:xfrm>
                  <a:off x="14604262" y="2287248"/>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8" name="Freeform 371"/>
                <p:cNvSpPr>
                  <a:spLocks noEditPoints="1"/>
                </p:cNvSpPr>
                <p:nvPr/>
              </p:nvSpPr>
              <p:spPr bwMode="auto">
                <a:xfrm>
                  <a:off x="14770989" y="2557460"/>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39" name="矩形 2071"/>
              <p:cNvSpPr/>
              <p:nvPr/>
            </p:nvSpPr>
            <p:spPr>
              <a:xfrm>
                <a:off x="2689129" y="2562018"/>
                <a:ext cx="655616" cy="439196"/>
              </a:xfrm>
              <a:prstGeom prst="rect">
                <a:avLst/>
              </a:prstGeom>
            </p:spPr>
            <p:txBody>
              <a:bodyPr wrap="square">
                <a:spAutoFit/>
              </a:bodyPr>
              <a:lstStyle/>
              <a:p>
                <a:pPr algn="ctr" defTabSz="381635"/>
                <a:r>
                  <a:rPr lang="en-US" altLang="zh-CN" sz="1200" dirty="0">
                    <a:ln w="12700" cmpd="sng">
                      <a:noFill/>
                      <a:prstDash val="solid"/>
                    </a:ln>
                    <a:latin typeface="微软雅黑" panose="020B0503020204020204" pitchFamily="34" charset="-122"/>
                    <a:ea typeface="微软雅黑" panose="020B0503020204020204" pitchFamily="34" charset="-122"/>
                  </a:rPr>
                  <a:t>BMC</a:t>
                </a:r>
                <a:endParaRPr lang="en-US" altLang="zh-CN" sz="1200" dirty="0">
                  <a:ln w="12700" cmpd="sng">
                    <a:noFill/>
                    <a:prstDash val="solid"/>
                  </a:ln>
                  <a:latin typeface="微软雅黑" panose="020B0503020204020204" pitchFamily="34" charset="-122"/>
                  <a:ea typeface="微软雅黑" panose="020B0503020204020204" pitchFamily="34" charset="-122"/>
                </a:endParaRPr>
              </a:p>
              <a:p>
                <a:pPr algn="ctr" defTabSz="381635"/>
                <a:r>
                  <a:rPr lang="zh-CN" altLang="en-US" sz="1200" dirty="0">
                    <a:ln w="12700" cmpd="sng">
                      <a:noFill/>
                      <a:prstDash val="solid"/>
                    </a:ln>
                    <a:latin typeface="微软雅黑" panose="020B0503020204020204" pitchFamily="34" charset="-122"/>
                    <a:ea typeface="微软雅黑" panose="020B0503020204020204" pitchFamily="34" charset="-122"/>
                  </a:rPr>
                  <a:t>智能管理芯片</a:t>
                </a:r>
                <a:endParaRPr lang="zh-CN" altLang="en-US" sz="1200" dirty="0">
                  <a:ln w="12700" cmpd="sng">
                    <a:noFill/>
                    <a:prstDash val="solid"/>
                  </a:ln>
                  <a:latin typeface="微软雅黑" panose="020B0503020204020204" pitchFamily="34" charset="-122"/>
                  <a:ea typeface="微软雅黑" panose="020B0503020204020204" pitchFamily="34" charset="-122"/>
                </a:endParaRPr>
              </a:p>
            </p:txBody>
          </p:sp>
          <p:sp>
            <p:nvSpPr>
              <p:cNvPr id="140" name="矩形 157"/>
              <p:cNvSpPr/>
              <p:nvPr/>
            </p:nvSpPr>
            <p:spPr>
              <a:xfrm>
                <a:off x="2685279" y="3497717"/>
                <a:ext cx="658831" cy="439196"/>
              </a:xfrm>
              <a:prstGeom prst="rect">
                <a:avLst/>
              </a:prstGeom>
            </p:spPr>
            <p:txBody>
              <a:bodyPr wrap="square">
                <a:spAutoFit/>
              </a:bodyPr>
              <a:lstStyle/>
              <a:p>
                <a:pPr algn="ctr" defTabSz="381635"/>
                <a:r>
                  <a:rPr lang="en-US" altLang="zh-CN" sz="1200" dirty="0">
                    <a:ln w="12700" cmpd="sng">
                      <a:noFill/>
                      <a:prstDash val="solid"/>
                    </a:ln>
                    <a:latin typeface="微软雅黑" panose="020B0503020204020204" pitchFamily="34" charset="-122"/>
                    <a:ea typeface="微软雅黑" panose="020B0503020204020204" pitchFamily="34" charset="-122"/>
                  </a:rPr>
                  <a:t>NIC</a:t>
                </a:r>
                <a:endParaRPr lang="en-US" altLang="zh-CN" sz="1200" dirty="0">
                  <a:ln w="12700" cmpd="sng">
                    <a:noFill/>
                    <a:prstDash val="solid"/>
                  </a:ln>
                  <a:latin typeface="微软雅黑" panose="020B0503020204020204" pitchFamily="34" charset="-122"/>
                  <a:ea typeface="微软雅黑" panose="020B0503020204020204" pitchFamily="34" charset="-122"/>
                </a:endParaRPr>
              </a:p>
              <a:p>
                <a:pPr algn="ctr" defTabSz="381635"/>
                <a:r>
                  <a:rPr lang="zh-CN" altLang="en-US" sz="1200" dirty="0">
                    <a:ln w="12700" cmpd="sng">
                      <a:noFill/>
                      <a:prstDash val="solid"/>
                    </a:ln>
                    <a:latin typeface="微软雅黑" panose="020B0503020204020204" pitchFamily="34" charset="-122"/>
                    <a:ea typeface="微软雅黑" panose="020B0503020204020204" pitchFamily="34" charset="-122"/>
                  </a:rPr>
                  <a:t>智能网络芯片</a:t>
                </a:r>
                <a:endParaRPr lang="en-US" altLang="zh-CN" sz="1200" dirty="0">
                  <a:ln w="12700" cmpd="sng">
                    <a:noFill/>
                    <a:prstDash val="solid"/>
                  </a:ln>
                  <a:latin typeface="微软雅黑" panose="020B0503020204020204" pitchFamily="34" charset="-122"/>
                  <a:ea typeface="微软雅黑" panose="020B0503020204020204" pitchFamily="34" charset="-122"/>
                </a:endParaRPr>
              </a:p>
            </p:txBody>
          </p:sp>
          <p:sp>
            <p:nvSpPr>
              <p:cNvPr id="141" name="Freeform 76"/>
              <p:cNvSpPr>
                <a:spLocks noEditPoints="1"/>
              </p:cNvSpPr>
              <p:nvPr/>
            </p:nvSpPr>
            <p:spPr bwMode="auto">
              <a:xfrm rot="5400000">
                <a:off x="1426160" y="3152815"/>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2" name="直接连接符 147"/>
              <p:cNvCxnSpPr/>
              <p:nvPr/>
            </p:nvCxnSpPr>
            <p:spPr bwMode="auto">
              <a:xfrm flipV="1">
                <a:off x="3112191" y="3356813"/>
                <a:ext cx="147787" cy="1"/>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pic>
            <p:nvPicPr>
              <p:cNvPr id="143" name="Picture 4" descr="C:\Users\w00204092.CHINA\Desktop\PNG\芯片图标-03.png"/>
              <p:cNvPicPr>
                <a:picLocks noChangeAspect="1" noChangeArrowheads="1"/>
              </p:cNvPicPr>
              <p:nvPr/>
            </p:nvPicPr>
            <p:blipFill>
              <a:blip r:embed="rId11" cstate="screen"/>
              <a:stretch>
                <a:fillRect/>
              </a:stretch>
            </p:blipFill>
            <p:spPr bwMode="auto">
              <a:xfrm>
                <a:off x="1871604" y="2775323"/>
                <a:ext cx="248546" cy="233781"/>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pic>
            <p:nvPicPr>
              <p:cNvPr id="144" name="Picture 2" descr="C:\Users\w00204092.CHINA\Desktop\PNG\芯片图标-01.png"/>
              <p:cNvPicPr>
                <a:picLocks noChangeArrowheads="1"/>
              </p:cNvPicPr>
              <p:nvPr/>
            </p:nvPicPr>
            <p:blipFill>
              <a:blip r:embed="rId12" cstate="screen"/>
              <a:stretch>
                <a:fillRect/>
              </a:stretch>
            </p:blipFill>
            <p:spPr bwMode="auto">
              <a:xfrm>
                <a:off x="2884187" y="3236217"/>
                <a:ext cx="248024" cy="233715"/>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grpSp>
            <p:nvGrpSpPr>
              <p:cNvPr id="145" name="组合 17"/>
              <p:cNvGrpSpPr/>
              <p:nvPr/>
            </p:nvGrpSpPr>
            <p:grpSpPr>
              <a:xfrm rot="5400000">
                <a:off x="3306950" y="3215045"/>
                <a:ext cx="172384" cy="254576"/>
                <a:chOff x="7297355" y="532481"/>
                <a:chExt cx="422719" cy="610802"/>
              </a:xfrm>
            </p:grpSpPr>
            <p:sp>
              <p:nvSpPr>
                <p:cNvPr id="165" name="Freeform 1252"/>
                <p:cNvSpPr/>
                <p:nvPr/>
              </p:nvSpPr>
              <p:spPr bwMode="auto">
                <a:xfrm rot="16200000" flipH="1">
                  <a:off x="7297939" y="739416"/>
                  <a:ext cx="456773" cy="350961"/>
                </a:xfrm>
                <a:custGeom>
                  <a:avLst/>
                  <a:gdLst>
                    <a:gd name="T0" fmla="*/ 343 w 344"/>
                    <a:gd name="T1" fmla="*/ 35 h 269"/>
                    <a:gd name="T2" fmla="*/ 342 w 344"/>
                    <a:gd name="T3" fmla="*/ 32 h 269"/>
                    <a:gd name="T4" fmla="*/ 338 w 344"/>
                    <a:gd name="T5" fmla="*/ 30 h 269"/>
                    <a:gd name="T6" fmla="*/ 334 w 344"/>
                    <a:gd name="T7" fmla="*/ 29 h 269"/>
                    <a:gd name="T8" fmla="*/ 125 w 344"/>
                    <a:gd name="T9" fmla="*/ 29 h 269"/>
                    <a:gd name="T10" fmla="*/ 125 w 344"/>
                    <a:gd name="T11" fmla="*/ 16 h 269"/>
                    <a:gd name="T12" fmla="*/ 123 w 344"/>
                    <a:gd name="T13" fmla="*/ 10 h 269"/>
                    <a:gd name="T14" fmla="*/ 120 w 344"/>
                    <a:gd name="T15" fmla="*/ 5 h 269"/>
                    <a:gd name="T16" fmla="*/ 115 w 344"/>
                    <a:gd name="T17" fmla="*/ 2 h 269"/>
                    <a:gd name="T18" fmla="*/ 108 w 344"/>
                    <a:gd name="T19" fmla="*/ 0 h 269"/>
                    <a:gd name="T20" fmla="*/ 2 w 344"/>
                    <a:gd name="T21" fmla="*/ 0 h 269"/>
                    <a:gd name="T22" fmla="*/ 0 w 344"/>
                    <a:gd name="T23" fmla="*/ 3 h 269"/>
                    <a:gd name="T24" fmla="*/ 0 w 344"/>
                    <a:gd name="T25" fmla="*/ 258 h 269"/>
                    <a:gd name="T26" fmla="*/ 1 w 344"/>
                    <a:gd name="T27" fmla="*/ 259 h 269"/>
                    <a:gd name="T28" fmla="*/ 49 w 344"/>
                    <a:gd name="T29" fmla="*/ 259 h 269"/>
                    <a:gd name="T30" fmla="*/ 50 w 344"/>
                    <a:gd name="T31" fmla="*/ 258 h 269"/>
                    <a:gd name="T32" fmla="*/ 50 w 344"/>
                    <a:gd name="T33" fmla="*/ 235 h 269"/>
                    <a:gd name="T34" fmla="*/ 140 w 344"/>
                    <a:gd name="T35" fmla="*/ 235 h 269"/>
                    <a:gd name="T36" fmla="*/ 140 w 344"/>
                    <a:gd name="T37" fmla="*/ 264 h 269"/>
                    <a:gd name="T38" fmla="*/ 141 w 344"/>
                    <a:gd name="T39" fmla="*/ 266 h 269"/>
                    <a:gd name="T40" fmla="*/ 146 w 344"/>
                    <a:gd name="T41" fmla="*/ 269 h 269"/>
                    <a:gd name="T42" fmla="*/ 282 w 344"/>
                    <a:gd name="T43" fmla="*/ 269 h 269"/>
                    <a:gd name="T44" fmla="*/ 282 w 344"/>
                    <a:gd name="T45" fmla="*/ 247 h 269"/>
                    <a:gd name="T46" fmla="*/ 293 w 344"/>
                    <a:gd name="T47" fmla="*/ 247 h 269"/>
                    <a:gd name="T48" fmla="*/ 293 w 344"/>
                    <a:gd name="T49" fmla="*/ 269 h 269"/>
                    <a:gd name="T50" fmla="*/ 337 w 344"/>
                    <a:gd name="T51" fmla="*/ 269 h 269"/>
                    <a:gd name="T52" fmla="*/ 342 w 344"/>
                    <a:gd name="T53" fmla="*/ 266 h 269"/>
                    <a:gd name="T54" fmla="*/ 344 w 344"/>
                    <a:gd name="T55" fmla="*/ 261 h 269"/>
                    <a:gd name="T56" fmla="*/ 344 w 344"/>
                    <a:gd name="T57" fmla="*/ 38 h 269"/>
                    <a:gd name="T58" fmla="*/ 343 w 344"/>
                    <a:gd name="T59" fmla="*/ 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269">
                      <a:moveTo>
                        <a:pt x="343" y="35"/>
                      </a:moveTo>
                      <a:lnTo>
                        <a:pt x="342" y="32"/>
                      </a:lnTo>
                      <a:lnTo>
                        <a:pt x="338" y="30"/>
                      </a:lnTo>
                      <a:lnTo>
                        <a:pt x="334" y="29"/>
                      </a:lnTo>
                      <a:lnTo>
                        <a:pt x="125" y="29"/>
                      </a:lnTo>
                      <a:lnTo>
                        <a:pt x="125" y="16"/>
                      </a:lnTo>
                      <a:lnTo>
                        <a:pt x="123" y="10"/>
                      </a:lnTo>
                      <a:lnTo>
                        <a:pt x="120" y="5"/>
                      </a:lnTo>
                      <a:lnTo>
                        <a:pt x="115" y="2"/>
                      </a:lnTo>
                      <a:lnTo>
                        <a:pt x="108" y="0"/>
                      </a:lnTo>
                      <a:lnTo>
                        <a:pt x="2" y="0"/>
                      </a:lnTo>
                      <a:lnTo>
                        <a:pt x="0" y="3"/>
                      </a:lnTo>
                      <a:lnTo>
                        <a:pt x="0" y="258"/>
                      </a:lnTo>
                      <a:lnTo>
                        <a:pt x="1" y="259"/>
                      </a:lnTo>
                      <a:lnTo>
                        <a:pt x="49" y="259"/>
                      </a:lnTo>
                      <a:lnTo>
                        <a:pt x="50" y="258"/>
                      </a:lnTo>
                      <a:lnTo>
                        <a:pt x="50" y="235"/>
                      </a:lnTo>
                      <a:lnTo>
                        <a:pt x="140" y="235"/>
                      </a:lnTo>
                      <a:lnTo>
                        <a:pt x="140" y="264"/>
                      </a:lnTo>
                      <a:lnTo>
                        <a:pt x="141" y="266"/>
                      </a:lnTo>
                      <a:lnTo>
                        <a:pt x="146" y="269"/>
                      </a:lnTo>
                      <a:lnTo>
                        <a:pt x="282" y="269"/>
                      </a:lnTo>
                      <a:lnTo>
                        <a:pt x="282" y="247"/>
                      </a:lnTo>
                      <a:lnTo>
                        <a:pt x="293" y="247"/>
                      </a:lnTo>
                      <a:lnTo>
                        <a:pt x="293" y="269"/>
                      </a:lnTo>
                      <a:lnTo>
                        <a:pt x="337" y="269"/>
                      </a:lnTo>
                      <a:lnTo>
                        <a:pt x="342" y="266"/>
                      </a:lnTo>
                      <a:lnTo>
                        <a:pt x="344" y="261"/>
                      </a:lnTo>
                      <a:lnTo>
                        <a:pt x="344" y="38"/>
                      </a:lnTo>
                      <a:lnTo>
                        <a:pt x="343" y="35"/>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6" name="Freeform 1251"/>
                <p:cNvSpPr/>
                <p:nvPr/>
              </p:nvSpPr>
              <p:spPr bwMode="auto">
                <a:xfrm rot="16200000" flipH="1">
                  <a:off x="7447634" y="382202"/>
                  <a:ext cx="122161" cy="422719"/>
                </a:xfrm>
                <a:custGeom>
                  <a:avLst/>
                  <a:gdLst>
                    <a:gd name="T0" fmla="*/ 63 w 92"/>
                    <a:gd name="T1" fmla="*/ 276 h 324"/>
                    <a:gd name="T2" fmla="*/ 63 w 92"/>
                    <a:gd name="T3" fmla="*/ 323 h 324"/>
                    <a:gd name="T4" fmla="*/ 63 w 92"/>
                    <a:gd name="T5" fmla="*/ 323 h 324"/>
                    <a:gd name="T6" fmla="*/ 64 w 92"/>
                    <a:gd name="T7" fmla="*/ 324 h 324"/>
                    <a:gd name="T8" fmla="*/ 92 w 92"/>
                    <a:gd name="T9" fmla="*/ 324 h 324"/>
                    <a:gd name="T10" fmla="*/ 92 w 92"/>
                    <a:gd name="T11" fmla="*/ 324 h 324"/>
                    <a:gd name="T12" fmla="*/ 92 w 92"/>
                    <a:gd name="T13" fmla="*/ 323 h 324"/>
                    <a:gd name="T14" fmla="*/ 92 w 92"/>
                    <a:gd name="T15" fmla="*/ 19 h 324"/>
                    <a:gd name="T16" fmla="*/ 92 w 92"/>
                    <a:gd name="T17" fmla="*/ 14 h 324"/>
                    <a:gd name="T18" fmla="*/ 92 w 92"/>
                    <a:gd name="T19" fmla="*/ 9 h 324"/>
                    <a:gd name="T20" fmla="*/ 92 w 92"/>
                    <a:gd name="T21" fmla="*/ 9 h 324"/>
                    <a:gd name="T22" fmla="*/ 92 w 92"/>
                    <a:gd name="T23" fmla="*/ 6 h 324"/>
                    <a:gd name="T24" fmla="*/ 90 w 92"/>
                    <a:gd name="T25" fmla="*/ 2 h 324"/>
                    <a:gd name="T26" fmla="*/ 86 w 92"/>
                    <a:gd name="T27" fmla="*/ 0 h 324"/>
                    <a:gd name="T28" fmla="*/ 83 w 92"/>
                    <a:gd name="T29" fmla="*/ 0 h 324"/>
                    <a:gd name="T30" fmla="*/ 11 w 92"/>
                    <a:gd name="T31" fmla="*/ 0 h 324"/>
                    <a:gd name="T32" fmla="*/ 11 w 92"/>
                    <a:gd name="T33" fmla="*/ 0 h 324"/>
                    <a:gd name="T34" fmla="*/ 8 w 92"/>
                    <a:gd name="T35" fmla="*/ 0 h 324"/>
                    <a:gd name="T36" fmla="*/ 3 w 92"/>
                    <a:gd name="T37" fmla="*/ 2 h 324"/>
                    <a:gd name="T38" fmla="*/ 1 w 92"/>
                    <a:gd name="T39" fmla="*/ 6 h 324"/>
                    <a:gd name="T40" fmla="*/ 0 w 92"/>
                    <a:gd name="T41" fmla="*/ 9 h 324"/>
                    <a:gd name="T42" fmla="*/ 0 w 92"/>
                    <a:gd name="T43" fmla="*/ 19 h 324"/>
                    <a:gd name="T44" fmla="*/ 0 w 92"/>
                    <a:gd name="T45" fmla="*/ 19 h 324"/>
                    <a:gd name="T46" fmla="*/ 1 w 92"/>
                    <a:gd name="T47" fmla="*/ 24 h 324"/>
                    <a:gd name="T48" fmla="*/ 3 w 92"/>
                    <a:gd name="T49" fmla="*/ 27 h 324"/>
                    <a:gd name="T50" fmla="*/ 8 w 92"/>
                    <a:gd name="T51" fmla="*/ 29 h 324"/>
                    <a:gd name="T52" fmla="*/ 11 w 92"/>
                    <a:gd name="T53" fmla="*/ 31 h 324"/>
                    <a:gd name="T54" fmla="*/ 63 w 92"/>
                    <a:gd name="T55" fmla="*/ 31 h 324"/>
                    <a:gd name="T56" fmla="*/ 63 w 92"/>
                    <a:gd name="T57" fmla="*/ 60 h 324"/>
                    <a:gd name="T58" fmla="*/ 53 w 92"/>
                    <a:gd name="T59" fmla="*/ 60 h 324"/>
                    <a:gd name="T60" fmla="*/ 53 w 92"/>
                    <a:gd name="T61" fmla="*/ 60 h 324"/>
                    <a:gd name="T62" fmla="*/ 48 w 92"/>
                    <a:gd name="T63" fmla="*/ 62 h 324"/>
                    <a:gd name="T64" fmla="*/ 42 w 92"/>
                    <a:gd name="T65" fmla="*/ 66 h 324"/>
                    <a:gd name="T66" fmla="*/ 40 w 92"/>
                    <a:gd name="T67" fmla="*/ 70 h 324"/>
                    <a:gd name="T68" fmla="*/ 39 w 92"/>
                    <a:gd name="T69" fmla="*/ 75 h 324"/>
                    <a:gd name="T70" fmla="*/ 39 w 92"/>
                    <a:gd name="T71" fmla="*/ 140 h 324"/>
                    <a:gd name="T72" fmla="*/ 39 w 92"/>
                    <a:gd name="T73" fmla="*/ 140 h 324"/>
                    <a:gd name="T74" fmla="*/ 40 w 92"/>
                    <a:gd name="T75" fmla="*/ 145 h 324"/>
                    <a:gd name="T76" fmla="*/ 42 w 92"/>
                    <a:gd name="T77" fmla="*/ 149 h 324"/>
                    <a:gd name="T78" fmla="*/ 48 w 92"/>
                    <a:gd name="T79" fmla="*/ 152 h 324"/>
                    <a:gd name="T80" fmla="*/ 53 w 92"/>
                    <a:gd name="T81" fmla="*/ 153 h 324"/>
                    <a:gd name="T82" fmla="*/ 63 w 92"/>
                    <a:gd name="T83" fmla="*/ 153 h 324"/>
                    <a:gd name="T84" fmla="*/ 63 w 92"/>
                    <a:gd name="T85" fmla="*/ 202 h 324"/>
                    <a:gd name="T86" fmla="*/ 49 w 92"/>
                    <a:gd name="T87" fmla="*/ 202 h 324"/>
                    <a:gd name="T88" fmla="*/ 49 w 92"/>
                    <a:gd name="T89" fmla="*/ 202 h 324"/>
                    <a:gd name="T90" fmla="*/ 46 w 92"/>
                    <a:gd name="T91" fmla="*/ 203 h 324"/>
                    <a:gd name="T92" fmla="*/ 41 w 92"/>
                    <a:gd name="T93" fmla="*/ 206 h 324"/>
                    <a:gd name="T94" fmla="*/ 39 w 92"/>
                    <a:gd name="T95" fmla="*/ 210 h 324"/>
                    <a:gd name="T96" fmla="*/ 39 w 92"/>
                    <a:gd name="T97" fmla="*/ 213 h 324"/>
                    <a:gd name="T98" fmla="*/ 39 w 92"/>
                    <a:gd name="T99" fmla="*/ 267 h 324"/>
                    <a:gd name="T100" fmla="*/ 39 w 92"/>
                    <a:gd name="T101" fmla="*/ 267 h 324"/>
                    <a:gd name="T102" fmla="*/ 39 w 92"/>
                    <a:gd name="T103" fmla="*/ 270 h 324"/>
                    <a:gd name="T104" fmla="*/ 41 w 92"/>
                    <a:gd name="T105" fmla="*/ 274 h 324"/>
                    <a:gd name="T106" fmla="*/ 46 w 92"/>
                    <a:gd name="T107" fmla="*/ 276 h 324"/>
                    <a:gd name="T108" fmla="*/ 49 w 92"/>
                    <a:gd name="T109" fmla="*/ 276 h 324"/>
                    <a:gd name="T110" fmla="*/ 63 w 92"/>
                    <a:gd name="T111" fmla="*/ 276 h 324"/>
                    <a:gd name="T112" fmla="*/ 63 w 92"/>
                    <a:gd name="T113"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324">
                      <a:moveTo>
                        <a:pt x="63" y="276"/>
                      </a:moveTo>
                      <a:lnTo>
                        <a:pt x="63" y="323"/>
                      </a:lnTo>
                      <a:lnTo>
                        <a:pt x="63" y="323"/>
                      </a:lnTo>
                      <a:lnTo>
                        <a:pt x="64" y="324"/>
                      </a:lnTo>
                      <a:lnTo>
                        <a:pt x="92" y="324"/>
                      </a:lnTo>
                      <a:lnTo>
                        <a:pt x="92" y="324"/>
                      </a:lnTo>
                      <a:lnTo>
                        <a:pt x="92" y="323"/>
                      </a:lnTo>
                      <a:lnTo>
                        <a:pt x="92" y="19"/>
                      </a:lnTo>
                      <a:lnTo>
                        <a:pt x="92" y="14"/>
                      </a:lnTo>
                      <a:lnTo>
                        <a:pt x="92" y="9"/>
                      </a:lnTo>
                      <a:lnTo>
                        <a:pt x="92" y="9"/>
                      </a:lnTo>
                      <a:lnTo>
                        <a:pt x="92" y="6"/>
                      </a:lnTo>
                      <a:lnTo>
                        <a:pt x="90" y="2"/>
                      </a:lnTo>
                      <a:lnTo>
                        <a:pt x="86" y="0"/>
                      </a:lnTo>
                      <a:lnTo>
                        <a:pt x="83" y="0"/>
                      </a:lnTo>
                      <a:lnTo>
                        <a:pt x="11" y="0"/>
                      </a:lnTo>
                      <a:lnTo>
                        <a:pt x="11" y="0"/>
                      </a:lnTo>
                      <a:lnTo>
                        <a:pt x="8" y="0"/>
                      </a:lnTo>
                      <a:lnTo>
                        <a:pt x="3" y="2"/>
                      </a:lnTo>
                      <a:lnTo>
                        <a:pt x="1" y="6"/>
                      </a:lnTo>
                      <a:lnTo>
                        <a:pt x="0" y="9"/>
                      </a:lnTo>
                      <a:lnTo>
                        <a:pt x="0" y="19"/>
                      </a:lnTo>
                      <a:lnTo>
                        <a:pt x="0" y="19"/>
                      </a:lnTo>
                      <a:lnTo>
                        <a:pt x="1" y="24"/>
                      </a:lnTo>
                      <a:lnTo>
                        <a:pt x="3" y="27"/>
                      </a:lnTo>
                      <a:lnTo>
                        <a:pt x="8" y="29"/>
                      </a:lnTo>
                      <a:lnTo>
                        <a:pt x="11" y="31"/>
                      </a:lnTo>
                      <a:lnTo>
                        <a:pt x="63" y="31"/>
                      </a:lnTo>
                      <a:lnTo>
                        <a:pt x="63" y="60"/>
                      </a:lnTo>
                      <a:lnTo>
                        <a:pt x="53" y="60"/>
                      </a:lnTo>
                      <a:lnTo>
                        <a:pt x="53" y="60"/>
                      </a:lnTo>
                      <a:lnTo>
                        <a:pt x="48" y="62"/>
                      </a:lnTo>
                      <a:lnTo>
                        <a:pt x="42" y="66"/>
                      </a:lnTo>
                      <a:lnTo>
                        <a:pt x="40" y="70"/>
                      </a:lnTo>
                      <a:lnTo>
                        <a:pt x="39" y="75"/>
                      </a:lnTo>
                      <a:lnTo>
                        <a:pt x="39" y="140"/>
                      </a:lnTo>
                      <a:lnTo>
                        <a:pt x="39" y="140"/>
                      </a:lnTo>
                      <a:lnTo>
                        <a:pt x="40" y="145"/>
                      </a:lnTo>
                      <a:lnTo>
                        <a:pt x="42" y="149"/>
                      </a:lnTo>
                      <a:lnTo>
                        <a:pt x="48" y="152"/>
                      </a:lnTo>
                      <a:lnTo>
                        <a:pt x="53" y="153"/>
                      </a:lnTo>
                      <a:lnTo>
                        <a:pt x="63" y="153"/>
                      </a:lnTo>
                      <a:lnTo>
                        <a:pt x="63" y="202"/>
                      </a:lnTo>
                      <a:lnTo>
                        <a:pt x="49" y="202"/>
                      </a:lnTo>
                      <a:lnTo>
                        <a:pt x="49" y="202"/>
                      </a:lnTo>
                      <a:lnTo>
                        <a:pt x="46" y="203"/>
                      </a:lnTo>
                      <a:lnTo>
                        <a:pt x="41" y="206"/>
                      </a:lnTo>
                      <a:lnTo>
                        <a:pt x="39" y="210"/>
                      </a:lnTo>
                      <a:lnTo>
                        <a:pt x="39" y="213"/>
                      </a:lnTo>
                      <a:lnTo>
                        <a:pt x="39" y="267"/>
                      </a:lnTo>
                      <a:lnTo>
                        <a:pt x="39" y="267"/>
                      </a:lnTo>
                      <a:lnTo>
                        <a:pt x="39" y="270"/>
                      </a:lnTo>
                      <a:lnTo>
                        <a:pt x="41" y="274"/>
                      </a:lnTo>
                      <a:lnTo>
                        <a:pt x="46" y="276"/>
                      </a:lnTo>
                      <a:lnTo>
                        <a:pt x="49" y="276"/>
                      </a:lnTo>
                      <a:lnTo>
                        <a:pt x="63" y="276"/>
                      </a:lnTo>
                      <a:lnTo>
                        <a:pt x="63" y="276"/>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46" name="直接连接符 147"/>
              <p:cNvCxnSpPr/>
              <p:nvPr/>
            </p:nvCxnSpPr>
            <p:spPr bwMode="auto">
              <a:xfrm>
                <a:off x="2695483" y="3349314"/>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47" name="直接连接符 147"/>
              <p:cNvCxnSpPr/>
              <p:nvPr/>
            </p:nvCxnSpPr>
            <p:spPr bwMode="auto">
              <a:xfrm>
                <a:off x="2691915" y="2419966"/>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grpSp>
            <p:nvGrpSpPr>
              <p:cNvPr id="148" name="组合 17"/>
              <p:cNvGrpSpPr/>
              <p:nvPr/>
            </p:nvGrpSpPr>
            <p:grpSpPr>
              <a:xfrm>
                <a:off x="1453591" y="2268136"/>
                <a:ext cx="172384" cy="254576"/>
                <a:chOff x="7297355" y="532481"/>
                <a:chExt cx="422719" cy="610802"/>
              </a:xfrm>
            </p:grpSpPr>
            <p:sp>
              <p:nvSpPr>
                <p:cNvPr id="163" name="Freeform 1252"/>
                <p:cNvSpPr/>
                <p:nvPr/>
              </p:nvSpPr>
              <p:spPr bwMode="auto">
                <a:xfrm rot="16200000" flipH="1">
                  <a:off x="7297939" y="739416"/>
                  <a:ext cx="456773" cy="350961"/>
                </a:xfrm>
                <a:custGeom>
                  <a:avLst/>
                  <a:gdLst>
                    <a:gd name="T0" fmla="*/ 343 w 344"/>
                    <a:gd name="T1" fmla="*/ 35 h 269"/>
                    <a:gd name="T2" fmla="*/ 342 w 344"/>
                    <a:gd name="T3" fmla="*/ 32 h 269"/>
                    <a:gd name="T4" fmla="*/ 338 w 344"/>
                    <a:gd name="T5" fmla="*/ 30 h 269"/>
                    <a:gd name="T6" fmla="*/ 334 w 344"/>
                    <a:gd name="T7" fmla="*/ 29 h 269"/>
                    <a:gd name="T8" fmla="*/ 125 w 344"/>
                    <a:gd name="T9" fmla="*/ 29 h 269"/>
                    <a:gd name="T10" fmla="*/ 125 w 344"/>
                    <a:gd name="T11" fmla="*/ 16 h 269"/>
                    <a:gd name="T12" fmla="*/ 123 w 344"/>
                    <a:gd name="T13" fmla="*/ 10 h 269"/>
                    <a:gd name="T14" fmla="*/ 120 w 344"/>
                    <a:gd name="T15" fmla="*/ 5 h 269"/>
                    <a:gd name="T16" fmla="*/ 115 w 344"/>
                    <a:gd name="T17" fmla="*/ 2 h 269"/>
                    <a:gd name="T18" fmla="*/ 108 w 344"/>
                    <a:gd name="T19" fmla="*/ 0 h 269"/>
                    <a:gd name="T20" fmla="*/ 2 w 344"/>
                    <a:gd name="T21" fmla="*/ 0 h 269"/>
                    <a:gd name="T22" fmla="*/ 0 w 344"/>
                    <a:gd name="T23" fmla="*/ 3 h 269"/>
                    <a:gd name="T24" fmla="*/ 0 w 344"/>
                    <a:gd name="T25" fmla="*/ 258 h 269"/>
                    <a:gd name="T26" fmla="*/ 1 w 344"/>
                    <a:gd name="T27" fmla="*/ 259 h 269"/>
                    <a:gd name="T28" fmla="*/ 49 w 344"/>
                    <a:gd name="T29" fmla="*/ 259 h 269"/>
                    <a:gd name="T30" fmla="*/ 50 w 344"/>
                    <a:gd name="T31" fmla="*/ 258 h 269"/>
                    <a:gd name="T32" fmla="*/ 50 w 344"/>
                    <a:gd name="T33" fmla="*/ 235 h 269"/>
                    <a:gd name="T34" fmla="*/ 140 w 344"/>
                    <a:gd name="T35" fmla="*/ 235 h 269"/>
                    <a:gd name="T36" fmla="*/ 140 w 344"/>
                    <a:gd name="T37" fmla="*/ 264 h 269"/>
                    <a:gd name="T38" fmla="*/ 141 w 344"/>
                    <a:gd name="T39" fmla="*/ 266 h 269"/>
                    <a:gd name="T40" fmla="*/ 146 w 344"/>
                    <a:gd name="T41" fmla="*/ 269 h 269"/>
                    <a:gd name="T42" fmla="*/ 282 w 344"/>
                    <a:gd name="T43" fmla="*/ 269 h 269"/>
                    <a:gd name="T44" fmla="*/ 282 w 344"/>
                    <a:gd name="T45" fmla="*/ 247 h 269"/>
                    <a:gd name="T46" fmla="*/ 293 w 344"/>
                    <a:gd name="T47" fmla="*/ 247 h 269"/>
                    <a:gd name="T48" fmla="*/ 293 w 344"/>
                    <a:gd name="T49" fmla="*/ 269 h 269"/>
                    <a:gd name="T50" fmla="*/ 337 w 344"/>
                    <a:gd name="T51" fmla="*/ 269 h 269"/>
                    <a:gd name="T52" fmla="*/ 342 w 344"/>
                    <a:gd name="T53" fmla="*/ 266 h 269"/>
                    <a:gd name="T54" fmla="*/ 344 w 344"/>
                    <a:gd name="T55" fmla="*/ 261 h 269"/>
                    <a:gd name="T56" fmla="*/ 344 w 344"/>
                    <a:gd name="T57" fmla="*/ 38 h 269"/>
                    <a:gd name="T58" fmla="*/ 343 w 344"/>
                    <a:gd name="T59" fmla="*/ 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269">
                      <a:moveTo>
                        <a:pt x="343" y="35"/>
                      </a:moveTo>
                      <a:lnTo>
                        <a:pt x="342" y="32"/>
                      </a:lnTo>
                      <a:lnTo>
                        <a:pt x="338" y="30"/>
                      </a:lnTo>
                      <a:lnTo>
                        <a:pt x="334" y="29"/>
                      </a:lnTo>
                      <a:lnTo>
                        <a:pt x="125" y="29"/>
                      </a:lnTo>
                      <a:lnTo>
                        <a:pt x="125" y="16"/>
                      </a:lnTo>
                      <a:lnTo>
                        <a:pt x="123" y="10"/>
                      </a:lnTo>
                      <a:lnTo>
                        <a:pt x="120" y="5"/>
                      </a:lnTo>
                      <a:lnTo>
                        <a:pt x="115" y="2"/>
                      </a:lnTo>
                      <a:lnTo>
                        <a:pt x="108" y="0"/>
                      </a:lnTo>
                      <a:lnTo>
                        <a:pt x="2" y="0"/>
                      </a:lnTo>
                      <a:lnTo>
                        <a:pt x="0" y="3"/>
                      </a:lnTo>
                      <a:lnTo>
                        <a:pt x="0" y="258"/>
                      </a:lnTo>
                      <a:lnTo>
                        <a:pt x="1" y="259"/>
                      </a:lnTo>
                      <a:lnTo>
                        <a:pt x="49" y="259"/>
                      </a:lnTo>
                      <a:lnTo>
                        <a:pt x="50" y="258"/>
                      </a:lnTo>
                      <a:lnTo>
                        <a:pt x="50" y="235"/>
                      </a:lnTo>
                      <a:lnTo>
                        <a:pt x="140" y="235"/>
                      </a:lnTo>
                      <a:lnTo>
                        <a:pt x="140" y="264"/>
                      </a:lnTo>
                      <a:lnTo>
                        <a:pt x="141" y="266"/>
                      </a:lnTo>
                      <a:lnTo>
                        <a:pt x="146" y="269"/>
                      </a:lnTo>
                      <a:lnTo>
                        <a:pt x="282" y="269"/>
                      </a:lnTo>
                      <a:lnTo>
                        <a:pt x="282" y="247"/>
                      </a:lnTo>
                      <a:lnTo>
                        <a:pt x="293" y="247"/>
                      </a:lnTo>
                      <a:lnTo>
                        <a:pt x="293" y="269"/>
                      </a:lnTo>
                      <a:lnTo>
                        <a:pt x="337" y="269"/>
                      </a:lnTo>
                      <a:lnTo>
                        <a:pt x="342" y="266"/>
                      </a:lnTo>
                      <a:lnTo>
                        <a:pt x="344" y="261"/>
                      </a:lnTo>
                      <a:lnTo>
                        <a:pt x="344" y="38"/>
                      </a:lnTo>
                      <a:lnTo>
                        <a:pt x="343" y="35"/>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4" name="Freeform 1251"/>
                <p:cNvSpPr/>
                <p:nvPr/>
              </p:nvSpPr>
              <p:spPr bwMode="auto">
                <a:xfrm rot="16200000" flipH="1">
                  <a:off x="7447634" y="382202"/>
                  <a:ext cx="122161" cy="422719"/>
                </a:xfrm>
                <a:custGeom>
                  <a:avLst/>
                  <a:gdLst>
                    <a:gd name="T0" fmla="*/ 63 w 92"/>
                    <a:gd name="T1" fmla="*/ 276 h 324"/>
                    <a:gd name="T2" fmla="*/ 63 w 92"/>
                    <a:gd name="T3" fmla="*/ 323 h 324"/>
                    <a:gd name="T4" fmla="*/ 63 w 92"/>
                    <a:gd name="T5" fmla="*/ 323 h 324"/>
                    <a:gd name="T6" fmla="*/ 64 w 92"/>
                    <a:gd name="T7" fmla="*/ 324 h 324"/>
                    <a:gd name="T8" fmla="*/ 92 w 92"/>
                    <a:gd name="T9" fmla="*/ 324 h 324"/>
                    <a:gd name="T10" fmla="*/ 92 w 92"/>
                    <a:gd name="T11" fmla="*/ 324 h 324"/>
                    <a:gd name="T12" fmla="*/ 92 w 92"/>
                    <a:gd name="T13" fmla="*/ 323 h 324"/>
                    <a:gd name="T14" fmla="*/ 92 w 92"/>
                    <a:gd name="T15" fmla="*/ 19 h 324"/>
                    <a:gd name="T16" fmla="*/ 92 w 92"/>
                    <a:gd name="T17" fmla="*/ 14 h 324"/>
                    <a:gd name="T18" fmla="*/ 92 w 92"/>
                    <a:gd name="T19" fmla="*/ 9 h 324"/>
                    <a:gd name="T20" fmla="*/ 92 w 92"/>
                    <a:gd name="T21" fmla="*/ 9 h 324"/>
                    <a:gd name="T22" fmla="*/ 92 w 92"/>
                    <a:gd name="T23" fmla="*/ 6 h 324"/>
                    <a:gd name="T24" fmla="*/ 90 w 92"/>
                    <a:gd name="T25" fmla="*/ 2 h 324"/>
                    <a:gd name="T26" fmla="*/ 86 w 92"/>
                    <a:gd name="T27" fmla="*/ 0 h 324"/>
                    <a:gd name="T28" fmla="*/ 83 w 92"/>
                    <a:gd name="T29" fmla="*/ 0 h 324"/>
                    <a:gd name="T30" fmla="*/ 11 w 92"/>
                    <a:gd name="T31" fmla="*/ 0 h 324"/>
                    <a:gd name="T32" fmla="*/ 11 w 92"/>
                    <a:gd name="T33" fmla="*/ 0 h 324"/>
                    <a:gd name="T34" fmla="*/ 8 w 92"/>
                    <a:gd name="T35" fmla="*/ 0 h 324"/>
                    <a:gd name="T36" fmla="*/ 3 w 92"/>
                    <a:gd name="T37" fmla="*/ 2 h 324"/>
                    <a:gd name="T38" fmla="*/ 1 w 92"/>
                    <a:gd name="T39" fmla="*/ 6 h 324"/>
                    <a:gd name="T40" fmla="*/ 0 w 92"/>
                    <a:gd name="T41" fmla="*/ 9 h 324"/>
                    <a:gd name="T42" fmla="*/ 0 w 92"/>
                    <a:gd name="T43" fmla="*/ 19 h 324"/>
                    <a:gd name="T44" fmla="*/ 0 w 92"/>
                    <a:gd name="T45" fmla="*/ 19 h 324"/>
                    <a:gd name="T46" fmla="*/ 1 w 92"/>
                    <a:gd name="T47" fmla="*/ 24 h 324"/>
                    <a:gd name="T48" fmla="*/ 3 w 92"/>
                    <a:gd name="T49" fmla="*/ 27 h 324"/>
                    <a:gd name="T50" fmla="*/ 8 w 92"/>
                    <a:gd name="T51" fmla="*/ 29 h 324"/>
                    <a:gd name="T52" fmla="*/ 11 w 92"/>
                    <a:gd name="T53" fmla="*/ 31 h 324"/>
                    <a:gd name="T54" fmla="*/ 63 w 92"/>
                    <a:gd name="T55" fmla="*/ 31 h 324"/>
                    <a:gd name="T56" fmla="*/ 63 w 92"/>
                    <a:gd name="T57" fmla="*/ 60 h 324"/>
                    <a:gd name="T58" fmla="*/ 53 w 92"/>
                    <a:gd name="T59" fmla="*/ 60 h 324"/>
                    <a:gd name="T60" fmla="*/ 53 w 92"/>
                    <a:gd name="T61" fmla="*/ 60 h 324"/>
                    <a:gd name="T62" fmla="*/ 48 w 92"/>
                    <a:gd name="T63" fmla="*/ 62 h 324"/>
                    <a:gd name="T64" fmla="*/ 42 w 92"/>
                    <a:gd name="T65" fmla="*/ 66 h 324"/>
                    <a:gd name="T66" fmla="*/ 40 w 92"/>
                    <a:gd name="T67" fmla="*/ 70 h 324"/>
                    <a:gd name="T68" fmla="*/ 39 w 92"/>
                    <a:gd name="T69" fmla="*/ 75 h 324"/>
                    <a:gd name="T70" fmla="*/ 39 w 92"/>
                    <a:gd name="T71" fmla="*/ 140 h 324"/>
                    <a:gd name="T72" fmla="*/ 39 w 92"/>
                    <a:gd name="T73" fmla="*/ 140 h 324"/>
                    <a:gd name="T74" fmla="*/ 40 w 92"/>
                    <a:gd name="T75" fmla="*/ 145 h 324"/>
                    <a:gd name="T76" fmla="*/ 42 w 92"/>
                    <a:gd name="T77" fmla="*/ 149 h 324"/>
                    <a:gd name="T78" fmla="*/ 48 w 92"/>
                    <a:gd name="T79" fmla="*/ 152 h 324"/>
                    <a:gd name="T80" fmla="*/ 53 w 92"/>
                    <a:gd name="T81" fmla="*/ 153 h 324"/>
                    <a:gd name="T82" fmla="*/ 63 w 92"/>
                    <a:gd name="T83" fmla="*/ 153 h 324"/>
                    <a:gd name="T84" fmla="*/ 63 w 92"/>
                    <a:gd name="T85" fmla="*/ 202 h 324"/>
                    <a:gd name="T86" fmla="*/ 49 w 92"/>
                    <a:gd name="T87" fmla="*/ 202 h 324"/>
                    <a:gd name="T88" fmla="*/ 49 w 92"/>
                    <a:gd name="T89" fmla="*/ 202 h 324"/>
                    <a:gd name="T90" fmla="*/ 46 w 92"/>
                    <a:gd name="T91" fmla="*/ 203 h 324"/>
                    <a:gd name="T92" fmla="*/ 41 w 92"/>
                    <a:gd name="T93" fmla="*/ 206 h 324"/>
                    <a:gd name="T94" fmla="*/ 39 w 92"/>
                    <a:gd name="T95" fmla="*/ 210 h 324"/>
                    <a:gd name="T96" fmla="*/ 39 w 92"/>
                    <a:gd name="T97" fmla="*/ 213 h 324"/>
                    <a:gd name="T98" fmla="*/ 39 w 92"/>
                    <a:gd name="T99" fmla="*/ 267 h 324"/>
                    <a:gd name="T100" fmla="*/ 39 w 92"/>
                    <a:gd name="T101" fmla="*/ 267 h 324"/>
                    <a:gd name="T102" fmla="*/ 39 w 92"/>
                    <a:gd name="T103" fmla="*/ 270 h 324"/>
                    <a:gd name="T104" fmla="*/ 41 w 92"/>
                    <a:gd name="T105" fmla="*/ 274 h 324"/>
                    <a:gd name="T106" fmla="*/ 46 w 92"/>
                    <a:gd name="T107" fmla="*/ 276 h 324"/>
                    <a:gd name="T108" fmla="*/ 49 w 92"/>
                    <a:gd name="T109" fmla="*/ 276 h 324"/>
                    <a:gd name="T110" fmla="*/ 63 w 92"/>
                    <a:gd name="T111" fmla="*/ 276 h 324"/>
                    <a:gd name="T112" fmla="*/ 63 w 92"/>
                    <a:gd name="T113"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324">
                      <a:moveTo>
                        <a:pt x="63" y="276"/>
                      </a:moveTo>
                      <a:lnTo>
                        <a:pt x="63" y="323"/>
                      </a:lnTo>
                      <a:lnTo>
                        <a:pt x="63" y="323"/>
                      </a:lnTo>
                      <a:lnTo>
                        <a:pt x="64" y="324"/>
                      </a:lnTo>
                      <a:lnTo>
                        <a:pt x="92" y="324"/>
                      </a:lnTo>
                      <a:lnTo>
                        <a:pt x="92" y="324"/>
                      </a:lnTo>
                      <a:lnTo>
                        <a:pt x="92" y="323"/>
                      </a:lnTo>
                      <a:lnTo>
                        <a:pt x="92" y="19"/>
                      </a:lnTo>
                      <a:lnTo>
                        <a:pt x="92" y="14"/>
                      </a:lnTo>
                      <a:lnTo>
                        <a:pt x="92" y="9"/>
                      </a:lnTo>
                      <a:lnTo>
                        <a:pt x="92" y="9"/>
                      </a:lnTo>
                      <a:lnTo>
                        <a:pt x="92" y="6"/>
                      </a:lnTo>
                      <a:lnTo>
                        <a:pt x="90" y="2"/>
                      </a:lnTo>
                      <a:lnTo>
                        <a:pt x="86" y="0"/>
                      </a:lnTo>
                      <a:lnTo>
                        <a:pt x="83" y="0"/>
                      </a:lnTo>
                      <a:lnTo>
                        <a:pt x="11" y="0"/>
                      </a:lnTo>
                      <a:lnTo>
                        <a:pt x="11" y="0"/>
                      </a:lnTo>
                      <a:lnTo>
                        <a:pt x="8" y="0"/>
                      </a:lnTo>
                      <a:lnTo>
                        <a:pt x="3" y="2"/>
                      </a:lnTo>
                      <a:lnTo>
                        <a:pt x="1" y="6"/>
                      </a:lnTo>
                      <a:lnTo>
                        <a:pt x="0" y="9"/>
                      </a:lnTo>
                      <a:lnTo>
                        <a:pt x="0" y="19"/>
                      </a:lnTo>
                      <a:lnTo>
                        <a:pt x="0" y="19"/>
                      </a:lnTo>
                      <a:lnTo>
                        <a:pt x="1" y="24"/>
                      </a:lnTo>
                      <a:lnTo>
                        <a:pt x="3" y="27"/>
                      </a:lnTo>
                      <a:lnTo>
                        <a:pt x="8" y="29"/>
                      </a:lnTo>
                      <a:lnTo>
                        <a:pt x="11" y="31"/>
                      </a:lnTo>
                      <a:lnTo>
                        <a:pt x="63" y="31"/>
                      </a:lnTo>
                      <a:lnTo>
                        <a:pt x="63" y="60"/>
                      </a:lnTo>
                      <a:lnTo>
                        <a:pt x="53" y="60"/>
                      </a:lnTo>
                      <a:lnTo>
                        <a:pt x="53" y="60"/>
                      </a:lnTo>
                      <a:lnTo>
                        <a:pt x="48" y="62"/>
                      </a:lnTo>
                      <a:lnTo>
                        <a:pt x="42" y="66"/>
                      </a:lnTo>
                      <a:lnTo>
                        <a:pt x="40" y="70"/>
                      </a:lnTo>
                      <a:lnTo>
                        <a:pt x="39" y="75"/>
                      </a:lnTo>
                      <a:lnTo>
                        <a:pt x="39" y="140"/>
                      </a:lnTo>
                      <a:lnTo>
                        <a:pt x="39" y="140"/>
                      </a:lnTo>
                      <a:lnTo>
                        <a:pt x="40" y="145"/>
                      </a:lnTo>
                      <a:lnTo>
                        <a:pt x="42" y="149"/>
                      </a:lnTo>
                      <a:lnTo>
                        <a:pt x="48" y="152"/>
                      </a:lnTo>
                      <a:lnTo>
                        <a:pt x="53" y="153"/>
                      </a:lnTo>
                      <a:lnTo>
                        <a:pt x="63" y="153"/>
                      </a:lnTo>
                      <a:lnTo>
                        <a:pt x="63" y="202"/>
                      </a:lnTo>
                      <a:lnTo>
                        <a:pt x="49" y="202"/>
                      </a:lnTo>
                      <a:lnTo>
                        <a:pt x="49" y="202"/>
                      </a:lnTo>
                      <a:lnTo>
                        <a:pt x="46" y="203"/>
                      </a:lnTo>
                      <a:lnTo>
                        <a:pt x="41" y="206"/>
                      </a:lnTo>
                      <a:lnTo>
                        <a:pt x="39" y="210"/>
                      </a:lnTo>
                      <a:lnTo>
                        <a:pt x="39" y="213"/>
                      </a:lnTo>
                      <a:lnTo>
                        <a:pt x="39" y="267"/>
                      </a:lnTo>
                      <a:lnTo>
                        <a:pt x="39" y="267"/>
                      </a:lnTo>
                      <a:lnTo>
                        <a:pt x="39" y="270"/>
                      </a:lnTo>
                      <a:lnTo>
                        <a:pt x="41" y="274"/>
                      </a:lnTo>
                      <a:lnTo>
                        <a:pt x="46" y="276"/>
                      </a:lnTo>
                      <a:lnTo>
                        <a:pt x="49" y="276"/>
                      </a:lnTo>
                      <a:lnTo>
                        <a:pt x="63" y="276"/>
                      </a:lnTo>
                      <a:lnTo>
                        <a:pt x="63" y="276"/>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49" name="TextBox 5"/>
              <p:cNvSpPr txBox="1"/>
              <p:nvPr/>
            </p:nvSpPr>
            <p:spPr>
              <a:xfrm rot="5400000">
                <a:off x="1439615" y="2396140"/>
                <a:ext cx="235514" cy="69858"/>
              </a:xfrm>
              <a:prstGeom prst="rect">
                <a:avLst/>
              </a:prstGeom>
              <a:noFill/>
              <a:ln>
                <a:solidFill>
                  <a:srgbClr val="00B0F0"/>
                </a:solidFill>
              </a:ln>
            </p:spPr>
            <p:txBody>
              <a:bodyPr wrap="none" rtlCol="0">
                <a:spAutoFit/>
              </a:bodyPr>
              <a:lstStyle/>
              <a:p>
                <a:pPr defTabSz="381635"/>
                <a:r>
                  <a:rPr lang="en-US" sz="585" dirty="0">
                    <a:solidFill>
                      <a:srgbClr val="0070C0"/>
                    </a:solidFill>
                    <a:latin typeface="微软雅黑" panose="020B0503020204020204" pitchFamily="34" charset="-122"/>
                    <a:ea typeface="微软雅黑" panose="020B0503020204020204" pitchFamily="34" charset="-122"/>
                  </a:rPr>
                  <a:t>SSD</a:t>
                </a:r>
                <a:endParaRPr lang="en-US" sz="585" dirty="0">
                  <a:solidFill>
                    <a:srgbClr val="0070C0"/>
                  </a:solidFill>
                  <a:latin typeface="微软雅黑" panose="020B0503020204020204" pitchFamily="34" charset="-122"/>
                  <a:ea typeface="微软雅黑" panose="020B0503020204020204" pitchFamily="34" charset="-122"/>
                </a:endParaRPr>
              </a:p>
            </p:txBody>
          </p:sp>
          <p:sp>
            <p:nvSpPr>
              <p:cNvPr id="150" name="Freeform 76"/>
              <p:cNvSpPr>
                <a:spLocks noEditPoints="1"/>
              </p:cNvSpPr>
              <p:nvPr/>
            </p:nvSpPr>
            <p:spPr bwMode="auto">
              <a:xfrm rot="5400000">
                <a:off x="1426160" y="3347693"/>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635">
                  <a:spcBef>
                    <a:spcPts val="175"/>
                  </a:spcBef>
                  <a:spcAft>
                    <a:spcPct val="0"/>
                  </a:spcAft>
                  <a:buClr>
                    <a:prstClr val="white"/>
                  </a:buClr>
                  <a:buSzPct val="60000"/>
                </a:pPr>
                <a:endParaRPr lang="zh-CN" altLang="en-US" sz="705"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1" name="直接连接符 90"/>
              <p:cNvCxnSpPr/>
              <p:nvPr/>
            </p:nvCxnSpPr>
            <p:spPr bwMode="auto">
              <a:xfrm flipH="1">
                <a:off x="1643845" y="3433024"/>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2" name="直接连接符 90"/>
              <p:cNvCxnSpPr/>
              <p:nvPr/>
            </p:nvCxnSpPr>
            <p:spPr bwMode="auto">
              <a:xfrm flipH="1">
                <a:off x="1642115" y="3078678"/>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3" name="直接连接符 90"/>
              <p:cNvCxnSpPr/>
              <p:nvPr/>
            </p:nvCxnSpPr>
            <p:spPr bwMode="auto">
              <a:xfrm flipH="1">
                <a:off x="1641977" y="2877973"/>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4" name="直接连接符 90"/>
              <p:cNvCxnSpPr/>
              <p:nvPr/>
            </p:nvCxnSpPr>
            <p:spPr bwMode="auto">
              <a:xfrm flipH="1">
                <a:off x="1648616" y="2675210"/>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5" name="直接连接符 90"/>
              <p:cNvCxnSpPr/>
              <p:nvPr/>
            </p:nvCxnSpPr>
            <p:spPr bwMode="auto">
              <a:xfrm flipH="1">
                <a:off x="1639509" y="2439048"/>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pic>
            <p:nvPicPr>
              <p:cNvPr id="156" name="Picture 2" descr="C:\Users\w00204092.CHINA\Desktop\PNG\芯片图标-01.png"/>
              <p:cNvPicPr>
                <a:picLocks noChangeArrowheads="1"/>
              </p:cNvPicPr>
              <p:nvPr/>
            </p:nvPicPr>
            <p:blipFill>
              <a:blip r:embed="rId12" cstate="screen"/>
              <a:stretch>
                <a:fillRect/>
              </a:stretch>
            </p:blipFill>
            <p:spPr bwMode="auto">
              <a:xfrm>
                <a:off x="2869536" y="2303108"/>
                <a:ext cx="248024" cy="233715"/>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sp>
            <p:nvSpPr>
              <p:cNvPr id="157" name="矩形 2071"/>
              <p:cNvSpPr/>
              <p:nvPr/>
            </p:nvSpPr>
            <p:spPr>
              <a:xfrm>
                <a:off x="2150960" y="3094107"/>
                <a:ext cx="655616" cy="263517"/>
              </a:xfrm>
              <a:prstGeom prst="rect">
                <a:avLst/>
              </a:prstGeom>
            </p:spPr>
            <p:txBody>
              <a:bodyPr wrap="square">
                <a:spAutoFit/>
              </a:bodyPr>
              <a:lstStyle/>
              <a:p>
                <a:pPr algn="ctr" defTabSz="381635"/>
                <a:r>
                  <a:rPr lang="zh-CN" altLang="en-US" sz="1200" dirty="0">
                    <a:ln w="12700" cmpd="sng">
                      <a:noFill/>
                      <a:prstDash val="solid"/>
                    </a:ln>
                    <a:latin typeface="微软雅黑" panose="020B0503020204020204" pitchFamily="34" charset="-122"/>
                    <a:ea typeface="微软雅黑" panose="020B0503020204020204" pitchFamily="34" charset="-122"/>
                  </a:rPr>
                  <a:t>处理器芯片</a:t>
                </a:r>
                <a:endParaRPr lang="zh-CN" altLang="en-US" sz="1200" dirty="0">
                  <a:ln w="12700" cmpd="sng">
                    <a:noFill/>
                    <a:prstDash val="solid"/>
                  </a:ln>
                  <a:latin typeface="微软雅黑" panose="020B0503020204020204" pitchFamily="34" charset="-122"/>
                  <a:ea typeface="微软雅黑" panose="020B0503020204020204" pitchFamily="34" charset="-122"/>
                </a:endParaRPr>
              </a:p>
            </p:txBody>
          </p:sp>
          <p:sp>
            <p:nvSpPr>
              <p:cNvPr id="158" name="椭圆 80"/>
              <p:cNvSpPr/>
              <p:nvPr/>
            </p:nvSpPr>
            <p:spPr bwMode="auto">
              <a:xfrm>
                <a:off x="2249490" y="2576133"/>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charset="0"/>
                    <a:ea typeface="宋体" panose="02010600030101010101" pitchFamily="2" charset="-122"/>
                  </a:defRPr>
                </a:lvl1pPr>
                <a:lvl2pPr marL="742950" indent="-285750">
                  <a:defRPr sz="3000">
                    <a:solidFill>
                      <a:schemeClr val="tx1"/>
                    </a:solidFill>
                    <a:latin typeface="Calibri" panose="020F0502020204030204" charset="0"/>
                    <a:ea typeface="宋体" panose="02010600030101010101" pitchFamily="2" charset="-122"/>
                  </a:defRPr>
                </a:lvl2pPr>
                <a:lvl3pPr marL="1143000" indent="-228600">
                  <a:defRPr sz="3000">
                    <a:solidFill>
                      <a:schemeClr val="tx1"/>
                    </a:solidFill>
                    <a:latin typeface="Calibri" panose="020F0502020204030204" charset="0"/>
                    <a:ea typeface="宋体" panose="02010600030101010101" pitchFamily="2" charset="-122"/>
                  </a:defRPr>
                </a:lvl3pPr>
                <a:lvl4pPr marL="1600200" indent="-228600">
                  <a:defRPr sz="3000">
                    <a:solidFill>
                      <a:schemeClr val="tx1"/>
                    </a:solidFill>
                    <a:latin typeface="Calibri" panose="020F0502020204030204" charset="0"/>
                    <a:ea typeface="宋体" panose="02010600030101010101" pitchFamily="2" charset="-122"/>
                  </a:defRPr>
                </a:lvl4pPr>
                <a:lvl5pPr marL="2057400" indent="-228600">
                  <a:defRPr sz="3000">
                    <a:solidFill>
                      <a:schemeClr val="tx1"/>
                    </a:solidFill>
                    <a:latin typeface="Calibri" panose="020F0502020204030204" charset="0"/>
                    <a:ea typeface="宋体" panose="02010600030101010101" pitchFamily="2" charset="-122"/>
                  </a:defRPr>
                </a:lvl5pPr>
                <a:lvl6pPr marL="25146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6pPr>
                <a:lvl7pPr marL="29718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7pPr>
                <a:lvl8pPr marL="34290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8pPr>
                <a:lvl9pPr marL="38862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9pPr>
              </a:lstStyle>
              <a:p>
                <a:pPr algn="ctr" defTabSz="381635">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charset="0"/>
                  </a:rPr>
                  <a:t>算</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charset="0"/>
                </a:endParaRPr>
              </a:p>
            </p:txBody>
          </p:sp>
          <p:sp>
            <p:nvSpPr>
              <p:cNvPr id="159" name="椭圆 81"/>
              <p:cNvSpPr/>
              <p:nvPr/>
            </p:nvSpPr>
            <p:spPr bwMode="auto">
              <a:xfrm>
                <a:off x="1811522" y="2676551"/>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charset="0"/>
                    <a:ea typeface="宋体" panose="02010600030101010101" pitchFamily="2" charset="-122"/>
                  </a:defRPr>
                </a:lvl1pPr>
                <a:lvl2pPr marL="742950" indent="-285750">
                  <a:defRPr sz="3000">
                    <a:solidFill>
                      <a:schemeClr val="tx1"/>
                    </a:solidFill>
                    <a:latin typeface="Calibri" panose="020F0502020204030204" charset="0"/>
                    <a:ea typeface="宋体" panose="02010600030101010101" pitchFamily="2" charset="-122"/>
                  </a:defRPr>
                </a:lvl2pPr>
                <a:lvl3pPr marL="1143000" indent="-228600">
                  <a:defRPr sz="3000">
                    <a:solidFill>
                      <a:schemeClr val="tx1"/>
                    </a:solidFill>
                    <a:latin typeface="Calibri" panose="020F0502020204030204" charset="0"/>
                    <a:ea typeface="宋体" panose="02010600030101010101" pitchFamily="2" charset="-122"/>
                  </a:defRPr>
                </a:lvl3pPr>
                <a:lvl4pPr marL="1600200" indent="-228600">
                  <a:defRPr sz="3000">
                    <a:solidFill>
                      <a:schemeClr val="tx1"/>
                    </a:solidFill>
                    <a:latin typeface="Calibri" panose="020F0502020204030204" charset="0"/>
                    <a:ea typeface="宋体" panose="02010600030101010101" pitchFamily="2" charset="-122"/>
                  </a:defRPr>
                </a:lvl4pPr>
                <a:lvl5pPr marL="2057400" indent="-228600">
                  <a:defRPr sz="3000">
                    <a:solidFill>
                      <a:schemeClr val="tx1"/>
                    </a:solidFill>
                    <a:latin typeface="Calibri" panose="020F0502020204030204" charset="0"/>
                    <a:ea typeface="宋体" panose="02010600030101010101" pitchFamily="2" charset="-122"/>
                  </a:defRPr>
                </a:lvl5pPr>
                <a:lvl6pPr marL="25146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6pPr>
                <a:lvl7pPr marL="29718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7pPr>
                <a:lvl8pPr marL="34290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8pPr>
                <a:lvl9pPr marL="38862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9pPr>
              </a:lstStyle>
              <a:p>
                <a:pPr algn="ctr" defTabSz="381635">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charset="0"/>
                  </a:rPr>
                  <a:t>存</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charset="0"/>
                </a:endParaRPr>
              </a:p>
            </p:txBody>
          </p:sp>
          <p:sp>
            <p:nvSpPr>
              <p:cNvPr id="160" name="椭圆 82"/>
              <p:cNvSpPr/>
              <p:nvPr/>
            </p:nvSpPr>
            <p:spPr bwMode="auto">
              <a:xfrm>
                <a:off x="2794014" y="3142481"/>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charset="0"/>
                    <a:ea typeface="宋体" panose="02010600030101010101" pitchFamily="2" charset="-122"/>
                  </a:defRPr>
                </a:lvl1pPr>
                <a:lvl2pPr marL="742950" indent="-285750">
                  <a:defRPr sz="3000">
                    <a:solidFill>
                      <a:schemeClr val="tx1"/>
                    </a:solidFill>
                    <a:latin typeface="Calibri" panose="020F0502020204030204" charset="0"/>
                    <a:ea typeface="宋体" panose="02010600030101010101" pitchFamily="2" charset="-122"/>
                  </a:defRPr>
                </a:lvl2pPr>
                <a:lvl3pPr marL="1143000" indent="-228600">
                  <a:defRPr sz="3000">
                    <a:solidFill>
                      <a:schemeClr val="tx1"/>
                    </a:solidFill>
                    <a:latin typeface="Calibri" panose="020F0502020204030204" charset="0"/>
                    <a:ea typeface="宋体" panose="02010600030101010101" pitchFamily="2" charset="-122"/>
                  </a:defRPr>
                </a:lvl3pPr>
                <a:lvl4pPr marL="1600200" indent="-228600">
                  <a:defRPr sz="3000">
                    <a:solidFill>
                      <a:schemeClr val="tx1"/>
                    </a:solidFill>
                    <a:latin typeface="Calibri" panose="020F0502020204030204" charset="0"/>
                    <a:ea typeface="宋体" panose="02010600030101010101" pitchFamily="2" charset="-122"/>
                  </a:defRPr>
                </a:lvl4pPr>
                <a:lvl5pPr marL="2057400" indent="-228600">
                  <a:defRPr sz="3000">
                    <a:solidFill>
                      <a:schemeClr val="tx1"/>
                    </a:solidFill>
                    <a:latin typeface="Calibri" panose="020F0502020204030204" charset="0"/>
                    <a:ea typeface="宋体" panose="02010600030101010101" pitchFamily="2" charset="-122"/>
                  </a:defRPr>
                </a:lvl5pPr>
                <a:lvl6pPr marL="25146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6pPr>
                <a:lvl7pPr marL="29718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7pPr>
                <a:lvl8pPr marL="34290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8pPr>
                <a:lvl9pPr marL="38862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9pPr>
              </a:lstStyle>
              <a:p>
                <a:pPr algn="ctr" defTabSz="381635">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charset="0"/>
                  </a:rPr>
                  <a:t>传</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charset="0"/>
                </a:endParaRPr>
              </a:p>
            </p:txBody>
          </p:sp>
          <p:sp>
            <p:nvSpPr>
              <p:cNvPr id="161" name="椭圆 83"/>
              <p:cNvSpPr/>
              <p:nvPr/>
            </p:nvSpPr>
            <p:spPr bwMode="auto">
              <a:xfrm>
                <a:off x="2794014" y="2209491"/>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charset="0"/>
                    <a:ea typeface="宋体" panose="02010600030101010101" pitchFamily="2" charset="-122"/>
                  </a:defRPr>
                </a:lvl1pPr>
                <a:lvl2pPr marL="742950" indent="-285750">
                  <a:defRPr sz="3000">
                    <a:solidFill>
                      <a:schemeClr val="tx1"/>
                    </a:solidFill>
                    <a:latin typeface="Calibri" panose="020F0502020204030204" charset="0"/>
                    <a:ea typeface="宋体" panose="02010600030101010101" pitchFamily="2" charset="-122"/>
                  </a:defRPr>
                </a:lvl2pPr>
                <a:lvl3pPr marL="1143000" indent="-228600">
                  <a:defRPr sz="3000">
                    <a:solidFill>
                      <a:schemeClr val="tx1"/>
                    </a:solidFill>
                    <a:latin typeface="Calibri" panose="020F0502020204030204" charset="0"/>
                    <a:ea typeface="宋体" panose="02010600030101010101" pitchFamily="2" charset="-122"/>
                  </a:defRPr>
                </a:lvl3pPr>
                <a:lvl4pPr marL="1600200" indent="-228600">
                  <a:defRPr sz="3000">
                    <a:solidFill>
                      <a:schemeClr val="tx1"/>
                    </a:solidFill>
                    <a:latin typeface="Calibri" panose="020F0502020204030204" charset="0"/>
                    <a:ea typeface="宋体" panose="02010600030101010101" pitchFamily="2" charset="-122"/>
                  </a:defRPr>
                </a:lvl4pPr>
                <a:lvl5pPr marL="2057400" indent="-228600">
                  <a:defRPr sz="3000">
                    <a:solidFill>
                      <a:schemeClr val="tx1"/>
                    </a:solidFill>
                    <a:latin typeface="Calibri" panose="020F0502020204030204" charset="0"/>
                    <a:ea typeface="宋体" panose="02010600030101010101" pitchFamily="2" charset="-122"/>
                  </a:defRPr>
                </a:lvl5pPr>
                <a:lvl6pPr marL="25146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6pPr>
                <a:lvl7pPr marL="29718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7pPr>
                <a:lvl8pPr marL="34290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8pPr>
                <a:lvl9pPr marL="38862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9pPr>
              </a:lstStyle>
              <a:p>
                <a:pPr algn="ctr" defTabSz="381635">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charset="0"/>
                  </a:rPr>
                  <a:t>管</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charset="0"/>
                </a:endParaRPr>
              </a:p>
            </p:txBody>
          </p:sp>
          <p:sp>
            <p:nvSpPr>
              <p:cNvPr id="162" name="椭圆 83"/>
              <p:cNvSpPr/>
              <p:nvPr/>
            </p:nvSpPr>
            <p:spPr bwMode="auto">
              <a:xfrm>
                <a:off x="2175560" y="1850222"/>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charset="0"/>
                    <a:ea typeface="宋体" panose="02010600030101010101" pitchFamily="2" charset="-122"/>
                  </a:defRPr>
                </a:lvl1pPr>
                <a:lvl2pPr marL="742950" indent="-285750">
                  <a:defRPr sz="3000">
                    <a:solidFill>
                      <a:schemeClr val="tx1"/>
                    </a:solidFill>
                    <a:latin typeface="Calibri" panose="020F0502020204030204" charset="0"/>
                    <a:ea typeface="宋体" panose="02010600030101010101" pitchFamily="2" charset="-122"/>
                  </a:defRPr>
                </a:lvl2pPr>
                <a:lvl3pPr marL="1143000" indent="-228600">
                  <a:defRPr sz="3000">
                    <a:solidFill>
                      <a:schemeClr val="tx1"/>
                    </a:solidFill>
                    <a:latin typeface="Calibri" panose="020F0502020204030204" charset="0"/>
                    <a:ea typeface="宋体" panose="02010600030101010101" pitchFamily="2" charset="-122"/>
                  </a:defRPr>
                </a:lvl3pPr>
                <a:lvl4pPr marL="1600200" indent="-228600">
                  <a:defRPr sz="3000">
                    <a:solidFill>
                      <a:schemeClr val="tx1"/>
                    </a:solidFill>
                    <a:latin typeface="Calibri" panose="020F0502020204030204" charset="0"/>
                    <a:ea typeface="宋体" panose="02010600030101010101" pitchFamily="2" charset="-122"/>
                  </a:defRPr>
                </a:lvl4pPr>
                <a:lvl5pPr marL="2057400" indent="-228600">
                  <a:defRPr sz="3000">
                    <a:solidFill>
                      <a:schemeClr val="tx1"/>
                    </a:solidFill>
                    <a:latin typeface="Calibri" panose="020F0502020204030204" charset="0"/>
                    <a:ea typeface="宋体" panose="02010600030101010101" pitchFamily="2" charset="-122"/>
                  </a:defRPr>
                </a:lvl5pPr>
                <a:lvl6pPr marL="25146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6pPr>
                <a:lvl7pPr marL="29718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7pPr>
                <a:lvl8pPr marL="34290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8pPr>
                <a:lvl9pPr marL="3886200" indent="-228600" defTabSz="1541780" fontAlgn="base">
                  <a:spcBef>
                    <a:spcPct val="0"/>
                  </a:spcBef>
                  <a:spcAft>
                    <a:spcPct val="0"/>
                  </a:spcAft>
                  <a:defRPr sz="3000">
                    <a:solidFill>
                      <a:schemeClr val="tx1"/>
                    </a:solidFill>
                    <a:latin typeface="Calibri" panose="020F0502020204030204" charset="0"/>
                    <a:ea typeface="宋体" panose="02010600030101010101" pitchFamily="2" charset="-122"/>
                  </a:defRPr>
                </a:lvl9pPr>
              </a:lstStyle>
              <a:p>
                <a:pPr algn="ctr" defTabSz="381635">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charset="0"/>
                  </a:rPr>
                  <a:t>智</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charset="0"/>
                </a:endParaRPr>
              </a:p>
            </p:txBody>
          </p:sp>
        </p:grpSp>
        <p:cxnSp>
          <p:nvCxnSpPr>
            <p:cNvPr id="124" name="直接连接符 147"/>
            <p:cNvCxnSpPr/>
            <p:nvPr/>
          </p:nvCxnSpPr>
          <p:spPr bwMode="auto">
            <a:xfrm rot="5400000">
              <a:off x="3071200" y="3254126"/>
              <a:ext cx="247843"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pic>
          <p:nvPicPr>
            <p:cNvPr id="125" name="Picture 2" descr="C:\Users\w00204092.CHINA\Desktop\PNG\芯片图标-01.png"/>
            <p:cNvPicPr>
              <a:picLocks noChangeArrowheads="1"/>
            </p:cNvPicPr>
            <p:nvPr/>
          </p:nvPicPr>
          <p:blipFill>
            <a:blip r:embed="rId13" cstate="print"/>
            <a:stretch>
              <a:fillRect/>
            </a:stretch>
          </p:blipFill>
          <p:spPr bwMode="auto">
            <a:xfrm>
              <a:off x="3051970" y="2887358"/>
              <a:ext cx="295419" cy="278376"/>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grpSp>
      <p:sp>
        <p:nvSpPr>
          <p:cNvPr id="3" name="标题 2"/>
          <p:cNvSpPr>
            <a:spLocks noGrp="1"/>
          </p:cNvSpPr>
          <p:nvPr>
            <p:ph type="title"/>
          </p:nvPr>
        </p:nvSpPr>
        <p:spPr/>
        <p:txBody>
          <a:bodyPr/>
          <a:lstStyle/>
          <a:p>
            <a:r>
              <a:rPr lang="zh-CN" altLang="en-US" sz="3600" kern="1200" dirty="0">
                <a:solidFill>
                  <a:srgbClr val="000000"/>
                </a:solidFill>
                <a:latin typeface="微软雅黑" panose="020B0503020204020204" pitchFamily="34" charset="-122"/>
                <a:ea typeface="微软雅黑" panose="020B0503020204020204" pitchFamily="34" charset="-122"/>
              </a:rPr>
              <a:t>全面创“芯”</a:t>
            </a:r>
            <a:r>
              <a:rPr lang="zh-CN" altLang="en-US" sz="3600" kern="1200" dirty="0" smtClean="0">
                <a:solidFill>
                  <a:srgbClr val="000000"/>
                </a:solidFill>
                <a:latin typeface="微软雅黑" panose="020B0503020204020204" pitchFamily="34" charset="-122"/>
                <a:ea typeface="微软雅黑" panose="020B0503020204020204" pitchFamily="34" charset="-122"/>
              </a:rPr>
              <a:t>，构建</a:t>
            </a:r>
            <a:r>
              <a:rPr lang="zh-CN" altLang="en-US" sz="3600" kern="1200" dirty="0">
                <a:solidFill>
                  <a:srgbClr val="000000"/>
                </a:solidFill>
                <a:latin typeface="微软雅黑" panose="020B0503020204020204" pitchFamily="34" charset="-122"/>
                <a:ea typeface="微软雅黑" panose="020B0503020204020204" pitchFamily="34" charset="-122"/>
              </a:rPr>
              <a:t>全自研服务器</a:t>
            </a:r>
            <a:r>
              <a:rPr lang="en-US" altLang="zh-CN" sz="3600" kern="1200" dirty="0" err="1">
                <a:solidFill>
                  <a:srgbClr val="000000"/>
                </a:solidFill>
                <a:latin typeface="微软雅黑" panose="020B0503020204020204" pitchFamily="34" charset="-122"/>
                <a:ea typeface="微软雅黑" panose="020B0503020204020204" pitchFamily="34" charset="-122"/>
              </a:rPr>
              <a:t>TaiShan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solidFill>
                  <a:schemeClr val="tx1"/>
                </a:solidFill>
              </a:rPr>
              <a:t>openEuler</a:t>
            </a:r>
            <a:r>
              <a:rPr lang="zh-CN" altLang="en-US" dirty="0" smtClean="0">
                <a:solidFill>
                  <a:schemeClr val="tx1"/>
                </a:solidFill>
              </a:rPr>
              <a:t>概述</a:t>
            </a:r>
            <a:endParaRPr lang="zh-CN" altLang="en-US" dirty="0">
              <a:solidFill>
                <a:schemeClr val="tx1"/>
              </a:solidFill>
            </a:endParaRPr>
          </a:p>
        </p:txBody>
      </p:sp>
      <p:sp>
        <p:nvSpPr>
          <p:cNvPr id="4" name="文本占位符 3"/>
          <p:cNvSpPr>
            <a:spLocks noGrp="1"/>
          </p:cNvSpPr>
          <p:nvPr>
            <p:ph type="body" sz="quarter" idx="10"/>
          </p:nvPr>
        </p:nvSpPr>
        <p:spPr>
          <a:xfrm>
            <a:off x="7258693" y="1295401"/>
            <a:ext cx="4167707" cy="4960396"/>
          </a:xfrm>
        </p:spPr>
        <p:txBody>
          <a:bodyPr/>
          <a:lstStyle/>
          <a:p>
            <a:r>
              <a:rPr lang="en-US" altLang="zh-CN" sz="1400" dirty="0" smtClean="0"/>
              <a:t>openEuler</a:t>
            </a:r>
            <a:r>
              <a:rPr lang="zh-CN" altLang="zh-CN" sz="1400" dirty="0" smtClean="0"/>
              <a:t>有</a:t>
            </a:r>
            <a:r>
              <a:rPr lang="zh-CN" altLang="zh-CN" sz="1400" dirty="0"/>
              <a:t>近</a:t>
            </a:r>
            <a:r>
              <a:rPr lang="en-US" altLang="zh-CN" sz="1400" dirty="0"/>
              <a:t>10</a:t>
            </a:r>
            <a:r>
              <a:rPr lang="zh-CN" altLang="zh-CN" sz="1400" dirty="0"/>
              <a:t>年的技术积累，已广泛用于华为内部产品配套。同时，华为基于对鲲鹏处理器的深刻理解，在性能、可靠性、安全性等方面对</a:t>
            </a:r>
            <a:r>
              <a:rPr lang="en-US" altLang="zh-CN" sz="1400" dirty="0"/>
              <a:t>EulerOS</a:t>
            </a:r>
            <a:r>
              <a:rPr lang="zh-CN" altLang="zh-CN" sz="1400" dirty="0"/>
              <a:t>进行了深度优化。为促进多样性计算产业发展及生态建设，</a:t>
            </a:r>
            <a:r>
              <a:rPr lang="zh-CN" altLang="zh-CN" sz="1400" dirty="0" smtClean="0"/>
              <a:t>华为把</a:t>
            </a:r>
            <a:r>
              <a:rPr lang="zh-CN" altLang="zh-CN" sz="1400" dirty="0"/>
              <a:t>服务器领域的技术积累进行开源</a:t>
            </a:r>
            <a:r>
              <a:rPr lang="zh-CN" altLang="zh-CN" sz="1400" dirty="0" smtClean="0"/>
              <a:t>。</a:t>
            </a:r>
            <a:endParaRPr lang="en-US" altLang="zh-CN" sz="1400" dirty="0" smtClean="0"/>
          </a:p>
          <a:p>
            <a:r>
              <a:rPr lang="en-US" altLang="zh-CN" sz="1400" dirty="0"/>
              <a:t>openEuler</a:t>
            </a:r>
            <a:r>
              <a:rPr lang="zh-CN" altLang="zh-CN" sz="1400" dirty="0"/>
              <a:t>是一款开源操作系统。当前</a:t>
            </a:r>
            <a:r>
              <a:rPr lang="en-US" altLang="zh-CN" sz="1400" dirty="0"/>
              <a:t>openEuler</a:t>
            </a:r>
            <a:r>
              <a:rPr lang="zh-CN" altLang="zh-CN" sz="1400" dirty="0"/>
              <a:t>内核源于</a:t>
            </a:r>
            <a:r>
              <a:rPr lang="en-US" altLang="zh-CN" sz="1400" dirty="0"/>
              <a:t>Linux</a:t>
            </a:r>
            <a:r>
              <a:rPr lang="zh-CN" altLang="zh-CN" sz="1400" dirty="0"/>
              <a:t>，支持鲲鹏及其它多种处理器，能够充分释放计算芯片的潜能，是由全球开源贡献者构建的高效、稳定、安全的开源</a:t>
            </a:r>
            <a:r>
              <a:rPr lang="zh-CN" altLang="zh-CN" sz="1400" dirty="0" smtClean="0"/>
              <a:t>操作系统</a:t>
            </a:r>
            <a:r>
              <a:rPr lang="zh-CN" altLang="en-US" sz="1400" dirty="0" smtClean="0"/>
              <a:t>。</a:t>
            </a:r>
            <a:r>
              <a:rPr lang="en-US" altLang="zh-CN" sz="1400" dirty="0" smtClean="0"/>
              <a:t>openEuler </a:t>
            </a:r>
            <a:r>
              <a:rPr lang="zh-CN" altLang="zh-CN" sz="1400" dirty="0" smtClean="0"/>
              <a:t>适用于</a:t>
            </a:r>
            <a:r>
              <a:rPr lang="zh-CN" altLang="zh-CN" sz="1400" dirty="0"/>
              <a:t>数据库、大数据、云计算、人工智能等应用场景</a:t>
            </a:r>
            <a:r>
              <a:rPr lang="zh-CN" altLang="zh-CN" sz="1400" dirty="0" smtClean="0"/>
              <a:t>。同时</a:t>
            </a:r>
            <a:r>
              <a:rPr lang="zh-CN" altLang="zh-CN" sz="1400" dirty="0"/>
              <a:t>，</a:t>
            </a:r>
            <a:r>
              <a:rPr lang="en-US" altLang="zh-CN" sz="1400" dirty="0" smtClean="0"/>
              <a:t>openEuler</a:t>
            </a:r>
            <a:r>
              <a:rPr lang="zh-CN" altLang="zh-CN" sz="1400" dirty="0" smtClean="0"/>
              <a:t>也</a:t>
            </a:r>
            <a:r>
              <a:rPr lang="zh-CN" altLang="zh-CN" sz="1400" dirty="0"/>
              <a:t>是一个面向全球的操作系统开源社区名称。</a:t>
            </a:r>
            <a:endParaRPr lang="zh-CN" altLang="zh-CN" sz="1400" dirty="0"/>
          </a:p>
        </p:txBody>
      </p:sp>
      <p:grpSp>
        <p:nvGrpSpPr>
          <p:cNvPr id="6" name="组合 5"/>
          <p:cNvGrpSpPr/>
          <p:nvPr/>
        </p:nvGrpSpPr>
        <p:grpSpPr>
          <a:xfrm>
            <a:off x="3199647" y="5715817"/>
            <a:ext cx="2115195" cy="385791"/>
            <a:chOff x="3199647" y="5715817"/>
            <a:chExt cx="2115195" cy="385791"/>
          </a:xfrm>
        </p:grpSpPr>
        <p:grpSp>
          <p:nvGrpSpPr>
            <p:cNvPr id="111" name="成组"/>
            <p:cNvGrpSpPr/>
            <p:nvPr/>
          </p:nvGrpSpPr>
          <p:grpSpPr>
            <a:xfrm>
              <a:off x="4062425" y="5720811"/>
              <a:ext cx="389639" cy="362927"/>
              <a:chOff x="0" y="-46710"/>
              <a:chExt cx="3093375" cy="1801624"/>
            </a:xfrm>
          </p:grpSpPr>
          <p:sp>
            <p:nvSpPr>
              <p:cNvPr id="125" name="圆角矩形"/>
              <p:cNvSpPr/>
              <p:nvPr/>
            </p:nvSpPr>
            <p:spPr>
              <a:xfrm>
                <a:off x="0" y="0"/>
                <a:ext cx="3093375" cy="1663634"/>
              </a:xfrm>
              <a:prstGeom prst="roundRect">
                <a:avLst>
                  <a:gd name="adj" fmla="val 9833"/>
                </a:avLst>
              </a:prstGeom>
              <a:solidFill>
                <a:srgbClr val="FFFFFF"/>
              </a:solidFill>
              <a:ln w="3175" cap="flat">
                <a:noFill/>
                <a:miter lim="400000"/>
              </a:ln>
              <a:effectLst/>
            </p:spPr>
            <p:txBody>
              <a:bodyPr wrap="square" lIns="37496" tIns="37496" rIns="37496" bIns="37496" numCol="1" anchor="ctr">
                <a:noAutofit/>
              </a:bodyPr>
              <a:lstStyle/>
              <a:p>
                <a:pPr algn="ctr" defTabSz="431165" hangingPunct="0">
                  <a:defRPr b="0">
                    <a:latin typeface="+mn-lt"/>
                    <a:ea typeface="+mn-ea"/>
                    <a:cs typeface="+mn-cs"/>
                    <a:sym typeface="Helvetica Neue Medium"/>
                  </a:defRPr>
                </a:pPr>
                <a:endParaRPr sz="800" kern="0">
                  <a:solidFill>
                    <a:srgbClr val="FFFFFF"/>
                  </a:solidFill>
                  <a:latin typeface="Arial" panose="020B0604020202020204" pitchFamily="34" charset="0"/>
                  <a:cs typeface="Arial" panose="020B0604020202020204" pitchFamily="34" charset="0"/>
                  <a:sym typeface="Helvetica Neue Medium"/>
                </a:endParaRPr>
              </a:p>
            </p:txBody>
          </p:sp>
          <p:pic>
            <p:nvPicPr>
              <p:cNvPr id="126" name="Picture 8" descr="Picture 8"/>
              <p:cNvPicPr>
                <a:picLocks noChangeAspect="1"/>
              </p:cNvPicPr>
              <p:nvPr/>
            </p:nvPicPr>
            <p:blipFill>
              <a:blip r:embed="rId1"/>
              <a:srcRect l="5553" t="7856" r="50000" b="7856"/>
              <a:stretch>
                <a:fillRect/>
              </a:stretch>
            </p:blipFill>
            <p:spPr>
              <a:xfrm>
                <a:off x="544455" y="-46710"/>
                <a:ext cx="1751995" cy="1801624"/>
              </a:xfrm>
              <a:prstGeom prst="rect">
                <a:avLst/>
              </a:prstGeom>
              <a:ln w="3175" cap="flat">
                <a:noFill/>
                <a:miter lim="400000"/>
                <a:headEnd/>
                <a:tailEnd/>
              </a:ln>
              <a:effectLst/>
            </p:spPr>
          </p:pic>
        </p:grpSp>
        <p:grpSp>
          <p:nvGrpSpPr>
            <p:cNvPr id="112" name="成组"/>
            <p:cNvGrpSpPr/>
            <p:nvPr/>
          </p:nvGrpSpPr>
          <p:grpSpPr>
            <a:xfrm>
              <a:off x="3631036" y="5715817"/>
              <a:ext cx="389639" cy="363638"/>
              <a:chOff x="0" y="-71502"/>
              <a:chExt cx="3093375" cy="1805155"/>
            </a:xfrm>
          </p:grpSpPr>
          <p:sp>
            <p:nvSpPr>
              <p:cNvPr id="123" name="圆角矩形"/>
              <p:cNvSpPr/>
              <p:nvPr/>
            </p:nvSpPr>
            <p:spPr>
              <a:xfrm>
                <a:off x="0" y="0"/>
                <a:ext cx="3093375" cy="1663634"/>
              </a:xfrm>
              <a:prstGeom prst="roundRect">
                <a:avLst>
                  <a:gd name="adj" fmla="val 9833"/>
                </a:avLst>
              </a:prstGeom>
              <a:solidFill>
                <a:srgbClr val="FFFFFF"/>
              </a:solidFill>
              <a:ln w="3175" cap="flat">
                <a:noFill/>
                <a:miter lim="400000"/>
              </a:ln>
              <a:effectLst/>
            </p:spPr>
            <p:txBody>
              <a:bodyPr wrap="square" lIns="37496" tIns="37496" rIns="37496" bIns="37496" numCol="1" anchor="ctr">
                <a:noAutofit/>
              </a:bodyPr>
              <a:lstStyle/>
              <a:p>
                <a:pPr algn="ctr" defTabSz="431165" hangingPunct="0">
                  <a:defRPr b="0">
                    <a:latin typeface="+mn-lt"/>
                    <a:ea typeface="+mn-ea"/>
                    <a:cs typeface="+mn-cs"/>
                    <a:sym typeface="Helvetica Neue Medium"/>
                  </a:defRPr>
                </a:pPr>
                <a:endParaRPr sz="800" kern="0">
                  <a:solidFill>
                    <a:srgbClr val="FFFFFF"/>
                  </a:solidFill>
                  <a:latin typeface="Arial" panose="020B0604020202020204" pitchFamily="34" charset="0"/>
                  <a:cs typeface="Arial" panose="020B0604020202020204" pitchFamily="34" charset="0"/>
                  <a:sym typeface="Helvetica Neue Medium"/>
                </a:endParaRPr>
              </a:p>
            </p:txBody>
          </p:sp>
          <p:pic>
            <p:nvPicPr>
              <p:cNvPr id="124" name="Picture 6" descr="Picture 6"/>
              <p:cNvPicPr>
                <a:picLocks noChangeAspect="1"/>
              </p:cNvPicPr>
              <p:nvPr/>
            </p:nvPicPr>
            <p:blipFill>
              <a:blip r:embed="rId2"/>
              <a:srcRect l="18340" t="18340" r="18340" b="18340"/>
              <a:stretch>
                <a:fillRect/>
              </a:stretch>
            </p:blipFill>
            <p:spPr>
              <a:xfrm>
                <a:off x="682858" y="-71502"/>
                <a:ext cx="1933938" cy="1805155"/>
              </a:xfrm>
              <a:prstGeom prst="rect">
                <a:avLst/>
              </a:prstGeom>
              <a:ln w="3175" cap="flat">
                <a:noFill/>
                <a:miter lim="400000"/>
                <a:headEnd/>
                <a:tailEnd/>
              </a:ln>
              <a:effectLst/>
            </p:spPr>
          </p:pic>
        </p:grpSp>
        <p:grpSp>
          <p:nvGrpSpPr>
            <p:cNvPr id="113" name="成组"/>
            <p:cNvGrpSpPr/>
            <p:nvPr/>
          </p:nvGrpSpPr>
          <p:grpSpPr>
            <a:xfrm>
              <a:off x="3199647" y="5730220"/>
              <a:ext cx="389639" cy="371388"/>
              <a:chOff x="0" y="270232"/>
              <a:chExt cx="3093375" cy="1843625"/>
            </a:xfrm>
          </p:grpSpPr>
          <p:sp>
            <p:nvSpPr>
              <p:cNvPr id="121" name="圆角矩形"/>
              <p:cNvSpPr/>
              <p:nvPr/>
            </p:nvSpPr>
            <p:spPr>
              <a:xfrm>
                <a:off x="0" y="270232"/>
                <a:ext cx="3093375" cy="1663634"/>
              </a:xfrm>
              <a:prstGeom prst="roundRect">
                <a:avLst>
                  <a:gd name="adj" fmla="val 9833"/>
                </a:avLst>
              </a:prstGeom>
              <a:solidFill>
                <a:srgbClr val="FFFFFF"/>
              </a:solidFill>
              <a:ln w="3175" cap="flat">
                <a:noFill/>
                <a:miter lim="400000"/>
              </a:ln>
              <a:effectLst/>
            </p:spPr>
            <p:txBody>
              <a:bodyPr wrap="square" lIns="37496" tIns="37496" rIns="37496" bIns="37496" numCol="1" anchor="ctr">
                <a:noAutofit/>
              </a:bodyPr>
              <a:lstStyle/>
              <a:p>
                <a:pPr algn="ctr" defTabSz="431165" hangingPunct="0">
                  <a:defRPr b="0">
                    <a:latin typeface="+mn-lt"/>
                    <a:ea typeface="+mn-ea"/>
                    <a:cs typeface="+mn-cs"/>
                    <a:sym typeface="Helvetica Neue Medium"/>
                  </a:defRPr>
                </a:pPr>
                <a:endParaRPr sz="800" kern="0">
                  <a:solidFill>
                    <a:srgbClr val="FFFFFF"/>
                  </a:solidFill>
                  <a:latin typeface="Arial" panose="020B0604020202020204" pitchFamily="34" charset="0"/>
                  <a:cs typeface="Arial" panose="020B0604020202020204" pitchFamily="34" charset="0"/>
                  <a:sym typeface="Helvetica Neue Medium"/>
                </a:endParaRPr>
              </a:p>
            </p:txBody>
          </p:sp>
          <p:pic>
            <p:nvPicPr>
              <p:cNvPr id="122" name="Picture 12" descr="Picture 12"/>
              <p:cNvPicPr>
                <a:picLocks noChangeAspect="1"/>
              </p:cNvPicPr>
              <p:nvPr/>
            </p:nvPicPr>
            <p:blipFill>
              <a:blip r:embed="rId3"/>
              <a:srcRect t="18768" b="14647"/>
              <a:stretch>
                <a:fillRect/>
              </a:stretch>
            </p:blipFill>
            <p:spPr>
              <a:xfrm>
                <a:off x="650428" y="381470"/>
                <a:ext cx="2294652" cy="1732387"/>
              </a:xfrm>
              <a:prstGeom prst="rect">
                <a:avLst/>
              </a:prstGeom>
              <a:ln w="3175" cap="flat">
                <a:noFill/>
                <a:miter lim="400000"/>
                <a:headEnd/>
                <a:tailEnd/>
              </a:ln>
              <a:effectLst/>
            </p:spPr>
          </p:pic>
        </p:grpSp>
        <p:grpSp>
          <p:nvGrpSpPr>
            <p:cNvPr id="114" name="成组"/>
            <p:cNvGrpSpPr/>
            <p:nvPr/>
          </p:nvGrpSpPr>
          <p:grpSpPr>
            <a:xfrm>
              <a:off x="4493814" y="5730221"/>
              <a:ext cx="389639" cy="370238"/>
              <a:chOff x="0" y="0"/>
              <a:chExt cx="3093375" cy="1837917"/>
            </a:xfrm>
          </p:grpSpPr>
          <p:sp>
            <p:nvSpPr>
              <p:cNvPr id="119" name="圆角矩形"/>
              <p:cNvSpPr/>
              <p:nvPr/>
            </p:nvSpPr>
            <p:spPr>
              <a:xfrm>
                <a:off x="0" y="0"/>
                <a:ext cx="3093375" cy="1663634"/>
              </a:xfrm>
              <a:prstGeom prst="roundRect">
                <a:avLst>
                  <a:gd name="adj" fmla="val 9833"/>
                </a:avLst>
              </a:prstGeom>
              <a:solidFill>
                <a:srgbClr val="FFFFFF"/>
              </a:solidFill>
              <a:ln w="3175" cap="flat">
                <a:noFill/>
                <a:miter lim="400000"/>
              </a:ln>
              <a:effectLst/>
            </p:spPr>
            <p:txBody>
              <a:bodyPr wrap="square" lIns="37496" tIns="37496" rIns="37496" bIns="37496" numCol="1" anchor="ctr">
                <a:noAutofit/>
              </a:bodyPr>
              <a:lstStyle/>
              <a:p>
                <a:pPr algn="ctr" defTabSz="431165" hangingPunct="0">
                  <a:defRPr b="0">
                    <a:latin typeface="+mn-lt"/>
                    <a:ea typeface="+mn-ea"/>
                    <a:cs typeface="+mn-cs"/>
                    <a:sym typeface="Helvetica Neue Medium"/>
                  </a:defRPr>
                </a:pPr>
                <a:endParaRPr sz="800" kern="0">
                  <a:solidFill>
                    <a:srgbClr val="FFFFFF"/>
                  </a:solidFill>
                  <a:latin typeface="Arial" panose="020B0604020202020204" pitchFamily="34" charset="0"/>
                  <a:cs typeface="Arial" panose="020B0604020202020204" pitchFamily="34" charset="0"/>
                  <a:sym typeface="Helvetica Neue Medium"/>
                </a:endParaRPr>
              </a:p>
            </p:txBody>
          </p:sp>
          <p:pic>
            <p:nvPicPr>
              <p:cNvPr id="120" name="图片 15" descr="图片 15"/>
              <p:cNvPicPr>
                <a:picLocks noChangeAspect="1"/>
              </p:cNvPicPr>
              <p:nvPr/>
            </p:nvPicPr>
            <p:blipFill>
              <a:blip r:embed="rId4"/>
              <a:srcRect l="14114" t="27039" r="14114" b="27039"/>
              <a:stretch>
                <a:fillRect/>
              </a:stretch>
            </p:blipFill>
            <p:spPr>
              <a:xfrm>
                <a:off x="139312" y="395515"/>
                <a:ext cx="2860896" cy="1442402"/>
              </a:xfrm>
              <a:prstGeom prst="rect">
                <a:avLst/>
              </a:prstGeom>
              <a:ln w="3175" cap="flat">
                <a:noFill/>
                <a:miter lim="400000"/>
                <a:headEnd/>
                <a:tailEnd/>
              </a:ln>
              <a:effectLst/>
            </p:spPr>
          </p:pic>
        </p:grpSp>
        <p:grpSp>
          <p:nvGrpSpPr>
            <p:cNvPr id="115" name="成组"/>
            <p:cNvGrpSpPr/>
            <p:nvPr/>
          </p:nvGrpSpPr>
          <p:grpSpPr>
            <a:xfrm>
              <a:off x="4925203" y="5730221"/>
              <a:ext cx="389639" cy="335129"/>
              <a:chOff x="0" y="0"/>
              <a:chExt cx="3093375" cy="1663634"/>
            </a:xfrm>
          </p:grpSpPr>
          <p:sp>
            <p:nvSpPr>
              <p:cNvPr id="117" name="圆角矩形"/>
              <p:cNvSpPr/>
              <p:nvPr/>
            </p:nvSpPr>
            <p:spPr>
              <a:xfrm>
                <a:off x="0" y="0"/>
                <a:ext cx="3093375" cy="1663634"/>
              </a:xfrm>
              <a:prstGeom prst="roundRect">
                <a:avLst>
                  <a:gd name="adj" fmla="val 9833"/>
                </a:avLst>
              </a:prstGeom>
              <a:solidFill>
                <a:srgbClr val="FFFFFF"/>
              </a:solidFill>
              <a:ln w="3175" cap="flat">
                <a:noFill/>
                <a:miter lim="400000"/>
              </a:ln>
              <a:effectLst/>
            </p:spPr>
            <p:txBody>
              <a:bodyPr wrap="square" lIns="37496" tIns="37496" rIns="37496" bIns="37496" numCol="1" anchor="ctr">
                <a:noAutofit/>
              </a:bodyPr>
              <a:lstStyle/>
              <a:p>
                <a:pPr algn="ctr" defTabSz="431165" hangingPunct="0">
                  <a:defRPr b="0">
                    <a:latin typeface="+mn-lt"/>
                    <a:ea typeface="+mn-ea"/>
                    <a:cs typeface="+mn-cs"/>
                    <a:sym typeface="Helvetica Neue Medium"/>
                  </a:defRPr>
                </a:pPr>
                <a:endParaRPr sz="800" kern="0">
                  <a:solidFill>
                    <a:srgbClr val="FFFFFF"/>
                  </a:solidFill>
                  <a:latin typeface="Arial" panose="020B0604020202020204" pitchFamily="34" charset="0"/>
                  <a:cs typeface="Arial" panose="020B0604020202020204" pitchFamily="34" charset="0"/>
                  <a:sym typeface="Helvetica Neue Medium"/>
                </a:endParaRPr>
              </a:p>
            </p:txBody>
          </p:sp>
          <p:pic>
            <p:nvPicPr>
              <p:cNvPr id="118" name="图片 16" descr="图片 16"/>
              <p:cNvPicPr>
                <a:picLocks noChangeAspect="1"/>
              </p:cNvPicPr>
              <p:nvPr/>
            </p:nvPicPr>
            <p:blipFill>
              <a:blip r:embed="rId5"/>
              <a:srcRect l="10182" t="31844" r="13091" b="27988"/>
              <a:stretch>
                <a:fillRect/>
              </a:stretch>
            </p:blipFill>
            <p:spPr>
              <a:xfrm>
                <a:off x="549790" y="319113"/>
                <a:ext cx="2378677" cy="1223327"/>
              </a:xfrm>
              <a:prstGeom prst="rect">
                <a:avLst/>
              </a:prstGeom>
              <a:ln w="3175" cap="flat">
                <a:noFill/>
                <a:miter lim="400000"/>
                <a:headEnd/>
                <a:tailEnd/>
              </a:ln>
              <a:effectLst/>
            </p:spPr>
          </p:pic>
        </p:grpSp>
      </p:grpSp>
      <p:sp>
        <p:nvSpPr>
          <p:cNvPr id="127" name="L 形 126"/>
          <p:cNvSpPr/>
          <p:nvPr/>
        </p:nvSpPr>
        <p:spPr>
          <a:xfrm rot="5400000">
            <a:off x="3823247" y="2705825"/>
            <a:ext cx="765802" cy="6300700"/>
          </a:xfrm>
          <a:prstGeom prst="corner">
            <a:avLst>
              <a:gd name="adj1" fmla="val 194313"/>
              <a:gd name="adj2" fmla="val 100000"/>
            </a:avLst>
          </a:prstGeom>
          <a:solidFill>
            <a:srgbClr val="666666">
              <a:alpha val="24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fontAlgn="ctr"/>
            <a:endParaRPr lang="en-US" altLang="zh-CN" sz="1600" b="1"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
        <p:nvSpPr>
          <p:cNvPr id="136" name="MH_Other_2"/>
          <p:cNvSpPr/>
          <p:nvPr>
            <p:custDataLst>
              <p:tags r:id="rId6"/>
            </p:custDataLst>
          </p:nvPr>
        </p:nvSpPr>
        <p:spPr>
          <a:xfrm>
            <a:off x="2929677" y="2066207"/>
            <a:ext cx="3991052" cy="3255594"/>
          </a:xfrm>
          <a:prstGeom prst="ellipse">
            <a:avLst/>
          </a:prstGeom>
          <a:noFill/>
          <a:ln w="19050">
            <a:solidFill>
              <a:srgbClr val="8989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Arial" panose="020B0604020202020204"/>
                <a:ea typeface="+mn-ea"/>
                <a:cs typeface="+mn-cs"/>
              </a:defRPr>
            </a:lvl1pPr>
            <a:lvl2pPr marL="457200" algn="l" rtl="0" fontAlgn="base">
              <a:spcBef>
                <a:spcPct val="0"/>
              </a:spcBef>
              <a:spcAft>
                <a:spcPct val="0"/>
              </a:spcAft>
              <a:defRPr kern="1200">
                <a:solidFill>
                  <a:schemeClr val="lt1"/>
                </a:solidFill>
                <a:latin typeface="Arial" panose="020B0604020202020204"/>
                <a:ea typeface="+mn-ea"/>
                <a:cs typeface="+mn-cs"/>
              </a:defRPr>
            </a:lvl2pPr>
            <a:lvl3pPr marL="914400" algn="l" rtl="0" fontAlgn="base">
              <a:spcBef>
                <a:spcPct val="0"/>
              </a:spcBef>
              <a:spcAft>
                <a:spcPct val="0"/>
              </a:spcAft>
              <a:defRPr kern="1200">
                <a:solidFill>
                  <a:schemeClr val="lt1"/>
                </a:solidFill>
                <a:latin typeface="Arial" panose="020B0604020202020204"/>
                <a:ea typeface="+mn-ea"/>
                <a:cs typeface="+mn-cs"/>
              </a:defRPr>
            </a:lvl3pPr>
            <a:lvl4pPr marL="1371600" algn="l" rtl="0" fontAlgn="base">
              <a:spcBef>
                <a:spcPct val="0"/>
              </a:spcBef>
              <a:spcAft>
                <a:spcPct val="0"/>
              </a:spcAft>
              <a:defRPr kern="1200">
                <a:solidFill>
                  <a:schemeClr val="lt1"/>
                </a:solidFill>
                <a:latin typeface="Arial" panose="020B0604020202020204"/>
                <a:ea typeface="+mn-ea"/>
                <a:cs typeface="+mn-cs"/>
              </a:defRPr>
            </a:lvl4pPr>
            <a:lvl5pPr marL="1828800" algn="l" rtl="0" fontAlgn="base">
              <a:spcBef>
                <a:spcPct val="0"/>
              </a:spcBef>
              <a:spcAft>
                <a:spcPct val="0"/>
              </a:spcAft>
              <a:defRPr kern="1200">
                <a:solidFill>
                  <a:schemeClr val="lt1"/>
                </a:solidFill>
                <a:latin typeface="Arial" panose="020B0604020202020204"/>
                <a:ea typeface="+mn-ea"/>
                <a:cs typeface="+mn-cs"/>
              </a:defRPr>
            </a:lvl5pPr>
            <a:lvl6pPr marL="2286000" algn="l" defTabSz="914400" rtl="0" eaLnBrk="1" latinLnBrk="0" hangingPunct="1">
              <a:defRPr kern="1200">
                <a:solidFill>
                  <a:schemeClr val="lt1"/>
                </a:solidFill>
                <a:latin typeface="Arial" panose="020B0604020202020204"/>
                <a:ea typeface="+mn-ea"/>
                <a:cs typeface="+mn-cs"/>
              </a:defRPr>
            </a:lvl6pPr>
            <a:lvl7pPr marL="2743200" algn="l" defTabSz="914400" rtl="0" eaLnBrk="1" latinLnBrk="0" hangingPunct="1">
              <a:defRPr kern="1200">
                <a:solidFill>
                  <a:schemeClr val="lt1"/>
                </a:solidFill>
                <a:latin typeface="Arial" panose="020B0604020202020204"/>
                <a:ea typeface="+mn-ea"/>
                <a:cs typeface="+mn-cs"/>
              </a:defRPr>
            </a:lvl7pPr>
            <a:lvl8pPr marL="3200400" algn="l" defTabSz="914400" rtl="0" eaLnBrk="1" latinLnBrk="0" hangingPunct="1">
              <a:defRPr kern="1200">
                <a:solidFill>
                  <a:schemeClr val="lt1"/>
                </a:solidFill>
                <a:latin typeface="Arial" panose="020B0604020202020204"/>
                <a:ea typeface="+mn-ea"/>
                <a:cs typeface="+mn-cs"/>
              </a:defRPr>
            </a:lvl8pPr>
            <a:lvl9pPr marL="3657600" algn="l" defTabSz="914400" rtl="0" eaLnBrk="1" latinLnBrk="0" hangingPunct="1">
              <a:defRPr kern="1200">
                <a:solidFill>
                  <a:schemeClr val="lt1"/>
                </a:solidFill>
                <a:latin typeface="Arial" panose="020B0604020202020204"/>
                <a:ea typeface="+mn-ea"/>
                <a:cs typeface="+mn-cs"/>
              </a:defRPr>
            </a:lvl9pPr>
          </a:lstStyle>
          <a:p>
            <a:pPr algn="ctr" fontAlgn="auto">
              <a:spcBef>
                <a:spcPts val="0"/>
              </a:spcBef>
              <a:spcAft>
                <a:spcPts val="0"/>
              </a:spcAft>
              <a:defRPr/>
            </a:pPr>
            <a:endParaRPr lang="en-US">
              <a:solidFill>
                <a:srgbClr val="00B0F0"/>
              </a:solidFill>
              <a:latin typeface="微软雅黑" panose="020B0503020204020204" pitchFamily="34" charset="-122"/>
              <a:ea typeface="微软雅黑" panose="020B0503020204020204" pitchFamily="34" charset="-122"/>
            </a:endParaRPr>
          </a:p>
        </p:txBody>
      </p:sp>
      <p:sp>
        <p:nvSpPr>
          <p:cNvPr id="137" name="MH_Other_2"/>
          <p:cNvSpPr/>
          <p:nvPr>
            <p:custDataLst>
              <p:tags r:id="rId7"/>
            </p:custDataLst>
          </p:nvPr>
        </p:nvSpPr>
        <p:spPr>
          <a:xfrm>
            <a:off x="3318978" y="2981920"/>
            <a:ext cx="3212450" cy="233019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Arial" panose="020B0604020202020204"/>
                <a:ea typeface="+mn-ea"/>
                <a:cs typeface="+mn-cs"/>
              </a:defRPr>
            </a:lvl1pPr>
            <a:lvl2pPr marL="457200" algn="l" rtl="0" fontAlgn="base">
              <a:spcBef>
                <a:spcPct val="0"/>
              </a:spcBef>
              <a:spcAft>
                <a:spcPct val="0"/>
              </a:spcAft>
              <a:defRPr kern="1200">
                <a:solidFill>
                  <a:schemeClr val="lt1"/>
                </a:solidFill>
                <a:latin typeface="Arial" panose="020B0604020202020204"/>
                <a:ea typeface="+mn-ea"/>
                <a:cs typeface="+mn-cs"/>
              </a:defRPr>
            </a:lvl2pPr>
            <a:lvl3pPr marL="914400" algn="l" rtl="0" fontAlgn="base">
              <a:spcBef>
                <a:spcPct val="0"/>
              </a:spcBef>
              <a:spcAft>
                <a:spcPct val="0"/>
              </a:spcAft>
              <a:defRPr kern="1200">
                <a:solidFill>
                  <a:schemeClr val="lt1"/>
                </a:solidFill>
                <a:latin typeface="Arial" panose="020B0604020202020204"/>
                <a:ea typeface="+mn-ea"/>
                <a:cs typeface="+mn-cs"/>
              </a:defRPr>
            </a:lvl3pPr>
            <a:lvl4pPr marL="1371600" algn="l" rtl="0" fontAlgn="base">
              <a:spcBef>
                <a:spcPct val="0"/>
              </a:spcBef>
              <a:spcAft>
                <a:spcPct val="0"/>
              </a:spcAft>
              <a:defRPr kern="1200">
                <a:solidFill>
                  <a:schemeClr val="lt1"/>
                </a:solidFill>
                <a:latin typeface="Arial" panose="020B0604020202020204"/>
                <a:ea typeface="+mn-ea"/>
                <a:cs typeface="+mn-cs"/>
              </a:defRPr>
            </a:lvl4pPr>
            <a:lvl5pPr marL="1828800" algn="l" rtl="0" fontAlgn="base">
              <a:spcBef>
                <a:spcPct val="0"/>
              </a:spcBef>
              <a:spcAft>
                <a:spcPct val="0"/>
              </a:spcAft>
              <a:defRPr kern="1200">
                <a:solidFill>
                  <a:schemeClr val="lt1"/>
                </a:solidFill>
                <a:latin typeface="Arial" panose="020B0604020202020204"/>
                <a:ea typeface="+mn-ea"/>
                <a:cs typeface="+mn-cs"/>
              </a:defRPr>
            </a:lvl5pPr>
            <a:lvl6pPr marL="2286000" algn="l" defTabSz="914400" rtl="0" eaLnBrk="1" latinLnBrk="0" hangingPunct="1">
              <a:defRPr kern="1200">
                <a:solidFill>
                  <a:schemeClr val="lt1"/>
                </a:solidFill>
                <a:latin typeface="Arial" panose="020B0604020202020204"/>
                <a:ea typeface="+mn-ea"/>
                <a:cs typeface="+mn-cs"/>
              </a:defRPr>
            </a:lvl6pPr>
            <a:lvl7pPr marL="2743200" algn="l" defTabSz="914400" rtl="0" eaLnBrk="1" latinLnBrk="0" hangingPunct="1">
              <a:defRPr kern="1200">
                <a:solidFill>
                  <a:schemeClr val="lt1"/>
                </a:solidFill>
                <a:latin typeface="Arial" panose="020B0604020202020204"/>
                <a:ea typeface="+mn-ea"/>
                <a:cs typeface="+mn-cs"/>
              </a:defRPr>
            </a:lvl7pPr>
            <a:lvl8pPr marL="3200400" algn="l" defTabSz="914400" rtl="0" eaLnBrk="1" latinLnBrk="0" hangingPunct="1">
              <a:defRPr kern="1200">
                <a:solidFill>
                  <a:schemeClr val="lt1"/>
                </a:solidFill>
                <a:latin typeface="Arial" panose="020B0604020202020204"/>
                <a:ea typeface="+mn-ea"/>
                <a:cs typeface="+mn-cs"/>
              </a:defRPr>
            </a:lvl8pPr>
            <a:lvl9pPr marL="3657600" algn="l" defTabSz="914400" rtl="0" eaLnBrk="1" latinLnBrk="0" hangingPunct="1">
              <a:defRPr kern="1200">
                <a:solidFill>
                  <a:schemeClr val="lt1"/>
                </a:solidFill>
                <a:latin typeface="Arial" panose="020B0604020202020204"/>
                <a:ea typeface="+mn-ea"/>
                <a:cs typeface="+mn-cs"/>
              </a:defRPr>
            </a:lvl9pPr>
          </a:lstStyle>
          <a:p>
            <a:pPr algn="ctr" fontAlgn="auto">
              <a:spcBef>
                <a:spcPts val="0"/>
              </a:spcBef>
              <a:spcAft>
                <a:spcPts val="0"/>
              </a:spcAft>
              <a:defRPr/>
            </a:pPr>
            <a:endParaRPr lang="en-US">
              <a:solidFill>
                <a:srgbClr val="00B0F0"/>
              </a:solidFill>
              <a:latin typeface="微软雅黑" panose="020B0503020204020204" pitchFamily="34" charset="-122"/>
              <a:ea typeface="微软雅黑" panose="020B0503020204020204" pitchFamily="34" charset="-122"/>
            </a:endParaRPr>
          </a:p>
        </p:txBody>
      </p:sp>
      <p:sp>
        <p:nvSpPr>
          <p:cNvPr id="138" name="MH_Other_2"/>
          <p:cNvSpPr/>
          <p:nvPr>
            <p:custDataLst>
              <p:tags r:id="rId8"/>
            </p:custDataLst>
          </p:nvPr>
        </p:nvSpPr>
        <p:spPr>
          <a:xfrm>
            <a:off x="3713979" y="3894016"/>
            <a:ext cx="2431409" cy="1450784"/>
          </a:xfrm>
          <a:prstGeom prst="ellipse">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Arial" panose="020B0604020202020204"/>
                <a:ea typeface="+mn-ea"/>
                <a:cs typeface="+mn-cs"/>
              </a:defRPr>
            </a:lvl1pPr>
            <a:lvl2pPr marL="457200" algn="l" rtl="0" fontAlgn="base">
              <a:spcBef>
                <a:spcPct val="0"/>
              </a:spcBef>
              <a:spcAft>
                <a:spcPct val="0"/>
              </a:spcAft>
              <a:defRPr kern="1200">
                <a:solidFill>
                  <a:schemeClr val="lt1"/>
                </a:solidFill>
                <a:latin typeface="Arial" panose="020B0604020202020204"/>
                <a:ea typeface="+mn-ea"/>
                <a:cs typeface="+mn-cs"/>
              </a:defRPr>
            </a:lvl2pPr>
            <a:lvl3pPr marL="914400" algn="l" rtl="0" fontAlgn="base">
              <a:spcBef>
                <a:spcPct val="0"/>
              </a:spcBef>
              <a:spcAft>
                <a:spcPct val="0"/>
              </a:spcAft>
              <a:defRPr kern="1200">
                <a:solidFill>
                  <a:schemeClr val="lt1"/>
                </a:solidFill>
                <a:latin typeface="Arial" panose="020B0604020202020204"/>
                <a:ea typeface="+mn-ea"/>
                <a:cs typeface="+mn-cs"/>
              </a:defRPr>
            </a:lvl3pPr>
            <a:lvl4pPr marL="1371600" algn="l" rtl="0" fontAlgn="base">
              <a:spcBef>
                <a:spcPct val="0"/>
              </a:spcBef>
              <a:spcAft>
                <a:spcPct val="0"/>
              </a:spcAft>
              <a:defRPr kern="1200">
                <a:solidFill>
                  <a:schemeClr val="lt1"/>
                </a:solidFill>
                <a:latin typeface="Arial" panose="020B0604020202020204"/>
                <a:ea typeface="+mn-ea"/>
                <a:cs typeface="+mn-cs"/>
              </a:defRPr>
            </a:lvl4pPr>
            <a:lvl5pPr marL="1828800" algn="l" rtl="0" fontAlgn="base">
              <a:spcBef>
                <a:spcPct val="0"/>
              </a:spcBef>
              <a:spcAft>
                <a:spcPct val="0"/>
              </a:spcAft>
              <a:defRPr kern="1200">
                <a:solidFill>
                  <a:schemeClr val="lt1"/>
                </a:solidFill>
                <a:latin typeface="Arial" panose="020B0604020202020204"/>
                <a:ea typeface="+mn-ea"/>
                <a:cs typeface="+mn-cs"/>
              </a:defRPr>
            </a:lvl5pPr>
            <a:lvl6pPr marL="2286000" algn="l" defTabSz="914400" rtl="0" eaLnBrk="1" latinLnBrk="0" hangingPunct="1">
              <a:defRPr kern="1200">
                <a:solidFill>
                  <a:schemeClr val="lt1"/>
                </a:solidFill>
                <a:latin typeface="Arial" panose="020B0604020202020204"/>
                <a:ea typeface="+mn-ea"/>
                <a:cs typeface="+mn-cs"/>
              </a:defRPr>
            </a:lvl6pPr>
            <a:lvl7pPr marL="2743200" algn="l" defTabSz="914400" rtl="0" eaLnBrk="1" latinLnBrk="0" hangingPunct="1">
              <a:defRPr kern="1200">
                <a:solidFill>
                  <a:schemeClr val="lt1"/>
                </a:solidFill>
                <a:latin typeface="Arial" panose="020B0604020202020204"/>
                <a:ea typeface="+mn-ea"/>
                <a:cs typeface="+mn-cs"/>
              </a:defRPr>
            </a:lvl7pPr>
            <a:lvl8pPr marL="3200400" algn="l" defTabSz="914400" rtl="0" eaLnBrk="1" latinLnBrk="0" hangingPunct="1">
              <a:defRPr kern="1200">
                <a:solidFill>
                  <a:schemeClr val="lt1"/>
                </a:solidFill>
                <a:latin typeface="Arial" panose="020B0604020202020204"/>
                <a:ea typeface="+mn-ea"/>
                <a:cs typeface="+mn-cs"/>
              </a:defRPr>
            </a:lvl8pPr>
            <a:lvl9pPr marL="3657600" algn="l" defTabSz="914400" rtl="0" eaLnBrk="1" latinLnBrk="0" hangingPunct="1">
              <a:defRPr kern="1200">
                <a:solidFill>
                  <a:schemeClr val="lt1"/>
                </a:solidFill>
                <a:latin typeface="Arial" panose="020B0604020202020204"/>
                <a:ea typeface="+mn-ea"/>
                <a:cs typeface="+mn-cs"/>
              </a:defRPr>
            </a:lvl9pPr>
          </a:lstStyle>
          <a:p>
            <a:pPr algn="ctr" fontAlgn="auto">
              <a:spcBef>
                <a:spcPts val="0"/>
              </a:spcBef>
              <a:spcAft>
                <a:spcPts val="0"/>
              </a:spcAft>
              <a:defRPr/>
            </a:pPr>
            <a:endParaRPr lang="en-US">
              <a:solidFill>
                <a:srgbClr val="00B0F0"/>
              </a:solidFill>
              <a:latin typeface="微软雅黑" panose="020B0503020204020204" pitchFamily="34" charset="-122"/>
              <a:ea typeface="微软雅黑" panose="020B0503020204020204" pitchFamily="34" charset="-122"/>
            </a:endParaRPr>
          </a:p>
        </p:txBody>
      </p:sp>
      <p:pic>
        <p:nvPicPr>
          <p:cNvPr id="131" name="Picture 6" descr="ç¸å³å¾ç"/>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761" t="12351" r="12862" b="13273"/>
          <a:stretch>
            <a:fillRect/>
          </a:stretch>
        </p:blipFill>
        <p:spPr bwMode="auto">
          <a:xfrm>
            <a:off x="4668829" y="3153631"/>
            <a:ext cx="479211" cy="656528"/>
          </a:xfrm>
          <a:prstGeom prst="ellipse">
            <a:avLst/>
          </a:prstGeom>
          <a:noFill/>
          <a:extLst>
            <a:ext uri="{909E8E84-426E-40DD-AFC4-6F175D3DCCD1}">
              <a14:hiddenFill xmlns:a14="http://schemas.microsoft.com/office/drawing/2010/main">
                <a:solidFill>
                  <a:srgbClr val="FFFFFF"/>
                </a:solidFill>
              </a14:hiddenFill>
            </a:ext>
          </a:extLst>
        </p:spPr>
      </p:pic>
      <p:pic>
        <p:nvPicPr>
          <p:cNvPr id="132" name="Picture 8" descr="âå¤©æ´¥éºéº logo pngâçå¾çæç´¢ç»æ"/>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1" r="44334" b="2091"/>
          <a:stretch>
            <a:fillRect/>
          </a:stretch>
        </p:blipFill>
        <p:spPr bwMode="auto">
          <a:xfrm>
            <a:off x="5437750" y="3251208"/>
            <a:ext cx="479211" cy="656528"/>
          </a:xfrm>
          <a:prstGeom prst="ellipse">
            <a:avLst/>
          </a:prstGeom>
          <a:noFill/>
          <a:extLst>
            <a:ext uri="{909E8E84-426E-40DD-AFC4-6F175D3DCCD1}">
              <a14:hiddenFill xmlns:a14="http://schemas.microsoft.com/office/drawing/2010/main">
                <a:solidFill>
                  <a:srgbClr val="FFFFFF"/>
                </a:solidFill>
              </a14:hiddenFill>
            </a:ext>
          </a:extLst>
        </p:spPr>
      </p:pic>
      <p:pic>
        <p:nvPicPr>
          <p:cNvPr id="133" name="Picture 12" descr="âæ·±ä¹åº¦ logo png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479" y="3247486"/>
            <a:ext cx="382649" cy="714544"/>
          </a:xfrm>
          <a:prstGeom prst="rect">
            <a:avLst/>
          </a:prstGeom>
          <a:noFill/>
          <a:extLst>
            <a:ext uri="{909E8E84-426E-40DD-AFC4-6F175D3DCCD1}">
              <a14:hiddenFill xmlns:a14="http://schemas.microsoft.com/office/drawing/2010/main">
                <a:solidFill>
                  <a:srgbClr val="FFFFFF"/>
                </a:solidFill>
              </a14:hiddenFill>
            </a:ext>
          </a:extLst>
        </p:spPr>
      </p:pic>
      <p:sp>
        <p:nvSpPr>
          <p:cNvPr id="134" name="矩形 133"/>
          <p:cNvSpPr/>
          <p:nvPr/>
        </p:nvSpPr>
        <p:spPr>
          <a:xfrm>
            <a:off x="6067672" y="3645902"/>
            <a:ext cx="217668" cy="289576"/>
          </a:xfrm>
          <a:prstGeom prst="rect">
            <a:avLst/>
          </a:prstGeom>
        </p:spPr>
        <p:txBody>
          <a:bodyPr wrap="none">
            <a:spAutoFit/>
          </a:bodyPr>
          <a:lstStyle/>
          <a:p>
            <a:pPr algn="ctr"/>
            <a:r>
              <a:rPr lang="en-US" altLang="zh-CN" b="1" dirty="0">
                <a:solidFill>
                  <a:srgbClr val="00B0F0"/>
                </a:solidFill>
                <a:latin typeface="微软雅黑" panose="020B0503020204020204" pitchFamily="34" charset="-122"/>
                <a:ea typeface="微软雅黑" panose="020B0503020204020204" pitchFamily="34" charset="-122"/>
                <a:cs typeface="Huawei Sans" panose="020C0503030203020204" pitchFamily="34" charset="0"/>
              </a:rPr>
              <a:t>…</a:t>
            </a:r>
            <a:endParaRPr lang="zh-CN" altLang="en-US" b="1" dirty="0">
              <a:solidFill>
                <a:srgbClr val="00B0F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35" name="矩形 134"/>
          <p:cNvSpPr/>
          <p:nvPr/>
        </p:nvSpPr>
        <p:spPr>
          <a:xfrm>
            <a:off x="6488010" y="3083537"/>
            <a:ext cx="217668" cy="289576"/>
          </a:xfrm>
          <a:prstGeom prst="rect">
            <a:avLst/>
          </a:prstGeom>
        </p:spPr>
        <p:txBody>
          <a:bodyPr wrap="none">
            <a:spAutoFit/>
          </a:bodyPr>
          <a:lstStyle/>
          <a:p>
            <a:pPr algn="ctr"/>
            <a:r>
              <a:rPr lang="en-US" altLang="zh-CN" b="1" dirty="0">
                <a:solidFill>
                  <a:srgbClr val="00B0F0"/>
                </a:solidFill>
                <a:latin typeface="微软雅黑" panose="020B0503020204020204" pitchFamily="34" charset="-122"/>
                <a:ea typeface="微软雅黑" panose="020B0503020204020204" pitchFamily="34" charset="-122"/>
                <a:cs typeface="Huawei Sans" panose="020C0503030203020204" pitchFamily="34" charset="0"/>
              </a:rPr>
              <a:t>…</a:t>
            </a:r>
            <a:endParaRPr lang="zh-CN" altLang="en-US" b="1" dirty="0">
              <a:solidFill>
                <a:srgbClr val="00B0F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40" name="矩形 139"/>
          <p:cNvSpPr/>
          <p:nvPr/>
        </p:nvSpPr>
        <p:spPr>
          <a:xfrm>
            <a:off x="1136219" y="3181556"/>
            <a:ext cx="1496583"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cs typeface="Huawei Sans" panose="020C0503030203020204" pitchFamily="34" charset="0"/>
              </a:rPr>
              <a:t>国际开源社区</a:t>
            </a:r>
            <a:endParaRPr lang="zh-CN" altLang="en-US" sz="1600" b="1" dirty="0">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41" name="左右箭头 140"/>
          <p:cNvSpPr/>
          <p:nvPr/>
        </p:nvSpPr>
        <p:spPr>
          <a:xfrm>
            <a:off x="2354611" y="3757752"/>
            <a:ext cx="503584" cy="344657"/>
          </a:xfrm>
          <a:prstGeom prst="leftRightArrow">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rgbClr val="00B0F0"/>
              </a:solidFill>
              <a:latin typeface="微软雅黑" panose="020B0503020204020204" pitchFamily="34" charset="-122"/>
              <a:ea typeface="微软雅黑" panose="020B0503020204020204" pitchFamily="34" charset="-122"/>
            </a:endParaRPr>
          </a:p>
        </p:txBody>
      </p:sp>
      <p:pic>
        <p:nvPicPr>
          <p:cNvPr id="142" name="图片 1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2164" y="2763296"/>
            <a:ext cx="747670" cy="295757"/>
          </a:xfrm>
          <a:prstGeom prst="rect">
            <a:avLst/>
          </a:prstGeom>
        </p:spPr>
      </p:pic>
      <p:pic>
        <p:nvPicPr>
          <p:cNvPr id="143" name="Picture 2" descr="C:\Users\l00495158\AppData\Roaming\eSpace_Desktop\UserData\l00495158\imagefiles\originalImgfiles\59208995-5360-45B6-9FDD-36CC2061E27F.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33585" y="2428871"/>
            <a:ext cx="349698" cy="352638"/>
          </a:xfrm>
          <a:prstGeom prst="rect">
            <a:avLst/>
          </a:prstGeom>
          <a:noFill/>
          <a:extLst>
            <a:ext uri="{909E8E84-426E-40DD-AFC4-6F175D3DCCD1}">
              <a14:hiddenFill xmlns:a14="http://schemas.microsoft.com/office/drawing/2010/main">
                <a:solidFill>
                  <a:srgbClr val="FFFFFF"/>
                </a:solidFill>
              </a14:hiddenFill>
            </a:ext>
          </a:extLst>
        </p:spPr>
      </p:pic>
      <p:sp>
        <p:nvSpPr>
          <p:cNvPr id="144" name="矩形 8"/>
          <p:cNvSpPr txBox="1"/>
          <p:nvPr/>
        </p:nvSpPr>
        <p:spPr>
          <a:xfrm>
            <a:off x="1314092" y="5829501"/>
            <a:ext cx="1169563" cy="329333"/>
          </a:xfrm>
          <a:prstGeom prst="rect">
            <a:avLst/>
          </a:prstGeom>
          <a:noFill/>
          <a:ln w="3175" cap="flat">
            <a:noFill/>
            <a:miter lim="400000"/>
          </a:ln>
          <a:effectLst/>
        </p:spPr>
        <p:txBody>
          <a:bodyPr wrap="none" lIns="45726" tIns="45726" rIns="45726" bIns="45726" numCol="1" anchor="t">
            <a:spAutoFit/>
          </a:bodyPr>
          <a:lstStyle/>
          <a:p>
            <a:pPr algn="ctr" defTabSz="457835" hangingPunct="0">
              <a:lnSpc>
                <a:spcPct val="110000"/>
              </a:lnSpc>
              <a:defRPr sz="3200" b="0">
                <a:latin typeface="FZLanTingHeiS-R-GB"/>
                <a:ea typeface="FZLanTingHeiS-R-GB"/>
                <a:cs typeface="FZLanTingHeiS-R-GB"/>
                <a:sym typeface="FZLanTingHeiS-R-GB"/>
              </a:defRPr>
            </a:pPr>
            <a:r>
              <a:rPr sz="1400" kern="0" dirty="0" err="1" smtClean="0">
                <a:latin typeface="微软雅黑" panose="020B0503020204020204" pitchFamily="34" charset="-122"/>
                <a:ea typeface="微软雅黑" panose="020B0503020204020204" pitchFamily="34" charset="-122"/>
                <a:cs typeface="Arial" panose="020B0604020202020204" pitchFamily="34" charset="0"/>
                <a:sym typeface="FZLanTingHeiS-R-GB"/>
              </a:rPr>
              <a:t>合作伙伴内测</a:t>
            </a:r>
            <a:endParaRPr sz="1400" kern="0" dirty="0">
              <a:latin typeface="微软雅黑" panose="020B0503020204020204" pitchFamily="34" charset="-122"/>
              <a:ea typeface="微软雅黑" panose="020B0503020204020204" pitchFamily="34" charset="-122"/>
              <a:cs typeface="Arial" panose="020B0604020202020204" pitchFamily="34" charset="0"/>
              <a:sym typeface="FZLanTingHeiS-R-GB"/>
            </a:endParaRPr>
          </a:p>
        </p:txBody>
      </p:sp>
      <p:sp>
        <p:nvSpPr>
          <p:cNvPr id="145" name="矩形 44"/>
          <p:cNvSpPr txBox="1"/>
          <p:nvPr/>
        </p:nvSpPr>
        <p:spPr>
          <a:xfrm>
            <a:off x="6268296" y="5832829"/>
            <a:ext cx="624897" cy="266809"/>
          </a:xfrm>
          <a:prstGeom prst="rect">
            <a:avLst/>
          </a:prstGeom>
          <a:noFill/>
          <a:ln w="3175" cap="flat">
            <a:noFill/>
            <a:miter lim="400000"/>
          </a:ln>
          <a:effectLst/>
        </p:spPr>
        <p:txBody>
          <a:bodyPr wrap="none" lIns="45726" tIns="45726" rIns="45726" bIns="45726" numCol="1" anchor="t">
            <a:spAutoFit/>
          </a:bodyPr>
          <a:lstStyle/>
          <a:p>
            <a:pPr algn="ctr" defTabSz="457835" hangingPunct="0">
              <a:lnSpc>
                <a:spcPct val="110000"/>
              </a:lnSpc>
              <a:defRPr sz="3200" b="0">
                <a:latin typeface="FZLanTingHeiS-R-GB"/>
                <a:ea typeface="FZLanTingHeiS-R-GB"/>
                <a:cs typeface="FZLanTingHeiS-R-GB"/>
                <a:sym typeface="FZLanTingHeiS-R-GB"/>
              </a:defRPr>
            </a:pPr>
            <a:r>
              <a:rPr sz="1400" kern="0" dirty="0" err="1">
                <a:latin typeface="微软雅黑" panose="020B0503020204020204" pitchFamily="34" charset="-122"/>
                <a:ea typeface="微软雅黑" panose="020B0503020204020204" pitchFamily="34" charset="-122"/>
                <a:cs typeface="Arial" panose="020B0604020202020204" pitchFamily="34" charset="0"/>
                <a:sym typeface="FZLanTingHeiS-R-GB"/>
              </a:rPr>
              <a:t>全面开放</a:t>
            </a:r>
            <a:r>
              <a:rPr lang="zh-CN" altLang="en-US" sz="1400" kern="0" dirty="0">
                <a:latin typeface="微软雅黑" panose="020B0503020204020204" pitchFamily="34" charset="-122"/>
                <a:ea typeface="微软雅黑" panose="020B0503020204020204" pitchFamily="34" charset="-122"/>
                <a:cs typeface="Arial" panose="020B0604020202020204" pitchFamily="34" charset="0"/>
                <a:sym typeface="FZLanTingHeiS-R-GB"/>
              </a:rPr>
              <a:t>开源</a:t>
            </a:r>
            <a:endParaRPr sz="1400" kern="0" dirty="0">
              <a:latin typeface="微软雅黑" panose="020B0503020204020204" pitchFamily="34" charset="-122"/>
              <a:ea typeface="微软雅黑" panose="020B0503020204020204" pitchFamily="34" charset="-122"/>
              <a:cs typeface="Arial" panose="020B0604020202020204" pitchFamily="34" charset="0"/>
              <a:sym typeface="FZLanTingHeiS-R-GB"/>
            </a:endParaRPr>
          </a:p>
        </p:txBody>
      </p:sp>
      <p:sp>
        <p:nvSpPr>
          <p:cNvPr id="146" name="Sep 19, 2019"/>
          <p:cNvSpPr txBox="1"/>
          <p:nvPr/>
        </p:nvSpPr>
        <p:spPr>
          <a:xfrm>
            <a:off x="1289717" y="5616578"/>
            <a:ext cx="1199430" cy="291168"/>
          </a:xfrm>
          <a:prstGeom prst="rect">
            <a:avLst/>
          </a:prstGeom>
          <a:noFill/>
          <a:ln w="3175" cap="flat">
            <a:noFill/>
            <a:miter lim="400000"/>
          </a:ln>
          <a:effectLst/>
        </p:spPr>
        <p:txBody>
          <a:bodyPr wrap="none" lIns="37496" tIns="37496" rIns="37496" bIns="37496" numCol="1" anchor="ctr">
            <a:spAutoFit/>
          </a:bodyPr>
          <a:lstStyle>
            <a:lvl1pPr defTabSz="646430">
              <a:defRPr sz="4400">
                <a:solidFill>
                  <a:srgbClr val="ED6D00"/>
                </a:solidFill>
                <a:latin typeface="Huawei Sans"/>
                <a:ea typeface="Huawei Sans"/>
                <a:cs typeface="Huawei Sans"/>
                <a:sym typeface="Huawei Sans"/>
              </a:defRPr>
            </a:lvl1pPr>
          </a:lstStyle>
          <a:p>
            <a:pPr algn="ctr" hangingPunct="0"/>
            <a:r>
              <a:rPr sz="1400" b="1" kern="0" dirty="0">
                <a:solidFill>
                  <a:srgbClr val="00B0F0"/>
                </a:solidFill>
                <a:latin typeface="Arial" panose="020B0604020202020204" pitchFamily="34" charset="0"/>
                <a:cs typeface="Arial" panose="020B0604020202020204" pitchFamily="34" charset="0"/>
              </a:rPr>
              <a:t>Sep 19, 2019 </a:t>
            </a:r>
            <a:endParaRPr sz="1400" b="1" kern="0" dirty="0">
              <a:solidFill>
                <a:srgbClr val="00B0F0"/>
              </a:solidFill>
              <a:latin typeface="Arial" panose="020B0604020202020204" pitchFamily="34" charset="0"/>
              <a:cs typeface="Arial" panose="020B0604020202020204" pitchFamily="34" charset="0"/>
            </a:endParaRPr>
          </a:p>
        </p:txBody>
      </p:sp>
      <p:sp>
        <p:nvSpPr>
          <p:cNvPr id="147" name="Dec 31, 2019"/>
          <p:cNvSpPr txBox="1"/>
          <p:nvPr/>
        </p:nvSpPr>
        <p:spPr>
          <a:xfrm>
            <a:off x="6027819" y="5630160"/>
            <a:ext cx="1149737" cy="291168"/>
          </a:xfrm>
          <a:prstGeom prst="rect">
            <a:avLst/>
          </a:prstGeom>
          <a:noFill/>
          <a:ln w="3175" cap="flat">
            <a:noFill/>
            <a:miter lim="400000"/>
          </a:ln>
          <a:effectLst/>
        </p:spPr>
        <p:txBody>
          <a:bodyPr wrap="none" lIns="37496" tIns="37496" rIns="37496" bIns="37496" numCol="1" anchor="ctr">
            <a:spAutoFit/>
          </a:bodyPr>
          <a:lstStyle>
            <a:lvl1pPr defTabSz="646430">
              <a:defRPr sz="4400">
                <a:solidFill>
                  <a:srgbClr val="ED6D00"/>
                </a:solidFill>
                <a:latin typeface="Huawei Sans"/>
                <a:ea typeface="Huawei Sans"/>
                <a:cs typeface="Huawei Sans"/>
                <a:sym typeface="Huawei Sans"/>
              </a:defRPr>
            </a:lvl1pPr>
          </a:lstStyle>
          <a:p>
            <a:pPr algn="ctr" hangingPunct="0"/>
            <a:r>
              <a:rPr sz="1400" b="1" kern="0" dirty="0">
                <a:solidFill>
                  <a:srgbClr val="00B0F0"/>
                </a:solidFill>
                <a:latin typeface="Arial" panose="020B0604020202020204" pitchFamily="34" charset="0"/>
                <a:cs typeface="Arial" panose="020B0604020202020204" pitchFamily="34" charset="0"/>
              </a:rPr>
              <a:t>Dec 31, 2019</a:t>
            </a:r>
            <a:endParaRPr sz="1400" b="1" kern="0" dirty="0">
              <a:solidFill>
                <a:srgbClr val="00B0F0"/>
              </a:solidFill>
              <a:latin typeface="Arial" panose="020B0604020202020204" pitchFamily="34" charset="0"/>
              <a:cs typeface="Arial" panose="020B0604020202020204" pitchFamily="34" charset="0"/>
            </a:endParaRPr>
          </a:p>
        </p:txBody>
      </p:sp>
      <p:sp>
        <p:nvSpPr>
          <p:cNvPr id="148" name="矩形 18"/>
          <p:cNvSpPr txBox="1"/>
          <p:nvPr/>
        </p:nvSpPr>
        <p:spPr>
          <a:xfrm>
            <a:off x="3928330" y="4665607"/>
            <a:ext cx="2100032" cy="338566"/>
          </a:xfrm>
          <a:prstGeom prst="rect">
            <a:avLst/>
          </a:prstGeom>
          <a:noFill/>
          <a:ln w="3175" cap="flat">
            <a:noFill/>
            <a:miter lim="400000"/>
          </a:ln>
          <a:effectLst/>
        </p:spPr>
        <p:txBody>
          <a:bodyPr wrap="square" lIns="0" tIns="45726" rIns="45726" bIns="45726" numCol="1" anchor="t">
            <a:spAutoFit/>
          </a:bodyPr>
          <a:lstStyle/>
          <a:p>
            <a:pPr algn="ctr" defTabSz="457835" hangingPunct="0">
              <a:defRPr sz="4400" b="0">
                <a:latin typeface="Huawei Sans"/>
                <a:ea typeface="Huawei Sans"/>
                <a:cs typeface="Huawei Sans"/>
                <a:sym typeface="Huawei Sans"/>
              </a:defRPr>
            </a:pPr>
            <a:r>
              <a:rPr sz="1600" b="1" kern="0" dirty="0" smtClean="0">
                <a:solidFill>
                  <a:srgbClr val="C00000"/>
                </a:solidFill>
                <a:latin typeface="Arial" panose="020B0604020202020204" pitchFamily="34" charset="0"/>
                <a:ea typeface="Huawei Sans"/>
                <a:cs typeface="Arial" panose="020B0604020202020204" pitchFamily="34" charset="0"/>
                <a:sym typeface="Huawei Sans"/>
              </a:rPr>
              <a:t>http</a:t>
            </a:r>
            <a:r>
              <a:rPr lang="en-US" altLang="zh-CN" sz="1600" b="1" kern="0" dirty="0" smtClean="0">
                <a:solidFill>
                  <a:srgbClr val="C00000"/>
                </a:solidFill>
                <a:latin typeface="Arial" panose="020B0604020202020204" pitchFamily="34" charset="0"/>
                <a:ea typeface="Huawei Sans"/>
                <a:cs typeface="Arial" panose="020B0604020202020204" pitchFamily="34" charset="0"/>
                <a:sym typeface="Huawei Sans"/>
              </a:rPr>
              <a:t>s</a:t>
            </a:r>
            <a:r>
              <a:rPr sz="1600" b="1" kern="0" dirty="0" smtClean="0">
                <a:solidFill>
                  <a:srgbClr val="C00000"/>
                </a:solidFill>
                <a:latin typeface="Arial" panose="020B0604020202020204" pitchFamily="34" charset="0"/>
                <a:ea typeface="Huawei Sans"/>
                <a:cs typeface="Arial" panose="020B0604020202020204" pitchFamily="34" charset="0"/>
                <a:sym typeface="Huawei Sans"/>
              </a:rPr>
              <a:t>://</a:t>
            </a:r>
            <a:r>
              <a:rPr sz="1600" b="1" kern="0" dirty="0">
                <a:solidFill>
                  <a:srgbClr val="C00000"/>
                </a:solidFill>
                <a:latin typeface="Arial" panose="020B0604020202020204" pitchFamily="34" charset="0"/>
                <a:ea typeface="Huawei Sans"/>
                <a:cs typeface="Arial" panose="020B0604020202020204" pitchFamily="34" charset="0"/>
                <a:sym typeface="Huawei Sans"/>
              </a:rPr>
              <a:t>open</a:t>
            </a:r>
            <a:r>
              <a:rPr lang="en-US" altLang="zh-CN" sz="1600" b="1" kern="0" dirty="0">
                <a:solidFill>
                  <a:srgbClr val="C00000"/>
                </a:solidFill>
                <a:latin typeface="Arial" panose="020B0604020202020204" pitchFamily="34" charset="0"/>
                <a:ea typeface="Huawei Sans"/>
                <a:cs typeface="Arial" panose="020B0604020202020204" pitchFamily="34" charset="0"/>
                <a:sym typeface="Huawei Sans"/>
              </a:rPr>
              <a:t>e</a:t>
            </a:r>
            <a:r>
              <a:rPr sz="1600" b="1" kern="0" dirty="0" smtClean="0">
                <a:solidFill>
                  <a:srgbClr val="C00000"/>
                </a:solidFill>
                <a:latin typeface="Arial" panose="020B0604020202020204" pitchFamily="34" charset="0"/>
                <a:ea typeface="Huawei Sans"/>
                <a:cs typeface="Arial" panose="020B0604020202020204" pitchFamily="34" charset="0"/>
                <a:sym typeface="Huawei Sans"/>
              </a:rPr>
              <a:t>uler.org</a:t>
            </a:r>
            <a:endParaRPr sz="1600" b="1" kern="0" dirty="0">
              <a:solidFill>
                <a:srgbClr val="C00000"/>
              </a:solidFill>
              <a:latin typeface="Arial" panose="020B0604020202020204" pitchFamily="34" charset="0"/>
              <a:ea typeface="Huawei Sans"/>
              <a:cs typeface="Arial" panose="020B0604020202020204" pitchFamily="34" charset="0"/>
              <a:sym typeface="Huawei Sans"/>
            </a:endParaRPr>
          </a:p>
        </p:txBody>
      </p:sp>
      <p:grpSp>
        <p:nvGrpSpPr>
          <p:cNvPr id="149" name="组合 51"/>
          <p:cNvGrpSpPr/>
          <p:nvPr/>
        </p:nvGrpSpPr>
        <p:grpSpPr bwMode="auto">
          <a:xfrm rot="10800000" flipH="1">
            <a:off x="2559869" y="5773754"/>
            <a:ext cx="323126" cy="269362"/>
            <a:chOff x="9142354" y="-24522217"/>
            <a:chExt cx="3676830" cy="2864801"/>
          </a:xfrm>
          <a:gradFill>
            <a:gsLst>
              <a:gs pos="0">
                <a:srgbClr val="00B0F0"/>
              </a:gs>
              <a:gs pos="100000">
                <a:srgbClr val="00B0F0">
                  <a:lumMod val="80000"/>
                  <a:lumOff val="20000"/>
                </a:srgbClr>
              </a:gs>
            </a:gsLst>
            <a:lin ang="10800000" scaled="0"/>
          </a:gradFill>
        </p:grpSpPr>
        <p:sp>
          <p:nvSpPr>
            <p:cNvPr id="150" name="燕尾形 149"/>
            <p:cNvSpPr/>
            <p:nvPr/>
          </p:nvSpPr>
          <p:spPr bwMode="auto">
            <a:xfrm>
              <a:off x="9150619" y="-24522217"/>
              <a:ext cx="1255905" cy="286480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23315">
                <a:defRPr/>
              </a:pPr>
              <a:endParaRPr lang="zh-CN" altLang="en-US" sz="8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1" name="燕尾形 150"/>
            <p:cNvSpPr/>
            <p:nvPr/>
          </p:nvSpPr>
          <p:spPr bwMode="auto">
            <a:xfrm>
              <a:off x="11571539" y="-24522217"/>
              <a:ext cx="1255905" cy="286480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23315">
                <a:defRPr/>
              </a:pPr>
              <a:endParaRPr lang="zh-CN" altLang="en-US" sz="8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2" name="燕尾形 151"/>
            <p:cNvSpPr/>
            <p:nvPr/>
          </p:nvSpPr>
          <p:spPr bwMode="auto">
            <a:xfrm>
              <a:off x="10348684" y="-24522217"/>
              <a:ext cx="1264170" cy="286480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23315">
                <a:defRPr/>
              </a:pPr>
              <a:endParaRPr lang="zh-CN" altLang="en-US" sz="8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57" name="图片 15" descr="图片 15"/>
          <p:cNvPicPr>
            <a:picLocks noChangeAspect="1"/>
          </p:cNvPicPr>
          <p:nvPr/>
        </p:nvPicPr>
        <p:blipFill>
          <a:blip r:embed="rId4"/>
          <a:srcRect l="14114" t="27039" r="14114" b="27039"/>
          <a:stretch>
            <a:fillRect/>
          </a:stretch>
        </p:blipFill>
        <p:spPr>
          <a:xfrm>
            <a:off x="3477550" y="2614464"/>
            <a:ext cx="606840" cy="500240"/>
          </a:xfrm>
          <a:prstGeom prst="rect">
            <a:avLst/>
          </a:prstGeom>
          <a:ln w="3175" cap="flat">
            <a:noFill/>
            <a:miter lim="400000"/>
            <a:headEnd/>
            <a:tailEnd/>
          </a:ln>
          <a:effectLst/>
        </p:spPr>
      </p:pic>
      <p:pic>
        <p:nvPicPr>
          <p:cNvPr id="5" name="图片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88519" y="4193268"/>
            <a:ext cx="1873368" cy="472088"/>
          </a:xfrm>
          <a:prstGeom prst="rect">
            <a:avLst/>
          </a:prstGeom>
        </p:spPr>
      </p:pic>
      <p:grpSp>
        <p:nvGrpSpPr>
          <p:cNvPr id="55" name="组合 51"/>
          <p:cNvGrpSpPr/>
          <p:nvPr/>
        </p:nvGrpSpPr>
        <p:grpSpPr bwMode="auto">
          <a:xfrm rot="10800000" flipH="1">
            <a:off x="5550081" y="5773754"/>
            <a:ext cx="323126" cy="269362"/>
            <a:chOff x="9142354" y="-24522217"/>
            <a:chExt cx="3676830" cy="2864801"/>
          </a:xfrm>
          <a:gradFill>
            <a:gsLst>
              <a:gs pos="0">
                <a:srgbClr val="00B0F0"/>
              </a:gs>
              <a:gs pos="100000">
                <a:srgbClr val="00B0F0">
                  <a:lumMod val="80000"/>
                  <a:lumOff val="20000"/>
                </a:srgbClr>
              </a:gs>
            </a:gsLst>
            <a:lin ang="10800000" scaled="0"/>
          </a:gradFill>
        </p:grpSpPr>
        <p:sp>
          <p:nvSpPr>
            <p:cNvPr id="56" name="燕尾形 55"/>
            <p:cNvSpPr/>
            <p:nvPr/>
          </p:nvSpPr>
          <p:spPr bwMode="auto">
            <a:xfrm>
              <a:off x="9150619" y="-24522217"/>
              <a:ext cx="1255905" cy="286480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23315">
                <a:defRPr/>
              </a:pPr>
              <a:endParaRPr lang="zh-CN" altLang="en-US" sz="8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燕尾形 56"/>
            <p:cNvSpPr/>
            <p:nvPr/>
          </p:nvSpPr>
          <p:spPr bwMode="auto">
            <a:xfrm>
              <a:off x="11571539" y="-24522217"/>
              <a:ext cx="1255905" cy="286480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23315">
                <a:defRPr/>
              </a:pPr>
              <a:endParaRPr lang="zh-CN" altLang="en-US" sz="8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燕尾形 57"/>
            <p:cNvSpPr/>
            <p:nvPr/>
          </p:nvSpPr>
          <p:spPr bwMode="auto">
            <a:xfrm>
              <a:off x="10348684" y="-24522217"/>
              <a:ext cx="1264170" cy="286480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23315">
                <a:defRPr/>
              </a:pPr>
              <a:endParaRPr lang="zh-CN" altLang="en-US" sz="8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9" name="Picture 2" descr="NewTux.sv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67422" y="3577510"/>
            <a:ext cx="831553" cy="997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openEuler</a:t>
            </a:r>
            <a:r>
              <a:rPr lang="zh-CN" altLang="en-US" dirty="0" smtClean="0">
                <a:solidFill>
                  <a:schemeClr val="tx1"/>
                </a:solidFill>
              </a:rPr>
              <a:t>发展历程</a:t>
            </a:r>
            <a:endParaRPr lang="zh-CN" altLang="en-US" dirty="0">
              <a:solidFill>
                <a:schemeClr val="tx1"/>
              </a:solidFill>
            </a:endParaRPr>
          </a:p>
        </p:txBody>
      </p:sp>
      <p:sp>
        <p:nvSpPr>
          <p:cNvPr id="16" name="任意多边形 15"/>
          <p:cNvSpPr/>
          <p:nvPr/>
        </p:nvSpPr>
        <p:spPr bwMode="auto">
          <a:xfrm rot="287689">
            <a:off x="1839472" y="2091047"/>
            <a:ext cx="1635133" cy="123031"/>
          </a:xfrm>
          <a:custGeom>
            <a:avLst/>
            <a:gdLst>
              <a:gd name="connsiteX0" fmla="*/ 1635133 w 1635133"/>
              <a:gd name="connsiteY0" fmla="*/ 0 h 123031"/>
              <a:gd name="connsiteX1" fmla="*/ 1635133 w 1635133"/>
              <a:gd name="connsiteY1" fmla="*/ 85230 h 123031"/>
              <a:gd name="connsiteX2" fmla="*/ 1117441 w 1635133"/>
              <a:gd name="connsiteY2" fmla="*/ 89841 h 123031"/>
              <a:gd name="connsiteX3" fmla="*/ 76122 w 1635133"/>
              <a:gd name="connsiteY3" fmla="*/ 119331 h 123031"/>
              <a:gd name="connsiteX4" fmla="*/ 0 w 1635133"/>
              <a:gd name="connsiteY4" fmla="*/ 123031 h 123031"/>
              <a:gd name="connsiteX5" fmla="*/ 496831 w 1635133"/>
              <a:gd name="connsiteY5" fmla="*/ 69174 h 123031"/>
              <a:gd name="connsiteX6" fmla="*/ 1552376 w 1635133"/>
              <a:gd name="connsiteY6" fmla="*/ 2506 h 12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133" h="123031">
                <a:moveTo>
                  <a:pt x="1635133" y="0"/>
                </a:moveTo>
                <a:lnTo>
                  <a:pt x="1635133" y="85230"/>
                </a:lnTo>
                <a:lnTo>
                  <a:pt x="1117441" y="89841"/>
                </a:lnTo>
                <a:cubicBezTo>
                  <a:pt x="743710" y="96689"/>
                  <a:pt x="393604" y="106696"/>
                  <a:pt x="76122" y="119331"/>
                </a:cubicBezTo>
                <a:lnTo>
                  <a:pt x="0" y="123031"/>
                </a:lnTo>
                <a:lnTo>
                  <a:pt x="496831" y="69174"/>
                </a:lnTo>
                <a:cubicBezTo>
                  <a:pt x="818651" y="40609"/>
                  <a:pt x="1173540" y="17987"/>
                  <a:pt x="1552376" y="2506"/>
                </a:cubicBezTo>
                <a:close/>
              </a:path>
            </a:pathLst>
          </a:custGeom>
          <a:solidFill>
            <a:srgbClr val="00B0F0">
              <a:alpha val="3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42" name="任意多边形 41"/>
          <p:cNvSpPr/>
          <p:nvPr/>
        </p:nvSpPr>
        <p:spPr bwMode="auto">
          <a:xfrm>
            <a:off x="5383975" y="2420888"/>
            <a:ext cx="1424049" cy="1378510"/>
          </a:xfrm>
          <a:custGeom>
            <a:avLst/>
            <a:gdLst>
              <a:gd name="connsiteX0" fmla="*/ 16177 w 1424049"/>
              <a:gd name="connsiteY0" fmla="*/ 0 h 1378510"/>
              <a:gd name="connsiteX1" fmla="*/ 158601 w 1424049"/>
              <a:gd name="connsiteY1" fmla="*/ 29727 h 1378510"/>
              <a:gd name="connsiteX2" fmla="*/ 1424049 w 1424049"/>
              <a:gd name="connsiteY2" fmla="*/ 847421 h 1378510"/>
              <a:gd name="connsiteX3" fmla="*/ 1043780 w 1424049"/>
              <a:gd name="connsiteY3" fmla="*/ 1338262 h 1378510"/>
              <a:gd name="connsiteX4" fmla="*/ 970658 w 1424049"/>
              <a:gd name="connsiteY4" fmla="*/ 1378510 h 1378510"/>
              <a:gd name="connsiteX5" fmla="*/ 883990 w 1424049"/>
              <a:gd name="connsiteY5" fmla="*/ 1236447 h 1378510"/>
              <a:gd name="connsiteX6" fmla="*/ 883990 w 1424049"/>
              <a:gd name="connsiteY6" fmla="*/ 1210210 h 1378510"/>
              <a:gd name="connsiteX7" fmla="*/ 994787 w 1424049"/>
              <a:gd name="connsiteY7" fmla="*/ 1136751 h 1378510"/>
              <a:gd name="connsiteX8" fmla="*/ 1202969 w 1424049"/>
              <a:gd name="connsiteY8" fmla="*/ 807413 h 1378510"/>
              <a:gd name="connsiteX9" fmla="*/ 34993 w 1424049"/>
              <a:gd name="connsiteY9" fmla="*/ 105819 h 1378510"/>
              <a:gd name="connsiteX10" fmla="*/ 0 w 1424049"/>
              <a:gd name="connsiteY10" fmla="*/ 99752 h 13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049" h="1378510">
                <a:moveTo>
                  <a:pt x="16177" y="0"/>
                </a:moveTo>
                <a:lnTo>
                  <a:pt x="158601" y="29727"/>
                </a:lnTo>
                <a:cubicBezTo>
                  <a:pt x="922082" y="206937"/>
                  <a:pt x="1424049" y="507039"/>
                  <a:pt x="1424049" y="847421"/>
                </a:cubicBezTo>
                <a:cubicBezTo>
                  <a:pt x="1424049" y="1026122"/>
                  <a:pt x="1285695" y="1193720"/>
                  <a:pt x="1043780" y="1338262"/>
                </a:cubicBezTo>
                <a:lnTo>
                  <a:pt x="970658" y="1378510"/>
                </a:lnTo>
                <a:lnTo>
                  <a:pt x="883990" y="1236447"/>
                </a:lnTo>
                <a:lnTo>
                  <a:pt x="883990" y="1210210"/>
                </a:lnTo>
                <a:lnTo>
                  <a:pt x="994787" y="1136751"/>
                </a:lnTo>
                <a:cubicBezTo>
                  <a:pt x="1128841" y="1035526"/>
                  <a:pt x="1202969" y="924234"/>
                  <a:pt x="1202969" y="807413"/>
                </a:cubicBezTo>
                <a:cubicBezTo>
                  <a:pt x="1202969" y="515360"/>
                  <a:pt x="739666" y="257868"/>
                  <a:pt x="34993" y="105819"/>
                </a:cubicBezTo>
                <a:lnTo>
                  <a:pt x="0" y="99752"/>
                </a:lnTo>
                <a:close/>
              </a:path>
            </a:pathLst>
          </a:custGeom>
          <a:solidFill>
            <a:srgbClr val="00B0F0">
              <a:alpha val="6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 name="任意多边形 22"/>
          <p:cNvSpPr/>
          <p:nvPr/>
        </p:nvSpPr>
        <p:spPr bwMode="auto">
          <a:xfrm rot="614305">
            <a:off x="3598427" y="2252394"/>
            <a:ext cx="1732092" cy="155187"/>
          </a:xfrm>
          <a:custGeom>
            <a:avLst/>
            <a:gdLst>
              <a:gd name="connsiteX0" fmla="*/ 0 w 1732092"/>
              <a:gd name="connsiteY0" fmla="*/ 65797 h 155187"/>
              <a:gd name="connsiteX1" fmla="*/ 275524 w 1732092"/>
              <a:gd name="connsiteY1" fmla="*/ 46184 h 155187"/>
              <a:gd name="connsiteX2" fmla="*/ 1294236 w 1732092"/>
              <a:gd name="connsiteY2" fmla="*/ 4904 h 155187"/>
              <a:gd name="connsiteX3" fmla="*/ 1732092 w 1732092"/>
              <a:gd name="connsiteY3" fmla="*/ 0 h 155187"/>
              <a:gd name="connsiteX4" fmla="*/ 1732092 w 1732092"/>
              <a:gd name="connsiteY4" fmla="*/ 94615 h 155187"/>
              <a:gd name="connsiteX5" fmla="*/ 1314413 w 1732092"/>
              <a:gd name="connsiteY5" fmla="*/ 98332 h 155187"/>
              <a:gd name="connsiteX6" fmla="*/ 520604 w 1732092"/>
              <a:gd name="connsiteY6" fmla="*/ 123518 h 155187"/>
              <a:gd name="connsiteX7" fmla="*/ 9647 w 1732092"/>
              <a:gd name="connsiteY7" fmla="*/ 155187 h 15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092" h="155187">
                <a:moveTo>
                  <a:pt x="0" y="65797"/>
                </a:moveTo>
                <a:lnTo>
                  <a:pt x="275524" y="46184"/>
                </a:lnTo>
                <a:cubicBezTo>
                  <a:pt x="590315" y="27191"/>
                  <a:pt x="932677" y="13121"/>
                  <a:pt x="1294236" y="4904"/>
                </a:cubicBezTo>
                <a:lnTo>
                  <a:pt x="1732092" y="0"/>
                </a:lnTo>
                <a:lnTo>
                  <a:pt x="1732092" y="94615"/>
                </a:lnTo>
                <a:lnTo>
                  <a:pt x="1314413" y="98332"/>
                </a:lnTo>
                <a:cubicBezTo>
                  <a:pt x="1038620" y="103287"/>
                  <a:pt x="772840" y="111821"/>
                  <a:pt x="520604" y="123518"/>
                </a:cubicBezTo>
                <a:lnTo>
                  <a:pt x="9647" y="155187"/>
                </a:lnTo>
                <a:close/>
              </a:path>
            </a:pathLst>
          </a:custGeom>
          <a:solidFill>
            <a:srgbClr val="00B0F0">
              <a:alpha val="5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41" name="任意多边形 40"/>
          <p:cNvSpPr/>
          <p:nvPr/>
        </p:nvSpPr>
        <p:spPr bwMode="auto">
          <a:xfrm>
            <a:off x="5663952" y="3706230"/>
            <a:ext cx="4503997" cy="1671098"/>
          </a:xfrm>
          <a:custGeom>
            <a:avLst/>
            <a:gdLst>
              <a:gd name="connsiteX0" fmla="*/ 4503997 w 4503997"/>
              <a:gd name="connsiteY0" fmla="*/ 1220719 h 1671098"/>
              <a:gd name="connsiteX1" fmla="*/ 4466008 w 4503997"/>
              <a:gd name="connsiteY1" fmla="*/ 1258955 h 1671098"/>
              <a:gd name="connsiteX2" fmla="*/ 4434316 w 4503997"/>
              <a:gd name="connsiteY2" fmla="*/ 1251159 h 1671098"/>
              <a:gd name="connsiteX3" fmla="*/ 4497937 w 4503997"/>
              <a:gd name="connsiteY3" fmla="*/ 1223911 h 1671098"/>
              <a:gd name="connsiteX4" fmla="*/ 507026 w 4503997"/>
              <a:gd name="connsiteY4" fmla="*/ 0 h 1671098"/>
              <a:gd name="connsiteX5" fmla="*/ 605919 w 4503997"/>
              <a:gd name="connsiteY5" fmla="*/ 162103 h 1671098"/>
              <a:gd name="connsiteX6" fmla="*/ 574835 w 4503997"/>
              <a:gd name="connsiteY6" fmla="*/ 182259 h 1671098"/>
              <a:gd name="connsiteX7" fmla="*/ 288032 w 4503997"/>
              <a:gd name="connsiteY7" fmla="*/ 628462 h 1671098"/>
              <a:gd name="connsiteX8" fmla="*/ 984024 w 4503997"/>
              <a:gd name="connsiteY8" fmla="*/ 1290388 h 1671098"/>
              <a:gd name="connsiteX9" fmla="*/ 1146283 w 4503997"/>
              <a:gd name="connsiteY9" fmla="*/ 1348482 h 1671098"/>
              <a:gd name="connsiteX10" fmla="*/ 1066923 w 4503997"/>
              <a:gd name="connsiteY10" fmla="*/ 1671098 h 1671098"/>
              <a:gd name="connsiteX11" fmla="*/ 1047673 w 4503997"/>
              <a:gd name="connsiteY11" fmla="*/ 1665428 h 1671098"/>
              <a:gd name="connsiteX12" fmla="*/ 0 w 4503997"/>
              <a:gd name="connsiteY12" fmla="*/ 710065 h 1671098"/>
              <a:gd name="connsiteX13" fmla="*/ 421982 w 4503997"/>
              <a:gd name="connsiteY13" fmla="*/ 54456 h 167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3997" h="1671098">
                <a:moveTo>
                  <a:pt x="4503997" y="1220719"/>
                </a:moveTo>
                <a:lnTo>
                  <a:pt x="4466008" y="1258955"/>
                </a:lnTo>
                <a:lnTo>
                  <a:pt x="4434316" y="1251159"/>
                </a:lnTo>
                <a:lnTo>
                  <a:pt x="4497937" y="1223911"/>
                </a:lnTo>
                <a:close/>
                <a:moveTo>
                  <a:pt x="507026" y="0"/>
                </a:moveTo>
                <a:lnTo>
                  <a:pt x="605919" y="162103"/>
                </a:lnTo>
                <a:lnTo>
                  <a:pt x="574835" y="182259"/>
                </a:lnTo>
                <a:cubicBezTo>
                  <a:pt x="391928" y="314899"/>
                  <a:pt x="288032" y="466901"/>
                  <a:pt x="288032" y="628462"/>
                </a:cubicBezTo>
                <a:cubicBezTo>
                  <a:pt x="288032" y="886960"/>
                  <a:pt x="554005" y="1120986"/>
                  <a:pt x="984024" y="1290388"/>
                </a:cubicBezTo>
                <a:lnTo>
                  <a:pt x="1146283" y="1348482"/>
                </a:lnTo>
                <a:lnTo>
                  <a:pt x="1066923" y="1671098"/>
                </a:lnTo>
                <a:lnTo>
                  <a:pt x="1047673" y="1665428"/>
                </a:lnTo>
                <a:cubicBezTo>
                  <a:pt x="415582" y="1458382"/>
                  <a:pt x="0" y="1107755"/>
                  <a:pt x="0" y="710065"/>
                </a:cubicBezTo>
                <a:cubicBezTo>
                  <a:pt x="0" y="466481"/>
                  <a:pt x="155908" y="240551"/>
                  <a:pt x="421982" y="54456"/>
                </a:cubicBezTo>
                <a:close/>
              </a:path>
            </a:pathLst>
          </a:custGeom>
          <a:solidFill>
            <a:srgbClr val="00B0F0">
              <a:alpha val="8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53" name="任意多边形 52"/>
          <p:cNvSpPr/>
          <p:nvPr/>
        </p:nvSpPr>
        <p:spPr bwMode="auto">
          <a:xfrm>
            <a:off x="6810673" y="5075933"/>
            <a:ext cx="3014241" cy="873224"/>
          </a:xfrm>
          <a:custGeom>
            <a:avLst/>
            <a:gdLst>
              <a:gd name="connsiteX0" fmla="*/ 76932 w 3014241"/>
              <a:gd name="connsiteY0" fmla="*/ 0 h 873224"/>
              <a:gd name="connsiteX1" fmla="*/ 189842 w 3014241"/>
              <a:gd name="connsiteY1" fmla="*/ 43196 h 873224"/>
              <a:gd name="connsiteX2" fmla="*/ 2273749 w 3014241"/>
              <a:gd name="connsiteY2" fmla="*/ 367577 h 873224"/>
              <a:gd name="connsiteX3" fmla="*/ 2486079 w 3014241"/>
              <a:gd name="connsiteY3" fmla="*/ 371028 h 873224"/>
              <a:gd name="connsiteX4" fmla="*/ 2588475 w 3014241"/>
              <a:gd name="connsiteY4" fmla="*/ 226758 h 873224"/>
              <a:gd name="connsiteX5" fmla="*/ 3014241 w 3014241"/>
              <a:gd name="connsiteY5" fmla="*/ 661866 h 873224"/>
              <a:gd name="connsiteX6" fmla="*/ 2129644 w 3014241"/>
              <a:gd name="connsiteY6" fmla="*/ 873224 h 873224"/>
              <a:gd name="connsiteX7" fmla="*/ 2243406 w 3014241"/>
              <a:gd name="connsiteY7" fmla="*/ 712940 h 873224"/>
              <a:gd name="connsiteX8" fmla="*/ 2140898 w 3014241"/>
              <a:gd name="connsiteY8" fmla="*/ 708328 h 873224"/>
              <a:gd name="connsiteX9" fmla="*/ 202022 w 3014241"/>
              <a:gd name="connsiteY9" fmla="*/ 391493 h 873224"/>
              <a:gd name="connsiteX10" fmla="*/ 0 w 3014241"/>
              <a:gd name="connsiteY10" fmla="*/ 323099 h 87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241" h="873224">
                <a:moveTo>
                  <a:pt x="76932" y="0"/>
                </a:moveTo>
                <a:lnTo>
                  <a:pt x="189842" y="43196"/>
                </a:lnTo>
                <a:cubicBezTo>
                  <a:pt x="699025" y="219704"/>
                  <a:pt x="1436930" y="340209"/>
                  <a:pt x="2273749" y="367577"/>
                </a:cubicBezTo>
                <a:lnTo>
                  <a:pt x="2486079" y="371028"/>
                </a:lnTo>
                <a:lnTo>
                  <a:pt x="2588475" y="226758"/>
                </a:lnTo>
                <a:lnTo>
                  <a:pt x="3014241" y="661866"/>
                </a:lnTo>
                <a:lnTo>
                  <a:pt x="2129644" y="873224"/>
                </a:lnTo>
                <a:lnTo>
                  <a:pt x="2243406" y="712940"/>
                </a:lnTo>
                <a:lnTo>
                  <a:pt x="2140898" y="708328"/>
                </a:lnTo>
                <a:cubicBezTo>
                  <a:pt x="1391133" y="664126"/>
                  <a:pt x="720815" y="551121"/>
                  <a:pt x="202022" y="391493"/>
                </a:cubicBezTo>
                <a:lnTo>
                  <a:pt x="0" y="323099"/>
                </a:lnTo>
                <a:close/>
              </a:path>
            </a:pathLst>
          </a:custGeom>
          <a:solidFill>
            <a:srgbClr val="00B0F0"/>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77" name="任意多边形 76"/>
          <p:cNvSpPr/>
          <p:nvPr/>
        </p:nvSpPr>
        <p:spPr bwMode="auto">
          <a:xfrm>
            <a:off x="1518382" y="1295457"/>
            <a:ext cx="637618" cy="772308"/>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3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b="1" i="0" u="none" strike="noStrike" cap="none" normalizeH="0" baseline="0" dirty="0" smtClean="0">
                <a:ln>
                  <a:noFill/>
                </a:ln>
                <a:effectLst/>
                <a:latin typeface="+mn-ea"/>
                <a:ea typeface="+mn-ea"/>
              </a:rPr>
              <a:t>2010</a:t>
            </a:r>
            <a:endParaRPr kumimoji="0" lang="zh-CN" altLang="en-US" sz="1200" b="1" i="0" u="none" strike="noStrike" cap="none" normalizeH="0" baseline="0" dirty="0" smtClean="0">
              <a:ln>
                <a:noFill/>
              </a:ln>
              <a:effectLst/>
              <a:latin typeface="+mn-ea"/>
              <a:ea typeface="+mn-ea"/>
            </a:endParaRPr>
          </a:p>
        </p:txBody>
      </p:sp>
      <p:sp>
        <p:nvSpPr>
          <p:cNvPr id="78" name="任意多边形 77"/>
          <p:cNvSpPr/>
          <p:nvPr/>
        </p:nvSpPr>
        <p:spPr bwMode="auto">
          <a:xfrm>
            <a:off x="4398069" y="1380254"/>
            <a:ext cx="637618" cy="772308"/>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4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b="1" i="0" u="none" strike="noStrike" cap="none" normalizeH="0" baseline="0" dirty="0" smtClean="0">
                <a:ln>
                  <a:noFill/>
                </a:ln>
                <a:effectLst/>
                <a:latin typeface="+mn-ea"/>
                <a:ea typeface="+mn-ea"/>
              </a:rPr>
              <a:t>2013</a:t>
            </a:r>
            <a:endParaRPr kumimoji="0" lang="zh-CN" altLang="en-US" sz="1200" b="1" i="0" u="none" strike="noStrike" cap="none" normalizeH="0" baseline="0" dirty="0" smtClean="0">
              <a:ln>
                <a:noFill/>
              </a:ln>
              <a:effectLst/>
              <a:latin typeface="+mn-ea"/>
              <a:ea typeface="+mn-ea"/>
            </a:endParaRPr>
          </a:p>
        </p:txBody>
      </p:sp>
      <p:sp>
        <p:nvSpPr>
          <p:cNvPr id="79" name="任意多边形 78"/>
          <p:cNvSpPr/>
          <p:nvPr/>
        </p:nvSpPr>
        <p:spPr bwMode="auto">
          <a:xfrm>
            <a:off x="6746706" y="2432155"/>
            <a:ext cx="767251" cy="929325"/>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6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smtClean="0">
                <a:ln>
                  <a:noFill/>
                </a:ln>
                <a:effectLst/>
                <a:latin typeface="+mn-ea"/>
                <a:ea typeface="+mn-ea"/>
              </a:rPr>
              <a:t>2016</a:t>
            </a:r>
            <a:endParaRPr kumimoji="0" lang="zh-CN" altLang="en-US" sz="1400" b="1" i="0" u="none" strike="noStrike" cap="none" normalizeH="0" baseline="0" dirty="0" smtClean="0">
              <a:ln>
                <a:noFill/>
              </a:ln>
              <a:effectLst/>
              <a:latin typeface="+mn-ea"/>
              <a:ea typeface="+mn-ea"/>
            </a:endParaRPr>
          </a:p>
        </p:txBody>
      </p:sp>
      <p:sp>
        <p:nvSpPr>
          <p:cNvPr id="80" name="任意多边形 79"/>
          <p:cNvSpPr/>
          <p:nvPr/>
        </p:nvSpPr>
        <p:spPr bwMode="auto">
          <a:xfrm>
            <a:off x="4905552" y="3217366"/>
            <a:ext cx="982383" cy="1189901"/>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8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effectLst/>
                <a:latin typeface="+mn-ea"/>
                <a:ea typeface="+mn-ea"/>
              </a:rPr>
              <a:t>2018</a:t>
            </a:r>
            <a:endParaRPr kumimoji="0" lang="zh-CN" altLang="en-US" sz="1600" b="1" i="0" u="none" strike="noStrike" cap="none" normalizeH="0" baseline="0" dirty="0" smtClean="0">
              <a:ln>
                <a:noFill/>
              </a:ln>
              <a:effectLst/>
              <a:latin typeface="+mn-ea"/>
              <a:ea typeface="+mn-ea"/>
            </a:endParaRPr>
          </a:p>
        </p:txBody>
      </p:sp>
      <p:sp>
        <p:nvSpPr>
          <p:cNvPr id="81" name="任意多边形 80"/>
          <p:cNvSpPr/>
          <p:nvPr/>
        </p:nvSpPr>
        <p:spPr bwMode="auto">
          <a:xfrm>
            <a:off x="7817063" y="3935276"/>
            <a:ext cx="1001459" cy="1213006"/>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effectLst/>
                <a:latin typeface="+mn-ea"/>
                <a:ea typeface="+mn-ea"/>
              </a:rPr>
              <a:t>2019</a:t>
            </a:r>
            <a:endParaRPr kumimoji="0" lang="zh-CN" altLang="en-US" sz="2000" b="1" i="0" u="none" strike="noStrike" cap="none" normalizeH="0" baseline="0" dirty="0" smtClean="0">
              <a:ln>
                <a:noFill/>
              </a:ln>
              <a:effectLst/>
              <a:latin typeface="+mn-ea"/>
              <a:ea typeface="+mn-ea"/>
            </a:endParaRPr>
          </a:p>
        </p:txBody>
      </p:sp>
      <p:sp>
        <p:nvSpPr>
          <p:cNvPr id="84" name="文本框 83"/>
          <p:cNvSpPr txBox="1"/>
          <p:nvPr/>
        </p:nvSpPr>
        <p:spPr bwMode="auto">
          <a:xfrm>
            <a:off x="1139323" y="2279649"/>
            <a:ext cx="1349028" cy="457991"/>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smtClean="0">
                <a:latin typeface="+mn-ea"/>
                <a:ea typeface="+mn-ea"/>
              </a:rPr>
              <a:t>高性能计算项目立项。</a:t>
            </a:r>
            <a:endParaRPr lang="zh-CN" altLang="en-US" sz="1200" dirty="0" smtClean="0">
              <a:latin typeface="+mn-ea"/>
              <a:ea typeface="+mn-ea"/>
            </a:endParaRPr>
          </a:p>
        </p:txBody>
      </p:sp>
      <p:sp>
        <p:nvSpPr>
          <p:cNvPr id="85" name="文本框 84"/>
          <p:cNvSpPr txBox="1"/>
          <p:nvPr/>
        </p:nvSpPr>
        <p:spPr bwMode="auto">
          <a:xfrm>
            <a:off x="5383975" y="1504743"/>
            <a:ext cx="2769041" cy="734990"/>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400" dirty="0" smtClean="0">
                <a:latin typeface="+mn-ea"/>
                <a:ea typeface="+mn-ea"/>
              </a:rPr>
              <a:t>2013-2016</a:t>
            </a:r>
            <a:r>
              <a:rPr lang="zh-CN" altLang="en-US" sz="1400" dirty="0" smtClean="0">
                <a:latin typeface="+mn-ea"/>
                <a:ea typeface="+mn-ea"/>
              </a:rPr>
              <a:t>：</a:t>
            </a:r>
            <a:r>
              <a:rPr lang="en-US" altLang="zh-CN" sz="1400" dirty="0" smtClean="0">
                <a:latin typeface="+mn-ea"/>
                <a:ea typeface="+mn-ea"/>
              </a:rPr>
              <a:t>EulerOS 1.x </a:t>
            </a:r>
            <a:r>
              <a:rPr lang="zh-CN" altLang="en-US" sz="1400" dirty="0" smtClean="0">
                <a:latin typeface="+mn-ea"/>
                <a:ea typeface="+mn-ea"/>
              </a:rPr>
              <a:t>开始在华为企业存储、无线控制器、</a:t>
            </a:r>
            <a:r>
              <a:rPr lang="en-US" altLang="zh-CN" sz="1400" dirty="0" smtClean="0">
                <a:latin typeface="+mn-ea"/>
                <a:ea typeface="+mn-ea"/>
              </a:rPr>
              <a:t>Cloud Edge</a:t>
            </a:r>
            <a:r>
              <a:rPr lang="zh-CN" altLang="en-US" sz="1400" dirty="0" smtClean="0">
                <a:latin typeface="+mn-ea"/>
                <a:ea typeface="+mn-ea"/>
              </a:rPr>
              <a:t>等产品上应用</a:t>
            </a:r>
            <a:endParaRPr lang="zh-CN" altLang="en-US" sz="1400" dirty="0" smtClean="0">
              <a:latin typeface="+mn-ea"/>
              <a:ea typeface="+mn-ea"/>
            </a:endParaRPr>
          </a:p>
        </p:txBody>
      </p:sp>
      <p:sp>
        <p:nvSpPr>
          <p:cNvPr id="86" name="文本框 85"/>
          <p:cNvSpPr txBox="1"/>
          <p:nvPr/>
        </p:nvSpPr>
        <p:spPr bwMode="auto">
          <a:xfrm>
            <a:off x="2941336" y="2395985"/>
            <a:ext cx="2271096" cy="827323"/>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smtClean="0">
                <a:latin typeface="+mn-ea"/>
                <a:ea typeface="+mn-ea"/>
              </a:rPr>
              <a:t>落地存储全系列产品、无线控制器、</a:t>
            </a:r>
            <a:r>
              <a:rPr lang="en-US" altLang="zh-CN" sz="1200" dirty="0" smtClean="0">
                <a:latin typeface="+mn-ea"/>
                <a:ea typeface="+mn-ea"/>
              </a:rPr>
              <a:t>Cloud Edge</a:t>
            </a:r>
            <a:r>
              <a:rPr lang="zh-CN" altLang="en-US" sz="1200" dirty="0" smtClean="0">
                <a:latin typeface="+mn-ea"/>
                <a:ea typeface="+mn-ea"/>
              </a:rPr>
              <a:t>管理面</a:t>
            </a:r>
            <a:endParaRPr lang="en-US" altLang="zh-CN" sz="1200" dirty="0" smtClean="0">
              <a:latin typeface="+mn-ea"/>
              <a:ea typeface="+mn-ea"/>
            </a:endParaRPr>
          </a:p>
          <a:p>
            <a:pPr marL="285750" indent="-285750">
              <a:buFont typeface="Arial" panose="020B0604020202020204" pitchFamily="34" charset="0"/>
              <a:buChar char="•"/>
            </a:pPr>
            <a:r>
              <a:rPr lang="zh-CN" altLang="en-US" sz="1200" dirty="0" smtClean="0">
                <a:latin typeface="+mn-ea"/>
                <a:ea typeface="+mn-ea"/>
              </a:rPr>
              <a:t>国内金融联合创新项目</a:t>
            </a:r>
            <a:endParaRPr lang="zh-CN" altLang="en-US" sz="1200" dirty="0" smtClean="0">
              <a:latin typeface="+mn-ea"/>
              <a:ea typeface="+mn-ea"/>
            </a:endParaRPr>
          </a:p>
        </p:txBody>
      </p:sp>
      <p:sp>
        <p:nvSpPr>
          <p:cNvPr id="87" name="文本框 86"/>
          <p:cNvSpPr txBox="1"/>
          <p:nvPr/>
        </p:nvSpPr>
        <p:spPr bwMode="auto">
          <a:xfrm>
            <a:off x="3946000" y="5236306"/>
            <a:ext cx="2769041" cy="950434"/>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400" dirty="0" smtClean="0">
                <a:latin typeface="+mn-ea"/>
                <a:ea typeface="+mn-ea"/>
              </a:rPr>
              <a:t>2016-2019</a:t>
            </a:r>
            <a:r>
              <a:rPr lang="zh-CN" altLang="en-US" sz="1400" dirty="0" smtClean="0">
                <a:latin typeface="+mn-ea"/>
                <a:ea typeface="+mn-ea"/>
              </a:rPr>
              <a:t>：</a:t>
            </a:r>
            <a:r>
              <a:rPr lang="en-US" altLang="zh-CN" sz="1400" dirty="0" smtClean="0">
                <a:latin typeface="+mn-ea"/>
                <a:ea typeface="+mn-ea"/>
              </a:rPr>
              <a:t>EulerOS 2.x </a:t>
            </a:r>
            <a:r>
              <a:rPr lang="zh-CN" altLang="en-US" sz="1400" dirty="0" smtClean="0">
                <a:latin typeface="+mn-ea"/>
                <a:ea typeface="+mn-ea"/>
              </a:rPr>
              <a:t>开始在华为消费者云、公有云</a:t>
            </a:r>
            <a:r>
              <a:rPr lang="en-US" altLang="zh-CN" sz="1400" dirty="0" smtClean="0">
                <a:latin typeface="+mn-ea"/>
                <a:ea typeface="+mn-ea"/>
              </a:rPr>
              <a:t>/</a:t>
            </a:r>
            <a:r>
              <a:rPr lang="zh-CN" altLang="en-US" sz="1400" dirty="0" smtClean="0">
                <a:latin typeface="+mn-ea"/>
                <a:ea typeface="+mn-ea"/>
              </a:rPr>
              <a:t>私有云、</a:t>
            </a:r>
            <a:r>
              <a:rPr lang="en-US" altLang="zh-CN" sz="1400" dirty="0" smtClean="0">
                <a:latin typeface="+mn-ea"/>
                <a:ea typeface="+mn-ea"/>
              </a:rPr>
              <a:t>NFV</a:t>
            </a:r>
            <a:r>
              <a:rPr lang="zh-CN" altLang="en-US" sz="1400" dirty="0" smtClean="0">
                <a:latin typeface="+mn-ea"/>
                <a:ea typeface="+mn-ea"/>
              </a:rPr>
              <a:t>、分布式存储、服务器、云核心网解决方案中应用。</a:t>
            </a:r>
            <a:endParaRPr lang="zh-CN" altLang="en-US" sz="1400" dirty="0" smtClean="0">
              <a:latin typeface="+mn-ea"/>
              <a:ea typeface="+mn-ea"/>
            </a:endParaRPr>
          </a:p>
        </p:txBody>
      </p:sp>
      <p:sp>
        <p:nvSpPr>
          <p:cNvPr id="88" name="文本框 87"/>
          <p:cNvSpPr txBox="1"/>
          <p:nvPr/>
        </p:nvSpPr>
        <p:spPr bwMode="auto">
          <a:xfrm>
            <a:off x="2990567" y="4026778"/>
            <a:ext cx="2271096" cy="827323"/>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smtClean="0">
                <a:latin typeface="+mn-ea"/>
                <a:ea typeface="+mn-ea"/>
              </a:rPr>
              <a:t>上线德电、法电、西班牙电信、华为云等；</a:t>
            </a:r>
            <a:endParaRPr lang="en-US" altLang="zh-CN" sz="1200" dirty="0" smtClean="0">
              <a:latin typeface="+mn-ea"/>
              <a:ea typeface="+mn-ea"/>
            </a:endParaRPr>
          </a:p>
          <a:p>
            <a:pPr marL="285750" indent="-285750">
              <a:buFont typeface="Arial" panose="020B0604020202020204" pitchFamily="34" charset="0"/>
              <a:buChar char="•"/>
            </a:pPr>
            <a:r>
              <a:rPr lang="en-US" altLang="zh-CN" sz="1200" dirty="0" smtClean="0">
                <a:latin typeface="+mn-ea"/>
                <a:ea typeface="+mn-ea"/>
              </a:rPr>
              <a:t>ARM64</a:t>
            </a:r>
            <a:r>
              <a:rPr lang="zh-CN" altLang="en-US" sz="1200" dirty="0" smtClean="0">
                <a:latin typeface="+mn-ea"/>
                <a:ea typeface="+mn-ea"/>
              </a:rPr>
              <a:t>版本落地华为云数据中心。</a:t>
            </a:r>
            <a:endParaRPr lang="zh-CN" altLang="en-US" sz="1200" dirty="0" smtClean="0">
              <a:latin typeface="+mn-ea"/>
              <a:ea typeface="+mn-ea"/>
            </a:endParaRPr>
          </a:p>
        </p:txBody>
      </p:sp>
      <p:sp>
        <p:nvSpPr>
          <p:cNvPr id="89" name="文本框 88"/>
          <p:cNvSpPr txBox="1"/>
          <p:nvPr/>
        </p:nvSpPr>
        <p:spPr bwMode="auto">
          <a:xfrm>
            <a:off x="7456985" y="2627500"/>
            <a:ext cx="2710964" cy="827323"/>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smtClean="0">
                <a:latin typeface="+mn-ea"/>
                <a:ea typeface="+mn-ea"/>
              </a:rPr>
              <a:t>业界首款</a:t>
            </a:r>
            <a:r>
              <a:rPr lang="en-US" altLang="zh-CN" sz="1200" dirty="0" smtClean="0">
                <a:latin typeface="+mn-ea"/>
                <a:ea typeface="+mn-ea"/>
              </a:rPr>
              <a:t>ARM</a:t>
            </a:r>
            <a:r>
              <a:rPr lang="zh-CN" altLang="en-US" sz="1200" dirty="0" smtClean="0">
                <a:latin typeface="+mn-ea"/>
                <a:ea typeface="+mn-ea"/>
              </a:rPr>
              <a:t>芯片的企业级存储，成本下降</a:t>
            </a:r>
            <a:r>
              <a:rPr lang="en-US" altLang="zh-CN" sz="1200" dirty="0" smtClean="0">
                <a:latin typeface="+mn-ea"/>
                <a:ea typeface="+mn-ea"/>
              </a:rPr>
              <a:t>25%</a:t>
            </a:r>
            <a:r>
              <a:rPr lang="zh-CN" altLang="en-US" sz="1200" dirty="0" smtClean="0">
                <a:latin typeface="+mn-ea"/>
                <a:ea typeface="+mn-ea"/>
              </a:rPr>
              <a:t>；</a:t>
            </a:r>
            <a:endParaRPr lang="en-US" altLang="zh-CN" sz="1200" dirty="0" smtClean="0">
              <a:latin typeface="+mn-ea"/>
              <a:ea typeface="+mn-ea"/>
            </a:endParaRPr>
          </a:p>
          <a:p>
            <a:pPr marL="285750" indent="-285750">
              <a:buFont typeface="Arial" panose="020B0604020202020204" pitchFamily="34" charset="0"/>
              <a:buChar char="•"/>
            </a:pPr>
            <a:r>
              <a:rPr lang="zh-CN" altLang="en-US" sz="1200" dirty="0" smtClean="0">
                <a:latin typeface="+mn-ea"/>
                <a:ea typeface="+mn-ea"/>
              </a:rPr>
              <a:t>昆仑</a:t>
            </a:r>
            <a:r>
              <a:rPr lang="en-US" altLang="zh-CN" sz="1200" dirty="0" smtClean="0">
                <a:latin typeface="+mn-ea"/>
                <a:ea typeface="+mn-ea"/>
              </a:rPr>
              <a:t>32</a:t>
            </a:r>
            <a:r>
              <a:rPr lang="zh-CN" altLang="en-US" sz="1200" dirty="0" smtClean="0">
                <a:latin typeface="+mn-ea"/>
                <a:ea typeface="+mn-ea"/>
              </a:rPr>
              <a:t>路高端服务器，竞争力业界领先。</a:t>
            </a:r>
            <a:endParaRPr lang="zh-CN" altLang="en-US" sz="1200" dirty="0" smtClean="0">
              <a:latin typeface="+mn-ea"/>
              <a:ea typeface="+mn-ea"/>
            </a:endParaRPr>
          </a:p>
        </p:txBody>
      </p:sp>
      <p:sp>
        <p:nvSpPr>
          <p:cNvPr id="90" name="文本框 89"/>
          <p:cNvSpPr txBox="1"/>
          <p:nvPr/>
        </p:nvSpPr>
        <p:spPr bwMode="auto">
          <a:xfrm>
            <a:off x="8825529" y="4202134"/>
            <a:ext cx="2271096" cy="457991"/>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en-US" altLang="zh-CN" sz="1200" dirty="0" smtClean="0">
                <a:latin typeface="+mn-ea"/>
                <a:ea typeface="+mn-ea"/>
              </a:rPr>
              <a:t>openEuler</a:t>
            </a:r>
            <a:r>
              <a:rPr lang="zh-CN" altLang="en-US" sz="1200" dirty="0" smtClean="0">
                <a:latin typeface="+mn-ea"/>
                <a:ea typeface="+mn-ea"/>
              </a:rPr>
              <a:t>社区运营；</a:t>
            </a:r>
            <a:endParaRPr lang="en-US" altLang="zh-CN" sz="1200" dirty="0" smtClean="0">
              <a:latin typeface="+mn-ea"/>
              <a:ea typeface="+mn-ea"/>
            </a:endParaRPr>
          </a:p>
          <a:p>
            <a:pPr marL="285750" indent="-285750">
              <a:buFont typeface="Arial" panose="020B0604020202020204" pitchFamily="34" charset="0"/>
              <a:buChar char="•"/>
            </a:pPr>
            <a:r>
              <a:rPr lang="en-US" altLang="zh-CN" sz="1200" dirty="0" smtClean="0">
                <a:latin typeface="+mn-ea"/>
                <a:ea typeface="+mn-ea"/>
              </a:rPr>
              <a:t>EulerOS</a:t>
            </a:r>
            <a:r>
              <a:rPr lang="zh-CN" altLang="en-US" sz="1200" dirty="0" smtClean="0">
                <a:latin typeface="+mn-ea"/>
                <a:ea typeface="+mn-ea"/>
              </a:rPr>
              <a:t>开源。</a:t>
            </a:r>
            <a:endParaRPr lang="zh-CN" altLang="en-US" sz="1200" dirty="0" smtClean="0">
              <a:latin typeface="+mn-ea"/>
              <a:ea typeface="+mn-ea"/>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openEuler</a:t>
            </a:r>
            <a:r>
              <a:rPr lang="zh-CN" altLang="en-US" dirty="0">
                <a:solidFill>
                  <a:schemeClr val="tx1"/>
                </a:solidFill>
              </a:rPr>
              <a:t>技术</a:t>
            </a:r>
            <a:r>
              <a:rPr lang="zh-CN" altLang="en-US" dirty="0" smtClean="0">
                <a:solidFill>
                  <a:schemeClr val="tx1"/>
                </a:solidFill>
              </a:rPr>
              <a:t>特性 </a:t>
            </a:r>
            <a:r>
              <a:rPr lang="en-US" altLang="zh-CN" dirty="0" smtClean="0">
                <a:solidFill>
                  <a:schemeClr val="tx1"/>
                </a:solidFill>
              </a:rPr>
              <a:t>- ISula</a:t>
            </a:r>
            <a:r>
              <a:rPr lang="zh-CN" altLang="en-US" dirty="0" smtClean="0">
                <a:solidFill>
                  <a:schemeClr val="tx1"/>
                </a:solidFill>
              </a:rPr>
              <a:t>容器解决方案 </a:t>
            </a:r>
            <a:r>
              <a:rPr lang="en-US" altLang="zh-CN" dirty="0" smtClean="0">
                <a:solidFill>
                  <a:schemeClr val="tx1"/>
                </a:solidFill>
              </a:rPr>
              <a:t>(1)</a:t>
            </a:r>
            <a:endParaRPr lang="zh-CN" altLang="en-US" dirty="0">
              <a:solidFill>
                <a:schemeClr val="tx1"/>
              </a:solidFill>
            </a:endParaRPr>
          </a:p>
        </p:txBody>
      </p:sp>
      <p:sp>
        <p:nvSpPr>
          <p:cNvPr id="7" name="任意多边形 6"/>
          <p:cNvSpPr/>
          <p:nvPr/>
        </p:nvSpPr>
        <p:spPr bwMode="auto">
          <a:xfrm rot="1800000">
            <a:off x="3447262" y="3768009"/>
            <a:ext cx="1139650" cy="983208"/>
          </a:xfrm>
          <a:custGeom>
            <a:avLst/>
            <a:gdLst>
              <a:gd name="connsiteX0" fmla="*/ 1095605 w 4029372"/>
              <a:gd name="connsiteY0" fmla="*/ 3326018 h 3476248"/>
              <a:gd name="connsiteX1" fmla="*/ 175728 w 4029372"/>
              <a:gd name="connsiteY1" fmla="*/ 1740024 h 3476248"/>
              <a:gd name="connsiteX2" fmla="*/ 1095605 w 4029372"/>
              <a:gd name="connsiteY2" fmla="*/ 154030 h 3476248"/>
              <a:gd name="connsiteX3" fmla="*/ 1097311 w 4029372"/>
              <a:gd name="connsiteY3" fmla="*/ 156973 h 3476248"/>
              <a:gd name="connsiteX4" fmla="*/ 2932551 w 4029372"/>
              <a:gd name="connsiteY4" fmla="*/ 156973 h 3476248"/>
              <a:gd name="connsiteX5" fmla="*/ 2935358 w 4029372"/>
              <a:gd name="connsiteY5" fmla="*/ 156973 h 3476248"/>
              <a:gd name="connsiteX6" fmla="*/ 2933955 w 4029372"/>
              <a:gd name="connsiteY6" fmla="*/ 159393 h 3476248"/>
              <a:gd name="connsiteX7" fmla="*/ 3850722 w 4029372"/>
              <a:gd name="connsiteY7" fmla="*/ 1740024 h 3476248"/>
              <a:gd name="connsiteX8" fmla="*/ 3852428 w 4029372"/>
              <a:gd name="connsiteY8" fmla="*/ 1740024 h 3476248"/>
              <a:gd name="connsiteX9" fmla="*/ 3851575 w 4029372"/>
              <a:gd name="connsiteY9" fmla="*/ 1741496 h 3476248"/>
              <a:gd name="connsiteX10" fmla="*/ 3852428 w 4029372"/>
              <a:gd name="connsiteY10" fmla="*/ 1742967 h 3476248"/>
              <a:gd name="connsiteX11" fmla="*/ 3850722 w 4029372"/>
              <a:gd name="connsiteY11" fmla="*/ 1742967 h 3476248"/>
              <a:gd name="connsiteX12" fmla="*/ 2933955 w 4029372"/>
              <a:gd name="connsiteY12" fmla="*/ 3323598 h 3476248"/>
              <a:gd name="connsiteX13" fmla="*/ 2935358 w 4029372"/>
              <a:gd name="connsiteY13" fmla="*/ 3326018 h 3476248"/>
              <a:gd name="connsiteX14" fmla="*/ 2932551 w 4029372"/>
              <a:gd name="connsiteY14" fmla="*/ 3326018 h 3476248"/>
              <a:gd name="connsiteX15" fmla="*/ 1008112 w 4029372"/>
              <a:gd name="connsiteY15" fmla="*/ 3476248 h 3476248"/>
              <a:gd name="connsiteX16" fmla="*/ 3021260 w 4029372"/>
              <a:gd name="connsiteY16" fmla="*/ 3476248 h 3476248"/>
              <a:gd name="connsiteX17" fmla="*/ 3024336 w 4029372"/>
              <a:gd name="connsiteY17" fmla="*/ 3476248 h 3476248"/>
              <a:gd name="connsiteX18" fmla="*/ 3022798 w 4029372"/>
              <a:gd name="connsiteY18" fmla="*/ 3473596 h 3476248"/>
              <a:gd name="connsiteX19" fmla="*/ 4027502 w 4029372"/>
              <a:gd name="connsiteY19" fmla="*/ 1741349 h 3476248"/>
              <a:gd name="connsiteX20" fmla="*/ 4029372 w 4029372"/>
              <a:gd name="connsiteY20" fmla="*/ 1741349 h 3476248"/>
              <a:gd name="connsiteX21" fmla="*/ 4028437 w 4029372"/>
              <a:gd name="connsiteY21" fmla="*/ 1739737 h 3476248"/>
              <a:gd name="connsiteX22" fmla="*/ 4029372 w 4029372"/>
              <a:gd name="connsiteY22" fmla="*/ 1738124 h 3476248"/>
              <a:gd name="connsiteX23" fmla="*/ 4027502 w 4029372"/>
              <a:gd name="connsiteY23" fmla="*/ 1738124 h 3476248"/>
              <a:gd name="connsiteX24" fmla="*/ 3022798 w 4029372"/>
              <a:gd name="connsiteY24" fmla="*/ 5877 h 3476248"/>
              <a:gd name="connsiteX25" fmla="*/ 3024336 w 4029372"/>
              <a:gd name="connsiteY25" fmla="*/ 3225 h 3476248"/>
              <a:gd name="connsiteX26" fmla="*/ 3021260 w 4029372"/>
              <a:gd name="connsiteY26" fmla="*/ 3225 h 3476248"/>
              <a:gd name="connsiteX27" fmla="*/ 1009982 w 4029372"/>
              <a:gd name="connsiteY27" fmla="*/ 3225 h 3476248"/>
              <a:gd name="connsiteX28" fmla="*/ 1008112 w 4029372"/>
              <a:gd name="connsiteY28" fmla="*/ 0 h 3476248"/>
              <a:gd name="connsiteX29" fmla="*/ 0 w 4029372"/>
              <a:gd name="connsiteY29" fmla="*/ 1738124 h 34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029372" h="3476248">
                <a:moveTo>
                  <a:pt x="1095605" y="3326018"/>
                </a:moveTo>
                <a:lnTo>
                  <a:pt x="175728" y="1740024"/>
                </a:lnTo>
                <a:lnTo>
                  <a:pt x="1095605" y="154030"/>
                </a:lnTo>
                <a:lnTo>
                  <a:pt x="1097311" y="156973"/>
                </a:lnTo>
                <a:lnTo>
                  <a:pt x="2932551" y="156973"/>
                </a:lnTo>
                <a:lnTo>
                  <a:pt x="2935358" y="156973"/>
                </a:lnTo>
                <a:lnTo>
                  <a:pt x="2933955" y="159393"/>
                </a:lnTo>
                <a:lnTo>
                  <a:pt x="3850722" y="1740024"/>
                </a:lnTo>
                <a:lnTo>
                  <a:pt x="3852428" y="1740024"/>
                </a:lnTo>
                <a:lnTo>
                  <a:pt x="3851575" y="1741496"/>
                </a:lnTo>
                <a:lnTo>
                  <a:pt x="3852428" y="1742967"/>
                </a:lnTo>
                <a:lnTo>
                  <a:pt x="3850722" y="1742967"/>
                </a:lnTo>
                <a:lnTo>
                  <a:pt x="2933955" y="3323598"/>
                </a:lnTo>
                <a:lnTo>
                  <a:pt x="2935358" y="3326018"/>
                </a:lnTo>
                <a:lnTo>
                  <a:pt x="2932551" y="3326018"/>
                </a:lnTo>
                <a:close/>
                <a:moveTo>
                  <a:pt x="1008112" y="3476248"/>
                </a:moveTo>
                <a:lnTo>
                  <a:pt x="3021260" y="3476248"/>
                </a:lnTo>
                <a:lnTo>
                  <a:pt x="3024336" y="3476248"/>
                </a:lnTo>
                <a:lnTo>
                  <a:pt x="3022798" y="3473596"/>
                </a:lnTo>
                <a:lnTo>
                  <a:pt x="4027502" y="1741349"/>
                </a:lnTo>
                <a:lnTo>
                  <a:pt x="4029372" y="1741349"/>
                </a:lnTo>
                <a:lnTo>
                  <a:pt x="4028437" y="1739737"/>
                </a:lnTo>
                <a:lnTo>
                  <a:pt x="4029372" y="1738124"/>
                </a:lnTo>
                <a:lnTo>
                  <a:pt x="4027502" y="1738124"/>
                </a:lnTo>
                <a:lnTo>
                  <a:pt x="3022798" y="5877"/>
                </a:lnTo>
                <a:lnTo>
                  <a:pt x="3024336" y="3225"/>
                </a:lnTo>
                <a:lnTo>
                  <a:pt x="3021260" y="3225"/>
                </a:lnTo>
                <a:lnTo>
                  <a:pt x="1009982" y="3225"/>
                </a:lnTo>
                <a:lnTo>
                  <a:pt x="1008112" y="0"/>
                </a:lnTo>
                <a:lnTo>
                  <a:pt x="0" y="1738124"/>
                </a:lnTo>
                <a:close/>
              </a:path>
            </a:pathLst>
          </a:custGeom>
          <a:solidFill>
            <a:srgbClr val="00B0F0"/>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3200" b="0" i="0" u="none" strike="noStrike" cap="none" normalizeH="0" baseline="0" dirty="0" smtClean="0">
              <a:ln>
                <a:noFill/>
              </a:ln>
              <a:solidFill>
                <a:schemeClr val="tx1"/>
              </a:solidFill>
              <a:effectLst/>
              <a:latin typeface="+mn-ea"/>
              <a:ea typeface="+mn-ea"/>
            </a:endParaRPr>
          </a:p>
        </p:txBody>
      </p:sp>
      <p:sp>
        <p:nvSpPr>
          <p:cNvPr id="8" name="文本框 7"/>
          <p:cNvSpPr txBox="1"/>
          <p:nvPr/>
        </p:nvSpPr>
        <p:spPr bwMode="auto">
          <a:xfrm>
            <a:off x="3527528" y="3969060"/>
            <a:ext cx="979115" cy="581102"/>
          </a:xfrm>
          <a:prstGeom prst="rect">
            <a:avLst/>
          </a:prstGeom>
          <a:noFill/>
          <a:ln w="9525" algn="ctr">
            <a:noFill/>
            <a:miter lim="800000"/>
          </a:ln>
        </p:spPr>
        <p:txBody>
          <a:bodyPr vert="horz" wrap="square" lIns="87802" tIns="43901" rIns="87802" bIns="43901" numCol="1" rtlCol="0" anchor="ctr" anchorCtr="1" compatLnSpc="1">
            <a:spAutoFit/>
          </a:bodyPr>
          <a:lstStyle/>
          <a:p>
            <a:pPr algn="ctr"/>
            <a:r>
              <a:rPr lang="zh-CN" altLang="en-US" sz="1600" b="1" dirty="0" smtClean="0">
                <a:latin typeface="+mn-ea"/>
                <a:ea typeface="+mn-ea"/>
              </a:rPr>
              <a:t>应用</a:t>
            </a:r>
            <a:endParaRPr lang="en-US" altLang="zh-CN" sz="1600" b="1" dirty="0" smtClean="0">
              <a:latin typeface="+mn-ea"/>
              <a:ea typeface="+mn-ea"/>
            </a:endParaRPr>
          </a:p>
          <a:p>
            <a:pPr algn="ctr"/>
            <a:r>
              <a:rPr lang="zh-CN" altLang="en-US" sz="1600" b="1" dirty="0">
                <a:latin typeface="+mn-ea"/>
                <a:ea typeface="+mn-ea"/>
              </a:rPr>
              <a:t>容器</a:t>
            </a:r>
            <a:endParaRPr lang="zh-CN" altLang="en-US" sz="1600" b="1" dirty="0" smtClean="0">
              <a:latin typeface="+mn-ea"/>
              <a:ea typeface="+mn-ea"/>
            </a:endParaRPr>
          </a:p>
        </p:txBody>
      </p:sp>
      <p:sp>
        <p:nvSpPr>
          <p:cNvPr id="10" name="任意多边形 9"/>
          <p:cNvSpPr/>
          <p:nvPr/>
        </p:nvSpPr>
        <p:spPr bwMode="auto">
          <a:xfrm rot="1800000">
            <a:off x="7605088" y="3768007"/>
            <a:ext cx="1139650" cy="983208"/>
          </a:xfrm>
          <a:custGeom>
            <a:avLst/>
            <a:gdLst>
              <a:gd name="connsiteX0" fmla="*/ 1095605 w 4029372"/>
              <a:gd name="connsiteY0" fmla="*/ 3326018 h 3476248"/>
              <a:gd name="connsiteX1" fmla="*/ 175728 w 4029372"/>
              <a:gd name="connsiteY1" fmla="*/ 1740024 h 3476248"/>
              <a:gd name="connsiteX2" fmla="*/ 1095605 w 4029372"/>
              <a:gd name="connsiteY2" fmla="*/ 154030 h 3476248"/>
              <a:gd name="connsiteX3" fmla="*/ 1097311 w 4029372"/>
              <a:gd name="connsiteY3" fmla="*/ 156973 h 3476248"/>
              <a:gd name="connsiteX4" fmla="*/ 2932551 w 4029372"/>
              <a:gd name="connsiteY4" fmla="*/ 156973 h 3476248"/>
              <a:gd name="connsiteX5" fmla="*/ 2935358 w 4029372"/>
              <a:gd name="connsiteY5" fmla="*/ 156973 h 3476248"/>
              <a:gd name="connsiteX6" fmla="*/ 2933955 w 4029372"/>
              <a:gd name="connsiteY6" fmla="*/ 159393 h 3476248"/>
              <a:gd name="connsiteX7" fmla="*/ 3850722 w 4029372"/>
              <a:gd name="connsiteY7" fmla="*/ 1740024 h 3476248"/>
              <a:gd name="connsiteX8" fmla="*/ 3852428 w 4029372"/>
              <a:gd name="connsiteY8" fmla="*/ 1740024 h 3476248"/>
              <a:gd name="connsiteX9" fmla="*/ 3851575 w 4029372"/>
              <a:gd name="connsiteY9" fmla="*/ 1741496 h 3476248"/>
              <a:gd name="connsiteX10" fmla="*/ 3852428 w 4029372"/>
              <a:gd name="connsiteY10" fmla="*/ 1742967 h 3476248"/>
              <a:gd name="connsiteX11" fmla="*/ 3850722 w 4029372"/>
              <a:gd name="connsiteY11" fmla="*/ 1742967 h 3476248"/>
              <a:gd name="connsiteX12" fmla="*/ 2933955 w 4029372"/>
              <a:gd name="connsiteY12" fmla="*/ 3323598 h 3476248"/>
              <a:gd name="connsiteX13" fmla="*/ 2935358 w 4029372"/>
              <a:gd name="connsiteY13" fmla="*/ 3326018 h 3476248"/>
              <a:gd name="connsiteX14" fmla="*/ 2932551 w 4029372"/>
              <a:gd name="connsiteY14" fmla="*/ 3326018 h 3476248"/>
              <a:gd name="connsiteX15" fmla="*/ 1008112 w 4029372"/>
              <a:gd name="connsiteY15" fmla="*/ 3476248 h 3476248"/>
              <a:gd name="connsiteX16" fmla="*/ 3021260 w 4029372"/>
              <a:gd name="connsiteY16" fmla="*/ 3476248 h 3476248"/>
              <a:gd name="connsiteX17" fmla="*/ 3024336 w 4029372"/>
              <a:gd name="connsiteY17" fmla="*/ 3476248 h 3476248"/>
              <a:gd name="connsiteX18" fmla="*/ 3022798 w 4029372"/>
              <a:gd name="connsiteY18" fmla="*/ 3473596 h 3476248"/>
              <a:gd name="connsiteX19" fmla="*/ 4027502 w 4029372"/>
              <a:gd name="connsiteY19" fmla="*/ 1741349 h 3476248"/>
              <a:gd name="connsiteX20" fmla="*/ 4029372 w 4029372"/>
              <a:gd name="connsiteY20" fmla="*/ 1741349 h 3476248"/>
              <a:gd name="connsiteX21" fmla="*/ 4028437 w 4029372"/>
              <a:gd name="connsiteY21" fmla="*/ 1739737 h 3476248"/>
              <a:gd name="connsiteX22" fmla="*/ 4029372 w 4029372"/>
              <a:gd name="connsiteY22" fmla="*/ 1738124 h 3476248"/>
              <a:gd name="connsiteX23" fmla="*/ 4027502 w 4029372"/>
              <a:gd name="connsiteY23" fmla="*/ 1738124 h 3476248"/>
              <a:gd name="connsiteX24" fmla="*/ 3022798 w 4029372"/>
              <a:gd name="connsiteY24" fmla="*/ 5877 h 3476248"/>
              <a:gd name="connsiteX25" fmla="*/ 3024336 w 4029372"/>
              <a:gd name="connsiteY25" fmla="*/ 3225 h 3476248"/>
              <a:gd name="connsiteX26" fmla="*/ 3021260 w 4029372"/>
              <a:gd name="connsiteY26" fmla="*/ 3225 h 3476248"/>
              <a:gd name="connsiteX27" fmla="*/ 1009982 w 4029372"/>
              <a:gd name="connsiteY27" fmla="*/ 3225 h 3476248"/>
              <a:gd name="connsiteX28" fmla="*/ 1008112 w 4029372"/>
              <a:gd name="connsiteY28" fmla="*/ 0 h 3476248"/>
              <a:gd name="connsiteX29" fmla="*/ 0 w 4029372"/>
              <a:gd name="connsiteY29" fmla="*/ 1738124 h 34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029372" h="3476248">
                <a:moveTo>
                  <a:pt x="1095605" y="3326018"/>
                </a:moveTo>
                <a:lnTo>
                  <a:pt x="175728" y="1740024"/>
                </a:lnTo>
                <a:lnTo>
                  <a:pt x="1095605" y="154030"/>
                </a:lnTo>
                <a:lnTo>
                  <a:pt x="1097311" y="156973"/>
                </a:lnTo>
                <a:lnTo>
                  <a:pt x="2932551" y="156973"/>
                </a:lnTo>
                <a:lnTo>
                  <a:pt x="2935358" y="156973"/>
                </a:lnTo>
                <a:lnTo>
                  <a:pt x="2933955" y="159393"/>
                </a:lnTo>
                <a:lnTo>
                  <a:pt x="3850722" y="1740024"/>
                </a:lnTo>
                <a:lnTo>
                  <a:pt x="3852428" y="1740024"/>
                </a:lnTo>
                <a:lnTo>
                  <a:pt x="3851575" y="1741496"/>
                </a:lnTo>
                <a:lnTo>
                  <a:pt x="3852428" y="1742967"/>
                </a:lnTo>
                <a:lnTo>
                  <a:pt x="3850722" y="1742967"/>
                </a:lnTo>
                <a:lnTo>
                  <a:pt x="2933955" y="3323598"/>
                </a:lnTo>
                <a:lnTo>
                  <a:pt x="2935358" y="3326018"/>
                </a:lnTo>
                <a:lnTo>
                  <a:pt x="2932551" y="3326018"/>
                </a:lnTo>
                <a:close/>
                <a:moveTo>
                  <a:pt x="1008112" y="3476248"/>
                </a:moveTo>
                <a:lnTo>
                  <a:pt x="3021260" y="3476248"/>
                </a:lnTo>
                <a:lnTo>
                  <a:pt x="3024336" y="3476248"/>
                </a:lnTo>
                <a:lnTo>
                  <a:pt x="3022798" y="3473596"/>
                </a:lnTo>
                <a:lnTo>
                  <a:pt x="4027502" y="1741349"/>
                </a:lnTo>
                <a:lnTo>
                  <a:pt x="4029372" y="1741349"/>
                </a:lnTo>
                <a:lnTo>
                  <a:pt x="4028437" y="1739737"/>
                </a:lnTo>
                <a:lnTo>
                  <a:pt x="4029372" y="1738124"/>
                </a:lnTo>
                <a:lnTo>
                  <a:pt x="4027502" y="1738124"/>
                </a:lnTo>
                <a:lnTo>
                  <a:pt x="3022798" y="5877"/>
                </a:lnTo>
                <a:lnTo>
                  <a:pt x="3024336" y="3225"/>
                </a:lnTo>
                <a:lnTo>
                  <a:pt x="3021260" y="3225"/>
                </a:lnTo>
                <a:lnTo>
                  <a:pt x="1009982" y="3225"/>
                </a:lnTo>
                <a:lnTo>
                  <a:pt x="1008112" y="0"/>
                </a:lnTo>
                <a:lnTo>
                  <a:pt x="0" y="1738124"/>
                </a:lnTo>
                <a:close/>
              </a:path>
            </a:pathLst>
          </a:custGeom>
          <a:solidFill>
            <a:srgbClr val="00B0F0"/>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3200" b="0" i="0" u="none" strike="noStrike" cap="none" normalizeH="0" baseline="0" dirty="0" smtClean="0">
              <a:ln>
                <a:noFill/>
              </a:ln>
              <a:solidFill>
                <a:schemeClr val="tx1"/>
              </a:solidFill>
              <a:effectLst/>
              <a:latin typeface="+mn-ea"/>
              <a:ea typeface="+mn-ea"/>
            </a:endParaRPr>
          </a:p>
        </p:txBody>
      </p:sp>
      <p:sp>
        <p:nvSpPr>
          <p:cNvPr id="11" name="文本框 10"/>
          <p:cNvSpPr txBox="1"/>
          <p:nvPr/>
        </p:nvSpPr>
        <p:spPr bwMode="auto">
          <a:xfrm>
            <a:off x="7685354" y="3969060"/>
            <a:ext cx="979116" cy="581102"/>
          </a:xfrm>
          <a:prstGeom prst="rect">
            <a:avLst/>
          </a:prstGeom>
          <a:noFill/>
          <a:ln w="9525" algn="ctr">
            <a:noFill/>
            <a:miter lim="800000"/>
          </a:ln>
        </p:spPr>
        <p:txBody>
          <a:bodyPr vert="horz" wrap="square" lIns="87802" tIns="43901" rIns="87802" bIns="43901" numCol="1" rtlCol="0" anchor="ctr" anchorCtr="1" compatLnSpc="1">
            <a:spAutoFit/>
          </a:bodyPr>
          <a:lstStyle/>
          <a:p>
            <a:pPr algn="ctr"/>
            <a:r>
              <a:rPr lang="zh-CN" altLang="en-US" sz="1600" b="1" dirty="0">
                <a:latin typeface="+mn-ea"/>
                <a:ea typeface="+mn-ea"/>
              </a:rPr>
              <a:t>系统</a:t>
            </a:r>
            <a:endParaRPr lang="en-US" altLang="zh-CN" sz="1600" b="1" dirty="0" smtClean="0">
              <a:latin typeface="+mn-ea"/>
              <a:ea typeface="+mn-ea"/>
            </a:endParaRPr>
          </a:p>
          <a:p>
            <a:pPr algn="ctr"/>
            <a:r>
              <a:rPr lang="zh-CN" altLang="en-US" sz="1600" b="1" dirty="0">
                <a:latin typeface="+mn-ea"/>
                <a:ea typeface="+mn-ea"/>
              </a:rPr>
              <a:t>容器</a:t>
            </a:r>
            <a:endParaRPr lang="zh-CN" altLang="en-US" sz="1600" b="1" dirty="0" smtClean="0">
              <a:latin typeface="+mn-ea"/>
              <a:ea typeface="+mn-ea"/>
            </a:endParaRPr>
          </a:p>
        </p:txBody>
      </p:sp>
      <p:sp>
        <p:nvSpPr>
          <p:cNvPr id="13" name="任意多边形 12"/>
          <p:cNvSpPr/>
          <p:nvPr/>
        </p:nvSpPr>
        <p:spPr bwMode="auto">
          <a:xfrm rot="1800000">
            <a:off x="5526175" y="3768011"/>
            <a:ext cx="1139650" cy="983208"/>
          </a:xfrm>
          <a:custGeom>
            <a:avLst/>
            <a:gdLst>
              <a:gd name="connsiteX0" fmla="*/ 1095605 w 4029372"/>
              <a:gd name="connsiteY0" fmla="*/ 3326018 h 3476248"/>
              <a:gd name="connsiteX1" fmla="*/ 175728 w 4029372"/>
              <a:gd name="connsiteY1" fmla="*/ 1740024 h 3476248"/>
              <a:gd name="connsiteX2" fmla="*/ 1095605 w 4029372"/>
              <a:gd name="connsiteY2" fmla="*/ 154030 h 3476248"/>
              <a:gd name="connsiteX3" fmla="*/ 1097311 w 4029372"/>
              <a:gd name="connsiteY3" fmla="*/ 156973 h 3476248"/>
              <a:gd name="connsiteX4" fmla="*/ 2932551 w 4029372"/>
              <a:gd name="connsiteY4" fmla="*/ 156973 h 3476248"/>
              <a:gd name="connsiteX5" fmla="*/ 2935358 w 4029372"/>
              <a:gd name="connsiteY5" fmla="*/ 156973 h 3476248"/>
              <a:gd name="connsiteX6" fmla="*/ 2933955 w 4029372"/>
              <a:gd name="connsiteY6" fmla="*/ 159393 h 3476248"/>
              <a:gd name="connsiteX7" fmla="*/ 3850722 w 4029372"/>
              <a:gd name="connsiteY7" fmla="*/ 1740024 h 3476248"/>
              <a:gd name="connsiteX8" fmla="*/ 3852428 w 4029372"/>
              <a:gd name="connsiteY8" fmla="*/ 1740024 h 3476248"/>
              <a:gd name="connsiteX9" fmla="*/ 3851575 w 4029372"/>
              <a:gd name="connsiteY9" fmla="*/ 1741496 h 3476248"/>
              <a:gd name="connsiteX10" fmla="*/ 3852428 w 4029372"/>
              <a:gd name="connsiteY10" fmla="*/ 1742967 h 3476248"/>
              <a:gd name="connsiteX11" fmla="*/ 3850722 w 4029372"/>
              <a:gd name="connsiteY11" fmla="*/ 1742967 h 3476248"/>
              <a:gd name="connsiteX12" fmla="*/ 2933955 w 4029372"/>
              <a:gd name="connsiteY12" fmla="*/ 3323598 h 3476248"/>
              <a:gd name="connsiteX13" fmla="*/ 2935358 w 4029372"/>
              <a:gd name="connsiteY13" fmla="*/ 3326018 h 3476248"/>
              <a:gd name="connsiteX14" fmla="*/ 2932551 w 4029372"/>
              <a:gd name="connsiteY14" fmla="*/ 3326018 h 3476248"/>
              <a:gd name="connsiteX15" fmla="*/ 1008112 w 4029372"/>
              <a:gd name="connsiteY15" fmla="*/ 3476248 h 3476248"/>
              <a:gd name="connsiteX16" fmla="*/ 3021260 w 4029372"/>
              <a:gd name="connsiteY16" fmla="*/ 3476248 h 3476248"/>
              <a:gd name="connsiteX17" fmla="*/ 3024336 w 4029372"/>
              <a:gd name="connsiteY17" fmla="*/ 3476248 h 3476248"/>
              <a:gd name="connsiteX18" fmla="*/ 3022798 w 4029372"/>
              <a:gd name="connsiteY18" fmla="*/ 3473596 h 3476248"/>
              <a:gd name="connsiteX19" fmla="*/ 4027502 w 4029372"/>
              <a:gd name="connsiteY19" fmla="*/ 1741349 h 3476248"/>
              <a:gd name="connsiteX20" fmla="*/ 4029372 w 4029372"/>
              <a:gd name="connsiteY20" fmla="*/ 1741349 h 3476248"/>
              <a:gd name="connsiteX21" fmla="*/ 4028437 w 4029372"/>
              <a:gd name="connsiteY21" fmla="*/ 1739737 h 3476248"/>
              <a:gd name="connsiteX22" fmla="*/ 4029372 w 4029372"/>
              <a:gd name="connsiteY22" fmla="*/ 1738124 h 3476248"/>
              <a:gd name="connsiteX23" fmla="*/ 4027502 w 4029372"/>
              <a:gd name="connsiteY23" fmla="*/ 1738124 h 3476248"/>
              <a:gd name="connsiteX24" fmla="*/ 3022798 w 4029372"/>
              <a:gd name="connsiteY24" fmla="*/ 5877 h 3476248"/>
              <a:gd name="connsiteX25" fmla="*/ 3024336 w 4029372"/>
              <a:gd name="connsiteY25" fmla="*/ 3225 h 3476248"/>
              <a:gd name="connsiteX26" fmla="*/ 3021260 w 4029372"/>
              <a:gd name="connsiteY26" fmla="*/ 3225 h 3476248"/>
              <a:gd name="connsiteX27" fmla="*/ 1009982 w 4029372"/>
              <a:gd name="connsiteY27" fmla="*/ 3225 h 3476248"/>
              <a:gd name="connsiteX28" fmla="*/ 1008112 w 4029372"/>
              <a:gd name="connsiteY28" fmla="*/ 0 h 3476248"/>
              <a:gd name="connsiteX29" fmla="*/ 0 w 4029372"/>
              <a:gd name="connsiteY29" fmla="*/ 1738124 h 34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029372" h="3476248">
                <a:moveTo>
                  <a:pt x="1095605" y="3326018"/>
                </a:moveTo>
                <a:lnTo>
                  <a:pt x="175728" y="1740024"/>
                </a:lnTo>
                <a:lnTo>
                  <a:pt x="1095605" y="154030"/>
                </a:lnTo>
                <a:lnTo>
                  <a:pt x="1097311" y="156973"/>
                </a:lnTo>
                <a:lnTo>
                  <a:pt x="2932551" y="156973"/>
                </a:lnTo>
                <a:lnTo>
                  <a:pt x="2935358" y="156973"/>
                </a:lnTo>
                <a:lnTo>
                  <a:pt x="2933955" y="159393"/>
                </a:lnTo>
                <a:lnTo>
                  <a:pt x="3850722" y="1740024"/>
                </a:lnTo>
                <a:lnTo>
                  <a:pt x="3852428" y="1740024"/>
                </a:lnTo>
                <a:lnTo>
                  <a:pt x="3851575" y="1741496"/>
                </a:lnTo>
                <a:lnTo>
                  <a:pt x="3852428" y="1742967"/>
                </a:lnTo>
                <a:lnTo>
                  <a:pt x="3850722" y="1742967"/>
                </a:lnTo>
                <a:lnTo>
                  <a:pt x="2933955" y="3323598"/>
                </a:lnTo>
                <a:lnTo>
                  <a:pt x="2935358" y="3326018"/>
                </a:lnTo>
                <a:lnTo>
                  <a:pt x="2932551" y="3326018"/>
                </a:lnTo>
                <a:close/>
                <a:moveTo>
                  <a:pt x="1008112" y="3476248"/>
                </a:moveTo>
                <a:lnTo>
                  <a:pt x="3021260" y="3476248"/>
                </a:lnTo>
                <a:lnTo>
                  <a:pt x="3024336" y="3476248"/>
                </a:lnTo>
                <a:lnTo>
                  <a:pt x="3022798" y="3473596"/>
                </a:lnTo>
                <a:lnTo>
                  <a:pt x="4027502" y="1741349"/>
                </a:lnTo>
                <a:lnTo>
                  <a:pt x="4029372" y="1741349"/>
                </a:lnTo>
                <a:lnTo>
                  <a:pt x="4028437" y="1739737"/>
                </a:lnTo>
                <a:lnTo>
                  <a:pt x="4029372" y="1738124"/>
                </a:lnTo>
                <a:lnTo>
                  <a:pt x="4027502" y="1738124"/>
                </a:lnTo>
                <a:lnTo>
                  <a:pt x="3022798" y="5877"/>
                </a:lnTo>
                <a:lnTo>
                  <a:pt x="3024336" y="3225"/>
                </a:lnTo>
                <a:lnTo>
                  <a:pt x="3021260" y="3225"/>
                </a:lnTo>
                <a:lnTo>
                  <a:pt x="1009982" y="3225"/>
                </a:lnTo>
                <a:lnTo>
                  <a:pt x="1008112" y="0"/>
                </a:lnTo>
                <a:lnTo>
                  <a:pt x="0" y="1738124"/>
                </a:lnTo>
                <a:close/>
              </a:path>
            </a:pathLst>
          </a:custGeom>
          <a:solidFill>
            <a:srgbClr val="00B0F0"/>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3200" b="0" i="0" u="none" strike="noStrike" cap="none" normalizeH="0" baseline="0" dirty="0" smtClean="0">
              <a:ln>
                <a:noFill/>
              </a:ln>
              <a:solidFill>
                <a:schemeClr val="tx1"/>
              </a:solidFill>
              <a:effectLst/>
              <a:latin typeface="+mn-ea"/>
              <a:ea typeface="+mn-ea"/>
            </a:endParaRPr>
          </a:p>
        </p:txBody>
      </p:sp>
      <p:sp>
        <p:nvSpPr>
          <p:cNvPr id="14" name="文本框 13"/>
          <p:cNvSpPr txBox="1"/>
          <p:nvPr/>
        </p:nvSpPr>
        <p:spPr bwMode="auto">
          <a:xfrm>
            <a:off x="5606441" y="3969064"/>
            <a:ext cx="979116" cy="581102"/>
          </a:xfrm>
          <a:prstGeom prst="rect">
            <a:avLst/>
          </a:prstGeom>
          <a:noFill/>
          <a:ln w="9525" algn="ctr">
            <a:noFill/>
            <a:miter lim="800000"/>
          </a:ln>
        </p:spPr>
        <p:txBody>
          <a:bodyPr vert="horz" wrap="square" lIns="87802" tIns="43901" rIns="87802" bIns="43901" numCol="1" rtlCol="0" anchor="ctr" anchorCtr="1" compatLnSpc="1">
            <a:spAutoFit/>
          </a:bodyPr>
          <a:lstStyle/>
          <a:p>
            <a:pPr algn="ctr"/>
            <a:r>
              <a:rPr lang="zh-CN" altLang="en-US" sz="1600" b="1" dirty="0" smtClean="0">
                <a:latin typeface="+mn-ea"/>
                <a:ea typeface="+mn-ea"/>
              </a:rPr>
              <a:t>安全</a:t>
            </a:r>
            <a:endParaRPr lang="en-US" altLang="zh-CN" sz="1600" b="1" dirty="0" smtClean="0">
              <a:latin typeface="+mn-ea"/>
              <a:ea typeface="+mn-ea"/>
            </a:endParaRPr>
          </a:p>
          <a:p>
            <a:pPr algn="ctr"/>
            <a:r>
              <a:rPr lang="zh-CN" altLang="en-US" sz="1600" b="1" dirty="0">
                <a:latin typeface="+mn-ea"/>
                <a:ea typeface="+mn-ea"/>
              </a:rPr>
              <a:t>容器</a:t>
            </a:r>
            <a:endParaRPr lang="zh-CN" altLang="en-US" sz="1600" b="1" dirty="0" smtClean="0">
              <a:latin typeface="+mn-ea"/>
              <a:ea typeface="+mn-ea"/>
            </a:endParaRPr>
          </a:p>
        </p:txBody>
      </p:sp>
      <p:sp>
        <p:nvSpPr>
          <p:cNvPr id="17" name="文本占位符 2"/>
          <p:cNvSpPr txBox="1"/>
          <p:nvPr/>
        </p:nvSpPr>
        <p:spPr>
          <a:xfrm>
            <a:off x="947428" y="1233488"/>
            <a:ext cx="10525435" cy="1761310"/>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en-US" altLang="zh-CN" sz="1800" kern="0" dirty="0" smtClean="0">
                <a:latin typeface="+mn-ea"/>
              </a:rPr>
              <a:t>iSula </a:t>
            </a:r>
            <a:r>
              <a:rPr lang="zh-CN" altLang="en-US" sz="1800" kern="0" dirty="0" smtClean="0">
                <a:latin typeface="+mn-ea"/>
              </a:rPr>
              <a:t>通用容器引擎（</a:t>
            </a:r>
            <a:r>
              <a:rPr lang="en-US" altLang="zh-CN" sz="1800" kern="0" dirty="0" smtClean="0">
                <a:latin typeface="+mn-ea"/>
              </a:rPr>
              <a:t>iSulad</a:t>
            </a:r>
            <a:r>
              <a:rPr lang="zh-CN" altLang="en-US" sz="1800" kern="0" dirty="0" smtClean="0">
                <a:latin typeface="+mn-ea"/>
              </a:rPr>
              <a:t>）是一种新的容器解决方案，具有以下特点：</a:t>
            </a:r>
            <a:endParaRPr lang="en-US" altLang="zh-CN" sz="1800" kern="0" dirty="0" smtClean="0">
              <a:latin typeface="+mn-ea"/>
            </a:endParaRPr>
          </a:p>
          <a:p>
            <a:pPr lvl="1"/>
            <a:r>
              <a:rPr lang="zh-CN" altLang="en-US" sz="1400" kern="0" dirty="0" smtClean="0">
                <a:latin typeface="+mn-ea"/>
              </a:rPr>
              <a:t>快速灵活</a:t>
            </a:r>
            <a:r>
              <a:rPr lang="en-US" altLang="zh-CN" sz="1400" kern="0" dirty="0" smtClean="0">
                <a:latin typeface="+mn-ea"/>
              </a:rPr>
              <a:t>&amp;</a:t>
            </a:r>
            <a:r>
              <a:rPr lang="zh-CN" altLang="en-US" sz="1400" kern="0" dirty="0" smtClean="0">
                <a:latin typeface="+mn-ea"/>
              </a:rPr>
              <a:t>轻量级</a:t>
            </a:r>
            <a:endParaRPr lang="en-US" altLang="zh-CN" sz="1400" kern="0" dirty="0" smtClean="0">
              <a:latin typeface="+mn-ea"/>
            </a:endParaRPr>
          </a:p>
          <a:p>
            <a:pPr lvl="1"/>
            <a:r>
              <a:rPr lang="zh-CN" altLang="en-US" sz="1400" kern="0" dirty="0" smtClean="0">
                <a:latin typeface="+mn-ea"/>
              </a:rPr>
              <a:t>可信</a:t>
            </a:r>
            <a:r>
              <a:rPr lang="en-US" altLang="zh-CN" sz="1400" kern="0" dirty="0" smtClean="0">
                <a:latin typeface="+mn-ea"/>
              </a:rPr>
              <a:t>&amp;</a:t>
            </a:r>
            <a:r>
              <a:rPr lang="zh-CN" altLang="en-US" sz="1400" kern="0" dirty="0" smtClean="0">
                <a:latin typeface="+mn-ea"/>
              </a:rPr>
              <a:t>安全启动</a:t>
            </a:r>
            <a:endParaRPr lang="en-US" altLang="zh-CN" sz="1400" kern="0" dirty="0" smtClean="0">
              <a:latin typeface="+mn-ea"/>
            </a:endParaRPr>
          </a:p>
          <a:p>
            <a:pPr lvl="1"/>
            <a:r>
              <a:rPr lang="zh-CN" altLang="en-US" sz="1400" kern="0" dirty="0" smtClean="0">
                <a:latin typeface="+mn-ea"/>
              </a:rPr>
              <a:t>升级不中断业务</a:t>
            </a:r>
            <a:endParaRPr lang="en-US" altLang="zh-CN" sz="1400" kern="0" dirty="0" smtClean="0">
              <a:latin typeface="+mn-ea"/>
            </a:endParaRPr>
          </a:p>
          <a:p>
            <a:pPr lvl="1"/>
            <a:r>
              <a:rPr lang="zh-CN" altLang="en-US" sz="1400" kern="0" dirty="0" smtClean="0">
                <a:latin typeface="+mn-ea"/>
              </a:rPr>
              <a:t>增强安全性和调测特性</a:t>
            </a:r>
            <a:endParaRPr lang="zh-CN" altLang="en-US" sz="1400" kern="0" dirty="0" smtClean="0">
              <a:latin typeface="+mn-ea"/>
            </a:endParaRPr>
          </a:p>
        </p:txBody>
      </p:sp>
      <p:sp>
        <p:nvSpPr>
          <p:cNvPr id="19" name="圆角矩形 18"/>
          <p:cNvSpPr/>
          <p:nvPr/>
        </p:nvSpPr>
        <p:spPr bwMode="auto">
          <a:xfrm>
            <a:off x="1901534" y="5157192"/>
            <a:ext cx="8388932" cy="702931"/>
          </a:xfrm>
          <a:prstGeom prst="round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mn-ea"/>
                <a:ea typeface="+mn-ea"/>
              </a:rPr>
              <a:t>iSulad</a:t>
            </a:r>
            <a:endParaRPr kumimoji="0" lang="zh-CN" altLang="en-US" sz="2400" b="0" i="0" u="none" strike="noStrike" cap="none" normalizeH="0" baseline="0" dirty="0" smtClean="0">
              <a:ln>
                <a:noFill/>
              </a:ln>
              <a:solidFill>
                <a:schemeClr val="tx1"/>
              </a:solidFill>
              <a:effectLst/>
              <a:latin typeface="+mn-ea"/>
              <a:ea typeface="+mn-ea"/>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openEuler</a:t>
            </a:r>
            <a:r>
              <a:rPr lang="zh-CN" altLang="en-US" dirty="0">
                <a:solidFill>
                  <a:schemeClr val="tx1"/>
                </a:solidFill>
              </a:rPr>
              <a:t>技术特性 </a:t>
            </a:r>
            <a:r>
              <a:rPr lang="en-US" altLang="zh-CN" dirty="0">
                <a:solidFill>
                  <a:schemeClr val="tx1"/>
                </a:solidFill>
              </a:rPr>
              <a:t>- </a:t>
            </a:r>
            <a:r>
              <a:rPr lang="en-US" altLang="zh-CN" dirty="0" err="1" smtClean="0">
                <a:solidFill>
                  <a:schemeClr val="tx1"/>
                </a:solidFill>
              </a:rPr>
              <a:t>iSula</a:t>
            </a:r>
            <a:r>
              <a:rPr lang="zh-CN" altLang="en-US" dirty="0">
                <a:solidFill>
                  <a:schemeClr val="tx1"/>
                </a:solidFill>
              </a:rPr>
              <a:t>容器解决方案 </a:t>
            </a:r>
            <a:r>
              <a:rPr lang="en-US" altLang="zh-CN" dirty="0" smtClean="0">
                <a:solidFill>
                  <a:schemeClr val="tx1"/>
                </a:solidFill>
              </a:rPr>
              <a:t>(2)</a:t>
            </a:r>
            <a:endParaRPr lang="zh-CN" altLang="en-US" dirty="0">
              <a:solidFill>
                <a:schemeClr val="tx1"/>
              </a:solidFill>
            </a:endParaRPr>
          </a:p>
        </p:txBody>
      </p:sp>
      <p:sp>
        <p:nvSpPr>
          <p:cNvPr id="65" name="文本占位符 2"/>
          <p:cNvSpPr txBox="1"/>
          <p:nvPr/>
        </p:nvSpPr>
        <p:spPr>
          <a:xfrm>
            <a:off x="947428" y="1233488"/>
            <a:ext cx="10525435" cy="467320"/>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en-US" altLang="zh-CN" sz="1800" kern="0" dirty="0" smtClean="0">
                <a:latin typeface="+mn-ea"/>
              </a:rPr>
              <a:t>iSula </a:t>
            </a:r>
            <a:r>
              <a:rPr lang="zh-CN" altLang="en-US" sz="1800" kern="0" dirty="0" smtClean="0">
                <a:latin typeface="+mn-ea"/>
              </a:rPr>
              <a:t>容器基础镜像支持按需剪裁，实现极致小型化。</a:t>
            </a:r>
            <a:endParaRPr lang="zh-CN" altLang="en-US" sz="1400" kern="0" dirty="0" smtClean="0">
              <a:latin typeface="+mn-ea"/>
            </a:endParaRPr>
          </a:p>
        </p:txBody>
      </p:sp>
      <p:sp>
        <p:nvSpPr>
          <p:cNvPr id="208" name="圆角矩形 207"/>
          <p:cNvSpPr/>
          <p:nvPr/>
        </p:nvSpPr>
        <p:spPr bwMode="auto">
          <a:xfrm>
            <a:off x="1379476" y="4113076"/>
            <a:ext cx="4032448" cy="2016224"/>
          </a:xfrm>
          <a:prstGeom prst="roundRect">
            <a:avLst>
              <a:gd name="adj" fmla="val 8514"/>
            </a:avLst>
          </a:prstGeom>
          <a:solidFill>
            <a:schemeClr val="bg1">
              <a:lumMod val="95000"/>
            </a:schemeClr>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09" name="圆角矩形 208"/>
          <p:cNvSpPr/>
          <p:nvPr/>
        </p:nvSpPr>
        <p:spPr bwMode="auto">
          <a:xfrm>
            <a:off x="1379476" y="1872120"/>
            <a:ext cx="4032448" cy="2193194"/>
          </a:xfrm>
          <a:prstGeom prst="roundRect">
            <a:avLst>
              <a:gd name="adj" fmla="val 9640"/>
            </a:avLst>
          </a:prstGeom>
          <a:solidFill>
            <a:schemeClr val="bg1">
              <a:lumMod val="95000"/>
            </a:schemeClr>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10" name="矩形 209"/>
          <p:cNvSpPr/>
          <p:nvPr/>
        </p:nvSpPr>
        <p:spPr bwMode="auto">
          <a:xfrm>
            <a:off x="2063080" y="5696660"/>
            <a:ext cx="2881142" cy="294044"/>
          </a:xfrm>
          <a:prstGeom prst="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mn-ea"/>
                <a:ea typeface="+mn-ea"/>
              </a:rPr>
              <a:t>openEuler</a:t>
            </a:r>
            <a:endParaRPr kumimoji="0" lang="zh-CN" altLang="en-US" sz="1800" b="0" i="0" u="none" strike="noStrike" cap="none" normalizeH="0" baseline="0" dirty="0" smtClean="0">
              <a:ln>
                <a:noFill/>
              </a:ln>
              <a:solidFill>
                <a:schemeClr val="tx1"/>
              </a:solidFill>
              <a:effectLst/>
              <a:latin typeface="+mn-ea"/>
              <a:ea typeface="+mn-ea"/>
            </a:endParaRPr>
          </a:p>
        </p:txBody>
      </p:sp>
      <p:sp>
        <p:nvSpPr>
          <p:cNvPr id="211" name="矩形 210"/>
          <p:cNvSpPr/>
          <p:nvPr/>
        </p:nvSpPr>
        <p:spPr bwMode="auto">
          <a:xfrm>
            <a:off x="2808203" y="5227264"/>
            <a:ext cx="2136019" cy="327161"/>
          </a:xfrm>
          <a:prstGeom prst="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mn-ea"/>
                <a:ea typeface="+mn-ea"/>
              </a:rPr>
              <a:t>     iSulad</a:t>
            </a:r>
            <a:endParaRPr kumimoji="0" lang="zh-CN" altLang="en-US" sz="1800" b="0" i="0" u="none" strike="noStrike" cap="none" normalizeH="0" baseline="0" dirty="0" smtClean="0">
              <a:ln>
                <a:noFill/>
              </a:ln>
              <a:solidFill>
                <a:schemeClr val="tx1"/>
              </a:solidFill>
              <a:effectLst/>
              <a:latin typeface="+mn-ea"/>
              <a:ea typeface="+mn-ea"/>
            </a:endParaRPr>
          </a:p>
        </p:txBody>
      </p:sp>
      <p:sp>
        <p:nvSpPr>
          <p:cNvPr id="212" name="矩形 211"/>
          <p:cNvSpPr/>
          <p:nvPr/>
        </p:nvSpPr>
        <p:spPr bwMode="auto">
          <a:xfrm>
            <a:off x="3271835" y="4798507"/>
            <a:ext cx="761681" cy="325402"/>
          </a:xfrm>
          <a:prstGeom prst="rect">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瘦镜像</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13" name="矩形 212"/>
          <p:cNvSpPr/>
          <p:nvPr/>
        </p:nvSpPr>
        <p:spPr bwMode="auto">
          <a:xfrm>
            <a:off x="4178145" y="4798507"/>
            <a:ext cx="761681" cy="325402"/>
          </a:xfrm>
          <a:prstGeom prst="rect">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瘦镜像</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14" name="矩形 213"/>
          <p:cNvSpPr/>
          <p:nvPr/>
        </p:nvSpPr>
        <p:spPr bwMode="auto">
          <a:xfrm>
            <a:off x="3271835" y="4473105"/>
            <a:ext cx="761681" cy="325402"/>
          </a:xfrm>
          <a:prstGeom prst="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容器</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15" name="矩形 214"/>
          <p:cNvSpPr/>
          <p:nvPr/>
        </p:nvSpPr>
        <p:spPr bwMode="auto">
          <a:xfrm>
            <a:off x="4178145" y="4473105"/>
            <a:ext cx="761681" cy="325402"/>
          </a:xfrm>
          <a:prstGeom prst="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容器</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16" name="矩形 215"/>
          <p:cNvSpPr/>
          <p:nvPr/>
        </p:nvSpPr>
        <p:spPr bwMode="auto">
          <a:xfrm>
            <a:off x="2870172" y="5254617"/>
            <a:ext cx="637743" cy="272455"/>
          </a:xfrm>
          <a:prstGeom prst="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mn-ea"/>
                <a:ea typeface="+mn-ea"/>
              </a:rPr>
              <a:t>CRFS</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17" name="矩形 216"/>
          <p:cNvSpPr/>
          <p:nvPr/>
        </p:nvSpPr>
        <p:spPr bwMode="auto">
          <a:xfrm>
            <a:off x="1847177" y="4401108"/>
            <a:ext cx="1006304" cy="430516"/>
          </a:xfrm>
          <a:prstGeom prst="rect">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镜像仓库</a:t>
            </a:r>
            <a:endParaRPr kumimoji="0" lang="zh-CN" altLang="en-US" sz="1400" b="0" i="0" u="none" strike="noStrike" cap="none" normalizeH="0" baseline="0" dirty="0" smtClean="0">
              <a:ln>
                <a:noFill/>
              </a:ln>
              <a:solidFill>
                <a:schemeClr val="tx1"/>
              </a:solidFill>
              <a:effectLst/>
              <a:latin typeface="+mn-ea"/>
              <a:ea typeface="+mn-ea"/>
            </a:endParaRPr>
          </a:p>
        </p:txBody>
      </p:sp>
      <p:cxnSp>
        <p:nvCxnSpPr>
          <p:cNvPr id="219" name="直接箭头连接符 218"/>
          <p:cNvCxnSpPr>
            <a:stCxn id="217" idx="2"/>
            <a:endCxn id="216" idx="1"/>
          </p:cNvCxnSpPr>
          <p:nvPr/>
        </p:nvCxnSpPr>
        <p:spPr bwMode="auto">
          <a:xfrm>
            <a:off x="2350329" y="4831624"/>
            <a:ext cx="519842" cy="55922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20" name="直接箭头连接符 219"/>
          <p:cNvCxnSpPr>
            <a:stCxn id="216" idx="0"/>
            <a:endCxn id="212" idx="2"/>
          </p:cNvCxnSpPr>
          <p:nvPr/>
        </p:nvCxnSpPr>
        <p:spPr bwMode="auto">
          <a:xfrm flipV="1">
            <a:off x="3189043" y="5123909"/>
            <a:ext cx="463632" cy="13070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23" name="直接箭头连接符 222"/>
          <p:cNvCxnSpPr>
            <a:stCxn id="216" idx="0"/>
            <a:endCxn id="213" idx="2"/>
          </p:cNvCxnSpPr>
          <p:nvPr/>
        </p:nvCxnSpPr>
        <p:spPr bwMode="auto">
          <a:xfrm flipV="1">
            <a:off x="3189043" y="5123909"/>
            <a:ext cx="1369942" cy="13070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28" name="矩形 227"/>
          <p:cNvSpPr/>
          <p:nvPr/>
        </p:nvSpPr>
        <p:spPr bwMode="auto">
          <a:xfrm>
            <a:off x="1470458" y="4092667"/>
            <a:ext cx="1337745" cy="32540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400" dirty="0">
                <a:latin typeface="+mn-ea"/>
                <a:ea typeface="+mn-ea"/>
              </a:rPr>
              <a:t>按</a:t>
            </a:r>
            <a:r>
              <a:rPr lang="zh-CN" altLang="en-US" sz="1400" dirty="0" smtClean="0">
                <a:latin typeface="+mn-ea"/>
                <a:ea typeface="+mn-ea"/>
              </a:rPr>
              <a:t>需加载</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29" name="矩形 228"/>
          <p:cNvSpPr/>
          <p:nvPr/>
        </p:nvSpPr>
        <p:spPr bwMode="auto">
          <a:xfrm>
            <a:off x="1470458" y="1861543"/>
            <a:ext cx="1337745" cy="32540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400" dirty="0" smtClean="0">
                <a:latin typeface="+mn-ea"/>
                <a:ea typeface="+mn-ea"/>
              </a:rPr>
              <a:t>镜像瘦身</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30" name="圆角矩形 229"/>
          <p:cNvSpPr/>
          <p:nvPr/>
        </p:nvSpPr>
        <p:spPr bwMode="auto">
          <a:xfrm>
            <a:off x="1666996" y="2264566"/>
            <a:ext cx="792168" cy="268859"/>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1" name="圆角矩形 230"/>
          <p:cNvSpPr/>
          <p:nvPr/>
        </p:nvSpPr>
        <p:spPr bwMode="auto">
          <a:xfrm>
            <a:off x="2747292" y="1962018"/>
            <a:ext cx="1005722" cy="412925"/>
          </a:xfrm>
          <a:prstGeom prst="roundRect">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2" name="圆角矩形 231"/>
          <p:cNvSpPr/>
          <p:nvPr/>
        </p:nvSpPr>
        <p:spPr bwMode="auto">
          <a:xfrm>
            <a:off x="2738778" y="2545061"/>
            <a:ext cx="1014236" cy="283766"/>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3" name="圆角矩形 232"/>
          <p:cNvSpPr/>
          <p:nvPr/>
        </p:nvSpPr>
        <p:spPr bwMode="auto">
          <a:xfrm>
            <a:off x="2747292" y="3068276"/>
            <a:ext cx="1005722" cy="548122"/>
          </a:xfrm>
          <a:prstGeom prst="round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4" name="圆角矩形 233"/>
          <p:cNvSpPr/>
          <p:nvPr/>
        </p:nvSpPr>
        <p:spPr bwMode="auto">
          <a:xfrm>
            <a:off x="2747292" y="3721923"/>
            <a:ext cx="1005722" cy="268859"/>
          </a:xfrm>
          <a:prstGeom prst="round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100" dirty="0" smtClean="0">
                <a:latin typeface="+mn-ea"/>
                <a:ea typeface="+mn-ea"/>
              </a:rPr>
              <a:t>提取文件</a:t>
            </a: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5" name="圆角矩形 234"/>
          <p:cNvSpPr/>
          <p:nvPr/>
        </p:nvSpPr>
        <p:spPr bwMode="auto">
          <a:xfrm>
            <a:off x="1666996" y="2800684"/>
            <a:ext cx="792168" cy="268859"/>
          </a:xfrm>
          <a:prstGeom prst="round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200" b="0" i="0" u="none" strike="noStrike" cap="none" normalizeH="0" baseline="0" dirty="0" smtClean="0">
              <a:ln>
                <a:noFill/>
              </a:ln>
              <a:solidFill>
                <a:schemeClr val="tx1"/>
              </a:solidFill>
              <a:effectLst/>
              <a:latin typeface="+mn-ea"/>
              <a:ea typeface="+mn-ea"/>
            </a:endParaRPr>
          </a:p>
        </p:txBody>
      </p:sp>
      <p:sp>
        <p:nvSpPr>
          <p:cNvPr id="236" name="圆角矩形 235"/>
          <p:cNvSpPr/>
          <p:nvPr/>
        </p:nvSpPr>
        <p:spPr bwMode="auto">
          <a:xfrm>
            <a:off x="3888499" y="1962018"/>
            <a:ext cx="792168" cy="268859"/>
          </a:xfrm>
          <a:prstGeom prst="roundRect">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7" name="圆角矩形 236"/>
          <p:cNvSpPr/>
          <p:nvPr/>
        </p:nvSpPr>
        <p:spPr bwMode="auto">
          <a:xfrm>
            <a:off x="3890761" y="3721595"/>
            <a:ext cx="792168" cy="268859"/>
          </a:xfrm>
          <a:prstGeom prst="round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38" name="圆角矩形 237"/>
          <p:cNvSpPr/>
          <p:nvPr/>
        </p:nvSpPr>
        <p:spPr bwMode="auto">
          <a:xfrm>
            <a:off x="4680667" y="2611373"/>
            <a:ext cx="684289" cy="268859"/>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40" name="圆角矩形 239"/>
          <p:cNvSpPr/>
          <p:nvPr/>
        </p:nvSpPr>
        <p:spPr bwMode="auto">
          <a:xfrm>
            <a:off x="3980970" y="2611373"/>
            <a:ext cx="601105" cy="268859"/>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mn-ea"/>
                <a:ea typeface="+mn-ea"/>
              </a:rPr>
              <a:t>build</a:t>
            </a:r>
            <a:endParaRPr kumimoji="0" lang="zh-CN" altLang="en-US" sz="1100" b="0" i="0" u="none" strike="noStrike" cap="none" normalizeH="0" baseline="0" dirty="0" smtClean="0">
              <a:ln>
                <a:noFill/>
              </a:ln>
              <a:solidFill>
                <a:schemeClr val="tx1"/>
              </a:solidFill>
              <a:effectLst/>
              <a:latin typeface="+mn-ea"/>
              <a:ea typeface="+mn-ea"/>
            </a:endParaRPr>
          </a:p>
        </p:txBody>
      </p:sp>
      <p:sp>
        <p:nvSpPr>
          <p:cNvPr id="241" name="矩形 240"/>
          <p:cNvSpPr/>
          <p:nvPr/>
        </p:nvSpPr>
        <p:spPr>
          <a:xfrm>
            <a:off x="1586331" y="2246905"/>
            <a:ext cx="954107" cy="276999"/>
          </a:xfrm>
          <a:prstGeom prst="rect">
            <a:avLst/>
          </a:prstGeom>
        </p:spPr>
        <p:txBody>
          <a:bodyPr wrap="none">
            <a:spAutoFit/>
          </a:bodyPr>
          <a:lstStyle/>
          <a:p>
            <a:r>
              <a:rPr lang="zh-CN" altLang="en-US" sz="1200" dirty="0">
                <a:latin typeface="+mn-ea"/>
                <a:ea typeface="+mn-ea"/>
              </a:rPr>
              <a:t>输入胖镜像</a:t>
            </a:r>
            <a:endParaRPr lang="zh-CN" altLang="en-US" sz="1200" dirty="0">
              <a:latin typeface="+mn-ea"/>
              <a:ea typeface="+mn-ea"/>
            </a:endParaRPr>
          </a:p>
        </p:txBody>
      </p:sp>
      <p:sp>
        <p:nvSpPr>
          <p:cNvPr id="242" name="矩形 241"/>
          <p:cNvSpPr/>
          <p:nvPr/>
        </p:nvSpPr>
        <p:spPr>
          <a:xfrm>
            <a:off x="1677539" y="2794636"/>
            <a:ext cx="800219" cy="276999"/>
          </a:xfrm>
          <a:prstGeom prst="rect">
            <a:avLst/>
          </a:prstGeom>
        </p:spPr>
        <p:txBody>
          <a:bodyPr wrap="none">
            <a:spAutoFit/>
          </a:bodyPr>
          <a:lstStyle/>
          <a:p>
            <a:r>
              <a:rPr lang="zh-CN" altLang="en-US" sz="1200" dirty="0" smtClean="0">
                <a:latin typeface="+mn-ea"/>
                <a:ea typeface="+mn-ea"/>
              </a:rPr>
              <a:t>终止运行</a:t>
            </a:r>
            <a:endParaRPr lang="zh-CN" altLang="en-US" sz="1200" dirty="0">
              <a:latin typeface="+mn-ea"/>
              <a:ea typeface="+mn-ea"/>
            </a:endParaRPr>
          </a:p>
        </p:txBody>
      </p:sp>
      <p:sp>
        <p:nvSpPr>
          <p:cNvPr id="243" name="矩形 242"/>
          <p:cNvSpPr/>
          <p:nvPr/>
        </p:nvSpPr>
        <p:spPr>
          <a:xfrm>
            <a:off x="2695672" y="1941161"/>
            <a:ext cx="1100448" cy="461665"/>
          </a:xfrm>
          <a:prstGeom prst="rect">
            <a:avLst/>
          </a:prstGeom>
        </p:spPr>
        <p:txBody>
          <a:bodyPr wrap="square">
            <a:spAutoFit/>
          </a:bodyPr>
          <a:lstStyle/>
          <a:p>
            <a:pPr algn="ctr"/>
            <a:r>
              <a:rPr lang="zh-CN" altLang="en-US" sz="1200" dirty="0" smtClean="0">
                <a:latin typeface="+mn-ea"/>
                <a:ea typeface="+mn-ea"/>
              </a:rPr>
              <a:t>分析提取镜像元数据</a:t>
            </a:r>
            <a:endParaRPr lang="zh-CN" altLang="en-US" sz="1200" dirty="0">
              <a:latin typeface="+mn-ea"/>
              <a:ea typeface="+mn-ea"/>
            </a:endParaRPr>
          </a:p>
        </p:txBody>
      </p:sp>
      <p:sp>
        <p:nvSpPr>
          <p:cNvPr id="244" name="矩形 243"/>
          <p:cNvSpPr/>
          <p:nvPr/>
        </p:nvSpPr>
        <p:spPr>
          <a:xfrm>
            <a:off x="2610250" y="2524475"/>
            <a:ext cx="1254601" cy="276999"/>
          </a:xfrm>
          <a:prstGeom prst="rect">
            <a:avLst/>
          </a:prstGeom>
        </p:spPr>
        <p:txBody>
          <a:bodyPr wrap="square">
            <a:spAutoFit/>
          </a:bodyPr>
          <a:lstStyle/>
          <a:p>
            <a:pPr algn="ctr"/>
            <a:r>
              <a:rPr lang="zh-CN" altLang="en-US" sz="1200" dirty="0" smtClean="0">
                <a:latin typeface="+mn-ea"/>
                <a:ea typeface="+mn-ea"/>
              </a:rPr>
              <a:t>运行容器镜像</a:t>
            </a:r>
            <a:endParaRPr lang="zh-CN" altLang="en-US" sz="1200" dirty="0">
              <a:latin typeface="+mn-ea"/>
              <a:ea typeface="+mn-ea"/>
            </a:endParaRPr>
          </a:p>
        </p:txBody>
      </p:sp>
      <p:sp>
        <p:nvSpPr>
          <p:cNvPr id="245" name="矩形 244"/>
          <p:cNvSpPr/>
          <p:nvPr/>
        </p:nvSpPr>
        <p:spPr>
          <a:xfrm>
            <a:off x="2678133" y="3013707"/>
            <a:ext cx="1118834" cy="646331"/>
          </a:xfrm>
          <a:prstGeom prst="rect">
            <a:avLst/>
          </a:prstGeom>
        </p:spPr>
        <p:txBody>
          <a:bodyPr wrap="square">
            <a:spAutoFit/>
          </a:bodyPr>
          <a:lstStyle/>
          <a:p>
            <a:pPr algn="ctr"/>
            <a:r>
              <a:rPr lang="zh-CN" altLang="en-US" sz="1200" dirty="0" smtClean="0">
                <a:latin typeface="+mn-ea"/>
                <a:ea typeface="+mn-ea"/>
              </a:rPr>
              <a:t>容器搜集文件访问数据</a:t>
            </a:r>
            <a:r>
              <a:rPr lang="en-US" altLang="zh-CN" sz="1200" dirty="0" err="1" smtClean="0">
                <a:latin typeface="+mn-ea"/>
                <a:ea typeface="+mn-ea"/>
              </a:rPr>
              <a:t>CounterFS</a:t>
            </a:r>
            <a:endParaRPr lang="zh-CN" altLang="en-US" sz="1200" dirty="0">
              <a:latin typeface="+mn-ea"/>
              <a:ea typeface="+mn-ea"/>
            </a:endParaRPr>
          </a:p>
        </p:txBody>
      </p:sp>
      <p:sp>
        <p:nvSpPr>
          <p:cNvPr id="246" name="矩形 245"/>
          <p:cNvSpPr/>
          <p:nvPr/>
        </p:nvSpPr>
        <p:spPr>
          <a:xfrm>
            <a:off x="3821337" y="3699779"/>
            <a:ext cx="901436" cy="276999"/>
          </a:xfrm>
          <a:prstGeom prst="rect">
            <a:avLst/>
          </a:prstGeom>
        </p:spPr>
        <p:txBody>
          <a:bodyPr wrap="square">
            <a:spAutoFit/>
          </a:bodyPr>
          <a:lstStyle/>
          <a:p>
            <a:pPr algn="ctr"/>
            <a:r>
              <a:rPr lang="en-US" altLang="zh-CN" sz="1200" dirty="0" smtClean="0">
                <a:latin typeface="+mn-ea"/>
                <a:ea typeface="+mn-ea"/>
              </a:rPr>
              <a:t>Rootfs.tar</a:t>
            </a:r>
            <a:endParaRPr lang="zh-CN" altLang="en-US" sz="1200" dirty="0">
              <a:latin typeface="+mn-ea"/>
              <a:ea typeface="+mn-ea"/>
            </a:endParaRPr>
          </a:p>
        </p:txBody>
      </p:sp>
      <p:sp>
        <p:nvSpPr>
          <p:cNvPr id="247" name="矩形 246"/>
          <p:cNvSpPr/>
          <p:nvPr/>
        </p:nvSpPr>
        <p:spPr>
          <a:xfrm>
            <a:off x="3813285" y="1947668"/>
            <a:ext cx="942514" cy="276999"/>
          </a:xfrm>
          <a:prstGeom prst="rect">
            <a:avLst/>
          </a:prstGeom>
        </p:spPr>
        <p:txBody>
          <a:bodyPr wrap="square">
            <a:spAutoFit/>
          </a:bodyPr>
          <a:lstStyle/>
          <a:p>
            <a:pPr algn="ctr"/>
            <a:r>
              <a:rPr lang="en-US" altLang="zh-CN" sz="1200" dirty="0" err="1" smtClean="0">
                <a:latin typeface="+mn-ea"/>
                <a:ea typeface="+mn-ea"/>
              </a:rPr>
              <a:t>Dockerfile</a:t>
            </a:r>
            <a:endParaRPr lang="zh-CN" altLang="en-US" sz="1200" dirty="0">
              <a:latin typeface="+mn-ea"/>
              <a:ea typeface="+mn-ea"/>
            </a:endParaRPr>
          </a:p>
        </p:txBody>
      </p:sp>
      <p:sp>
        <p:nvSpPr>
          <p:cNvPr id="248" name="矩形 247"/>
          <p:cNvSpPr/>
          <p:nvPr/>
        </p:nvSpPr>
        <p:spPr>
          <a:xfrm>
            <a:off x="4629043" y="2607302"/>
            <a:ext cx="800219" cy="276999"/>
          </a:xfrm>
          <a:prstGeom prst="rect">
            <a:avLst/>
          </a:prstGeom>
        </p:spPr>
        <p:txBody>
          <a:bodyPr wrap="none">
            <a:spAutoFit/>
          </a:bodyPr>
          <a:lstStyle/>
          <a:p>
            <a:r>
              <a:rPr lang="zh-CN" altLang="en-US" sz="1200" dirty="0" smtClean="0">
                <a:latin typeface="+mn-ea"/>
                <a:ea typeface="+mn-ea"/>
              </a:rPr>
              <a:t>输出镜像</a:t>
            </a:r>
            <a:endParaRPr lang="zh-CN" altLang="en-US" sz="1200" dirty="0">
              <a:latin typeface="+mn-ea"/>
              <a:ea typeface="+mn-ea"/>
            </a:endParaRPr>
          </a:p>
        </p:txBody>
      </p:sp>
      <p:cxnSp>
        <p:nvCxnSpPr>
          <p:cNvPr id="249" name="直接箭头连接符 248"/>
          <p:cNvCxnSpPr>
            <a:stCxn id="230" idx="3"/>
            <a:endCxn id="231" idx="1"/>
          </p:cNvCxnSpPr>
          <p:nvPr/>
        </p:nvCxnSpPr>
        <p:spPr bwMode="auto">
          <a:xfrm flipV="1">
            <a:off x="2459164" y="2168481"/>
            <a:ext cx="288128" cy="23051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52" name="直接箭头连接符 251"/>
          <p:cNvCxnSpPr>
            <a:stCxn id="232" idx="2"/>
            <a:endCxn id="233" idx="0"/>
          </p:cNvCxnSpPr>
          <p:nvPr/>
        </p:nvCxnSpPr>
        <p:spPr bwMode="auto">
          <a:xfrm>
            <a:off x="3245896" y="2828827"/>
            <a:ext cx="4257" cy="23944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58" name="直接箭头连接符 257"/>
          <p:cNvCxnSpPr>
            <a:stCxn id="235" idx="3"/>
          </p:cNvCxnSpPr>
          <p:nvPr/>
        </p:nvCxnSpPr>
        <p:spPr bwMode="auto">
          <a:xfrm flipV="1">
            <a:off x="2459164" y="2933135"/>
            <a:ext cx="786732" cy="1979"/>
          </a:xfrm>
          <a:prstGeom prst="straightConnector1">
            <a:avLst/>
          </a:prstGeom>
          <a:solidFill>
            <a:schemeClr val="accent1"/>
          </a:solidFill>
          <a:ln w="19050" cap="flat" cmpd="sng" algn="ctr">
            <a:solidFill>
              <a:schemeClr val="tx1"/>
            </a:solidFill>
            <a:prstDash val="solid"/>
            <a:round/>
            <a:headEnd type="none" w="med" len="med"/>
            <a:tailEnd type="none"/>
          </a:ln>
          <a:effectLst/>
        </p:spPr>
      </p:cxnSp>
      <p:cxnSp>
        <p:nvCxnSpPr>
          <p:cNvPr id="268" name="直接箭头连接符 267"/>
          <p:cNvCxnSpPr>
            <a:stCxn id="233" idx="2"/>
            <a:endCxn id="234" idx="0"/>
          </p:cNvCxnSpPr>
          <p:nvPr/>
        </p:nvCxnSpPr>
        <p:spPr bwMode="auto">
          <a:xfrm>
            <a:off x="3250153" y="3616398"/>
            <a:ext cx="0" cy="10552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71" name="直接箭头连接符 270"/>
          <p:cNvCxnSpPr>
            <a:stCxn id="234" idx="3"/>
            <a:endCxn id="237" idx="1"/>
          </p:cNvCxnSpPr>
          <p:nvPr/>
        </p:nvCxnSpPr>
        <p:spPr bwMode="auto">
          <a:xfrm flipV="1">
            <a:off x="3753014" y="3856025"/>
            <a:ext cx="137747" cy="32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75" name="直接箭头连接符 274"/>
          <p:cNvCxnSpPr>
            <a:stCxn id="237" idx="0"/>
            <a:endCxn id="240" idx="2"/>
          </p:cNvCxnSpPr>
          <p:nvPr/>
        </p:nvCxnSpPr>
        <p:spPr bwMode="auto">
          <a:xfrm flipH="1" flipV="1">
            <a:off x="4281523" y="2880232"/>
            <a:ext cx="5322" cy="84136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79" name="直接箭头连接符 278"/>
          <p:cNvCxnSpPr/>
          <p:nvPr/>
        </p:nvCxnSpPr>
        <p:spPr bwMode="auto">
          <a:xfrm>
            <a:off x="3753014" y="2106079"/>
            <a:ext cx="135485" cy="357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80" name="直接箭头连接符 279"/>
          <p:cNvCxnSpPr>
            <a:stCxn id="236" idx="2"/>
            <a:endCxn id="240" idx="0"/>
          </p:cNvCxnSpPr>
          <p:nvPr/>
        </p:nvCxnSpPr>
        <p:spPr bwMode="auto">
          <a:xfrm flipH="1">
            <a:off x="4281523" y="2230877"/>
            <a:ext cx="3060" cy="38049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84" name="直接箭头连接符 283"/>
          <p:cNvCxnSpPr>
            <a:stCxn id="240" idx="3"/>
            <a:endCxn id="238" idx="1"/>
          </p:cNvCxnSpPr>
          <p:nvPr/>
        </p:nvCxnSpPr>
        <p:spPr bwMode="auto">
          <a:xfrm>
            <a:off x="4582075" y="2745803"/>
            <a:ext cx="9859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91" name="直接箭头连接符 290"/>
          <p:cNvCxnSpPr>
            <a:stCxn id="230" idx="3"/>
            <a:endCxn id="232" idx="1"/>
          </p:cNvCxnSpPr>
          <p:nvPr/>
        </p:nvCxnSpPr>
        <p:spPr bwMode="auto">
          <a:xfrm>
            <a:off x="2459164" y="2398996"/>
            <a:ext cx="279614" cy="28794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94" name="右大括号 293"/>
          <p:cNvSpPr/>
          <p:nvPr/>
        </p:nvSpPr>
        <p:spPr bwMode="auto">
          <a:xfrm>
            <a:off x="5428335" y="2168481"/>
            <a:ext cx="1208803" cy="3354025"/>
          </a:xfrm>
          <a:prstGeom prst="rightBrace">
            <a:avLst>
              <a:gd name="adj1" fmla="val 8333"/>
              <a:gd name="adj2" fmla="val 79250"/>
            </a:avLst>
          </a:prstGeom>
          <a:noFill/>
          <a:ln w="25400" cap="flat" cmpd="sng" algn="ctr">
            <a:solidFill>
              <a:srgbClr val="00B0F0"/>
            </a:solidFill>
            <a:prstDash val="solid"/>
            <a:round/>
            <a:headEnd type="none" w="med" len="med"/>
            <a:tailEnd type="none"/>
          </a:ln>
          <a:effectLst/>
        </p:spPr>
        <p:txBody>
          <a:bodyPr rtlCol="0" anchor="ctr"/>
          <a:lstStyle/>
          <a:p>
            <a:pPr algn="ctr"/>
            <a:endParaRPr lang="zh-CN" altLang="en-US"/>
          </a:p>
        </p:txBody>
      </p:sp>
      <p:sp>
        <p:nvSpPr>
          <p:cNvPr id="295" name="圆角矩形 294"/>
          <p:cNvSpPr/>
          <p:nvPr/>
        </p:nvSpPr>
        <p:spPr bwMode="auto">
          <a:xfrm>
            <a:off x="6637138" y="1872120"/>
            <a:ext cx="4032448" cy="1787918"/>
          </a:xfrm>
          <a:prstGeom prst="roundRect">
            <a:avLst>
              <a:gd name="adj" fmla="val 9771"/>
            </a:avLst>
          </a:prstGeom>
          <a:solidFill>
            <a:schemeClr val="bg1">
              <a:lumMod val="95000"/>
            </a:schemeClr>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96" name="圆角矩形 295"/>
          <p:cNvSpPr/>
          <p:nvPr/>
        </p:nvSpPr>
        <p:spPr bwMode="auto">
          <a:xfrm>
            <a:off x="6637138" y="3719870"/>
            <a:ext cx="4032448" cy="2409429"/>
          </a:xfrm>
          <a:prstGeom prst="roundRect">
            <a:avLst>
              <a:gd name="adj" fmla="val 9418"/>
            </a:avLst>
          </a:prstGeom>
          <a:solidFill>
            <a:schemeClr val="bg1">
              <a:lumMod val="95000"/>
            </a:schemeClr>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297" name="矩形 296"/>
          <p:cNvSpPr/>
          <p:nvPr/>
        </p:nvSpPr>
        <p:spPr bwMode="auto">
          <a:xfrm>
            <a:off x="6707058" y="1861543"/>
            <a:ext cx="1801210" cy="32540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err="1" smtClean="0">
                <a:latin typeface="+mn-ea"/>
                <a:ea typeface="+mn-ea"/>
              </a:rPr>
              <a:t>CounterFS</a:t>
            </a:r>
            <a:r>
              <a:rPr lang="zh-CN" altLang="en-US" sz="1400" dirty="0" smtClean="0">
                <a:latin typeface="+mn-ea"/>
                <a:ea typeface="+mn-ea"/>
              </a:rPr>
              <a:t>实现架构</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298" name="矩形 297"/>
          <p:cNvSpPr/>
          <p:nvPr/>
        </p:nvSpPr>
        <p:spPr>
          <a:xfrm>
            <a:off x="7375408" y="2370917"/>
            <a:ext cx="800219" cy="276999"/>
          </a:xfrm>
          <a:prstGeom prst="rect">
            <a:avLst/>
          </a:prstGeom>
        </p:spPr>
        <p:txBody>
          <a:bodyPr wrap="none">
            <a:spAutoFit/>
          </a:bodyPr>
          <a:lstStyle/>
          <a:p>
            <a:r>
              <a:rPr lang="zh-CN" altLang="en-US" sz="1200" dirty="0" smtClean="0">
                <a:latin typeface="+mn-ea"/>
                <a:ea typeface="+mn-ea"/>
              </a:rPr>
              <a:t>读写请求</a:t>
            </a:r>
            <a:endParaRPr lang="zh-CN" altLang="en-US" sz="1200" dirty="0">
              <a:latin typeface="+mn-ea"/>
              <a:ea typeface="+mn-ea"/>
            </a:endParaRPr>
          </a:p>
        </p:txBody>
      </p:sp>
      <p:sp>
        <p:nvSpPr>
          <p:cNvPr id="299" name="矩形 298"/>
          <p:cNvSpPr/>
          <p:nvPr/>
        </p:nvSpPr>
        <p:spPr bwMode="auto">
          <a:xfrm>
            <a:off x="7394678" y="3174171"/>
            <a:ext cx="761681" cy="325402"/>
          </a:xfrm>
          <a:prstGeom prst="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smtClean="0">
                <a:latin typeface="+mn-ea"/>
                <a:ea typeface="+mn-ea"/>
              </a:rPr>
              <a:t>VFS</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300" name="矩形 299"/>
          <p:cNvSpPr/>
          <p:nvPr/>
        </p:nvSpPr>
        <p:spPr bwMode="auto">
          <a:xfrm>
            <a:off x="9034613" y="3174171"/>
            <a:ext cx="1129839" cy="325402"/>
          </a:xfrm>
          <a:prstGeom prst="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smtClean="0">
                <a:latin typeface="+mn-ea"/>
                <a:ea typeface="+mn-ea"/>
              </a:rPr>
              <a:t>fuse</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301" name="矩形 300"/>
          <p:cNvSpPr/>
          <p:nvPr/>
        </p:nvSpPr>
        <p:spPr bwMode="auto">
          <a:xfrm>
            <a:off x="9034613" y="2582110"/>
            <a:ext cx="1129839" cy="325402"/>
          </a:xfrm>
          <a:prstGeom prst="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err="1" smtClean="0">
                <a:latin typeface="+mn-ea"/>
                <a:ea typeface="+mn-ea"/>
              </a:rPr>
              <a:t>libfuse</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302" name="矩形 301"/>
          <p:cNvSpPr/>
          <p:nvPr/>
        </p:nvSpPr>
        <p:spPr bwMode="auto">
          <a:xfrm>
            <a:off x="9034613" y="1990050"/>
            <a:ext cx="1129839" cy="325402"/>
          </a:xfrm>
          <a:prstGeom prst="rec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err="1" smtClean="0">
                <a:latin typeface="+mn-ea"/>
                <a:ea typeface="+mn-ea"/>
              </a:rPr>
              <a:t>counterfs</a:t>
            </a:r>
            <a:endParaRPr kumimoji="0" lang="zh-CN" altLang="en-US" sz="1400" b="0" i="0" u="none" strike="noStrike" cap="none" normalizeH="0" baseline="0" dirty="0" smtClean="0">
              <a:ln>
                <a:noFill/>
              </a:ln>
              <a:solidFill>
                <a:schemeClr val="tx1"/>
              </a:solidFill>
              <a:effectLst/>
              <a:latin typeface="+mn-ea"/>
              <a:ea typeface="+mn-ea"/>
            </a:endParaRPr>
          </a:p>
        </p:txBody>
      </p:sp>
      <p:cxnSp>
        <p:nvCxnSpPr>
          <p:cNvPr id="303" name="直接箭头连接符 302"/>
          <p:cNvCxnSpPr/>
          <p:nvPr/>
        </p:nvCxnSpPr>
        <p:spPr bwMode="auto">
          <a:xfrm flipH="1">
            <a:off x="7614376" y="2628768"/>
            <a:ext cx="5694" cy="51567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05" name="直接箭头连接符 304"/>
          <p:cNvCxnSpPr/>
          <p:nvPr/>
        </p:nvCxnSpPr>
        <p:spPr bwMode="auto">
          <a:xfrm flipH="1" flipV="1">
            <a:off x="7895001" y="2628768"/>
            <a:ext cx="5694" cy="51567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09" name="直接箭头连接符 308"/>
          <p:cNvCxnSpPr>
            <a:stCxn id="299" idx="3"/>
            <a:endCxn id="300" idx="1"/>
          </p:cNvCxnSpPr>
          <p:nvPr/>
        </p:nvCxnSpPr>
        <p:spPr bwMode="auto">
          <a:xfrm>
            <a:off x="8156359" y="3336872"/>
            <a:ext cx="87825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12" name="直接箭头连接符 311"/>
          <p:cNvCxnSpPr>
            <a:stCxn id="300" idx="0"/>
            <a:endCxn id="301" idx="2"/>
          </p:cNvCxnSpPr>
          <p:nvPr/>
        </p:nvCxnSpPr>
        <p:spPr bwMode="auto">
          <a:xfrm flipV="1">
            <a:off x="9599533" y="2907512"/>
            <a:ext cx="0" cy="26665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16" name="直接箭头连接符 315"/>
          <p:cNvCxnSpPr>
            <a:stCxn id="301" idx="0"/>
            <a:endCxn id="302" idx="2"/>
          </p:cNvCxnSpPr>
          <p:nvPr/>
        </p:nvCxnSpPr>
        <p:spPr bwMode="auto">
          <a:xfrm flipV="1">
            <a:off x="9599533" y="2315452"/>
            <a:ext cx="0" cy="26665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2" name="文本占位符 2"/>
          <p:cNvSpPr txBox="1"/>
          <p:nvPr/>
        </p:nvSpPr>
        <p:spPr>
          <a:xfrm>
            <a:off x="6604914" y="3728912"/>
            <a:ext cx="4064672" cy="467320"/>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lnSpc>
                <a:spcPct val="100000"/>
              </a:lnSpc>
            </a:pPr>
            <a:r>
              <a:rPr lang="zh-CN" altLang="en-US" sz="1200" kern="0" dirty="0">
                <a:latin typeface="+mn-ea"/>
              </a:rPr>
              <a:t>静态分析和动态分析相结合，只提取容器</a:t>
            </a:r>
            <a:r>
              <a:rPr lang="zh-CN" altLang="en-US" sz="1200" kern="0" dirty="0" smtClean="0">
                <a:latin typeface="+mn-ea"/>
              </a:rPr>
              <a:t>运行</a:t>
            </a:r>
            <a:r>
              <a:rPr lang="zh-CN" altLang="en-US" sz="1200" kern="0" dirty="0">
                <a:latin typeface="+mn-ea"/>
              </a:rPr>
              <a:t>必须的</a:t>
            </a:r>
            <a:r>
              <a:rPr lang="zh-CN" altLang="en-US" sz="1200" kern="0" dirty="0" smtClean="0">
                <a:latin typeface="+mn-ea"/>
              </a:rPr>
              <a:t>文件</a:t>
            </a:r>
            <a:endParaRPr lang="en-US" altLang="zh-CN" sz="1200" kern="0" dirty="0" smtClean="0">
              <a:latin typeface="+mn-ea"/>
            </a:endParaRPr>
          </a:p>
          <a:p>
            <a:pPr>
              <a:lnSpc>
                <a:spcPct val="100000"/>
              </a:lnSpc>
            </a:pPr>
            <a:r>
              <a:rPr lang="zh-CN" altLang="en-US" sz="1200" kern="0" dirty="0">
                <a:latin typeface="+mn-ea"/>
              </a:rPr>
              <a:t>精简后的小型化容器镜像运行缺少的文件可通过端云协同的方案按需下载</a:t>
            </a:r>
            <a:endParaRPr lang="zh-CN" altLang="en-US" sz="1200" kern="0" dirty="0">
              <a:latin typeface="+mn-ea"/>
            </a:endParaRPr>
          </a:p>
          <a:p>
            <a:pPr>
              <a:lnSpc>
                <a:spcPct val="100000"/>
              </a:lnSpc>
            </a:pPr>
            <a:r>
              <a:rPr lang="zh-CN" altLang="en-US" sz="1200" kern="0" dirty="0">
                <a:latin typeface="+mn-ea"/>
              </a:rPr>
              <a:t>容器镜像裁剪</a:t>
            </a:r>
            <a:r>
              <a:rPr lang="zh-CN" altLang="en-US" sz="1200" kern="0" dirty="0" smtClean="0">
                <a:latin typeface="+mn-ea"/>
              </a:rPr>
              <a:t>效果：</a:t>
            </a:r>
            <a:endParaRPr lang="en-US" altLang="zh-CN" sz="1200" kern="0" dirty="0" smtClean="0">
              <a:latin typeface="+mn-ea"/>
            </a:endParaRPr>
          </a:p>
          <a:p>
            <a:pPr marL="0" indent="0">
              <a:lnSpc>
                <a:spcPct val="100000"/>
              </a:lnSpc>
              <a:buNone/>
            </a:pPr>
            <a:endParaRPr lang="zh-CN" altLang="en-US" sz="1200" kern="0" dirty="0">
              <a:latin typeface="+mn-ea"/>
            </a:endParaRPr>
          </a:p>
        </p:txBody>
      </p:sp>
      <p:graphicFrame>
        <p:nvGraphicFramePr>
          <p:cNvPr id="323" name="表格 322"/>
          <p:cNvGraphicFramePr>
            <a:graphicFrameLocks noGrp="1"/>
          </p:cNvGraphicFramePr>
          <p:nvPr>
            <p:custDataLst>
              <p:tags r:id="rId1"/>
            </p:custDataLst>
          </p:nvPr>
        </p:nvGraphicFramePr>
        <p:xfrm>
          <a:off x="6837385" y="4897304"/>
          <a:ext cx="3631953" cy="1112520"/>
        </p:xfrm>
        <a:graphic>
          <a:graphicData uri="http://schemas.openxmlformats.org/drawingml/2006/table">
            <a:tbl>
              <a:tblPr firstRow="1" bandRow="1">
                <a:tableStyleId>{5C22544A-7EE6-4342-B048-85BDC9FD1C3A}</a:tableStyleId>
              </a:tblPr>
              <a:tblGrid>
                <a:gridCol w="1346847"/>
                <a:gridCol w="1074455"/>
                <a:gridCol w="1210651"/>
              </a:tblGrid>
              <a:tr h="370840">
                <a:tc>
                  <a:txBody>
                    <a:bodyPr/>
                    <a:lstStyle/>
                    <a:p>
                      <a:pPr algn="ctr"/>
                      <a:r>
                        <a:rPr lang="zh-CN" altLang="en-US" sz="1400" dirty="0" smtClean="0">
                          <a:solidFill>
                            <a:schemeClr val="tx1"/>
                          </a:solidFill>
                        </a:rPr>
                        <a:t>镜像名字</a:t>
                      </a:r>
                      <a:endParaRPr lang="zh-CN" altLang="en-US" sz="1400" dirty="0">
                        <a:solidFill>
                          <a:schemeClr val="tx1"/>
                        </a:solidFill>
                      </a:endParaRPr>
                    </a:p>
                  </a:txBody>
                  <a:tcPr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zh-CN" altLang="en-US" sz="1400" dirty="0" smtClean="0">
                          <a:solidFill>
                            <a:schemeClr val="tx1"/>
                          </a:solidFill>
                        </a:rPr>
                        <a:t>剪裁前大小</a:t>
                      </a:r>
                      <a:endParaRPr lang="zh-CN" altLang="en-US" sz="140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zh-CN" altLang="en-US" sz="1400" dirty="0" smtClean="0">
                          <a:solidFill>
                            <a:schemeClr val="tx1"/>
                          </a:solidFill>
                        </a:rPr>
                        <a:t>剪裁后大小</a:t>
                      </a:r>
                      <a:endParaRPr lang="zh-CN" altLang="en-US" sz="1400" dirty="0">
                        <a:solidFill>
                          <a:schemeClr val="tx1"/>
                        </a:solidFill>
                      </a:endParaRPr>
                    </a:p>
                  </a:txBody>
                  <a:tcPr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70840">
                <a:tc>
                  <a:txBody>
                    <a:bodyPr/>
                    <a:lstStyle/>
                    <a:p>
                      <a:pPr algn="ctr"/>
                      <a:r>
                        <a:rPr lang="en-US" altLang="zh-CN" sz="1200" dirty="0" err="1" smtClean="0"/>
                        <a:t>httpd</a:t>
                      </a:r>
                      <a:r>
                        <a:rPr lang="en-US" altLang="zh-CN" sz="1200" dirty="0" smtClean="0"/>
                        <a:t>(</a:t>
                      </a:r>
                      <a:r>
                        <a:rPr lang="zh-CN" altLang="en-US" sz="1200" dirty="0" smtClean="0"/>
                        <a:t>官方镜像</a:t>
                      </a:r>
                      <a:r>
                        <a:rPr lang="en-US" altLang="zh-CN" sz="1200" dirty="0" smtClean="0"/>
                        <a:t>)</a:t>
                      </a:r>
                      <a:endParaRPr lang="zh-CN" altLang="en-US" sz="1200" dirty="0"/>
                    </a:p>
                  </a:txBody>
                  <a:tcPr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smtClean="0"/>
                        <a:t>178MB</a:t>
                      </a:r>
                      <a:endParaRPr lang="zh-CN" altLang="en-US" sz="14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smtClean="0"/>
                        <a:t>7MB</a:t>
                      </a:r>
                      <a:endParaRPr lang="zh-CN" altLang="en-US" sz="1400" dirty="0"/>
                    </a:p>
                  </a:txBody>
                  <a:tcPr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1200" dirty="0" err="1" smtClean="0"/>
                        <a:t>nginx</a:t>
                      </a:r>
                      <a:r>
                        <a:rPr lang="en-US" altLang="zh-CN" sz="1200" dirty="0" smtClean="0"/>
                        <a:t>(</a:t>
                      </a:r>
                      <a:r>
                        <a:rPr lang="zh-CN" altLang="en-US" sz="1200" dirty="0" smtClean="0"/>
                        <a:t>官方镜像</a:t>
                      </a:r>
                      <a:r>
                        <a:rPr lang="en-US" altLang="zh-CN" sz="1200" dirty="0" smtClean="0"/>
                        <a:t>)</a:t>
                      </a:r>
                      <a:endParaRPr lang="zh-CN" altLang="en-US" sz="1200" dirty="0"/>
                    </a:p>
                  </a:txBody>
                  <a:tcPr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smtClean="0"/>
                        <a:t>109MB</a:t>
                      </a:r>
                      <a:endParaRPr lang="zh-CN" altLang="en-US" sz="14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smtClean="0"/>
                        <a:t>9MB</a:t>
                      </a:r>
                      <a:endParaRPr lang="zh-CN" altLang="en-US" sz="1400" dirty="0"/>
                    </a:p>
                  </a:txBody>
                  <a:tcPr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openEuler</a:t>
            </a:r>
            <a:r>
              <a:rPr lang="zh-CN" altLang="en-US" dirty="0">
                <a:solidFill>
                  <a:schemeClr val="tx1"/>
                </a:solidFill>
              </a:rPr>
              <a:t>技术特性 </a:t>
            </a:r>
            <a:r>
              <a:rPr lang="en-US" altLang="zh-CN" dirty="0">
                <a:solidFill>
                  <a:schemeClr val="tx1"/>
                </a:solidFill>
              </a:rPr>
              <a:t>- </a:t>
            </a:r>
            <a:r>
              <a:rPr lang="en-US" altLang="zh-CN" dirty="0" smtClean="0">
                <a:solidFill>
                  <a:schemeClr val="tx1"/>
                </a:solidFill>
              </a:rPr>
              <a:t>A-Tune</a:t>
            </a:r>
            <a:r>
              <a:rPr lang="zh-CN" altLang="en-US" dirty="0" smtClean="0">
                <a:solidFill>
                  <a:schemeClr val="tx1"/>
                </a:solidFill>
              </a:rPr>
              <a:t>资源调优自动化</a:t>
            </a:r>
            <a:endParaRPr lang="zh-CN" altLang="en-US" dirty="0">
              <a:solidFill>
                <a:schemeClr val="tx1"/>
              </a:solidFill>
            </a:endParaRPr>
          </a:p>
        </p:txBody>
      </p:sp>
      <p:sp>
        <p:nvSpPr>
          <p:cNvPr id="3" name="文本占位符 2"/>
          <p:cNvSpPr txBox="1"/>
          <p:nvPr/>
        </p:nvSpPr>
        <p:spPr>
          <a:xfrm>
            <a:off x="947428" y="1233488"/>
            <a:ext cx="10525435" cy="1761310"/>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en-US" altLang="zh-CN" sz="1800" kern="0" dirty="0" smtClean="0">
                <a:latin typeface="+mn-ea"/>
              </a:rPr>
              <a:t>A-Tune</a:t>
            </a:r>
            <a:r>
              <a:rPr lang="zh-CN" altLang="en-US" sz="1800" kern="0" dirty="0" smtClean="0">
                <a:latin typeface="+mn-ea"/>
              </a:rPr>
              <a:t>是一</a:t>
            </a:r>
            <a:r>
              <a:rPr lang="zh-CN" altLang="en-US" sz="1800" kern="0" dirty="0">
                <a:latin typeface="+mn-ea"/>
              </a:rPr>
              <a:t>种通过非侵入式系统画像的负载感知方法，识别业务并匹配最佳资源模型，实时响应业务特征变化的</a:t>
            </a:r>
            <a:r>
              <a:rPr lang="en-US" altLang="zh-CN" sz="1800" kern="0" dirty="0">
                <a:latin typeface="+mn-ea"/>
              </a:rPr>
              <a:t>AI</a:t>
            </a:r>
            <a:r>
              <a:rPr lang="zh-CN" altLang="en-US" sz="1800" kern="0" dirty="0">
                <a:latin typeface="+mn-ea"/>
              </a:rPr>
              <a:t>自动调优</a:t>
            </a:r>
            <a:r>
              <a:rPr lang="zh-CN" altLang="en-US" sz="1800" kern="0" dirty="0" smtClean="0">
                <a:latin typeface="+mn-ea"/>
              </a:rPr>
              <a:t>系统。</a:t>
            </a:r>
            <a:endParaRPr lang="zh-CN" altLang="en-US" sz="1800" kern="0" dirty="0">
              <a:latin typeface="+mn-ea"/>
            </a:endParaRPr>
          </a:p>
        </p:txBody>
      </p:sp>
      <p:sp>
        <p:nvSpPr>
          <p:cNvPr id="55" name="Rectangle 174"/>
          <p:cNvSpPr/>
          <p:nvPr/>
        </p:nvSpPr>
        <p:spPr>
          <a:xfrm>
            <a:off x="7454072" y="2662598"/>
            <a:ext cx="2062307" cy="738664"/>
          </a:xfrm>
          <a:prstGeom prst="rect">
            <a:avLst/>
          </a:prstGeom>
        </p:spPr>
        <p:txBody>
          <a:bodyPr wrap="square">
            <a:spAutoFit/>
          </a:bodyPr>
          <a:lstStyle/>
          <a:p>
            <a:pPr defTabSz="915035" hangingPunct="0"/>
            <a:r>
              <a:rPr lang="zh-CN" altLang="en-US" sz="1800" b="1" kern="0" dirty="0" smtClean="0">
                <a:latin typeface="+mn-ea"/>
                <a:ea typeface="+mn-ea"/>
                <a:sym typeface="Calibri" panose="020F0502020204030204"/>
              </a:rPr>
              <a:t>感知：</a:t>
            </a:r>
            <a:endParaRPr lang="en-US" altLang="zh-CN" sz="1800" b="1" kern="0" dirty="0" smtClean="0">
              <a:latin typeface="+mn-ea"/>
              <a:ea typeface="+mn-ea"/>
              <a:sym typeface="Calibri" panose="020F0502020204030204"/>
            </a:endParaRPr>
          </a:p>
          <a:p>
            <a:pPr defTabSz="915035" hangingPunct="0"/>
            <a:r>
              <a:rPr lang="zh-CN" altLang="en-US" sz="1200" kern="0" dirty="0" smtClean="0">
                <a:latin typeface="+mn-ea"/>
                <a:ea typeface="+mn-ea"/>
                <a:sym typeface="Calibri" panose="020F0502020204030204"/>
              </a:rPr>
              <a:t>针对</a:t>
            </a:r>
            <a:r>
              <a:rPr lang="zh-CN" altLang="en-US" sz="1200" kern="0" dirty="0">
                <a:latin typeface="+mn-ea"/>
                <a:ea typeface="+mn-ea"/>
                <a:sym typeface="Calibri" panose="020F0502020204030204"/>
              </a:rPr>
              <a:t>智能</a:t>
            </a:r>
            <a:r>
              <a:rPr lang="zh-CN" altLang="en-US" sz="1200" kern="0" dirty="0" smtClean="0">
                <a:latin typeface="+mn-ea"/>
                <a:ea typeface="+mn-ea"/>
                <a:sym typeface="Calibri" panose="020F0502020204030204"/>
              </a:rPr>
              <a:t>计算主流</a:t>
            </a:r>
            <a:r>
              <a:rPr lang="zh-CN" altLang="en-US" sz="1200" kern="0" dirty="0">
                <a:latin typeface="+mn-ea"/>
                <a:ea typeface="+mn-ea"/>
                <a:sym typeface="Calibri" panose="020F0502020204030204"/>
              </a:rPr>
              <a:t>业务场景，构建对应场景画像</a:t>
            </a:r>
            <a:endParaRPr lang="en-US" altLang="zh-CN" sz="1200" kern="0" dirty="0">
              <a:latin typeface="+mn-ea"/>
              <a:ea typeface="+mn-ea"/>
              <a:sym typeface="Calibri" panose="020F0502020204030204"/>
            </a:endParaRPr>
          </a:p>
        </p:txBody>
      </p:sp>
      <p:sp>
        <p:nvSpPr>
          <p:cNvPr id="56" name="Rectangle 181"/>
          <p:cNvSpPr/>
          <p:nvPr/>
        </p:nvSpPr>
        <p:spPr>
          <a:xfrm>
            <a:off x="7124110" y="5623458"/>
            <a:ext cx="2536285" cy="553998"/>
          </a:xfrm>
          <a:prstGeom prst="rect">
            <a:avLst/>
          </a:prstGeom>
        </p:spPr>
        <p:txBody>
          <a:bodyPr wrap="square">
            <a:spAutoFit/>
          </a:bodyPr>
          <a:lstStyle/>
          <a:p>
            <a:pPr defTabSz="915035" hangingPunct="0"/>
            <a:r>
              <a:rPr lang="zh-CN" altLang="en-US" sz="1800" b="1" kern="0" dirty="0">
                <a:latin typeface="+mn-ea"/>
                <a:ea typeface="+mn-ea"/>
                <a:sym typeface="Calibri" panose="020F0502020204030204"/>
              </a:rPr>
              <a:t>执行</a:t>
            </a:r>
            <a:r>
              <a:rPr lang="zh-CN" altLang="en-US" sz="1800" b="1" kern="0" dirty="0" smtClean="0">
                <a:latin typeface="+mn-ea"/>
                <a:ea typeface="+mn-ea"/>
                <a:sym typeface="Calibri" panose="020F0502020204030204"/>
              </a:rPr>
              <a:t>：</a:t>
            </a:r>
            <a:endParaRPr lang="en-US" altLang="zh-CN" sz="1800" b="1" kern="0" dirty="0" smtClean="0">
              <a:latin typeface="+mn-ea"/>
              <a:ea typeface="+mn-ea"/>
              <a:sym typeface="Calibri" panose="020F0502020204030204"/>
            </a:endParaRPr>
          </a:p>
          <a:p>
            <a:pPr defTabSz="915035" hangingPunct="0"/>
            <a:r>
              <a:rPr lang="zh-CN" altLang="en-US" sz="1200" kern="0" dirty="0" smtClean="0">
                <a:latin typeface="+mn-ea"/>
                <a:ea typeface="+mn-ea"/>
                <a:sym typeface="Calibri" panose="020F0502020204030204"/>
              </a:rPr>
              <a:t>配置全栈的最优参数</a:t>
            </a:r>
            <a:endParaRPr lang="en-US" altLang="zh-CN" sz="1200" kern="0" dirty="0">
              <a:latin typeface="+mn-ea"/>
              <a:ea typeface="+mn-ea"/>
              <a:sym typeface="Calibri" panose="020F0502020204030204"/>
            </a:endParaRPr>
          </a:p>
        </p:txBody>
      </p:sp>
      <p:sp>
        <p:nvSpPr>
          <p:cNvPr id="57" name="Rectangle 181"/>
          <p:cNvSpPr/>
          <p:nvPr/>
        </p:nvSpPr>
        <p:spPr>
          <a:xfrm>
            <a:off x="7724398" y="4367567"/>
            <a:ext cx="2305337" cy="830997"/>
          </a:xfrm>
          <a:prstGeom prst="rect">
            <a:avLst/>
          </a:prstGeom>
        </p:spPr>
        <p:txBody>
          <a:bodyPr wrap="square">
            <a:spAutoFit/>
          </a:bodyPr>
          <a:lstStyle/>
          <a:p>
            <a:pPr defTabSz="915035" hangingPunct="0"/>
            <a:r>
              <a:rPr lang="zh-CN" altLang="en-US" sz="1800" b="1" kern="0" dirty="0" smtClean="0">
                <a:latin typeface="+mn-ea"/>
                <a:ea typeface="+mn-ea"/>
                <a:sym typeface="Calibri" panose="020F0502020204030204"/>
              </a:rPr>
              <a:t>决策：</a:t>
            </a:r>
            <a:endParaRPr lang="en-US" altLang="zh-CN" sz="1800" b="1" kern="0" dirty="0" smtClean="0">
              <a:latin typeface="+mn-ea"/>
              <a:ea typeface="+mn-ea"/>
              <a:sym typeface="Calibri" panose="020F0502020204030204"/>
            </a:endParaRPr>
          </a:p>
          <a:p>
            <a:pPr defTabSz="915035" hangingPunct="0"/>
            <a:r>
              <a:rPr lang="zh-CN" altLang="en-US" sz="1400" kern="0" dirty="0" smtClean="0">
                <a:latin typeface="+mn-ea"/>
                <a:ea typeface="+mn-ea"/>
                <a:sym typeface="Calibri" panose="020F0502020204030204"/>
              </a:rPr>
              <a:t>实现业务模型</a:t>
            </a:r>
            <a:r>
              <a:rPr lang="en-US" altLang="zh-CN" sz="1400" kern="0" dirty="0" smtClean="0">
                <a:latin typeface="+mn-ea"/>
                <a:ea typeface="+mn-ea"/>
                <a:sym typeface="Wingdings" panose="05000000000000000000" pitchFamily="2" charset="2"/>
              </a:rPr>
              <a:t></a:t>
            </a:r>
            <a:r>
              <a:rPr lang="zh-CN" altLang="en-US" sz="1400" kern="0" dirty="0" smtClean="0">
                <a:latin typeface="+mn-ea"/>
                <a:ea typeface="+mn-ea"/>
                <a:sym typeface="Wingdings" panose="05000000000000000000" pitchFamily="2" charset="2"/>
              </a:rPr>
              <a:t>资源模型的动态调度</a:t>
            </a:r>
            <a:endParaRPr lang="en-US" altLang="zh-CN" sz="1400" kern="0" dirty="0">
              <a:latin typeface="+mn-ea"/>
              <a:ea typeface="+mn-ea"/>
              <a:sym typeface="Calibri" panose="020F0502020204030204"/>
            </a:endParaRPr>
          </a:p>
        </p:txBody>
      </p:sp>
      <p:sp>
        <p:nvSpPr>
          <p:cNvPr id="64" name="Freeform 106"/>
          <p:cNvSpPr/>
          <p:nvPr/>
        </p:nvSpPr>
        <p:spPr>
          <a:xfrm>
            <a:off x="3358359" y="4425601"/>
            <a:ext cx="4317660" cy="1956149"/>
          </a:xfrm>
          <a:custGeom>
            <a:avLst/>
            <a:gdLst>
              <a:gd name="connsiteX0" fmla="*/ 0 w 7022492"/>
              <a:gd name="connsiteY0" fmla="*/ 0 h 3494510"/>
              <a:gd name="connsiteX1" fmla="*/ 621790 w 7022492"/>
              <a:gd name="connsiteY1" fmla="*/ 0 h 3494510"/>
              <a:gd name="connsiteX2" fmla="*/ 635846 w 7022492"/>
              <a:gd name="connsiteY2" fmla="*/ 278349 h 3494510"/>
              <a:gd name="connsiteX3" fmla="*/ 3511246 w 7022492"/>
              <a:gd name="connsiteY3" fmla="*/ 2873153 h 3494510"/>
              <a:gd name="connsiteX4" fmla="*/ 6386646 w 7022492"/>
              <a:gd name="connsiteY4" fmla="*/ 278349 h 3494510"/>
              <a:gd name="connsiteX5" fmla="*/ 6400700 w 7022492"/>
              <a:gd name="connsiteY5" fmla="*/ 0 h 3494510"/>
              <a:gd name="connsiteX6" fmla="*/ 7022492 w 7022492"/>
              <a:gd name="connsiteY6" fmla="*/ 0 h 3494510"/>
              <a:gd name="connsiteX7" fmla="*/ 7018356 w 7022492"/>
              <a:gd name="connsiteY7" fmla="*/ 163541 h 3494510"/>
              <a:gd name="connsiteX8" fmla="*/ 3511246 w 7022492"/>
              <a:gd name="connsiteY8" fmla="*/ 3494510 h 3494510"/>
              <a:gd name="connsiteX9" fmla="*/ 4136 w 7022492"/>
              <a:gd name="connsiteY9" fmla="*/ 163541 h 3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492" h="3494510">
                <a:moveTo>
                  <a:pt x="0" y="0"/>
                </a:moveTo>
                <a:lnTo>
                  <a:pt x="621790" y="0"/>
                </a:lnTo>
                <a:lnTo>
                  <a:pt x="635846" y="278349"/>
                </a:lnTo>
                <a:cubicBezTo>
                  <a:pt x="783859" y="1735811"/>
                  <a:pt x="2014733" y="2873153"/>
                  <a:pt x="3511246" y="2873153"/>
                </a:cubicBezTo>
                <a:cubicBezTo>
                  <a:pt x="5007759" y="2873153"/>
                  <a:pt x="6238632" y="1735811"/>
                  <a:pt x="6386646" y="278349"/>
                </a:cubicBezTo>
                <a:lnTo>
                  <a:pt x="6400700" y="0"/>
                </a:lnTo>
                <a:lnTo>
                  <a:pt x="7022492" y="0"/>
                </a:lnTo>
                <a:lnTo>
                  <a:pt x="7018356" y="163541"/>
                </a:lnTo>
                <a:cubicBezTo>
                  <a:pt x="6924302" y="2019006"/>
                  <a:pt x="5390085" y="3494510"/>
                  <a:pt x="3511246" y="3494510"/>
                </a:cubicBezTo>
                <a:cubicBezTo>
                  <a:pt x="1632407" y="3494510"/>
                  <a:pt x="98189" y="2019006"/>
                  <a:pt x="4136" y="163541"/>
                </a:cubicBezTo>
                <a:close/>
              </a:path>
            </a:pathLst>
          </a:custGeom>
          <a:solidFill>
            <a:srgbClr val="005696"/>
          </a:solidFill>
          <a:ln w="28575"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404" tIns="48404" rIns="48404" bIns="48404" numCol="1" spcCol="38100" rtlCol="0" fromWordArt="0" anchor="ctr" anchorCtr="0" forceAA="0" compatLnSpc="1">
            <a:noAutofit/>
          </a:bodyPr>
          <a:lstStyle/>
          <a:p>
            <a:pPr defTabSz="968375" hangingPunct="0"/>
            <a:endParaRPr lang="zh-CN" altLang="en-US" sz="1695" kern="0" dirty="0">
              <a:solidFill>
                <a:srgbClr val="1D1D1A"/>
              </a:solidFill>
              <a:latin typeface="+mn-ea"/>
              <a:ea typeface="+mn-ea"/>
              <a:cs typeface="Arial Narrow 常规体" charset="0"/>
              <a:sym typeface="Arial" panose="020B0604020202020204"/>
            </a:endParaRPr>
          </a:p>
        </p:txBody>
      </p:sp>
      <p:sp>
        <p:nvSpPr>
          <p:cNvPr id="66" name="Freeform 108"/>
          <p:cNvSpPr/>
          <p:nvPr/>
        </p:nvSpPr>
        <p:spPr>
          <a:xfrm rot="10800000">
            <a:off x="3735008" y="2515351"/>
            <a:ext cx="3570343" cy="1705348"/>
          </a:xfrm>
          <a:custGeom>
            <a:avLst/>
            <a:gdLst>
              <a:gd name="connsiteX0" fmla="*/ 0 w 7636934"/>
              <a:gd name="connsiteY0" fmla="*/ 0 h 2391856"/>
              <a:gd name="connsiteX1" fmla="*/ 7636934 w 7636934"/>
              <a:gd name="connsiteY1" fmla="*/ 0 h 2391856"/>
              <a:gd name="connsiteX2" fmla="*/ 7636934 w 7636934"/>
              <a:gd name="connsiteY2" fmla="*/ 1 h 2391856"/>
              <a:gd name="connsiteX3" fmla="*/ 3818467 w 7636934"/>
              <a:gd name="connsiteY3" fmla="*/ 2391856 h 2391856"/>
              <a:gd name="connsiteX4" fmla="*/ 0 w 7636934"/>
              <a:gd name="connsiteY4" fmla="*/ 1 h 239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6934" h="2391856">
                <a:moveTo>
                  <a:pt x="0" y="0"/>
                </a:moveTo>
                <a:lnTo>
                  <a:pt x="7636934" y="0"/>
                </a:lnTo>
                <a:lnTo>
                  <a:pt x="7636934" y="1"/>
                </a:lnTo>
                <a:cubicBezTo>
                  <a:pt x="7636934" y="1320986"/>
                  <a:pt x="5927348" y="2391856"/>
                  <a:pt x="3818467" y="2391856"/>
                </a:cubicBezTo>
                <a:cubicBezTo>
                  <a:pt x="1709586" y="2391856"/>
                  <a:pt x="0" y="1320986"/>
                  <a:pt x="0" y="1"/>
                </a:cubicBezTo>
                <a:close/>
              </a:path>
            </a:pathLst>
          </a:custGeom>
          <a:solidFill>
            <a:srgbClr val="0077D0"/>
          </a:solid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404" tIns="48404" rIns="48404" bIns="48404" numCol="1" spcCol="38100" rtlCol="0" fromWordArt="0" anchor="ctr" anchorCtr="0" forceAA="0" compatLnSpc="1">
            <a:noAutofit/>
          </a:bodyPr>
          <a:lstStyle/>
          <a:p>
            <a:pPr defTabSz="968375" hangingPunct="0"/>
            <a:endParaRPr lang="zh-CN" altLang="en-US" sz="1695" kern="0" dirty="0">
              <a:solidFill>
                <a:srgbClr val="1D1D1A"/>
              </a:solidFill>
              <a:latin typeface="+mn-ea"/>
              <a:ea typeface="+mn-ea"/>
              <a:cs typeface="Arial Narrow 常规体" charset="0"/>
              <a:sym typeface="Arial" panose="020B0604020202020204"/>
            </a:endParaRPr>
          </a:p>
        </p:txBody>
      </p:sp>
      <p:sp>
        <p:nvSpPr>
          <p:cNvPr id="67" name="Freeform 109"/>
          <p:cNvSpPr/>
          <p:nvPr/>
        </p:nvSpPr>
        <p:spPr>
          <a:xfrm>
            <a:off x="3723625" y="4421372"/>
            <a:ext cx="3570344" cy="1628710"/>
          </a:xfrm>
          <a:custGeom>
            <a:avLst/>
            <a:gdLst>
              <a:gd name="connsiteX0" fmla="*/ 0 w 7636934"/>
              <a:gd name="connsiteY0" fmla="*/ 0 h 2391856"/>
              <a:gd name="connsiteX1" fmla="*/ 7636934 w 7636934"/>
              <a:gd name="connsiteY1" fmla="*/ 0 h 2391856"/>
              <a:gd name="connsiteX2" fmla="*/ 7636934 w 7636934"/>
              <a:gd name="connsiteY2" fmla="*/ 1 h 2391856"/>
              <a:gd name="connsiteX3" fmla="*/ 3818467 w 7636934"/>
              <a:gd name="connsiteY3" fmla="*/ 2391856 h 2391856"/>
              <a:gd name="connsiteX4" fmla="*/ 0 w 7636934"/>
              <a:gd name="connsiteY4" fmla="*/ 1 h 239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6934" h="2391856">
                <a:moveTo>
                  <a:pt x="0" y="0"/>
                </a:moveTo>
                <a:lnTo>
                  <a:pt x="7636934" y="0"/>
                </a:lnTo>
                <a:lnTo>
                  <a:pt x="7636934" y="1"/>
                </a:lnTo>
                <a:cubicBezTo>
                  <a:pt x="7636934" y="1320986"/>
                  <a:pt x="5927348" y="2391856"/>
                  <a:pt x="3818467" y="2391856"/>
                </a:cubicBezTo>
                <a:cubicBezTo>
                  <a:pt x="1709586" y="2391856"/>
                  <a:pt x="0" y="1320986"/>
                  <a:pt x="0" y="1"/>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404" tIns="48404" rIns="48404" bIns="48404" numCol="1" spcCol="38100" rtlCol="0" fromWordArt="0" anchor="ctr" anchorCtr="0" forceAA="0" compatLnSpc="1">
            <a:noAutofit/>
          </a:bodyPr>
          <a:lstStyle/>
          <a:p>
            <a:pPr defTabSz="968375" hangingPunct="0"/>
            <a:endParaRPr lang="zh-CN" altLang="en-US" sz="1695" kern="0" dirty="0">
              <a:solidFill>
                <a:srgbClr val="1D1D1A"/>
              </a:solidFill>
              <a:latin typeface="+mn-ea"/>
              <a:ea typeface="+mn-ea"/>
              <a:cs typeface="Arial Narrow 常规体" charset="0"/>
              <a:sym typeface="Arial" panose="020B0604020202020204"/>
            </a:endParaRPr>
          </a:p>
        </p:txBody>
      </p:sp>
      <p:sp>
        <p:nvSpPr>
          <p:cNvPr id="68" name="Freeform 126"/>
          <p:cNvSpPr/>
          <p:nvPr/>
        </p:nvSpPr>
        <p:spPr>
          <a:xfrm rot="10800000">
            <a:off x="4162367" y="2995306"/>
            <a:ext cx="2715625" cy="1215924"/>
          </a:xfrm>
          <a:custGeom>
            <a:avLst/>
            <a:gdLst>
              <a:gd name="connsiteX0" fmla="*/ 0 w 7636934"/>
              <a:gd name="connsiteY0" fmla="*/ 0 h 2391856"/>
              <a:gd name="connsiteX1" fmla="*/ 7636934 w 7636934"/>
              <a:gd name="connsiteY1" fmla="*/ 0 h 2391856"/>
              <a:gd name="connsiteX2" fmla="*/ 7636934 w 7636934"/>
              <a:gd name="connsiteY2" fmla="*/ 1 h 2391856"/>
              <a:gd name="connsiteX3" fmla="*/ 3818467 w 7636934"/>
              <a:gd name="connsiteY3" fmla="*/ 2391856 h 2391856"/>
              <a:gd name="connsiteX4" fmla="*/ 0 w 7636934"/>
              <a:gd name="connsiteY4" fmla="*/ 1 h 239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6934" h="2391856">
                <a:moveTo>
                  <a:pt x="0" y="0"/>
                </a:moveTo>
                <a:lnTo>
                  <a:pt x="7636934" y="0"/>
                </a:lnTo>
                <a:lnTo>
                  <a:pt x="7636934" y="1"/>
                </a:lnTo>
                <a:cubicBezTo>
                  <a:pt x="7636934" y="1320986"/>
                  <a:pt x="5927348" y="2391856"/>
                  <a:pt x="3818467" y="2391856"/>
                </a:cubicBezTo>
                <a:cubicBezTo>
                  <a:pt x="1709586" y="2391856"/>
                  <a:pt x="0" y="1320986"/>
                  <a:pt x="0" y="1"/>
                </a:cubicBezTo>
                <a:close/>
              </a:path>
            </a:pathLst>
          </a:custGeom>
          <a:solidFill>
            <a:srgbClr val="159BFF"/>
          </a:solid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404" tIns="48404" rIns="48404" bIns="48404" numCol="1" spcCol="38100" rtlCol="0" fromWordArt="0" anchor="ctr" anchorCtr="0" forceAA="0" compatLnSpc="1">
            <a:noAutofit/>
          </a:bodyPr>
          <a:lstStyle/>
          <a:p>
            <a:pPr defTabSz="968375" hangingPunct="0"/>
            <a:endParaRPr lang="zh-CN" altLang="en-US" sz="1695" kern="0" dirty="0">
              <a:solidFill>
                <a:srgbClr val="1D1D1A"/>
              </a:solidFill>
              <a:latin typeface="+mn-ea"/>
              <a:ea typeface="+mn-ea"/>
              <a:cs typeface="Arial Narrow 常规体" charset="0"/>
              <a:sym typeface="Arial" panose="020B0604020202020204"/>
            </a:endParaRPr>
          </a:p>
        </p:txBody>
      </p:sp>
      <p:cxnSp>
        <p:nvCxnSpPr>
          <p:cNvPr id="69" name="Straight Arrow Connector 127"/>
          <p:cNvCxnSpPr/>
          <p:nvPr/>
        </p:nvCxnSpPr>
        <p:spPr>
          <a:xfrm flipV="1">
            <a:off x="4429237" y="4231845"/>
            <a:ext cx="0" cy="181823"/>
          </a:xfrm>
          <a:prstGeom prst="straightConnector1">
            <a:avLst/>
          </a:prstGeom>
          <a:ln w="38100">
            <a:solidFill>
              <a:srgbClr val="FFC000"/>
            </a:solidFill>
            <a:headEnd type="triangl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70" name="Straight Arrow Connector 128"/>
          <p:cNvCxnSpPr/>
          <p:nvPr/>
        </p:nvCxnSpPr>
        <p:spPr>
          <a:xfrm flipV="1">
            <a:off x="5150573" y="4231845"/>
            <a:ext cx="0" cy="181823"/>
          </a:xfrm>
          <a:prstGeom prst="straightConnector1">
            <a:avLst/>
          </a:prstGeom>
          <a:ln w="38100">
            <a:solidFill>
              <a:srgbClr val="FFC000"/>
            </a:solidFill>
            <a:headEnd type="triangl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71" name="Straight Arrow Connector 129"/>
          <p:cNvCxnSpPr/>
          <p:nvPr/>
        </p:nvCxnSpPr>
        <p:spPr>
          <a:xfrm flipV="1">
            <a:off x="5870088" y="4231845"/>
            <a:ext cx="0" cy="181823"/>
          </a:xfrm>
          <a:prstGeom prst="straightConnector1">
            <a:avLst/>
          </a:prstGeom>
          <a:ln w="38100">
            <a:solidFill>
              <a:srgbClr val="FFC000"/>
            </a:solidFill>
            <a:headEnd type="triangl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72" name="Straight Arrow Connector 130"/>
          <p:cNvCxnSpPr/>
          <p:nvPr/>
        </p:nvCxnSpPr>
        <p:spPr>
          <a:xfrm flipV="1">
            <a:off x="6605471" y="4231845"/>
            <a:ext cx="0" cy="181823"/>
          </a:xfrm>
          <a:prstGeom prst="straightConnector1">
            <a:avLst/>
          </a:prstGeom>
          <a:ln w="38100">
            <a:solidFill>
              <a:srgbClr val="FFC000"/>
            </a:solidFill>
            <a:headEnd type="triangle" w="med" len="med"/>
            <a:tailEnd type="none" w="med" len="med"/>
          </a:ln>
        </p:spPr>
        <p:style>
          <a:lnRef idx="1">
            <a:schemeClr val="accent3"/>
          </a:lnRef>
          <a:fillRef idx="0">
            <a:schemeClr val="accent3"/>
          </a:fillRef>
          <a:effectRef idx="0">
            <a:schemeClr val="accent3"/>
          </a:effectRef>
          <a:fontRef idx="minor">
            <a:schemeClr val="tx1"/>
          </a:fontRef>
        </p:style>
      </p:cxnSp>
      <p:sp>
        <p:nvSpPr>
          <p:cNvPr id="73" name="矩形 4"/>
          <p:cNvSpPr/>
          <p:nvPr/>
        </p:nvSpPr>
        <p:spPr>
          <a:xfrm>
            <a:off x="4378679" y="3803392"/>
            <a:ext cx="2282997" cy="320409"/>
          </a:xfrm>
          <a:prstGeom prst="rect">
            <a:avLst/>
          </a:prstGeom>
          <a:solidFill>
            <a:srgbClr val="0070C0"/>
          </a:solidFill>
          <a:ln>
            <a:solidFill>
              <a:schemeClr val="bg1"/>
            </a:solidFill>
          </a:ln>
        </p:spPr>
        <p:txBody>
          <a:bodyPr wrap="none">
            <a:spAutoFit/>
          </a:bodyPr>
          <a:lstStyle/>
          <a:p>
            <a:pPr algn="ctr" defTabSz="915035" hangingPunct="0"/>
            <a:r>
              <a:rPr lang="zh-CN" altLang="en-US" sz="1480" kern="0" dirty="0">
                <a:solidFill>
                  <a:srgbClr val="FFC000"/>
                </a:solidFill>
                <a:latin typeface="+mn-ea"/>
                <a:ea typeface="+mn-ea"/>
                <a:sym typeface="Calibri" panose="020F0502020204030204"/>
              </a:rPr>
              <a:t>对应业务场景的系统画像</a:t>
            </a:r>
            <a:endParaRPr lang="zh-CN" altLang="en-US" sz="1480" kern="0" dirty="0">
              <a:solidFill>
                <a:srgbClr val="FFC000"/>
              </a:solidFill>
              <a:latin typeface="+mn-ea"/>
              <a:ea typeface="+mn-ea"/>
              <a:sym typeface="Calibri" panose="020F0502020204030204"/>
            </a:endParaRPr>
          </a:p>
        </p:txBody>
      </p:sp>
      <p:sp>
        <p:nvSpPr>
          <p:cNvPr id="74" name="Rectangle 133"/>
          <p:cNvSpPr/>
          <p:nvPr/>
        </p:nvSpPr>
        <p:spPr>
          <a:xfrm>
            <a:off x="4906769" y="3454475"/>
            <a:ext cx="668774" cy="353045"/>
          </a:xfrm>
          <a:prstGeom prst="rect">
            <a:avLst/>
          </a:prstGeom>
        </p:spPr>
        <p:txBody>
          <a:bodyPr wrap="none">
            <a:spAutoFit/>
          </a:bodyPr>
          <a:lstStyle/>
          <a:p>
            <a:pPr algn="ctr" defTabSz="915035" hangingPunct="0"/>
            <a:r>
              <a:rPr lang="en-US" altLang="zh-CN" sz="1695" kern="0" dirty="0" smtClean="0">
                <a:solidFill>
                  <a:srgbClr val="FFFFFF"/>
                </a:solidFill>
                <a:latin typeface="+mn-ea"/>
                <a:ea typeface="+mn-ea"/>
                <a:sym typeface="Calibri" panose="020F0502020204030204"/>
              </a:rPr>
              <a:t>Web</a:t>
            </a:r>
            <a:endParaRPr lang="zh-CN" altLang="en-US" sz="1695" kern="0" dirty="0">
              <a:solidFill>
                <a:srgbClr val="000000"/>
              </a:solidFill>
              <a:latin typeface="+mn-ea"/>
              <a:ea typeface="+mn-ea"/>
              <a:sym typeface="Calibri" panose="020F0502020204030204"/>
            </a:endParaRPr>
          </a:p>
        </p:txBody>
      </p:sp>
      <p:sp>
        <p:nvSpPr>
          <p:cNvPr id="75" name="Rectangle 134"/>
          <p:cNvSpPr/>
          <p:nvPr/>
        </p:nvSpPr>
        <p:spPr>
          <a:xfrm>
            <a:off x="5726461" y="3454475"/>
            <a:ext cx="1042273" cy="353045"/>
          </a:xfrm>
          <a:prstGeom prst="rect">
            <a:avLst/>
          </a:prstGeom>
        </p:spPr>
        <p:txBody>
          <a:bodyPr wrap="none">
            <a:spAutoFit/>
          </a:bodyPr>
          <a:lstStyle/>
          <a:p>
            <a:pPr algn="ctr" defTabSz="915035" hangingPunct="0"/>
            <a:r>
              <a:rPr lang="en-US" altLang="zh-CN" sz="1695" kern="0" dirty="0">
                <a:solidFill>
                  <a:srgbClr val="FFFFFF"/>
                </a:solidFill>
                <a:latin typeface="+mn-ea"/>
                <a:ea typeface="+mn-ea"/>
                <a:sym typeface="Calibri" panose="020F0502020204030204"/>
              </a:rPr>
              <a:t>Big data</a:t>
            </a:r>
            <a:endParaRPr lang="zh-CN" altLang="en-US" sz="1695" kern="0" dirty="0">
              <a:solidFill>
                <a:srgbClr val="FFFFFF"/>
              </a:solidFill>
              <a:latin typeface="+mn-ea"/>
              <a:ea typeface="+mn-ea"/>
              <a:sym typeface="Calibri" panose="020F0502020204030204"/>
            </a:endParaRPr>
          </a:p>
        </p:txBody>
      </p:sp>
      <p:sp>
        <p:nvSpPr>
          <p:cNvPr id="76" name="Freeform 135"/>
          <p:cNvSpPr/>
          <p:nvPr/>
        </p:nvSpPr>
        <p:spPr>
          <a:xfrm rot="10800000">
            <a:off x="3358359" y="2264551"/>
            <a:ext cx="4317660" cy="1956149"/>
          </a:xfrm>
          <a:custGeom>
            <a:avLst/>
            <a:gdLst>
              <a:gd name="connsiteX0" fmla="*/ 0 w 7022492"/>
              <a:gd name="connsiteY0" fmla="*/ 0 h 3494510"/>
              <a:gd name="connsiteX1" fmla="*/ 621790 w 7022492"/>
              <a:gd name="connsiteY1" fmla="*/ 0 h 3494510"/>
              <a:gd name="connsiteX2" fmla="*/ 635846 w 7022492"/>
              <a:gd name="connsiteY2" fmla="*/ 278349 h 3494510"/>
              <a:gd name="connsiteX3" fmla="*/ 3511246 w 7022492"/>
              <a:gd name="connsiteY3" fmla="*/ 2873153 h 3494510"/>
              <a:gd name="connsiteX4" fmla="*/ 6386646 w 7022492"/>
              <a:gd name="connsiteY4" fmla="*/ 278349 h 3494510"/>
              <a:gd name="connsiteX5" fmla="*/ 6400700 w 7022492"/>
              <a:gd name="connsiteY5" fmla="*/ 0 h 3494510"/>
              <a:gd name="connsiteX6" fmla="*/ 7022492 w 7022492"/>
              <a:gd name="connsiteY6" fmla="*/ 0 h 3494510"/>
              <a:gd name="connsiteX7" fmla="*/ 7018356 w 7022492"/>
              <a:gd name="connsiteY7" fmla="*/ 163541 h 3494510"/>
              <a:gd name="connsiteX8" fmla="*/ 3511246 w 7022492"/>
              <a:gd name="connsiteY8" fmla="*/ 3494510 h 3494510"/>
              <a:gd name="connsiteX9" fmla="*/ 4136 w 7022492"/>
              <a:gd name="connsiteY9" fmla="*/ 163541 h 3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492" h="3494510">
                <a:moveTo>
                  <a:pt x="0" y="0"/>
                </a:moveTo>
                <a:lnTo>
                  <a:pt x="621790" y="0"/>
                </a:lnTo>
                <a:lnTo>
                  <a:pt x="635846" y="278349"/>
                </a:lnTo>
                <a:cubicBezTo>
                  <a:pt x="783859" y="1735811"/>
                  <a:pt x="2014733" y="2873153"/>
                  <a:pt x="3511246" y="2873153"/>
                </a:cubicBezTo>
                <a:cubicBezTo>
                  <a:pt x="5007759" y="2873153"/>
                  <a:pt x="6238632" y="1735811"/>
                  <a:pt x="6386646" y="278349"/>
                </a:cubicBezTo>
                <a:lnTo>
                  <a:pt x="6400700" y="0"/>
                </a:lnTo>
                <a:lnTo>
                  <a:pt x="7022492" y="0"/>
                </a:lnTo>
                <a:lnTo>
                  <a:pt x="7018356" y="163541"/>
                </a:lnTo>
                <a:cubicBezTo>
                  <a:pt x="6924302" y="2019006"/>
                  <a:pt x="5390085" y="3494510"/>
                  <a:pt x="3511246" y="3494510"/>
                </a:cubicBezTo>
                <a:cubicBezTo>
                  <a:pt x="1632407" y="3494510"/>
                  <a:pt x="98189" y="2019006"/>
                  <a:pt x="4136" y="163541"/>
                </a:cubicBezTo>
                <a:close/>
              </a:path>
            </a:pathLst>
          </a:custGeom>
          <a:solidFill>
            <a:srgbClr val="005696"/>
          </a:solidFill>
          <a:ln w="28575"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404" tIns="48404" rIns="48404" bIns="48404" numCol="1" spcCol="38100" rtlCol="0" fromWordArt="0" anchor="ctr" anchorCtr="0" forceAA="0" compatLnSpc="1">
            <a:noAutofit/>
          </a:bodyPr>
          <a:lstStyle/>
          <a:p>
            <a:pPr defTabSz="968375" hangingPunct="0"/>
            <a:endParaRPr lang="zh-CN" altLang="en-US" sz="1695" kern="0" dirty="0">
              <a:solidFill>
                <a:srgbClr val="1D1D1A"/>
              </a:solidFill>
              <a:latin typeface="+mn-ea"/>
              <a:ea typeface="+mn-ea"/>
              <a:cs typeface="Arial Narrow 常规体" charset="0"/>
              <a:sym typeface="Arial" panose="020B0604020202020204"/>
            </a:endParaRPr>
          </a:p>
        </p:txBody>
      </p:sp>
      <p:sp>
        <p:nvSpPr>
          <p:cNvPr id="79" name="Rectangle 138"/>
          <p:cNvSpPr/>
          <p:nvPr/>
        </p:nvSpPr>
        <p:spPr>
          <a:xfrm>
            <a:off x="5384318" y="2674916"/>
            <a:ext cx="391454" cy="320409"/>
          </a:xfrm>
          <a:prstGeom prst="rect">
            <a:avLst/>
          </a:prstGeom>
        </p:spPr>
        <p:txBody>
          <a:bodyPr wrap="none">
            <a:spAutoFit/>
          </a:bodyPr>
          <a:lstStyle/>
          <a:p>
            <a:pPr defTabSz="915035" hangingPunct="0"/>
            <a:r>
              <a:rPr lang="en-US" altLang="zh-CN" sz="1480" b="1" kern="0" dirty="0">
                <a:solidFill>
                  <a:srgbClr val="FFFFFF"/>
                </a:solidFill>
                <a:latin typeface="+mn-ea"/>
                <a:ea typeface="+mn-ea"/>
                <a:sym typeface="Calibri" panose="020F0502020204030204"/>
              </a:rPr>
              <a:t>AI</a:t>
            </a:r>
            <a:endParaRPr lang="zh-CN" altLang="en-US" sz="1480" b="1" kern="0" dirty="0">
              <a:solidFill>
                <a:srgbClr val="FFFFFF"/>
              </a:solidFill>
              <a:latin typeface="+mn-ea"/>
              <a:ea typeface="+mn-ea"/>
              <a:sym typeface="Calibri" panose="020F0502020204030204"/>
            </a:endParaRPr>
          </a:p>
        </p:txBody>
      </p:sp>
      <p:sp>
        <p:nvSpPr>
          <p:cNvPr id="81" name="TextBox 141"/>
          <p:cNvSpPr txBox="1"/>
          <p:nvPr/>
        </p:nvSpPr>
        <p:spPr>
          <a:xfrm rot="19743675">
            <a:off x="4400015" y="2968224"/>
            <a:ext cx="919008" cy="2753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8404" tIns="48404" rIns="48404" bIns="48404" numCol="1" spcCol="38100" rtlCol="0" anchor="t">
            <a:prstTxWarp prst="textArchUp">
              <a:avLst/>
            </a:prstTxWarp>
            <a:spAutoFit/>
          </a:bodyPr>
          <a:lstStyle/>
          <a:p>
            <a:pPr defTabSz="968375" hangingPunct="0"/>
            <a:r>
              <a:rPr lang="en-US" altLang="zh-CN" sz="1060" kern="0" dirty="0">
                <a:solidFill>
                  <a:srgbClr val="FFFFFF"/>
                </a:solidFill>
                <a:latin typeface="+mn-ea"/>
                <a:ea typeface="+mn-ea"/>
                <a:cs typeface="Arial Narrow 常规体" charset="0"/>
                <a:sym typeface="Arial" panose="020B0604020202020204"/>
              </a:rPr>
              <a:t>        </a:t>
            </a:r>
            <a:r>
              <a:rPr lang="en-US" altLang="zh-CN" sz="1200" kern="0" dirty="0">
                <a:solidFill>
                  <a:srgbClr val="FFFFFF"/>
                </a:solidFill>
                <a:latin typeface="+mn-ea"/>
                <a:ea typeface="+mn-ea"/>
                <a:cs typeface="Arial Narrow 常规体" charset="0"/>
                <a:sym typeface="Arial" panose="020B0604020202020204"/>
              </a:rPr>
              <a:t>Training</a:t>
            </a:r>
            <a:endParaRPr lang="zh-CN" altLang="en-US" sz="1060" kern="0" dirty="0">
              <a:solidFill>
                <a:srgbClr val="FFFFFF"/>
              </a:solidFill>
              <a:latin typeface="+mn-ea"/>
              <a:ea typeface="+mn-ea"/>
              <a:cs typeface="Arial Narrow 常规体" charset="0"/>
              <a:sym typeface="Arial" panose="020B0604020202020204"/>
            </a:endParaRPr>
          </a:p>
        </p:txBody>
      </p:sp>
      <p:sp>
        <p:nvSpPr>
          <p:cNvPr id="82" name="TextBox 142"/>
          <p:cNvSpPr txBox="1"/>
          <p:nvPr/>
        </p:nvSpPr>
        <p:spPr>
          <a:xfrm rot="1988439">
            <a:off x="5790091" y="3008330"/>
            <a:ext cx="890189" cy="26060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8404" tIns="48404" rIns="48404" bIns="48404" numCol="1" spcCol="38100" rtlCol="0" anchor="t">
            <a:prstTxWarp prst="textArchUp">
              <a:avLst/>
            </a:prstTxWarp>
            <a:spAutoFit/>
          </a:bodyPr>
          <a:lstStyle/>
          <a:p>
            <a:pPr defTabSz="968375" hangingPunct="0"/>
            <a:r>
              <a:rPr lang="zh-CN" altLang="en-US" sz="1200" kern="0" dirty="0">
                <a:solidFill>
                  <a:srgbClr val="FFFFFF"/>
                </a:solidFill>
                <a:latin typeface="+mn-ea"/>
                <a:ea typeface="+mn-ea"/>
                <a:cs typeface="Arial Narrow 常规体" charset="0"/>
                <a:sym typeface="Arial" panose="020B0604020202020204"/>
              </a:rPr>
              <a:t>      </a:t>
            </a:r>
            <a:r>
              <a:rPr lang="en-US" altLang="zh-CN" sz="1200" kern="0" dirty="0">
                <a:solidFill>
                  <a:srgbClr val="FFFFFF"/>
                </a:solidFill>
                <a:latin typeface="+mn-ea"/>
                <a:ea typeface="+mn-ea"/>
                <a:cs typeface="Arial Narrow 常规体" charset="0"/>
                <a:sym typeface="Arial" panose="020B0604020202020204"/>
              </a:rPr>
              <a:t>Inference</a:t>
            </a:r>
            <a:endParaRPr lang="zh-CN" altLang="en-US" sz="1200" kern="0" dirty="0">
              <a:solidFill>
                <a:srgbClr val="FFFFFF"/>
              </a:solidFill>
              <a:latin typeface="+mn-ea"/>
              <a:ea typeface="+mn-ea"/>
              <a:cs typeface="Arial Narrow 常规体" charset="0"/>
              <a:sym typeface="Arial" panose="020B0604020202020204"/>
            </a:endParaRPr>
          </a:p>
        </p:txBody>
      </p:sp>
      <p:sp>
        <p:nvSpPr>
          <p:cNvPr id="84" name="矩形 4"/>
          <p:cNvSpPr/>
          <p:nvPr/>
        </p:nvSpPr>
        <p:spPr>
          <a:xfrm>
            <a:off x="4788148" y="4905622"/>
            <a:ext cx="1568058" cy="338554"/>
          </a:xfrm>
          <a:prstGeom prst="rect">
            <a:avLst/>
          </a:prstGeom>
          <a:solidFill>
            <a:srgbClr val="0070C0"/>
          </a:solidFill>
          <a:ln>
            <a:solidFill>
              <a:schemeClr val="bg1"/>
            </a:solidFill>
          </a:ln>
        </p:spPr>
        <p:txBody>
          <a:bodyPr wrap="none">
            <a:spAutoFit/>
          </a:bodyPr>
          <a:lstStyle/>
          <a:p>
            <a:pPr algn="ctr" defTabSz="915035" hangingPunct="0"/>
            <a:r>
              <a:rPr lang="zh-CN" altLang="en-US" sz="1600" kern="0" dirty="0" smtClean="0">
                <a:solidFill>
                  <a:srgbClr val="FFC000"/>
                </a:solidFill>
                <a:latin typeface="+mn-ea"/>
                <a:ea typeface="+mn-ea"/>
                <a:sym typeface="Calibri" panose="020F0502020204030204"/>
              </a:rPr>
              <a:t>决策</a:t>
            </a:r>
            <a:r>
              <a:rPr lang="en-US" altLang="zh-CN" sz="1600" kern="0" dirty="0" smtClean="0">
                <a:solidFill>
                  <a:srgbClr val="FFC000"/>
                </a:solidFill>
                <a:latin typeface="+mn-ea"/>
                <a:ea typeface="+mn-ea"/>
                <a:sym typeface="Calibri" panose="020F0502020204030204"/>
              </a:rPr>
              <a:t>+</a:t>
            </a:r>
            <a:r>
              <a:rPr lang="zh-CN" altLang="en-US" sz="1600" kern="0" dirty="0" smtClean="0">
                <a:solidFill>
                  <a:srgbClr val="FFC000"/>
                </a:solidFill>
                <a:latin typeface="+mn-ea"/>
                <a:ea typeface="+mn-ea"/>
                <a:sym typeface="Calibri" panose="020F0502020204030204"/>
              </a:rPr>
              <a:t>动态调度</a:t>
            </a:r>
            <a:endParaRPr lang="zh-CN" altLang="en-US" sz="1600" kern="0" dirty="0">
              <a:solidFill>
                <a:srgbClr val="FFC000"/>
              </a:solidFill>
              <a:latin typeface="+mn-ea"/>
              <a:ea typeface="+mn-ea"/>
              <a:sym typeface="Calibri" panose="020F0502020204030204"/>
            </a:endParaRPr>
          </a:p>
        </p:txBody>
      </p:sp>
      <p:grpSp>
        <p:nvGrpSpPr>
          <p:cNvPr id="86" name="成组"/>
          <p:cNvGrpSpPr/>
          <p:nvPr/>
        </p:nvGrpSpPr>
        <p:grpSpPr>
          <a:xfrm>
            <a:off x="6466264" y="4490946"/>
            <a:ext cx="397398" cy="300539"/>
            <a:chOff x="0" y="0"/>
            <a:chExt cx="1122538" cy="1411112"/>
          </a:xfrm>
          <a:solidFill>
            <a:schemeClr val="bg1"/>
          </a:solidFill>
        </p:grpSpPr>
        <p:grpSp>
          <p:nvGrpSpPr>
            <p:cNvPr id="92" name="成组"/>
            <p:cNvGrpSpPr/>
            <p:nvPr/>
          </p:nvGrpSpPr>
          <p:grpSpPr>
            <a:xfrm>
              <a:off x="368003" y="831483"/>
              <a:ext cx="754535" cy="415312"/>
              <a:chOff x="0" y="-1"/>
              <a:chExt cx="754535" cy="415310"/>
            </a:xfrm>
            <a:grpFill/>
          </p:grpSpPr>
          <p:sp>
            <p:nvSpPr>
              <p:cNvPr id="99" name="矩形"/>
              <p:cNvSpPr/>
              <p:nvPr/>
            </p:nvSpPr>
            <p:spPr>
              <a:xfrm>
                <a:off x="0" y="82659"/>
                <a:ext cx="87146" cy="249990"/>
              </a:xfrm>
              <a:prstGeom prst="rect">
                <a:avLst/>
              </a:prstGeom>
              <a:solidFill>
                <a:schemeClr val="accent3"/>
              </a:solidFill>
              <a:ln w="3175" cap="flat">
                <a:solidFill>
                  <a:schemeClr val="accent3"/>
                </a:solidFill>
                <a:miter lim="400000"/>
              </a:ln>
              <a:effectLst/>
            </p:spPr>
            <p:txBody>
              <a:bodyPr wrap="square" lIns="7320" tIns="7320" rIns="7320" bIns="7320" numCol="1"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b="0">
                    <a:latin typeface="+mn-lt"/>
                    <a:ea typeface="+mn-ea"/>
                    <a:cs typeface="+mn-cs"/>
                    <a:sym typeface="Helvetica Neue Medium"/>
                  </a:defRPr>
                </a:pPr>
                <a:endParaRPr sz="955" b="0" kern="0">
                  <a:solidFill>
                    <a:prstClr val="white"/>
                  </a:solidFill>
                  <a:latin typeface="+mn-ea"/>
                  <a:ea typeface="+mn-ea"/>
                  <a:cs typeface="Arial" panose="020B0604020202020204" pitchFamily="34" charset="0"/>
                  <a:sym typeface="Helvetica Neue Medium"/>
                </a:endParaRPr>
              </a:p>
            </p:txBody>
          </p:sp>
          <p:sp>
            <p:nvSpPr>
              <p:cNvPr id="100" name="矩形"/>
              <p:cNvSpPr/>
              <p:nvPr/>
            </p:nvSpPr>
            <p:spPr>
              <a:xfrm>
                <a:off x="104933" y="0"/>
                <a:ext cx="87146" cy="415309"/>
              </a:xfrm>
              <a:prstGeom prst="rect">
                <a:avLst/>
              </a:prstGeom>
              <a:solidFill>
                <a:schemeClr val="accent3"/>
              </a:solidFill>
              <a:ln w="3175" cap="flat">
                <a:solidFill>
                  <a:schemeClr val="accent3"/>
                </a:solidFill>
                <a:miter lim="400000"/>
              </a:ln>
              <a:effectLst/>
            </p:spPr>
            <p:txBody>
              <a:bodyPr wrap="square" lIns="7320" tIns="7320" rIns="7320" bIns="7320" numCol="1"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b="0">
                    <a:latin typeface="+mn-lt"/>
                    <a:ea typeface="+mn-ea"/>
                    <a:cs typeface="+mn-cs"/>
                    <a:sym typeface="Helvetica Neue Medium"/>
                  </a:defRPr>
                </a:pPr>
                <a:endParaRPr sz="955" b="0" kern="0">
                  <a:ln>
                    <a:solidFill>
                      <a:schemeClr val="accent3"/>
                    </a:solidFill>
                  </a:ln>
                  <a:solidFill>
                    <a:schemeClr val="accent3"/>
                  </a:solidFill>
                  <a:latin typeface="+mn-ea"/>
                  <a:ea typeface="+mn-ea"/>
                  <a:cs typeface="Arial" panose="020B0604020202020204" pitchFamily="34" charset="0"/>
                  <a:sym typeface="Helvetica Neue Medium"/>
                </a:endParaRPr>
              </a:p>
            </p:txBody>
          </p:sp>
          <p:sp>
            <p:nvSpPr>
              <p:cNvPr id="101" name="矩形"/>
              <p:cNvSpPr/>
              <p:nvPr/>
            </p:nvSpPr>
            <p:spPr>
              <a:xfrm>
                <a:off x="195037" y="157859"/>
                <a:ext cx="404205" cy="99591"/>
              </a:xfrm>
              <a:prstGeom prst="rect">
                <a:avLst/>
              </a:prstGeom>
              <a:solidFill>
                <a:schemeClr val="accent3"/>
              </a:solidFill>
              <a:ln w="3175" cap="flat">
                <a:solidFill>
                  <a:schemeClr val="accent3"/>
                </a:solidFill>
                <a:miter lim="400000"/>
              </a:ln>
              <a:effectLst/>
            </p:spPr>
            <p:txBody>
              <a:bodyPr wrap="square" lIns="7320" tIns="7320" rIns="7320" bIns="7320" numCol="1"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b="0">
                    <a:latin typeface="+mn-lt"/>
                    <a:ea typeface="+mn-ea"/>
                    <a:cs typeface="+mn-cs"/>
                    <a:sym typeface="Helvetica Neue Medium"/>
                  </a:defRPr>
                </a:pPr>
                <a:endParaRPr sz="955" b="0" kern="0">
                  <a:solidFill>
                    <a:prstClr val="white"/>
                  </a:solidFill>
                  <a:latin typeface="+mn-ea"/>
                  <a:ea typeface="+mn-ea"/>
                  <a:cs typeface="Arial" panose="020B0604020202020204" pitchFamily="34" charset="0"/>
                  <a:sym typeface="Helvetica Neue Medium"/>
                </a:endParaRPr>
              </a:p>
            </p:txBody>
          </p:sp>
          <p:sp>
            <p:nvSpPr>
              <p:cNvPr id="102" name="矩形"/>
              <p:cNvSpPr/>
              <p:nvPr/>
            </p:nvSpPr>
            <p:spPr>
              <a:xfrm rot="10800000">
                <a:off x="667389" y="82659"/>
                <a:ext cx="87146" cy="249990"/>
              </a:xfrm>
              <a:prstGeom prst="rect">
                <a:avLst/>
              </a:prstGeom>
              <a:solidFill>
                <a:schemeClr val="accent3"/>
              </a:solidFill>
              <a:ln w="3175" cap="flat">
                <a:solidFill>
                  <a:schemeClr val="accent3"/>
                </a:solidFill>
                <a:miter lim="400000"/>
              </a:ln>
              <a:effectLst/>
            </p:spPr>
            <p:txBody>
              <a:bodyPr wrap="square" lIns="7320" tIns="7320" rIns="7320" bIns="7320" numCol="1"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b="0">
                    <a:latin typeface="+mn-lt"/>
                    <a:ea typeface="+mn-ea"/>
                    <a:cs typeface="+mn-cs"/>
                    <a:sym typeface="Helvetica Neue Medium"/>
                  </a:defRPr>
                </a:pPr>
                <a:endParaRPr sz="955" b="0" kern="0">
                  <a:solidFill>
                    <a:prstClr val="white"/>
                  </a:solidFill>
                  <a:latin typeface="+mn-ea"/>
                  <a:ea typeface="+mn-ea"/>
                  <a:cs typeface="Arial" panose="020B0604020202020204" pitchFamily="34" charset="0"/>
                  <a:sym typeface="Helvetica Neue Medium"/>
                </a:endParaRPr>
              </a:p>
            </p:txBody>
          </p:sp>
          <p:sp>
            <p:nvSpPr>
              <p:cNvPr id="103" name="矩形"/>
              <p:cNvSpPr/>
              <p:nvPr/>
            </p:nvSpPr>
            <p:spPr>
              <a:xfrm rot="10800000">
                <a:off x="559877" y="-1"/>
                <a:ext cx="87147" cy="415310"/>
              </a:xfrm>
              <a:prstGeom prst="rect">
                <a:avLst/>
              </a:prstGeom>
              <a:solidFill>
                <a:schemeClr val="accent3"/>
              </a:solidFill>
              <a:ln w="3175" cap="flat">
                <a:solidFill>
                  <a:schemeClr val="accent3"/>
                </a:solidFill>
                <a:miter lim="400000"/>
              </a:ln>
              <a:effectLst/>
            </p:spPr>
            <p:txBody>
              <a:bodyPr wrap="square" lIns="7320" tIns="7320" rIns="7320" bIns="7320" numCol="1"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b="0">
                    <a:latin typeface="+mn-lt"/>
                    <a:ea typeface="+mn-ea"/>
                    <a:cs typeface="+mn-cs"/>
                    <a:sym typeface="Helvetica Neue Medium"/>
                  </a:defRPr>
                </a:pPr>
                <a:endParaRPr sz="955" b="0" kern="0">
                  <a:solidFill>
                    <a:prstClr val="white"/>
                  </a:solidFill>
                  <a:latin typeface="+mn-ea"/>
                  <a:ea typeface="+mn-ea"/>
                  <a:cs typeface="Arial" panose="020B0604020202020204" pitchFamily="34" charset="0"/>
                  <a:sym typeface="Helvetica Neue Medium"/>
                </a:endParaRPr>
              </a:p>
            </p:txBody>
          </p:sp>
        </p:grpSp>
        <p:sp>
          <p:nvSpPr>
            <p:cNvPr id="93" name="圆形"/>
            <p:cNvSpPr/>
            <p:nvPr/>
          </p:nvSpPr>
          <p:spPr>
            <a:xfrm>
              <a:off x="410363" y="1286678"/>
              <a:ext cx="124433" cy="124434"/>
            </a:xfrm>
            <a:prstGeom prst="ellipse">
              <a:avLst/>
            </a:prstGeom>
            <a:solidFill>
              <a:schemeClr val="accent3"/>
            </a:solidFill>
            <a:ln w="3175" cap="flat">
              <a:solidFill>
                <a:schemeClr val="accent3"/>
              </a:solidFill>
              <a:miter lim="400000"/>
            </a:ln>
            <a:effectLst/>
          </p:spPr>
          <p:txBody>
            <a:bodyPr wrap="square" lIns="6588" tIns="6588" rIns="6588" bIns="6588"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65405">
                <a:defRPr sz="1200" b="0">
                  <a:solidFill>
                    <a:srgbClr val="000000"/>
                  </a:solidFill>
                  <a:latin typeface="Calibri" panose="020F0502020204030204"/>
                  <a:ea typeface="Calibri" panose="020F0502020204030204"/>
                  <a:cs typeface="Calibri" panose="020F0502020204030204"/>
                  <a:sym typeface="Calibri" panose="020F0502020204030204"/>
                </a:defRPr>
              </a:pPr>
              <a:endParaRPr sz="955" b="0" kern="0">
                <a:solidFill>
                  <a:prstClr val="white"/>
                </a:solidFill>
                <a:latin typeface="+mn-ea"/>
                <a:ea typeface="+mn-ea"/>
                <a:cs typeface="Arial" panose="020B0604020202020204" pitchFamily="34" charset="0"/>
                <a:sym typeface="Calibri" panose="020F0502020204030204"/>
              </a:endParaRPr>
            </a:p>
          </p:txBody>
        </p:sp>
        <p:sp>
          <p:nvSpPr>
            <p:cNvPr id="94" name="圆形"/>
            <p:cNvSpPr/>
            <p:nvPr/>
          </p:nvSpPr>
          <p:spPr>
            <a:xfrm>
              <a:off x="217093" y="1286678"/>
              <a:ext cx="127081" cy="124434"/>
            </a:xfrm>
            <a:prstGeom prst="ellipse">
              <a:avLst/>
            </a:prstGeom>
            <a:solidFill>
              <a:schemeClr val="accent3"/>
            </a:solidFill>
            <a:ln w="3175" cap="flat">
              <a:solidFill>
                <a:schemeClr val="accent3"/>
              </a:solidFill>
              <a:miter lim="400000"/>
            </a:ln>
            <a:effectLst/>
          </p:spPr>
          <p:txBody>
            <a:bodyPr wrap="square" lIns="6588" tIns="6588" rIns="6588" bIns="6588"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65405">
                <a:defRPr sz="1200" b="0">
                  <a:solidFill>
                    <a:srgbClr val="000000"/>
                  </a:solidFill>
                  <a:latin typeface="Calibri" panose="020F0502020204030204"/>
                  <a:ea typeface="Calibri" panose="020F0502020204030204"/>
                  <a:cs typeface="Calibri" panose="020F0502020204030204"/>
                  <a:sym typeface="Calibri" panose="020F0502020204030204"/>
                </a:defRPr>
              </a:pPr>
              <a:endParaRPr sz="955" b="0" kern="0">
                <a:solidFill>
                  <a:prstClr val="white"/>
                </a:solidFill>
                <a:latin typeface="+mn-ea"/>
                <a:ea typeface="+mn-ea"/>
                <a:cs typeface="Arial" panose="020B0604020202020204" pitchFamily="34" charset="0"/>
                <a:sym typeface="Calibri" panose="020F0502020204030204"/>
              </a:endParaRPr>
            </a:p>
          </p:txBody>
        </p:sp>
        <p:sp>
          <p:nvSpPr>
            <p:cNvPr id="95" name="形状"/>
            <p:cNvSpPr/>
            <p:nvPr/>
          </p:nvSpPr>
          <p:spPr>
            <a:xfrm>
              <a:off x="0" y="0"/>
              <a:ext cx="754535" cy="8339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87" y="21600"/>
                    <a:pt x="19987" y="21600"/>
                    <a:pt x="19987" y="21600"/>
                  </a:cubicBezTo>
                  <a:cubicBezTo>
                    <a:pt x="19987" y="18189"/>
                    <a:pt x="17746" y="15185"/>
                    <a:pt x="14251" y="13886"/>
                  </a:cubicBezTo>
                  <a:cubicBezTo>
                    <a:pt x="12817" y="13317"/>
                    <a:pt x="12817" y="13317"/>
                    <a:pt x="12817" y="13317"/>
                  </a:cubicBezTo>
                  <a:cubicBezTo>
                    <a:pt x="14161" y="12586"/>
                    <a:pt x="14161" y="12586"/>
                    <a:pt x="14161" y="12586"/>
                  </a:cubicBezTo>
                  <a:cubicBezTo>
                    <a:pt x="16133" y="11531"/>
                    <a:pt x="17388" y="9582"/>
                    <a:pt x="17388" y="7471"/>
                  </a:cubicBezTo>
                  <a:cubicBezTo>
                    <a:pt x="17388" y="4141"/>
                    <a:pt x="14430" y="1462"/>
                    <a:pt x="10755" y="1462"/>
                  </a:cubicBezTo>
                  <a:cubicBezTo>
                    <a:pt x="7080" y="1462"/>
                    <a:pt x="4123" y="4141"/>
                    <a:pt x="4123" y="7471"/>
                  </a:cubicBezTo>
                  <a:cubicBezTo>
                    <a:pt x="4123" y="9582"/>
                    <a:pt x="5378" y="11531"/>
                    <a:pt x="7349" y="12586"/>
                  </a:cubicBezTo>
                  <a:cubicBezTo>
                    <a:pt x="8783" y="13317"/>
                    <a:pt x="8783" y="13317"/>
                    <a:pt x="8783" y="13317"/>
                  </a:cubicBezTo>
                  <a:cubicBezTo>
                    <a:pt x="7260" y="13886"/>
                    <a:pt x="7260" y="13886"/>
                    <a:pt x="7260" y="13886"/>
                  </a:cubicBezTo>
                  <a:cubicBezTo>
                    <a:pt x="3854" y="15185"/>
                    <a:pt x="1613" y="18189"/>
                    <a:pt x="1613" y="21600"/>
                  </a:cubicBezTo>
                  <a:cubicBezTo>
                    <a:pt x="0" y="21600"/>
                    <a:pt x="0" y="21600"/>
                    <a:pt x="0" y="21600"/>
                  </a:cubicBezTo>
                  <a:cubicBezTo>
                    <a:pt x="0" y="18027"/>
                    <a:pt x="2061" y="14860"/>
                    <a:pt x="5378" y="13074"/>
                  </a:cubicBezTo>
                  <a:cubicBezTo>
                    <a:pt x="3585" y="11693"/>
                    <a:pt x="2510" y="9663"/>
                    <a:pt x="2510" y="7471"/>
                  </a:cubicBezTo>
                  <a:cubicBezTo>
                    <a:pt x="2510" y="3329"/>
                    <a:pt x="6184" y="0"/>
                    <a:pt x="10755" y="0"/>
                  </a:cubicBezTo>
                  <a:cubicBezTo>
                    <a:pt x="15326" y="0"/>
                    <a:pt x="19001" y="3329"/>
                    <a:pt x="19001" y="7471"/>
                  </a:cubicBezTo>
                  <a:cubicBezTo>
                    <a:pt x="19001" y="9663"/>
                    <a:pt x="17925" y="11693"/>
                    <a:pt x="16133" y="13074"/>
                  </a:cubicBezTo>
                  <a:cubicBezTo>
                    <a:pt x="19449" y="14860"/>
                    <a:pt x="21600" y="18027"/>
                    <a:pt x="21600" y="21600"/>
                  </a:cubicBezTo>
                  <a:close/>
                </a:path>
              </a:pathLst>
            </a:custGeom>
            <a:solidFill>
              <a:schemeClr val="accent3"/>
            </a:solidFill>
            <a:ln w="3175" cap="flat">
              <a:solidFill>
                <a:schemeClr val="accent3"/>
              </a:solidFill>
              <a:miter lim="400000"/>
            </a:ln>
            <a:effectLst/>
          </p:spPr>
          <p:txBody>
            <a:bodyPr wrap="square" lIns="6588" tIns="6588" rIns="6588" bIns="6588"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65405">
                <a:defRPr sz="1200" b="0">
                  <a:solidFill>
                    <a:srgbClr val="000000"/>
                  </a:solidFill>
                  <a:latin typeface="Calibri" panose="020F0502020204030204"/>
                  <a:ea typeface="Calibri" panose="020F0502020204030204"/>
                  <a:cs typeface="Calibri" panose="020F0502020204030204"/>
                  <a:sym typeface="Calibri" panose="020F0502020204030204"/>
                </a:defRPr>
              </a:pPr>
              <a:endParaRPr sz="955" b="0" kern="0">
                <a:solidFill>
                  <a:prstClr val="white"/>
                </a:solidFill>
                <a:latin typeface="+mn-ea"/>
                <a:ea typeface="+mn-ea"/>
                <a:cs typeface="Arial" panose="020B0604020202020204" pitchFamily="34" charset="0"/>
                <a:sym typeface="Calibri" panose="020F0502020204030204"/>
              </a:endParaRPr>
            </a:p>
          </p:txBody>
        </p:sp>
        <p:sp>
          <p:nvSpPr>
            <p:cNvPr id="96" name="形状"/>
            <p:cNvSpPr/>
            <p:nvPr/>
          </p:nvSpPr>
          <p:spPr>
            <a:xfrm>
              <a:off x="0" y="833957"/>
              <a:ext cx="267398" cy="5427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640" y="21600"/>
                    <a:pt x="8640" y="21600"/>
                    <a:pt x="8640" y="21600"/>
                  </a:cubicBezTo>
                  <a:cubicBezTo>
                    <a:pt x="3812" y="21600"/>
                    <a:pt x="0" y="19614"/>
                    <a:pt x="0" y="17255"/>
                  </a:cubicBezTo>
                  <a:cubicBezTo>
                    <a:pt x="0" y="0"/>
                    <a:pt x="0" y="0"/>
                    <a:pt x="0" y="0"/>
                  </a:cubicBezTo>
                  <a:cubicBezTo>
                    <a:pt x="4574" y="0"/>
                    <a:pt x="4574" y="0"/>
                    <a:pt x="4574" y="0"/>
                  </a:cubicBezTo>
                  <a:cubicBezTo>
                    <a:pt x="4574" y="17255"/>
                    <a:pt x="4574" y="17255"/>
                    <a:pt x="4574" y="17255"/>
                  </a:cubicBezTo>
                  <a:cubicBezTo>
                    <a:pt x="4574" y="18372"/>
                    <a:pt x="6353" y="19366"/>
                    <a:pt x="8640" y="19366"/>
                  </a:cubicBezTo>
                  <a:cubicBezTo>
                    <a:pt x="21600" y="19366"/>
                    <a:pt x="21600" y="19366"/>
                    <a:pt x="21600" y="19366"/>
                  </a:cubicBezTo>
                  <a:lnTo>
                    <a:pt x="21600" y="21600"/>
                  </a:lnTo>
                  <a:close/>
                </a:path>
              </a:pathLst>
            </a:custGeom>
            <a:solidFill>
              <a:schemeClr val="accent3"/>
            </a:solidFill>
            <a:ln w="3175" cap="flat">
              <a:solidFill>
                <a:schemeClr val="accent3"/>
              </a:solidFill>
              <a:miter lim="400000"/>
            </a:ln>
            <a:effectLst/>
          </p:spPr>
          <p:txBody>
            <a:bodyPr wrap="square" lIns="6588" tIns="6588" rIns="6588" bIns="6588"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65405">
                <a:defRPr sz="1200" b="0">
                  <a:solidFill>
                    <a:srgbClr val="000000"/>
                  </a:solidFill>
                  <a:latin typeface="Calibri" panose="020F0502020204030204"/>
                  <a:ea typeface="Calibri" panose="020F0502020204030204"/>
                  <a:cs typeface="Calibri" panose="020F0502020204030204"/>
                  <a:sym typeface="Calibri" panose="020F0502020204030204"/>
                </a:defRPr>
              </a:pPr>
              <a:endParaRPr sz="955" b="0" kern="0">
                <a:solidFill>
                  <a:prstClr val="white"/>
                </a:solidFill>
                <a:latin typeface="+mn-ea"/>
                <a:ea typeface="+mn-ea"/>
                <a:cs typeface="Arial" panose="020B0604020202020204" pitchFamily="34" charset="0"/>
                <a:sym typeface="Calibri" panose="020F0502020204030204"/>
              </a:endParaRPr>
            </a:p>
          </p:txBody>
        </p:sp>
        <p:sp>
          <p:nvSpPr>
            <p:cNvPr id="97" name="形状"/>
            <p:cNvSpPr/>
            <p:nvPr/>
          </p:nvSpPr>
          <p:spPr>
            <a:xfrm>
              <a:off x="484492" y="833957"/>
              <a:ext cx="270045" cy="542736"/>
            </a:xfrm>
            <a:custGeom>
              <a:avLst/>
              <a:gdLst/>
              <a:ahLst/>
              <a:cxnLst>
                <a:cxn ang="0">
                  <a:pos x="wd2" y="hd2"/>
                </a:cxn>
                <a:cxn ang="5400000">
                  <a:pos x="wd2" y="hd2"/>
                </a:cxn>
                <a:cxn ang="10800000">
                  <a:pos x="wd2" y="hd2"/>
                </a:cxn>
                <a:cxn ang="16200000">
                  <a:pos x="wd2" y="hd2"/>
                </a:cxn>
              </a:cxnLst>
              <a:rect l="0" t="0" r="r" b="b"/>
              <a:pathLst>
                <a:path w="21600" h="21600" extrusionOk="0">
                  <a:moveTo>
                    <a:pt x="12809" y="21600"/>
                  </a:moveTo>
                  <a:cubicBezTo>
                    <a:pt x="0" y="21600"/>
                    <a:pt x="0" y="21600"/>
                    <a:pt x="0" y="21600"/>
                  </a:cubicBezTo>
                  <a:cubicBezTo>
                    <a:pt x="0" y="19366"/>
                    <a:pt x="0" y="19366"/>
                    <a:pt x="0" y="19366"/>
                  </a:cubicBezTo>
                  <a:cubicBezTo>
                    <a:pt x="12809" y="19366"/>
                    <a:pt x="12809" y="19366"/>
                    <a:pt x="12809" y="19366"/>
                  </a:cubicBezTo>
                  <a:cubicBezTo>
                    <a:pt x="15070" y="19366"/>
                    <a:pt x="17079" y="18372"/>
                    <a:pt x="17079" y="17255"/>
                  </a:cubicBezTo>
                  <a:cubicBezTo>
                    <a:pt x="17079" y="0"/>
                    <a:pt x="17079" y="0"/>
                    <a:pt x="17079" y="0"/>
                  </a:cubicBezTo>
                  <a:cubicBezTo>
                    <a:pt x="21600" y="0"/>
                    <a:pt x="21600" y="0"/>
                    <a:pt x="21600" y="0"/>
                  </a:cubicBezTo>
                  <a:cubicBezTo>
                    <a:pt x="21600" y="17255"/>
                    <a:pt x="21600" y="17255"/>
                    <a:pt x="21600" y="17255"/>
                  </a:cubicBezTo>
                  <a:cubicBezTo>
                    <a:pt x="21600" y="19614"/>
                    <a:pt x="17581" y="21600"/>
                    <a:pt x="12809" y="21600"/>
                  </a:cubicBezTo>
                  <a:close/>
                </a:path>
              </a:pathLst>
            </a:custGeom>
            <a:solidFill>
              <a:schemeClr val="accent3"/>
            </a:solidFill>
            <a:ln w="3175" cap="flat">
              <a:solidFill>
                <a:schemeClr val="accent3"/>
              </a:solidFill>
              <a:miter lim="400000"/>
            </a:ln>
            <a:effectLst/>
          </p:spPr>
          <p:txBody>
            <a:bodyPr wrap="square" lIns="6588" tIns="6588" rIns="6588" bIns="6588"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65405">
                <a:defRPr sz="1200" b="0">
                  <a:solidFill>
                    <a:srgbClr val="000000"/>
                  </a:solidFill>
                  <a:latin typeface="Calibri" panose="020F0502020204030204"/>
                  <a:ea typeface="Calibri" panose="020F0502020204030204"/>
                  <a:cs typeface="Calibri" panose="020F0502020204030204"/>
                  <a:sym typeface="Calibri" panose="020F0502020204030204"/>
                </a:defRPr>
              </a:pPr>
              <a:endParaRPr sz="955" b="0" kern="0">
                <a:solidFill>
                  <a:prstClr val="white"/>
                </a:solidFill>
                <a:latin typeface="+mn-ea"/>
                <a:ea typeface="+mn-ea"/>
                <a:cs typeface="Arial" panose="020B0604020202020204" pitchFamily="34" charset="0"/>
                <a:sym typeface="Calibri" panose="020F0502020204030204"/>
              </a:endParaRPr>
            </a:p>
          </p:txBody>
        </p:sp>
        <p:sp>
          <p:nvSpPr>
            <p:cNvPr id="98" name="形状"/>
            <p:cNvSpPr/>
            <p:nvPr/>
          </p:nvSpPr>
          <p:spPr>
            <a:xfrm>
              <a:off x="87369" y="0"/>
              <a:ext cx="577153" cy="5745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13" y="21600"/>
                    <a:pt x="0" y="16761"/>
                    <a:pt x="0" y="10859"/>
                  </a:cubicBezTo>
                  <a:cubicBezTo>
                    <a:pt x="0" y="4839"/>
                    <a:pt x="4813" y="0"/>
                    <a:pt x="10800" y="0"/>
                  </a:cubicBezTo>
                  <a:cubicBezTo>
                    <a:pt x="16787" y="0"/>
                    <a:pt x="21600" y="4839"/>
                    <a:pt x="21600" y="10859"/>
                  </a:cubicBezTo>
                  <a:cubicBezTo>
                    <a:pt x="21600" y="16761"/>
                    <a:pt x="16787" y="21600"/>
                    <a:pt x="10800" y="21600"/>
                  </a:cubicBezTo>
                  <a:close/>
                  <a:moveTo>
                    <a:pt x="10800" y="2125"/>
                  </a:moveTo>
                  <a:cubicBezTo>
                    <a:pt x="5987" y="2125"/>
                    <a:pt x="2113" y="6020"/>
                    <a:pt x="2113" y="10859"/>
                  </a:cubicBezTo>
                  <a:cubicBezTo>
                    <a:pt x="2113" y="15580"/>
                    <a:pt x="5987" y="19475"/>
                    <a:pt x="10800" y="19475"/>
                  </a:cubicBezTo>
                  <a:cubicBezTo>
                    <a:pt x="15613" y="19475"/>
                    <a:pt x="19487" y="15580"/>
                    <a:pt x="19487" y="10859"/>
                  </a:cubicBezTo>
                  <a:cubicBezTo>
                    <a:pt x="19487" y="6020"/>
                    <a:pt x="15613" y="2125"/>
                    <a:pt x="10800" y="2125"/>
                  </a:cubicBezTo>
                  <a:close/>
                </a:path>
              </a:pathLst>
            </a:custGeom>
            <a:solidFill>
              <a:schemeClr val="accent3"/>
            </a:solidFill>
            <a:ln w="3175" cap="flat">
              <a:solidFill>
                <a:schemeClr val="accent3"/>
              </a:solidFill>
              <a:miter lim="400000"/>
            </a:ln>
            <a:effectLst/>
          </p:spPr>
          <p:txBody>
            <a:bodyPr wrap="square" lIns="6588" tIns="6588" rIns="6588" bIns="6588"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11505" rtl="0" fontAlgn="auto" latinLnBrk="0" hangingPunct="0">
                <a:lnSpc>
                  <a:spcPct val="100000"/>
                </a:lnSpc>
                <a:spcBef>
                  <a:spcPts val="0"/>
                </a:spcBef>
                <a:spcAft>
                  <a:spcPts val="0"/>
                </a:spcAft>
                <a:buClrTx/>
                <a:buSzTx/>
                <a:buFontTx/>
                <a:buNone/>
                <a:defRPr kumimoji="0" sz="2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lgn="l" defTabSz="65405">
                <a:defRPr sz="1200" b="0">
                  <a:solidFill>
                    <a:srgbClr val="000000"/>
                  </a:solidFill>
                  <a:latin typeface="Calibri" panose="020F0502020204030204"/>
                  <a:ea typeface="Calibri" panose="020F0502020204030204"/>
                  <a:cs typeface="Calibri" panose="020F0502020204030204"/>
                  <a:sym typeface="Calibri" panose="020F0502020204030204"/>
                </a:defRPr>
              </a:pPr>
              <a:endParaRPr sz="955" b="0" kern="0">
                <a:solidFill>
                  <a:prstClr val="white"/>
                </a:solidFill>
                <a:latin typeface="+mn-ea"/>
                <a:ea typeface="+mn-ea"/>
                <a:cs typeface="Arial" panose="020B0604020202020204" pitchFamily="34" charset="0"/>
                <a:sym typeface="Calibri" panose="020F0502020204030204"/>
              </a:endParaRPr>
            </a:p>
          </p:txBody>
        </p:sp>
      </p:grpSp>
      <p:grpSp>
        <p:nvGrpSpPr>
          <p:cNvPr id="87" name="组合 15"/>
          <p:cNvGrpSpPr/>
          <p:nvPr/>
        </p:nvGrpSpPr>
        <p:grpSpPr>
          <a:xfrm>
            <a:off x="4261460" y="4483698"/>
            <a:ext cx="339872" cy="368826"/>
            <a:chOff x="6296025" y="485775"/>
            <a:chExt cx="488950" cy="533400"/>
          </a:xfrm>
          <a:solidFill>
            <a:schemeClr val="bg1"/>
          </a:solidFill>
        </p:grpSpPr>
        <p:sp>
          <p:nvSpPr>
            <p:cNvPr id="90" name="Freeform 5"/>
            <p:cNvSpPr/>
            <p:nvPr/>
          </p:nvSpPr>
          <p:spPr bwMode="auto">
            <a:xfrm>
              <a:off x="6296025" y="485775"/>
              <a:ext cx="488950" cy="496888"/>
            </a:xfrm>
            <a:custGeom>
              <a:avLst/>
              <a:gdLst>
                <a:gd name="T0" fmla="*/ 36 w 54"/>
                <a:gd name="T1" fmla="*/ 55 h 55"/>
                <a:gd name="T2" fmla="*/ 35 w 54"/>
                <a:gd name="T3" fmla="*/ 55 h 55"/>
                <a:gd name="T4" fmla="*/ 36 w 54"/>
                <a:gd name="T5" fmla="*/ 53 h 55"/>
                <a:gd name="T6" fmla="*/ 48 w 54"/>
                <a:gd name="T7" fmla="*/ 46 h 55"/>
                <a:gd name="T8" fmla="*/ 51 w 54"/>
                <a:gd name="T9" fmla="*/ 40 h 55"/>
                <a:gd name="T10" fmla="*/ 51 w 54"/>
                <a:gd name="T11" fmla="*/ 20 h 55"/>
                <a:gd name="T12" fmla="*/ 48 w 54"/>
                <a:gd name="T13" fmla="*/ 14 h 55"/>
                <a:gd name="T14" fmla="*/ 30 w 54"/>
                <a:gd name="T15" fmla="*/ 4 h 55"/>
                <a:gd name="T16" fmla="*/ 24 w 54"/>
                <a:gd name="T17" fmla="*/ 4 h 55"/>
                <a:gd name="T18" fmla="*/ 6 w 54"/>
                <a:gd name="T19" fmla="*/ 14 h 55"/>
                <a:gd name="T20" fmla="*/ 3 w 54"/>
                <a:gd name="T21" fmla="*/ 20 h 55"/>
                <a:gd name="T22" fmla="*/ 3 w 54"/>
                <a:gd name="T23" fmla="*/ 40 h 55"/>
                <a:gd name="T24" fmla="*/ 6 w 54"/>
                <a:gd name="T25" fmla="*/ 46 h 55"/>
                <a:gd name="T26" fmla="*/ 18 w 54"/>
                <a:gd name="T27" fmla="*/ 53 h 55"/>
                <a:gd name="T28" fmla="*/ 19 w 54"/>
                <a:gd name="T29" fmla="*/ 55 h 55"/>
                <a:gd name="T30" fmla="*/ 17 w 54"/>
                <a:gd name="T31" fmla="*/ 55 h 55"/>
                <a:gd name="T32" fmla="*/ 5 w 54"/>
                <a:gd name="T33" fmla="*/ 48 h 55"/>
                <a:gd name="T34" fmla="*/ 0 w 54"/>
                <a:gd name="T35" fmla="*/ 40 h 55"/>
                <a:gd name="T36" fmla="*/ 0 w 54"/>
                <a:gd name="T37" fmla="*/ 20 h 55"/>
                <a:gd name="T38" fmla="*/ 5 w 54"/>
                <a:gd name="T39" fmla="*/ 12 h 55"/>
                <a:gd name="T40" fmla="*/ 22 w 54"/>
                <a:gd name="T41" fmla="*/ 2 h 55"/>
                <a:gd name="T42" fmla="*/ 32 w 54"/>
                <a:gd name="T43" fmla="*/ 2 h 55"/>
                <a:gd name="T44" fmla="*/ 49 w 54"/>
                <a:gd name="T45" fmla="*/ 12 h 55"/>
                <a:gd name="T46" fmla="*/ 54 w 54"/>
                <a:gd name="T47" fmla="*/ 20 h 55"/>
                <a:gd name="T48" fmla="*/ 54 w 54"/>
                <a:gd name="T49" fmla="*/ 40 h 55"/>
                <a:gd name="T50" fmla="*/ 49 w 54"/>
                <a:gd name="T51" fmla="*/ 48 h 55"/>
                <a:gd name="T52" fmla="*/ 37 w 54"/>
                <a:gd name="T53" fmla="*/ 55 h 55"/>
                <a:gd name="T54" fmla="*/ 36 w 54"/>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55">
                  <a:moveTo>
                    <a:pt x="36" y="55"/>
                  </a:moveTo>
                  <a:cubicBezTo>
                    <a:pt x="36" y="55"/>
                    <a:pt x="35" y="55"/>
                    <a:pt x="35" y="55"/>
                  </a:cubicBezTo>
                  <a:cubicBezTo>
                    <a:pt x="35" y="54"/>
                    <a:pt x="35" y="53"/>
                    <a:pt x="36" y="53"/>
                  </a:cubicBezTo>
                  <a:cubicBezTo>
                    <a:pt x="48" y="46"/>
                    <a:pt x="48" y="46"/>
                    <a:pt x="48" y="46"/>
                  </a:cubicBezTo>
                  <a:cubicBezTo>
                    <a:pt x="50" y="45"/>
                    <a:pt x="51" y="42"/>
                    <a:pt x="51" y="40"/>
                  </a:cubicBezTo>
                  <a:cubicBezTo>
                    <a:pt x="51" y="20"/>
                    <a:pt x="51" y="20"/>
                    <a:pt x="51" y="20"/>
                  </a:cubicBezTo>
                  <a:cubicBezTo>
                    <a:pt x="51" y="18"/>
                    <a:pt x="50" y="16"/>
                    <a:pt x="48" y="14"/>
                  </a:cubicBezTo>
                  <a:cubicBezTo>
                    <a:pt x="30" y="4"/>
                    <a:pt x="30" y="4"/>
                    <a:pt x="30" y="4"/>
                  </a:cubicBezTo>
                  <a:cubicBezTo>
                    <a:pt x="28" y="3"/>
                    <a:pt x="26" y="3"/>
                    <a:pt x="24" y="4"/>
                  </a:cubicBezTo>
                  <a:cubicBezTo>
                    <a:pt x="6" y="14"/>
                    <a:pt x="6" y="14"/>
                    <a:pt x="6" y="14"/>
                  </a:cubicBezTo>
                  <a:cubicBezTo>
                    <a:pt x="4" y="15"/>
                    <a:pt x="3" y="18"/>
                    <a:pt x="3" y="20"/>
                  </a:cubicBezTo>
                  <a:cubicBezTo>
                    <a:pt x="3" y="40"/>
                    <a:pt x="3" y="40"/>
                    <a:pt x="3" y="40"/>
                  </a:cubicBezTo>
                  <a:cubicBezTo>
                    <a:pt x="3" y="42"/>
                    <a:pt x="4" y="45"/>
                    <a:pt x="6" y="46"/>
                  </a:cubicBezTo>
                  <a:cubicBezTo>
                    <a:pt x="18" y="53"/>
                    <a:pt x="18" y="53"/>
                    <a:pt x="18" y="53"/>
                  </a:cubicBezTo>
                  <a:cubicBezTo>
                    <a:pt x="19" y="53"/>
                    <a:pt x="19" y="54"/>
                    <a:pt x="19" y="55"/>
                  </a:cubicBezTo>
                  <a:cubicBezTo>
                    <a:pt x="18" y="55"/>
                    <a:pt x="18" y="55"/>
                    <a:pt x="17" y="55"/>
                  </a:cubicBezTo>
                  <a:cubicBezTo>
                    <a:pt x="5" y="48"/>
                    <a:pt x="5" y="48"/>
                    <a:pt x="5" y="48"/>
                  </a:cubicBezTo>
                  <a:cubicBezTo>
                    <a:pt x="2" y="47"/>
                    <a:pt x="0" y="43"/>
                    <a:pt x="0" y="40"/>
                  </a:cubicBezTo>
                  <a:cubicBezTo>
                    <a:pt x="0" y="20"/>
                    <a:pt x="0" y="20"/>
                    <a:pt x="0" y="20"/>
                  </a:cubicBezTo>
                  <a:cubicBezTo>
                    <a:pt x="0" y="17"/>
                    <a:pt x="2" y="14"/>
                    <a:pt x="5" y="12"/>
                  </a:cubicBezTo>
                  <a:cubicBezTo>
                    <a:pt x="22" y="2"/>
                    <a:pt x="22" y="2"/>
                    <a:pt x="22" y="2"/>
                  </a:cubicBezTo>
                  <a:cubicBezTo>
                    <a:pt x="25" y="0"/>
                    <a:pt x="29" y="0"/>
                    <a:pt x="32" y="2"/>
                  </a:cubicBezTo>
                  <a:cubicBezTo>
                    <a:pt x="49" y="12"/>
                    <a:pt x="49" y="12"/>
                    <a:pt x="49" y="12"/>
                  </a:cubicBezTo>
                  <a:cubicBezTo>
                    <a:pt x="52" y="14"/>
                    <a:pt x="54" y="17"/>
                    <a:pt x="54" y="20"/>
                  </a:cubicBezTo>
                  <a:cubicBezTo>
                    <a:pt x="54" y="40"/>
                    <a:pt x="54" y="40"/>
                    <a:pt x="54" y="40"/>
                  </a:cubicBezTo>
                  <a:cubicBezTo>
                    <a:pt x="54" y="43"/>
                    <a:pt x="52" y="47"/>
                    <a:pt x="49" y="48"/>
                  </a:cubicBezTo>
                  <a:cubicBezTo>
                    <a:pt x="37" y="55"/>
                    <a:pt x="37" y="55"/>
                    <a:pt x="37" y="55"/>
                  </a:cubicBezTo>
                  <a:cubicBezTo>
                    <a:pt x="37" y="55"/>
                    <a:pt x="37" y="55"/>
                    <a:pt x="36" y="55"/>
                  </a:cubicBezTo>
                  <a:close/>
                </a:path>
              </a:pathLst>
            </a:custGeom>
            <a:solidFill>
              <a:schemeClr val="accent3"/>
            </a:solidFill>
            <a:ln w="9525">
              <a:solidFill>
                <a:schemeClr val="accent3"/>
              </a:solidFill>
              <a:round/>
            </a:ln>
          </p:spPr>
          <p:txBody>
            <a:bodyPr vert="horz" wrap="square" lIns="48404" tIns="24202" rIns="48404" bIns="24202" numCol="1" anchor="t" anchorCtr="0" compatLnSpc="1"/>
            <a:lstStyle/>
            <a:p>
              <a:pPr defTabSz="915035" hangingPunct="0"/>
              <a:endParaRPr lang="en-US" sz="955" kern="0">
                <a:solidFill>
                  <a:srgbClr val="FFFFFF"/>
                </a:solidFill>
                <a:latin typeface="+mn-ea"/>
                <a:ea typeface="+mn-ea"/>
                <a:cs typeface="Arial" panose="020B0604020202020204" pitchFamily="34" charset="0"/>
                <a:sym typeface="Calibri" panose="020F0502020204030204"/>
              </a:endParaRPr>
            </a:p>
          </p:txBody>
        </p:sp>
        <p:sp>
          <p:nvSpPr>
            <p:cNvPr id="91" name="Freeform 6"/>
            <p:cNvSpPr>
              <a:spLocks noEditPoints="1"/>
            </p:cNvSpPr>
            <p:nvPr/>
          </p:nvSpPr>
          <p:spPr bwMode="auto">
            <a:xfrm>
              <a:off x="6432550" y="622300"/>
              <a:ext cx="215900" cy="396875"/>
            </a:xfrm>
            <a:custGeom>
              <a:avLst/>
              <a:gdLst>
                <a:gd name="T0" fmla="*/ 13 w 24"/>
                <a:gd name="T1" fmla="*/ 44 h 44"/>
                <a:gd name="T2" fmla="*/ 11 w 24"/>
                <a:gd name="T3" fmla="*/ 44 h 44"/>
                <a:gd name="T4" fmla="*/ 8 w 24"/>
                <a:gd name="T5" fmla="*/ 41 h 44"/>
                <a:gd name="T6" fmla="*/ 8 w 24"/>
                <a:gd name="T7" fmla="*/ 21 h 44"/>
                <a:gd name="T8" fmla="*/ 0 w 24"/>
                <a:gd name="T9" fmla="*/ 10 h 44"/>
                <a:gd name="T10" fmla="*/ 6 w 24"/>
                <a:gd name="T11" fmla="*/ 0 h 44"/>
                <a:gd name="T12" fmla="*/ 7 w 24"/>
                <a:gd name="T13" fmla="*/ 0 h 44"/>
                <a:gd name="T14" fmla="*/ 8 w 24"/>
                <a:gd name="T15" fmla="*/ 2 h 44"/>
                <a:gd name="T16" fmla="*/ 8 w 24"/>
                <a:gd name="T17" fmla="*/ 8 h 44"/>
                <a:gd name="T18" fmla="*/ 10 w 24"/>
                <a:gd name="T19" fmla="*/ 10 h 44"/>
                <a:gd name="T20" fmla="*/ 14 w 24"/>
                <a:gd name="T21" fmla="*/ 10 h 44"/>
                <a:gd name="T22" fmla="*/ 16 w 24"/>
                <a:gd name="T23" fmla="*/ 8 h 44"/>
                <a:gd name="T24" fmla="*/ 16 w 24"/>
                <a:gd name="T25" fmla="*/ 2 h 44"/>
                <a:gd name="T26" fmla="*/ 17 w 24"/>
                <a:gd name="T27" fmla="*/ 0 h 44"/>
                <a:gd name="T28" fmla="*/ 18 w 24"/>
                <a:gd name="T29" fmla="*/ 0 h 44"/>
                <a:gd name="T30" fmla="*/ 24 w 24"/>
                <a:gd name="T31" fmla="*/ 10 h 44"/>
                <a:gd name="T32" fmla="*/ 16 w 24"/>
                <a:gd name="T33" fmla="*/ 21 h 44"/>
                <a:gd name="T34" fmla="*/ 16 w 24"/>
                <a:gd name="T35" fmla="*/ 41 h 44"/>
                <a:gd name="T36" fmla="*/ 13 w 24"/>
                <a:gd name="T37" fmla="*/ 44 h 44"/>
                <a:gd name="T38" fmla="*/ 7 w 24"/>
                <a:gd name="T39" fmla="*/ 2 h 44"/>
                <a:gd name="T40" fmla="*/ 1 w 24"/>
                <a:gd name="T41" fmla="*/ 10 h 44"/>
                <a:gd name="T42" fmla="*/ 9 w 24"/>
                <a:gd name="T43" fmla="*/ 20 h 44"/>
                <a:gd name="T44" fmla="*/ 9 w 24"/>
                <a:gd name="T45" fmla="*/ 21 h 44"/>
                <a:gd name="T46" fmla="*/ 9 w 24"/>
                <a:gd name="T47" fmla="*/ 41 h 44"/>
                <a:gd name="T48" fmla="*/ 11 w 24"/>
                <a:gd name="T49" fmla="*/ 43 h 44"/>
                <a:gd name="T50" fmla="*/ 13 w 24"/>
                <a:gd name="T51" fmla="*/ 43 h 44"/>
                <a:gd name="T52" fmla="*/ 15 w 24"/>
                <a:gd name="T53" fmla="*/ 41 h 44"/>
                <a:gd name="T54" fmla="*/ 15 w 24"/>
                <a:gd name="T55" fmla="*/ 21 h 44"/>
                <a:gd name="T56" fmla="*/ 15 w 24"/>
                <a:gd name="T57" fmla="*/ 20 h 44"/>
                <a:gd name="T58" fmla="*/ 23 w 24"/>
                <a:gd name="T59" fmla="*/ 10 h 44"/>
                <a:gd name="T60" fmla="*/ 17 w 24"/>
                <a:gd name="T61" fmla="*/ 2 h 44"/>
                <a:gd name="T62" fmla="*/ 17 w 24"/>
                <a:gd name="T63" fmla="*/ 8 h 44"/>
                <a:gd name="T64" fmla="*/ 14 w 24"/>
                <a:gd name="T65" fmla="*/ 12 h 44"/>
                <a:gd name="T66" fmla="*/ 10 w 24"/>
                <a:gd name="T67" fmla="*/ 12 h 44"/>
                <a:gd name="T68" fmla="*/ 7 w 24"/>
                <a:gd name="T69" fmla="*/ 8 h 44"/>
                <a:gd name="T70" fmla="*/ 7 w 24"/>
                <a:gd name="T7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44">
                  <a:moveTo>
                    <a:pt x="13" y="44"/>
                  </a:moveTo>
                  <a:cubicBezTo>
                    <a:pt x="11" y="44"/>
                    <a:pt x="11" y="44"/>
                    <a:pt x="11" y="44"/>
                  </a:cubicBezTo>
                  <a:cubicBezTo>
                    <a:pt x="9" y="44"/>
                    <a:pt x="8" y="43"/>
                    <a:pt x="8" y="41"/>
                  </a:cubicBezTo>
                  <a:cubicBezTo>
                    <a:pt x="8" y="21"/>
                    <a:pt x="8" y="21"/>
                    <a:pt x="8" y="21"/>
                  </a:cubicBezTo>
                  <a:cubicBezTo>
                    <a:pt x="3" y="19"/>
                    <a:pt x="0" y="15"/>
                    <a:pt x="0" y="10"/>
                  </a:cubicBezTo>
                  <a:cubicBezTo>
                    <a:pt x="0" y="6"/>
                    <a:pt x="2" y="3"/>
                    <a:pt x="6" y="0"/>
                  </a:cubicBezTo>
                  <a:cubicBezTo>
                    <a:pt x="6" y="0"/>
                    <a:pt x="7" y="0"/>
                    <a:pt x="7" y="0"/>
                  </a:cubicBezTo>
                  <a:cubicBezTo>
                    <a:pt x="8" y="1"/>
                    <a:pt x="8" y="1"/>
                    <a:pt x="8" y="2"/>
                  </a:cubicBezTo>
                  <a:cubicBezTo>
                    <a:pt x="8" y="8"/>
                    <a:pt x="8" y="8"/>
                    <a:pt x="8" y="8"/>
                  </a:cubicBezTo>
                  <a:cubicBezTo>
                    <a:pt x="8" y="9"/>
                    <a:pt x="9" y="10"/>
                    <a:pt x="10" y="10"/>
                  </a:cubicBezTo>
                  <a:cubicBezTo>
                    <a:pt x="14" y="10"/>
                    <a:pt x="14" y="10"/>
                    <a:pt x="14" y="10"/>
                  </a:cubicBezTo>
                  <a:cubicBezTo>
                    <a:pt x="15" y="10"/>
                    <a:pt x="16" y="9"/>
                    <a:pt x="16" y="8"/>
                  </a:cubicBezTo>
                  <a:cubicBezTo>
                    <a:pt x="16" y="2"/>
                    <a:pt x="16" y="2"/>
                    <a:pt x="16" y="2"/>
                  </a:cubicBezTo>
                  <a:cubicBezTo>
                    <a:pt x="16" y="1"/>
                    <a:pt x="16" y="1"/>
                    <a:pt x="17" y="0"/>
                  </a:cubicBezTo>
                  <a:cubicBezTo>
                    <a:pt x="17" y="0"/>
                    <a:pt x="18" y="0"/>
                    <a:pt x="18" y="0"/>
                  </a:cubicBezTo>
                  <a:cubicBezTo>
                    <a:pt x="22" y="2"/>
                    <a:pt x="24" y="6"/>
                    <a:pt x="24" y="10"/>
                  </a:cubicBezTo>
                  <a:cubicBezTo>
                    <a:pt x="24" y="15"/>
                    <a:pt x="21" y="19"/>
                    <a:pt x="16" y="21"/>
                  </a:cubicBezTo>
                  <a:cubicBezTo>
                    <a:pt x="16" y="41"/>
                    <a:pt x="16" y="41"/>
                    <a:pt x="16" y="41"/>
                  </a:cubicBezTo>
                  <a:cubicBezTo>
                    <a:pt x="16" y="43"/>
                    <a:pt x="15" y="44"/>
                    <a:pt x="13" y="44"/>
                  </a:cubicBezTo>
                  <a:close/>
                  <a:moveTo>
                    <a:pt x="7" y="2"/>
                  </a:moveTo>
                  <a:cubicBezTo>
                    <a:pt x="3" y="4"/>
                    <a:pt x="1" y="7"/>
                    <a:pt x="1" y="10"/>
                  </a:cubicBezTo>
                  <a:cubicBezTo>
                    <a:pt x="1" y="15"/>
                    <a:pt x="4" y="19"/>
                    <a:pt x="9" y="20"/>
                  </a:cubicBezTo>
                  <a:cubicBezTo>
                    <a:pt x="9" y="20"/>
                    <a:pt x="9" y="20"/>
                    <a:pt x="9" y="21"/>
                  </a:cubicBezTo>
                  <a:cubicBezTo>
                    <a:pt x="9" y="41"/>
                    <a:pt x="9" y="41"/>
                    <a:pt x="9" y="41"/>
                  </a:cubicBezTo>
                  <a:cubicBezTo>
                    <a:pt x="9" y="42"/>
                    <a:pt x="10" y="43"/>
                    <a:pt x="11" y="43"/>
                  </a:cubicBezTo>
                  <a:cubicBezTo>
                    <a:pt x="13" y="43"/>
                    <a:pt x="13" y="43"/>
                    <a:pt x="13" y="43"/>
                  </a:cubicBezTo>
                  <a:cubicBezTo>
                    <a:pt x="14" y="43"/>
                    <a:pt x="15" y="42"/>
                    <a:pt x="15" y="41"/>
                  </a:cubicBezTo>
                  <a:cubicBezTo>
                    <a:pt x="15" y="21"/>
                    <a:pt x="15" y="21"/>
                    <a:pt x="15" y="21"/>
                  </a:cubicBezTo>
                  <a:cubicBezTo>
                    <a:pt x="15" y="20"/>
                    <a:pt x="15" y="20"/>
                    <a:pt x="15" y="20"/>
                  </a:cubicBezTo>
                  <a:cubicBezTo>
                    <a:pt x="20" y="19"/>
                    <a:pt x="23" y="15"/>
                    <a:pt x="23" y="10"/>
                  </a:cubicBezTo>
                  <a:cubicBezTo>
                    <a:pt x="23" y="7"/>
                    <a:pt x="21" y="4"/>
                    <a:pt x="17" y="2"/>
                  </a:cubicBezTo>
                  <a:cubicBezTo>
                    <a:pt x="17" y="8"/>
                    <a:pt x="17" y="8"/>
                    <a:pt x="17" y="8"/>
                  </a:cubicBezTo>
                  <a:cubicBezTo>
                    <a:pt x="17" y="10"/>
                    <a:pt x="16" y="12"/>
                    <a:pt x="14" y="12"/>
                  </a:cubicBezTo>
                  <a:cubicBezTo>
                    <a:pt x="10" y="12"/>
                    <a:pt x="10" y="12"/>
                    <a:pt x="10" y="12"/>
                  </a:cubicBezTo>
                  <a:cubicBezTo>
                    <a:pt x="8" y="12"/>
                    <a:pt x="7" y="10"/>
                    <a:pt x="7" y="8"/>
                  </a:cubicBezTo>
                  <a:lnTo>
                    <a:pt x="7" y="2"/>
                  </a:lnTo>
                  <a:close/>
                </a:path>
              </a:pathLst>
            </a:custGeom>
            <a:solidFill>
              <a:schemeClr val="accent3"/>
            </a:solidFill>
            <a:ln w="9525">
              <a:solidFill>
                <a:schemeClr val="accent3"/>
              </a:solidFill>
              <a:round/>
            </a:ln>
          </p:spPr>
          <p:txBody>
            <a:bodyPr vert="horz" wrap="square" lIns="48404" tIns="24202" rIns="48404" bIns="24202" numCol="1" anchor="t" anchorCtr="0" compatLnSpc="1"/>
            <a:lstStyle/>
            <a:p>
              <a:pPr defTabSz="915035" hangingPunct="0"/>
              <a:endParaRPr lang="en-US" sz="955" kern="0">
                <a:solidFill>
                  <a:srgbClr val="FFFFFF"/>
                </a:solidFill>
                <a:latin typeface="+mn-ea"/>
                <a:ea typeface="+mn-ea"/>
                <a:cs typeface="Arial" panose="020B0604020202020204" pitchFamily="34" charset="0"/>
                <a:sym typeface="Calibri" panose="020F0502020204030204"/>
              </a:endParaRPr>
            </a:p>
          </p:txBody>
        </p:sp>
      </p:grpSp>
      <p:sp>
        <p:nvSpPr>
          <p:cNvPr id="88" name="Rectangle 133"/>
          <p:cNvSpPr/>
          <p:nvPr/>
        </p:nvSpPr>
        <p:spPr>
          <a:xfrm>
            <a:off x="4616675" y="3152843"/>
            <a:ext cx="631904" cy="353045"/>
          </a:xfrm>
          <a:prstGeom prst="rect">
            <a:avLst/>
          </a:prstGeom>
        </p:spPr>
        <p:txBody>
          <a:bodyPr wrap="none">
            <a:spAutoFit/>
          </a:bodyPr>
          <a:lstStyle/>
          <a:p>
            <a:pPr algn="ctr" defTabSz="915035" hangingPunct="0"/>
            <a:r>
              <a:rPr lang="en-US" altLang="zh-CN" sz="1695" kern="0" dirty="0" smtClean="0">
                <a:solidFill>
                  <a:srgbClr val="FFFFFF"/>
                </a:solidFill>
                <a:latin typeface="+mn-ea"/>
                <a:ea typeface="+mn-ea"/>
                <a:sym typeface="Calibri" panose="020F0502020204030204"/>
              </a:rPr>
              <a:t>HPC</a:t>
            </a:r>
            <a:endParaRPr lang="zh-CN" altLang="en-US" sz="1695" kern="0" dirty="0">
              <a:solidFill>
                <a:srgbClr val="000000"/>
              </a:solidFill>
              <a:latin typeface="+mn-ea"/>
              <a:ea typeface="+mn-ea"/>
              <a:sym typeface="Calibri" panose="020F0502020204030204"/>
            </a:endParaRPr>
          </a:p>
        </p:txBody>
      </p:sp>
      <p:sp>
        <p:nvSpPr>
          <p:cNvPr id="89" name="Rectangle 134"/>
          <p:cNvSpPr/>
          <p:nvPr/>
        </p:nvSpPr>
        <p:spPr>
          <a:xfrm>
            <a:off x="5206337" y="3131394"/>
            <a:ext cx="1151277" cy="353045"/>
          </a:xfrm>
          <a:prstGeom prst="rect">
            <a:avLst/>
          </a:prstGeom>
        </p:spPr>
        <p:txBody>
          <a:bodyPr wrap="none">
            <a:spAutoFit/>
          </a:bodyPr>
          <a:lstStyle/>
          <a:p>
            <a:pPr algn="ctr" defTabSz="915035" hangingPunct="0"/>
            <a:r>
              <a:rPr lang="en-US" altLang="zh-CN" sz="1695" kern="0" dirty="0" smtClean="0">
                <a:solidFill>
                  <a:srgbClr val="FFFFFF"/>
                </a:solidFill>
                <a:latin typeface="+mn-ea"/>
                <a:ea typeface="+mn-ea"/>
                <a:sym typeface="Calibri" panose="020F0502020204030204"/>
              </a:rPr>
              <a:t>DataBase</a:t>
            </a:r>
            <a:endParaRPr lang="zh-CN" altLang="en-US" sz="1695" kern="0" dirty="0">
              <a:solidFill>
                <a:srgbClr val="FFFFFF"/>
              </a:solidFill>
              <a:latin typeface="+mn-ea"/>
              <a:ea typeface="+mn-ea"/>
              <a:sym typeface="Calibri" panose="020F0502020204030204"/>
            </a:endParaRPr>
          </a:p>
        </p:txBody>
      </p:sp>
      <p:pic>
        <p:nvPicPr>
          <p:cNvPr id="59" name="流动小蓝标.png"/>
          <p:cNvPicPr/>
          <p:nvPr/>
        </p:nvPicPr>
        <p:blipFill>
          <a:blip r:embed="rId2" cstate="print"/>
          <a:stretch>
            <a:fillRect/>
          </a:stretch>
        </p:blipFill>
        <p:spPr>
          <a:xfrm>
            <a:off x="8332852" y="3887420"/>
            <a:ext cx="221170" cy="216863"/>
          </a:xfrm>
          <a:prstGeom prst="rect">
            <a:avLst/>
          </a:prstGeom>
          <a:solidFill>
            <a:srgbClr val="0070C0"/>
          </a:solidFill>
          <a:ln w="12700" cap="flat">
            <a:noFill/>
            <a:miter lim="400000"/>
            <a:headEnd/>
            <a:tailEnd/>
          </a:ln>
          <a:effectLst/>
        </p:spPr>
      </p:pic>
      <p:pic>
        <p:nvPicPr>
          <p:cNvPr id="60" name="流动小蓝标.png"/>
          <p:cNvPicPr/>
          <p:nvPr/>
        </p:nvPicPr>
        <p:blipFill>
          <a:blip r:embed="rId2" cstate="print"/>
          <a:stretch>
            <a:fillRect/>
          </a:stretch>
        </p:blipFill>
        <p:spPr>
          <a:xfrm>
            <a:off x="8321496" y="5473300"/>
            <a:ext cx="221170" cy="216863"/>
          </a:xfrm>
          <a:prstGeom prst="rect">
            <a:avLst/>
          </a:prstGeom>
          <a:solidFill>
            <a:srgbClr val="0070C0"/>
          </a:solidFill>
          <a:ln w="12700" cap="flat">
            <a:noFill/>
            <a:miter lim="400000"/>
            <a:headEnd/>
            <a:tailEnd/>
          </a:ln>
          <a:effectLst/>
        </p:spPr>
      </p:pic>
      <p:cxnSp>
        <p:nvCxnSpPr>
          <p:cNvPr id="61" name="Straight Arrow Connector 179"/>
          <p:cNvCxnSpPr/>
          <p:nvPr/>
        </p:nvCxnSpPr>
        <p:spPr>
          <a:xfrm>
            <a:off x="6190721" y="5536215"/>
            <a:ext cx="2229265" cy="49653"/>
          </a:xfrm>
          <a:prstGeom prst="straightConnector1">
            <a:avLst/>
          </a:prstGeom>
          <a:ln w="19050">
            <a:solidFill>
              <a:schemeClr val="bg1">
                <a:lumMod val="75000"/>
              </a:schemeClr>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62" name="Straight Arrow Connector 180"/>
          <p:cNvCxnSpPr>
            <a:stCxn id="73" idx="3"/>
          </p:cNvCxnSpPr>
          <p:nvPr/>
        </p:nvCxnSpPr>
        <p:spPr>
          <a:xfrm>
            <a:off x="6661676" y="3963597"/>
            <a:ext cx="1770405" cy="17760"/>
          </a:xfrm>
          <a:prstGeom prst="straightConnector1">
            <a:avLst/>
          </a:prstGeom>
          <a:ln w="19050">
            <a:solidFill>
              <a:schemeClr val="bg1">
                <a:lumMod val="75000"/>
              </a:schemeClr>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63" name="文本框 62"/>
          <p:cNvSpPr txBox="1"/>
          <p:nvPr/>
        </p:nvSpPr>
        <p:spPr>
          <a:xfrm>
            <a:off x="5004438" y="4474779"/>
            <a:ext cx="1112356" cy="400110"/>
          </a:xfrm>
          <a:prstGeom prst="rect">
            <a:avLst/>
          </a:prstGeom>
          <a:solidFill>
            <a:schemeClr val="accent4">
              <a:lumMod val="20000"/>
              <a:lumOff val="80000"/>
            </a:schemeClr>
          </a:solidFill>
        </p:spPr>
        <p:txBody>
          <a:bodyPr wrap="none" rtlCol="0">
            <a:spAutoFit/>
          </a:bodyPr>
          <a:lstStyle/>
          <a:p>
            <a:pPr algn="ctr"/>
            <a:r>
              <a:rPr lang="en-US" altLang="zh-CN" sz="2000" b="1" dirty="0" smtClean="0">
                <a:solidFill>
                  <a:schemeClr val="accent2"/>
                </a:solidFill>
                <a:latin typeface="+mn-ea"/>
                <a:ea typeface="+mn-ea"/>
              </a:rPr>
              <a:t>A-Tune</a:t>
            </a:r>
            <a:endParaRPr lang="zh-CN" altLang="en-US" sz="2000" b="1" dirty="0" smtClean="0">
              <a:solidFill>
                <a:schemeClr val="accent2"/>
              </a:solidFill>
              <a:latin typeface="+mn-ea"/>
              <a:ea typeface="+mn-ea"/>
            </a:endParaRPr>
          </a:p>
        </p:txBody>
      </p:sp>
      <p:sp>
        <p:nvSpPr>
          <p:cNvPr id="105" name="矩形 4"/>
          <p:cNvSpPr/>
          <p:nvPr/>
        </p:nvSpPr>
        <p:spPr>
          <a:xfrm>
            <a:off x="4856760" y="5377695"/>
            <a:ext cx="1415773" cy="338554"/>
          </a:xfrm>
          <a:prstGeom prst="rect">
            <a:avLst/>
          </a:prstGeom>
          <a:solidFill>
            <a:srgbClr val="0070C0"/>
          </a:solidFill>
          <a:ln>
            <a:solidFill>
              <a:schemeClr val="bg1"/>
            </a:solidFill>
          </a:ln>
        </p:spPr>
        <p:txBody>
          <a:bodyPr wrap="none">
            <a:spAutoFit/>
          </a:bodyPr>
          <a:lstStyle/>
          <a:p>
            <a:pPr algn="ctr" defTabSz="915035" hangingPunct="0"/>
            <a:r>
              <a:rPr lang="zh-CN" altLang="en-US" sz="1600" kern="0" dirty="0" smtClean="0">
                <a:solidFill>
                  <a:srgbClr val="FFC000"/>
                </a:solidFill>
                <a:latin typeface="+mn-ea"/>
                <a:ea typeface="+mn-ea"/>
                <a:sym typeface="Calibri" panose="020F0502020204030204"/>
              </a:rPr>
              <a:t>执行最优配置</a:t>
            </a:r>
            <a:endParaRPr lang="zh-CN" altLang="en-US" sz="1600" kern="0" dirty="0">
              <a:solidFill>
                <a:srgbClr val="FFC000"/>
              </a:solidFill>
              <a:latin typeface="+mn-ea"/>
              <a:ea typeface="+mn-ea"/>
              <a:sym typeface="Calibri" panose="020F0502020204030204"/>
            </a:endParaRPr>
          </a:p>
        </p:txBody>
      </p:sp>
      <p:cxnSp>
        <p:nvCxnSpPr>
          <p:cNvPr id="106" name="Straight Arrow Connector 128"/>
          <p:cNvCxnSpPr/>
          <p:nvPr/>
        </p:nvCxnSpPr>
        <p:spPr>
          <a:xfrm flipV="1">
            <a:off x="5188673" y="5184345"/>
            <a:ext cx="0" cy="181823"/>
          </a:xfrm>
          <a:prstGeom prst="straightConnector1">
            <a:avLst/>
          </a:prstGeom>
          <a:ln w="38100">
            <a:headEnd type="triangl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7" name="Straight Arrow Connector 129"/>
          <p:cNvCxnSpPr/>
          <p:nvPr/>
        </p:nvCxnSpPr>
        <p:spPr>
          <a:xfrm flipV="1">
            <a:off x="5908188" y="5184345"/>
            <a:ext cx="0" cy="181823"/>
          </a:xfrm>
          <a:prstGeom prst="straightConnector1">
            <a:avLst/>
          </a:prstGeom>
          <a:ln w="38100">
            <a:headEnd type="triangle" w="med" len="med"/>
            <a:tailEnd type="none" w="med" len="med"/>
          </a:ln>
        </p:spPr>
        <p:style>
          <a:lnRef idx="1">
            <a:schemeClr val="accent3"/>
          </a:lnRef>
          <a:fillRef idx="0">
            <a:schemeClr val="accent3"/>
          </a:fillRef>
          <a:effectRef idx="0">
            <a:schemeClr val="accent3"/>
          </a:effectRef>
          <a:fontRef idx="minor">
            <a:schemeClr val="tx1"/>
          </a:fontRef>
        </p:style>
      </p:cxnSp>
      <p:sp>
        <p:nvSpPr>
          <p:cNvPr id="108" name="TextBox 139"/>
          <p:cNvSpPr txBox="1"/>
          <p:nvPr/>
        </p:nvSpPr>
        <p:spPr>
          <a:xfrm>
            <a:off x="3395508" y="1622615"/>
            <a:ext cx="4243360" cy="45903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8404" tIns="48404" rIns="48404" bIns="48404" numCol="1" spcCol="38100" rtlCol="0" anchor="t">
            <a:prstTxWarp prst="textArchDown">
              <a:avLst>
                <a:gd name="adj" fmla="val 21557925"/>
              </a:avLst>
            </a:prstTxWarp>
            <a:spAutoFit/>
          </a:bodyPr>
          <a:lstStyle/>
          <a:p>
            <a:pPr defTabSz="968375" hangingPunct="0"/>
            <a:r>
              <a:rPr lang="zh-CN" altLang="en-US" sz="1200" kern="0" dirty="0">
                <a:solidFill>
                  <a:schemeClr val="bg1"/>
                </a:solidFill>
                <a:latin typeface="+mn-ea"/>
                <a:ea typeface="+mn-ea"/>
                <a:sym typeface="Arial" panose="020B0604020202020204"/>
              </a:rPr>
              <a:t>       </a:t>
            </a:r>
            <a:r>
              <a:rPr lang="zh-CN" altLang="en-US" sz="1200" kern="0" dirty="0" smtClean="0">
                <a:solidFill>
                  <a:schemeClr val="bg1"/>
                </a:solidFill>
                <a:latin typeface="+mn-ea"/>
                <a:ea typeface="+mn-ea"/>
                <a:sym typeface="Arial" panose="020B0604020202020204"/>
              </a:rPr>
              <a:t>                 寄存器     </a:t>
            </a:r>
            <a:r>
              <a:rPr lang="en-US" altLang="zh-CN" sz="1200" kern="0" dirty="0" smtClean="0">
                <a:solidFill>
                  <a:schemeClr val="bg1"/>
                </a:solidFill>
                <a:latin typeface="+mn-ea"/>
                <a:ea typeface="+mn-ea"/>
                <a:sym typeface="Arial" panose="020B0604020202020204"/>
              </a:rPr>
              <a:t>BIOS</a:t>
            </a:r>
            <a:r>
              <a:rPr lang="zh-CN" altLang="en-US" sz="1200" kern="0" dirty="0" smtClean="0">
                <a:solidFill>
                  <a:schemeClr val="bg1"/>
                </a:solidFill>
                <a:latin typeface="+mn-ea"/>
                <a:ea typeface="+mn-ea"/>
                <a:sym typeface="Arial" panose="020B0604020202020204"/>
              </a:rPr>
              <a:t>    引导系统    驱动   内核       </a:t>
            </a:r>
            <a:r>
              <a:rPr lang="en-US" altLang="zh-CN" sz="1200" kern="0" dirty="0">
                <a:solidFill>
                  <a:schemeClr val="bg1"/>
                </a:solidFill>
                <a:latin typeface="+mn-ea"/>
                <a:ea typeface="+mn-ea"/>
                <a:sym typeface="Arial" panose="020B0604020202020204"/>
              </a:rPr>
              <a:t>OS</a:t>
            </a:r>
            <a:r>
              <a:rPr lang="zh-CN" altLang="en-US" sz="1200" kern="0" dirty="0">
                <a:solidFill>
                  <a:schemeClr val="bg1"/>
                </a:solidFill>
                <a:latin typeface="+mn-ea"/>
                <a:ea typeface="+mn-ea"/>
                <a:sym typeface="Arial" panose="020B0604020202020204"/>
              </a:rPr>
              <a:t>系统     </a:t>
            </a:r>
            <a:r>
              <a:rPr lang="zh-CN" altLang="en-US" sz="1200" kern="0" dirty="0" smtClean="0">
                <a:solidFill>
                  <a:schemeClr val="bg1"/>
                </a:solidFill>
                <a:latin typeface="+mn-ea"/>
                <a:ea typeface="+mn-ea"/>
                <a:sym typeface="Arial" panose="020B0604020202020204"/>
              </a:rPr>
              <a:t>   </a:t>
            </a:r>
            <a:r>
              <a:rPr lang="zh-CN" altLang="en-US" sz="1200" kern="0" dirty="0">
                <a:solidFill>
                  <a:schemeClr val="bg1"/>
                </a:solidFill>
                <a:latin typeface="+mn-ea"/>
                <a:ea typeface="+mn-ea"/>
                <a:sym typeface="Arial" panose="020B0604020202020204"/>
              </a:rPr>
              <a:t>基础</a:t>
            </a:r>
            <a:r>
              <a:rPr lang="zh-CN" altLang="en-US" sz="1200" kern="0" dirty="0" smtClean="0">
                <a:solidFill>
                  <a:schemeClr val="bg1"/>
                </a:solidFill>
                <a:latin typeface="+mn-ea"/>
                <a:ea typeface="+mn-ea"/>
                <a:sym typeface="Arial" panose="020B0604020202020204"/>
              </a:rPr>
              <a:t>库    业务      </a:t>
            </a:r>
            <a:endParaRPr lang="en-US" altLang="zh-CN" sz="1200" kern="0" dirty="0">
              <a:solidFill>
                <a:schemeClr val="bg1"/>
              </a:solidFill>
              <a:latin typeface="+mn-ea"/>
              <a:ea typeface="+mn-ea"/>
              <a:sym typeface="Arial" panose="020B0604020202020204"/>
            </a:endParaRPr>
          </a:p>
        </p:txBody>
      </p:sp>
      <p:sp>
        <p:nvSpPr>
          <p:cNvPr id="109" name="Rectangle 137"/>
          <p:cNvSpPr/>
          <p:nvPr/>
        </p:nvSpPr>
        <p:spPr>
          <a:xfrm>
            <a:off x="3520196" y="2432546"/>
            <a:ext cx="4021994" cy="3780420"/>
          </a:xfrm>
          <a:prstGeom prst="rect">
            <a:avLst/>
          </a:prstGeom>
        </p:spPr>
        <p:txBody>
          <a:bodyPr wrap="none">
            <a:prstTxWarp prst="textArchUp">
              <a:avLst/>
            </a:prstTxWarp>
            <a:spAutoFit/>
          </a:bodyPr>
          <a:lstStyle/>
          <a:p>
            <a:pPr defTabSz="915035" hangingPunct="0"/>
            <a:r>
              <a:rPr lang="en-US" altLang="zh-CN" sz="1200" kern="0" dirty="0">
                <a:solidFill>
                  <a:schemeClr val="bg1"/>
                </a:solidFill>
                <a:latin typeface="+mn-ea"/>
                <a:ea typeface="+mn-ea"/>
                <a:sym typeface="Calibri" panose="020F0502020204030204"/>
              </a:rPr>
              <a:t>                </a:t>
            </a:r>
            <a:r>
              <a:rPr lang="en-US" altLang="zh-CN" sz="1200" kern="0" dirty="0" smtClean="0">
                <a:solidFill>
                  <a:schemeClr val="bg1"/>
                </a:solidFill>
                <a:latin typeface="+mn-ea"/>
                <a:ea typeface="+mn-ea"/>
                <a:sym typeface="Calibri" panose="020F0502020204030204"/>
              </a:rPr>
              <a:t>CEPH    SPEC     MySQL   Hadoop   Nginx   Kafka   Apache   </a:t>
            </a:r>
            <a:r>
              <a:rPr lang="en-US" altLang="zh-CN" sz="1200" kern="0" dirty="0" err="1" smtClean="0">
                <a:solidFill>
                  <a:schemeClr val="bg1"/>
                </a:solidFill>
                <a:latin typeface="+mn-ea"/>
                <a:ea typeface="+mn-ea"/>
                <a:sym typeface="Calibri" panose="020F0502020204030204"/>
              </a:rPr>
              <a:t>Redis</a:t>
            </a:r>
            <a:endParaRPr lang="en-US" altLang="zh-CN" sz="1200" kern="0" dirty="0">
              <a:solidFill>
                <a:schemeClr val="bg1"/>
              </a:solidFill>
              <a:latin typeface="+mn-ea"/>
              <a:ea typeface="+mn-ea"/>
              <a:sym typeface="Calibri" panose="020F0502020204030204"/>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openEuler</a:t>
            </a:r>
            <a:r>
              <a:rPr lang="zh-CN" altLang="en-US" dirty="0" smtClean="0">
                <a:solidFill>
                  <a:schemeClr val="tx1"/>
                </a:solidFill>
              </a:rPr>
              <a:t>其他技术特性</a:t>
            </a:r>
            <a:r>
              <a:rPr lang="zh-CN" altLang="en-US" dirty="0">
                <a:solidFill>
                  <a:schemeClr val="tx1"/>
                </a:solidFill>
              </a:rPr>
              <a:t>概览</a:t>
            </a:r>
            <a:endParaRPr lang="zh-CN" altLang="en-US" dirty="0">
              <a:solidFill>
                <a:schemeClr val="tx1"/>
              </a:solidFill>
            </a:endParaRPr>
          </a:p>
        </p:txBody>
      </p:sp>
      <p:grpSp>
        <p:nvGrpSpPr>
          <p:cNvPr id="4" name="组合 3"/>
          <p:cNvGrpSpPr/>
          <p:nvPr/>
        </p:nvGrpSpPr>
        <p:grpSpPr>
          <a:xfrm>
            <a:off x="4785504" y="2967580"/>
            <a:ext cx="2620992" cy="2132652"/>
            <a:chOff x="4785504" y="2680736"/>
            <a:chExt cx="2620992" cy="2132652"/>
          </a:xfrm>
        </p:grpSpPr>
        <p:sp>
          <p:nvSpPr>
            <p:cNvPr id="6" name="圆角矩形 5"/>
            <p:cNvSpPr/>
            <p:nvPr/>
          </p:nvSpPr>
          <p:spPr bwMode="auto">
            <a:xfrm>
              <a:off x="4785504" y="2680736"/>
              <a:ext cx="2620992" cy="1602766"/>
            </a:xfrm>
            <a:prstGeom prst="roundRect">
              <a:avLst>
                <a:gd name="adj" fmla="val 5326"/>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7" name="矩形 6"/>
            <p:cNvSpPr/>
            <p:nvPr/>
          </p:nvSpPr>
          <p:spPr bwMode="auto">
            <a:xfrm>
              <a:off x="4785504" y="4185085"/>
              <a:ext cx="2620992" cy="172518"/>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5" name="矩形 4"/>
            <p:cNvSpPr/>
            <p:nvPr/>
          </p:nvSpPr>
          <p:spPr bwMode="auto">
            <a:xfrm>
              <a:off x="4871864" y="2775733"/>
              <a:ext cx="2448272" cy="134655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9" name="梯形 8"/>
            <p:cNvSpPr/>
            <p:nvPr/>
          </p:nvSpPr>
          <p:spPr bwMode="auto">
            <a:xfrm>
              <a:off x="5789966" y="4358730"/>
              <a:ext cx="612068" cy="373440"/>
            </a:xfrm>
            <a:prstGeom prst="trapezoid">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59029" y="2775733"/>
              <a:ext cx="1673942" cy="1355892"/>
            </a:xfrm>
            <a:prstGeom prst="rect">
              <a:avLst/>
            </a:prstGeom>
          </p:spPr>
        </p:pic>
        <p:sp>
          <p:nvSpPr>
            <p:cNvPr id="13" name="矩形 12"/>
            <p:cNvSpPr/>
            <p:nvPr/>
          </p:nvSpPr>
          <p:spPr bwMode="auto">
            <a:xfrm>
              <a:off x="5553968" y="4732170"/>
              <a:ext cx="1082092" cy="81218"/>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grpSp>
      <p:grpSp>
        <p:nvGrpSpPr>
          <p:cNvPr id="45" name="组合 44"/>
          <p:cNvGrpSpPr/>
          <p:nvPr/>
        </p:nvGrpSpPr>
        <p:grpSpPr>
          <a:xfrm>
            <a:off x="7932205" y="1401756"/>
            <a:ext cx="3168351" cy="1254204"/>
            <a:chOff x="7932205" y="1401756"/>
            <a:chExt cx="3168351" cy="1254204"/>
          </a:xfrm>
        </p:grpSpPr>
        <p:sp>
          <p:nvSpPr>
            <p:cNvPr id="14" name="文本框 13"/>
            <p:cNvSpPr txBox="1"/>
            <p:nvPr/>
          </p:nvSpPr>
          <p:spPr bwMode="auto">
            <a:xfrm>
              <a:off x="7932205" y="1401756"/>
              <a:ext cx="1764196"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b="1" dirty="0" smtClean="0">
                  <a:latin typeface="+mn-ea"/>
                  <a:ea typeface="+mn-ea"/>
                </a:rPr>
                <a:t>系统</a:t>
              </a:r>
              <a:r>
                <a:rPr lang="zh-CN" altLang="en-US" sz="1400" b="1" dirty="0">
                  <a:latin typeface="+mn-ea"/>
                  <a:ea typeface="+mn-ea"/>
                </a:rPr>
                <a:t>安全</a:t>
              </a:r>
              <a:endParaRPr lang="zh-CN" altLang="en-US" sz="1400" b="1" dirty="0" smtClean="0">
                <a:latin typeface="+mn-ea"/>
                <a:ea typeface="+mn-ea"/>
              </a:endParaRPr>
            </a:p>
          </p:txBody>
        </p:sp>
        <p:sp>
          <p:nvSpPr>
            <p:cNvPr id="15" name="文本框 14"/>
            <p:cNvSpPr txBox="1"/>
            <p:nvPr/>
          </p:nvSpPr>
          <p:spPr bwMode="auto">
            <a:xfrm>
              <a:off x="7932205" y="1643971"/>
              <a:ext cx="3168351" cy="1011989"/>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a:latin typeface="+mn-ea"/>
                  <a:ea typeface="+mn-ea"/>
                </a:rPr>
                <a:t>openEuler 1.0 </a:t>
              </a:r>
              <a:r>
                <a:rPr lang="zh-CN" altLang="en-US" sz="1200" dirty="0">
                  <a:latin typeface="+mn-ea"/>
                  <a:ea typeface="+mn-ea"/>
                </a:rPr>
                <a:t>提供多重安全手段，包括身份识别与认证、安全协议、强制访问控制、完整性保护、安全审计等安全机制，保障操作系统的安全性，为各类上层应用提供安全基础。</a:t>
              </a:r>
              <a:endParaRPr lang="zh-CN" altLang="en-US" sz="1200" dirty="0" smtClean="0">
                <a:latin typeface="+mn-ea"/>
                <a:ea typeface="+mn-ea"/>
              </a:endParaRPr>
            </a:p>
          </p:txBody>
        </p:sp>
      </p:grpSp>
      <p:grpSp>
        <p:nvGrpSpPr>
          <p:cNvPr id="35" name="组合 34"/>
          <p:cNvGrpSpPr/>
          <p:nvPr/>
        </p:nvGrpSpPr>
        <p:grpSpPr>
          <a:xfrm>
            <a:off x="7932205" y="2736239"/>
            <a:ext cx="3168351" cy="768691"/>
            <a:chOff x="7932205" y="2292007"/>
            <a:chExt cx="3168351" cy="768691"/>
          </a:xfrm>
        </p:grpSpPr>
        <p:sp>
          <p:nvSpPr>
            <p:cNvPr id="16" name="文本框 15"/>
            <p:cNvSpPr txBox="1"/>
            <p:nvPr/>
          </p:nvSpPr>
          <p:spPr bwMode="auto">
            <a:xfrm>
              <a:off x="7932205" y="2292007"/>
              <a:ext cx="1764196"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b="1" dirty="0" smtClean="0">
                  <a:latin typeface="+mn-ea"/>
                  <a:ea typeface="+mn-ea"/>
                </a:rPr>
                <a:t>系统调测</a:t>
              </a:r>
              <a:endParaRPr lang="zh-CN" altLang="en-US" sz="1400" b="1" dirty="0" smtClean="0">
                <a:latin typeface="+mn-ea"/>
                <a:ea typeface="+mn-ea"/>
              </a:endParaRPr>
            </a:p>
          </p:txBody>
        </p:sp>
        <p:sp>
          <p:nvSpPr>
            <p:cNvPr id="17" name="文本框 16"/>
            <p:cNvSpPr txBox="1"/>
            <p:nvPr/>
          </p:nvSpPr>
          <p:spPr bwMode="auto">
            <a:xfrm>
              <a:off x="7932205" y="2602707"/>
              <a:ext cx="3168351" cy="45799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latin typeface="+mn-ea"/>
                  <a:ea typeface="+mn-ea"/>
                </a:rPr>
                <a:t>openEuler 1.0 </a:t>
              </a:r>
              <a:r>
                <a:rPr lang="zh-CN" altLang="en-US" sz="1200" dirty="0" smtClean="0">
                  <a:latin typeface="+mn-ea"/>
                  <a:ea typeface="+mn-ea"/>
                </a:rPr>
                <a:t>支持</a:t>
              </a:r>
              <a:r>
                <a:rPr lang="en-US" altLang="zh-CN" sz="1200" dirty="0" smtClean="0">
                  <a:latin typeface="+mn-ea"/>
                  <a:ea typeface="+mn-ea"/>
                </a:rPr>
                <a:t>Perf</a:t>
              </a:r>
              <a:r>
                <a:rPr lang="zh-CN" altLang="en-US" sz="1200" dirty="0" smtClean="0">
                  <a:latin typeface="+mn-ea"/>
                  <a:ea typeface="+mn-ea"/>
                </a:rPr>
                <a:t>性能调测工具和</a:t>
              </a:r>
              <a:r>
                <a:rPr lang="en-US" altLang="zh-CN" sz="1200" dirty="0" err="1" smtClean="0">
                  <a:latin typeface="+mn-ea"/>
                  <a:ea typeface="+mn-ea"/>
                </a:rPr>
                <a:t>blktrace</a:t>
              </a:r>
              <a:r>
                <a:rPr lang="zh-CN" altLang="en-US" sz="1200" dirty="0" smtClean="0">
                  <a:latin typeface="+mn-ea"/>
                  <a:ea typeface="+mn-ea"/>
                </a:rPr>
                <a:t>块设备</a:t>
              </a:r>
              <a:r>
                <a:rPr lang="en-US" altLang="zh-CN" sz="1200" dirty="0" smtClean="0">
                  <a:latin typeface="+mn-ea"/>
                  <a:ea typeface="+mn-ea"/>
                </a:rPr>
                <a:t>I/O</a:t>
              </a:r>
              <a:r>
                <a:rPr lang="zh-CN" altLang="en-US" sz="1200" dirty="0" smtClean="0">
                  <a:latin typeface="+mn-ea"/>
                  <a:ea typeface="+mn-ea"/>
                </a:rPr>
                <a:t>跟踪工具。</a:t>
              </a:r>
              <a:endParaRPr lang="zh-CN" altLang="en-US" sz="1200" dirty="0" smtClean="0">
                <a:latin typeface="+mn-ea"/>
                <a:ea typeface="+mn-ea"/>
              </a:endParaRPr>
            </a:p>
          </p:txBody>
        </p:sp>
      </p:grpSp>
      <p:grpSp>
        <p:nvGrpSpPr>
          <p:cNvPr id="44" name="组合 43"/>
          <p:cNvGrpSpPr/>
          <p:nvPr/>
        </p:nvGrpSpPr>
        <p:grpSpPr>
          <a:xfrm>
            <a:off x="7932205" y="3585209"/>
            <a:ext cx="3168351" cy="1290530"/>
            <a:chOff x="7932205" y="3667978"/>
            <a:chExt cx="3168351" cy="1290530"/>
          </a:xfrm>
        </p:grpSpPr>
        <p:sp>
          <p:nvSpPr>
            <p:cNvPr id="18" name="文本框 17"/>
            <p:cNvSpPr txBox="1"/>
            <p:nvPr/>
          </p:nvSpPr>
          <p:spPr bwMode="auto">
            <a:xfrm>
              <a:off x="7932205" y="3667978"/>
              <a:ext cx="3123748"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b="1" dirty="0">
                  <a:latin typeface="+mn-ea"/>
                  <a:ea typeface="+mn-ea"/>
                </a:rPr>
                <a:t>编译器</a:t>
              </a:r>
              <a:endParaRPr lang="zh-CN" altLang="en-US" sz="1400" b="1" dirty="0" smtClean="0">
                <a:latin typeface="+mn-ea"/>
                <a:ea typeface="+mn-ea"/>
              </a:endParaRPr>
            </a:p>
          </p:txBody>
        </p:sp>
        <p:sp>
          <p:nvSpPr>
            <p:cNvPr id="19" name="文本框 18"/>
            <p:cNvSpPr txBox="1"/>
            <p:nvPr/>
          </p:nvSpPr>
          <p:spPr bwMode="auto">
            <a:xfrm>
              <a:off x="7932205" y="3946518"/>
              <a:ext cx="3168351" cy="1011990"/>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latin typeface="+mn-ea"/>
                  <a:ea typeface="+mn-ea"/>
                </a:rPr>
                <a:t>openEuler 1.0 </a:t>
              </a:r>
              <a:r>
                <a:rPr lang="zh-CN" altLang="en-US" sz="1200" dirty="0" smtClean="0">
                  <a:latin typeface="+mn-ea"/>
                  <a:ea typeface="+mn-ea"/>
                </a:rPr>
                <a:t>基于原生</a:t>
              </a:r>
              <a:r>
                <a:rPr lang="en-US" altLang="zh-CN" sz="1200" dirty="0" smtClean="0">
                  <a:latin typeface="+mn-ea"/>
                  <a:ea typeface="+mn-ea"/>
                </a:rPr>
                <a:t>GCC</a:t>
              </a:r>
              <a:r>
                <a:rPr lang="zh-CN" altLang="en-US" sz="1200" dirty="0" smtClean="0">
                  <a:latin typeface="+mn-ea"/>
                  <a:ea typeface="+mn-ea"/>
                </a:rPr>
                <a:t>进行了</a:t>
              </a:r>
              <a:r>
                <a:rPr lang="en-US" altLang="zh-CN" sz="1200" dirty="0" smtClean="0">
                  <a:latin typeface="+mn-ea"/>
                  <a:ea typeface="+mn-ea"/>
                </a:rPr>
                <a:t>Bug</a:t>
              </a:r>
              <a:r>
                <a:rPr lang="zh-CN" altLang="en-US" sz="1200" dirty="0" smtClean="0">
                  <a:latin typeface="+mn-ea"/>
                  <a:ea typeface="+mn-ea"/>
                </a:rPr>
                <a:t>修复、特性增强；同时</a:t>
              </a:r>
              <a:r>
                <a:rPr lang="en-US" altLang="zh-CN" sz="1200" dirty="0" smtClean="0">
                  <a:latin typeface="+mn-ea"/>
                  <a:ea typeface="+mn-ea"/>
                </a:rPr>
                <a:t>openEuler 1.0</a:t>
              </a:r>
              <a:r>
                <a:rPr lang="zh-CN" altLang="en-US" sz="1200" dirty="0" smtClean="0">
                  <a:latin typeface="+mn-ea"/>
                  <a:ea typeface="+mn-ea"/>
                </a:rPr>
                <a:t>提供</a:t>
              </a:r>
              <a:r>
                <a:rPr lang="en-US" altLang="zh-CN" sz="1200" dirty="0" smtClean="0">
                  <a:latin typeface="+mn-ea"/>
                  <a:ea typeface="+mn-ea"/>
                </a:rPr>
                <a:t>Huawei Open JDK</a:t>
              </a:r>
              <a:r>
                <a:rPr lang="zh-CN" altLang="en-US" sz="1200" dirty="0" smtClean="0">
                  <a:latin typeface="+mn-ea"/>
                  <a:ea typeface="+mn-ea"/>
                </a:rPr>
                <a:t>支持，相比较</a:t>
              </a:r>
              <a:r>
                <a:rPr lang="en-US" altLang="zh-CN" sz="1200" dirty="0" smtClean="0">
                  <a:latin typeface="+mn-ea"/>
                  <a:ea typeface="+mn-ea"/>
                </a:rPr>
                <a:t>Open JDK</a:t>
              </a:r>
              <a:r>
                <a:rPr lang="zh-CN" altLang="en-US" sz="1200" dirty="0" smtClean="0">
                  <a:latin typeface="+mn-ea"/>
                  <a:ea typeface="+mn-ea"/>
                </a:rPr>
                <a:t>，</a:t>
              </a:r>
              <a:r>
                <a:rPr lang="en-US" altLang="zh-CN" sz="1200" dirty="0" smtClean="0">
                  <a:latin typeface="+mn-ea"/>
                  <a:ea typeface="+mn-ea"/>
                </a:rPr>
                <a:t>Huawei Open JDK</a:t>
              </a:r>
              <a:r>
                <a:rPr lang="zh-CN" altLang="en-US" sz="1200" dirty="0" smtClean="0">
                  <a:latin typeface="+mn-ea"/>
                  <a:ea typeface="+mn-ea"/>
                </a:rPr>
                <a:t>作了优化、稳定性增强、安全增强等。</a:t>
              </a:r>
              <a:endParaRPr lang="zh-CN" altLang="en-US" sz="1200" dirty="0" smtClean="0">
                <a:latin typeface="+mn-ea"/>
                <a:ea typeface="+mn-ea"/>
              </a:endParaRPr>
            </a:p>
          </p:txBody>
        </p:sp>
      </p:grpSp>
      <p:grpSp>
        <p:nvGrpSpPr>
          <p:cNvPr id="8" name="组合 7"/>
          <p:cNvGrpSpPr/>
          <p:nvPr/>
        </p:nvGrpSpPr>
        <p:grpSpPr>
          <a:xfrm>
            <a:off x="1088187" y="1401756"/>
            <a:ext cx="3168352" cy="768691"/>
            <a:chOff x="1088187" y="1401756"/>
            <a:chExt cx="3168352" cy="768691"/>
          </a:xfrm>
        </p:grpSpPr>
        <p:sp>
          <p:nvSpPr>
            <p:cNvPr id="24" name="文本框 23"/>
            <p:cNvSpPr txBox="1"/>
            <p:nvPr/>
          </p:nvSpPr>
          <p:spPr bwMode="auto">
            <a:xfrm>
              <a:off x="1088187" y="1401756"/>
              <a:ext cx="3168351"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r"/>
              <a:r>
                <a:rPr lang="zh-CN" altLang="en-US" sz="1400" b="1" dirty="0" smtClean="0">
                  <a:latin typeface="+mn-ea"/>
                  <a:ea typeface="+mn-ea"/>
                </a:rPr>
                <a:t>系统安装</a:t>
              </a:r>
              <a:endParaRPr lang="zh-CN" altLang="en-US" sz="1400" b="1" dirty="0" smtClean="0">
                <a:latin typeface="+mn-ea"/>
                <a:ea typeface="+mn-ea"/>
              </a:endParaRPr>
            </a:p>
          </p:txBody>
        </p:sp>
        <p:sp>
          <p:nvSpPr>
            <p:cNvPr id="25" name="文本框 24"/>
            <p:cNvSpPr txBox="1"/>
            <p:nvPr/>
          </p:nvSpPr>
          <p:spPr bwMode="auto">
            <a:xfrm>
              <a:off x="1088188" y="1712456"/>
              <a:ext cx="3168351" cy="45799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a:latin typeface="+mn-ea"/>
                  <a:ea typeface="+mn-ea"/>
                </a:rPr>
                <a:t>openEuler 1.0 </a:t>
              </a:r>
              <a:r>
                <a:rPr lang="zh-CN" altLang="en-US" sz="1200" dirty="0">
                  <a:latin typeface="+mn-ea"/>
                  <a:ea typeface="+mn-ea"/>
                </a:rPr>
                <a:t>改进了安装程序 </a:t>
              </a:r>
              <a:r>
                <a:rPr lang="en-US" altLang="zh-CN" sz="1200" dirty="0">
                  <a:latin typeface="+mn-ea"/>
                  <a:ea typeface="+mn-ea"/>
                </a:rPr>
                <a:t>Anaconda</a:t>
              </a:r>
              <a:r>
                <a:rPr lang="zh-CN" altLang="en-US" sz="1200" dirty="0">
                  <a:latin typeface="+mn-ea"/>
                  <a:ea typeface="+mn-ea"/>
                </a:rPr>
                <a:t>，并做了个性化定制和修改，方便用户安装。</a:t>
              </a:r>
              <a:endParaRPr lang="zh-CN" altLang="en-US" sz="1200" dirty="0" smtClean="0">
                <a:latin typeface="+mn-ea"/>
                <a:ea typeface="+mn-ea"/>
              </a:endParaRPr>
            </a:p>
          </p:txBody>
        </p:sp>
      </p:grpSp>
      <p:grpSp>
        <p:nvGrpSpPr>
          <p:cNvPr id="37" name="组合 36"/>
          <p:cNvGrpSpPr/>
          <p:nvPr/>
        </p:nvGrpSpPr>
        <p:grpSpPr>
          <a:xfrm>
            <a:off x="1088187" y="2588971"/>
            <a:ext cx="3168352" cy="768691"/>
            <a:chOff x="1088187" y="2292007"/>
            <a:chExt cx="3168352" cy="768691"/>
          </a:xfrm>
        </p:grpSpPr>
        <p:sp>
          <p:nvSpPr>
            <p:cNvPr id="26" name="文本框 25"/>
            <p:cNvSpPr txBox="1"/>
            <p:nvPr/>
          </p:nvSpPr>
          <p:spPr bwMode="auto">
            <a:xfrm>
              <a:off x="1088187" y="2292007"/>
              <a:ext cx="3168351"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r"/>
              <a:r>
                <a:rPr lang="zh-CN" altLang="en-US" sz="1400" b="1" dirty="0" smtClean="0">
                  <a:latin typeface="+mn-ea"/>
                  <a:ea typeface="+mn-ea"/>
                </a:rPr>
                <a:t>定制</a:t>
              </a:r>
              <a:r>
                <a:rPr lang="en-US" altLang="zh-CN" sz="1400" b="1" dirty="0" smtClean="0">
                  <a:latin typeface="+mn-ea"/>
                  <a:ea typeface="+mn-ea"/>
                </a:rPr>
                <a:t>/</a:t>
              </a:r>
              <a:r>
                <a:rPr lang="zh-CN" altLang="en-US" sz="1400" b="1" dirty="0" smtClean="0">
                  <a:latin typeface="+mn-ea"/>
                  <a:ea typeface="+mn-ea"/>
                </a:rPr>
                <a:t>剪裁</a:t>
              </a:r>
              <a:endParaRPr lang="zh-CN" altLang="en-US" sz="1400" b="1" dirty="0" smtClean="0">
                <a:latin typeface="+mn-ea"/>
                <a:ea typeface="+mn-ea"/>
              </a:endParaRPr>
            </a:p>
          </p:txBody>
        </p:sp>
        <p:sp>
          <p:nvSpPr>
            <p:cNvPr id="27" name="文本框 26"/>
            <p:cNvSpPr txBox="1"/>
            <p:nvPr/>
          </p:nvSpPr>
          <p:spPr bwMode="auto">
            <a:xfrm>
              <a:off x="1088188" y="2602707"/>
              <a:ext cx="3168351" cy="45799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a:latin typeface="+mn-ea"/>
                  <a:ea typeface="+mn-ea"/>
                </a:rPr>
                <a:t>openEuler 1.0 </a:t>
              </a:r>
              <a:r>
                <a:rPr lang="zh-CN" altLang="en-US" sz="1200" dirty="0">
                  <a:latin typeface="+mn-ea"/>
                  <a:ea typeface="+mn-ea"/>
                </a:rPr>
                <a:t>提供优化的 </a:t>
              </a:r>
              <a:r>
                <a:rPr lang="en-US" altLang="zh-CN" sz="1200" dirty="0">
                  <a:latin typeface="+mn-ea"/>
                  <a:ea typeface="+mn-ea"/>
                </a:rPr>
                <a:t>kiwi </a:t>
              </a:r>
              <a:r>
                <a:rPr lang="zh-CN" altLang="en-US" sz="1200" dirty="0">
                  <a:latin typeface="+mn-ea"/>
                  <a:ea typeface="+mn-ea"/>
                </a:rPr>
                <a:t>工具对系统进行个性化的自定义修改。</a:t>
              </a:r>
              <a:endParaRPr lang="zh-CN" altLang="en-US" sz="1200" dirty="0" smtClean="0">
                <a:latin typeface="+mn-ea"/>
                <a:ea typeface="+mn-ea"/>
              </a:endParaRPr>
            </a:p>
          </p:txBody>
        </p:sp>
      </p:grpSp>
      <p:grpSp>
        <p:nvGrpSpPr>
          <p:cNvPr id="38" name="组合 37"/>
          <p:cNvGrpSpPr/>
          <p:nvPr/>
        </p:nvGrpSpPr>
        <p:grpSpPr>
          <a:xfrm>
            <a:off x="1088187" y="3776186"/>
            <a:ext cx="3168352" cy="905522"/>
            <a:chOff x="1088187" y="3182258"/>
            <a:chExt cx="3168352" cy="905522"/>
          </a:xfrm>
        </p:grpSpPr>
        <p:sp>
          <p:nvSpPr>
            <p:cNvPr id="28" name="文本框 27"/>
            <p:cNvSpPr txBox="1"/>
            <p:nvPr/>
          </p:nvSpPr>
          <p:spPr bwMode="auto">
            <a:xfrm>
              <a:off x="1088187" y="3182258"/>
              <a:ext cx="3168351"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r"/>
              <a:r>
                <a:rPr lang="zh-CN" altLang="en-US" sz="1400" b="1" dirty="0" smtClean="0">
                  <a:latin typeface="+mn-ea"/>
                  <a:ea typeface="+mn-ea"/>
                </a:rPr>
                <a:t>文件系统</a:t>
              </a:r>
              <a:endParaRPr lang="zh-CN" altLang="en-US" sz="1400" b="1" dirty="0" smtClean="0">
                <a:latin typeface="+mn-ea"/>
                <a:ea typeface="+mn-ea"/>
              </a:endParaRPr>
            </a:p>
          </p:txBody>
        </p:sp>
        <p:sp>
          <p:nvSpPr>
            <p:cNvPr id="29" name="文本框 28"/>
            <p:cNvSpPr txBox="1"/>
            <p:nvPr/>
          </p:nvSpPr>
          <p:spPr bwMode="auto">
            <a:xfrm>
              <a:off x="1088189" y="3445123"/>
              <a:ext cx="3168350" cy="642657"/>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latin typeface="+mn-ea"/>
                  <a:ea typeface="+mn-ea"/>
                </a:rPr>
                <a:t>openEuler 1.0 </a:t>
              </a:r>
              <a:r>
                <a:rPr lang="zh-CN" altLang="en-US" sz="1200" dirty="0" smtClean="0">
                  <a:latin typeface="+mn-ea"/>
                  <a:ea typeface="+mn-ea"/>
                </a:rPr>
                <a:t>中使用的默认文件系统是</a:t>
              </a:r>
              <a:r>
                <a:rPr lang="en-US" altLang="zh-CN" sz="1200" dirty="0" smtClean="0">
                  <a:latin typeface="+mn-ea"/>
                  <a:ea typeface="+mn-ea"/>
                </a:rPr>
                <a:t>ext4</a:t>
              </a:r>
              <a:r>
                <a:rPr lang="zh-CN" altLang="en-US" sz="1200" dirty="0" smtClean="0">
                  <a:latin typeface="+mn-ea"/>
                  <a:ea typeface="+mn-ea"/>
                </a:rPr>
                <a:t>，兼容</a:t>
              </a:r>
              <a:r>
                <a:rPr lang="en-US" altLang="zh-CN" sz="1200" dirty="0" smtClean="0">
                  <a:latin typeface="+mn-ea"/>
                  <a:ea typeface="+mn-ea"/>
                </a:rPr>
                <a:t>ext3/2</a:t>
              </a:r>
              <a:r>
                <a:rPr lang="zh-CN" altLang="en-US" sz="1200" dirty="0" smtClean="0">
                  <a:latin typeface="+mn-ea"/>
                  <a:ea typeface="+mn-ea"/>
                </a:rPr>
                <a:t>文件系统。</a:t>
              </a:r>
              <a:r>
                <a:rPr lang="en-US" altLang="zh-CN" sz="1200" dirty="0" smtClean="0">
                  <a:latin typeface="+mn-ea"/>
                  <a:ea typeface="+mn-ea"/>
                </a:rPr>
                <a:t>openEuler 1.0 </a:t>
              </a:r>
              <a:r>
                <a:rPr lang="zh-CN" altLang="en-US" sz="1200" dirty="0" smtClean="0">
                  <a:latin typeface="+mn-ea"/>
                  <a:ea typeface="+mn-ea"/>
                </a:rPr>
                <a:t>支持高性能日志文件系统</a:t>
              </a:r>
              <a:r>
                <a:rPr lang="en-US" altLang="zh-CN" sz="1200" dirty="0" smtClean="0">
                  <a:latin typeface="+mn-ea"/>
                  <a:ea typeface="+mn-ea"/>
                </a:rPr>
                <a:t>XFS</a:t>
              </a:r>
              <a:r>
                <a:rPr lang="zh-CN" altLang="en-US" sz="1200" dirty="0" smtClean="0">
                  <a:latin typeface="+mn-ea"/>
                  <a:ea typeface="+mn-ea"/>
                </a:rPr>
                <a:t>。</a:t>
              </a:r>
              <a:endParaRPr lang="zh-CN" altLang="en-US" sz="1200" dirty="0" smtClean="0">
                <a:latin typeface="+mn-ea"/>
                <a:ea typeface="+mn-ea"/>
              </a:endParaRPr>
            </a:p>
          </p:txBody>
        </p:sp>
      </p:grpSp>
      <p:grpSp>
        <p:nvGrpSpPr>
          <p:cNvPr id="39" name="组合 38"/>
          <p:cNvGrpSpPr/>
          <p:nvPr/>
        </p:nvGrpSpPr>
        <p:grpSpPr>
          <a:xfrm>
            <a:off x="7887602" y="4956018"/>
            <a:ext cx="3168352" cy="1049095"/>
            <a:chOff x="1088187" y="4067799"/>
            <a:chExt cx="3168352" cy="1049095"/>
          </a:xfrm>
        </p:grpSpPr>
        <p:sp>
          <p:nvSpPr>
            <p:cNvPr id="30" name="文本框 29"/>
            <p:cNvSpPr txBox="1"/>
            <p:nvPr/>
          </p:nvSpPr>
          <p:spPr bwMode="auto">
            <a:xfrm>
              <a:off x="1088187" y="4067799"/>
              <a:ext cx="3168351"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b="1" dirty="0">
                  <a:latin typeface="+mn-ea"/>
                  <a:ea typeface="+mn-ea"/>
                </a:rPr>
                <a:t>内核</a:t>
              </a:r>
              <a:endParaRPr lang="zh-CN" altLang="en-US" sz="1400" b="1" dirty="0" smtClean="0">
                <a:latin typeface="+mn-ea"/>
                <a:ea typeface="+mn-ea"/>
              </a:endParaRPr>
            </a:p>
          </p:txBody>
        </p:sp>
        <p:sp>
          <p:nvSpPr>
            <p:cNvPr id="31" name="文本框 30"/>
            <p:cNvSpPr txBox="1"/>
            <p:nvPr/>
          </p:nvSpPr>
          <p:spPr bwMode="auto">
            <a:xfrm>
              <a:off x="1088188" y="4289571"/>
              <a:ext cx="3168351" cy="827323"/>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a:latin typeface="+mn-ea"/>
                  <a:ea typeface="+mn-ea"/>
                </a:rPr>
                <a:t>openEuler 1.0 </a:t>
              </a:r>
              <a:r>
                <a:rPr lang="zh-CN" altLang="en-US" sz="1200" dirty="0">
                  <a:latin typeface="+mn-ea"/>
                  <a:ea typeface="+mn-ea"/>
                </a:rPr>
                <a:t>采用 </a:t>
              </a:r>
              <a:r>
                <a:rPr lang="en-US" altLang="zh-CN" sz="1200" dirty="0">
                  <a:latin typeface="+mn-ea"/>
                  <a:ea typeface="+mn-ea"/>
                </a:rPr>
                <a:t>kernel </a:t>
              </a:r>
              <a:r>
                <a:rPr lang="zh-CN" altLang="en-US" sz="1200" dirty="0">
                  <a:latin typeface="+mn-ea"/>
                  <a:ea typeface="+mn-ea"/>
                </a:rPr>
                <a:t>版本 </a:t>
              </a:r>
              <a:r>
                <a:rPr lang="en-US" altLang="zh-CN" sz="1200" dirty="0">
                  <a:latin typeface="+mn-ea"/>
                  <a:ea typeface="+mn-ea"/>
                </a:rPr>
                <a:t>4.19</a:t>
              </a:r>
              <a:r>
                <a:rPr lang="zh-CN" altLang="en-US" sz="1200" dirty="0">
                  <a:latin typeface="+mn-ea"/>
                  <a:ea typeface="+mn-ea"/>
                </a:rPr>
                <a:t>。</a:t>
              </a:r>
              <a:r>
                <a:rPr lang="en-US" altLang="zh-CN" sz="1200" dirty="0">
                  <a:latin typeface="+mn-ea"/>
                  <a:ea typeface="+mn-ea"/>
                </a:rPr>
                <a:t>Linux Kernel 4.19 </a:t>
              </a:r>
              <a:r>
                <a:rPr lang="zh-CN" altLang="en-US" sz="1200" dirty="0">
                  <a:latin typeface="+mn-ea"/>
                  <a:ea typeface="+mn-ea"/>
                </a:rPr>
                <a:t>是一个 </a:t>
              </a:r>
              <a:r>
                <a:rPr lang="en-US" altLang="zh-CN" sz="1200" dirty="0">
                  <a:latin typeface="+mn-ea"/>
                  <a:ea typeface="+mn-ea"/>
                </a:rPr>
                <a:t>LTS </a:t>
              </a:r>
              <a:r>
                <a:rPr lang="zh-CN" altLang="en-US" sz="1200" dirty="0">
                  <a:latin typeface="+mn-ea"/>
                  <a:ea typeface="+mn-ea"/>
                </a:rPr>
                <a:t>版本，提供长期支持并持续更新版本，以保障用户的 </a:t>
              </a:r>
              <a:r>
                <a:rPr lang="en-US" altLang="zh-CN" sz="1200" dirty="0">
                  <a:latin typeface="+mn-ea"/>
                  <a:ea typeface="+mn-ea"/>
                </a:rPr>
                <a:t>Linux </a:t>
              </a:r>
              <a:r>
                <a:rPr lang="zh-CN" altLang="en-US" sz="1200" dirty="0">
                  <a:latin typeface="+mn-ea"/>
                  <a:ea typeface="+mn-ea"/>
                </a:rPr>
                <a:t>操作系统安全、可靠。</a:t>
              </a:r>
              <a:endParaRPr lang="zh-CN" altLang="en-US" sz="1200" dirty="0" smtClean="0">
                <a:latin typeface="+mn-ea"/>
                <a:ea typeface="+mn-ea"/>
              </a:endParaRPr>
            </a:p>
          </p:txBody>
        </p:sp>
      </p:grpSp>
      <p:grpSp>
        <p:nvGrpSpPr>
          <p:cNvPr id="40" name="组合 39"/>
          <p:cNvGrpSpPr/>
          <p:nvPr/>
        </p:nvGrpSpPr>
        <p:grpSpPr>
          <a:xfrm>
            <a:off x="1088187" y="5100232"/>
            <a:ext cx="3168352" cy="904881"/>
            <a:chOff x="1088187" y="5100232"/>
            <a:chExt cx="3168352" cy="904881"/>
          </a:xfrm>
        </p:grpSpPr>
        <p:sp>
          <p:nvSpPr>
            <p:cNvPr id="32" name="文本框 31"/>
            <p:cNvSpPr txBox="1"/>
            <p:nvPr/>
          </p:nvSpPr>
          <p:spPr bwMode="auto">
            <a:xfrm>
              <a:off x="1088187" y="5100232"/>
              <a:ext cx="3168351"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r"/>
              <a:r>
                <a:rPr lang="zh-CN" altLang="en-US" sz="1400" b="1" dirty="0" smtClean="0">
                  <a:latin typeface="+mn-ea"/>
                  <a:ea typeface="+mn-ea"/>
                </a:rPr>
                <a:t>系统</a:t>
              </a:r>
              <a:r>
                <a:rPr lang="zh-CN" altLang="en-US" sz="1400" b="1" dirty="0">
                  <a:latin typeface="+mn-ea"/>
                  <a:ea typeface="+mn-ea"/>
                </a:rPr>
                <a:t>管理</a:t>
              </a:r>
              <a:endParaRPr lang="zh-CN" altLang="en-US" sz="1400" b="1" dirty="0" smtClean="0">
                <a:latin typeface="+mn-ea"/>
                <a:ea typeface="+mn-ea"/>
              </a:endParaRPr>
            </a:p>
          </p:txBody>
        </p:sp>
        <p:sp>
          <p:nvSpPr>
            <p:cNvPr id="33" name="文本框 32"/>
            <p:cNvSpPr txBox="1"/>
            <p:nvPr/>
          </p:nvSpPr>
          <p:spPr bwMode="auto">
            <a:xfrm>
              <a:off x="1088188" y="5362456"/>
              <a:ext cx="3168351" cy="642657"/>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a:latin typeface="+mn-ea"/>
                  <a:ea typeface="+mn-ea"/>
                </a:rPr>
                <a:t>openEuler 1.0 </a:t>
              </a:r>
              <a:r>
                <a:rPr lang="zh-CN" altLang="en-US" sz="1200" dirty="0">
                  <a:latin typeface="+mn-ea"/>
                  <a:ea typeface="+mn-ea"/>
                </a:rPr>
                <a:t>使用 </a:t>
              </a:r>
              <a:r>
                <a:rPr lang="en-US" altLang="zh-CN" sz="1200" dirty="0" err="1">
                  <a:latin typeface="+mn-ea"/>
                  <a:ea typeface="+mn-ea"/>
                </a:rPr>
                <a:t>systemd</a:t>
              </a:r>
              <a:r>
                <a:rPr lang="en-US" altLang="zh-CN" sz="1200" dirty="0">
                  <a:latin typeface="+mn-ea"/>
                  <a:ea typeface="+mn-ea"/>
                </a:rPr>
                <a:t> </a:t>
              </a:r>
              <a:r>
                <a:rPr lang="zh-CN" altLang="en-US" sz="1200" dirty="0">
                  <a:latin typeface="+mn-ea"/>
                  <a:ea typeface="+mn-ea"/>
                </a:rPr>
                <a:t>进行系统和服务的管理，</a:t>
              </a:r>
              <a:r>
                <a:rPr lang="en-US" altLang="zh-CN" sz="1200" dirty="0" err="1">
                  <a:latin typeface="+mn-ea"/>
                  <a:ea typeface="+mn-ea"/>
                </a:rPr>
                <a:t>systemd</a:t>
              </a:r>
              <a:r>
                <a:rPr lang="en-US" altLang="zh-CN" sz="1200" dirty="0">
                  <a:latin typeface="+mn-ea"/>
                  <a:ea typeface="+mn-ea"/>
                </a:rPr>
                <a:t> </a:t>
              </a:r>
              <a:r>
                <a:rPr lang="zh-CN" altLang="en-US" sz="1200" dirty="0">
                  <a:latin typeface="+mn-ea"/>
                  <a:ea typeface="+mn-ea"/>
                </a:rPr>
                <a:t>与 </a:t>
              </a:r>
              <a:r>
                <a:rPr lang="en-US" altLang="zh-CN" sz="1200" dirty="0" err="1">
                  <a:latin typeface="+mn-ea"/>
                  <a:ea typeface="+mn-ea"/>
                </a:rPr>
                <a:t>SysV</a:t>
              </a:r>
              <a:r>
                <a:rPr lang="en-US" altLang="zh-CN" sz="1200" dirty="0">
                  <a:latin typeface="+mn-ea"/>
                  <a:ea typeface="+mn-ea"/>
                </a:rPr>
                <a:t> </a:t>
              </a:r>
              <a:r>
                <a:rPr lang="zh-CN" altLang="en-US" sz="1200" dirty="0">
                  <a:latin typeface="+mn-ea"/>
                  <a:ea typeface="+mn-ea"/>
                </a:rPr>
                <a:t>和 </a:t>
              </a:r>
              <a:r>
                <a:rPr lang="en-US" altLang="zh-CN" sz="1200" dirty="0">
                  <a:latin typeface="+mn-ea"/>
                  <a:ea typeface="+mn-ea"/>
                </a:rPr>
                <a:t>Linux </a:t>
              </a:r>
              <a:r>
                <a:rPr lang="zh-CN" altLang="en-US" sz="1200" dirty="0">
                  <a:latin typeface="+mn-ea"/>
                  <a:ea typeface="+mn-ea"/>
                </a:rPr>
                <a:t>标准的 </a:t>
              </a:r>
              <a:r>
                <a:rPr lang="en-US" altLang="zh-CN" sz="1200" dirty="0" err="1">
                  <a:latin typeface="+mn-ea"/>
                  <a:ea typeface="+mn-ea"/>
                </a:rPr>
                <a:t>init</a:t>
              </a:r>
              <a:r>
                <a:rPr lang="en-US" altLang="zh-CN" sz="1200" dirty="0">
                  <a:latin typeface="+mn-ea"/>
                  <a:ea typeface="+mn-ea"/>
                </a:rPr>
                <a:t> </a:t>
              </a:r>
              <a:r>
                <a:rPr lang="zh-CN" altLang="en-US" sz="1200" dirty="0">
                  <a:latin typeface="+mn-ea"/>
                  <a:ea typeface="+mn-ea"/>
                </a:rPr>
                <a:t>脚本兼容。</a:t>
              </a:r>
              <a:endParaRPr lang="zh-CN" altLang="en-US" sz="1200" dirty="0" smtClean="0">
                <a:latin typeface="+mn-ea"/>
                <a:ea typeface="+mn-ea"/>
              </a:endParaRPr>
            </a:p>
          </p:txBody>
        </p:sp>
      </p:grpSp>
      <p:sp>
        <p:nvSpPr>
          <p:cNvPr id="46" name="梯形 45"/>
          <p:cNvSpPr/>
          <p:nvPr/>
        </p:nvSpPr>
        <p:spPr bwMode="auto">
          <a:xfrm rot="16200000">
            <a:off x="5268407" y="3532860"/>
            <a:ext cx="4801890" cy="318985"/>
          </a:xfrm>
          <a:prstGeom prst="trapezoid">
            <a:avLst>
              <a:gd name="adj" fmla="val 465132"/>
            </a:avLst>
          </a:prstGeom>
          <a:gradFill>
            <a:gsLst>
              <a:gs pos="0">
                <a:schemeClr val="bg1">
                  <a:lumMod val="90000"/>
                </a:schemeClr>
              </a:gs>
              <a:gs pos="57500">
                <a:schemeClr val="bg1">
                  <a:lumMod val="96000"/>
                </a:schemeClr>
              </a:gs>
              <a:gs pos="30000">
                <a:schemeClr val="bg1">
                  <a:lumMod val="93000"/>
                </a:schemeClr>
              </a:gs>
              <a:gs pos="83000">
                <a:schemeClr val="bg1">
                  <a:lumMod val="98000"/>
                </a:schemeClr>
              </a:gs>
              <a:gs pos="100000">
                <a:schemeClr val="bg1"/>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
        <p:nvSpPr>
          <p:cNvPr id="48" name="梯形 47"/>
          <p:cNvSpPr/>
          <p:nvPr/>
        </p:nvSpPr>
        <p:spPr bwMode="auto">
          <a:xfrm rot="5400000" flipH="1">
            <a:off x="2063706" y="3532860"/>
            <a:ext cx="4801886" cy="318985"/>
          </a:xfrm>
          <a:prstGeom prst="trapezoid">
            <a:avLst>
              <a:gd name="adj" fmla="val 465132"/>
            </a:avLst>
          </a:prstGeom>
          <a:gradFill>
            <a:gsLst>
              <a:gs pos="0">
                <a:schemeClr val="bg1">
                  <a:lumMod val="90000"/>
                </a:schemeClr>
              </a:gs>
              <a:gs pos="57500">
                <a:schemeClr val="bg1">
                  <a:lumMod val="96000"/>
                </a:schemeClr>
              </a:gs>
              <a:gs pos="30000">
                <a:schemeClr val="bg1">
                  <a:lumMod val="93000"/>
                </a:schemeClr>
              </a:gs>
              <a:gs pos="83000">
                <a:schemeClr val="bg1">
                  <a:lumMod val="98000"/>
                </a:schemeClr>
              </a:gs>
              <a:gs pos="100000">
                <a:schemeClr val="bg1"/>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openEuler</a:t>
            </a:r>
            <a:r>
              <a:rPr lang="zh-CN" altLang="en-US" dirty="0" smtClean="0">
                <a:solidFill>
                  <a:schemeClr val="tx1"/>
                </a:solidFill>
              </a:rPr>
              <a:t>开源社区</a:t>
            </a:r>
            <a:endParaRPr lang="zh-CN" altLang="en-US" dirty="0">
              <a:solidFill>
                <a:schemeClr val="tx1"/>
              </a:solidFill>
            </a:endParaRPr>
          </a:p>
        </p:txBody>
      </p:sp>
      <p:pic>
        <p:nvPicPr>
          <p:cNvPr id="5" name="图片 4"/>
          <p:cNvPicPr>
            <a:picLocks noChangeAspect="1"/>
          </p:cNvPicPr>
          <p:nvPr/>
        </p:nvPicPr>
        <p:blipFill>
          <a:blip r:embed="rId1"/>
          <a:stretch>
            <a:fillRect/>
          </a:stretch>
        </p:blipFill>
        <p:spPr>
          <a:xfrm>
            <a:off x="1008063" y="1233488"/>
            <a:ext cx="10250363" cy="2525089"/>
          </a:xfrm>
          <a:prstGeom prst="rect">
            <a:avLst/>
          </a:prstGeom>
        </p:spPr>
      </p:pic>
      <p:cxnSp>
        <p:nvCxnSpPr>
          <p:cNvPr id="7" name="直接连接符 6"/>
          <p:cNvCxnSpPr/>
          <p:nvPr/>
        </p:nvCxnSpPr>
        <p:spPr bwMode="auto">
          <a:xfrm>
            <a:off x="6258018" y="4653136"/>
            <a:ext cx="0" cy="1332148"/>
          </a:xfrm>
          <a:prstGeom prst="line">
            <a:avLst/>
          </a:prstGeom>
          <a:solidFill>
            <a:schemeClr val="accent1"/>
          </a:solidFill>
          <a:ln w="25400" cap="flat" cmpd="sng" algn="ctr">
            <a:solidFill>
              <a:schemeClr val="bg1">
                <a:lumMod val="75000"/>
              </a:schemeClr>
            </a:solidFill>
            <a:prstDash val="solid"/>
            <a:round/>
            <a:headEnd type="none" w="med" len="med"/>
            <a:tailEnd type="none"/>
          </a:ln>
          <a:effectLst/>
        </p:spPr>
      </p:cxnSp>
      <p:cxnSp>
        <p:nvCxnSpPr>
          <p:cNvPr id="8" name="直接连接符 7"/>
          <p:cNvCxnSpPr/>
          <p:nvPr/>
        </p:nvCxnSpPr>
        <p:spPr bwMode="auto">
          <a:xfrm>
            <a:off x="3668145" y="4653136"/>
            <a:ext cx="0" cy="1332148"/>
          </a:xfrm>
          <a:prstGeom prst="line">
            <a:avLst/>
          </a:prstGeom>
          <a:solidFill>
            <a:schemeClr val="accent1"/>
          </a:solidFill>
          <a:ln w="25400" cap="flat" cmpd="sng" algn="ctr">
            <a:solidFill>
              <a:schemeClr val="bg1">
                <a:lumMod val="75000"/>
              </a:schemeClr>
            </a:solidFill>
            <a:prstDash val="solid"/>
            <a:round/>
            <a:headEnd type="none" w="med" len="med"/>
            <a:tailEnd type="none"/>
          </a:ln>
          <a:effectLst/>
        </p:spPr>
      </p:cxnSp>
      <p:cxnSp>
        <p:nvCxnSpPr>
          <p:cNvPr id="9" name="直接连接符 8"/>
          <p:cNvCxnSpPr/>
          <p:nvPr/>
        </p:nvCxnSpPr>
        <p:spPr bwMode="auto">
          <a:xfrm>
            <a:off x="8880570" y="4653136"/>
            <a:ext cx="0" cy="1332148"/>
          </a:xfrm>
          <a:prstGeom prst="line">
            <a:avLst/>
          </a:prstGeom>
          <a:solidFill>
            <a:schemeClr val="accent1"/>
          </a:solidFill>
          <a:ln w="25400" cap="flat" cmpd="sng" algn="ctr">
            <a:solidFill>
              <a:schemeClr val="bg1">
                <a:lumMod val="75000"/>
              </a:schemeClr>
            </a:solidFill>
            <a:prstDash val="solid"/>
            <a:round/>
            <a:headEnd type="none" w="med" len="med"/>
            <a:tailEnd type="none"/>
          </a:ln>
          <a:effectLst/>
        </p:spPr>
      </p:cxnSp>
      <p:cxnSp>
        <p:nvCxnSpPr>
          <p:cNvPr id="10" name="直接连接符 9"/>
          <p:cNvCxnSpPr/>
          <p:nvPr/>
        </p:nvCxnSpPr>
        <p:spPr bwMode="auto">
          <a:xfrm flipH="1">
            <a:off x="2711624" y="4120970"/>
            <a:ext cx="1872208" cy="0"/>
          </a:xfrm>
          <a:prstGeom prst="line">
            <a:avLst/>
          </a:prstGeom>
          <a:solidFill>
            <a:schemeClr val="accent1"/>
          </a:solidFill>
          <a:ln w="34925" cap="flat" cmpd="sng" algn="ctr">
            <a:solidFill>
              <a:schemeClr val="bg1">
                <a:lumMod val="65000"/>
              </a:schemeClr>
            </a:solidFill>
            <a:prstDash val="solid"/>
            <a:round/>
            <a:headEnd type="none" w="med" len="med"/>
            <a:tailEnd type="none"/>
          </a:ln>
          <a:effectLst/>
        </p:spPr>
      </p:cxnSp>
      <p:sp>
        <p:nvSpPr>
          <p:cNvPr id="11" name="椭圆 10"/>
          <p:cNvSpPr/>
          <p:nvPr/>
        </p:nvSpPr>
        <p:spPr bwMode="auto">
          <a:xfrm>
            <a:off x="2063552" y="3850940"/>
            <a:ext cx="540060" cy="540060"/>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200" b="0" i="0" u="none" strike="noStrike" cap="none" normalizeH="0" baseline="0" dirty="0" smtClean="0">
              <a:ln>
                <a:noFill/>
              </a:ln>
              <a:solidFill>
                <a:schemeClr val="tx1"/>
              </a:solidFill>
              <a:effectLst/>
              <a:latin typeface="+mn-ea"/>
              <a:ea typeface="+mn-ea"/>
            </a:endParaRPr>
          </a:p>
        </p:txBody>
      </p:sp>
      <p:sp>
        <p:nvSpPr>
          <p:cNvPr id="12" name="椭圆 11"/>
          <p:cNvSpPr/>
          <p:nvPr/>
        </p:nvSpPr>
        <p:spPr bwMode="auto">
          <a:xfrm>
            <a:off x="4679843" y="3850940"/>
            <a:ext cx="540060" cy="540060"/>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mn-ea"/>
              <a:ea typeface="+mn-ea"/>
            </a:endParaRPr>
          </a:p>
        </p:txBody>
      </p:sp>
      <p:sp>
        <p:nvSpPr>
          <p:cNvPr id="13" name="椭圆 12"/>
          <p:cNvSpPr/>
          <p:nvPr/>
        </p:nvSpPr>
        <p:spPr bwMode="auto">
          <a:xfrm>
            <a:off x="7296134" y="3850940"/>
            <a:ext cx="540060" cy="540060"/>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mn-ea"/>
              <a:ea typeface="+mn-ea"/>
            </a:endParaRPr>
          </a:p>
        </p:txBody>
      </p:sp>
      <p:sp>
        <p:nvSpPr>
          <p:cNvPr id="14" name="椭圆 13"/>
          <p:cNvSpPr/>
          <p:nvPr/>
        </p:nvSpPr>
        <p:spPr bwMode="auto">
          <a:xfrm>
            <a:off x="9912424" y="3850940"/>
            <a:ext cx="540060" cy="540060"/>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mn-ea"/>
              <a:ea typeface="+mn-ea"/>
            </a:endParaRPr>
          </a:p>
        </p:txBody>
      </p:sp>
      <p:cxnSp>
        <p:nvCxnSpPr>
          <p:cNvPr id="17" name="直接连接符 16"/>
          <p:cNvCxnSpPr/>
          <p:nvPr/>
        </p:nvCxnSpPr>
        <p:spPr bwMode="auto">
          <a:xfrm flipH="1">
            <a:off x="5303912" y="4120970"/>
            <a:ext cx="1908212" cy="0"/>
          </a:xfrm>
          <a:prstGeom prst="line">
            <a:avLst/>
          </a:prstGeom>
          <a:solidFill>
            <a:schemeClr val="accent1"/>
          </a:solidFill>
          <a:ln w="34925" cap="flat" cmpd="sng" algn="ctr">
            <a:solidFill>
              <a:schemeClr val="bg1">
                <a:lumMod val="65000"/>
              </a:schemeClr>
            </a:solidFill>
            <a:prstDash val="solid"/>
            <a:round/>
            <a:headEnd type="none" w="med" len="med"/>
            <a:tailEnd type="none"/>
          </a:ln>
          <a:effectLst/>
        </p:spPr>
      </p:cxnSp>
      <p:cxnSp>
        <p:nvCxnSpPr>
          <p:cNvPr id="18" name="直接连接符 17"/>
          <p:cNvCxnSpPr/>
          <p:nvPr/>
        </p:nvCxnSpPr>
        <p:spPr bwMode="auto">
          <a:xfrm flipH="1">
            <a:off x="7896201" y="4120970"/>
            <a:ext cx="1908211" cy="0"/>
          </a:xfrm>
          <a:prstGeom prst="line">
            <a:avLst/>
          </a:prstGeom>
          <a:solidFill>
            <a:schemeClr val="accent1"/>
          </a:solidFill>
          <a:ln w="34925" cap="flat" cmpd="sng" algn="ctr">
            <a:solidFill>
              <a:schemeClr val="bg1">
                <a:lumMod val="65000"/>
              </a:schemeClr>
            </a:solidFill>
            <a:prstDash val="solid"/>
            <a:round/>
            <a:headEnd type="none" w="med" len="med"/>
            <a:tailEnd type="none"/>
          </a:ln>
          <a:effectLst/>
        </p:spPr>
      </p:cxnSp>
      <p:sp>
        <p:nvSpPr>
          <p:cNvPr id="47" name="文本框 46"/>
          <p:cNvSpPr txBox="1"/>
          <p:nvPr/>
        </p:nvSpPr>
        <p:spPr bwMode="auto">
          <a:xfrm>
            <a:off x="1901534" y="3891974"/>
            <a:ext cx="864096" cy="457991"/>
          </a:xfrm>
          <a:prstGeom prst="rect">
            <a:avLst/>
          </a:prstGeom>
          <a:noFill/>
          <a:ln w="9525" algn="ctr">
            <a:noFill/>
            <a:miter lim="800000"/>
          </a:ln>
        </p:spPr>
        <p:txBody>
          <a:bodyPr vert="horz" wrap="square" lIns="87802" tIns="43901" rIns="87802" bIns="43901" numCol="1" rtlCol="0" anchor="ctr" anchorCtr="1" compatLnSpc="1">
            <a:spAutoFit/>
          </a:bodyPr>
          <a:lstStyle/>
          <a:p>
            <a:r>
              <a:rPr lang="en-US" altLang="zh-CN" sz="2400" b="1" dirty="0" smtClean="0">
                <a:solidFill>
                  <a:schemeClr val="bg1"/>
                </a:solidFill>
                <a:latin typeface="+mn-ea"/>
                <a:ea typeface="+mn-ea"/>
              </a:rPr>
              <a:t>01</a:t>
            </a:r>
            <a:endParaRPr lang="zh-CN" altLang="en-US" sz="2400" b="1" dirty="0" smtClean="0">
              <a:solidFill>
                <a:schemeClr val="bg1"/>
              </a:solidFill>
              <a:latin typeface="+mn-ea"/>
              <a:ea typeface="+mn-ea"/>
            </a:endParaRPr>
          </a:p>
        </p:txBody>
      </p:sp>
      <p:sp>
        <p:nvSpPr>
          <p:cNvPr id="48" name="文本框 47"/>
          <p:cNvSpPr txBox="1"/>
          <p:nvPr/>
        </p:nvSpPr>
        <p:spPr bwMode="auto">
          <a:xfrm>
            <a:off x="4517825" y="3891974"/>
            <a:ext cx="864096" cy="457991"/>
          </a:xfrm>
          <a:prstGeom prst="rect">
            <a:avLst/>
          </a:prstGeom>
          <a:noFill/>
          <a:ln w="9525" algn="ctr">
            <a:noFill/>
            <a:miter lim="800000"/>
          </a:ln>
        </p:spPr>
        <p:txBody>
          <a:bodyPr vert="horz" wrap="square" lIns="87802" tIns="43901" rIns="87802" bIns="43901" numCol="1" rtlCol="0" anchor="ctr" anchorCtr="1" compatLnSpc="1">
            <a:spAutoFit/>
          </a:bodyPr>
          <a:lstStyle/>
          <a:p>
            <a:r>
              <a:rPr lang="en-US" altLang="zh-CN" sz="2400" b="1" dirty="0" smtClean="0">
                <a:solidFill>
                  <a:schemeClr val="bg1"/>
                </a:solidFill>
                <a:latin typeface="+mn-ea"/>
                <a:ea typeface="+mn-ea"/>
              </a:rPr>
              <a:t>02</a:t>
            </a:r>
            <a:endParaRPr lang="zh-CN" altLang="en-US" sz="2400" b="1" dirty="0" smtClean="0">
              <a:solidFill>
                <a:schemeClr val="bg1"/>
              </a:solidFill>
              <a:latin typeface="+mn-ea"/>
              <a:ea typeface="+mn-ea"/>
            </a:endParaRPr>
          </a:p>
        </p:txBody>
      </p:sp>
      <p:sp>
        <p:nvSpPr>
          <p:cNvPr id="49" name="文本框 48"/>
          <p:cNvSpPr txBox="1"/>
          <p:nvPr/>
        </p:nvSpPr>
        <p:spPr bwMode="auto">
          <a:xfrm>
            <a:off x="7134116" y="3891974"/>
            <a:ext cx="864096" cy="457991"/>
          </a:xfrm>
          <a:prstGeom prst="rect">
            <a:avLst/>
          </a:prstGeom>
          <a:noFill/>
          <a:ln w="9525" algn="ctr">
            <a:noFill/>
            <a:miter lim="800000"/>
          </a:ln>
        </p:spPr>
        <p:txBody>
          <a:bodyPr vert="horz" wrap="square" lIns="87802" tIns="43901" rIns="87802" bIns="43901" numCol="1" rtlCol="0" anchor="ctr" anchorCtr="1" compatLnSpc="1">
            <a:spAutoFit/>
          </a:bodyPr>
          <a:lstStyle/>
          <a:p>
            <a:r>
              <a:rPr lang="en-US" altLang="zh-CN" sz="2400" b="1" dirty="0" smtClean="0">
                <a:solidFill>
                  <a:schemeClr val="bg1"/>
                </a:solidFill>
                <a:latin typeface="+mn-ea"/>
                <a:ea typeface="+mn-ea"/>
              </a:rPr>
              <a:t>03</a:t>
            </a:r>
            <a:endParaRPr lang="zh-CN" altLang="en-US" sz="2400" b="1" dirty="0" smtClean="0">
              <a:solidFill>
                <a:schemeClr val="bg1"/>
              </a:solidFill>
              <a:latin typeface="+mn-ea"/>
              <a:ea typeface="+mn-ea"/>
            </a:endParaRPr>
          </a:p>
        </p:txBody>
      </p:sp>
      <p:sp>
        <p:nvSpPr>
          <p:cNvPr id="50" name="文本框 49"/>
          <p:cNvSpPr txBox="1"/>
          <p:nvPr/>
        </p:nvSpPr>
        <p:spPr bwMode="auto">
          <a:xfrm>
            <a:off x="9750406" y="3891974"/>
            <a:ext cx="864096" cy="457991"/>
          </a:xfrm>
          <a:prstGeom prst="rect">
            <a:avLst/>
          </a:prstGeom>
          <a:noFill/>
          <a:ln w="9525" algn="ctr">
            <a:noFill/>
            <a:miter lim="800000"/>
          </a:ln>
        </p:spPr>
        <p:txBody>
          <a:bodyPr vert="horz" wrap="square" lIns="87802" tIns="43901" rIns="87802" bIns="43901" numCol="1" rtlCol="0" anchor="ctr" anchorCtr="1" compatLnSpc="1">
            <a:spAutoFit/>
          </a:bodyPr>
          <a:lstStyle/>
          <a:p>
            <a:r>
              <a:rPr lang="en-US" altLang="zh-CN" sz="2400" b="1" dirty="0" smtClean="0">
                <a:solidFill>
                  <a:schemeClr val="bg1"/>
                </a:solidFill>
                <a:latin typeface="+mn-ea"/>
                <a:ea typeface="+mn-ea"/>
              </a:rPr>
              <a:t>04</a:t>
            </a:r>
            <a:endParaRPr lang="zh-CN" altLang="en-US" sz="2400" b="1" dirty="0" smtClean="0">
              <a:solidFill>
                <a:schemeClr val="bg1"/>
              </a:solidFill>
              <a:latin typeface="+mn-ea"/>
              <a:ea typeface="+mn-ea"/>
            </a:endParaRPr>
          </a:p>
        </p:txBody>
      </p:sp>
      <p:sp>
        <p:nvSpPr>
          <p:cNvPr id="51" name="文本框 50"/>
          <p:cNvSpPr txBox="1"/>
          <p:nvPr/>
        </p:nvSpPr>
        <p:spPr bwMode="auto">
          <a:xfrm>
            <a:off x="1941161" y="4463905"/>
            <a:ext cx="864096" cy="334881"/>
          </a:xfrm>
          <a:prstGeom prst="rect">
            <a:avLst/>
          </a:prstGeom>
          <a:noFill/>
          <a:ln w="9525" algn="ctr">
            <a:noFill/>
            <a:miter lim="800000"/>
          </a:ln>
        </p:spPr>
        <p:txBody>
          <a:bodyPr vert="horz" wrap="square" lIns="87802" tIns="43901" rIns="87802" bIns="43901" numCol="1" rtlCol="0" anchor="ctr" anchorCtr="1" compatLnSpc="1">
            <a:spAutoFit/>
          </a:bodyPr>
          <a:lstStyle/>
          <a:p>
            <a:r>
              <a:rPr lang="zh-CN" altLang="en-US" sz="1600" b="1" dirty="0">
                <a:latin typeface="+mn-ea"/>
                <a:ea typeface="+mn-ea"/>
              </a:rPr>
              <a:t>开发者</a:t>
            </a:r>
            <a:endParaRPr lang="zh-CN" altLang="en-US" sz="1600" b="1" dirty="0" smtClean="0">
              <a:latin typeface="+mn-ea"/>
              <a:ea typeface="+mn-ea"/>
            </a:endParaRPr>
          </a:p>
        </p:txBody>
      </p:sp>
      <p:sp>
        <p:nvSpPr>
          <p:cNvPr id="52" name="文本框 51"/>
          <p:cNvSpPr txBox="1"/>
          <p:nvPr/>
        </p:nvSpPr>
        <p:spPr bwMode="auto">
          <a:xfrm>
            <a:off x="4514695" y="4463905"/>
            <a:ext cx="864096" cy="334881"/>
          </a:xfrm>
          <a:prstGeom prst="rect">
            <a:avLst/>
          </a:prstGeom>
          <a:noFill/>
          <a:ln w="9525" algn="ctr">
            <a:noFill/>
            <a:miter lim="800000"/>
          </a:ln>
        </p:spPr>
        <p:txBody>
          <a:bodyPr vert="horz" wrap="square" lIns="87802" tIns="43901" rIns="87802" bIns="43901" numCol="1" rtlCol="0" anchor="ctr" anchorCtr="1" compatLnSpc="1">
            <a:spAutoFit/>
          </a:bodyPr>
          <a:lstStyle/>
          <a:p>
            <a:r>
              <a:rPr lang="zh-CN" altLang="en-US" sz="1600" b="1" dirty="0">
                <a:latin typeface="+mn-ea"/>
                <a:ea typeface="+mn-ea"/>
              </a:rPr>
              <a:t>文档</a:t>
            </a:r>
            <a:endParaRPr lang="zh-CN" altLang="en-US" sz="1600" b="1" dirty="0" smtClean="0">
              <a:latin typeface="+mn-ea"/>
              <a:ea typeface="+mn-ea"/>
            </a:endParaRPr>
          </a:p>
        </p:txBody>
      </p:sp>
      <p:sp>
        <p:nvSpPr>
          <p:cNvPr id="53" name="文本框 52"/>
          <p:cNvSpPr txBox="1"/>
          <p:nvPr/>
        </p:nvSpPr>
        <p:spPr bwMode="auto">
          <a:xfrm>
            <a:off x="7134116" y="4463905"/>
            <a:ext cx="864096" cy="334881"/>
          </a:xfrm>
          <a:prstGeom prst="rect">
            <a:avLst/>
          </a:prstGeom>
          <a:noFill/>
          <a:ln w="9525" algn="ctr">
            <a:noFill/>
            <a:miter lim="800000"/>
          </a:ln>
        </p:spPr>
        <p:txBody>
          <a:bodyPr vert="horz" wrap="square" lIns="87802" tIns="43901" rIns="87802" bIns="43901" numCol="1" rtlCol="0" anchor="ctr" anchorCtr="1" compatLnSpc="1">
            <a:spAutoFit/>
          </a:bodyPr>
          <a:lstStyle/>
          <a:p>
            <a:r>
              <a:rPr lang="zh-CN" altLang="en-US" sz="1600" b="1" dirty="0">
                <a:latin typeface="+mn-ea"/>
                <a:ea typeface="+mn-ea"/>
              </a:rPr>
              <a:t>下载</a:t>
            </a:r>
            <a:endParaRPr lang="zh-CN" altLang="en-US" sz="1600" b="1" dirty="0" smtClean="0">
              <a:latin typeface="+mn-ea"/>
              <a:ea typeface="+mn-ea"/>
            </a:endParaRPr>
          </a:p>
        </p:txBody>
      </p:sp>
      <p:sp>
        <p:nvSpPr>
          <p:cNvPr id="54" name="文本框 53"/>
          <p:cNvSpPr txBox="1"/>
          <p:nvPr/>
        </p:nvSpPr>
        <p:spPr bwMode="auto">
          <a:xfrm>
            <a:off x="9660396" y="4463905"/>
            <a:ext cx="1069162" cy="334881"/>
          </a:xfrm>
          <a:prstGeom prst="rect">
            <a:avLst/>
          </a:prstGeom>
          <a:noFill/>
          <a:ln w="9525" algn="ctr">
            <a:noFill/>
            <a:miter lim="800000"/>
          </a:ln>
        </p:spPr>
        <p:txBody>
          <a:bodyPr vert="horz" wrap="square" lIns="87802" tIns="43901" rIns="87802" bIns="43901" numCol="1" rtlCol="0" anchor="ctr" anchorCtr="1" compatLnSpc="1">
            <a:spAutoFit/>
          </a:bodyPr>
          <a:lstStyle/>
          <a:p>
            <a:r>
              <a:rPr lang="zh-CN" altLang="en-US" sz="1600" b="1" dirty="0" smtClean="0">
                <a:latin typeface="+mn-ea"/>
                <a:ea typeface="+mn-ea"/>
              </a:rPr>
              <a:t>社区会员</a:t>
            </a:r>
            <a:endParaRPr lang="zh-CN" altLang="en-US" sz="1600" b="1" dirty="0" smtClean="0">
              <a:latin typeface="+mn-ea"/>
              <a:ea typeface="+mn-ea"/>
            </a:endParaRPr>
          </a:p>
        </p:txBody>
      </p:sp>
      <p:sp>
        <p:nvSpPr>
          <p:cNvPr id="55" name="文本框 54"/>
          <p:cNvSpPr txBox="1"/>
          <p:nvPr/>
        </p:nvSpPr>
        <p:spPr bwMode="auto">
          <a:xfrm>
            <a:off x="1045594" y="4813451"/>
            <a:ext cx="2589873" cy="1381321"/>
          </a:xfrm>
          <a:prstGeom prst="rect">
            <a:avLst/>
          </a:prstGeom>
          <a:noFill/>
          <a:ln w="9525" algn="ctr">
            <a:noFill/>
            <a:miter lim="800000"/>
          </a:ln>
        </p:spPr>
        <p:txBody>
          <a:bodyPr vert="horz" wrap="square" lIns="87802" tIns="43901" rIns="87802" bIns="43901" numCol="1" rtlCol="0" anchor="t" anchorCtr="0" compatLnSpc="1">
            <a:spAutoFit/>
          </a:bodyPr>
          <a:lstStyle/>
          <a:p>
            <a:pPr marL="285750" indent="-285750">
              <a:buFont typeface="Arial" panose="020B0604020202020204" pitchFamily="34" charset="0"/>
              <a:buChar char="•"/>
            </a:pPr>
            <a:r>
              <a:rPr lang="en-US" altLang="zh-CN" sz="1200" dirty="0" smtClean="0">
                <a:latin typeface="+mn-ea"/>
                <a:ea typeface="+mn-ea"/>
              </a:rPr>
              <a:t>openEuler</a:t>
            </a:r>
            <a:r>
              <a:rPr lang="zh-CN" altLang="en-US" sz="1200" dirty="0" smtClean="0">
                <a:latin typeface="+mn-ea"/>
                <a:ea typeface="+mn-ea"/>
              </a:rPr>
              <a:t>社区采用</a:t>
            </a:r>
            <a:r>
              <a:rPr lang="en-US" altLang="zh-CN" sz="1200" dirty="0" err="1" smtClean="0">
                <a:latin typeface="+mn-ea"/>
                <a:ea typeface="+mn-ea"/>
              </a:rPr>
              <a:t>gitee</a:t>
            </a:r>
            <a:r>
              <a:rPr lang="zh-CN" altLang="en-US" sz="1200" dirty="0" smtClean="0">
                <a:latin typeface="+mn-ea"/>
                <a:ea typeface="+mn-ea"/>
              </a:rPr>
              <a:t>作为开发系统。</a:t>
            </a:r>
            <a:endParaRPr lang="en-US" altLang="zh-CN" sz="1200" dirty="0" smtClean="0">
              <a:latin typeface="+mn-ea"/>
              <a:ea typeface="+mn-ea"/>
            </a:endParaRPr>
          </a:p>
          <a:p>
            <a:pPr marL="285750" indent="-285750">
              <a:buFont typeface="Arial" panose="020B0604020202020204" pitchFamily="34" charset="0"/>
              <a:buChar char="•"/>
            </a:pPr>
            <a:r>
              <a:rPr lang="zh-CN" altLang="en-US" sz="1200" dirty="0">
                <a:latin typeface="+mn-ea"/>
                <a:ea typeface="+mn-ea"/>
              </a:rPr>
              <a:t>开发</a:t>
            </a:r>
            <a:r>
              <a:rPr lang="zh-CN" altLang="en-US" sz="1200" dirty="0" smtClean="0">
                <a:latin typeface="+mn-ea"/>
                <a:ea typeface="+mn-ea"/>
              </a:rPr>
              <a:t>者可以在开源社区提交</a:t>
            </a:r>
            <a:r>
              <a:rPr lang="en-US" altLang="zh-CN" sz="1200" dirty="0" smtClean="0">
                <a:latin typeface="+mn-ea"/>
                <a:ea typeface="+mn-ea"/>
              </a:rPr>
              <a:t>bug</a:t>
            </a:r>
            <a:r>
              <a:rPr lang="zh-CN" altLang="en-US" sz="1200" dirty="0" smtClean="0">
                <a:latin typeface="+mn-ea"/>
                <a:ea typeface="+mn-ea"/>
              </a:rPr>
              <a:t>、参与讨论、贡献代码文案，也可以为</a:t>
            </a:r>
            <a:r>
              <a:rPr lang="en-US" altLang="zh-CN" sz="1200" dirty="0" smtClean="0">
                <a:latin typeface="+mn-ea"/>
                <a:ea typeface="+mn-ea"/>
              </a:rPr>
              <a:t>openEuler</a:t>
            </a:r>
            <a:r>
              <a:rPr lang="zh-CN" altLang="en-US" sz="1200" dirty="0" smtClean="0">
                <a:latin typeface="+mn-ea"/>
                <a:ea typeface="+mn-ea"/>
              </a:rPr>
              <a:t>的技术发展提出宝贵的建议，共同建设</a:t>
            </a:r>
            <a:r>
              <a:rPr lang="en-US" altLang="zh-CN" sz="1200" dirty="0" smtClean="0">
                <a:latin typeface="+mn-ea"/>
                <a:ea typeface="+mn-ea"/>
              </a:rPr>
              <a:t>openEuler</a:t>
            </a:r>
            <a:r>
              <a:rPr lang="zh-CN" altLang="en-US" sz="1200" dirty="0" smtClean="0">
                <a:latin typeface="+mn-ea"/>
                <a:ea typeface="+mn-ea"/>
              </a:rPr>
              <a:t>的繁荣生态</a:t>
            </a:r>
            <a:endParaRPr lang="zh-CN" altLang="en-US" sz="1200" dirty="0" smtClean="0">
              <a:latin typeface="+mn-ea"/>
              <a:ea typeface="+mn-ea"/>
            </a:endParaRPr>
          </a:p>
        </p:txBody>
      </p:sp>
      <p:sp>
        <p:nvSpPr>
          <p:cNvPr id="56" name="文本框 55"/>
          <p:cNvSpPr txBox="1"/>
          <p:nvPr/>
        </p:nvSpPr>
        <p:spPr bwMode="auto">
          <a:xfrm>
            <a:off x="3668908" y="4813451"/>
            <a:ext cx="2589873" cy="1381321"/>
          </a:xfrm>
          <a:prstGeom prst="rect">
            <a:avLst/>
          </a:prstGeom>
          <a:noFill/>
          <a:ln w="9525" algn="ctr">
            <a:noFill/>
            <a:miter lim="800000"/>
          </a:ln>
        </p:spPr>
        <p:txBody>
          <a:bodyPr vert="horz" wrap="square" lIns="87802" tIns="43901" rIns="87802" bIns="43901" numCol="1" rtlCol="0" anchor="t" anchorCtr="0" compatLnSpc="1">
            <a:spAutoFit/>
          </a:bodyPr>
          <a:lstStyle/>
          <a:p>
            <a:pPr marL="285750" indent="-285750">
              <a:buFont typeface="Arial" panose="020B0604020202020204" pitchFamily="34" charset="0"/>
              <a:buChar char="•"/>
            </a:pPr>
            <a:r>
              <a:rPr lang="en-US" altLang="zh-CN" sz="1200" dirty="0" smtClean="0">
                <a:latin typeface="+mn-ea"/>
                <a:ea typeface="+mn-ea"/>
              </a:rPr>
              <a:t>https://openeuler.org</a:t>
            </a:r>
            <a:r>
              <a:rPr lang="zh-CN" altLang="en-US" sz="1200" dirty="0" smtClean="0">
                <a:latin typeface="+mn-ea"/>
                <a:ea typeface="+mn-ea"/>
              </a:rPr>
              <a:t>提供</a:t>
            </a:r>
            <a:r>
              <a:rPr lang="en-US" altLang="zh-CN" sz="1200" dirty="0" smtClean="0">
                <a:latin typeface="+mn-ea"/>
                <a:ea typeface="+mn-ea"/>
              </a:rPr>
              <a:t>openEuler</a:t>
            </a:r>
            <a:r>
              <a:rPr lang="zh-CN" altLang="en-US" sz="1200" dirty="0" smtClean="0">
                <a:latin typeface="+mn-ea"/>
                <a:ea typeface="+mn-ea"/>
              </a:rPr>
              <a:t>的所有文档，包括发行说明、安装指南、管理员指南，以及</a:t>
            </a:r>
            <a:r>
              <a:rPr lang="en-US" altLang="zh-CN" sz="1200" dirty="0" smtClean="0">
                <a:latin typeface="+mn-ea"/>
                <a:ea typeface="+mn-ea"/>
              </a:rPr>
              <a:t>openEuler</a:t>
            </a:r>
            <a:r>
              <a:rPr lang="zh-CN" altLang="en-US" sz="1200" dirty="0" smtClean="0">
                <a:latin typeface="+mn-ea"/>
                <a:ea typeface="+mn-ea"/>
              </a:rPr>
              <a:t>关键技术描述等文档。任何人均可以在</a:t>
            </a:r>
            <a:r>
              <a:rPr lang="en-US" altLang="zh-CN" sz="1200" dirty="0" smtClean="0">
                <a:latin typeface="+mn-ea"/>
                <a:ea typeface="+mn-ea"/>
              </a:rPr>
              <a:t>https://openeuler.org</a:t>
            </a:r>
            <a:r>
              <a:rPr lang="zh-CN" altLang="en-US" sz="1200" dirty="0" smtClean="0">
                <a:latin typeface="+mn-ea"/>
                <a:ea typeface="+mn-ea"/>
              </a:rPr>
              <a:t>上查看相关文档，学习</a:t>
            </a:r>
            <a:r>
              <a:rPr lang="en-US" altLang="zh-CN" sz="1200" dirty="0" smtClean="0">
                <a:latin typeface="+mn-ea"/>
                <a:ea typeface="+mn-ea"/>
              </a:rPr>
              <a:t>openEuler</a:t>
            </a:r>
            <a:r>
              <a:rPr lang="zh-CN" altLang="en-US" sz="1200" dirty="0" smtClean="0">
                <a:latin typeface="+mn-ea"/>
                <a:ea typeface="+mn-ea"/>
              </a:rPr>
              <a:t>。</a:t>
            </a:r>
            <a:endParaRPr lang="zh-CN" altLang="en-US" sz="1200" dirty="0" smtClean="0">
              <a:latin typeface="+mn-ea"/>
              <a:ea typeface="+mn-ea"/>
            </a:endParaRPr>
          </a:p>
        </p:txBody>
      </p:sp>
      <p:sp>
        <p:nvSpPr>
          <p:cNvPr id="57" name="文本框 56"/>
          <p:cNvSpPr txBox="1"/>
          <p:nvPr/>
        </p:nvSpPr>
        <p:spPr bwMode="auto">
          <a:xfrm>
            <a:off x="6257256" y="4813451"/>
            <a:ext cx="2589873" cy="1011989"/>
          </a:xfrm>
          <a:prstGeom prst="rect">
            <a:avLst/>
          </a:prstGeom>
          <a:noFill/>
          <a:ln w="9525" algn="ctr">
            <a:noFill/>
            <a:miter lim="800000"/>
          </a:ln>
        </p:spPr>
        <p:txBody>
          <a:bodyPr vert="horz" wrap="square" lIns="87802" tIns="43901" rIns="87802" bIns="43901" numCol="1" rtlCol="0" anchor="t" anchorCtr="0" compatLnSpc="1">
            <a:spAutoFit/>
          </a:bodyPr>
          <a:lstStyle/>
          <a:p>
            <a:pPr marL="285750" indent="-285750">
              <a:buFont typeface="Arial" panose="020B0604020202020204" pitchFamily="34" charset="0"/>
              <a:buChar char="•"/>
            </a:pPr>
            <a:r>
              <a:rPr lang="en-US" altLang="zh-CN" sz="1200" dirty="0" smtClean="0">
                <a:latin typeface="+mn-ea"/>
                <a:ea typeface="+mn-ea"/>
              </a:rPr>
              <a:t>https://openeuler.org</a:t>
            </a:r>
            <a:r>
              <a:rPr lang="zh-CN" altLang="en-US" sz="1200" dirty="0" smtClean="0">
                <a:latin typeface="+mn-ea"/>
                <a:ea typeface="+mn-ea"/>
              </a:rPr>
              <a:t>提供</a:t>
            </a:r>
            <a:r>
              <a:rPr lang="en-US" altLang="zh-CN" sz="1200" dirty="0" smtClean="0">
                <a:latin typeface="+mn-ea"/>
                <a:ea typeface="+mn-ea"/>
              </a:rPr>
              <a:t>openEuler</a:t>
            </a:r>
            <a:r>
              <a:rPr lang="zh-CN" altLang="en-US" sz="1200" dirty="0" smtClean="0">
                <a:latin typeface="+mn-ea"/>
                <a:ea typeface="+mn-ea"/>
              </a:rPr>
              <a:t>相关操作系统的下载，有需求的玩家可以在开源社区下载网页下载</a:t>
            </a:r>
            <a:r>
              <a:rPr lang="en-US" altLang="zh-CN" sz="1200" dirty="0" smtClean="0">
                <a:latin typeface="+mn-ea"/>
                <a:ea typeface="+mn-ea"/>
              </a:rPr>
              <a:t>openEuler</a:t>
            </a:r>
            <a:r>
              <a:rPr lang="zh-CN" altLang="en-US" sz="1200" dirty="0" smtClean="0">
                <a:latin typeface="+mn-ea"/>
                <a:ea typeface="+mn-ea"/>
              </a:rPr>
              <a:t>相关操作系统。</a:t>
            </a:r>
            <a:endParaRPr lang="zh-CN" altLang="en-US" sz="1200" dirty="0" smtClean="0">
              <a:latin typeface="+mn-ea"/>
              <a:ea typeface="+mn-ea"/>
            </a:endParaRPr>
          </a:p>
        </p:txBody>
      </p:sp>
      <p:sp>
        <p:nvSpPr>
          <p:cNvPr id="58" name="文本框 57"/>
          <p:cNvSpPr txBox="1"/>
          <p:nvPr/>
        </p:nvSpPr>
        <p:spPr bwMode="auto">
          <a:xfrm>
            <a:off x="8900040" y="4813451"/>
            <a:ext cx="2589873" cy="827323"/>
          </a:xfrm>
          <a:prstGeom prst="rect">
            <a:avLst/>
          </a:prstGeom>
          <a:noFill/>
          <a:ln w="9525" algn="ctr">
            <a:noFill/>
            <a:miter lim="800000"/>
          </a:ln>
        </p:spPr>
        <p:txBody>
          <a:bodyPr vert="horz" wrap="square" lIns="87802" tIns="43901" rIns="87802" bIns="43901" numCol="1" rtlCol="0" anchor="t" anchorCtr="0" compatLnSpc="1">
            <a:spAutoFit/>
          </a:bodyPr>
          <a:lstStyle/>
          <a:p>
            <a:pPr marL="285750" indent="-285750">
              <a:buFont typeface="Arial" panose="020B0604020202020204" pitchFamily="34" charset="0"/>
              <a:buChar char="•"/>
            </a:pPr>
            <a:r>
              <a:rPr lang="en-US" altLang="zh-CN" sz="1200" dirty="0" smtClean="0">
                <a:latin typeface="+mn-ea"/>
                <a:ea typeface="+mn-ea"/>
              </a:rPr>
              <a:t>openEuler</a:t>
            </a:r>
            <a:r>
              <a:rPr lang="zh-CN" altLang="en-US" sz="1200" dirty="0" smtClean="0">
                <a:latin typeface="+mn-ea"/>
                <a:ea typeface="+mn-ea"/>
              </a:rPr>
              <a:t>开源社区欢迎各公司或者组织加入社区的一员，共同维护和管理社区，共同打造操作系统生态圈。</a:t>
            </a:r>
            <a:endParaRPr lang="zh-CN" altLang="en-US" sz="1200" dirty="0" smtClean="0">
              <a:latin typeface="+mn-ea"/>
              <a:ea typeface="+mn-ea"/>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lgn="l"/>
            <a:r>
              <a:rPr lang="zh-CN" altLang="en-US" dirty="0" smtClean="0"/>
              <a:t>鲲鹏计算平台已经兼容的操作系统</a:t>
            </a:r>
            <a:r>
              <a:rPr lang="zh-CN" altLang="en-US" dirty="0"/>
              <a:t>可通过</a:t>
            </a:r>
            <a:r>
              <a:rPr lang="en-US" altLang="zh-CN" dirty="0" smtClean="0"/>
              <a:t>http</a:t>
            </a:r>
            <a:r>
              <a:rPr lang="en-US" altLang="zh-CN" dirty="0"/>
              <a:t>://support.huawei.com/onlinetoolweb/ftca/index?serise=9 </a:t>
            </a:r>
            <a:r>
              <a:rPr lang="zh-CN" altLang="en-US" dirty="0"/>
              <a:t>链接</a:t>
            </a:r>
            <a:r>
              <a:rPr lang="zh-CN" altLang="en-US" dirty="0" smtClean="0"/>
              <a:t>查询</a:t>
            </a:r>
            <a:r>
              <a:rPr lang="zh-CN" altLang="en-US" dirty="0"/>
              <a:t>。</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p:txBody>
          <a:bodyPr/>
          <a:lstStyle/>
          <a:p>
            <a:r>
              <a:rPr lang="zh-CN" altLang="en-US" dirty="0"/>
              <a:t>本</a:t>
            </a:r>
            <a:r>
              <a:rPr lang="zh-CN" altLang="en-US" dirty="0" smtClean="0"/>
              <a:t>节在介绍了鲲鹏计算平台操作系统（</a:t>
            </a:r>
            <a:r>
              <a:rPr lang="en-US" altLang="zh-CN" dirty="0" smtClean="0"/>
              <a:t>OS</a:t>
            </a:r>
            <a:r>
              <a:rPr lang="zh-CN" altLang="en-US" dirty="0" smtClean="0"/>
              <a:t>）的兼容性，</a:t>
            </a:r>
            <a:r>
              <a:rPr lang="en-US" altLang="zh-CN" dirty="0" err="1" smtClean="0"/>
              <a:t>openEuler</a:t>
            </a:r>
            <a:r>
              <a:rPr lang="zh-CN" altLang="en-US" dirty="0" smtClean="0"/>
              <a:t>操作系统以及开源社区概况。</a:t>
            </a:r>
            <a:endParaRPr lang="en-US" altLang="zh-CN"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本章详细介绍了鲲鹏计算产业以及鲲鹏生态，包括华为鲲鹏处理器，</a:t>
            </a:r>
            <a:r>
              <a:rPr lang="en-US" altLang="zh-CN" dirty="0" err="1" smtClean="0"/>
              <a:t>TaiShan</a:t>
            </a:r>
            <a:r>
              <a:rPr lang="zh-CN" altLang="en-US" dirty="0" smtClean="0"/>
              <a:t>服务器，华为云鲲鹏云服务以及鲲鹏计算平台兼容的操作系统等内容。</a:t>
            </a:r>
            <a:endParaRPr lang="en-US" altLang="zh-CN" dirty="0" smtClean="0"/>
          </a:p>
          <a:p>
            <a:r>
              <a:rPr lang="zh-CN" altLang="en-US" dirty="0" smtClean="0"/>
              <a:t>通过本章的学习，需掌握：</a:t>
            </a:r>
            <a:endParaRPr lang="en-US" altLang="zh-CN" dirty="0" smtClean="0"/>
          </a:p>
          <a:p>
            <a:pPr lvl="1"/>
            <a:r>
              <a:rPr lang="zh-CN" altLang="en-US" dirty="0"/>
              <a:t>鲲鹏计算产业的组成</a:t>
            </a:r>
            <a:endParaRPr lang="zh-CN" altLang="en-US" dirty="0"/>
          </a:p>
          <a:p>
            <a:pPr lvl="1"/>
            <a:r>
              <a:rPr lang="zh-CN" altLang="en-US" dirty="0"/>
              <a:t>鲲鹏生态的概念</a:t>
            </a:r>
            <a:endParaRPr lang="zh-CN" altLang="en-US" dirty="0"/>
          </a:p>
          <a:p>
            <a:pPr lvl="1"/>
            <a:r>
              <a:rPr lang="zh-CN" altLang="en-US" dirty="0"/>
              <a:t>华为鲲鹏处理器的型号、技术创新、应用场景</a:t>
            </a:r>
            <a:endParaRPr lang="zh-CN" altLang="en-US" dirty="0"/>
          </a:p>
          <a:p>
            <a:pPr lvl="1"/>
            <a:r>
              <a:rPr lang="en-US" altLang="zh-CN" dirty="0" err="1"/>
              <a:t>TaiShan</a:t>
            </a:r>
            <a:r>
              <a:rPr lang="zh-CN" altLang="en-US" dirty="0"/>
              <a:t>服务器的规格型号</a:t>
            </a:r>
            <a:endParaRPr lang="zh-CN" altLang="en-US" dirty="0"/>
          </a:p>
          <a:p>
            <a:pPr lvl="1"/>
            <a:r>
              <a:rPr lang="zh-CN" altLang="en-US" dirty="0"/>
              <a:t>华为云鲲鹏云服务的规格和应用场景</a:t>
            </a:r>
            <a:endParaRPr lang="zh-CN" altLang="en-US" dirty="0"/>
          </a:p>
          <a:p>
            <a:pPr lvl="1"/>
            <a:r>
              <a:rPr lang="zh-CN" altLang="en-US" dirty="0"/>
              <a:t>鲲鹏计算平台的操作系统兼容性</a:t>
            </a:r>
            <a:r>
              <a:rPr lang="zh-CN" altLang="en-US" dirty="0" smtClean="0"/>
              <a:t>情况</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211461" y="1507351"/>
            <a:ext cx="2622053" cy="2049038"/>
          </a:xfrm>
          <a:prstGeom prst="roundRect">
            <a:avLst>
              <a:gd name="adj" fmla="val 0"/>
            </a:avLst>
          </a:prstGeom>
          <a:solidFill>
            <a:srgbClr val="00B0F0"/>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bg1"/>
              </a:solidFill>
              <a:latin typeface="+mn-ea"/>
            </a:endParaRPr>
          </a:p>
        </p:txBody>
      </p:sp>
      <p:sp>
        <p:nvSpPr>
          <p:cNvPr id="4" name="圆角矩形 3"/>
          <p:cNvSpPr/>
          <p:nvPr/>
        </p:nvSpPr>
        <p:spPr>
          <a:xfrm>
            <a:off x="4691847" y="1484784"/>
            <a:ext cx="2622053" cy="2049038"/>
          </a:xfrm>
          <a:prstGeom prst="roundRect">
            <a:avLst>
              <a:gd name="adj" fmla="val 0"/>
            </a:avLst>
          </a:prstGeom>
          <a:solidFill>
            <a:srgbClr val="00B0F0"/>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bg1"/>
              </a:solidFill>
              <a:latin typeface="+mn-ea"/>
            </a:endParaRPr>
          </a:p>
        </p:txBody>
      </p:sp>
      <p:sp>
        <p:nvSpPr>
          <p:cNvPr id="5" name="圆角矩形 4"/>
          <p:cNvSpPr/>
          <p:nvPr/>
        </p:nvSpPr>
        <p:spPr>
          <a:xfrm>
            <a:off x="8136445" y="1484784"/>
            <a:ext cx="2622053" cy="2049038"/>
          </a:xfrm>
          <a:prstGeom prst="roundRect">
            <a:avLst>
              <a:gd name="adj" fmla="val 0"/>
            </a:avLst>
          </a:prstGeom>
          <a:solidFill>
            <a:srgbClr val="00B0F0"/>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bg1"/>
              </a:solidFill>
              <a:latin typeface="+mn-ea"/>
            </a:endParaRPr>
          </a:p>
        </p:txBody>
      </p:sp>
      <p:sp>
        <p:nvSpPr>
          <p:cNvPr id="6" name="圆角矩形 5"/>
          <p:cNvSpPr/>
          <p:nvPr/>
        </p:nvSpPr>
        <p:spPr>
          <a:xfrm>
            <a:off x="1258679" y="3907055"/>
            <a:ext cx="2622053" cy="2049038"/>
          </a:xfrm>
          <a:prstGeom prst="roundRect">
            <a:avLst>
              <a:gd name="adj" fmla="val 0"/>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tx1"/>
              </a:solidFill>
              <a:latin typeface="+mn-ea"/>
            </a:endParaRPr>
          </a:p>
        </p:txBody>
      </p:sp>
      <p:sp>
        <p:nvSpPr>
          <p:cNvPr id="7" name="圆角矩形 6"/>
          <p:cNvSpPr/>
          <p:nvPr/>
        </p:nvSpPr>
        <p:spPr>
          <a:xfrm>
            <a:off x="4703277" y="3952775"/>
            <a:ext cx="2622053" cy="2049038"/>
          </a:xfrm>
          <a:prstGeom prst="roundRect">
            <a:avLst>
              <a:gd name="adj" fmla="val 0"/>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tx1"/>
              </a:solidFill>
              <a:latin typeface="+mn-ea"/>
            </a:endParaRPr>
          </a:p>
        </p:txBody>
      </p:sp>
      <p:sp>
        <p:nvSpPr>
          <p:cNvPr id="8" name="圆角矩形 7"/>
          <p:cNvSpPr/>
          <p:nvPr/>
        </p:nvSpPr>
        <p:spPr>
          <a:xfrm>
            <a:off x="8136445" y="3952775"/>
            <a:ext cx="2622053" cy="2049038"/>
          </a:xfrm>
          <a:prstGeom prst="roundRect">
            <a:avLst>
              <a:gd name="adj" fmla="val 0"/>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tx1"/>
              </a:solidFill>
              <a:latin typeface="+mn-ea"/>
            </a:endParaRPr>
          </a:p>
        </p:txBody>
      </p:sp>
      <p:sp>
        <p:nvSpPr>
          <p:cNvPr id="9" name="文本框 8"/>
          <p:cNvSpPr txBox="1"/>
          <p:nvPr/>
        </p:nvSpPr>
        <p:spPr>
          <a:xfrm>
            <a:off x="8185255" y="1749693"/>
            <a:ext cx="1903254" cy="338554"/>
          </a:xfrm>
          <a:prstGeom prst="rect">
            <a:avLst/>
          </a:prstGeom>
          <a:noFill/>
        </p:spPr>
        <p:txBody>
          <a:bodyPr wrap="square" rtlCol="0">
            <a:spAutoFit/>
          </a:bodyPr>
          <a:lstStyle/>
          <a:p>
            <a:pPr fontAlgn="auto">
              <a:spcBef>
                <a:spcPts val="0"/>
              </a:spcBef>
              <a:spcAft>
                <a:spcPts val="0"/>
              </a:spcAft>
            </a:pPr>
            <a:r>
              <a:rPr lang="zh-CN" altLang="en-US" sz="1600" b="1" dirty="0" smtClean="0">
                <a:solidFill>
                  <a:schemeClr val="bg1"/>
                </a:solidFill>
                <a:latin typeface="+mn-ea"/>
                <a:ea typeface="+mn-ea"/>
              </a:rPr>
              <a:t>华为鲲鹏</a:t>
            </a:r>
            <a:r>
              <a:rPr lang="en-US" altLang="zh-CN" sz="1600" b="1" dirty="0" err="1" smtClean="0">
                <a:solidFill>
                  <a:schemeClr val="bg1"/>
                </a:solidFill>
                <a:latin typeface="+mn-ea"/>
                <a:ea typeface="+mn-ea"/>
              </a:rPr>
              <a:t>Redis</a:t>
            </a:r>
            <a:endParaRPr lang="zh-CN" altLang="en-US" sz="1600" b="1" dirty="0">
              <a:solidFill>
                <a:schemeClr val="bg1"/>
              </a:solidFill>
              <a:latin typeface="+mn-ea"/>
              <a:ea typeface="+mn-ea"/>
            </a:endParaRPr>
          </a:p>
        </p:txBody>
      </p:sp>
      <p:sp>
        <p:nvSpPr>
          <p:cNvPr id="10" name="文本框 9"/>
          <p:cNvSpPr txBox="1"/>
          <p:nvPr/>
        </p:nvSpPr>
        <p:spPr>
          <a:xfrm>
            <a:off x="1328677" y="4217684"/>
            <a:ext cx="1903254" cy="338554"/>
          </a:xfrm>
          <a:prstGeom prst="rect">
            <a:avLst/>
          </a:prstGeom>
          <a:noFill/>
        </p:spPr>
        <p:txBody>
          <a:bodyPr wrap="square" rtlCol="0">
            <a:spAutoFit/>
          </a:bodyPr>
          <a:lstStyle/>
          <a:p>
            <a:pPr fontAlgn="auto">
              <a:spcBef>
                <a:spcPts val="0"/>
              </a:spcBef>
              <a:spcAft>
                <a:spcPts val="0"/>
              </a:spcAft>
            </a:pPr>
            <a:r>
              <a:rPr lang="zh-CN" altLang="en-US" sz="1600" b="1" dirty="0" smtClean="0">
                <a:latin typeface="+mn-ea"/>
                <a:ea typeface="+mn-ea"/>
              </a:rPr>
              <a:t>华为鲲鹏</a:t>
            </a:r>
            <a:r>
              <a:rPr lang="zh-CN" altLang="en-US" sz="1600" b="1" dirty="0">
                <a:latin typeface="+mn-ea"/>
                <a:ea typeface="+mn-ea"/>
              </a:rPr>
              <a:t>容器</a:t>
            </a:r>
            <a:endParaRPr lang="zh-CN" altLang="en-US" sz="1600" b="1" dirty="0">
              <a:latin typeface="+mn-ea"/>
              <a:ea typeface="+mn-ea"/>
            </a:endParaRPr>
          </a:p>
        </p:txBody>
      </p:sp>
      <p:sp>
        <p:nvSpPr>
          <p:cNvPr id="11" name="文本框 10"/>
          <p:cNvSpPr txBox="1"/>
          <p:nvPr/>
        </p:nvSpPr>
        <p:spPr>
          <a:xfrm>
            <a:off x="4740655" y="4217684"/>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latin typeface="+mn-ea"/>
                <a:ea typeface="+mn-ea"/>
              </a:rPr>
              <a:t>华为鲲鹏</a:t>
            </a:r>
            <a:r>
              <a:rPr lang="zh-CN" altLang="en-US" sz="1600" b="1" dirty="0">
                <a:latin typeface="+mn-ea"/>
                <a:ea typeface="+mn-ea"/>
              </a:rPr>
              <a:t>微</a:t>
            </a:r>
            <a:r>
              <a:rPr lang="zh-CN" altLang="en-US" sz="1600" b="1" dirty="0" smtClean="0">
                <a:latin typeface="+mn-ea"/>
                <a:ea typeface="+mn-ea"/>
              </a:rPr>
              <a:t>服务平台</a:t>
            </a:r>
            <a:endParaRPr lang="zh-CN" altLang="en-US" sz="1600" b="1" dirty="0">
              <a:latin typeface="+mn-ea"/>
              <a:ea typeface="+mn-ea"/>
            </a:endParaRPr>
          </a:p>
        </p:txBody>
      </p:sp>
      <p:sp>
        <p:nvSpPr>
          <p:cNvPr id="12" name="文本框 11"/>
          <p:cNvSpPr txBox="1"/>
          <p:nvPr/>
        </p:nvSpPr>
        <p:spPr>
          <a:xfrm>
            <a:off x="8185255" y="4217684"/>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latin typeface="+mn-ea"/>
                <a:ea typeface="+mn-ea"/>
              </a:rPr>
              <a:t>华为鲲鹏</a:t>
            </a:r>
            <a:r>
              <a:rPr lang="zh-CN" altLang="en-US" sz="1600" b="1" dirty="0">
                <a:latin typeface="+mn-ea"/>
                <a:ea typeface="+mn-ea"/>
              </a:rPr>
              <a:t>应用</a:t>
            </a:r>
            <a:r>
              <a:rPr lang="zh-CN" altLang="en-US" sz="1600" b="1" dirty="0" smtClean="0">
                <a:latin typeface="+mn-ea"/>
                <a:ea typeface="+mn-ea"/>
              </a:rPr>
              <a:t>运维</a:t>
            </a:r>
            <a:endParaRPr lang="zh-CN" altLang="en-US" sz="1600" b="1" dirty="0">
              <a:latin typeface="+mn-ea"/>
              <a:ea typeface="+mn-ea"/>
            </a:endParaRPr>
          </a:p>
        </p:txBody>
      </p:sp>
      <p:sp>
        <p:nvSpPr>
          <p:cNvPr id="13" name="文本框 12"/>
          <p:cNvSpPr txBox="1"/>
          <p:nvPr/>
        </p:nvSpPr>
        <p:spPr>
          <a:xfrm>
            <a:off x="1341058" y="1684288"/>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solidFill>
                  <a:schemeClr val="bg1"/>
                </a:solidFill>
                <a:latin typeface="+mn-ea"/>
                <a:ea typeface="+mn-ea"/>
              </a:rPr>
              <a:t>华为鲲鹏</a:t>
            </a:r>
            <a:r>
              <a:rPr lang="en-US" altLang="zh-CN" sz="1600" b="1" dirty="0" smtClean="0">
                <a:solidFill>
                  <a:schemeClr val="bg1"/>
                </a:solidFill>
                <a:latin typeface="+mn-ea"/>
                <a:ea typeface="+mn-ea"/>
              </a:rPr>
              <a:t>EVS</a:t>
            </a:r>
            <a:r>
              <a:rPr lang="zh-CN" altLang="en-US" sz="1600" b="1" dirty="0" smtClean="0">
                <a:solidFill>
                  <a:schemeClr val="bg1"/>
                </a:solidFill>
                <a:latin typeface="+mn-ea"/>
                <a:ea typeface="+mn-ea"/>
              </a:rPr>
              <a:t>云盘</a:t>
            </a:r>
            <a:endParaRPr lang="zh-CN" altLang="en-US" sz="1600" b="1" dirty="0">
              <a:solidFill>
                <a:schemeClr val="bg1"/>
              </a:solidFill>
              <a:latin typeface="+mn-ea"/>
              <a:ea typeface="+mn-ea"/>
            </a:endParaRPr>
          </a:p>
        </p:txBody>
      </p:sp>
      <p:sp>
        <p:nvSpPr>
          <p:cNvPr id="14" name="文本框 13"/>
          <p:cNvSpPr txBox="1"/>
          <p:nvPr/>
        </p:nvSpPr>
        <p:spPr>
          <a:xfrm>
            <a:off x="4740654" y="1749693"/>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solidFill>
                  <a:schemeClr val="bg1"/>
                </a:solidFill>
                <a:latin typeface="+mn-ea"/>
                <a:ea typeface="+mn-ea"/>
              </a:rPr>
              <a:t>华为鲲鹏</a:t>
            </a:r>
            <a:r>
              <a:rPr lang="zh-CN" altLang="en-US" sz="1600" b="1" dirty="0">
                <a:solidFill>
                  <a:schemeClr val="bg1"/>
                </a:solidFill>
                <a:latin typeface="+mn-ea"/>
                <a:ea typeface="+mn-ea"/>
              </a:rPr>
              <a:t>数据库</a:t>
            </a:r>
            <a:endParaRPr lang="zh-CN" altLang="en-US" sz="1600" b="1" dirty="0">
              <a:solidFill>
                <a:schemeClr val="bg1"/>
              </a:solidFill>
              <a:latin typeface="+mn-ea"/>
              <a:ea typeface="+mn-ea"/>
            </a:endParaRPr>
          </a:p>
        </p:txBody>
      </p:sp>
      <p:sp>
        <p:nvSpPr>
          <p:cNvPr id="15" name="Freeform 27"/>
          <p:cNvSpPr>
            <a:spLocks noEditPoints="1"/>
          </p:cNvSpPr>
          <p:nvPr/>
        </p:nvSpPr>
        <p:spPr bwMode="auto">
          <a:xfrm flipH="1">
            <a:off x="3362930" y="4053946"/>
            <a:ext cx="469194" cy="514202"/>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chemeClr val="tx1"/>
          </a:solidFill>
          <a:ln>
            <a:noFill/>
          </a:ln>
        </p:spPr>
        <p:txBody>
          <a:bodyPr vert="horz" wrap="square" lIns="91440" tIns="45720" rIns="91440" bIns="45720" numCol="1" anchor="t" anchorCtr="0" compatLnSpc="1"/>
          <a:lstStyle/>
          <a:p>
            <a:pPr fontAlgn="auto">
              <a:spcBef>
                <a:spcPts val="0"/>
              </a:spcBef>
              <a:spcAft>
                <a:spcPts val="0"/>
              </a:spcAft>
            </a:pPr>
            <a:endParaRPr lang="en-US">
              <a:latin typeface="+mn-ea"/>
              <a:ea typeface="+mn-ea"/>
            </a:endParaRPr>
          </a:p>
        </p:txBody>
      </p:sp>
      <p:grpSp>
        <p:nvGrpSpPr>
          <p:cNvPr id="16" name="组合 15"/>
          <p:cNvGrpSpPr/>
          <p:nvPr/>
        </p:nvGrpSpPr>
        <p:grpSpPr>
          <a:xfrm>
            <a:off x="3424253" y="1567991"/>
            <a:ext cx="367944" cy="483285"/>
            <a:chOff x="12787313" y="-376238"/>
            <a:chExt cx="488950" cy="661988"/>
          </a:xfrm>
          <a:solidFill>
            <a:schemeClr val="tx1"/>
          </a:solidFill>
        </p:grpSpPr>
        <p:sp>
          <p:nvSpPr>
            <p:cNvPr id="17" name="Oval 31"/>
            <p:cNvSpPr>
              <a:spLocks noChangeArrowheads="1"/>
            </p:cNvSpPr>
            <p:nvPr/>
          </p:nvSpPr>
          <p:spPr bwMode="auto">
            <a:xfrm>
              <a:off x="12857163" y="-30797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en-US">
                <a:solidFill>
                  <a:srgbClr val="000000"/>
                </a:solidFill>
                <a:latin typeface="+mn-ea"/>
                <a:ea typeface="+mn-ea"/>
              </a:endParaRPr>
            </a:p>
          </p:txBody>
        </p:sp>
        <p:sp>
          <p:nvSpPr>
            <p:cNvPr id="18" name="Oval 32"/>
            <p:cNvSpPr>
              <a:spLocks noChangeArrowheads="1"/>
            </p:cNvSpPr>
            <p:nvPr/>
          </p:nvSpPr>
          <p:spPr bwMode="auto">
            <a:xfrm>
              <a:off x="13173076" y="-307975"/>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en-US">
                <a:solidFill>
                  <a:srgbClr val="000000"/>
                </a:solidFill>
                <a:latin typeface="+mn-ea"/>
                <a:ea typeface="+mn-ea"/>
              </a:endParaRPr>
            </a:p>
          </p:txBody>
        </p:sp>
        <p:sp>
          <p:nvSpPr>
            <p:cNvPr id="19" name="Freeform 33"/>
            <p:cNvSpPr>
              <a:spLocks noEditPoints="1"/>
            </p:cNvSpPr>
            <p:nvPr/>
          </p:nvSpPr>
          <p:spPr bwMode="auto">
            <a:xfrm>
              <a:off x="12901613" y="-136525"/>
              <a:ext cx="260350" cy="188913"/>
            </a:xfrm>
            <a:custGeom>
              <a:avLst/>
              <a:gdLst>
                <a:gd name="T0" fmla="*/ 51 w 68"/>
                <a:gd name="T1" fmla="*/ 13 h 50"/>
                <a:gd name="T2" fmla="*/ 34 w 68"/>
                <a:gd name="T3" fmla="*/ 0 h 50"/>
                <a:gd name="T4" fmla="*/ 16 w 68"/>
                <a:gd name="T5" fmla="*/ 13 h 50"/>
                <a:gd name="T6" fmla="*/ 0 w 68"/>
                <a:gd name="T7" fmla="*/ 31 h 50"/>
                <a:gd name="T8" fmla="*/ 18 w 68"/>
                <a:gd name="T9" fmla="*/ 50 h 50"/>
                <a:gd name="T10" fmla="*/ 49 w 68"/>
                <a:gd name="T11" fmla="*/ 50 h 50"/>
                <a:gd name="T12" fmla="*/ 68 w 68"/>
                <a:gd name="T13" fmla="*/ 31 h 50"/>
                <a:gd name="T14" fmla="*/ 51 w 68"/>
                <a:gd name="T15" fmla="*/ 13 h 50"/>
                <a:gd name="T16" fmla="*/ 49 w 68"/>
                <a:gd name="T17" fmla="*/ 46 h 50"/>
                <a:gd name="T18" fmla="*/ 18 w 68"/>
                <a:gd name="T19" fmla="*/ 46 h 50"/>
                <a:gd name="T20" fmla="*/ 4 w 68"/>
                <a:gd name="T21" fmla="*/ 31 h 50"/>
                <a:gd name="T22" fmla="*/ 17 w 68"/>
                <a:gd name="T23" fmla="*/ 17 h 50"/>
                <a:gd name="T24" fmla="*/ 20 w 68"/>
                <a:gd name="T25" fmla="*/ 14 h 50"/>
                <a:gd name="T26" fmla="*/ 34 w 68"/>
                <a:gd name="T27" fmla="*/ 4 h 50"/>
                <a:gd name="T28" fmla="*/ 47 w 68"/>
                <a:gd name="T29" fmla="*/ 14 h 50"/>
                <a:gd name="T30" fmla="*/ 51 w 68"/>
                <a:gd name="T31" fmla="*/ 17 h 50"/>
                <a:gd name="T32" fmla="*/ 64 w 68"/>
                <a:gd name="T33" fmla="*/ 31 h 50"/>
                <a:gd name="T34" fmla="*/ 49 w 68"/>
                <a:gd name="T3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50">
                  <a:moveTo>
                    <a:pt x="51" y="13"/>
                  </a:moveTo>
                  <a:cubicBezTo>
                    <a:pt x="49" y="5"/>
                    <a:pt x="42" y="0"/>
                    <a:pt x="34" y="0"/>
                  </a:cubicBezTo>
                  <a:cubicBezTo>
                    <a:pt x="25" y="0"/>
                    <a:pt x="19" y="5"/>
                    <a:pt x="16" y="13"/>
                  </a:cubicBezTo>
                  <a:cubicBezTo>
                    <a:pt x="7" y="14"/>
                    <a:pt x="0" y="21"/>
                    <a:pt x="0" y="31"/>
                  </a:cubicBezTo>
                  <a:cubicBezTo>
                    <a:pt x="0" y="41"/>
                    <a:pt x="8" y="50"/>
                    <a:pt x="18" y="50"/>
                  </a:cubicBezTo>
                  <a:cubicBezTo>
                    <a:pt x="49" y="50"/>
                    <a:pt x="49" y="50"/>
                    <a:pt x="49" y="50"/>
                  </a:cubicBezTo>
                  <a:cubicBezTo>
                    <a:pt x="59" y="50"/>
                    <a:pt x="68" y="41"/>
                    <a:pt x="68" y="31"/>
                  </a:cubicBezTo>
                  <a:cubicBezTo>
                    <a:pt x="68" y="21"/>
                    <a:pt x="60" y="14"/>
                    <a:pt x="51" y="13"/>
                  </a:cubicBezTo>
                  <a:close/>
                  <a:moveTo>
                    <a:pt x="49" y="46"/>
                  </a:moveTo>
                  <a:cubicBezTo>
                    <a:pt x="18" y="46"/>
                    <a:pt x="18" y="46"/>
                    <a:pt x="18" y="46"/>
                  </a:cubicBezTo>
                  <a:cubicBezTo>
                    <a:pt x="10" y="46"/>
                    <a:pt x="4" y="39"/>
                    <a:pt x="4" y="31"/>
                  </a:cubicBezTo>
                  <a:cubicBezTo>
                    <a:pt x="4" y="24"/>
                    <a:pt x="9" y="17"/>
                    <a:pt x="17" y="17"/>
                  </a:cubicBezTo>
                  <a:cubicBezTo>
                    <a:pt x="18" y="16"/>
                    <a:pt x="19" y="15"/>
                    <a:pt x="20" y="14"/>
                  </a:cubicBezTo>
                  <a:cubicBezTo>
                    <a:pt x="22" y="8"/>
                    <a:pt x="27" y="4"/>
                    <a:pt x="34" y="4"/>
                  </a:cubicBezTo>
                  <a:cubicBezTo>
                    <a:pt x="40" y="4"/>
                    <a:pt x="45" y="8"/>
                    <a:pt x="47" y="14"/>
                  </a:cubicBezTo>
                  <a:cubicBezTo>
                    <a:pt x="48" y="15"/>
                    <a:pt x="49" y="16"/>
                    <a:pt x="51" y="17"/>
                  </a:cubicBezTo>
                  <a:cubicBezTo>
                    <a:pt x="58" y="17"/>
                    <a:pt x="64" y="24"/>
                    <a:pt x="64" y="31"/>
                  </a:cubicBezTo>
                  <a:cubicBezTo>
                    <a:pt x="64" y="39"/>
                    <a:pt x="57" y="46"/>
                    <a:pt x="4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en-US">
                <a:solidFill>
                  <a:srgbClr val="000000"/>
                </a:solidFill>
                <a:latin typeface="+mn-ea"/>
                <a:ea typeface="+mn-ea"/>
              </a:endParaRPr>
            </a:p>
          </p:txBody>
        </p:sp>
        <p:sp>
          <p:nvSpPr>
            <p:cNvPr id="20" name="Freeform 34"/>
            <p:cNvSpPr>
              <a:spLocks noEditPoints="1"/>
            </p:cNvSpPr>
            <p:nvPr/>
          </p:nvSpPr>
          <p:spPr bwMode="auto">
            <a:xfrm>
              <a:off x="12787313" y="-376238"/>
              <a:ext cx="488950" cy="661988"/>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19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19 w 128"/>
                <a:gd name="T33" fmla="*/ 24 h 176"/>
                <a:gd name="T34" fmla="*/ 119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0" y="0"/>
                    <a:pt x="0" y="11"/>
                    <a:pt x="0" y="24"/>
                  </a:cubicBezTo>
                  <a:cubicBezTo>
                    <a:pt x="0" y="152"/>
                    <a:pt x="0" y="152"/>
                    <a:pt x="0" y="152"/>
                  </a:cubicBezTo>
                  <a:cubicBezTo>
                    <a:pt x="0" y="165"/>
                    <a:pt x="10"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19" y="152"/>
                  </a:moveTo>
                  <a:cubicBezTo>
                    <a:pt x="119" y="161"/>
                    <a:pt x="112"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2" y="8"/>
                    <a:pt x="119" y="15"/>
                    <a:pt x="119" y="24"/>
                  </a:cubicBezTo>
                  <a:lnTo>
                    <a:pt x="1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en-US">
                <a:solidFill>
                  <a:srgbClr val="000000"/>
                </a:solidFill>
                <a:latin typeface="+mn-ea"/>
                <a:ea typeface="+mn-ea"/>
              </a:endParaRPr>
            </a:p>
          </p:txBody>
        </p:sp>
      </p:grpSp>
      <p:sp>
        <p:nvSpPr>
          <p:cNvPr id="21" name="Freeform 6"/>
          <p:cNvSpPr>
            <a:spLocks noEditPoints="1"/>
          </p:cNvSpPr>
          <p:nvPr/>
        </p:nvSpPr>
        <p:spPr bwMode="auto">
          <a:xfrm>
            <a:off x="10317202" y="1534877"/>
            <a:ext cx="404000" cy="51640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9 w 160"/>
              <a:gd name="T29" fmla="*/ 53 h 177"/>
              <a:gd name="T30" fmla="*/ 14 w 160"/>
              <a:gd name="T31" fmla="*/ 44 h 177"/>
              <a:gd name="T32" fmla="*/ 75 w 160"/>
              <a:gd name="T33" fmla="*/ 10 h 177"/>
              <a:gd name="T34" fmla="*/ 80 w 160"/>
              <a:gd name="T35" fmla="*/ 9 h 177"/>
              <a:gd name="T36" fmla="*/ 85 w 160"/>
              <a:gd name="T37" fmla="*/ 10 h 177"/>
              <a:gd name="T38" fmla="*/ 147 w 160"/>
              <a:gd name="T39" fmla="*/ 44 h 177"/>
              <a:gd name="T40" fmla="*/ 152 w 160"/>
              <a:gd name="T41" fmla="*/ 53 h 177"/>
              <a:gd name="T42" fmla="*/ 152 w 160"/>
              <a:gd name="T43" fmla="*/ 73 h 177"/>
              <a:gd name="T44" fmla="*/ 152 w 160"/>
              <a:gd name="T45" fmla="*/ 100 h 177"/>
              <a:gd name="T46" fmla="*/ 146 w 160"/>
              <a:gd name="T47" fmla="*/ 111 h 177"/>
              <a:gd name="T48" fmla="*/ 86 w 160"/>
              <a:gd name="T49" fmla="*/ 145 h 177"/>
              <a:gd name="T50" fmla="*/ 74 w 160"/>
              <a:gd name="T51" fmla="*/ 145 h 177"/>
              <a:gd name="T52" fmla="*/ 15 w 160"/>
              <a:gd name="T53" fmla="*/ 111 h 177"/>
              <a:gd name="T54" fmla="*/ 9 w 160"/>
              <a:gd name="T55" fmla="*/ 100 h 177"/>
              <a:gd name="T56" fmla="*/ 9 w 160"/>
              <a:gd name="T57" fmla="*/ 73 h 177"/>
              <a:gd name="T58" fmla="*/ 9 w 160"/>
              <a:gd name="T59" fmla="*/ 53 h 177"/>
              <a:gd name="T60" fmla="*/ 147 w 160"/>
              <a:gd name="T61" fmla="*/ 133 h 177"/>
              <a:gd name="T62" fmla="*/ 85 w 160"/>
              <a:gd name="T63" fmla="*/ 167 h 177"/>
              <a:gd name="T64" fmla="*/ 75 w 160"/>
              <a:gd name="T65" fmla="*/ 167 h 177"/>
              <a:gd name="T66" fmla="*/ 14 w 160"/>
              <a:gd name="T67" fmla="*/ 133 h 177"/>
              <a:gd name="T68" fmla="*/ 9 w 160"/>
              <a:gd name="T69" fmla="*/ 125 h 177"/>
              <a:gd name="T70" fmla="*/ 9 w 160"/>
              <a:gd name="T71" fmla="*/ 111 h 177"/>
              <a:gd name="T72" fmla="*/ 13 w 160"/>
              <a:gd name="T73" fmla="*/ 114 h 177"/>
              <a:gd name="T74" fmla="*/ 72 w 160"/>
              <a:gd name="T75" fmla="*/ 148 h 177"/>
              <a:gd name="T76" fmla="*/ 80 w 160"/>
              <a:gd name="T77" fmla="*/ 150 h 177"/>
              <a:gd name="T78" fmla="*/ 89 w 160"/>
              <a:gd name="T79" fmla="*/ 148 h 177"/>
              <a:gd name="T80" fmla="*/ 148 w 160"/>
              <a:gd name="T81" fmla="*/ 114 h 177"/>
              <a:gd name="T82" fmla="*/ 152 w 160"/>
              <a:gd name="T83" fmla="*/ 111 h 177"/>
              <a:gd name="T84" fmla="*/ 152 w 160"/>
              <a:gd name="T85" fmla="*/ 125 h 177"/>
              <a:gd name="T86" fmla="*/ 147 w 160"/>
              <a:gd name="T87" fmla="*/ 13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9" y="53"/>
                </a:moveTo>
                <a:cubicBezTo>
                  <a:pt x="9" y="50"/>
                  <a:pt x="11" y="46"/>
                  <a:pt x="14" y="44"/>
                </a:cubicBezTo>
                <a:cubicBezTo>
                  <a:pt x="75" y="10"/>
                  <a:pt x="75" y="10"/>
                  <a:pt x="75" y="10"/>
                </a:cubicBezTo>
                <a:cubicBezTo>
                  <a:pt x="76" y="9"/>
                  <a:pt x="78" y="9"/>
                  <a:pt x="80" y="9"/>
                </a:cubicBezTo>
                <a:cubicBezTo>
                  <a:pt x="82" y="9"/>
                  <a:pt x="84" y="9"/>
                  <a:pt x="85" y="10"/>
                </a:cubicBezTo>
                <a:cubicBezTo>
                  <a:pt x="147" y="44"/>
                  <a:pt x="147" y="44"/>
                  <a:pt x="147" y="44"/>
                </a:cubicBezTo>
                <a:cubicBezTo>
                  <a:pt x="149" y="46"/>
                  <a:pt x="152" y="50"/>
                  <a:pt x="152" y="53"/>
                </a:cubicBezTo>
                <a:cubicBezTo>
                  <a:pt x="152" y="73"/>
                  <a:pt x="152" y="73"/>
                  <a:pt x="152" y="73"/>
                </a:cubicBezTo>
                <a:cubicBezTo>
                  <a:pt x="152" y="100"/>
                  <a:pt x="152" y="100"/>
                  <a:pt x="152" y="100"/>
                </a:cubicBezTo>
                <a:cubicBezTo>
                  <a:pt x="152" y="104"/>
                  <a:pt x="149" y="109"/>
                  <a:pt x="146" y="111"/>
                </a:cubicBezTo>
                <a:cubicBezTo>
                  <a:pt x="86" y="145"/>
                  <a:pt x="86" y="145"/>
                  <a:pt x="86" y="145"/>
                </a:cubicBezTo>
                <a:cubicBezTo>
                  <a:pt x="83" y="146"/>
                  <a:pt x="77" y="146"/>
                  <a:pt x="74" y="145"/>
                </a:cubicBezTo>
                <a:cubicBezTo>
                  <a:pt x="15" y="111"/>
                  <a:pt x="15" y="111"/>
                  <a:pt x="15" y="111"/>
                </a:cubicBezTo>
                <a:cubicBezTo>
                  <a:pt x="12" y="109"/>
                  <a:pt x="9" y="104"/>
                  <a:pt x="9" y="100"/>
                </a:cubicBezTo>
                <a:cubicBezTo>
                  <a:pt x="9" y="73"/>
                  <a:pt x="9" y="73"/>
                  <a:pt x="9" y="73"/>
                </a:cubicBezTo>
                <a:lnTo>
                  <a:pt x="9" y="53"/>
                </a:lnTo>
                <a:close/>
                <a:moveTo>
                  <a:pt x="147" y="133"/>
                </a:moveTo>
                <a:cubicBezTo>
                  <a:pt x="85" y="167"/>
                  <a:pt x="85" y="167"/>
                  <a:pt x="85" y="167"/>
                </a:cubicBezTo>
                <a:cubicBezTo>
                  <a:pt x="83" y="169"/>
                  <a:pt x="78" y="169"/>
                  <a:pt x="75" y="167"/>
                </a:cubicBezTo>
                <a:cubicBezTo>
                  <a:pt x="14" y="133"/>
                  <a:pt x="14" y="133"/>
                  <a:pt x="14" y="133"/>
                </a:cubicBezTo>
                <a:cubicBezTo>
                  <a:pt x="11" y="132"/>
                  <a:pt x="9" y="128"/>
                  <a:pt x="9" y="125"/>
                </a:cubicBezTo>
                <a:cubicBezTo>
                  <a:pt x="9" y="111"/>
                  <a:pt x="9" y="111"/>
                  <a:pt x="9" y="111"/>
                </a:cubicBezTo>
                <a:cubicBezTo>
                  <a:pt x="10" y="112"/>
                  <a:pt x="11" y="113"/>
                  <a:pt x="13" y="114"/>
                </a:cubicBezTo>
                <a:cubicBezTo>
                  <a:pt x="72" y="148"/>
                  <a:pt x="72" y="148"/>
                  <a:pt x="72" y="148"/>
                </a:cubicBezTo>
                <a:cubicBezTo>
                  <a:pt x="74" y="149"/>
                  <a:pt x="77" y="150"/>
                  <a:pt x="80" y="150"/>
                </a:cubicBezTo>
                <a:cubicBezTo>
                  <a:pt x="83" y="150"/>
                  <a:pt x="86" y="149"/>
                  <a:pt x="89" y="148"/>
                </a:cubicBezTo>
                <a:cubicBezTo>
                  <a:pt x="148" y="114"/>
                  <a:pt x="148" y="114"/>
                  <a:pt x="148" y="114"/>
                </a:cubicBezTo>
                <a:cubicBezTo>
                  <a:pt x="149" y="113"/>
                  <a:pt x="151" y="112"/>
                  <a:pt x="152" y="111"/>
                </a:cubicBezTo>
                <a:cubicBezTo>
                  <a:pt x="152" y="125"/>
                  <a:pt x="152" y="125"/>
                  <a:pt x="152" y="125"/>
                </a:cubicBezTo>
                <a:cubicBezTo>
                  <a:pt x="152" y="128"/>
                  <a:pt x="149" y="132"/>
                  <a:pt x="147" y="133"/>
                </a:cubicBezTo>
                <a:close/>
              </a:path>
            </a:pathLst>
          </a:custGeom>
          <a:solidFill>
            <a:schemeClr val="tx1"/>
          </a:solidFill>
          <a:ln>
            <a:noFill/>
          </a:ln>
        </p:spPr>
        <p:txBody>
          <a:bodyPr vert="horz" wrap="square" lIns="91440" tIns="45720" rIns="91440" bIns="45720" numCol="1" anchor="t" anchorCtr="0" compatLnSpc="1"/>
          <a:lstStyle/>
          <a:p>
            <a:pPr fontAlgn="auto">
              <a:spcBef>
                <a:spcPts val="0"/>
              </a:spcBef>
              <a:spcAft>
                <a:spcPts val="0"/>
              </a:spcAft>
            </a:pPr>
            <a:endParaRPr lang="en-US">
              <a:solidFill>
                <a:srgbClr val="000000"/>
              </a:solidFill>
              <a:latin typeface="+mn-ea"/>
              <a:ea typeface="+mn-ea"/>
            </a:endParaRPr>
          </a:p>
        </p:txBody>
      </p:sp>
      <p:sp>
        <p:nvSpPr>
          <p:cNvPr id="22" name="Freeform 9"/>
          <p:cNvSpPr>
            <a:spLocks noEditPoints="1"/>
          </p:cNvSpPr>
          <p:nvPr/>
        </p:nvSpPr>
        <p:spPr bwMode="auto">
          <a:xfrm>
            <a:off x="6837683" y="1521754"/>
            <a:ext cx="441298" cy="529523"/>
          </a:xfrm>
          <a:custGeom>
            <a:avLst/>
            <a:gdLst>
              <a:gd name="T0" fmla="*/ 147 w 160"/>
              <a:gd name="T1" fmla="*/ 34 h 176"/>
              <a:gd name="T2" fmla="*/ 93 w 160"/>
              <a:gd name="T3" fmla="*/ 3 h 176"/>
              <a:gd name="T4" fmla="*/ 80 w 160"/>
              <a:gd name="T5" fmla="*/ 0 h 176"/>
              <a:gd name="T6" fmla="*/ 67 w 160"/>
              <a:gd name="T7" fmla="*/ 3 h 176"/>
              <a:gd name="T8" fmla="*/ 13 w 160"/>
              <a:gd name="T9" fmla="*/ 34 h 176"/>
              <a:gd name="T10" fmla="*/ 0 w 160"/>
              <a:gd name="T11" fmla="*/ 57 h 176"/>
              <a:gd name="T12" fmla="*/ 0 w 160"/>
              <a:gd name="T13" fmla="*/ 119 h 176"/>
              <a:gd name="T14" fmla="*/ 13 w 160"/>
              <a:gd name="T15" fmla="*/ 142 h 176"/>
              <a:gd name="T16" fmla="*/ 67 w 160"/>
              <a:gd name="T17" fmla="*/ 173 h 176"/>
              <a:gd name="T18" fmla="*/ 80 w 160"/>
              <a:gd name="T19" fmla="*/ 176 h 176"/>
              <a:gd name="T20" fmla="*/ 93 w 160"/>
              <a:gd name="T21" fmla="*/ 173 h 176"/>
              <a:gd name="T22" fmla="*/ 147 w 160"/>
              <a:gd name="T23" fmla="*/ 142 h 176"/>
              <a:gd name="T24" fmla="*/ 160 w 160"/>
              <a:gd name="T25" fmla="*/ 119 h 176"/>
              <a:gd name="T26" fmla="*/ 160 w 160"/>
              <a:gd name="T27" fmla="*/ 57 h 176"/>
              <a:gd name="T28" fmla="*/ 147 w 160"/>
              <a:gd name="T29" fmla="*/ 34 h 176"/>
              <a:gd name="T30" fmla="*/ 152 w 160"/>
              <a:gd name="T31" fmla="*/ 119 h 176"/>
              <a:gd name="T32" fmla="*/ 143 w 160"/>
              <a:gd name="T33" fmla="*/ 135 h 176"/>
              <a:gd name="T34" fmla="*/ 89 w 160"/>
              <a:gd name="T35" fmla="*/ 166 h 176"/>
              <a:gd name="T36" fmla="*/ 80 w 160"/>
              <a:gd name="T37" fmla="*/ 168 h 176"/>
              <a:gd name="T38" fmla="*/ 71 w 160"/>
              <a:gd name="T39" fmla="*/ 166 h 176"/>
              <a:gd name="T40" fmla="*/ 17 w 160"/>
              <a:gd name="T41" fmla="*/ 135 h 176"/>
              <a:gd name="T42" fmla="*/ 8 w 160"/>
              <a:gd name="T43" fmla="*/ 119 h 176"/>
              <a:gd name="T44" fmla="*/ 8 w 160"/>
              <a:gd name="T45" fmla="*/ 57 h 176"/>
              <a:gd name="T46" fmla="*/ 17 w 160"/>
              <a:gd name="T47" fmla="*/ 41 h 176"/>
              <a:gd name="T48" fmla="*/ 71 w 160"/>
              <a:gd name="T49" fmla="*/ 10 h 176"/>
              <a:gd name="T50" fmla="*/ 80 w 160"/>
              <a:gd name="T51" fmla="*/ 8 h 176"/>
              <a:gd name="T52" fmla="*/ 89 w 160"/>
              <a:gd name="T53" fmla="*/ 10 h 176"/>
              <a:gd name="T54" fmla="*/ 143 w 160"/>
              <a:gd name="T55" fmla="*/ 41 h 176"/>
              <a:gd name="T56" fmla="*/ 152 w 160"/>
              <a:gd name="T57" fmla="*/ 57 h 176"/>
              <a:gd name="T58" fmla="*/ 152 w 160"/>
              <a:gd name="T59" fmla="*/ 119 h 176"/>
              <a:gd name="T60" fmla="*/ 106 w 160"/>
              <a:gd name="T61" fmla="*/ 62 h 176"/>
              <a:gd name="T62" fmla="*/ 80 w 160"/>
              <a:gd name="T63" fmla="*/ 44 h 176"/>
              <a:gd name="T64" fmla="*/ 55 w 160"/>
              <a:gd name="T65" fmla="*/ 62 h 176"/>
              <a:gd name="T66" fmla="*/ 30 w 160"/>
              <a:gd name="T67" fmla="*/ 89 h 176"/>
              <a:gd name="T68" fmla="*/ 58 w 160"/>
              <a:gd name="T69" fmla="*/ 116 h 176"/>
              <a:gd name="T70" fmla="*/ 103 w 160"/>
              <a:gd name="T71" fmla="*/ 116 h 176"/>
              <a:gd name="T72" fmla="*/ 130 w 160"/>
              <a:gd name="T73" fmla="*/ 89 h 176"/>
              <a:gd name="T74" fmla="*/ 106 w 160"/>
              <a:gd name="T75" fmla="*/ 62 h 176"/>
              <a:gd name="T76" fmla="*/ 103 w 160"/>
              <a:gd name="T77" fmla="*/ 112 h 176"/>
              <a:gd name="T78" fmla="*/ 58 w 160"/>
              <a:gd name="T79" fmla="*/ 112 h 176"/>
              <a:gd name="T80" fmla="*/ 34 w 160"/>
              <a:gd name="T81" fmla="*/ 89 h 176"/>
              <a:gd name="T82" fmla="*/ 55 w 160"/>
              <a:gd name="T83" fmla="*/ 66 h 176"/>
              <a:gd name="T84" fmla="*/ 58 w 160"/>
              <a:gd name="T85" fmla="*/ 66 h 176"/>
              <a:gd name="T86" fmla="*/ 58 w 160"/>
              <a:gd name="T87" fmla="*/ 63 h 176"/>
              <a:gd name="T88" fmla="*/ 80 w 160"/>
              <a:gd name="T89" fmla="*/ 48 h 176"/>
              <a:gd name="T90" fmla="*/ 102 w 160"/>
              <a:gd name="T91" fmla="*/ 63 h 176"/>
              <a:gd name="T92" fmla="*/ 103 w 160"/>
              <a:gd name="T93" fmla="*/ 66 h 176"/>
              <a:gd name="T94" fmla="*/ 106 w 160"/>
              <a:gd name="T95" fmla="*/ 66 h 176"/>
              <a:gd name="T96" fmla="*/ 126 w 160"/>
              <a:gd name="T97" fmla="*/ 89 h 176"/>
              <a:gd name="T98" fmla="*/ 103 w 160"/>
              <a:gd name="T9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147" y="34"/>
                </a:moveTo>
                <a:cubicBezTo>
                  <a:pt x="93" y="3"/>
                  <a:pt x="93" y="3"/>
                  <a:pt x="93" y="3"/>
                </a:cubicBezTo>
                <a:cubicBezTo>
                  <a:pt x="90" y="1"/>
                  <a:pt x="85" y="0"/>
                  <a:pt x="80" y="0"/>
                </a:cubicBezTo>
                <a:cubicBezTo>
                  <a:pt x="76" y="0"/>
                  <a:pt x="71" y="1"/>
                  <a:pt x="67" y="3"/>
                </a:cubicBezTo>
                <a:cubicBezTo>
                  <a:pt x="13" y="34"/>
                  <a:pt x="13" y="34"/>
                  <a:pt x="13" y="34"/>
                </a:cubicBezTo>
                <a:cubicBezTo>
                  <a:pt x="6" y="38"/>
                  <a:pt x="0" y="48"/>
                  <a:pt x="0" y="57"/>
                </a:cubicBezTo>
                <a:cubicBezTo>
                  <a:pt x="0" y="119"/>
                  <a:pt x="0" y="119"/>
                  <a:pt x="0" y="119"/>
                </a:cubicBezTo>
                <a:cubicBezTo>
                  <a:pt x="0" y="128"/>
                  <a:pt x="6" y="137"/>
                  <a:pt x="13" y="142"/>
                </a:cubicBezTo>
                <a:cubicBezTo>
                  <a:pt x="67" y="173"/>
                  <a:pt x="67" y="173"/>
                  <a:pt x="67" y="173"/>
                </a:cubicBezTo>
                <a:cubicBezTo>
                  <a:pt x="71" y="175"/>
                  <a:pt x="76" y="176"/>
                  <a:pt x="80" y="176"/>
                </a:cubicBezTo>
                <a:cubicBezTo>
                  <a:pt x="85" y="176"/>
                  <a:pt x="90" y="175"/>
                  <a:pt x="93" y="173"/>
                </a:cubicBezTo>
                <a:cubicBezTo>
                  <a:pt x="147" y="142"/>
                  <a:pt x="147" y="142"/>
                  <a:pt x="147" y="142"/>
                </a:cubicBezTo>
                <a:cubicBezTo>
                  <a:pt x="155" y="137"/>
                  <a:pt x="160" y="128"/>
                  <a:pt x="160" y="119"/>
                </a:cubicBezTo>
                <a:cubicBezTo>
                  <a:pt x="160" y="57"/>
                  <a:pt x="160" y="57"/>
                  <a:pt x="160" y="57"/>
                </a:cubicBezTo>
                <a:cubicBezTo>
                  <a:pt x="160" y="48"/>
                  <a:pt x="155" y="38"/>
                  <a:pt x="147" y="34"/>
                </a:cubicBezTo>
                <a:close/>
                <a:moveTo>
                  <a:pt x="152" y="119"/>
                </a:moveTo>
                <a:cubicBezTo>
                  <a:pt x="152" y="125"/>
                  <a:pt x="148" y="132"/>
                  <a:pt x="143" y="135"/>
                </a:cubicBezTo>
                <a:cubicBezTo>
                  <a:pt x="89" y="166"/>
                  <a:pt x="89" y="166"/>
                  <a:pt x="89" y="166"/>
                </a:cubicBezTo>
                <a:cubicBezTo>
                  <a:pt x="87" y="167"/>
                  <a:pt x="84" y="168"/>
                  <a:pt x="80" y="168"/>
                </a:cubicBezTo>
                <a:cubicBezTo>
                  <a:pt x="77" y="168"/>
                  <a:pt x="74" y="167"/>
                  <a:pt x="71" y="166"/>
                </a:cubicBezTo>
                <a:cubicBezTo>
                  <a:pt x="17" y="135"/>
                  <a:pt x="17" y="135"/>
                  <a:pt x="17" y="135"/>
                </a:cubicBezTo>
                <a:cubicBezTo>
                  <a:pt x="13" y="132"/>
                  <a:pt x="8" y="125"/>
                  <a:pt x="8" y="119"/>
                </a:cubicBezTo>
                <a:cubicBezTo>
                  <a:pt x="8" y="57"/>
                  <a:pt x="8" y="57"/>
                  <a:pt x="8" y="57"/>
                </a:cubicBezTo>
                <a:cubicBezTo>
                  <a:pt x="8" y="51"/>
                  <a:pt x="13" y="44"/>
                  <a:pt x="17" y="41"/>
                </a:cubicBezTo>
                <a:cubicBezTo>
                  <a:pt x="71" y="10"/>
                  <a:pt x="71" y="10"/>
                  <a:pt x="71" y="10"/>
                </a:cubicBezTo>
                <a:cubicBezTo>
                  <a:pt x="74" y="9"/>
                  <a:pt x="77" y="8"/>
                  <a:pt x="80" y="8"/>
                </a:cubicBezTo>
                <a:cubicBezTo>
                  <a:pt x="84" y="8"/>
                  <a:pt x="87" y="9"/>
                  <a:pt x="89" y="10"/>
                </a:cubicBezTo>
                <a:cubicBezTo>
                  <a:pt x="143" y="41"/>
                  <a:pt x="143" y="41"/>
                  <a:pt x="143" y="41"/>
                </a:cubicBezTo>
                <a:cubicBezTo>
                  <a:pt x="148" y="44"/>
                  <a:pt x="152" y="51"/>
                  <a:pt x="152" y="57"/>
                </a:cubicBezTo>
                <a:lnTo>
                  <a:pt x="152" y="119"/>
                </a:lnTo>
                <a:close/>
                <a:moveTo>
                  <a:pt x="106" y="62"/>
                </a:moveTo>
                <a:cubicBezTo>
                  <a:pt x="102" y="52"/>
                  <a:pt x="92" y="44"/>
                  <a:pt x="80" y="44"/>
                </a:cubicBezTo>
                <a:cubicBezTo>
                  <a:pt x="68" y="44"/>
                  <a:pt x="58" y="52"/>
                  <a:pt x="55" y="62"/>
                </a:cubicBezTo>
                <a:cubicBezTo>
                  <a:pt x="41" y="64"/>
                  <a:pt x="30" y="75"/>
                  <a:pt x="30" y="89"/>
                </a:cubicBezTo>
                <a:cubicBezTo>
                  <a:pt x="30" y="104"/>
                  <a:pt x="43" y="116"/>
                  <a:pt x="58" y="116"/>
                </a:cubicBezTo>
                <a:cubicBezTo>
                  <a:pt x="103" y="116"/>
                  <a:pt x="103" y="116"/>
                  <a:pt x="103" y="116"/>
                </a:cubicBezTo>
                <a:cubicBezTo>
                  <a:pt x="118" y="116"/>
                  <a:pt x="130" y="104"/>
                  <a:pt x="130" y="89"/>
                </a:cubicBezTo>
                <a:cubicBezTo>
                  <a:pt x="130" y="75"/>
                  <a:pt x="120" y="64"/>
                  <a:pt x="106" y="62"/>
                </a:cubicBezTo>
                <a:close/>
                <a:moveTo>
                  <a:pt x="103" y="112"/>
                </a:moveTo>
                <a:cubicBezTo>
                  <a:pt x="58" y="112"/>
                  <a:pt x="58" y="112"/>
                  <a:pt x="58" y="112"/>
                </a:cubicBezTo>
                <a:cubicBezTo>
                  <a:pt x="45" y="112"/>
                  <a:pt x="34" y="102"/>
                  <a:pt x="34" y="89"/>
                </a:cubicBezTo>
                <a:cubicBezTo>
                  <a:pt x="34" y="77"/>
                  <a:pt x="43" y="67"/>
                  <a:pt x="55" y="66"/>
                </a:cubicBezTo>
                <a:cubicBezTo>
                  <a:pt x="58" y="66"/>
                  <a:pt x="58" y="66"/>
                  <a:pt x="58" y="66"/>
                </a:cubicBezTo>
                <a:cubicBezTo>
                  <a:pt x="58" y="63"/>
                  <a:pt x="58" y="63"/>
                  <a:pt x="58" y="63"/>
                </a:cubicBezTo>
                <a:cubicBezTo>
                  <a:pt x="62" y="54"/>
                  <a:pt x="71" y="48"/>
                  <a:pt x="80" y="48"/>
                </a:cubicBezTo>
                <a:cubicBezTo>
                  <a:pt x="90" y="48"/>
                  <a:pt x="99" y="54"/>
                  <a:pt x="102" y="63"/>
                </a:cubicBezTo>
                <a:cubicBezTo>
                  <a:pt x="103" y="66"/>
                  <a:pt x="103" y="66"/>
                  <a:pt x="103" y="66"/>
                </a:cubicBezTo>
                <a:cubicBezTo>
                  <a:pt x="106" y="66"/>
                  <a:pt x="106" y="66"/>
                  <a:pt x="106" y="66"/>
                </a:cubicBezTo>
                <a:cubicBezTo>
                  <a:pt x="118" y="67"/>
                  <a:pt x="126" y="77"/>
                  <a:pt x="126" y="89"/>
                </a:cubicBezTo>
                <a:cubicBezTo>
                  <a:pt x="126" y="102"/>
                  <a:pt x="116" y="112"/>
                  <a:pt x="103" y="112"/>
                </a:cubicBezTo>
                <a:close/>
              </a:path>
            </a:pathLst>
          </a:custGeom>
          <a:solidFill>
            <a:schemeClr val="tx1"/>
          </a:solidFill>
          <a:ln>
            <a:noFill/>
          </a:ln>
        </p:spPr>
        <p:txBody>
          <a:bodyPr vert="horz" wrap="square" lIns="91440" tIns="45720" rIns="91440" bIns="45720" numCol="1" anchor="t" anchorCtr="0" compatLnSpc="1"/>
          <a:lstStyle/>
          <a:p>
            <a:pPr fontAlgn="auto">
              <a:spcBef>
                <a:spcPts val="0"/>
              </a:spcBef>
              <a:spcAft>
                <a:spcPts val="0"/>
              </a:spcAft>
            </a:pPr>
            <a:endParaRPr lang="en-US">
              <a:solidFill>
                <a:srgbClr val="000000"/>
              </a:solidFill>
              <a:latin typeface="+mn-ea"/>
              <a:ea typeface="+mn-ea"/>
            </a:endParaRPr>
          </a:p>
        </p:txBody>
      </p:sp>
      <p:sp>
        <p:nvSpPr>
          <p:cNvPr id="23" name="Freeform 9"/>
          <p:cNvSpPr>
            <a:spLocks noEditPoints="1"/>
          </p:cNvSpPr>
          <p:nvPr/>
        </p:nvSpPr>
        <p:spPr bwMode="auto">
          <a:xfrm>
            <a:off x="6802759" y="3995450"/>
            <a:ext cx="481113" cy="572694"/>
          </a:xfrm>
          <a:custGeom>
            <a:avLst/>
            <a:gdLst>
              <a:gd name="T0" fmla="*/ 437 w 1088"/>
              <a:gd name="T1" fmla="*/ 368 h 791"/>
              <a:gd name="T2" fmla="*/ 296 w 1088"/>
              <a:gd name="T3" fmla="*/ 474 h 791"/>
              <a:gd name="T4" fmla="*/ 395 w 1088"/>
              <a:gd name="T5" fmla="*/ 390 h 791"/>
              <a:gd name="T6" fmla="*/ 361 w 1088"/>
              <a:gd name="T7" fmla="*/ 380 h 791"/>
              <a:gd name="T8" fmla="*/ 316 w 1088"/>
              <a:gd name="T9" fmla="*/ 244 h 791"/>
              <a:gd name="T10" fmla="*/ 333 w 1088"/>
              <a:gd name="T11" fmla="*/ 388 h 791"/>
              <a:gd name="T12" fmla="*/ 306 w 1088"/>
              <a:gd name="T13" fmla="*/ 529 h 791"/>
              <a:gd name="T14" fmla="*/ 460 w 1088"/>
              <a:gd name="T15" fmla="*/ 378 h 791"/>
              <a:gd name="T16" fmla="*/ 675 w 1088"/>
              <a:gd name="T17" fmla="*/ 150 h 791"/>
              <a:gd name="T18" fmla="*/ 954 w 1088"/>
              <a:gd name="T19" fmla="*/ 183 h 791"/>
              <a:gd name="T20" fmla="*/ 784 w 1088"/>
              <a:gd name="T21" fmla="*/ 269 h 791"/>
              <a:gd name="T22" fmla="*/ 571 w 1088"/>
              <a:gd name="T23" fmla="*/ 341 h 791"/>
              <a:gd name="T24" fmla="*/ 759 w 1088"/>
              <a:gd name="T25" fmla="*/ 370 h 791"/>
              <a:gd name="T26" fmla="*/ 902 w 1088"/>
              <a:gd name="T27" fmla="*/ 351 h 791"/>
              <a:gd name="T28" fmla="*/ 779 w 1088"/>
              <a:gd name="T29" fmla="*/ 403 h 791"/>
              <a:gd name="T30" fmla="*/ 779 w 1088"/>
              <a:gd name="T31" fmla="*/ 427 h 791"/>
              <a:gd name="T32" fmla="*/ 927 w 1088"/>
              <a:gd name="T33" fmla="*/ 346 h 791"/>
              <a:gd name="T34" fmla="*/ 976 w 1088"/>
              <a:gd name="T35" fmla="*/ 175 h 791"/>
              <a:gd name="T36" fmla="*/ 665 w 1088"/>
              <a:gd name="T37" fmla="*/ 126 h 791"/>
              <a:gd name="T38" fmla="*/ 751 w 1088"/>
              <a:gd name="T39" fmla="*/ 346 h 791"/>
              <a:gd name="T40" fmla="*/ 598 w 1088"/>
              <a:gd name="T41" fmla="*/ 338 h 791"/>
              <a:gd name="T42" fmla="*/ 761 w 1088"/>
              <a:gd name="T43" fmla="*/ 294 h 791"/>
              <a:gd name="T44" fmla="*/ 843 w 1088"/>
              <a:gd name="T45" fmla="*/ 306 h 791"/>
              <a:gd name="T46" fmla="*/ 586 w 1088"/>
              <a:gd name="T47" fmla="*/ 553 h 791"/>
              <a:gd name="T48" fmla="*/ 413 w 1088"/>
              <a:gd name="T49" fmla="*/ 494 h 791"/>
              <a:gd name="T50" fmla="*/ 613 w 1088"/>
              <a:gd name="T51" fmla="*/ 610 h 791"/>
              <a:gd name="T52" fmla="*/ 776 w 1088"/>
              <a:gd name="T53" fmla="*/ 689 h 791"/>
              <a:gd name="T54" fmla="*/ 811 w 1088"/>
              <a:gd name="T55" fmla="*/ 487 h 791"/>
              <a:gd name="T56" fmla="*/ 487 w 1088"/>
              <a:gd name="T57" fmla="*/ 459 h 791"/>
              <a:gd name="T58" fmla="*/ 702 w 1088"/>
              <a:gd name="T59" fmla="*/ 455 h 791"/>
              <a:gd name="T60" fmla="*/ 823 w 1088"/>
              <a:gd name="T61" fmla="*/ 620 h 791"/>
              <a:gd name="T62" fmla="*/ 724 w 1088"/>
              <a:gd name="T63" fmla="*/ 660 h 791"/>
              <a:gd name="T64" fmla="*/ 823 w 1088"/>
              <a:gd name="T65" fmla="*/ 620 h 791"/>
              <a:gd name="T66" fmla="*/ 826 w 1088"/>
              <a:gd name="T67" fmla="*/ 563 h 791"/>
              <a:gd name="T68" fmla="*/ 665 w 1088"/>
              <a:gd name="T69" fmla="*/ 623 h 791"/>
              <a:gd name="T70" fmla="*/ 751 w 1088"/>
              <a:gd name="T71" fmla="*/ 472 h 791"/>
              <a:gd name="T72" fmla="*/ 643 w 1088"/>
              <a:gd name="T73" fmla="*/ 603 h 791"/>
              <a:gd name="T74" fmla="*/ 608 w 1088"/>
              <a:gd name="T75" fmla="*/ 571 h 791"/>
              <a:gd name="T76" fmla="*/ 1026 w 1088"/>
              <a:gd name="T77" fmla="*/ 306 h 791"/>
              <a:gd name="T78" fmla="*/ 986 w 1088"/>
              <a:gd name="T79" fmla="*/ 336 h 791"/>
              <a:gd name="T80" fmla="*/ 779 w 1088"/>
              <a:gd name="T81" fmla="*/ 741 h 791"/>
              <a:gd name="T82" fmla="*/ 49 w 1088"/>
              <a:gd name="T83" fmla="*/ 489 h 791"/>
              <a:gd name="T84" fmla="*/ 299 w 1088"/>
              <a:gd name="T85" fmla="*/ 220 h 791"/>
              <a:gd name="T86" fmla="*/ 652 w 1088"/>
              <a:gd name="T87" fmla="*/ 71 h 791"/>
              <a:gd name="T88" fmla="*/ 672 w 1088"/>
              <a:gd name="T89" fmla="*/ 27 h 791"/>
              <a:gd name="T90" fmla="*/ 259 w 1088"/>
              <a:gd name="T91" fmla="*/ 190 h 791"/>
              <a:gd name="T92" fmla="*/ 309 w 1088"/>
              <a:gd name="T93" fmla="*/ 791 h 791"/>
              <a:gd name="T94" fmla="*/ 1088 w 1088"/>
              <a:gd name="T95" fmla="*/ 489 h 791"/>
              <a:gd name="T96" fmla="*/ 299 w 1088"/>
              <a:gd name="T97" fmla="*/ 395 h 791"/>
              <a:gd name="T98" fmla="*/ 306 w 1088"/>
              <a:gd name="T99" fmla="*/ 373 h 791"/>
              <a:gd name="T100" fmla="*/ 254 w 1088"/>
              <a:gd name="T101" fmla="*/ 309 h 791"/>
              <a:gd name="T102" fmla="*/ 291 w 1088"/>
              <a:gd name="T103" fmla="*/ 39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791">
                <a:moveTo>
                  <a:pt x="445" y="351"/>
                </a:moveTo>
                <a:cubicBezTo>
                  <a:pt x="437" y="368"/>
                  <a:pt x="437" y="368"/>
                  <a:pt x="437" y="368"/>
                </a:cubicBezTo>
                <a:cubicBezTo>
                  <a:pt x="393" y="459"/>
                  <a:pt x="366" y="511"/>
                  <a:pt x="309" y="504"/>
                </a:cubicBezTo>
                <a:cubicBezTo>
                  <a:pt x="301" y="504"/>
                  <a:pt x="296" y="489"/>
                  <a:pt x="296" y="474"/>
                </a:cubicBezTo>
                <a:cubicBezTo>
                  <a:pt x="296" y="450"/>
                  <a:pt x="316" y="405"/>
                  <a:pt x="383" y="403"/>
                </a:cubicBezTo>
                <a:cubicBezTo>
                  <a:pt x="390" y="403"/>
                  <a:pt x="395" y="398"/>
                  <a:pt x="395" y="390"/>
                </a:cubicBezTo>
                <a:cubicBezTo>
                  <a:pt x="395" y="383"/>
                  <a:pt x="390" y="378"/>
                  <a:pt x="383" y="378"/>
                </a:cubicBezTo>
                <a:cubicBezTo>
                  <a:pt x="376" y="378"/>
                  <a:pt x="368" y="378"/>
                  <a:pt x="361" y="380"/>
                </a:cubicBezTo>
                <a:cubicBezTo>
                  <a:pt x="338" y="361"/>
                  <a:pt x="319" y="314"/>
                  <a:pt x="326" y="259"/>
                </a:cubicBezTo>
                <a:cubicBezTo>
                  <a:pt x="326" y="252"/>
                  <a:pt x="324" y="247"/>
                  <a:pt x="316" y="244"/>
                </a:cubicBezTo>
                <a:cubicBezTo>
                  <a:pt x="309" y="244"/>
                  <a:pt x="304" y="247"/>
                  <a:pt x="301" y="254"/>
                </a:cubicBezTo>
                <a:cubicBezTo>
                  <a:pt x="294" y="309"/>
                  <a:pt x="311" y="358"/>
                  <a:pt x="333" y="388"/>
                </a:cubicBezTo>
                <a:cubicBezTo>
                  <a:pt x="294" y="405"/>
                  <a:pt x="274" y="440"/>
                  <a:pt x="272" y="472"/>
                </a:cubicBezTo>
                <a:cubicBezTo>
                  <a:pt x="269" y="501"/>
                  <a:pt x="284" y="526"/>
                  <a:pt x="306" y="529"/>
                </a:cubicBezTo>
                <a:cubicBezTo>
                  <a:pt x="319" y="529"/>
                  <a:pt x="319" y="529"/>
                  <a:pt x="319" y="529"/>
                </a:cubicBezTo>
                <a:cubicBezTo>
                  <a:pt x="388" y="529"/>
                  <a:pt x="423" y="457"/>
                  <a:pt x="460" y="378"/>
                </a:cubicBezTo>
                <a:cubicBezTo>
                  <a:pt x="467" y="361"/>
                  <a:pt x="467" y="361"/>
                  <a:pt x="467" y="361"/>
                </a:cubicBezTo>
                <a:cubicBezTo>
                  <a:pt x="516" y="257"/>
                  <a:pt x="586" y="187"/>
                  <a:pt x="675" y="150"/>
                </a:cubicBezTo>
                <a:cubicBezTo>
                  <a:pt x="766" y="113"/>
                  <a:pt x="848" y="106"/>
                  <a:pt x="902" y="128"/>
                </a:cubicBezTo>
                <a:cubicBezTo>
                  <a:pt x="927" y="140"/>
                  <a:pt x="944" y="158"/>
                  <a:pt x="954" y="183"/>
                </a:cubicBezTo>
                <a:cubicBezTo>
                  <a:pt x="967" y="220"/>
                  <a:pt x="924" y="259"/>
                  <a:pt x="870" y="291"/>
                </a:cubicBezTo>
                <a:cubicBezTo>
                  <a:pt x="843" y="279"/>
                  <a:pt x="811" y="272"/>
                  <a:pt x="784" y="269"/>
                </a:cubicBezTo>
                <a:cubicBezTo>
                  <a:pt x="729" y="264"/>
                  <a:pt x="618" y="276"/>
                  <a:pt x="583" y="311"/>
                </a:cubicBezTo>
                <a:cubicBezTo>
                  <a:pt x="573" y="321"/>
                  <a:pt x="571" y="333"/>
                  <a:pt x="571" y="341"/>
                </a:cubicBezTo>
                <a:cubicBezTo>
                  <a:pt x="571" y="346"/>
                  <a:pt x="573" y="356"/>
                  <a:pt x="586" y="363"/>
                </a:cubicBezTo>
                <a:cubicBezTo>
                  <a:pt x="618" y="385"/>
                  <a:pt x="714" y="385"/>
                  <a:pt x="759" y="370"/>
                </a:cubicBezTo>
                <a:cubicBezTo>
                  <a:pt x="776" y="363"/>
                  <a:pt x="823" y="346"/>
                  <a:pt x="870" y="321"/>
                </a:cubicBezTo>
                <a:cubicBezTo>
                  <a:pt x="890" y="331"/>
                  <a:pt x="902" y="341"/>
                  <a:pt x="902" y="351"/>
                </a:cubicBezTo>
                <a:cubicBezTo>
                  <a:pt x="902" y="356"/>
                  <a:pt x="902" y="363"/>
                  <a:pt x="895" y="368"/>
                </a:cubicBezTo>
                <a:cubicBezTo>
                  <a:pt x="875" y="390"/>
                  <a:pt x="823" y="405"/>
                  <a:pt x="779" y="403"/>
                </a:cubicBezTo>
                <a:cubicBezTo>
                  <a:pt x="771" y="403"/>
                  <a:pt x="766" y="408"/>
                  <a:pt x="766" y="415"/>
                </a:cubicBezTo>
                <a:cubicBezTo>
                  <a:pt x="766" y="422"/>
                  <a:pt x="771" y="427"/>
                  <a:pt x="779" y="427"/>
                </a:cubicBezTo>
                <a:cubicBezTo>
                  <a:pt x="823" y="430"/>
                  <a:pt x="887" y="412"/>
                  <a:pt x="915" y="383"/>
                </a:cubicBezTo>
                <a:cubicBezTo>
                  <a:pt x="924" y="370"/>
                  <a:pt x="929" y="358"/>
                  <a:pt x="927" y="346"/>
                </a:cubicBezTo>
                <a:cubicBezTo>
                  <a:pt x="924" y="331"/>
                  <a:pt x="912" y="316"/>
                  <a:pt x="895" y="304"/>
                </a:cubicBezTo>
                <a:cubicBezTo>
                  <a:pt x="949" y="269"/>
                  <a:pt x="994" y="225"/>
                  <a:pt x="976" y="175"/>
                </a:cubicBezTo>
                <a:cubicBezTo>
                  <a:pt x="967" y="145"/>
                  <a:pt x="944" y="121"/>
                  <a:pt x="912" y="106"/>
                </a:cubicBezTo>
                <a:cubicBezTo>
                  <a:pt x="853" y="79"/>
                  <a:pt x="764" y="86"/>
                  <a:pt x="665" y="126"/>
                </a:cubicBezTo>
                <a:cubicBezTo>
                  <a:pt x="568" y="168"/>
                  <a:pt x="497" y="242"/>
                  <a:pt x="445" y="351"/>
                </a:cubicBezTo>
                <a:moveTo>
                  <a:pt x="751" y="346"/>
                </a:moveTo>
                <a:cubicBezTo>
                  <a:pt x="712" y="361"/>
                  <a:pt x="630" y="358"/>
                  <a:pt x="603" y="343"/>
                </a:cubicBezTo>
                <a:cubicBezTo>
                  <a:pt x="598" y="341"/>
                  <a:pt x="598" y="338"/>
                  <a:pt x="598" y="338"/>
                </a:cubicBezTo>
                <a:cubicBezTo>
                  <a:pt x="598" y="338"/>
                  <a:pt x="598" y="333"/>
                  <a:pt x="603" y="328"/>
                </a:cubicBezTo>
                <a:cubicBezTo>
                  <a:pt x="625" y="306"/>
                  <a:pt x="702" y="294"/>
                  <a:pt x="761" y="294"/>
                </a:cubicBezTo>
                <a:cubicBezTo>
                  <a:pt x="784" y="294"/>
                  <a:pt x="784" y="294"/>
                  <a:pt x="784" y="294"/>
                </a:cubicBezTo>
                <a:cubicBezTo>
                  <a:pt x="803" y="296"/>
                  <a:pt x="823" y="299"/>
                  <a:pt x="843" y="306"/>
                </a:cubicBezTo>
                <a:cubicBezTo>
                  <a:pt x="811" y="323"/>
                  <a:pt x="779" y="336"/>
                  <a:pt x="751" y="346"/>
                </a:cubicBezTo>
                <a:moveTo>
                  <a:pt x="586" y="553"/>
                </a:moveTo>
                <a:cubicBezTo>
                  <a:pt x="541" y="519"/>
                  <a:pt x="492" y="487"/>
                  <a:pt x="425" y="482"/>
                </a:cubicBezTo>
                <a:cubicBezTo>
                  <a:pt x="418" y="482"/>
                  <a:pt x="413" y="487"/>
                  <a:pt x="413" y="494"/>
                </a:cubicBezTo>
                <a:cubicBezTo>
                  <a:pt x="413" y="501"/>
                  <a:pt x="418" y="506"/>
                  <a:pt x="425" y="506"/>
                </a:cubicBezTo>
                <a:cubicBezTo>
                  <a:pt x="507" y="514"/>
                  <a:pt x="563" y="563"/>
                  <a:pt x="613" y="610"/>
                </a:cubicBezTo>
                <a:cubicBezTo>
                  <a:pt x="660" y="652"/>
                  <a:pt x="702" y="692"/>
                  <a:pt x="756" y="692"/>
                </a:cubicBezTo>
                <a:cubicBezTo>
                  <a:pt x="764" y="692"/>
                  <a:pt x="769" y="692"/>
                  <a:pt x="776" y="689"/>
                </a:cubicBezTo>
                <a:cubicBezTo>
                  <a:pt x="811" y="684"/>
                  <a:pt x="835" y="662"/>
                  <a:pt x="845" y="628"/>
                </a:cubicBezTo>
                <a:cubicBezTo>
                  <a:pt x="860" y="581"/>
                  <a:pt x="848" y="524"/>
                  <a:pt x="811" y="487"/>
                </a:cubicBezTo>
                <a:cubicBezTo>
                  <a:pt x="751" y="420"/>
                  <a:pt x="630" y="405"/>
                  <a:pt x="494" y="445"/>
                </a:cubicBezTo>
                <a:cubicBezTo>
                  <a:pt x="487" y="447"/>
                  <a:pt x="484" y="455"/>
                  <a:pt x="487" y="459"/>
                </a:cubicBezTo>
                <a:cubicBezTo>
                  <a:pt x="489" y="467"/>
                  <a:pt x="497" y="469"/>
                  <a:pt x="502" y="467"/>
                </a:cubicBezTo>
                <a:cubicBezTo>
                  <a:pt x="576" y="445"/>
                  <a:pt x="648" y="442"/>
                  <a:pt x="702" y="455"/>
                </a:cubicBezTo>
                <a:cubicBezTo>
                  <a:pt x="648" y="472"/>
                  <a:pt x="603" y="506"/>
                  <a:pt x="586" y="553"/>
                </a:cubicBezTo>
                <a:moveTo>
                  <a:pt x="823" y="620"/>
                </a:moveTo>
                <a:cubicBezTo>
                  <a:pt x="816" y="645"/>
                  <a:pt x="796" y="660"/>
                  <a:pt x="774" y="665"/>
                </a:cubicBezTo>
                <a:cubicBezTo>
                  <a:pt x="756" y="667"/>
                  <a:pt x="741" y="665"/>
                  <a:pt x="724" y="660"/>
                </a:cubicBezTo>
                <a:cubicBezTo>
                  <a:pt x="741" y="618"/>
                  <a:pt x="766" y="593"/>
                  <a:pt x="828" y="588"/>
                </a:cubicBezTo>
                <a:cubicBezTo>
                  <a:pt x="828" y="598"/>
                  <a:pt x="826" y="610"/>
                  <a:pt x="823" y="620"/>
                </a:cubicBezTo>
                <a:moveTo>
                  <a:pt x="813" y="531"/>
                </a:moveTo>
                <a:cubicBezTo>
                  <a:pt x="818" y="541"/>
                  <a:pt x="823" y="553"/>
                  <a:pt x="826" y="563"/>
                </a:cubicBezTo>
                <a:cubicBezTo>
                  <a:pt x="764" y="568"/>
                  <a:pt x="727" y="593"/>
                  <a:pt x="702" y="650"/>
                </a:cubicBezTo>
                <a:cubicBezTo>
                  <a:pt x="690" y="642"/>
                  <a:pt x="677" y="633"/>
                  <a:pt x="665" y="623"/>
                </a:cubicBezTo>
                <a:cubicBezTo>
                  <a:pt x="677" y="558"/>
                  <a:pt x="744" y="519"/>
                  <a:pt x="813" y="531"/>
                </a:cubicBezTo>
                <a:moveTo>
                  <a:pt x="751" y="472"/>
                </a:moveTo>
                <a:cubicBezTo>
                  <a:pt x="769" y="479"/>
                  <a:pt x="784" y="492"/>
                  <a:pt x="796" y="504"/>
                </a:cubicBezTo>
                <a:cubicBezTo>
                  <a:pt x="727" y="501"/>
                  <a:pt x="662" y="541"/>
                  <a:pt x="643" y="603"/>
                </a:cubicBezTo>
                <a:cubicBezTo>
                  <a:pt x="630" y="591"/>
                  <a:pt x="630" y="591"/>
                  <a:pt x="630" y="591"/>
                </a:cubicBezTo>
                <a:cubicBezTo>
                  <a:pt x="623" y="583"/>
                  <a:pt x="615" y="578"/>
                  <a:pt x="608" y="571"/>
                </a:cubicBezTo>
                <a:cubicBezTo>
                  <a:pt x="623" y="509"/>
                  <a:pt x="692" y="474"/>
                  <a:pt x="751" y="472"/>
                </a:cubicBezTo>
                <a:moveTo>
                  <a:pt x="1026" y="306"/>
                </a:moveTo>
                <a:cubicBezTo>
                  <a:pt x="1018" y="296"/>
                  <a:pt x="1001" y="294"/>
                  <a:pt x="991" y="301"/>
                </a:cubicBezTo>
                <a:cubicBezTo>
                  <a:pt x="981" y="309"/>
                  <a:pt x="979" y="326"/>
                  <a:pt x="986" y="336"/>
                </a:cubicBezTo>
                <a:cubicBezTo>
                  <a:pt x="1018" y="380"/>
                  <a:pt x="1038" y="432"/>
                  <a:pt x="1038" y="487"/>
                </a:cubicBezTo>
                <a:cubicBezTo>
                  <a:pt x="1038" y="628"/>
                  <a:pt x="922" y="741"/>
                  <a:pt x="779" y="741"/>
                </a:cubicBezTo>
                <a:cubicBezTo>
                  <a:pt x="309" y="741"/>
                  <a:pt x="309" y="741"/>
                  <a:pt x="309" y="741"/>
                </a:cubicBezTo>
                <a:cubicBezTo>
                  <a:pt x="165" y="741"/>
                  <a:pt x="49" y="628"/>
                  <a:pt x="49" y="489"/>
                </a:cubicBezTo>
                <a:cubicBezTo>
                  <a:pt x="49" y="361"/>
                  <a:pt x="148" y="252"/>
                  <a:pt x="279" y="237"/>
                </a:cubicBezTo>
                <a:cubicBezTo>
                  <a:pt x="289" y="237"/>
                  <a:pt x="296" y="229"/>
                  <a:pt x="299" y="220"/>
                </a:cubicBezTo>
                <a:cubicBezTo>
                  <a:pt x="336" y="118"/>
                  <a:pt x="432" y="49"/>
                  <a:pt x="544" y="49"/>
                </a:cubicBezTo>
                <a:cubicBezTo>
                  <a:pt x="581" y="49"/>
                  <a:pt x="618" y="56"/>
                  <a:pt x="652" y="71"/>
                </a:cubicBezTo>
                <a:cubicBezTo>
                  <a:pt x="665" y="76"/>
                  <a:pt x="680" y="71"/>
                  <a:pt x="685" y="59"/>
                </a:cubicBezTo>
                <a:cubicBezTo>
                  <a:pt x="690" y="47"/>
                  <a:pt x="685" y="32"/>
                  <a:pt x="672" y="27"/>
                </a:cubicBezTo>
                <a:cubicBezTo>
                  <a:pt x="630" y="9"/>
                  <a:pt x="588" y="0"/>
                  <a:pt x="544" y="0"/>
                </a:cubicBezTo>
                <a:cubicBezTo>
                  <a:pt x="418" y="0"/>
                  <a:pt x="306" y="76"/>
                  <a:pt x="259" y="190"/>
                </a:cubicBezTo>
                <a:cubicBezTo>
                  <a:pt x="111" y="212"/>
                  <a:pt x="0" y="338"/>
                  <a:pt x="0" y="489"/>
                </a:cubicBezTo>
                <a:cubicBezTo>
                  <a:pt x="0" y="655"/>
                  <a:pt x="138" y="791"/>
                  <a:pt x="309" y="791"/>
                </a:cubicBezTo>
                <a:cubicBezTo>
                  <a:pt x="781" y="791"/>
                  <a:pt x="781" y="791"/>
                  <a:pt x="781" y="791"/>
                </a:cubicBezTo>
                <a:cubicBezTo>
                  <a:pt x="949" y="791"/>
                  <a:pt x="1088" y="655"/>
                  <a:pt x="1088" y="489"/>
                </a:cubicBezTo>
                <a:cubicBezTo>
                  <a:pt x="1088" y="422"/>
                  <a:pt x="1065" y="361"/>
                  <a:pt x="1026" y="306"/>
                </a:cubicBezTo>
                <a:moveTo>
                  <a:pt x="299" y="395"/>
                </a:moveTo>
                <a:cubicBezTo>
                  <a:pt x="301" y="395"/>
                  <a:pt x="306" y="393"/>
                  <a:pt x="309" y="390"/>
                </a:cubicBezTo>
                <a:cubicBezTo>
                  <a:pt x="314" y="385"/>
                  <a:pt x="311" y="378"/>
                  <a:pt x="306" y="373"/>
                </a:cubicBezTo>
                <a:cubicBezTo>
                  <a:pt x="284" y="356"/>
                  <a:pt x="272" y="338"/>
                  <a:pt x="269" y="319"/>
                </a:cubicBezTo>
                <a:cubicBezTo>
                  <a:pt x="269" y="311"/>
                  <a:pt x="262" y="306"/>
                  <a:pt x="254" y="309"/>
                </a:cubicBezTo>
                <a:cubicBezTo>
                  <a:pt x="247" y="309"/>
                  <a:pt x="242" y="316"/>
                  <a:pt x="244" y="323"/>
                </a:cubicBezTo>
                <a:cubicBezTo>
                  <a:pt x="249" y="351"/>
                  <a:pt x="264" y="373"/>
                  <a:pt x="291" y="395"/>
                </a:cubicBezTo>
                <a:lnTo>
                  <a:pt x="299" y="395"/>
                </a:lnTo>
                <a:close/>
              </a:path>
            </a:pathLst>
          </a:custGeom>
          <a:solidFill>
            <a:schemeClr val="tx1"/>
          </a:solidFill>
          <a:ln>
            <a:noFill/>
          </a:ln>
        </p:spPr>
        <p:txBody>
          <a:bodyPr vert="horz" wrap="square" lIns="91440" tIns="45720" rIns="91440" bIns="45720" numCol="1" anchor="t" anchorCtr="0" compatLnSpc="1"/>
          <a:lstStyle/>
          <a:p>
            <a:pPr fontAlgn="auto">
              <a:spcBef>
                <a:spcPts val="0"/>
              </a:spcBef>
              <a:spcAft>
                <a:spcPts val="0"/>
              </a:spcAft>
            </a:pPr>
            <a:endParaRPr lang="zh-CN" altLang="en-US">
              <a:latin typeface="+mn-ea"/>
              <a:ea typeface="+mn-ea"/>
            </a:endParaRPr>
          </a:p>
        </p:txBody>
      </p:sp>
      <p:sp>
        <p:nvSpPr>
          <p:cNvPr id="24" name="Freeform 36"/>
          <p:cNvSpPr>
            <a:spLocks noEditPoints="1"/>
          </p:cNvSpPr>
          <p:nvPr/>
        </p:nvSpPr>
        <p:spPr bwMode="auto">
          <a:xfrm>
            <a:off x="10242587" y="4015461"/>
            <a:ext cx="478615" cy="552685"/>
          </a:xfrm>
          <a:custGeom>
            <a:avLst/>
            <a:gdLst>
              <a:gd name="T0" fmla="*/ 14 w 172"/>
              <a:gd name="T1" fmla="*/ 52 h 160"/>
              <a:gd name="T2" fmla="*/ 18 w 172"/>
              <a:gd name="T3" fmla="*/ 8 h 160"/>
              <a:gd name="T4" fmla="*/ 62 w 172"/>
              <a:gd name="T5" fmla="*/ 4 h 160"/>
              <a:gd name="T6" fmla="*/ 18 w 172"/>
              <a:gd name="T7" fmla="*/ 0 h 160"/>
              <a:gd name="T8" fmla="*/ 6 w 172"/>
              <a:gd name="T9" fmla="*/ 52 h 160"/>
              <a:gd name="T10" fmla="*/ 58 w 172"/>
              <a:gd name="T11" fmla="*/ 152 h 160"/>
              <a:gd name="T12" fmla="*/ 14 w 172"/>
              <a:gd name="T13" fmla="*/ 148 h 160"/>
              <a:gd name="T14" fmla="*/ 10 w 172"/>
              <a:gd name="T15" fmla="*/ 104 h 160"/>
              <a:gd name="T16" fmla="*/ 6 w 172"/>
              <a:gd name="T17" fmla="*/ 148 h 160"/>
              <a:gd name="T18" fmla="*/ 58 w 172"/>
              <a:gd name="T19" fmla="*/ 160 h 160"/>
              <a:gd name="T20" fmla="*/ 58 w 172"/>
              <a:gd name="T21" fmla="*/ 152 h 160"/>
              <a:gd name="T22" fmla="*/ 154 w 172"/>
              <a:gd name="T23" fmla="*/ 8 h 160"/>
              <a:gd name="T24" fmla="*/ 158 w 172"/>
              <a:gd name="T25" fmla="*/ 52 h 160"/>
              <a:gd name="T26" fmla="*/ 166 w 172"/>
              <a:gd name="T27" fmla="*/ 52 h 160"/>
              <a:gd name="T28" fmla="*/ 154 w 172"/>
              <a:gd name="T29" fmla="*/ 0 h 160"/>
              <a:gd name="T30" fmla="*/ 110 w 172"/>
              <a:gd name="T31" fmla="*/ 4 h 160"/>
              <a:gd name="T32" fmla="*/ 170 w 172"/>
              <a:gd name="T33" fmla="*/ 76 h 160"/>
              <a:gd name="T34" fmla="*/ 134 w 172"/>
              <a:gd name="T35" fmla="*/ 77 h 160"/>
              <a:gd name="T36" fmla="*/ 106 w 172"/>
              <a:gd name="T37" fmla="*/ 38 h 160"/>
              <a:gd name="T38" fmla="*/ 102 w 172"/>
              <a:gd name="T39" fmla="*/ 37 h 160"/>
              <a:gd name="T40" fmla="*/ 80 w 172"/>
              <a:gd name="T41" fmla="*/ 65 h 160"/>
              <a:gd name="T42" fmla="*/ 76 w 172"/>
              <a:gd name="T43" fmla="*/ 65 h 160"/>
              <a:gd name="T44" fmla="*/ 43 w 172"/>
              <a:gd name="T45" fmla="*/ 50 h 160"/>
              <a:gd name="T46" fmla="*/ 39 w 172"/>
              <a:gd name="T47" fmla="*/ 50 h 160"/>
              <a:gd name="T48" fmla="*/ 2 w 172"/>
              <a:gd name="T49" fmla="*/ 80 h 160"/>
              <a:gd name="T50" fmla="*/ 2 w 172"/>
              <a:gd name="T51" fmla="*/ 84 h 160"/>
              <a:gd name="T52" fmla="*/ 36 w 172"/>
              <a:gd name="T53" fmla="*/ 83 h 160"/>
              <a:gd name="T54" fmla="*/ 58 w 172"/>
              <a:gd name="T55" fmla="*/ 114 h 160"/>
              <a:gd name="T56" fmla="*/ 60 w 172"/>
              <a:gd name="T57" fmla="*/ 116 h 160"/>
              <a:gd name="T58" fmla="*/ 78 w 172"/>
              <a:gd name="T59" fmla="*/ 72 h 160"/>
              <a:gd name="T60" fmla="*/ 88 w 172"/>
              <a:gd name="T61" fmla="*/ 91 h 160"/>
              <a:gd name="T62" fmla="*/ 104 w 172"/>
              <a:gd name="T63" fmla="*/ 45 h 160"/>
              <a:gd name="T64" fmla="*/ 124 w 172"/>
              <a:gd name="T65" fmla="*/ 107 h 160"/>
              <a:gd name="T66" fmla="*/ 138 w 172"/>
              <a:gd name="T67" fmla="*/ 80 h 160"/>
              <a:gd name="T68" fmla="*/ 172 w 172"/>
              <a:gd name="T69" fmla="*/ 78 h 160"/>
              <a:gd name="T70" fmla="*/ 162 w 172"/>
              <a:gd name="T71" fmla="*/ 104 h 160"/>
              <a:gd name="T72" fmla="*/ 158 w 172"/>
              <a:gd name="T73" fmla="*/ 148 h 160"/>
              <a:gd name="T74" fmla="*/ 114 w 172"/>
              <a:gd name="T75" fmla="*/ 152 h 160"/>
              <a:gd name="T76" fmla="*/ 114 w 172"/>
              <a:gd name="T77" fmla="*/ 160 h 160"/>
              <a:gd name="T78" fmla="*/ 166 w 172"/>
              <a:gd name="T79" fmla="*/ 148 h 160"/>
              <a:gd name="T80" fmla="*/ 162 w 172"/>
              <a:gd name="T8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160">
                <a:moveTo>
                  <a:pt x="10" y="56"/>
                </a:moveTo>
                <a:cubicBezTo>
                  <a:pt x="12" y="56"/>
                  <a:pt x="14" y="55"/>
                  <a:pt x="14" y="52"/>
                </a:cubicBezTo>
                <a:cubicBezTo>
                  <a:pt x="14" y="12"/>
                  <a:pt x="14" y="12"/>
                  <a:pt x="14" y="12"/>
                </a:cubicBezTo>
                <a:cubicBezTo>
                  <a:pt x="14" y="10"/>
                  <a:pt x="16" y="8"/>
                  <a:pt x="18" y="8"/>
                </a:cubicBezTo>
                <a:cubicBezTo>
                  <a:pt x="58" y="8"/>
                  <a:pt x="58" y="8"/>
                  <a:pt x="58" y="8"/>
                </a:cubicBezTo>
                <a:cubicBezTo>
                  <a:pt x="60" y="8"/>
                  <a:pt x="62" y="7"/>
                  <a:pt x="62" y="4"/>
                </a:cubicBezTo>
                <a:cubicBezTo>
                  <a:pt x="62" y="2"/>
                  <a:pt x="60" y="0"/>
                  <a:pt x="58" y="0"/>
                </a:cubicBezTo>
                <a:cubicBezTo>
                  <a:pt x="18" y="0"/>
                  <a:pt x="18" y="0"/>
                  <a:pt x="18" y="0"/>
                </a:cubicBezTo>
                <a:cubicBezTo>
                  <a:pt x="12" y="0"/>
                  <a:pt x="6" y="6"/>
                  <a:pt x="6" y="12"/>
                </a:cubicBezTo>
                <a:cubicBezTo>
                  <a:pt x="6" y="52"/>
                  <a:pt x="6" y="52"/>
                  <a:pt x="6" y="52"/>
                </a:cubicBezTo>
                <a:cubicBezTo>
                  <a:pt x="6" y="55"/>
                  <a:pt x="8" y="56"/>
                  <a:pt x="10" y="56"/>
                </a:cubicBezTo>
                <a:close/>
                <a:moveTo>
                  <a:pt x="58" y="152"/>
                </a:moveTo>
                <a:cubicBezTo>
                  <a:pt x="18" y="152"/>
                  <a:pt x="18" y="152"/>
                  <a:pt x="18" y="152"/>
                </a:cubicBezTo>
                <a:cubicBezTo>
                  <a:pt x="16" y="152"/>
                  <a:pt x="14" y="150"/>
                  <a:pt x="14" y="148"/>
                </a:cubicBezTo>
                <a:cubicBezTo>
                  <a:pt x="14" y="108"/>
                  <a:pt x="14" y="108"/>
                  <a:pt x="14" y="108"/>
                </a:cubicBezTo>
                <a:cubicBezTo>
                  <a:pt x="14" y="106"/>
                  <a:pt x="12" y="104"/>
                  <a:pt x="10" y="104"/>
                </a:cubicBezTo>
                <a:cubicBezTo>
                  <a:pt x="8" y="104"/>
                  <a:pt x="6" y="106"/>
                  <a:pt x="6" y="108"/>
                </a:cubicBezTo>
                <a:cubicBezTo>
                  <a:pt x="6" y="148"/>
                  <a:pt x="6" y="148"/>
                  <a:pt x="6" y="148"/>
                </a:cubicBezTo>
                <a:cubicBezTo>
                  <a:pt x="6" y="155"/>
                  <a:pt x="12" y="160"/>
                  <a:pt x="18" y="160"/>
                </a:cubicBezTo>
                <a:cubicBezTo>
                  <a:pt x="58" y="160"/>
                  <a:pt x="58" y="160"/>
                  <a:pt x="58" y="160"/>
                </a:cubicBezTo>
                <a:cubicBezTo>
                  <a:pt x="60" y="160"/>
                  <a:pt x="62" y="159"/>
                  <a:pt x="62" y="156"/>
                </a:cubicBezTo>
                <a:cubicBezTo>
                  <a:pt x="62" y="154"/>
                  <a:pt x="60" y="152"/>
                  <a:pt x="58" y="152"/>
                </a:cubicBezTo>
                <a:close/>
                <a:moveTo>
                  <a:pt x="114" y="8"/>
                </a:moveTo>
                <a:cubicBezTo>
                  <a:pt x="154" y="8"/>
                  <a:pt x="154" y="8"/>
                  <a:pt x="154" y="8"/>
                </a:cubicBezTo>
                <a:cubicBezTo>
                  <a:pt x="156" y="8"/>
                  <a:pt x="158" y="10"/>
                  <a:pt x="158" y="12"/>
                </a:cubicBezTo>
                <a:cubicBezTo>
                  <a:pt x="158" y="52"/>
                  <a:pt x="158" y="52"/>
                  <a:pt x="158" y="52"/>
                </a:cubicBezTo>
                <a:cubicBezTo>
                  <a:pt x="158" y="55"/>
                  <a:pt x="160" y="56"/>
                  <a:pt x="162" y="56"/>
                </a:cubicBezTo>
                <a:cubicBezTo>
                  <a:pt x="164" y="56"/>
                  <a:pt x="166" y="55"/>
                  <a:pt x="166" y="52"/>
                </a:cubicBezTo>
                <a:cubicBezTo>
                  <a:pt x="166" y="12"/>
                  <a:pt x="166" y="12"/>
                  <a:pt x="166" y="12"/>
                </a:cubicBezTo>
                <a:cubicBezTo>
                  <a:pt x="166" y="6"/>
                  <a:pt x="160" y="0"/>
                  <a:pt x="154" y="0"/>
                </a:cubicBezTo>
                <a:cubicBezTo>
                  <a:pt x="114" y="0"/>
                  <a:pt x="114" y="0"/>
                  <a:pt x="114" y="0"/>
                </a:cubicBezTo>
                <a:cubicBezTo>
                  <a:pt x="112" y="0"/>
                  <a:pt x="110" y="2"/>
                  <a:pt x="110" y="4"/>
                </a:cubicBezTo>
                <a:cubicBezTo>
                  <a:pt x="110" y="7"/>
                  <a:pt x="112" y="8"/>
                  <a:pt x="114" y="8"/>
                </a:cubicBezTo>
                <a:close/>
                <a:moveTo>
                  <a:pt x="170" y="76"/>
                </a:moveTo>
                <a:cubicBezTo>
                  <a:pt x="136" y="76"/>
                  <a:pt x="136" y="76"/>
                  <a:pt x="136" y="76"/>
                </a:cubicBezTo>
                <a:cubicBezTo>
                  <a:pt x="136" y="76"/>
                  <a:pt x="135" y="77"/>
                  <a:pt x="134" y="77"/>
                </a:cubicBezTo>
                <a:cubicBezTo>
                  <a:pt x="124" y="100"/>
                  <a:pt x="124" y="100"/>
                  <a:pt x="124" y="100"/>
                </a:cubicBezTo>
                <a:cubicBezTo>
                  <a:pt x="106" y="38"/>
                  <a:pt x="106" y="38"/>
                  <a:pt x="106" y="38"/>
                </a:cubicBezTo>
                <a:cubicBezTo>
                  <a:pt x="106" y="37"/>
                  <a:pt x="105" y="36"/>
                  <a:pt x="104" y="36"/>
                </a:cubicBezTo>
                <a:cubicBezTo>
                  <a:pt x="103" y="36"/>
                  <a:pt x="102" y="37"/>
                  <a:pt x="102" y="37"/>
                </a:cubicBezTo>
                <a:cubicBezTo>
                  <a:pt x="88" y="83"/>
                  <a:pt x="88" y="83"/>
                  <a:pt x="88" y="83"/>
                </a:cubicBezTo>
                <a:cubicBezTo>
                  <a:pt x="80" y="65"/>
                  <a:pt x="80" y="65"/>
                  <a:pt x="80" y="65"/>
                </a:cubicBezTo>
                <a:cubicBezTo>
                  <a:pt x="79" y="65"/>
                  <a:pt x="78" y="64"/>
                  <a:pt x="78" y="64"/>
                </a:cubicBezTo>
                <a:cubicBezTo>
                  <a:pt x="77" y="64"/>
                  <a:pt x="76" y="65"/>
                  <a:pt x="76" y="65"/>
                </a:cubicBezTo>
                <a:cubicBezTo>
                  <a:pt x="60" y="106"/>
                  <a:pt x="60" y="106"/>
                  <a:pt x="60" y="106"/>
                </a:cubicBezTo>
                <a:cubicBezTo>
                  <a:pt x="43" y="50"/>
                  <a:pt x="43" y="50"/>
                  <a:pt x="43" y="50"/>
                </a:cubicBezTo>
                <a:cubicBezTo>
                  <a:pt x="43" y="49"/>
                  <a:pt x="42" y="49"/>
                  <a:pt x="41" y="49"/>
                </a:cubicBezTo>
                <a:cubicBezTo>
                  <a:pt x="40" y="49"/>
                  <a:pt x="40" y="49"/>
                  <a:pt x="39" y="50"/>
                </a:cubicBezTo>
                <a:cubicBezTo>
                  <a:pt x="32" y="80"/>
                  <a:pt x="32" y="80"/>
                  <a:pt x="32" y="80"/>
                </a:cubicBezTo>
                <a:cubicBezTo>
                  <a:pt x="2" y="80"/>
                  <a:pt x="2" y="80"/>
                  <a:pt x="2" y="80"/>
                </a:cubicBezTo>
                <a:cubicBezTo>
                  <a:pt x="1" y="80"/>
                  <a:pt x="0" y="81"/>
                  <a:pt x="0" y="82"/>
                </a:cubicBezTo>
                <a:cubicBezTo>
                  <a:pt x="0" y="83"/>
                  <a:pt x="1" y="84"/>
                  <a:pt x="2" y="84"/>
                </a:cubicBezTo>
                <a:cubicBezTo>
                  <a:pt x="34" y="84"/>
                  <a:pt x="34" y="84"/>
                  <a:pt x="34" y="84"/>
                </a:cubicBezTo>
                <a:cubicBezTo>
                  <a:pt x="35" y="84"/>
                  <a:pt x="36" y="84"/>
                  <a:pt x="36" y="83"/>
                </a:cubicBezTo>
                <a:cubicBezTo>
                  <a:pt x="42" y="59"/>
                  <a:pt x="42" y="59"/>
                  <a:pt x="42" y="59"/>
                </a:cubicBezTo>
                <a:cubicBezTo>
                  <a:pt x="58" y="114"/>
                  <a:pt x="58" y="114"/>
                  <a:pt x="58" y="114"/>
                </a:cubicBezTo>
                <a:cubicBezTo>
                  <a:pt x="58" y="115"/>
                  <a:pt x="59" y="116"/>
                  <a:pt x="60" y="116"/>
                </a:cubicBezTo>
                <a:cubicBezTo>
                  <a:pt x="60" y="116"/>
                  <a:pt x="60" y="116"/>
                  <a:pt x="60" y="116"/>
                </a:cubicBezTo>
                <a:cubicBezTo>
                  <a:pt x="61" y="116"/>
                  <a:pt x="62" y="115"/>
                  <a:pt x="62" y="114"/>
                </a:cubicBezTo>
                <a:cubicBezTo>
                  <a:pt x="78" y="72"/>
                  <a:pt x="78" y="72"/>
                  <a:pt x="78" y="72"/>
                </a:cubicBezTo>
                <a:cubicBezTo>
                  <a:pt x="86" y="89"/>
                  <a:pt x="86" y="89"/>
                  <a:pt x="86" y="89"/>
                </a:cubicBezTo>
                <a:cubicBezTo>
                  <a:pt x="86" y="90"/>
                  <a:pt x="87" y="91"/>
                  <a:pt x="88" y="91"/>
                </a:cubicBezTo>
                <a:cubicBezTo>
                  <a:pt x="89" y="91"/>
                  <a:pt x="90" y="90"/>
                  <a:pt x="90" y="89"/>
                </a:cubicBezTo>
                <a:cubicBezTo>
                  <a:pt x="104" y="45"/>
                  <a:pt x="104" y="45"/>
                  <a:pt x="104" y="45"/>
                </a:cubicBezTo>
                <a:cubicBezTo>
                  <a:pt x="122" y="106"/>
                  <a:pt x="122" y="106"/>
                  <a:pt x="122" y="106"/>
                </a:cubicBezTo>
                <a:cubicBezTo>
                  <a:pt x="122" y="107"/>
                  <a:pt x="123" y="107"/>
                  <a:pt x="124" y="107"/>
                </a:cubicBezTo>
                <a:cubicBezTo>
                  <a:pt x="124" y="107"/>
                  <a:pt x="125" y="107"/>
                  <a:pt x="126" y="106"/>
                </a:cubicBezTo>
                <a:cubicBezTo>
                  <a:pt x="138" y="80"/>
                  <a:pt x="138" y="80"/>
                  <a:pt x="138" y="80"/>
                </a:cubicBezTo>
                <a:cubicBezTo>
                  <a:pt x="170" y="80"/>
                  <a:pt x="170" y="80"/>
                  <a:pt x="170" y="80"/>
                </a:cubicBezTo>
                <a:cubicBezTo>
                  <a:pt x="171" y="80"/>
                  <a:pt x="172" y="79"/>
                  <a:pt x="172" y="78"/>
                </a:cubicBezTo>
                <a:cubicBezTo>
                  <a:pt x="172" y="77"/>
                  <a:pt x="171" y="76"/>
                  <a:pt x="170" y="76"/>
                </a:cubicBezTo>
                <a:close/>
                <a:moveTo>
                  <a:pt x="162" y="104"/>
                </a:moveTo>
                <a:cubicBezTo>
                  <a:pt x="160" y="104"/>
                  <a:pt x="158" y="106"/>
                  <a:pt x="158" y="108"/>
                </a:cubicBezTo>
                <a:cubicBezTo>
                  <a:pt x="158" y="148"/>
                  <a:pt x="158" y="148"/>
                  <a:pt x="158" y="148"/>
                </a:cubicBezTo>
                <a:cubicBezTo>
                  <a:pt x="158" y="150"/>
                  <a:pt x="156" y="152"/>
                  <a:pt x="154" y="152"/>
                </a:cubicBezTo>
                <a:cubicBezTo>
                  <a:pt x="114" y="152"/>
                  <a:pt x="114" y="152"/>
                  <a:pt x="114" y="152"/>
                </a:cubicBezTo>
                <a:cubicBezTo>
                  <a:pt x="112" y="152"/>
                  <a:pt x="110" y="154"/>
                  <a:pt x="110" y="156"/>
                </a:cubicBezTo>
                <a:cubicBezTo>
                  <a:pt x="110" y="159"/>
                  <a:pt x="112" y="160"/>
                  <a:pt x="114" y="160"/>
                </a:cubicBezTo>
                <a:cubicBezTo>
                  <a:pt x="154" y="160"/>
                  <a:pt x="154" y="160"/>
                  <a:pt x="154" y="160"/>
                </a:cubicBezTo>
                <a:cubicBezTo>
                  <a:pt x="160" y="160"/>
                  <a:pt x="166" y="155"/>
                  <a:pt x="166" y="148"/>
                </a:cubicBezTo>
                <a:cubicBezTo>
                  <a:pt x="166" y="108"/>
                  <a:pt x="166" y="108"/>
                  <a:pt x="166" y="108"/>
                </a:cubicBezTo>
                <a:cubicBezTo>
                  <a:pt x="166" y="106"/>
                  <a:pt x="164" y="104"/>
                  <a:pt x="162" y="104"/>
                </a:cubicBezTo>
                <a:close/>
              </a:path>
            </a:pathLst>
          </a:custGeom>
          <a:solidFill>
            <a:schemeClr val="tx1"/>
          </a:solidFill>
          <a:ln>
            <a:noFill/>
          </a:ln>
        </p:spPr>
        <p:txBody>
          <a:bodyPr vert="horz" wrap="square" lIns="91440" tIns="45720" rIns="91440" bIns="45720" numCol="1" anchor="t" anchorCtr="0" compatLnSpc="1"/>
          <a:lstStyle/>
          <a:p>
            <a:pPr fontAlgn="auto">
              <a:spcBef>
                <a:spcPts val="0"/>
              </a:spcBef>
              <a:spcAft>
                <a:spcPts val="0"/>
              </a:spcAft>
            </a:pPr>
            <a:endParaRPr lang="en-US">
              <a:latin typeface="+mn-ea"/>
              <a:ea typeface="+mn-ea"/>
            </a:endParaRPr>
          </a:p>
        </p:txBody>
      </p:sp>
      <p:sp>
        <p:nvSpPr>
          <p:cNvPr id="25" name="文本框 24"/>
          <p:cNvSpPr txBox="1"/>
          <p:nvPr/>
        </p:nvSpPr>
        <p:spPr>
          <a:xfrm>
            <a:off x="8147734" y="2264372"/>
            <a:ext cx="2622055" cy="1200329"/>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业务首款：业界首款商用</a:t>
            </a:r>
            <a:r>
              <a:rPr lang="en-US" altLang="zh-CN" dirty="0" err="1">
                <a:solidFill>
                  <a:schemeClr val="bg1"/>
                </a:solidFill>
                <a:latin typeface="+mn-ea"/>
                <a:ea typeface="+mn-ea"/>
              </a:rPr>
              <a:t>LibOS</a:t>
            </a:r>
            <a:r>
              <a:rPr lang="zh-CN" altLang="en-US" dirty="0">
                <a:solidFill>
                  <a:schemeClr val="bg1"/>
                </a:solidFill>
                <a:latin typeface="+mn-ea"/>
                <a:ea typeface="+mn-ea"/>
              </a:rPr>
              <a:t>，超低</a:t>
            </a:r>
            <a:r>
              <a:rPr lang="zh-CN" altLang="en-US" dirty="0" smtClean="0">
                <a:solidFill>
                  <a:schemeClr val="bg1"/>
                </a:solidFill>
                <a:latin typeface="+mn-ea"/>
                <a:ea typeface="+mn-ea"/>
              </a:rPr>
              <a:t>时延</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高性价比：价格相比行业优势低</a:t>
            </a:r>
            <a:r>
              <a:rPr lang="en-US" altLang="zh-CN" dirty="0">
                <a:solidFill>
                  <a:schemeClr val="bg1"/>
                </a:solidFill>
                <a:latin typeface="+mn-ea"/>
                <a:ea typeface="+mn-ea"/>
              </a:rPr>
              <a:t>30%</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轻量容器：极低内存开销</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endParaRPr lang="en-US" altLang="zh-CN" dirty="0">
              <a:solidFill>
                <a:schemeClr val="bg1"/>
              </a:solidFill>
              <a:latin typeface="+mn-ea"/>
              <a:ea typeface="+mn-ea"/>
            </a:endParaRPr>
          </a:p>
        </p:txBody>
      </p:sp>
      <p:sp>
        <p:nvSpPr>
          <p:cNvPr id="26" name="文本框 25"/>
          <p:cNvSpPr txBox="1"/>
          <p:nvPr/>
        </p:nvSpPr>
        <p:spPr>
          <a:xfrm>
            <a:off x="8147737" y="4804998"/>
            <a:ext cx="2622053" cy="1015663"/>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latin typeface="+mn-ea"/>
                <a:ea typeface="+mn-ea"/>
              </a:rPr>
              <a:t>业界独家：首发</a:t>
            </a:r>
            <a:r>
              <a:rPr lang="en-US" altLang="zh-CN" dirty="0">
                <a:latin typeface="+mn-ea"/>
                <a:ea typeface="+mn-ea"/>
              </a:rPr>
              <a:t>ARM</a:t>
            </a:r>
            <a:r>
              <a:rPr lang="zh-CN" altLang="en-US" dirty="0">
                <a:latin typeface="+mn-ea"/>
                <a:ea typeface="+mn-ea"/>
              </a:rPr>
              <a:t>应用运维解决</a:t>
            </a:r>
            <a:r>
              <a:rPr lang="zh-CN" altLang="en-US" dirty="0" smtClean="0">
                <a:latin typeface="+mn-ea"/>
                <a:ea typeface="+mn-ea"/>
              </a:rPr>
              <a:t>方案</a:t>
            </a:r>
            <a:endParaRPr lang="en-US" altLang="zh-CN" dirty="0">
              <a:latin typeface="+mn-ea"/>
              <a:ea typeface="+mn-ea"/>
            </a:endParaRPr>
          </a:p>
          <a:p>
            <a:pPr fontAlgn="auto">
              <a:spcBef>
                <a:spcPts val="0"/>
              </a:spcBef>
              <a:spcAft>
                <a:spcPts val="0"/>
              </a:spcAft>
              <a:buFont typeface="Wingdings" panose="05000000000000000000" pitchFamily="2" charset="2"/>
              <a:buChar char="l"/>
            </a:pPr>
            <a:r>
              <a:rPr lang="zh-CN" altLang="en-US" dirty="0" smtClean="0">
                <a:latin typeface="+mn-ea"/>
                <a:ea typeface="+mn-ea"/>
              </a:rPr>
              <a:t>华为鲲鹏</a:t>
            </a:r>
            <a:r>
              <a:rPr lang="zh-CN" altLang="en-US" dirty="0">
                <a:latin typeface="+mn-ea"/>
                <a:ea typeface="+mn-ea"/>
              </a:rPr>
              <a:t>应用运维管理平台：</a:t>
            </a:r>
            <a:r>
              <a:rPr lang="zh-CN" altLang="en-US" dirty="0" smtClean="0">
                <a:latin typeface="+mn-ea"/>
                <a:ea typeface="+mn-ea"/>
              </a:rPr>
              <a:t>解决华为鲲鹏</a:t>
            </a:r>
            <a:r>
              <a:rPr lang="zh-CN" altLang="en-US" dirty="0">
                <a:latin typeface="+mn-ea"/>
                <a:ea typeface="+mn-ea"/>
              </a:rPr>
              <a:t>应用的问题定位和性能分析难题，改善应用体验</a:t>
            </a:r>
            <a:endParaRPr lang="en-US" altLang="zh-CN" dirty="0">
              <a:latin typeface="+mn-ea"/>
              <a:ea typeface="+mn-ea"/>
            </a:endParaRPr>
          </a:p>
        </p:txBody>
      </p:sp>
      <p:sp>
        <p:nvSpPr>
          <p:cNvPr id="27" name="文本框 26"/>
          <p:cNvSpPr txBox="1"/>
          <p:nvPr/>
        </p:nvSpPr>
        <p:spPr>
          <a:xfrm>
            <a:off x="4703135" y="4804998"/>
            <a:ext cx="2592029" cy="830997"/>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latin typeface="+mn-ea"/>
                <a:ea typeface="+mn-ea"/>
              </a:rPr>
              <a:t>业界独家：首发</a:t>
            </a:r>
            <a:r>
              <a:rPr lang="en-US" altLang="zh-CN" dirty="0">
                <a:latin typeface="+mn-ea"/>
                <a:ea typeface="+mn-ea"/>
              </a:rPr>
              <a:t>ARM</a:t>
            </a:r>
            <a:r>
              <a:rPr lang="zh-CN" altLang="en-US" dirty="0">
                <a:latin typeface="+mn-ea"/>
                <a:ea typeface="+mn-ea"/>
              </a:rPr>
              <a:t>微服务引擎</a:t>
            </a:r>
            <a:endParaRPr lang="en-US" altLang="zh-CN" dirty="0">
              <a:latin typeface="+mn-ea"/>
              <a:ea typeface="+mn-ea"/>
            </a:endParaRPr>
          </a:p>
          <a:p>
            <a:pPr fontAlgn="auto">
              <a:spcBef>
                <a:spcPts val="0"/>
              </a:spcBef>
              <a:spcAft>
                <a:spcPts val="0"/>
              </a:spcAft>
              <a:buFont typeface="Wingdings" panose="05000000000000000000" pitchFamily="2" charset="2"/>
              <a:buChar char="l"/>
            </a:pPr>
            <a:r>
              <a:rPr lang="zh-CN" altLang="en-US" dirty="0" smtClean="0">
                <a:latin typeface="+mn-ea"/>
                <a:ea typeface="+mn-ea"/>
              </a:rPr>
              <a:t>华为鲲鹏</a:t>
            </a:r>
            <a:r>
              <a:rPr lang="zh-CN" altLang="en-US" dirty="0">
                <a:latin typeface="+mn-ea"/>
                <a:ea typeface="+mn-ea"/>
              </a:rPr>
              <a:t>微服务应用开发平台：提供微服务应用的编译、构建、部署、运行管理</a:t>
            </a:r>
            <a:endParaRPr lang="en-US" altLang="zh-CN" dirty="0">
              <a:latin typeface="+mn-ea"/>
              <a:ea typeface="+mn-ea"/>
            </a:endParaRPr>
          </a:p>
        </p:txBody>
      </p:sp>
      <p:sp>
        <p:nvSpPr>
          <p:cNvPr id="28" name="文本框 27"/>
          <p:cNvSpPr txBox="1"/>
          <p:nvPr/>
        </p:nvSpPr>
        <p:spPr>
          <a:xfrm>
            <a:off x="1211461" y="2283615"/>
            <a:ext cx="2620663" cy="1200329"/>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业界独家：首家基于</a:t>
            </a:r>
            <a:r>
              <a:rPr lang="en-US" altLang="zh-CN" dirty="0">
                <a:solidFill>
                  <a:schemeClr val="bg1"/>
                </a:solidFill>
                <a:latin typeface="+mn-ea"/>
                <a:ea typeface="+mn-ea"/>
              </a:rPr>
              <a:t>ARM</a:t>
            </a:r>
            <a:r>
              <a:rPr lang="zh-CN" altLang="en-US" dirty="0">
                <a:solidFill>
                  <a:schemeClr val="bg1"/>
                </a:solidFill>
                <a:latin typeface="+mn-ea"/>
                <a:ea typeface="+mn-ea"/>
              </a:rPr>
              <a:t>的云存储平台，率先提出云上</a:t>
            </a:r>
            <a:r>
              <a:rPr lang="en-US" altLang="zh-CN" dirty="0">
                <a:solidFill>
                  <a:schemeClr val="bg1"/>
                </a:solidFill>
                <a:latin typeface="+mn-ea"/>
                <a:ea typeface="+mn-ea"/>
              </a:rPr>
              <a:t>All Flash</a:t>
            </a:r>
            <a:r>
              <a:rPr lang="zh-CN" altLang="en-US" dirty="0">
                <a:solidFill>
                  <a:schemeClr val="bg1"/>
                </a:solidFill>
                <a:latin typeface="+mn-ea"/>
                <a:ea typeface="+mn-ea"/>
              </a:rPr>
              <a:t>战略</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极致性能：业界最强云硬盘，时延低至</a:t>
            </a:r>
            <a:r>
              <a:rPr lang="en-US" altLang="zh-CN" dirty="0">
                <a:solidFill>
                  <a:schemeClr val="bg1"/>
                </a:solidFill>
                <a:latin typeface="+mn-ea"/>
                <a:ea typeface="+mn-ea"/>
              </a:rPr>
              <a:t>50~100us</a:t>
            </a:r>
            <a:r>
              <a:rPr lang="zh-CN" altLang="en-US" dirty="0">
                <a:solidFill>
                  <a:schemeClr val="bg1"/>
                </a:solidFill>
                <a:latin typeface="+mn-ea"/>
                <a:ea typeface="+mn-ea"/>
              </a:rPr>
              <a:t>，</a:t>
            </a:r>
            <a:r>
              <a:rPr lang="en-US" altLang="zh-CN" dirty="0">
                <a:solidFill>
                  <a:schemeClr val="bg1"/>
                </a:solidFill>
                <a:latin typeface="+mn-ea"/>
                <a:ea typeface="+mn-ea"/>
              </a:rPr>
              <a:t>IOPS</a:t>
            </a:r>
            <a:r>
              <a:rPr lang="zh-CN" altLang="en-US" dirty="0">
                <a:solidFill>
                  <a:schemeClr val="bg1"/>
                </a:solidFill>
                <a:latin typeface="+mn-ea"/>
                <a:ea typeface="+mn-ea"/>
              </a:rPr>
              <a:t>高达</a:t>
            </a:r>
            <a:r>
              <a:rPr lang="en-US" altLang="zh-CN" dirty="0">
                <a:solidFill>
                  <a:schemeClr val="bg1"/>
                </a:solidFill>
                <a:latin typeface="+mn-ea"/>
                <a:ea typeface="+mn-ea"/>
              </a:rPr>
              <a:t>100</a:t>
            </a:r>
            <a:r>
              <a:rPr lang="zh-CN" altLang="en-US" dirty="0">
                <a:solidFill>
                  <a:schemeClr val="bg1"/>
                </a:solidFill>
                <a:latin typeface="+mn-ea"/>
                <a:ea typeface="+mn-ea"/>
              </a:rPr>
              <a:t>万</a:t>
            </a:r>
            <a:endParaRPr lang="en-US" altLang="zh-CN" dirty="0">
              <a:solidFill>
                <a:schemeClr val="bg1"/>
              </a:solidFill>
              <a:latin typeface="+mn-ea"/>
              <a:ea typeface="+mn-ea"/>
            </a:endParaRPr>
          </a:p>
        </p:txBody>
      </p:sp>
      <p:sp>
        <p:nvSpPr>
          <p:cNvPr id="29" name="文本框 28"/>
          <p:cNvSpPr txBox="1"/>
          <p:nvPr/>
        </p:nvSpPr>
        <p:spPr>
          <a:xfrm>
            <a:off x="1258539" y="4940713"/>
            <a:ext cx="2573586" cy="1015663"/>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latin typeface="+mn-ea"/>
                <a:ea typeface="+mn-ea"/>
              </a:rPr>
              <a:t>业界独家：首发完整</a:t>
            </a:r>
            <a:r>
              <a:rPr lang="en-US" altLang="zh-CN" dirty="0">
                <a:latin typeface="+mn-ea"/>
                <a:ea typeface="+mn-ea"/>
              </a:rPr>
              <a:t>ARM</a:t>
            </a:r>
            <a:r>
              <a:rPr lang="zh-CN" altLang="en-US" dirty="0">
                <a:latin typeface="+mn-ea"/>
                <a:ea typeface="+mn-ea"/>
              </a:rPr>
              <a:t>容器平台</a:t>
            </a:r>
            <a:endParaRPr lang="en-US" altLang="zh-CN" dirty="0">
              <a:latin typeface="+mn-ea"/>
              <a:ea typeface="+mn-ea"/>
            </a:endParaRPr>
          </a:p>
          <a:p>
            <a:pPr fontAlgn="auto">
              <a:spcBef>
                <a:spcPts val="0"/>
              </a:spcBef>
              <a:spcAft>
                <a:spcPts val="0"/>
              </a:spcAft>
              <a:buFont typeface="Wingdings" panose="05000000000000000000" pitchFamily="2" charset="2"/>
              <a:buChar char="l"/>
            </a:pPr>
            <a:r>
              <a:rPr lang="zh-CN" altLang="en-US" dirty="0" smtClean="0">
                <a:latin typeface="+mn-ea"/>
                <a:ea typeface="+mn-ea"/>
              </a:rPr>
              <a:t>华为鲲鹏</a:t>
            </a:r>
            <a:r>
              <a:rPr lang="zh-CN" altLang="en-US" dirty="0">
                <a:latin typeface="+mn-ea"/>
                <a:ea typeface="+mn-ea"/>
              </a:rPr>
              <a:t>应用</a:t>
            </a:r>
            <a:r>
              <a:rPr lang="en-US" altLang="zh-CN" dirty="0">
                <a:latin typeface="+mn-ea"/>
                <a:ea typeface="+mn-ea"/>
              </a:rPr>
              <a:t>DevOps</a:t>
            </a:r>
            <a:r>
              <a:rPr lang="zh-CN" altLang="en-US" dirty="0">
                <a:latin typeface="+mn-ea"/>
                <a:ea typeface="+mn-ea"/>
              </a:rPr>
              <a:t>：提供完整</a:t>
            </a:r>
            <a:r>
              <a:rPr lang="zh-CN" altLang="en-US" dirty="0" smtClean="0">
                <a:latin typeface="+mn-ea"/>
                <a:ea typeface="+mn-ea"/>
              </a:rPr>
              <a:t>的华为鲲鹏</a:t>
            </a:r>
            <a:r>
              <a:rPr lang="en-US" altLang="zh-CN" dirty="0" smtClean="0">
                <a:latin typeface="+mn-ea"/>
                <a:ea typeface="+mn-ea"/>
              </a:rPr>
              <a:t>AI</a:t>
            </a:r>
            <a:r>
              <a:rPr lang="zh-CN" altLang="en-US" dirty="0">
                <a:latin typeface="+mn-ea"/>
                <a:ea typeface="+mn-ea"/>
              </a:rPr>
              <a:t>容器，价格低于业界</a:t>
            </a:r>
            <a:r>
              <a:rPr lang="en-US" altLang="zh-CN" dirty="0">
                <a:latin typeface="+mn-ea"/>
                <a:ea typeface="+mn-ea"/>
              </a:rPr>
              <a:t>30%</a:t>
            </a:r>
            <a:endParaRPr lang="en-US" altLang="zh-CN" dirty="0">
              <a:latin typeface="+mn-ea"/>
              <a:ea typeface="+mn-ea"/>
            </a:endParaRPr>
          </a:p>
        </p:txBody>
      </p:sp>
      <p:sp>
        <p:nvSpPr>
          <p:cNvPr id="30" name="文本框 29"/>
          <p:cNvSpPr txBox="1"/>
          <p:nvPr/>
        </p:nvSpPr>
        <p:spPr>
          <a:xfrm>
            <a:off x="4703135" y="2221432"/>
            <a:ext cx="2587136" cy="1200329"/>
          </a:xfrm>
          <a:prstGeom prst="rect">
            <a:avLst/>
          </a:prstGeom>
          <a:noFill/>
        </p:spPr>
        <p:txBody>
          <a:bodyPr wrap="square" rtlCol="0">
            <a:spAutoFit/>
          </a:bodyPr>
          <a:lstStyle>
            <a:defPPr>
              <a:defRPr lang="zh-CN"/>
            </a:defPPr>
            <a:lvl1pPr marL="171450" indent="-171450">
              <a:lnSpc>
                <a:spcPct val="150000"/>
              </a:lnSpc>
              <a:buFont typeface="Wingdings" panose="05000000000000000000" pitchFamily="2" charset="2"/>
              <a:buChar char="u"/>
              <a:defRPr sz="1200"/>
            </a:lvl1pPr>
          </a:lstStyle>
          <a:p>
            <a:pPr fontAlgn="auto">
              <a:lnSpc>
                <a:spcPct val="100000"/>
              </a:lnSpc>
              <a:spcBef>
                <a:spcPts val="0"/>
              </a:spcBef>
              <a:spcAft>
                <a:spcPts val="0"/>
              </a:spcAft>
              <a:buFont typeface="Wingdings" panose="05000000000000000000" pitchFamily="2" charset="2"/>
              <a:buChar char="l"/>
            </a:pPr>
            <a:r>
              <a:rPr lang="zh-CN" altLang="zh-CN" dirty="0">
                <a:solidFill>
                  <a:schemeClr val="bg1"/>
                </a:solidFill>
                <a:latin typeface="+mn-ea"/>
                <a:ea typeface="+mn-ea"/>
              </a:rPr>
              <a:t>高性价比：比同等</a:t>
            </a:r>
            <a:r>
              <a:rPr lang="zh-CN" altLang="zh-CN" dirty="0" smtClean="0">
                <a:solidFill>
                  <a:schemeClr val="bg1"/>
                </a:solidFill>
                <a:latin typeface="+mn-ea"/>
                <a:ea typeface="+mn-ea"/>
              </a:rPr>
              <a:t>能力</a:t>
            </a:r>
            <a:r>
              <a:rPr lang="en-US" altLang="zh-CN" dirty="0" smtClean="0">
                <a:solidFill>
                  <a:schemeClr val="bg1"/>
                </a:solidFill>
                <a:latin typeface="+mn-ea"/>
                <a:ea typeface="+mn-ea"/>
              </a:rPr>
              <a:t>x86</a:t>
            </a:r>
            <a:r>
              <a:rPr lang="zh-CN" altLang="zh-CN" dirty="0" smtClean="0">
                <a:solidFill>
                  <a:schemeClr val="bg1"/>
                </a:solidFill>
                <a:latin typeface="+mn-ea"/>
                <a:ea typeface="+mn-ea"/>
              </a:rPr>
              <a:t>的</a:t>
            </a:r>
            <a:r>
              <a:rPr lang="zh-CN" altLang="zh-CN" dirty="0">
                <a:solidFill>
                  <a:schemeClr val="bg1"/>
                </a:solidFill>
                <a:latin typeface="+mn-ea"/>
                <a:ea typeface="+mn-ea"/>
              </a:rPr>
              <a:t>价格更</a:t>
            </a:r>
            <a:r>
              <a:rPr lang="zh-CN" altLang="zh-CN" dirty="0" smtClean="0">
                <a:solidFill>
                  <a:schemeClr val="bg1"/>
                </a:solidFill>
                <a:latin typeface="+mn-ea"/>
                <a:ea typeface="+mn-ea"/>
              </a:rPr>
              <a:t>便宜</a:t>
            </a:r>
            <a:endParaRPr lang="en-US" altLang="zh-CN" dirty="0">
              <a:solidFill>
                <a:schemeClr val="bg1"/>
              </a:solidFill>
              <a:latin typeface="+mn-ea"/>
              <a:ea typeface="+mn-ea"/>
            </a:endParaRPr>
          </a:p>
          <a:p>
            <a:pPr fontAlgn="auto">
              <a:lnSpc>
                <a:spcPct val="100000"/>
              </a:lnSpc>
              <a:spcBef>
                <a:spcPts val="0"/>
              </a:spcBef>
              <a:spcAft>
                <a:spcPts val="0"/>
              </a:spcAft>
              <a:buFont typeface="Wingdings" panose="05000000000000000000" pitchFamily="2" charset="2"/>
              <a:buChar char="l"/>
            </a:pPr>
            <a:r>
              <a:rPr lang="zh-CN" altLang="zh-CN" dirty="0">
                <a:solidFill>
                  <a:schemeClr val="bg1"/>
                </a:solidFill>
                <a:latin typeface="+mn-ea"/>
                <a:ea typeface="+mn-ea"/>
              </a:rPr>
              <a:t>应用透明</a:t>
            </a:r>
            <a:r>
              <a:rPr lang="zh-CN" altLang="zh-CN" dirty="0" smtClean="0">
                <a:solidFill>
                  <a:schemeClr val="bg1"/>
                </a:solidFill>
                <a:latin typeface="+mn-ea"/>
                <a:ea typeface="+mn-ea"/>
              </a:rPr>
              <a:t>：</a:t>
            </a:r>
            <a:r>
              <a:rPr lang="en-US" altLang="zh-CN" dirty="0" smtClean="0">
                <a:solidFill>
                  <a:schemeClr val="bg1"/>
                </a:solidFill>
                <a:latin typeface="+mn-ea"/>
                <a:ea typeface="+mn-ea"/>
              </a:rPr>
              <a:t>x86</a:t>
            </a:r>
            <a:r>
              <a:rPr lang="zh-CN" altLang="zh-CN" dirty="0" smtClean="0">
                <a:solidFill>
                  <a:schemeClr val="bg1"/>
                </a:solidFill>
                <a:latin typeface="+mn-ea"/>
                <a:ea typeface="+mn-ea"/>
              </a:rPr>
              <a:t>的</a:t>
            </a:r>
            <a:r>
              <a:rPr lang="zh-CN" altLang="zh-CN" dirty="0">
                <a:solidFill>
                  <a:schemeClr val="bg1"/>
                </a:solidFill>
                <a:latin typeface="+mn-ea"/>
                <a:ea typeface="+mn-ea"/>
              </a:rPr>
              <a:t>应用切换到</a:t>
            </a:r>
            <a:r>
              <a:rPr lang="en-US" altLang="zh-CN" dirty="0">
                <a:solidFill>
                  <a:schemeClr val="bg1"/>
                </a:solidFill>
                <a:latin typeface="+mn-ea"/>
                <a:ea typeface="+mn-ea"/>
              </a:rPr>
              <a:t>ARM</a:t>
            </a:r>
            <a:r>
              <a:rPr lang="zh-CN" altLang="zh-CN" dirty="0">
                <a:solidFill>
                  <a:schemeClr val="bg1"/>
                </a:solidFill>
                <a:latin typeface="+mn-ea"/>
                <a:ea typeface="+mn-ea"/>
              </a:rPr>
              <a:t>架构下运行</a:t>
            </a:r>
            <a:r>
              <a:rPr lang="en-US" altLang="zh-CN" dirty="0">
                <a:solidFill>
                  <a:schemeClr val="bg1"/>
                </a:solidFill>
                <a:latin typeface="+mn-ea"/>
                <a:ea typeface="+mn-ea"/>
              </a:rPr>
              <a:t>100%</a:t>
            </a:r>
            <a:r>
              <a:rPr lang="zh-CN" altLang="zh-CN" dirty="0" smtClean="0">
                <a:solidFill>
                  <a:schemeClr val="bg1"/>
                </a:solidFill>
                <a:latin typeface="+mn-ea"/>
                <a:ea typeface="+mn-ea"/>
              </a:rPr>
              <a:t>兼容</a:t>
            </a:r>
            <a:endParaRPr lang="zh-CN" altLang="zh-CN" dirty="0">
              <a:solidFill>
                <a:schemeClr val="bg1"/>
              </a:solidFill>
              <a:latin typeface="+mn-ea"/>
              <a:ea typeface="+mn-ea"/>
            </a:endParaRPr>
          </a:p>
          <a:p>
            <a:pPr fontAlgn="auto">
              <a:lnSpc>
                <a:spcPct val="100000"/>
              </a:lnSpc>
              <a:spcBef>
                <a:spcPts val="0"/>
              </a:spcBef>
              <a:spcAft>
                <a:spcPts val="0"/>
              </a:spcAft>
              <a:buFont typeface="Wingdings" panose="05000000000000000000" pitchFamily="2" charset="2"/>
              <a:buChar char="l"/>
            </a:pPr>
            <a:r>
              <a:rPr lang="zh-CN" altLang="zh-CN" dirty="0">
                <a:solidFill>
                  <a:schemeClr val="bg1"/>
                </a:solidFill>
                <a:latin typeface="+mn-ea"/>
                <a:ea typeface="+mn-ea"/>
              </a:rPr>
              <a:t>安全可信：支持更多加密算法，更安全可靠</a:t>
            </a:r>
            <a:endParaRPr lang="zh-CN" altLang="zh-CN" dirty="0">
              <a:solidFill>
                <a:schemeClr val="bg1"/>
              </a:solidFill>
              <a:latin typeface="+mn-ea"/>
              <a:ea typeface="+mn-ea"/>
            </a:endParaRPr>
          </a:p>
        </p:txBody>
      </p:sp>
      <p:sp>
        <p:nvSpPr>
          <p:cNvPr id="2" name="标题 1"/>
          <p:cNvSpPr>
            <a:spLocks noGrp="1"/>
          </p:cNvSpPr>
          <p:nvPr>
            <p:ph type="title"/>
          </p:nvPr>
        </p:nvSpPr>
        <p:spPr/>
        <p:txBody>
          <a:bodyPr/>
          <a:lstStyle/>
          <a:p>
            <a:r>
              <a:rPr lang="zh-CN" altLang="en-US" sz="36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华为云服务全面鲲鹏化，构建全栈鲲鹏云服务</a:t>
            </a:r>
            <a:br>
              <a:rPr lang="zh-CN" altLang="en-US" sz="36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a:t>
            </a:r>
            <a:r>
              <a:rPr lang="en-US" altLang="zh-CN" dirty="0" err="1"/>
              <a:t>TaiShan</a:t>
            </a:r>
            <a:r>
              <a:rPr lang="en-US" altLang="zh-CN" dirty="0"/>
              <a:t> 200</a:t>
            </a:r>
            <a:r>
              <a:rPr lang="zh-CN" altLang="en-US" dirty="0"/>
              <a:t>服务器加速引擎开发者指南</a:t>
            </a:r>
            <a:r>
              <a:rPr lang="en-US" altLang="zh-CN" dirty="0"/>
              <a:t>》</a:t>
            </a:r>
            <a:endParaRPr lang="en-US" altLang="zh-CN" dirty="0"/>
          </a:p>
          <a:p>
            <a:pPr marL="401320" lvl="1" indent="0">
              <a:buNone/>
            </a:pPr>
            <a:r>
              <a:rPr lang="en-US" altLang="zh-CN" dirty="0">
                <a:hlinkClick r:id="rId1"/>
              </a:rPr>
              <a:t>https://</a:t>
            </a:r>
            <a:r>
              <a:rPr lang="en-US" altLang="zh-CN" dirty="0" smtClean="0">
                <a:hlinkClick r:id="rId1"/>
              </a:rPr>
              <a:t>support.huawei.com/enterprise/zh/doc/EDOC1100098461?idPath=7919749%7C9856522%7C9856629%7C23025673</a:t>
            </a:r>
            <a:endParaRPr lang="en-US" altLang="zh-CN" dirty="0" smtClean="0"/>
          </a:p>
          <a:p>
            <a:r>
              <a:rPr lang="en-US" altLang="zh-CN" dirty="0" err="1" smtClean="0"/>
              <a:t>openEuler</a:t>
            </a:r>
            <a:r>
              <a:rPr lang="zh-CN" altLang="en-US" dirty="0" smtClean="0"/>
              <a:t>开源社区</a:t>
            </a:r>
            <a:r>
              <a:rPr lang="zh-CN" altLang="en-US" dirty="0"/>
              <a:t>：</a:t>
            </a:r>
            <a:r>
              <a:rPr lang="zh-CN" altLang="en-US" dirty="0" smtClean="0"/>
              <a:t> </a:t>
            </a:r>
            <a:r>
              <a:rPr lang="en-US" altLang="zh-CN" dirty="0" smtClean="0">
                <a:hlinkClick r:id="rId2"/>
              </a:rPr>
              <a:t>https://openeuler.org</a:t>
            </a:r>
            <a:endParaRPr lang="en-US" altLang="zh-CN" dirty="0" smtClean="0"/>
          </a:p>
          <a:p>
            <a:r>
              <a:rPr lang="zh-CN" altLang="en-US" sz="2400" dirty="0"/>
              <a:t>鲲鹏</a:t>
            </a:r>
            <a:r>
              <a:rPr lang="zh-CN" altLang="en-US" sz="2400" dirty="0" smtClean="0"/>
              <a:t>社区：</a:t>
            </a:r>
            <a:r>
              <a:rPr lang="en-US" altLang="zh-CN" sz="2400" dirty="0">
                <a:hlinkClick r:id="rId3"/>
              </a:rPr>
              <a:t>https://www.huaweicloud.com/kunpeng</a:t>
            </a:r>
            <a:r>
              <a:rPr lang="en-US" altLang="zh-CN" sz="2400" dirty="0" smtClean="0">
                <a:hlinkClick r:id="rId3"/>
              </a:rPr>
              <a:t>/</a:t>
            </a:r>
            <a:endParaRPr lang="en-US" altLang="zh-CN" sz="2400"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2"/>
          <p:cNvGraphicFramePr>
            <a:graphicFrameLocks noGrp="1"/>
          </p:cNvGraphicFramePr>
          <p:nvPr>
            <p:custDataLst>
              <p:tags r:id="rId1"/>
            </p:custDataLst>
          </p:nvPr>
        </p:nvGraphicFramePr>
        <p:xfrm>
          <a:off x="1008063" y="1405983"/>
          <a:ext cx="10418712" cy="3983990"/>
        </p:xfrm>
        <a:graphic>
          <a:graphicData uri="http://schemas.openxmlformats.org/drawingml/2006/table">
            <a:tbl>
              <a:tblPr firstRow="1" bandRow="1"/>
              <a:tblGrid>
                <a:gridCol w="1467631"/>
                <a:gridCol w="1426271"/>
                <a:gridCol w="1534202"/>
                <a:gridCol w="1442420"/>
                <a:gridCol w="1467631"/>
                <a:gridCol w="1350182"/>
                <a:gridCol w="1730375"/>
              </a:tblGrid>
              <a:tr h="694245">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事物处理</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大数据分析</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数据库</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科学计算</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云服务</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存储</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zh-CN" altLang="en-US" sz="1800" dirty="0" smtClean="0"/>
                        <a:t>移动原生应用</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r>
              <a:tr h="4761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OLTP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OLAP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MySQL</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CAE/CFD</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前端</a:t>
                      </a:r>
                      <a:r>
                        <a:rPr lang="en-US" altLang="zh-CN" sz="1600" dirty="0" smtClean="0">
                          <a:latin typeface="+mn-ea"/>
                          <a:ea typeface="+mn-ea"/>
                        </a:rPr>
                        <a:t>Web</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块存储</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云游戏</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1910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Web</a:t>
                      </a:r>
                      <a:r>
                        <a:rPr lang="zh-CN" altLang="en-US" sz="1600" baseline="0" dirty="0" smtClean="0">
                          <a:latin typeface="+mn-ea"/>
                          <a:ea typeface="+mn-ea"/>
                        </a:rPr>
                        <a:t> </a:t>
                      </a:r>
                      <a:r>
                        <a:rPr lang="en-US" altLang="zh-CN" sz="1600" baseline="0" dirty="0" smtClean="0">
                          <a:latin typeface="+mn-ea"/>
                          <a:ea typeface="+mn-ea"/>
                        </a:rPr>
                        <a:t>Server</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离线分析</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err="1" smtClean="0">
                          <a:latin typeface="+mn-ea"/>
                          <a:ea typeface="+mn-ea"/>
                        </a:rPr>
                        <a:t>Redis</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CAD/EDA</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algn="l" defTabSz="914400" rtl="0" eaLnBrk="1" latinLnBrk="0" hangingPunct="1"/>
                      <a:r>
                        <a:rPr lang="zh-CN" altLang="en-US" sz="1600" kern="1200" dirty="0" smtClean="0">
                          <a:solidFill>
                            <a:schemeClr val="dk1"/>
                          </a:solidFill>
                          <a:latin typeface="+mn-ea"/>
                          <a:ea typeface="+mn-ea"/>
                          <a:cs typeface="+mn-cs"/>
                        </a:rPr>
                        <a:t>数据</a:t>
                      </a:r>
                      <a:r>
                        <a:rPr lang="en-US" altLang="zh-CN" sz="1600" kern="1200" dirty="0" smtClean="0">
                          <a:solidFill>
                            <a:schemeClr val="dk1"/>
                          </a:solidFill>
                          <a:latin typeface="+mn-ea"/>
                          <a:ea typeface="+mn-ea"/>
                          <a:cs typeface="+mn-cs"/>
                        </a:rPr>
                        <a:t>Cache</a:t>
                      </a:r>
                      <a:endParaRPr lang="zh-CN" altLang="en-US" sz="1600" kern="1200" dirty="0">
                        <a:solidFill>
                          <a:schemeClr val="dk1"/>
                        </a:solidFill>
                        <a:latin typeface="+mn-ea"/>
                        <a:ea typeface="+mn-ea"/>
                        <a:cs typeface="+mn-cs"/>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对象存储</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游戏开发测试</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89585">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Email</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AI-</a:t>
                      </a:r>
                      <a:r>
                        <a:rPr lang="zh-CN" altLang="en-US" sz="1600" dirty="0" smtClean="0">
                          <a:latin typeface="+mn-ea"/>
                          <a:ea typeface="+mn-ea"/>
                        </a:rPr>
                        <a:t>训练</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err="1" smtClean="0">
                          <a:latin typeface="+mn-ea"/>
                          <a:ea typeface="+mn-ea"/>
                        </a:rPr>
                        <a:t>Gbase</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生命科学</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搜索</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文件存储</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终端仿真</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7625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应用服务</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AI-</a:t>
                      </a:r>
                      <a:r>
                        <a:rPr lang="zh-CN" altLang="en-US" sz="1600" dirty="0" smtClean="0">
                          <a:latin typeface="+mn-ea"/>
                          <a:ea typeface="+mn-ea"/>
                        </a:rPr>
                        <a:t>推理</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达梦、东方通</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分子动力学</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移动办公</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761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ERP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人大金仓</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能源</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可在</a:t>
                      </a:r>
                      <a:r>
                        <a:rPr lang="en-US" altLang="zh-CN" sz="1600" dirty="0" smtClean="0">
                          <a:latin typeface="+mn-ea"/>
                          <a:ea typeface="+mn-ea"/>
                        </a:rPr>
                        <a:t>ARM</a:t>
                      </a:r>
                      <a:r>
                        <a:rPr lang="zh-CN" altLang="en-US" sz="1600" dirty="0" smtClean="0">
                          <a:latin typeface="+mn-ea"/>
                          <a:ea typeface="+mn-ea"/>
                        </a:rPr>
                        <a:t>运行</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7625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CRM</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Oracle</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气象学</a:t>
                      </a:r>
                      <a:endParaRPr lang="zh-CN" altLang="en-US" sz="1600" dirty="0">
                        <a:latin typeface="+mn-ea"/>
                        <a:ea typeface="+mn-ea"/>
                      </a:endParaRPr>
                    </a:p>
                  </a:txBody>
                  <a:tcPr marL="121920" marR="121920" marT="60960" marB="6096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r>
              <a:tr h="47612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en-US" altLang="zh-CN" sz="1600" dirty="0" smtClean="0">
                          <a:latin typeface="+mn-ea"/>
                          <a:ea typeface="+mn-ea"/>
                        </a:rPr>
                        <a:t>SAP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r>
                        <a:rPr lang="zh-CN" altLang="en-US" sz="1600" dirty="0" smtClean="0">
                          <a:latin typeface="+mn-ea"/>
                          <a:ea typeface="+mn-ea"/>
                        </a:rPr>
                        <a:t>国防</a:t>
                      </a:r>
                      <a:r>
                        <a:rPr lang="en-US" altLang="zh-CN" sz="1600" dirty="0" smtClean="0">
                          <a:latin typeface="+mn-ea"/>
                          <a:ea typeface="+mn-ea"/>
                        </a:rPr>
                        <a:t>&amp;</a:t>
                      </a:r>
                      <a:r>
                        <a:rPr lang="zh-CN" altLang="en-US" sz="1600" dirty="0" smtClean="0">
                          <a:latin typeface="+mn-ea"/>
                          <a:ea typeface="+mn-ea"/>
                        </a:rPr>
                        <a:t>安全</a:t>
                      </a:r>
                      <a:endParaRPr lang="zh-CN" altLang="en-US" sz="1600" dirty="0">
                        <a:latin typeface="+mn-ea"/>
                        <a:ea typeface="+mn-ea"/>
                      </a:endParaRPr>
                    </a:p>
                  </a:txBody>
                  <a:tcPr marL="121920" marR="121920" marT="60960" marB="6096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r>
            </a:tbl>
          </a:graphicData>
        </a:graphic>
      </p:graphicFrame>
      <p:sp>
        <p:nvSpPr>
          <p:cNvPr id="10" name="TextBox 6"/>
          <p:cNvSpPr txBox="1"/>
          <p:nvPr/>
        </p:nvSpPr>
        <p:spPr>
          <a:xfrm>
            <a:off x="1008063" y="5400305"/>
            <a:ext cx="11194400" cy="861702"/>
          </a:xfrm>
          <a:prstGeom prst="rect">
            <a:avLst/>
          </a:prstGeom>
          <a:noFill/>
        </p:spPr>
        <p:txBody>
          <a:bodyPr wrap="square" lIns="121848" tIns="60924" rIns="121848" bIns="60924" rtlCol="0">
            <a:spAutoFit/>
          </a:bodyPr>
          <a:lstStyle/>
          <a:p>
            <a:pPr marL="342900" indent="-34290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各类业务中，开源软件可以</a:t>
            </a:r>
            <a:r>
              <a:rPr lang="zh-CN" altLang="en-US" sz="1600" dirty="0" smtClean="0">
                <a:solidFill>
                  <a:prstClr val="black"/>
                </a:solidFill>
                <a:latin typeface="微软雅黑" panose="020B0503020204020204" pitchFamily="34" charset="-122"/>
                <a:ea typeface="微软雅黑" panose="020B0503020204020204" pitchFamily="34" charset="-122"/>
              </a:rPr>
              <a:t>在华为鲲鹏平台</a:t>
            </a:r>
            <a:r>
              <a:rPr lang="zh-CN" altLang="en-US" sz="1600" dirty="0">
                <a:solidFill>
                  <a:prstClr val="black"/>
                </a:solidFill>
                <a:latin typeface="微软雅黑" panose="020B0503020204020204" pitchFamily="34" charset="-122"/>
                <a:ea typeface="微软雅黑" panose="020B0503020204020204" pitchFamily="34" charset="-122"/>
              </a:rPr>
              <a:t>上运行，商业软件逐步完善</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并行度较高或者可以并行化的应用，具有较好的性能</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solidFill>
                  <a:sysClr val="windowText" lastClr="000000"/>
                </a:solidFill>
              </a:rPr>
              <a:t>华为云鲲鹏云服务支持丰富场景</a:t>
            </a:r>
            <a:br>
              <a:rPr lang="zh-CN" altLang="en-US" dirty="0">
                <a:solidFill>
                  <a:sysClr val="windowText" lastClr="000000"/>
                </a:solidFill>
              </a:rPr>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梯形 4"/>
          <p:cNvSpPr/>
          <p:nvPr/>
        </p:nvSpPr>
        <p:spPr bwMode="auto">
          <a:xfrm flipV="1">
            <a:off x="1610030" y="5165540"/>
            <a:ext cx="9364766" cy="603720"/>
          </a:xfrm>
          <a:prstGeom prst="trapezoid">
            <a:avLst>
              <a:gd name="adj" fmla="val 583194"/>
            </a:avLst>
          </a:prstGeom>
          <a:gradFill flip="none" rotWithShape="1">
            <a:gsLst>
              <a:gs pos="100000">
                <a:schemeClr val="bg1"/>
              </a:gs>
              <a:gs pos="0">
                <a:schemeClr val="bg1">
                  <a:lumMod val="90000"/>
                </a:schemeClr>
              </a:gs>
              <a:gs pos="38000">
                <a:schemeClr val="bg1">
                  <a:lumMod val="93000"/>
                </a:schemeClr>
              </a:gs>
              <a:gs pos="66000">
                <a:schemeClr val="bg1">
                  <a:lumMod val="96000"/>
                </a:schemeClr>
              </a:gs>
              <a:gs pos="85000">
                <a:schemeClr val="bg1">
                  <a:lumMod val="99000"/>
                </a:schemeClr>
              </a:gs>
            </a:gsLst>
            <a:lin ang="27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smtClean="0">
              <a:ln>
                <a:noFill/>
              </a:ln>
              <a:solidFill>
                <a:schemeClr val="tx1"/>
              </a:solidFill>
              <a:effectLst/>
              <a:latin typeface="+mn-ea"/>
              <a:ea typeface="+mn-ea"/>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44840" y="5057258"/>
            <a:ext cx="4448768" cy="1800742"/>
          </a:xfrm>
          <a:prstGeom prst="rect">
            <a:avLst/>
          </a:prstGeom>
        </p:spPr>
      </p:pic>
      <p:sp>
        <p:nvSpPr>
          <p:cNvPr id="2" name="标题 1"/>
          <p:cNvSpPr>
            <a:spLocks noGrp="1"/>
          </p:cNvSpPr>
          <p:nvPr>
            <p:ph type="title"/>
          </p:nvPr>
        </p:nvSpPr>
        <p:spPr/>
        <p:txBody>
          <a:bodyPr/>
          <a:lstStyle/>
          <a:p>
            <a:r>
              <a:rPr lang="zh-CN" altLang="en-US" dirty="0">
                <a:solidFill>
                  <a:schemeClr val="tx1"/>
                </a:solidFill>
              </a:rPr>
              <a:t>鲲鹏</a:t>
            </a:r>
            <a:r>
              <a:rPr lang="zh-CN" altLang="en-US" dirty="0" smtClean="0">
                <a:solidFill>
                  <a:schemeClr val="tx1"/>
                </a:solidFill>
              </a:rPr>
              <a:t>生态兼容的操作系统介绍</a:t>
            </a:r>
            <a:endParaRPr lang="zh-CN" altLang="en-US" dirty="0">
              <a:solidFill>
                <a:schemeClr val="tx1"/>
              </a:solidFill>
            </a:endParaRPr>
          </a:p>
        </p:txBody>
      </p:sp>
      <p:graphicFrame>
        <p:nvGraphicFramePr>
          <p:cNvPr id="3" name="表格 2"/>
          <p:cNvGraphicFramePr>
            <a:graphicFrameLocks noGrp="1"/>
          </p:cNvGraphicFramePr>
          <p:nvPr/>
        </p:nvGraphicFramePr>
        <p:xfrm>
          <a:off x="1091444" y="1355848"/>
          <a:ext cx="10297150" cy="3801344"/>
        </p:xfrm>
        <a:graphic>
          <a:graphicData uri="http://schemas.openxmlformats.org/drawingml/2006/table">
            <a:tbl>
              <a:tblPr firstRow="1" bandRow="1"/>
              <a:tblGrid>
                <a:gridCol w="972108"/>
                <a:gridCol w="2736306"/>
                <a:gridCol w="6588736"/>
              </a:tblGrid>
              <a:tr h="539328">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latin typeface="微软雅黑" panose="020B0503020204020204" pitchFamily="34" charset="-122"/>
                          <a:ea typeface="微软雅黑" panose="020B0503020204020204" pitchFamily="34" charset="-122"/>
                        </a:rPr>
                        <a:t>社区发行版</a:t>
                      </a:r>
                      <a:endParaRPr lang="zh-CN" altLang="en-US" sz="2000" b="1"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latin typeface="微软雅黑" panose="020B0503020204020204" pitchFamily="34" charset="-122"/>
                          <a:ea typeface="微软雅黑" panose="020B0503020204020204" pitchFamily="34" charset="-122"/>
                        </a:rPr>
                        <a:t>商用发行版</a:t>
                      </a:r>
                      <a:endParaRPr lang="zh-CN" altLang="en-US" sz="2000" b="1"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857860">
                <a:tc>
                  <a:txBody>
                    <a:bodyPr/>
                    <a:lstStyle/>
                    <a:p>
                      <a:pPr algn="l"/>
                      <a:r>
                        <a:rPr lang="zh-CN" altLang="en-US" sz="2000" dirty="0" smtClean="0">
                          <a:latin typeface="微软雅黑" panose="020B0503020204020204" pitchFamily="34" charset="-122"/>
                          <a:ea typeface="微软雅黑" panose="020B0503020204020204" pitchFamily="34" charset="-122"/>
                        </a:rPr>
                        <a:t>国产</a:t>
                      </a:r>
                      <a:r>
                        <a:rPr lang="en-US" altLang="zh-CN" sz="2000" dirty="0" smtClean="0">
                          <a:latin typeface="微软雅黑" panose="020B0503020204020204" pitchFamily="34" charset="-122"/>
                          <a:ea typeface="微软雅黑" panose="020B0503020204020204" pitchFamily="34" charset="-122"/>
                        </a:rPr>
                        <a:t>OS</a:t>
                      </a:r>
                      <a:endParaRPr lang="en-US" altLang="zh-CN" sz="20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tcPr>
                </a:tc>
                <a:tc>
                  <a:txBody>
                    <a:bodyPr/>
                    <a:lstStyle/>
                    <a:p>
                      <a:pPr algn="l"/>
                      <a:endParaRPr lang="en-US" altLang="zh-CN" sz="2000" dirty="0" smtClean="0">
                        <a:latin typeface="微软雅黑" panose="020B0503020204020204" pitchFamily="34" charset="-122"/>
                        <a:ea typeface="微软雅黑" panose="020B0503020204020204" pitchFamily="34" charset="-122"/>
                      </a:endParaRPr>
                    </a:p>
                  </a:txBody>
                  <a:tcPr anchor="ctr"/>
                </a:tc>
                <a:tc>
                  <a:txBody>
                    <a:bodyPr/>
                    <a:lstStyle/>
                    <a:p>
                      <a:pPr algn="l"/>
                      <a:endParaRPr lang="zh-CN" altLang="en-US" sz="20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1404156">
                <a:tc>
                  <a:txBody>
                    <a:bodyPr/>
                    <a:lstStyle/>
                    <a:p>
                      <a:pPr algn="l"/>
                      <a:r>
                        <a:rPr lang="zh-CN" altLang="en-US" sz="2000" dirty="0" smtClean="0">
                          <a:latin typeface="微软雅黑" panose="020B0503020204020204" pitchFamily="34" charset="-122"/>
                          <a:ea typeface="微软雅黑" panose="020B0503020204020204" pitchFamily="34" charset="-122"/>
                        </a:rPr>
                        <a:t>国外</a:t>
                      </a:r>
                      <a:r>
                        <a:rPr lang="en-US" altLang="zh-CN" sz="2000" dirty="0" smtClean="0">
                          <a:latin typeface="微软雅黑" panose="020B0503020204020204" pitchFamily="34" charset="-122"/>
                          <a:ea typeface="微软雅黑" panose="020B0503020204020204" pitchFamily="34" charset="-122"/>
                        </a:rPr>
                        <a:t>OS</a:t>
                      </a:r>
                      <a:endParaRPr lang="en-US" altLang="zh-CN" sz="2000" dirty="0" smtClean="0">
                        <a:latin typeface="微软雅黑" panose="020B0503020204020204" pitchFamily="34" charset="-122"/>
                        <a:ea typeface="微软雅黑" panose="020B0503020204020204" pitchFamily="34" charset="-122"/>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smtClean="0">
                        <a:latin typeface="微软雅黑" panose="020B0503020204020204" pitchFamily="34" charset="-122"/>
                        <a:ea typeface="微软雅黑" panose="020B0503020204020204" pitchFamily="34" charset="-122"/>
                      </a:endParaRPr>
                    </a:p>
                  </a:txBody>
                  <a:tcPr anchor="ctr">
                    <a:lnB w="28575" cap="flat" cmpd="sng" algn="ctr">
                      <a:solidFill>
                        <a:schemeClr val="tx1"/>
                      </a:solidFill>
                      <a:prstDash val="solid"/>
                      <a:round/>
                      <a:headEnd type="none" w="med" len="med"/>
                      <a:tailEnd type="none" w="med" len="med"/>
                    </a:lnB>
                  </a:tcPr>
                </a:tc>
                <a:tc>
                  <a:txBody>
                    <a:bodyPr/>
                    <a:lstStyle/>
                    <a:p>
                      <a:pPr algn="l"/>
                      <a:endParaRPr lang="zh-CN" altLang="en-US" sz="20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424" y="2491781"/>
            <a:ext cx="2708020" cy="79563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1395" t="23843" r="11395"/>
          <a:stretch>
            <a:fillRect/>
          </a:stretch>
        </p:blipFill>
        <p:spPr>
          <a:xfrm>
            <a:off x="2459053" y="3789040"/>
            <a:ext cx="1008655" cy="994895"/>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7316" y="4769191"/>
            <a:ext cx="1116396" cy="315993"/>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1357" t="20683" r="23916" b="17916"/>
          <a:stretch>
            <a:fillRect/>
          </a:stretch>
        </p:blipFill>
        <p:spPr>
          <a:xfrm>
            <a:off x="4816249" y="2058493"/>
            <a:ext cx="1476164" cy="1656185"/>
          </a:xfrm>
          <a:prstGeom prst="rect">
            <a:avLst/>
          </a:prstGeom>
          <a:solidFill>
            <a:schemeClr val="accent1"/>
          </a:solidFill>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l="9980" t="13522" r="7329" b="13487"/>
          <a:stretch>
            <a:fillRect/>
          </a:stretch>
        </p:blipFill>
        <p:spPr>
          <a:xfrm>
            <a:off x="6305376" y="2097922"/>
            <a:ext cx="2088232" cy="756085"/>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t="14587" b="12897"/>
          <a:stretch>
            <a:fillRect/>
          </a:stretch>
        </p:blipFill>
        <p:spPr>
          <a:xfrm>
            <a:off x="6062807" y="3092703"/>
            <a:ext cx="2659476" cy="576064"/>
          </a:xfrm>
          <a:prstGeom prst="rect">
            <a:avLst/>
          </a:prstGeom>
        </p:spPr>
      </p:pic>
      <p:pic>
        <p:nvPicPr>
          <p:cNvPr id="16" name="图片 15"/>
          <p:cNvPicPr>
            <a:picLocks noChangeAspect="1"/>
          </p:cNvPicPr>
          <p:nvPr/>
        </p:nvPicPr>
        <p:blipFill rotWithShape="1">
          <a:blip r:embed="rId8" cstate="print">
            <a:extLst>
              <a:ext uri="{28A0092B-C50C-407E-A947-70E740481C1C}">
                <a14:useLocalDpi xmlns:a14="http://schemas.microsoft.com/office/drawing/2010/main" val="0"/>
              </a:ext>
            </a:extLst>
          </a:blip>
          <a:srcRect l="12766" t="25716" r="13154" b="25184"/>
          <a:stretch>
            <a:fillRect/>
          </a:stretch>
        </p:blipFill>
        <p:spPr>
          <a:xfrm>
            <a:off x="5731906" y="3876958"/>
            <a:ext cx="2091457" cy="972108"/>
          </a:xfrm>
          <a:prstGeom prst="rect">
            <a:avLst/>
          </a:prstGeom>
        </p:spPr>
      </p:pic>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4385" y="2051341"/>
            <a:ext cx="1337595" cy="435496"/>
          </a:xfrm>
          <a:prstGeom prst="rect">
            <a:avLst/>
          </a:prstGeom>
        </p:spPr>
      </p:pic>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2283" y="2566264"/>
            <a:ext cx="1109193" cy="363273"/>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2283" y="3172456"/>
            <a:ext cx="1113345" cy="450486"/>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33306" y="2430054"/>
            <a:ext cx="1153458" cy="565421"/>
          </a:xfrm>
          <a:prstGeom prst="rect">
            <a:avLst/>
          </a:prstGeom>
        </p:spPr>
      </p:pic>
      <p:sp>
        <p:nvSpPr>
          <p:cNvPr id="21" name="文本框 20"/>
          <p:cNvSpPr txBox="1"/>
          <p:nvPr/>
        </p:nvSpPr>
        <p:spPr bwMode="auto">
          <a:xfrm>
            <a:off x="2368367" y="3380394"/>
            <a:ext cx="300751" cy="242548"/>
          </a:xfrm>
          <a:prstGeom prst="rect">
            <a:avLst/>
          </a:prstGeom>
          <a:noFill/>
          <a:ln w="9525" algn="ctr">
            <a:noFill/>
            <a:miter lim="800000"/>
          </a:ln>
        </p:spPr>
        <p:txBody>
          <a:bodyPr vert="horz" wrap="none" lIns="87802" tIns="43901" rIns="87802" bIns="43901" numCol="1" rtlCol="0" anchor="ctr" anchorCtr="0" compatLnSpc="1">
            <a:spAutoFit/>
          </a:bodyPr>
          <a:lstStyle/>
          <a:p>
            <a:r>
              <a:rPr lang="en-US" altLang="zh-CN" b="1" dirty="0" smtClean="0">
                <a:latin typeface="+mn-ea"/>
                <a:ea typeface="+mn-ea"/>
              </a:rPr>
              <a:t>…</a:t>
            </a:r>
            <a:endParaRPr lang="zh-CN" altLang="en-US" b="1" dirty="0" smtClean="0">
              <a:latin typeface="+mn-ea"/>
              <a:ea typeface="+mn-ea"/>
            </a:endParaRPr>
          </a:p>
        </p:txBody>
      </p:sp>
      <p:sp>
        <p:nvSpPr>
          <p:cNvPr id="22" name="文本框 21"/>
          <p:cNvSpPr txBox="1"/>
          <p:nvPr/>
        </p:nvSpPr>
        <p:spPr bwMode="auto">
          <a:xfrm>
            <a:off x="3776776" y="4792223"/>
            <a:ext cx="300751" cy="242548"/>
          </a:xfrm>
          <a:prstGeom prst="rect">
            <a:avLst/>
          </a:prstGeom>
          <a:noFill/>
          <a:ln w="9525" algn="ctr">
            <a:noFill/>
            <a:miter lim="800000"/>
          </a:ln>
        </p:spPr>
        <p:txBody>
          <a:bodyPr vert="horz" wrap="none" lIns="87802" tIns="43901" rIns="87802" bIns="43901" numCol="1" rtlCol="0" anchor="ctr" anchorCtr="0" compatLnSpc="1">
            <a:spAutoFit/>
          </a:bodyPr>
          <a:lstStyle/>
          <a:p>
            <a:r>
              <a:rPr lang="en-US" altLang="zh-CN" b="1" dirty="0" smtClean="0">
                <a:latin typeface="+mn-ea"/>
                <a:ea typeface="+mn-ea"/>
              </a:rPr>
              <a:t>…</a:t>
            </a:r>
            <a:endParaRPr lang="zh-CN" altLang="en-US" b="1" dirty="0" smtClean="0">
              <a:latin typeface="+mn-ea"/>
              <a:ea typeface="+mn-ea"/>
            </a:endParaRPr>
          </a:p>
        </p:txBody>
      </p:sp>
      <p:sp>
        <p:nvSpPr>
          <p:cNvPr id="23" name="文本框 22"/>
          <p:cNvSpPr txBox="1"/>
          <p:nvPr/>
        </p:nvSpPr>
        <p:spPr bwMode="auto">
          <a:xfrm>
            <a:off x="7898654" y="4576199"/>
            <a:ext cx="300751" cy="242548"/>
          </a:xfrm>
          <a:prstGeom prst="rect">
            <a:avLst/>
          </a:prstGeom>
          <a:noFill/>
          <a:ln w="9525" algn="ctr">
            <a:noFill/>
            <a:miter lim="800000"/>
          </a:ln>
        </p:spPr>
        <p:txBody>
          <a:bodyPr vert="horz" wrap="none" lIns="87802" tIns="43901" rIns="87802" bIns="43901" numCol="1" rtlCol="0" anchor="ctr" anchorCtr="0" compatLnSpc="1">
            <a:spAutoFit/>
          </a:bodyPr>
          <a:lstStyle/>
          <a:p>
            <a:r>
              <a:rPr lang="en-US" altLang="zh-CN" b="1" dirty="0" smtClean="0">
                <a:latin typeface="+mn-ea"/>
                <a:ea typeface="+mn-ea"/>
              </a:rPr>
              <a:t>…</a:t>
            </a:r>
            <a:endParaRPr lang="zh-CN" altLang="en-US" b="1" dirty="0" smtClean="0">
              <a:latin typeface="+mn-ea"/>
              <a:ea typeface="+mn-ea"/>
            </a:endParaRPr>
          </a:p>
        </p:txBody>
      </p:sp>
      <p:sp>
        <p:nvSpPr>
          <p:cNvPr id="24" name="文本框 23"/>
          <p:cNvSpPr txBox="1"/>
          <p:nvPr/>
        </p:nvSpPr>
        <p:spPr bwMode="auto">
          <a:xfrm>
            <a:off x="9969115" y="3259120"/>
            <a:ext cx="300751" cy="242548"/>
          </a:xfrm>
          <a:prstGeom prst="rect">
            <a:avLst/>
          </a:prstGeom>
          <a:noFill/>
          <a:ln w="9525" algn="ctr">
            <a:noFill/>
            <a:miter lim="800000"/>
          </a:ln>
        </p:spPr>
        <p:txBody>
          <a:bodyPr vert="horz" wrap="none" lIns="87802" tIns="43901" rIns="87802" bIns="43901" numCol="1" rtlCol="0" anchor="ctr" anchorCtr="0" compatLnSpc="1">
            <a:spAutoFit/>
          </a:bodyPr>
          <a:lstStyle/>
          <a:p>
            <a:r>
              <a:rPr lang="en-US" altLang="zh-CN" b="1" dirty="0" smtClean="0">
                <a:latin typeface="+mn-ea"/>
                <a:ea typeface="+mn-ea"/>
              </a:rPr>
              <a:t>…</a:t>
            </a:r>
            <a:endParaRPr lang="zh-CN" altLang="en-US" b="1" dirty="0" smtClean="0">
              <a:latin typeface="+mn-ea"/>
              <a:ea typeface="+mn-ea"/>
            </a:endParaRPr>
          </a:p>
        </p:txBody>
      </p:sp>
      <p:pic>
        <p:nvPicPr>
          <p:cNvPr id="10" name="图片 9"/>
          <p:cNvPicPr>
            <a:picLocks noChangeAspect="1"/>
          </p:cNvPicPr>
          <p:nvPr/>
        </p:nvPicPr>
        <p:blipFill rotWithShape="1">
          <a:blip r:embed="rId13" cstate="print">
            <a:extLst>
              <a:ext uri="{28A0092B-C50C-407E-A947-70E740481C1C}">
                <a14:useLocalDpi xmlns:a14="http://schemas.microsoft.com/office/drawing/2010/main" val="0"/>
              </a:ext>
            </a:extLst>
          </a:blip>
          <a:srcRect l="17379" t="8816" r="21752" b="13962"/>
          <a:stretch>
            <a:fillRect/>
          </a:stretch>
        </p:blipFill>
        <p:spPr>
          <a:xfrm>
            <a:off x="3724400" y="3846233"/>
            <a:ext cx="982007" cy="88076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鲲鹏计算产业优势</a:t>
            </a:r>
            <a:endParaRPr lang="zh-CN" altLang="en-US" dirty="0">
              <a:solidFill>
                <a:schemeClr val="tx1"/>
              </a:solidFill>
            </a:endParaRPr>
          </a:p>
        </p:txBody>
      </p:sp>
      <p:sp>
        <p:nvSpPr>
          <p:cNvPr id="4" name="矩形 3"/>
          <p:cNvSpPr/>
          <p:nvPr/>
        </p:nvSpPr>
        <p:spPr bwMode="auto">
          <a:xfrm>
            <a:off x="1207786" y="4185084"/>
            <a:ext cx="2419652" cy="1584176"/>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 name="文本框 6"/>
          <p:cNvSpPr txBox="1"/>
          <p:nvPr/>
        </p:nvSpPr>
        <p:spPr bwMode="auto">
          <a:xfrm>
            <a:off x="1286478" y="4476377"/>
            <a:ext cx="2228632" cy="919656"/>
          </a:xfrm>
          <a:prstGeom prst="rect">
            <a:avLst/>
          </a:prstGeom>
          <a:noFill/>
          <a:ln w="9525" algn="ctr">
            <a:noFill/>
            <a:miter lim="800000"/>
          </a:ln>
        </p:spPr>
        <p:txBody>
          <a:bodyPr vert="horz" wrap="square" lIns="87802" tIns="43901" rIns="87802" bIns="43901" numCol="1" rtlCol="0" anchor="ctr" anchorCtr="0" compatLnSpc="1">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和</a:t>
            </a:r>
            <a:r>
              <a:rPr lang="en-US" altLang="zh-CN" sz="1800" dirty="0" smtClean="0">
                <a:latin typeface="微软雅黑" panose="020B0503020204020204" pitchFamily="34" charset="-122"/>
                <a:ea typeface="微软雅黑" panose="020B0503020204020204" pitchFamily="34" charset="-122"/>
              </a:rPr>
              <a:t>ARM</a:t>
            </a:r>
            <a:r>
              <a:rPr lang="zh-CN" altLang="en-US" sz="1800" dirty="0" smtClean="0">
                <a:latin typeface="微软雅黑" panose="020B0503020204020204" pitchFamily="34" charset="-122"/>
                <a:ea typeface="微软雅黑" panose="020B0503020204020204" pitchFamily="34" charset="-122"/>
              </a:rPr>
              <a:t>共享优势生态，协同加速发展</a:t>
            </a:r>
            <a:endParaRPr lang="zh-CN" altLang="en-US" sz="1800" dirty="0" smtClean="0">
              <a:latin typeface="微软雅黑" panose="020B0503020204020204" pitchFamily="34" charset="-122"/>
              <a:ea typeface="微软雅黑" panose="020B0503020204020204" pitchFamily="34" charset="-122"/>
            </a:endParaRPr>
          </a:p>
        </p:txBody>
      </p:sp>
      <p:sp>
        <p:nvSpPr>
          <p:cNvPr id="8" name="矩形 7"/>
          <p:cNvSpPr/>
          <p:nvPr/>
        </p:nvSpPr>
        <p:spPr bwMode="auto">
          <a:xfrm>
            <a:off x="8060506" y="2021149"/>
            <a:ext cx="2329497" cy="2005570"/>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 name="矩形 8"/>
          <p:cNvSpPr/>
          <p:nvPr/>
        </p:nvSpPr>
        <p:spPr>
          <a:xfrm>
            <a:off x="8259591" y="2118507"/>
            <a:ext cx="2160240" cy="1754326"/>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以中国市场孵化和完善行业应用，与全球产业形成良性循环 </a:t>
            </a:r>
            <a:endParaRPr lang="zh-CN" altLang="en-US" sz="1800" dirty="0">
              <a:latin typeface="微软雅黑" panose="020B0503020204020204" pitchFamily="34" charset="-122"/>
              <a:ea typeface="微软雅黑" panose="020B0503020204020204" pitchFamily="34" charset="-122"/>
            </a:endParaRPr>
          </a:p>
        </p:txBody>
      </p:sp>
      <p:sp>
        <p:nvSpPr>
          <p:cNvPr id="13" name="矩形 12"/>
          <p:cNvSpPr/>
          <p:nvPr/>
        </p:nvSpPr>
        <p:spPr>
          <a:xfrm>
            <a:off x="6252631" y="2744924"/>
            <a:ext cx="4460792" cy="738664"/>
          </a:xfrm>
          <a:prstGeom prst="rect">
            <a:avLst/>
          </a:prstGeom>
        </p:spPr>
        <p:txBody>
          <a:bodyPr wrap="square">
            <a:spAutoFit/>
          </a:bodyPr>
          <a:lstStyle/>
          <a:p>
            <a:pPr>
              <a:lnSpc>
                <a:spcPct val="150000"/>
              </a:lnSpc>
            </a:pPr>
            <a:br>
              <a:rPr lang="zh-CN" altLang="en-US" sz="1400" dirty="0">
                <a:latin typeface="微软雅黑" panose="020B0503020204020204" pitchFamily="34" charset="-122"/>
                <a:ea typeface="微软雅黑" panose="020B0503020204020204" pitchFamily="34" charset="-122"/>
              </a:rPr>
            </a:br>
            <a:endParaRPr lang="zh-CN" altLang="en-US" sz="1400" dirty="0">
              <a:latin typeface="微软雅黑" panose="020B0503020204020204" pitchFamily="34" charset="-122"/>
              <a:ea typeface="微软雅黑" panose="020B0503020204020204" pitchFamily="34" charset="-122"/>
            </a:endParaRPr>
          </a:p>
        </p:txBody>
      </p:sp>
      <p:sp>
        <p:nvSpPr>
          <p:cNvPr id="5" name="任意多边形 4"/>
          <p:cNvSpPr/>
          <p:nvPr/>
        </p:nvSpPr>
        <p:spPr>
          <a:xfrm>
            <a:off x="4655537" y="2833915"/>
            <a:ext cx="2052091" cy="2052047"/>
          </a:xfrm>
          <a:custGeom>
            <a:avLst/>
            <a:gdLst>
              <a:gd name="connsiteX0" fmla="*/ 0 w 2052091"/>
              <a:gd name="connsiteY0" fmla="*/ 1026024 h 2052047"/>
              <a:gd name="connsiteX1" fmla="*/ 1026046 w 2052091"/>
              <a:gd name="connsiteY1" fmla="*/ 0 h 2052047"/>
              <a:gd name="connsiteX2" fmla="*/ 2052092 w 2052091"/>
              <a:gd name="connsiteY2" fmla="*/ 1026024 h 2052047"/>
              <a:gd name="connsiteX3" fmla="*/ 1026046 w 2052091"/>
              <a:gd name="connsiteY3" fmla="*/ 2052048 h 2052047"/>
              <a:gd name="connsiteX4" fmla="*/ 0 w 2052091"/>
              <a:gd name="connsiteY4" fmla="*/ 1026024 h 205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91" h="2052047">
                <a:moveTo>
                  <a:pt x="0" y="1026024"/>
                </a:moveTo>
                <a:cubicBezTo>
                  <a:pt x="0" y="459367"/>
                  <a:pt x="459376" y="0"/>
                  <a:pt x="1026046" y="0"/>
                </a:cubicBezTo>
                <a:cubicBezTo>
                  <a:pt x="1592716" y="0"/>
                  <a:pt x="2052092" y="459367"/>
                  <a:pt x="2052092" y="1026024"/>
                </a:cubicBezTo>
                <a:cubicBezTo>
                  <a:pt x="2052092" y="1592681"/>
                  <a:pt x="1592716" y="2052048"/>
                  <a:pt x="1026046" y="2052048"/>
                </a:cubicBezTo>
                <a:cubicBezTo>
                  <a:pt x="459376" y="2052048"/>
                  <a:pt x="0" y="1592681"/>
                  <a:pt x="0" y="1026024"/>
                </a:cubicBezTo>
                <a:close/>
              </a:path>
            </a:pathLst>
          </a:custGeom>
          <a:solidFill>
            <a:srgbClr val="00B0F0"/>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422442" tIns="422435" rIns="422442" bIns="422435" numCol="1" spcCol="1270" anchor="ctr" anchorCtr="0">
            <a:noAutofit/>
          </a:bodyPr>
          <a:lstStyle/>
          <a:p>
            <a:pPr lvl="0" algn="ctr" defTabSz="1422400">
              <a:lnSpc>
                <a:spcPct val="90000"/>
              </a:lnSpc>
              <a:spcBef>
                <a:spcPct val="0"/>
              </a:spcBef>
              <a:spcAft>
                <a:spcPct val="35000"/>
              </a:spcAft>
            </a:pPr>
            <a:r>
              <a:rPr lang="zh-CN" altLang="en-US" sz="4000" b="1" kern="1200" dirty="0" smtClean="0">
                <a:solidFill>
                  <a:schemeClr val="tx1"/>
                </a:solidFill>
              </a:rPr>
              <a:t>优 势</a:t>
            </a:r>
            <a:endParaRPr lang="zh-CN" altLang="en-US" sz="4000" b="1" kern="1200" dirty="0">
              <a:solidFill>
                <a:schemeClr val="tx1"/>
              </a:solidFill>
            </a:endParaRPr>
          </a:p>
        </p:txBody>
      </p:sp>
      <p:sp>
        <p:nvSpPr>
          <p:cNvPr id="6" name="椭圆 5"/>
          <p:cNvSpPr/>
          <p:nvPr/>
        </p:nvSpPr>
        <p:spPr>
          <a:xfrm>
            <a:off x="5826416" y="2740422"/>
            <a:ext cx="228222" cy="228218"/>
          </a:xfrm>
          <a:prstGeom prst="ellipse">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椭圆 9"/>
          <p:cNvSpPr/>
          <p:nvPr/>
        </p:nvSpPr>
        <p:spPr>
          <a:xfrm>
            <a:off x="5286010" y="4733497"/>
            <a:ext cx="165251" cy="165410"/>
          </a:xfrm>
          <a:prstGeom prst="ellipse">
            <a:avLst/>
          </a:prstGeom>
        </p:spPr>
        <p:style>
          <a:lnRef idx="0">
            <a:schemeClr val="lt1">
              <a:hueOff val="0"/>
              <a:satOff val="0"/>
              <a:lumOff val="0"/>
              <a:alphaOff val="0"/>
            </a:schemeClr>
          </a:lnRef>
          <a:fillRef idx="3">
            <a:schemeClr val="accent3">
              <a:hueOff val="0"/>
              <a:satOff val="0"/>
              <a:lumOff val="-8315"/>
              <a:alphaOff val="0"/>
            </a:schemeClr>
          </a:fillRef>
          <a:effectRef idx="2">
            <a:schemeClr val="accent3">
              <a:hueOff val="0"/>
              <a:satOff val="0"/>
              <a:lumOff val="-8315"/>
              <a:alphaOff val="0"/>
            </a:schemeClr>
          </a:effectRef>
          <a:fontRef idx="minor">
            <a:schemeClr val="lt1"/>
          </a:fontRef>
        </p:style>
      </p:sp>
      <p:sp>
        <p:nvSpPr>
          <p:cNvPr id="11" name="椭圆 10"/>
          <p:cNvSpPr/>
          <p:nvPr/>
        </p:nvSpPr>
        <p:spPr>
          <a:xfrm>
            <a:off x="6839677" y="3666720"/>
            <a:ext cx="165251" cy="165410"/>
          </a:xfrm>
          <a:prstGeom prst="ellipse">
            <a:avLst/>
          </a:prstGeom>
        </p:spPr>
        <p:style>
          <a:lnRef idx="0">
            <a:schemeClr val="lt1">
              <a:hueOff val="0"/>
              <a:satOff val="0"/>
              <a:lumOff val="0"/>
              <a:alphaOff val="0"/>
            </a:schemeClr>
          </a:lnRef>
          <a:fillRef idx="3">
            <a:schemeClr val="accent3">
              <a:hueOff val="0"/>
              <a:satOff val="0"/>
              <a:lumOff val="-16649"/>
              <a:alphaOff val="0"/>
            </a:schemeClr>
          </a:fillRef>
          <a:effectRef idx="2">
            <a:schemeClr val="accent3">
              <a:hueOff val="0"/>
              <a:satOff val="0"/>
              <a:lumOff val="-16649"/>
              <a:alphaOff val="0"/>
            </a:schemeClr>
          </a:effectRef>
          <a:fontRef idx="minor">
            <a:schemeClr val="lt1"/>
          </a:fontRef>
        </p:style>
      </p:sp>
      <p:sp>
        <p:nvSpPr>
          <p:cNvPr id="12" name="椭圆 11"/>
          <p:cNvSpPr/>
          <p:nvPr/>
        </p:nvSpPr>
        <p:spPr>
          <a:xfrm>
            <a:off x="6048913" y="4909455"/>
            <a:ext cx="228222" cy="228218"/>
          </a:xfrm>
          <a:prstGeom prst="ellipse">
            <a:avLst/>
          </a:prstGeom>
        </p:spPr>
        <p:style>
          <a:lnRef idx="0">
            <a:schemeClr val="lt1">
              <a:hueOff val="0"/>
              <a:satOff val="0"/>
              <a:lumOff val="0"/>
              <a:alphaOff val="0"/>
            </a:schemeClr>
          </a:lnRef>
          <a:fillRef idx="3">
            <a:schemeClr val="accent3">
              <a:hueOff val="0"/>
              <a:satOff val="0"/>
              <a:lumOff val="-24982"/>
              <a:alphaOff val="0"/>
            </a:schemeClr>
          </a:fillRef>
          <a:effectRef idx="2">
            <a:schemeClr val="accent3">
              <a:hueOff val="0"/>
              <a:satOff val="0"/>
              <a:lumOff val="-24982"/>
              <a:alphaOff val="0"/>
            </a:schemeClr>
          </a:effectRef>
          <a:fontRef idx="minor">
            <a:schemeClr val="lt1"/>
          </a:fontRef>
        </p:style>
      </p:sp>
      <p:sp>
        <p:nvSpPr>
          <p:cNvPr id="15" name="椭圆 14"/>
          <p:cNvSpPr/>
          <p:nvPr/>
        </p:nvSpPr>
        <p:spPr>
          <a:xfrm>
            <a:off x="5332952" y="3064770"/>
            <a:ext cx="165251" cy="165410"/>
          </a:xfrm>
          <a:prstGeom prst="ellipse">
            <a:avLst/>
          </a:prstGeom>
        </p:spPr>
        <p:style>
          <a:lnRef idx="0">
            <a:schemeClr val="lt1">
              <a:hueOff val="0"/>
              <a:satOff val="0"/>
              <a:lumOff val="0"/>
              <a:alphaOff val="0"/>
            </a:schemeClr>
          </a:lnRef>
          <a:fillRef idx="3">
            <a:schemeClr val="accent3">
              <a:hueOff val="0"/>
              <a:satOff val="0"/>
              <a:lumOff val="-33315"/>
              <a:alphaOff val="0"/>
            </a:schemeClr>
          </a:fillRef>
          <a:effectRef idx="2">
            <a:schemeClr val="accent3">
              <a:hueOff val="0"/>
              <a:satOff val="0"/>
              <a:lumOff val="-33315"/>
              <a:alphaOff val="0"/>
            </a:schemeClr>
          </a:effectRef>
          <a:fontRef idx="minor">
            <a:schemeClr val="lt1"/>
          </a:fontRef>
        </p:style>
      </p:sp>
      <p:sp>
        <p:nvSpPr>
          <p:cNvPr id="16" name="椭圆 15"/>
          <p:cNvSpPr/>
          <p:nvPr/>
        </p:nvSpPr>
        <p:spPr>
          <a:xfrm>
            <a:off x="4812010" y="4010966"/>
            <a:ext cx="165251" cy="165410"/>
          </a:xfrm>
          <a:prstGeom prst="ellipse">
            <a:avLst/>
          </a:prstGeom>
        </p:spPr>
        <p:style>
          <a:lnRef idx="0">
            <a:schemeClr val="lt1">
              <a:hueOff val="0"/>
              <a:satOff val="0"/>
              <a:lumOff val="0"/>
              <a:alphaOff val="0"/>
            </a:schemeClr>
          </a:lnRef>
          <a:fillRef idx="3">
            <a:schemeClr val="accent3">
              <a:hueOff val="0"/>
              <a:satOff val="0"/>
              <a:lumOff val="-41649"/>
              <a:alphaOff val="0"/>
            </a:schemeClr>
          </a:fillRef>
          <a:effectRef idx="2">
            <a:schemeClr val="accent3">
              <a:hueOff val="0"/>
              <a:satOff val="0"/>
              <a:lumOff val="-41649"/>
              <a:alphaOff val="0"/>
            </a:schemeClr>
          </a:effectRef>
          <a:fontRef idx="minor">
            <a:schemeClr val="lt1"/>
          </a:fontRef>
        </p:style>
      </p:sp>
      <p:sp>
        <p:nvSpPr>
          <p:cNvPr id="17" name="任意多边形 16"/>
          <p:cNvSpPr/>
          <p:nvPr/>
        </p:nvSpPr>
        <p:spPr>
          <a:xfrm>
            <a:off x="4014378" y="3204290"/>
            <a:ext cx="834270" cy="834003"/>
          </a:xfrm>
          <a:custGeom>
            <a:avLst/>
            <a:gdLst>
              <a:gd name="connsiteX0" fmla="*/ 0 w 834270"/>
              <a:gd name="connsiteY0" fmla="*/ 417002 h 834003"/>
              <a:gd name="connsiteX1" fmla="*/ 417135 w 834270"/>
              <a:gd name="connsiteY1" fmla="*/ 0 h 834003"/>
              <a:gd name="connsiteX2" fmla="*/ 834270 w 834270"/>
              <a:gd name="connsiteY2" fmla="*/ 417002 h 834003"/>
              <a:gd name="connsiteX3" fmla="*/ 417135 w 834270"/>
              <a:gd name="connsiteY3" fmla="*/ 834004 h 834003"/>
              <a:gd name="connsiteX4" fmla="*/ 0 w 834270"/>
              <a:gd name="connsiteY4" fmla="*/ 417002 h 83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270" h="834003">
                <a:moveTo>
                  <a:pt x="0" y="417002"/>
                </a:moveTo>
                <a:cubicBezTo>
                  <a:pt x="0" y="186698"/>
                  <a:pt x="186758" y="0"/>
                  <a:pt x="417135" y="0"/>
                </a:cubicBezTo>
                <a:cubicBezTo>
                  <a:pt x="647512" y="0"/>
                  <a:pt x="834270" y="186698"/>
                  <a:pt x="834270" y="417002"/>
                </a:cubicBezTo>
                <a:cubicBezTo>
                  <a:pt x="834270" y="647306"/>
                  <a:pt x="647512" y="834004"/>
                  <a:pt x="417135" y="834004"/>
                </a:cubicBezTo>
                <a:cubicBezTo>
                  <a:pt x="186758" y="834004"/>
                  <a:pt x="0" y="647306"/>
                  <a:pt x="0" y="417002"/>
                </a:cubicBezTo>
                <a:close/>
              </a:path>
            </a:pathLst>
          </a:custGeom>
          <a:gradFill>
            <a:gsLst>
              <a:gs pos="0">
                <a:schemeClr val="bg1">
                  <a:lumMod val="75000"/>
                </a:schemeClr>
              </a:gs>
              <a:gs pos="80000">
                <a:schemeClr val="bg1">
                  <a:lumMod val="85000"/>
                </a:schemeClr>
              </a:gs>
              <a:gs pos="100000">
                <a:schemeClr val="bg1">
                  <a:lumMod val="95000"/>
                </a:schemeClr>
              </a:gs>
            </a:gsLst>
          </a:gradFill>
        </p:spPr>
        <p:style>
          <a:lnRef idx="0">
            <a:schemeClr val="lt1">
              <a:hueOff val="0"/>
              <a:satOff val="0"/>
              <a:lumOff val="0"/>
              <a:alphaOff val="0"/>
            </a:schemeClr>
          </a:lnRef>
          <a:fillRef idx="3">
            <a:schemeClr val="accent3">
              <a:hueOff val="0"/>
              <a:satOff val="0"/>
              <a:lumOff val="-49982"/>
              <a:alphaOff val="0"/>
            </a:schemeClr>
          </a:fillRef>
          <a:effectRef idx="2">
            <a:schemeClr val="accent3">
              <a:hueOff val="0"/>
              <a:satOff val="0"/>
              <a:lumOff val="-49982"/>
              <a:alphaOff val="0"/>
            </a:schemeClr>
          </a:effectRef>
          <a:fontRef idx="minor">
            <a:schemeClr val="lt1"/>
          </a:fontRef>
        </p:style>
        <p:txBody>
          <a:bodyPr spcFirstLastPara="0" vert="horz" wrap="square" lIns="202186" tIns="202147" rIns="202186" bIns="202147" numCol="1" spcCol="1270" anchor="ctr" anchorCtr="0">
            <a:noAutofit/>
          </a:bodyPr>
          <a:lstStyle/>
          <a:p>
            <a:pPr lvl="0" algn="ctr" defTabSz="933450">
              <a:lnSpc>
                <a:spcPct val="90000"/>
              </a:lnSpc>
              <a:spcBef>
                <a:spcPct val="0"/>
              </a:spcBef>
              <a:spcAft>
                <a:spcPct val="35000"/>
              </a:spcAft>
            </a:pPr>
            <a:r>
              <a:rPr lang="en-US" altLang="zh-CN" sz="4400" b="1" kern="1200" dirty="0" smtClean="0"/>
              <a:t>2</a:t>
            </a:r>
            <a:endParaRPr lang="zh-CN" altLang="en-US" sz="4400" b="1" kern="1200" dirty="0"/>
          </a:p>
        </p:txBody>
      </p:sp>
      <p:sp>
        <p:nvSpPr>
          <p:cNvPr id="18" name="椭圆 17"/>
          <p:cNvSpPr/>
          <p:nvPr/>
        </p:nvSpPr>
        <p:spPr>
          <a:xfrm>
            <a:off x="5595522" y="3071962"/>
            <a:ext cx="228222" cy="228218"/>
          </a:xfrm>
          <a:prstGeom prst="ellipse">
            <a:avLst/>
          </a:prstGeom>
        </p:spPr>
        <p:style>
          <a:lnRef idx="0">
            <a:schemeClr val="lt1">
              <a:hueOff val="0"/>
              <a:satOff val="0"/>
              <a:lumOff val="0"/>
              <a:alphaOff val="0"/>
            </a:schemeClr>
          </a:lnRef>
          <a:fillRef idx="3">
            <a:schemeClr val="accent3">
              <a:hueOff val="0"/>
              <a:satOff val="0"/>
              <a:lumOff val="-58315"/>
              <a:alphaOff val="0"/>
            </a:schemeClr>
          </a:fillRef>
          <a:effectRef idx="2">
            <a:schemeClr val="accent3">
              <a:hueOff val="0"/>
              <a:satOff val="0"/>
              <a:lumOff val="-58315"/>
              <a:alphaOff val="0"/>
            </a:schemeClr>
          </a:effectRef>
          <a:fontRef idx="minor">
            <a:schemeClr val="lt1"/>
          </a:fontRef>
        </p:style>
      </p:sp>
      <p:sp>
        <p:nvSpPr>
          <p:cNvPr id="19" name="椭圆 18"/>
          <p:cNvSpPr/>
          <p:nvPr/>
        </p:nvSpPr>
        <p:spPr>
          <a:xfrm>
            <a:off x="4092615" y="4282814"/>
            <a:ext cx="412555" cy="412566"/>
          </a:xfrm>
          <a:prstGeom prst="ellipse">
            <a:avLst/>
          </a:prstGeom>
        </p:spPr>
        <p:style>
          <a:lnRef idx="0">
            <a:schemeClr val="lt1">
              <a:hueOff val="0"/>
              <a:satOff val="0"/>
              <a:lumOff val="0"/>
              <a:alphaOff val="0"/>
            </a:schemeClr>
          </a:lnRef>
          <a:fillRef idx="3">
            <a:schemeClr val="accent3">
              <a:hueOff val="0"/>
              <a:satOff val="0"/>
              <a:lumOff val="-66649"/>
              <a:alphaOff val="0"/>
            </a:schemeClr>
          </a:fillRef>
          <a:effectRef idx="2">
            <a:schemeClr val="accent3">
              <a:hueOff val="0"/>
              <a:satOff val="0"/>
              <a:lumOff val="-66649"/>
              <a:alphaOff val="0"/>
            </a:schemeClr>
          </a:effectRef>
          <a:fontRef idx="minor">
            <a:schemeClr val="lt1"/>
          </a:fontRef>
        </p:style>
      </p:sp>
      <p:sp>
        <p:nvSpPr>
          <p:cNvPr id="20" name="任意多边形 19"/>
          <p:cNvSpPr/>
          <p:nvPr/>
        </p:nvSpPr>
        <p:spPr>
          <a:xfrm>
            <a:off x="6917913" y="2811860"/>
            <a:ext cx="834270" cy="834003"/>
          </a:xfrm>
          <a:custGeom>
            <a:avLst/>
            <a:gdLst>
              <a:gd name="connsiteX0" fmla="*/ 0 w 834270"/>
              <a:gd name="connsiteY0" fmla="*/ 417002 h 834003"/>
              <a:gd name="connsiteX1" fmla="*/ 417135 w 834270"/>
              <a:gd name="connsiteY1" fmla="*/ 0 h 834003"/>
              <a:gd name="connsiteX2" fmla="*/ 834270 w 834270"/>
              <a:gd name="connsiteY2" fmla="*/ 417002 h 834003"/>
              <a:gd name="connsiteX3" fmla="*/ 417135 w 834270"/>
              <a:gd name="connsiteY3" fmla="*/ 834004 h 834003"/>
              <a:gd name="connsiteX4" fmla="*/ 0 w 834270"/>
              <a:gd name="connsiteY4" fmla="*/ 417002 h 83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270" h="834003">
                <a:moveTo>
                  <a:pt x="0" y="417002"/>
                </a:moveTo>
                <a:cubicBezTo>
                  <a:pt x="0" y="186698"/>
                  <a:pt x="186758" y="0"/>
                  <a:pt x="417135" y="0"/>
                </a:cubicBezTo>
                <a:cubicBezTo>
                  <a:pt x="647512" y="0"/>
                  <a:pt x="834270" y="186698"/>
                  <a:pt x="834270" y="417002"/>
                </a:cubicBezTo>
                <a:cubicBezTo>
                  <a:pt x="834270" y="647306"/>
                  <a:pt x="647512" y="834004"/>
                  <a:pt x="417135" y="834004"/>
                </a:cubicBezTo>
                <a:cubicBezTo>
                  <a:pt x="186758" y="834004"/>
                  <a:pt x="0" y="647306"/>
                  <a:pt x="0" y="417002"/>
                </a:cubicBezTo>
                <a:close/>
              </a:path>
            </a:pathLst>
          </a:custGeom>
          <a:gradFill>
            <a:gsLst>
              <a:gs pos="0">
                <a:schemeClr val="bg1">
                  <a:lumMod val="75000"/>
                </a:schemeClr>
              </a:gs>
              <a:gs pos="80000">
                <a:schemeClr val="bg1">
                  <a:lumMod val="85000"/>
                </a:schemeClr>
              </a:gs>
              <a:gs pos="100000">
                <a:schemeClr val="bg1">
                  <a:lumMod val="95000"/>
                </a:schemeClr>
              </a:gs>
            </a:gsLst>
          </a:gradFill>
        </p:spPr>
        <p:style>
          <a:lnRef idx="0">
            <a:schemeClr val="lt1">
              <a:hueOff val="0"/>
              <a:satOff val="0"/>
              <a:lumOff val="0"/>
              <a:alphaOff val="0"/>
            </a:schemeClr>
          </a:lnRef>
          <a:fillRef idx="3">
            <a:schemeClr val="accent3">
              <a:hueOff val="0"/>
              <a:satOff val="0"/>
              <a:lumOff val="-74982"/>
              <a:alphaOff val="0"/>
            </a:schemeClr>
          </a:fillRef>
          <a:effectRef idx="2">
            <a:schemeClr val="accent3">
              <a:hueOff val="0"/>
              <a:satOff val="0"/>
              <a:lumOff val="-74982"/>
              <a:alphaOff val="0"/>
            </a:schemeClr>
          </a:effectRef>
          <a:fontRef idx="minor">
            <a:schemeClr val="lt1"/>
          </a:fontRef>
        </p:style>
        <p:txBody>
          <a:bodyPr spcFirstLastPara="0" vert="horz" wrap="square" lIns="202186" tIns="202147" rIns="202186" bIns="202147" numCol="1" spcCol="1270" anchor="ctr" anchorCtr="0">
            <a:noAutofit/>
          </a:bodyPr>
          <a:lstStyle/>
          <a:p>
            <a:pPr lvl="0" algn="ctr" defTabSz="933450">
              <a:lnSpc>
                <a:spcPct val="90000"/>
              </a:lnSpc>
              <a:spcBef>
                <a:spcPct val="0"/>
              </a:spcBef>
              <a:spcAft>
                <a:spcPct val="35000"/>
              </a:spcAft>
            </a:pPr>
            <a:r>
              <a:rPr lang="en-US" altLang="zh-CN" sz="4400" b="1" kern="1200" dirty="0" smtClean="0"/>
              <a:t>1</a:t>
            </a:r>
            <a:endParaRPr lang="zh-CN" altLang="en-US" sz="4400" b="1" kern="1200" dirty="0"/>
          </a:p>
        </p:txBody>
      </p:sp>
      <p:sp>
        <p:nvSpPr>
          <p:cNvPr id="21" name="椭圆 20"/>
          <p:cNvSpPr/>
          <p:nvPr/>
        </p:nvSpPr>
        <p:spPr>
          <a:xfrm>
            <a:off x="6545812" y="3387680"/>
            <a:ext cx="228222" cy="228218"/>
          </a:xfrm>
          <a:prstGeom prst="ellipse">
            <a:avLst/>
          </a:prstGeom>
        </p:spPr>
        <p:style>
          <a:lnRef idx="0">
            <a:schemeClr val="lt1">
              <a:hueOff val="0"/>
              <a:satOff val="0"/>
              <a:lumOff val="0"/>
              <a:alphaOff val="0"/>
            </a:schemeClr>
          </a:lnRef>
          <a:fillRef idx="3">
            <a:schemeClr val="accent3">
              <a:hueOff val="0"/>
              <a:satOff val="0"/>
              <a:lumOff val="-83315"/>
              <a:alphaOff val="0"/>
            </a:schemeClr>
          </a:fillRef>
          <a:effectRef idx="2">
            <a:schemeClr val="accent3">
              <a:hueOff val="0"/>
              <a:satOff val="0"/>
              <a:lumOff val="-83315"/>
              <a:alphaOff val="0"/>
            </a:schemeClr>
          </a:effectRef>
          <a:fontRef idx="minor">
            <a:schemeClr val="lt1"/>
          </a:fontRef>
        </p:style>
      </p:sp>
      <p:sp>
        <p:nvSpPr>
          <p:cNvPr id="22" name="椭圆 21"/>
          <p:cNvSpPr/>
          <p:nvPr/>
        </p:nvSpPr>
        <p:spPr>
          <a:xfrm>
            <a:off x="3935760" y="4773771"/>
            <a:ext cx="165251" cy="165410"/>
          </a:xfrm>
          <a:prstGeom prst="ellipse">
            <a:avLst/>
          </a:prstGeom>
        </p:spPr>
        <p:style>
          <a:lnRef idx="0">
            <a:schemeClr val="lt1">
              <a:hueOff val="0"/>
              <a:satOff val="0"/>
              <a:lumOff val="0"/>
              <a:alphaOff val="0"/>
            </a:schemeClr>
          </a:lnRef>
          <a:fillRef idx="3">
            <a:schemeClr val="accent3">
              <a:hueOff val="0"/>
              <a:satOff val="0"/>
              <a:lumOff val="-91649"/>
              <a:alphaOff val="0"/>
            </a:schemeClr>
          </a:fillRef>
          <a:effectRef idx="2">
            <a:schemeClr val="accent3">
              <a:hueOff val="0"/>
              <a:satOff val="0"/>
              <a:lumOff val="-91649"/>
              <a:alphaOff val="0"/>
            </a:schemeClr>
          </a:effectRef>
          <a:fontRef idx="minor">
            <a:schemeClr val="lt1"/>
          </a:fontRef>
        </p:style>
      </p:sp>
      <p:sp>
        <p:nvSpPr>
          <p:cNvPr id="23" name="椭圆 22"/>
          <p:cNvSpPr/>
          <p:nvPr/>
        </p:nvSpPr>
        <p:spPr>
          <a:xfrm>
            <a:off x="5583691" y="4538361"/>
            <a:ext cx="165251" cy="165410"/>
          </a:xfrm>
          <a:prstGeom prst="ellipse">
            <a:avLst/>
          </a:prstGeom>
        </p:spPr>
        <p:style>
          <a:lnRef idx="0">
            <a:schemeClr val="lt1">
              <a:hueOff val="0"/>
              <a:satOff val="0"/>
              <a:lumOff val="0"/>
              <a:alphaOff val="0"/>
            </a:schemeClr>
          </a:lnRef>
          <a:fillRef idx="3">
            <a:schemeClr val="accent3">
              <a:hueOff val="0"/>
              <a:satOff val="0"/>
              <a:lumOff val="-99982"/>
              <a:alphaOff val="0"/>
            </a:schemeClr>
          </a:fillRef>
          <a:effectRef idx="2">
            <a:schemeClr val="accent3">
              <a:hueOff val="0"/>
              <a:satOff val="0"/>
              <a:lumOff val="-99982"/>
              <a:alphaOff val="0"/>
            </a:schemeClr>
          </a:effectRef>
          <a:fontRef idx="minor">
            <a:schemeClr val="lt1"/>
          </a:fontRef>
        </p:style>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鲲鹏计算产业的典型应用 </a:t>
            </a:r>
            <a:br>
              <a:rPr lang="zh-CN" altLang="en-US" dirty="0">
                <a:solidFill>
                  <a:schemeClr val="tx1"/>
                </a:solidFill>
              </a:rPr>
            </a:br>
            <a:br>
              <a:rPr lang="en-US" altLang="zh-CN" dirty="0">
                <a:solidFill>
                  <a:schemeClr val="tx1"/>
                </a:solidFill>
              </a:rPr>
            </a:br>
            <a:endParaRPr lang="zh-CN" altLang="en-US" dirty="0">
              <a:solidFill>
                <a:schemeClr val="tx1"/>
              </a:solidFill>
            </a:endParaRPr>
          </a:p>
        </p:txBody>
      </p:sp>
      <p:sp>
        <p:nvSpPr>
          <p:cNvPr id="3" name="文本占位符 2"/>
          <p:cNvSpPr>
            <a:spLocks noGrp="1"/>
          </p:cNvSpPr>
          <p:nvPr>
            <p:ph type="body" sz="quarter" idx="10"/>
          </p:nvPr>
        </p:nvSpPr>
        <p:spPr>
          <a:xfrm>
            <a:off x="1060054" y="1340484"/>
            <a:ext cx="10412809" cy="701957"/>
          </a:xfrm>
        </p:spPr>
        <p:txBody>
          <a:bodyPr/>
          <a:lstStyle/>
          <a:p>
            <a:pPr algn="l"/>
            <a:r>
              <a:rPr lang="zh-CN" altLang="en-US" sz="1600" dirty="0"/>
              <a:t>在</a:t>
            </a:r>
            <a:r>
              <a:rPr lang="en-US" altLang="zh-CN" sz="1600" dirty="0"/>
              <a:t>5G</a:t>
            </a:r>
            <a:r>
              <a:rPr lang="zh-CN" altLang="en-US" sz="1600" dirty="0"/>
              <a:t>、</a:t>
            </a:r>
            <a:r>
              <a:rPr lang="en-US" altLang="zh-CN" sz="1600" dirty="0"/>
              <a:t>AI</a:t>
            </a:r>
            <a:r>
              <a:rPr lang="zh-CN" altLang="en-US" sz="1600" dirty="0"/>
              <a:t>、云计算、大数据等技术推动下，各行各业对计算平台提出端云同构、海量多样化数据智能处理、实时分析等需求。</a:t>
            </a:r>
            <a:r>
              <a:rPr lang="en-US" altLang="zh-CN" sz="1600" dirty="0" err="1"/>
              <a:t>Kunpeng</a:t>
            </a:r>
            <a:r>
              <a:rPr lang="zh-CN" altLang="en-US" sz="1600" dirty="0"/>
              <a:t>处理器提供的强劲算力底座，将在各行业数字化转型过程中发挥重要作用。</a:t>
            </a:r>
            <a:br>
              <a:rPr lang="zh-CN" altLang="en-US" sz="1600" dirty="0"/>
            </a:br>
            <a:endParaRPr lang="zh-CN" altLang="en-US" sz="1600" dirty="0"/>
          </a:p>
        </p:txBody>
      </p:sp>
      <p:pic>
        <p:nvPicPr>
          <p:cNvPr id="5" name="图片 4"/>
          <p:cNvPicPr>
            <a:picLocks noChangeAspect="1"/>
          </p:cNvPicPr>
          <p:nvPr/>
        </p:nvPicPr>
        <p:blipFill rotWithShape="1">
          <a:blip r:embed="rId1"/>
          <a:srcRect t="-1" b="33755"/>
          <a:stretch>
            <a:fillRect/>
          </a:stretch>
        </p:blipFill>
        <p:spPr>
          <a:xfrm>
            <a:off x="1091444" y="2077392"/>
            <a:ext cx="9937104" cy="2620558"/>
          </a:xfrm>
          <a:prstGeom prst="rect">
            <a:avLst/>
          </a:prstGeom>
        </p:spPr>
      </p:pic>
      <p:sp>
        <p:nvSpPr>
          <p:cNvPr id="4" name="文本框 3"/>
          <p:cNvSpPr txBox="1"/>
          <p:nvPr/>
        </p:nvSpPr>
        <p:spPr bwMode="auto">
          <a:xfrm>
            <a:off x="1379476" y="4853748"/>
            <a:ext cx="8919334" cy="36565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800" b="1" dirty="0" smtClean="0">
                <a:latin typeface="+mn-ea"/>
                <a:ea typeface="+mn-ea"/>
              </a:rPr>
              <a:t>大数据                分布式存储               数据库                   原生应用               云服务</a:t>
            </a:r>
            <a:endParaRPr lang="zh-CN" altLang="en-US" sz="1800" b="1" dirty="0">
              <a:latin typeface="+mn-ea"/>
              <a:ea typeface="+mn-ea"/>
            </a:endParaRPr>
          </a:p>
        </p:txBody>
      </p:sp>
      <p:sp>
        <p:nvSpPr>
          <p:cNvPr id="6" name="文本框 5"/>
          <p:cNvSpPr txBox="1"/>
          <p:nvPr/>
        </p:nvSpPr>
        <p:spPr bwMode="auto">
          <a:xfrm>
            <a:off x="1371911" y="5375204"/>
            <a:ext cx="1081413" cy="734990"/>
          </a:xfrm>
          <a:prstGeom prst="rect">
            <a:avLst/>
          </a:prstGeom>
          <a:noFill/>
          <a:ln w="9525" algn="ctr">
            <a:noFill/>
            <a:miter lim="800000"/>
          </a:ln>
        </p:spPr>
        <p:txBody>
          <a:bodyPr vert="horz" wrap="none" lIns="87802" tIns="43901" rIns="87802" bIns="43901" numCol="1" rtlCol="0" anchor="ctr" anchorCtr="0" compatLnSpc="1">
            <a:spAutoFit/>
          </a:bodyPr>
          <a:lstStyle/>
          <a:p>
            <a:pPr>
              <a:buSzPct val="70000"/>
            </a:pPr>
            <a:r>
              <a:rPr lang="en-US" altLang="zh-CN" sz="1400" dirty="0" smtClean="0">
                <a:latin typeface="+mn-ea"/>
                <a:ea typeface="+mn-ea"/>
              </a:rPr>
              <a:t>CPU</a:t>
            </a:r>
            <a:r>
              <a:rPr lang="zh-CN" altLang="en-US" sz="1400" dirty="0" smtClean="0">
                <a:latin typeface="+mn-ea"/>
                <a:ea typeface="+mn-ea"/>
              </a:rPr>
              <a:t>核数多</a:t>
            </a:r>
            <a:endParaRPr lang="en-US" altLang="zh-CN" sz="1400" dirty="0" smtClean="0">
              <a:latin typeface="+mn-ea"/>
              <a:ea typeface="+mn-ea"/>
            </a:endParaRPr>
          </a:p>
          <a:p>
            <a:pPr>
              <a:buSzPct val="70000"/>
            </a:pPr>
            <a:r>
              <a:rPr lang="zh-CN" altLang="en-US" sz="1400" dirty="0" smtClean="0">
                <a:latin typeface="+mn-ea"/>
                <a:ea typeface="+mn-ea"/>
              </a:rPr>
              <a:t>性能提升</a:t>
            </a:r>
            <a:endParaRPr lang="en-US" altLang="zh-CN" sz="1400" dirty="0">
              <a:solidFill>
                <a:srgbClr val="C00000"/>
              </a:solidFill>
              <a:latin typeface="+mn-ea"/>
              <a:ea typeface="+mn-ea"/>
            </a:endParaRPr>
          </a:p>
          <a:p>
            <a:pPr>
              <a:buSzPct val="70000"/>
            </a:pPr>
            <a:r>
              <a:rPr lang="zh-CN" altLang="en-US" sz="1400" dirty="0" smtClean="0">
                <a:latin typeface="+mn-ea"/>
                <a:ea typeface="+mn-ea"/>
              </a:rPr>
              <a:t>加解密引擎</a:t>
            </a:r>
            <a:endParaRPr lang="zh-CN" altLang="en-US" sz="1400" dirty="0" smtClean="0">
              <a:latin typeface="+mn-ea"/>
              <a:ea typeface="+mn-ea"/>
            </a:endParaRPr>
          </a:p>
        </p:txBody>
      </p:sp>
      <p:sp>
        <p:nvSpPr>
          <p:cNvPr id="7" name="文本框 6"/>
          <p:cNvSpPr txBox="1"/>
          <p:nvPr/>
        </p:nvSpPr>
        <p:spPr bwMode="auto">
          <a:xfrm>
            <a:off x="3139014" y="5375204"/>
            <a:ext cx="1434073" cy="734990"/>
          </a:xfrm>
          <a:prstGeom prst="rect">
            <a:avLst/>
          </a:prstGeom>
          <a:noFill/>
          <a:ln w="9525" algn="ctr">
            <a:noFill/>
            <a:miter lim="800000"/>
          </a:ln>
        </p:spPr>
        <p:txBody>
          <a:bodyPr vert="horz" wrap="none" lIns="87802" tIns="43901" rIns="87802" bIns="43901" numCol="1" rtlCol="0" anchor="ctr" anchorCtr="0" compatLnSpc="1">
            <a:spAutoFit/>
          </a:bodyPr>
          <a:lstStyle/>
          <a:p>
            <a:pPr>
              <a:buSzPct val="70000"/>
            </a:pPr>
            <a:r>
              <a:rPr lang="zh-CN" altLang="en-US" sz="1400" dirty="0" smtClean="0">
                <a:latin typeface="+mn-ea"/>
                <a:ea typeface="+mn-ea"/>
              </a:rPr>
              <a:t>压缩时间减少</a:t>
            </a:r>
            <a:endParaRPr lang="en-US" altLang="zh-CN" sz="1400" dirty="0">
              <a:solidFill>
                <a:srgbClr val="C00000"/>
              </a:solidFill>
              <a:latin typeface="+mn-ea"/>
              <a:ea typeface="+mn-ea"/>
            </a:endParaRPr>
          </a:p>
          <a:p>
            <a:pPr>
              <a:buSzPct val="70000"/>
            </a:pPr>
            <a:r>
              <a:rPr lang="en-US" altLang="zh-CN" sz="1400" dirty="0" smtClean="0">
                <a:latin typeface="+mn-ea"/>
                <a:ea typeface="+mn-ea"/>
              </a:rPr>
              <a:t>IOPS</a:t>
            </a:r>
            <a:r>
              <a:rPr lang="zh-CN" altLang="en-US" sz="1400" dirty="0" smtClean="0">
                <a:latin typeface="+mn-ea"/>
                <a:ea typeface="+mn-ea"/>
              </a:rPr>
              <a:t>提升</a:t>
            </a:r>
            <a:endParaRPr lang="en-US" altLang="zh-CN" sz="1400" dirty="0">
              <a:solidFill>
                <a:srgbClr val="C00000"/>
              </a:solidFill>
              <a:latin typeface="+mn-ea"/>
              <a:ea typeface="+mn-ea"/>
            </a:endParaRPr>
          </a:p>
          <a:p>
            <a:pPr>
              <a:buSzPct val="70000"/>
            </a:pPr>
            <a:r>
              <a:rPr lang="zh-CN" altLang="en-US" sz="1400" dirty="0" smtClean="0">
                <a:latin typeface="+mn-ea"/>
                <a:ea typeface="+mn-ea"/>
              </a:rPr>
              <a:t>压缩解压缩引擎</a:t>
            </a:r>
            <a:endParaRPr lang="zh-CN" altLang="en-US" sz="1400" dirty="0" smtClean="0">
              <a:latin typeface="+mn-ea"/>
              <a:ea typeface="+mn-ea"/>
            </a:endParaRPr>
          </a:p>
        </p:txBody>
      </p:sp>
      <p:sp>
        <p:nvSpPr>
          <p:cNvPr id="8" name="文本框 7"/>
          <p:cNvSpPr txBox="1"/>
          <p:nvPr/>
        </p:nvSpPr>
        <p:spPr bwMode="auto">
          <a:xfrm>
            <a:off x="5079242" y="5376611"/>
            <a:ext cx="1519802" cy="734990"/>
          </a:xfrm>
          <a:prstGeom prst="rect">
            <a:avLst/>
          </a:prstGeom>
          <a:noFill/>
          <a:ln w="9525" algn="ctr">
            <a:noFill/>
            <a:miter lim="800000"/>
          </a:ln>
        </p:spPr>
        <p:txBody>
          <a:bodyPr vert="horz" wrap="none" lIns="87802" tIns="43901" rIns="87802" bIns="43901" numCol="1" rtlCol="0" anchor="ctr" anchorCtr="0" compatLnSpc="1">
            <a:spAutoFit/>
          </a:bodyPr>
          <a:lstStyle/>
          <a:p>
            <a:pPr>
              <a:buSzPct val="70000"/>
            </a:pPr>
            <a:r>
              <a:rPr lang="zh-CN" altLang="en-US" sz="1400" dirty="0" smtClean="0">
                <a:latin typeface="+mn-ea"/>
                <a:ea typeface="+mn-ea"/>
              </a:rPr>
              <a:t>性能提升</a:t>
            </a:r>
            <a:endParaRPr lang="en-US" altLang="zh-CN" sz="1400" dirty="0">
              <a:latin typeface="+mn-ea"/>
              <a:ea typeface="+mn-ea"/>
            </a:endParaRPr>
          </a:p>
          <a:p>
            <a:pPr>
              <a:buSzPct val="70000"/>
            </a:pPr>
            <a:r>
              <a:rPr lang="en-US" altLang="zh-CN" sz="1400" dirty="0" err="1" smtClean="0">
                <a:latin typeface="+mn-ea"/>
                <a:ea typeface="+mn-ea"/>
              </a:rPr>
              <a:t>RoCE</a:t>
            </a:r>
            <a:r>
              <a:rPr lang="zh-CN" altLang="en-US" sz="1400" dirty="0" smtClean="0">
                <a:latin typeface="+mn-ea"/>
                <a:ea typeface="+mn-ea"/>
              </a:rPr>
              <a:t>低时延网络</a:t>
            </a:r>
            <a:endParaRPr lang="en-US" altLang="zh-CN" sz="1400" dirty="0" smtClean="0">
              <a:latin typeface="+mn-ea"/>
              <a:ea typeface="+mn-ea"/>
            </a:endParaRPr>
          </a:p>
          <a:p>
            <a:pPr>
              <a:buSzPct val="70000"/>
            </a:pPr>
            <a:r>
              <a:rPr lang="en-US" altLang="zh-CN" sz="1400" dirty="0" smtClean="0">
                <a:latin typeface="+mn-ea"/>
                <a:ea typeface="+mn-ea"/>
              </a:rPr>
              <a:t>NUMA</a:t>
            </a:r>
            <a:r>
              <a:rPr lang="zh-CN" altLang="en-US" sz="1400" dirty="0" smtClean="0">
                <a:latin typeface="+mn-ea"/>
                <a:ea typeface="+mn-ea"/>
              </a:rPr>
              <a:t>优化算法</a:t>
            </a:r>
            <a:endParaRPr lang="zh-CN" altLang="en-US" sz="1400" dirty="0" smtClean="0">
              <a:latin typeface="+mn-ea"/>
              <a:ea typeface="+mn-ea"/>
            </a:endParaRPr>
          </a:p>
        </p:txBody>
      </p:sp>
      <p:sp>
        <p:nvSpPr>
          <p:cNvPr id="9" name="文本框 8"/>
          <p:cNvSpPr txBox="1"/>
          <p:nvPr/>
        </p:nvSpPr>
        <p:spPr bwMode="auto">
          <a:xfrm>
            <a:off x="6840642" y="5484332"/>
            <a:ext cx="2156707" cy="519547"/>
          </a:xfrm>
          <a:prstGeom prst="rect">
            <a:avLst/>
          </a:prstGeom>
          <a:noFill/>
          <a:ln w="9525" algn="ctr">
            <a:noFill/>
            <a:miter lim="800000"/>
          </a:ln>
        </p:spPr>
        <p:txBody>
          <a:bodyPr vert="horz" wrap="none" lIns="87802" tIns="43901" rIns="87802" bIns="43901" numCol="1" rtlCol="0" anchor="ctr" anchorCtr="0" compatLnSpc="1">
            <a:spAutoFit/>
          </a:bodyPr>
          <a:lstStyle/>
          <a:p>
            <a:pPr>
              <a:buSzPct val="70000"/>
            </a:pPr>
            <a:r>
              <a:rPr lang="en-US" altLang="zh-CN" sz="1400" dirty="0" smtClean="0">
                <a:latin typeface="+mn-ea"/>
                <a:ea typeface="+mn-ea"/>
              </a:rPr>
              <a:t>Arm</a:t>
            </a:r>
            <a:r>
              <a:rPr lang="zh-CN" altLang="en-US" sz="1400" dirty="0" smtClean="0">
                <a:latin typeface="+mn-ea"/>
                <a:ea typeface="+mn-ea"/>
              </a:rPr>
              <a:t>原生同构无性能损耗</a:t>
            </a:r>
            <a:endParaRPr lang="en-US" altLang="zh-CN" sz="1400" dirty="0">
              <a:latin typeface="+mn-ea"/>
              <a:ea typeface="+mn-ea"/>
            </a:endParaRPr>
          </a:p>
          <a:p>
            <a:pPr>
              <a:buSzPct val="70000"/>
            </a:pPr>
            <a:r>
              <a:rPr lang="zh-CN" altLang="en-US" sz="1400" dirty="0" smtClean="0">
                <a:latin typeface="+mn-ea"/>
                <a:ea typeface="+mn-ea"/>
              </a:rPr>
              <a:t>五百万原生应用生态</a:t>
            </a:r>
            <a:endParaRPr lang="zh-CN" altLang="en-US" sz="1400" dirty="0" smtClean="0">
              <a:latin typeface="+mn-ea"/>
              <a:ea typeface="+mn-ea"/>
            </a:endParaRPr>
          </a:p>
        </p:txBody>
      </p:sp>
      <p:sp>
        <p:nvSpPr>
          <p:cNvPr id="10" name="文本框 9"/>
          <p:cNvSpPr txBox="1"/>
          <p:nvPr/>
        </p:nvSpPr>
        <p:spPr bwMode="auto">
          <a:xfrm>
            <a:off x="8997241" y="5376611"/>
            <a:ext cx="2230573" cy="734990"/>
          </a:xfrm>
          <a:prstGeom prst="rect">
            <a:avLst/>
          </a:prstGeom>
          <a:noFill/>
          <a:ln w="9525" algn="ctr">
            <a:noFill/>
            <a:miter lim="800000"/>
          </a:ln>
        </p:spPr>
        <p:txBody>
          <a:bodyPr vert="horz" wrap="none" lIns="87802" tIns="43901" rIns="87802" bIns="43901" numCol="1" rtlCol="0" anchor="ctr" anchorCtr="0" compatLnSpc="1">
            <a:spAutoFit/>
          </a:bodyPr>
          <a:lstStyle/>
          <a:p>
            <a:pPr>
              <a:buSzPct val="70000"/>
            </a:pPr>
            <a:r>
              <a:rPr lang="zh-CN" altLang="en-US" sz="1400" dirty="0">
                <a:latin typeface="+mn-ea"/>
                <a:ea typeface="+mn-ea"/>
              </a:rPr>
              <a:t>裸</a:t>
            </a:r>
            <a:r>
              <a:rPr lang="zh-CN" altLang="en-US" sz="1400" dirty="0" smtClean="0">
                <a:latin typeface="+mn-ea"/>
                <a:ea typeface="+mn-ea"/>
              </a:rPr>
              <a:t>金属内存带宽提升</a:t>
            </a:r>
            <a:endParaRPr lang="en-US" altLang="zh-CN" sz="1400" dirty="0" smtClean="0">
              <a:latin typeface="+mn-ea"/>
              <a:ea typeface="+mn-ea"/>
            </a:endParaRPr>
          </a:p>
          <a:p>
            <a:pPr>
              <a:buSzPct val="70000"/>
            </a:pPr>
            <a:r>
              <a:rPr lang="zh-CN" altLang="en-US" sz="1400" dirty="0" smtClean="0">
                <a:latin typeface="+mn-ea"/>
                <a:ea typeface="+mn-ea"/>
              </a:rPr>
              <a:t>弹性云多核整形性能提升</a:t>
            </a:r>
            <a:endParaRPr lang="en-US" altLang="zh-CN" sz="1400" dirty="0">
              <a:solidFill>
                <a:srgbClr val="C00000"/>
              </a:solidFill>
              <a:latin typeface="+mn-ea"/>
              <a:ea typeface="+mn-ea"/>
            </a:endParaRPr>
          </a:p>
          <a:p>
            <a:pPr>
              <a:buSzPct val="70000"/>
            </a:pPr>
            <a:r>
              <a:rPr lang="en-US" altLang="zh-CN" sz="1400" dirty="0" smtClean="0">
                <a:latin typeface="+mn-ea"/>
                <a:ea typeface="+mn-ea"/>
              </a:rPr>
              <a:t>Kubernetes</a:t>
            </a:r>
            <a:r>
              <a:rPr lang="zh-CN" altLang="en-US" sz="1400" dirty="0" smtClean="0">
                <a:latin typeface="+mn-ea"/>
                <a:ea typeface="+mn-ea"/>
              </a:rPr>
              <a:t>容器混合部署</a:t>
            </a:r>
            <a:endParaRPr lang="zh-CN" altLang="en-US" sz="1400" dirty="0" smtClean="0">
              <a:latin typeface="+mn-ea"/>
              <a:ea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本章主要介绍鲲鹏计算产业以及鲲鹏生态，华为鲲鹏</a:t>
            </a:r>
            <a:r>
              <a:rPr lang="zh-CN" altLang="en-US" dirty="0"/>
              <a:t>处理器</a:t>
            </a:r>
            <a:r>
              <a:rPr lang="zh-CN" altLang="en-US" dirty="0" smtClean="0"/>
              <a:t>的架构，型号与规格，技术创新与应用场景，</a:t>
            </a:r>
            <a:r>
              <a:rPr lang="en-US" altLang="zh-CN" dirty="0" smtClean="0"/>
              <a:t>TaiShan200</a:t>
            </a:r>
            <a:r>
              <a:rPr lang="zh-CN" altLang="en-US" dirty="0" smtClean="0"/>
              <a:t>机架服务器和高密服务器，</a:t>
            </a:r>
            <a:r>
              <a:rPr lang="zh-CN" altLang="en-US" dirty="0" smtClean="0">
                <a:latin typeface="微软雅黑" panose="020B0503020204020204" pitchFamily="34" charset="-122"/>
                <a:ea typeface="微软雅黑" panose="020B0503020204020204" pitchFamily="34" charset="-122"/>
              </a:rPr>
              <a:t>华为</a:t>
            </a:r>
            <a:r>
              <a:rPr lang="zh-CN" altLang="en-US" dirty="0">
                <a:latin typeface="微软雅黑" panose="020B0503020204020204" pitchFamily="34" charset="-122"/>
                <a:ea typeface="微软雅黑" panose="020B0503020204020204" pitchFamily="34" charset="-122"/>
              </a:rPr>
              <a:t>云鲲鹏云</a:t>
            </a:r>
            <a:r>
              <a:rPr lang="zh-CN" altLang="en-US" dirty="0" smtClean="0">
                <a:latin typeface="微软雅黑" panose="020B0503020204020204" pitchFamily="34" charset="-122"/>
                <a:ea typeface="微软雅黑" panose="020B0503020204020204" pitchFamily="34" charset="-122"/>
              </a:rPr>
              <a:t>服务，</a:t>
            </a:r>
            <a:r>
              <a:rPr lang="zh-CN" altLang="en-US" dirty="0" smtClean="0"/>
              <a:t>鲲鹏计算平台的操作系统兼容性以及</a:t>
            </a:r>
            <a:r>
              <a:rPr lang="en-US" altLang="zh-CN" dirty="0" smtClean="0"/>
              <a:t>openEuler</a:t>
            </a:r>
            <a:r>
              <a:rPr lang="zh-CN" altLang="en-US" dirty="0" smtClean="0"/>
              <a:t>开源操作系统的</a:t>
            </a:r>
            <a:r>
              <a:rPr lang="zh-CN" altLang="en-US" dirty="0"/>
              <a:t>发展和特性</a:t>
            </a:r>
            <a:r>
              <a:rPr lang="zh-CN" altLang="en-US" dirty="0" smtClean="0"/>
              <a:t>等</a:t>
            </a:r>
            <a:r>
              <a:rPr lang="zh-CN" altLang="en-US" dirty="0"/>
              <a:t>内容</a:t>
            </a:r>
            <a:r>
              <a:rPr lang="zh-CN" altLang="en-US" dirty="0" smtClean="0"/>
              <a:t>。</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鲲鹏生态介绍</a:t>
            </a:r>
            <a:endParaRPr lang="en-US" altLang="zh-CN" sz="1800" b="1" dirty="0" smtClean="0"/>
          </a:p>
          <a:p>
            <a:pPr lvl="1">
              <a:buClrTx/>
            </a:pPr>
            <a:r>
              <a:rPr lang="zh-CN" altLang="en-US" sz="1600" dirty="0">
                <a:solidFill>
                  <a:schemeClr val="bg1">
                    <a:lumMod val="50000"/>
                  </a:schemeClr>
                </a:solidFill>
                <a:latin typeface="+mn-ea"/>
              </a:rPr>
              <a:t>计算产业发展趋势</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鲲鹏计算产业概述</a:t>
            </a:r>
            <a:endParaRPr lang="en-US" altLang="zh-CN"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鲲鹏计算产业生态</a:t>
            </a:r>
            <a:endParaRPr lang="en-US" altLang="zh-CN" sz="1600" dirty="0">
              <a:latin typeface="+mn-ea"/>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a:t>
            </a:r>
            <a:r>
              <a:rPr lang="zh-CN" altLang="en-US" sz="1800" dirty="0">
                <a:solidFill>
                  <a:schemeClr val="bg1">
                    <a:lumMod val="50000"/>
                  </a:schemeClr>
                </a:solidFill>
              </a:rPr>
              <a:t>云</a:t>
            </a:r>
            <a:r>
              <a:rPr lang="zh-CN" altLang="en-US" sz="1800" dirty="0" smtClean="0">
                <a:solidFill>
                  <a:schemeClr val="bg1">
                    <a:lumMod val="50000"/>
                  </a:schemeClr>
                </a:solidFill>
              </a:rPr>
              <a:t>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zh-CN" altLang="en-US"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鲲鹏计算产业生态全景</a:t>
            </a:r>
            <a:endParaRPr lang="zh-CN" altLang="en-US" dirty="0">
              <a:solidFill>
                <a:schemeClr val="tx1"/>
              </a:solidFill>
            </a:endParaRPr>
          </a:p>
        </p:txBody>
      </p:sp>
      <p:sp>
        <p:nvSpPr>
          <p:cNvPr id="191" name="Freeform 22"/>
          <p:cNvSpPr/>
          <p:nvPr/>
        </p:nvSpPr>
        <p:spPr bwMode="auto">
          <a:xfrm>
            <a:off x="6148799" y="5023347"/>
            <a:ext cx="386386" cy="351741"/>
          </a:xfrm>
          <a:custGeom>
            <a:avLst/>
            <a:gdLst>
              <a:gd name="T0" fmla="*/ 114 w 333"/>
              <a:gd name="T1" fmla="*/ 29 h 334"/>
              <a:gd name="T2" fmla="*/ 304 w 333"/>
              <a:gd name="T3" fmla="*/ 114 h 334"/>
              <a:gd name="T4" fmla="*/ 219 w 333"/>
              <a:gd name="T5" fmla="*/ 304 h 334"/>
              <a:gd name="T6" fmla="*/ 29 w 333"/>
              <a:gd name="T7" fmla="*/ 220 h 334"/>
              <a:gd name="T8" fmla="*/ 114 w 333"/>
              <a:gd name="T9" fmla="*/ 29 h 334"/>
            </a:gdLst>
            <a:ahLst/>
            <a:cxnLst>
              <a:cxn ang="0">
                <a:pos x="T0" y="T1"/>
              </a:cxn>
              <a:cxn ang="0">
                <a:pos x="T2" y="T3"/>
              </a:cxn>
              <a:cxn ang="0">
                <a:pos x="T4" y="T5"/>
              </a:cxn>
              <a:cxn ang="0">
                <a:pos x="T6" y="T7"/>
              </a:cxn>
              <a:cxn ang="0">
                <a:pos x="T8" y="T9"/>
              </a:cxn>
            </a:cxnLst>
            <a:rect l="0" t="0" r="r" b="b"/>
            <a:pathLst>
              <a:path w="333" h="334">
                <a:moveTo>
                  <a:pt x="114" y="29"/>
                </a:moveTo>
                <a:cubicBezTo>
                  <a:pt x="190" y="0"/>
                  <a:pt x="275" y="38"/>
                  <a:pt x="304" y="114"/>
                </a:cubicBezTo>
                <a:cubicBezTo>
                  <a:pt x="333" y="190"/>
                  <a:pt x="295" y="275"/>
                  <a:pt x="219" y="304"/>
                </a:cubicBezTo>
                <a:cubicBezTo>
                  <a:pt x="143" y="334"/>
                  <a:pt x="58" y="296"/>
                  <a:pt x="29" y="220"/>
                </a:cubicBezTo>
                <a:cubicBezTo>
                  <a:pt x="0" y="144"/>
                  <a:pt x="38" y="59"/>
                  <a:pt x="114" y="29"/>
                </a:cubicBezTo>
                <a:close/>
              </a:path>
            </a:pathLst>
          </a:custGeom>
          <a:solidFill>
            <a:srgbClr val="00B0F0"/>
          </a:solidFill>
          <a:ln>
            <a:noFill/>
          </a:ln>
        </p:spPr>
        <p:txBody>
          <a:bodyPr vert="horz" wrap="square" lIns="287892" tIns="143946" rIns="287892" bIns="143946" numCol="1" anchor="ctr" anchorCtr="0" compatLnSpc="1"/>
          <a:lstStyle/>
          <a:p>
            <a:pPr algn="ctr" defTabSz="2159000"/>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27" name="Freeform 9"/>
          <p:cNvSpPr/>
          <p:nvPr/>
        </p:nvSpPr>
        <p:spPr bwMode="auto">
          <a:xfrm>
            <a:off x="5787931" y="2765613"/>
            <a:ext cx="1169282" cy="1194691"/>
          </a:xfrm>
          <a:custGeom>
            <a:avLst/>
            <a:gdLst>
              <a:gd name="T0" fmla="*/ 889 w 1007"/>
              <a:gd name="T1" fmla="*/ 363 h 1133"/>
              <a:gd name="T2" fmla="*/ 820 w 1007"/>
              <a:gd name="T3" fmla="*/ 377 h 1133"/>
              <a:gd name="T4" fmla="*/ 705 w 1007"/>
              <a:gd name="T5" fmla="*/ 336 h 1133"/>
              <a:gd name="T6" fmla="*/ 638 w 1007"/>
              <a:gd name="T7" fmla="*/ 213 h 1133"/>
              <a:gd name="T8" fmla="*/ 639 w 1007"/>
              <a:gd name="T9" fmla="*/ 163 h 1133"/>
              <a:gd name="T10" fmla="*/ 46 w 1007"/>
              <a:gd name="T11" fmla="*/ 0 h 1133"/>
              <a:gd name="T12" fmla="*/ 0 w 1007"/>
              <a:gd name="T13" fmla="*/ 1 h 1133"/>
              <a:gd name="T14" fmla="*/ 647 w 1007"/>
              <a:gd name="T15" fmla="*/ 1133 h 1133"/>
              <a:gd name="T16" fmla="*/ 1003 w 1007"/>
              <a:gd name="T17" fmla="*/ 514 h 1133"/>
              <a:gd name="T18" fmla="*/ 1007 w 1007"/>
              <a:gd name="T19" fmla="*/ 510 h 1133"/>
              <a:gd name="T20" fmla="*/ 889 w 1007"/>
              <a:gd name="T21" fmla="*/ 36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7" h="1133">
                <a:moveTo>
                  <a:pt x="889" y="363"/>
                </a:moveTo>
                <a:cubicBezTo>
                  <a:pt x="868" y="372"/>
                  <a:pt x="844" y="377"/>
                  <a:pt x="820" y="377"/>
                </a:cubicBezTo>
                <a:cubicBezTo>
                  <a:pt x="778" y="377"/>
                  <a:pt x="738" y="362"/>
                  <a:pt x="705" y="336"/>
                </a:cubicBezTo>
                <a:cubicBezTo>
                  <a:pt x="667" y="306"/>
                  <a:pt x="643" y="262"/>
                  <a:pt x="638" y="213"/>
                </a:cubicBezTo>
                <a:cubicBezTo>
                  <a:pt x="636" y="196"/>
                  <a:pt x="636" y="179"/>
                  <a:pt x="639" y="163"/>
                </a:cubicBezTo>
                <a:cubicBezTo>
                  <a:pt x="465" y="59"/>
                  <a:pt x="263" y="0"/>
                  <a:pt x="46" y="0"/>
                </a:cubicBezTo>
                <a:cubicBezTo>
                  <a:pt x="31" y="0"/>
                  <a:pt x="16" y="0"/>
                  <a:pt x="0" y="1"/>
                </a:cubicBezTo>
                <a:cubicBezTo>
                  <a:pt x="647" y="1133"/>
                  <a:pt x="647" y="1133"/>
                  <a:pt x="647" y="1133"/>
                </a:cubicBezTo>
                <a:cubicBezTo>
                  <a:pt x="1003" y="514"/>
                  <a:pt x="1003" y="514"/>
                  <a:pt x="1003" y="514"/>
                </a:cubicBezTo>
                <a:cubicBezTo>
                  <a:pt x="1004" y="512"/>
                  <a:pt x="1006" y="511"/>
                  <a:pt x="1007" y="510"/>
                </a:cubicBezTo>
                <a:cubicBezTo>
                  <a:pt x="972" y="458"/>
                  <a:pt x="932" y="409"/>
                  <a:pt x="889" y="363"/>
                </a:cubicBez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algn="ctr" defTabSz="2159000"/>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1" name="Freeform 15"/>
          <p:cNvSpPr/>
          <p:nvPr/>
        </p:nvSpPr>
        <p:spPr bwMode="auto">
          <a:xfrm>
            <a:off x="6217342" y="3328859"/>
            <a:ext cx="971871" cy="1196989"/>
          </a:xfrm>
          <a:custGeom>
            <a:avLst/>
            <a:gdLst>
              <a:gd name="T0" fmla="*/ 756 w 837"/>
              <a:gd name="T1" fmla="*/ 921 h 1135"/>
              <a:gd name="T2" fmla="*/ 722 w 837"/>
              <a:gd name="T3" fmla="*/ 785 h 1135"/>
              <a:gd name="T4" fmla="*/ 837 w 837"/>
              <a:gd name="T5" fmla="*/ 640 h 1135"/>
              <a:gd name="T6" fmla="*/ 837 w 837"/>
              <a:gd name="T7" fmla="*/ 627 h 1135"/>
              <a:gd name="T8" fmla="*/ 653 w 837"/>
              <a:gd name="T9" fmla="*/ 0 h 1135"/>
              <a:gd name="T10" fmla="*/ 291 w 837"/>
              <a:gd name="T11" fmla="*/ 629 h 1135"/>
              <a:gd name="T12" fmla="*/ 286 w 837"/>
              <a:gd name="T13" fmla="*/ 637 h 1135"/>
              <a:gd name="T14" fmla="*/ 0 w 837"/>
              <a:gd name="T15" fmla="*/ 1134 h 1135"/>
              <a:gd name="T16" fmla="*/ 715 w 837"/>
              <a:gd name="T17" fmla="*/ 1134 h 1135"/>
              <a:gd name="T18" fmla="*/ 720 w 837"/>
              <a:gd name="T19" fmla="*/ 1135 h 1135"/>
              <a:gd name="T20" fmla="*/ 790 w 837"/>
              <a:gd name="T21" fmla="*/ 955 h 1135"/>
              <a:gd name="T22" fmla="*/ 756 w 837"/>
              <a:gd name="T23" fmla="*/ 92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7" h="1135">
                <a:moveTo>
                  <a:pt x="756" y="921"/>
                </a:moveTo>
                <a:cubicBezTo>
                  <a:pt x="727" y="881"/>
                  <a:pt x="715" y="833"/>
                  <a:pt x="722" y="785"/>
                </a:cubicBezTo>
                <a:cubicBezTo>
                  <a:pt x="731" y="718"/>
                  <a:pt x="777" y="664"/>
                  <a:pt x="837" y="640"/>
                </a:cubicBezTo>
                <a:cubicBezTo>
                  <a:pt x="837" y="636"/>
                  <a:pt x="837" y="631"/>
                  <a:pt x="837" y="627"/>
                </a:cubicBezTo>
                <a:cubicBezTo>
                  <a:pt x="837" y="396"/>
                  <a:pt x="770" y="181"/>
                  <a:pt x="653" y="0"/>
                </a:cubicBezTo>
                <a:cubicBezTo>
                  <a:pt x="291" y="629"/>
                  <a:pt x="291" y="629"/>
                  <a:pt x="291" y="629"/>
                </a:cubicBezTo>
                <a:cubicBezTo>
                  <a:pt x="290" y="632"/>
                  <a:pt x="289" y="635"/>
                  <a:pt x="286" y="637"/>
                </a:cubicBezTo>
                <a:cubicBezTo>
                  <a:pt x="0" y="1134"/>
                  <a:pt x="0" y="1134"/>
                  <a:pt x="0" y="1134"/>
                </a:cubicBezTo>
                <a:cubicBezTo>
                  <a:pt x="715" y="1134"/>
                  <a:pt x="715" y="1134"/>
                  <a:pt x="715" y="1134"/>
                </a:cubicBezTo>
                <a:cubicBezTo>
                  <a:pt x="717" y="1134"/>
                  <a:pt x="719" y="1134"/>
                  <a:pt x="720" y="1135"/>
                </a:cubicBezTo>
                <a:cubicBezTo>
                  <a:pt x="748" y="1078"/>
                  <a:pt x="772" y="1018"/>
                  <a:pt x="790" y="955"/>
                </a:cubicBezTo>
                <a:cubicBezTo>
                  <a:pt x="777" y="946"/>
                  <a:pt x="766" y="934"/>
                  <a:pt x="756" y="921"/>
                </a:cubicBez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algn="ctr" defTabSz="2159000"/>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2" name="Freeform 21"/>
          <p:cNvSpPr/>
          <p:nvPr/>
        </p:nvSpPr>
        <p:spPr bwMode="auto">
          <a:xfrm>
            <a:off x="5516280" y="4552669"/>
            <a:ext cx="1521921" cy="658268"/>
          </a:xfrm>
          <a:custGeom>
            <a:avLst/>
            <a:gdLst>
              <a:gd name="T0" fmla="*/ 581 w 1311"/>
              <a:gd name="T1" fmla="*/ 0 h 624"/>
              <a:gd name="T2" fmla="*/ 581 w 1311"/>
              <a:gd name="T3" fmla="*/ 0 h 624"/>
              <a:gd name="T4" fmla="*/ 581 w 1311"/>
              <a:gd name="T5" fmla="*/ 0 h 624"/>
              <a:gd name="T6" fmla="*/ 0 w 1311"/>
              <a:gd name="T7" fmla="*/ 0 h 624"/>
              <a:gd name="T8" fmla="*/ 354 w 1311"/>
              <a:gd name="T9" fmla="*/ 618 h 624"/>
              <a:gd name="T10" fmla="*/ 356 w 1311"/>
              <a:gd name="T11" fmla="*/ 624 h 624"/>
              <a:gd name="T12" fmla="*/ 553 w 1311"/>
              <a:gd name="T13" fmla="*/ 594 h 624"/>
              <a:gd name="T14" fmla="*/ 661 w 1311"/>
              <a:gd name="T15" fmla="*/ 468 h 624"/>
              <a:gd name="T16" fmla="*/ 826 w 1311"/>
              <a:gd name="T17" fmla="*/ 491 h 624"/>
              <a:gd name="T18" fmla="*/ 1311 w 1311"/>
              <a:gd name="T19" fmla="*/ 0 h 624"/>
              <a:gd name="T20" fmla="*/ 581 w 1311"/>
              <a:gd name="T2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1" h="624">
                <a:moveTo>
                  <a:pt x="581" y="0"/>
                </a:moveTo>
                <a:cubicBezTo>
                  <a:pt x="581" y="0"/>
                  <a:pt x="581" y="0"/>
                  <a:pt x="581" y="0"/>
                </a:cubicBezTo>
                <a:cubicBezTo>
                  <a:pt x="581" y="0"/>
                  <a:pt x="581" y="0"/>
                  <a:pt x="581" y="0"/>
                </a:cubicBezTo>
                <a:cubicBezTo>
                  <a:pt x="0" y="0"/>
                  <a:pt x="0" y="0"/>
                  <a:pt x="0" y="0"/>
                </a:cubicBezTo>
                <a:cubicBezTo>
                  <a:pt x="354" y="618"/>
                  <a:pt x="354" y="618"/>
                  <a:pt x="354" y="618"/>
                </a:cubicBezTo>
                <a:cubicBezTo>
                  <a:pt x="355" y="620"/>
                  <a:pt x="355" y="622"/>
                  <a:pt x="356" y="624"/>
                </a:cubicBezTo>
                <a:cubicBezTo>
                  <a:pt x="423" y="620"/>
                  <a:pt x="489" y="610"/>
                  <a:pt x="553" y="594"/>
                </a:cubicBezTo>
                <a:cubicBezTo>
                  <a:pt x="564" y="539"/>
                  <a:pt x="603" y="490"/>
                  <a:pt x="661" y="468"/>
                </a:cubicBezTo>
                <a:cubicBezTo>
                  <a:pt x="718" y="446"/>
                  <a:pt x="780" y="456"/>
                  <a:pt x="826" y="491"/>
                </a:cubicBezTo>
                <a:cubicBezTo>
                  <a:pt x="1033" y="380"/>
                  <a:pt x="1203" y="209"/>
                  <a:pt x="1311" y="0"/>
                </a:cubicBezTo>
                <a:lnTo>
                  <a:pt x="581" y="0"/>
                </a:ln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algn="ctr" defTabSz="2159000"/>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3" name="Freeform 27"/>
          <p:cNvSpPr/>
          <p:nvPr/>
        </p:nvSpPr>
        <p:spPr bwMode="auto">
          <a:xfrm>
            <a:off x="4718197" y="4013947"/>
            <a:ext cx="1177718" cy="1200056"/>
          </a:xfrm>
          <a:custGeom>
            <a:avLst/>
            <a:gdLst>
              <a:gd name="T0" fmla="*/ 364 w 1014"/>
              <a:gd name="T1" fmla="*/ 0 h 1138"/>
              <a:gd name="T2" fmla="*/ 4 w 1014"/>
              <a:gd name="T3" fmla="*/ 614 h 1138"/>
              <a:gd name="T4" fmla="*/ 0 w 1014"/>
              <a:gd name="T5" fmla="*/ 619 h 1138"/>
              <a:gd name="T6" fmla="*/ 127 w 1014"/>
              <a:gd name="T7" fmla="*/ 777 h 1138"/>
              <a:gd name="T8" fmla="*/ 187 w 1014"/>
              <a:gd name="T9" fmla="*/ 767 h 1138"/>
              <a:gd name="T10" fmla="*/ 301 w 1014"/>
              <a:gd name="T11" fmla="*/ 808 h 1138"/>
              <a:gd name="T12" fmla="*/ 369 w 1014"/>
              <a:gd name="T13" fmla="*/ 972 h 1138"/>
              <a:gd name="T14" fmla="*/ 967 w 1014"/>
              <a:gd name="T15" fmla="*/ 1138 h 1138"/>
              <a:gd name="T16" fmla="*/ 1014 w 1014"/>
              <a:gd name="T17" fmla="*/ 1137 h 1138"/>
              <a:gd name="T18" fmla="*/ 364 w 1014"/>
              <a:gd name="T19"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4" h="1138">
                <a:moveTo>
                  <a:pt x="364" y="0"/>
                </a:moveTo>
                <a:cubicBezTo>
                  <a:pt x="4" y="614"/>
                  <a:pt x="4" y="614"/>
                  <a:pt x="4" y="614"/>
                </a:cubicBezTo>
                <a:cubicBezTo>
                  <a:pt x="3" y="616"/>
                  <a:pt x="2" y="618"/>
                  <a:pt x="0" y="619"/>
                </a:cubicBezTo>
                <a:cubicBezTo>
                  <a:pt x="38" y="675"/>
                  <a:pt x="80" y="728"/>
                  <a:pt x="127" y="777"/>
                </a:cubicBezTo>
                <a:cubicBezTo>
                  <a:pt x="146" y="771"/>
                  <a:pt x="166" y="767"/>
                  <a:pt x="187" y="767"/>
                </a:cubicBezTo>
                <a:cubicBezTo>
                  <a:pt x="228" y="767"/>
                  <a:pt x="269" y="782"/>
                  <a:pt x="301" y="808"/>
                </a:cubicBezTo>
                <a:cubicBezTo>
                  <a:pt x="352" y="848"/>
                  <a:pt x="376" y="911"/>
                  <a:pt x="369" y="972"/>
                </a:cubicBezTo>
                <a:cubicBezTo>
                  <a:pt x="543" y="1077"/>
                  <a:pt x="748" y="1138"/>
                  <a:pt x="967" y="1138"/>
                </a:cubicBezTo>
                <a:cubicBezTo>
                  <a:pt x="983" y="1138"/>
                  <a:pt x="998" y="1137"/>
                  <a:pt x="1014" y="1137"/>
                </a:cubicBezTo>
                <a:cubicBezTo>
                  <a:pt x="364" y="0"/>
                  <a:pt x="364" y="0"/>
                  <a:pt x="364" y="0"/>
                </a:cubicBezTo>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algn="ctr" defTabSz="2159000"/>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4" name="Freeform 35"/>
          <p:cNvSpPr/>
          <p:nvPr/>
        </p:nvSpPr>
        <p:spPr bwMode="auto">
          <a:xfrm>
            <a:off x="4494633" y="3453002"/>
            <a:ext cx="970183" cy="1187794"/>
          </a:xfrm>
          <a:custGeom>
            <a:avLst/>
            <a:gdLst>
              <a:gd name="T0" fmla="*/ 123 w 836"/>
              <a:gd name="T1" fmla="*/ 2 h 1126"/>
              <a:gd name="T2" fmla="*/ 117 w 836"/>
              <a:gd name="T3" fmla="*/ 0 h 1126"/>
              <a:gd name="T4" fmla="*/ 44 w 836"/>
              <a:gd name="T5" fmla="*/ 190 h 1126"/>
              <a:gd name="T6" fmla="*/ 73 w 836"/>
              <a:gd name="T7" fmla="*/ 221 h 1126"/>
              <a:gd name="T8" fmla="*/ 108 w 836"/>
              <a:gd name="T9" fmla="*/ 357 h 1126"/>
              <a:gd name="T10" fmla="*/ 0 w 836"/>
              <a:gd name="T11" fmla="*/ 499 h 1126"/>
              <a:gd name="T12" fmla="*/ 0 w 836"/>
              <a:gd name="T13" fmla="*/ 509 h 1126"/>
              <a:gd name="T14" fmla="*/ 177 w 836"/>
              <a:gd name="T15" fmla="*/ 1126 h 1126"/>
              <a:gd name="T16" fmla="*/ 836 w 836"/>
              <a:gd name="T17" fmla="*/ 2 h 1126"/>
              <a:gd name="T18" fmla="*/ 123 w 836"/>
              <a:gd name="T19" fmla="*/ 2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6" h="1126">
                <a:moveTo>
                  <a:pt x="123" y="2"/>
                </a:moveTo>
                <a:cubicBezTo>
                  <a:pt x="120" y="2"/>
                  <a:pt x="118" y="1"/>
                  <a:pt x="117" y="0"/>
                </a:cubicBezTo>
                <a:cubicBezTo>
                  <a:pt x="87" y="61"/>
                  <a:pt x="63" y="124"/>
                  <a:pt x="44" y="190"/>
                </a:cubicBezTo>
                <a:cubicBezTo>
                  <a:pt x="55" y="199"/>
                  <a:pt x="65" y="210"/>
                  <a:pt x="73" y="221"/>
                </a:cubicBezTo>
                <a:cubicBezTo>
                  <a:pt x="103" y="261"/>
                  <a:pt x="115" y="309"/>
                  <a:pt x="108" y="357"/>
                </a:cubicBezTo>
                <a:cubicBezTo>
                  <a:pt x="98" y="421"/>
                  <a:pt x="56" y="474"/>
                  <a:pt x="0" y="499"/>
                </a:cubicBezTo>
                <a:cubicBezTo>
                  <a:pt x="0" y="502"/>
                  <a:pt x="0" y="506"/>
                  <a:pt x="0" y="509"/>
                </a:cubicBezTo>
                <a:cubicBezTo>
                  <a:pt x="0" y="736"/>
                  <a:pt x="65" y="947"/>
                  <a:pt x="177" y="1126"/>
                </a:cubicBezTo>
                <a:cubicBezTo>
                  <a:pt x="836" y="2"/>
                  <a:pt x="836" y="2"/>
                  <a:pt x="836" y="2"/>
                </a:cubicBezTo>
                <a:cubicBezTo>
                  <a:pt x="123" y="2"/>
                  <a:pt x="123" y="2"/>
                  <a:pt x="123" y="2"/>
                </a:cubicBezTo>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algn="ctr" defTabSz="2159000"/>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5" name="Freeform 43"/>
          <p:cNvSpPr/>
          <p:nvPr/>
        </p:nvSpPr>
        <p:spPr bwMode="auto">
          <a:xfrm>
            <a:off x="4645646" y="2768679"/>
            <a:ext cx="1520234" cy="658268"/>
          </a:xfrm>
          <a:custGeom>
            <a:avLst/>
            <a:gdLst>
              <a:gd name="T0" fmla="*/ 956 w 1310"/>
              <a:gd name="T1" fmla="*/ 4 h 624"/>
              <a:gd name="T2" fmla="*/ 955 w 1310"/>
              <a:gd name="T3" fmla="*/ 0 h 624"/>
              <a:gd name="T4" fmla="*/ 762 w 1310"/>
              <a:gd name="T5" fmla="*/ 28 h 624"/>
              <a:gd name="T6" fmla="*/ 748 w 1310"/>
              <a:gd name="T7" fmla="*/ 75 h 624"/>
              <a:gd name="T8" fmla="*/ 646 w 1310"/>
              <a:gd name="T9" fmla="*/ 171 h 624"/>
              <a:gd name="T10" fmla="*/ 581 w 1310"/>
              <a:gd name="T11" fmla="*/ 183 h 624"/>
              <a:gd name="T12" fmla="*/ 466 w 1310"/>
              <a:gd name="T13" fmla="*/ 143 h 624"/>
              <a:gd name="T14" fmla="*/ 0 w 1310"/>
              <a:gd name="T15" fmla="*/ 624 h 624"/>
              <a:gd name="T16" fmla="*/ 1310 w 1310"/>
              <a:gd name="T17" fmla="*/ 624 h 624"/>
              <a:gd name="T18" fmla="*/ 956 w 1310"/>
              <a:gd name="T19" fmla="*/ 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0" h="624">
                <a:moveTo>
                  <a:pt x="956" y="4"/>
                </a:moveTo>
                <a:cubicBezTo>
                  <a:pt x="955" y="3"/>
                  <a:pt x="955" y="1"/>
                  <a:pt x="955" y="0"/>
                </a:cubicBezTo>
                <a:cubicBezTo>
                  <a:pt x="889" y="4"/>
                  <a:pt x="824" y="14"/>
                  <a:pt x="762" y="28"/>
                </a:cubicBezTo>
                <a:cubicBezTo>
                  <a:pt x="759" y="44"/>
                  <a:pt x="755" y="60"/>
                  <a:pt x="748" y="75"/>
                </a:cubicBezTo>
                <a:cubicBezTo>
                  <a:pt x="728" y="119"/>
                  <a:pt x="692" y="154"/>
                  <a:pt x="646" y="171"/>
                </a:cubicBezTo>
                <a:cubicBezTo>
                  <a:pt x="625" y="179"/>
                  <a:pt x="603" y="183"/>
                  <a:pt x="581" y="183"/>
                </a:cubicBezTo>
                <a:cubicBezTo>
                  <a:pt x="539" y="183"/>
                  <a:pt x="498" y="169"/>
                  <a:pt x="466" y="143"/>
                </a:cubicBezTo>
                <a:cubicBezTo>
                  <a:pt x="268" y="254"/>
                  <a:pt x="105" y="421"/>
                  <a:pt x="0" y="624"/>
                </a:cubicBezTo>
                <a:cubicBezTo>
                  <a:pt x="1310" y="624"/>
                  <a:pt x="1310" y="624"/>
                  <a:pt x="1310" y="624"/>
                </a:cubicBezTo>
                <a:lnTo>
                  <a:pt x="956" y="4"/>
                </a:ln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algn="ctr" defTabSz="2159000"/>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6" name="Freeform 10"/>
          <p:cNvSpPr/>
          <p:nvPr/>
        </p:nvSpPr>
        <p:spPr bwMode="auto">
          <a:xfrm>
            <a:off x="6547204" y="2793968"/>
            <a:ext cx="385543" cy="350208"/>
          </a:xfrm>
          <a:custGeom>
            <a:avLst/>
            <a:gdLst>
              <a:gd name="T0" fmla="*/ 74 w 332"/>
              <a:gd name="T1" fmla="*/ 281 h 332"/>
              <a:gd name="T2" fmla="*/ 51 w 332"/>
              <a:gd name="T3" fmla="*/ 74 h 332"/>
              <a:gd name="T4" fmla="*/ 258 w 332"/>
              <a:gd name="T5" fmla="*/ 51 h 332"/>
              <a:gd name="T6" fmla="*/ 281 w 332"/>
              <a:gd name="T7" fmla="*/ 258 h 332"/>
              <a:gd name="T8" fmla="*/ 74 w 332"/>
              <a:gd name="T9" fmla="*/ 281 h 332"/>
            </a:gdLst>
            <a:ahLst/>
            <a:cxnLst>
              <a:cxn ang="0">
                <a:pos x="T0" y="T1"/>
              </a:cxn>
              <a:cxn ang="0">
                <a:pos x="T2" y="T3"/>
              </a:cxn>
              <a:cxn ang="0">
                <a:pos x="T4" y="T5"/>
              </a:cxn>
              <a:cxn ang="0">
                <a:pos x="T6" y="T7"/>
              </a:cxn>
              <a:cxn ang="0">
                <a:pos x="T8" y="T9"/>
              </a:cxn>
            </a:cxnLst>
            <a:rect l="0" t="0" r="r" b="b"/>
            <a:pathLst>
              <a:path w="332" h="332">
                <a:moveTo>
                  <a:pt x="74" y="281"/>
                </a:moveTo>
                <a:cubicBezTo>
                  <a:pt x="10" y="230"/>
                  <a:pt x="0" y="138"/>
                  <a:pt x="51" y="74"/>
                </a:cubicBezTo>
                <a:cubicBezTo>
                  <a:pt x="102" y="11"/>
                  <a:pt x="194" y="0"/>
                  <a:pt x="258" y="51"/>
                </a:cubicBezTo>
                <a:cubicBezTo>
                  <a:pt x="321" y="102"/>
                  <a:pt x="332" y="195"/>
                  <a:pt x="281" y="258"/>
                </a:cubicBezTo>
                <a:cubicBezTo>
                  <a:pt x="230" y="322"/>
                  <a:pt x="137" y="332"/>
                  <a:pt x="74" y="281"/>
                </a:cubicBezTo>
                <a:close/>
              </a:path>
            </a:pathLst>
          </a:custGeom>
          <a:solidFill>
            <a:srgbClr val="00B0F0"/>
          </a:solidFill>
          <a:ln>
            <a:noFill/>
          </a:ln>
        </p:spPr>
        <p:txBody>
          <a:bodyPr vert="horz" wrap="square" lIns="287892" tIns="143946" rIns="287892" bIns="143946" numCol="1" anchor="ctr" anchorCtr="0" compatLnSpc="1"/>
          <a:lstStyle/>
          <a:p>
            <a:pPr algn="ctr" defTabSz="2159000"/>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37" name="Freeform 16"/>
          <p:cNvSpPr/>
          <p:nvPr/>
        </p:nvSpPr>
        <p:spPr bwMode="auto">
          <a:xfrm>
            <a:off x="7083757" y="4018545"/>
            <a:ext cx="365296" cy="331817"/>
          </a:xfrm>
          <a:custGeom>
            <a:avLst/>
            <a:gdLst>
              <a:gd name="T0" fmla="*/ 11 w 315"/>
              <a:gd name="T1" fmla="*/ 136 h 315"/>
              <a:gd name="T2" fmla="*/ 178 w 315"/>
              <a:gd name="T3" fmla="*/ 11 h 315"/>
              <a:gd name="T4" fmla="*/ 303 w 315"/>
              <a:gd name="T5" fmla="*/ 178 h 315"/>
              <a:gd name="T6" fmla="*/ 136 w 315"/>
              <a:gd name="T7" fmla="*/ 303 h 315"/>
              <a:gd name="T8" fmla="*/ 11 w 315"/>
              <a:gd name="T9" fmla="*/ 136 h 315"/>
            </a:gdLst>
            <a:ahLst/>
            <a:cxnLst>
              <a:cxn ang="0">
                <a:pos x="T0" y="T1"/>
              </a:cxn>
              <a:cxn ang="0">
                <a:pos x="T2" y="T3"/>
              </a:cxn>
              <a:cxn ang="0">
                <a:pos x="T4" y="T5"/>
              </a:cxn>
              <a:cxn ang="0">
                <a:pos x="T6" y="T7"/>
              </a:cxn>
              <a:cxn ang="0">
                <a:pos x="T8" y="T9"/>
              </a:cxn>
            </a:cxnLst>
            <a:rect l="0" t="0" r="r" b="b"/>
            <a:pathLst>
              <a:path w="315" h="315">
                <a:moveTo>
                  <a:pt x="11" y="136"/>
                </a:moveTo>
                <a:cubicBezTo>
                  <a:pt x="23" y="55"/>
                  <a:pt x="98" y="0"/>
                  <a:pt x="178" y="11"/>
                </a:cubicBezTo>
                <a:cubicBezTo>
                  <a:pt x="259" y="23"/>
                  <a:pt x="315" y="98"/>
                  <a:pt x="303" y="178"/>
                </a:cubicBezTo>
                <a:cubicBezTo>
                  <a:pt x="291" y="259"/>
                  <a:pt x="216" y="315"/>
                  <a:pt x="136" y="303"/>
                </a:cubicBezTo>
                <a:cubicBezTo>
                  <a:pt x="55" y="291"/>
                  <a:pt x="0" y="216"/>
                  <a:pt x="11" y="136"/>
                </a:cubicBezTo>
                <a:close/>
              </a:path>
            </a:pathLst>
          </a:custGeom>
          <a:solidFill>
            <a:srgbClr val="00B0F0"/>
          </a:solidFill>
          <a:ln>
            <a:noFill/>
          </a:ln>
        </p:spPr>
        <p:txBody>
          <a:bodyPr vert="horz" wrap="square" lIns="287892" tIns="143946" rIns="287892" bIns="143946" numCol="1" anchor="ctr" anchorCtr="0" compatLnSpc="1"/>
          <a:lstStyle/>
          <a:p>
            <a:pPr algn="ctr" defTabSz="2159000"/>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38" name="Freeform 28"/>
          <p:cNvSpPr/>
          <p:nvPr/>
        </p:nvSpPr>
        <p:spPr bwMode="auto">
          <a:xfrm>
            <a:off x="4742664" y="4842338"/>
            <a:ext cx="384698" cy="348675"/>
          </a:xfrm>
          <a:custGeom>
            <a:avLst/>
            <a:gdLst>
              <a:gd name="T0" fmla="*/ 258 w 331"/>
              <a:gd name="T1" fmla="*/ 51 h 331"/>
              <a:gd name="T2" fmla="*/ 281 w 331"/>
              <a:gd name="T3" fmla="*/ 258 h 331"/>
              <a:gd name="T4" fmla="*/ 74 w 331"/>
              <a:gd name="T5" fmla="*/ 281 h 331"/>
              <a:gd name="T6" fmla="*/ 51 w 331"/>
              <a:gd name="T7" fmla="*/ 74 h 331"/>
              <a:gd name="T8" fmla="*/ 258 w 331"/>
              <a:gd name="T9" fmla="*/ 51 h 331"/>
            </a:gdLst>
            <a:ahLst/>
            <a:cxnLst>
              <a:cxn ang="0">
                <a:pos x="T0" y="T1"/>
              </a:cxn>
              <a:cxn ang="0">
                <a:pos x="T2" y="T3"/>
              </a:cxn>
              <a:cxn ang="0">
                <a:pos x="T4" y="T5"/>
              </a:cxn>
              <a:cxn ang="0">
                <a:pos x="T6" y="T7"/>
              </a:cxn>
              <a:cxn ang="0">
                <a:pos x="T8" y="T9"/>
              </a:cxn>
            </a:cxnLst>
            <a:rect l="0" t="0" r="r" b="b"/>
            <a:pathLst>
              <a:path w="331" h="331">
                <a:moveTo>
                  <a:pt x="258" y="51"/>
                </a:moveTo>
                <a:cubicBezTo>
                  <a:pt x="321" y="102"/>
                  <a:pt x="331" y="194"/>
                  <a:pt x="281" y="258"/>
                </a:cubicBezTo>
                <a:cubicBezTo>
                  <a:pt x="230" y="321"/>
                  <a:pt x="137" y="331"/>
                  <a:pt x="74" y="281"/>
                </a:cubicBezTo>
                <a:cubicBezTo>
                  <a:pt x="10" y="230"/>
                  <a:pt x="0" y="137"/>
                  <a:pt x="51" y="74"/>
                </a:cubicBezTo>
                <a:cubicBezTo>
                  <a:pt x="101" y="10"/>
                  <a:pt x="194" y="0"/>
                  <a:pt x="258" y="51"/>
                </a:cubicBezTo>
                <a:close/>
              </a:path>
            </a:pathLst>
          </a:custGeom>
          <a:solidFill>
            <a:srgbClr val="00B0F0"/>
          </a:solidFill>
          <a:ln>
            <a:noFill/>
          </a:ln>
        </p:spPr>
        <p:txBody>
          <a:bodyPr vert="horz" wrap="square" lIns="287892" tIns="143946" rIns="287892" bIns="143946" numCol="1" anchor="ctr" anchorCtr="0" compatLnSpc="1"/>
          <a:lstStyle/>
          <a:p>
            <a:pPr algn="ctr" defTabSz="2159000"/>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43" name="Freeform 36"/>
          <p:cNvSpPr/>
          <p:nvPr/>
        </p:nvSpPr>
        <p:spPr bwMode="auto">
          <a:xfrm>
            <a:off x="4226358" y="3635385"/>
            <a:ext cx="365296" cy="332583"/>
          </a:xfrm>
          <a:custGeom>
            <a:avLst/>
            <a:gdLst>
              <a:gd name="T0" fmla="*/ 303 w 315"/>
              <a:gd name="T1" fmla="*/ 179 h 315"/>
              <a:gd name="T2" fmla="*/ 136 w 315"/>
              <a:gd name="T3" fmla="*/ 304 h 315"/>
              <a:gd name="T4" fmla="*/ 12 w 315"/>
              <a:gd name="T5" fmla="*/ 137 h 315"/>
              <a:gd name="T6" fmla="*/ 179 w 315"/>
              <a:gd name="T7" fmla="*/ 12 h 315"/>
              <a:gd name="T8" fmla="*/ 303 w 315"/>
              <a:gd name="T9" fmla="*/ 179 h 315"/>
            </a:gdLst>
            <a:ahLst/>
            <a:cxnLst>
              <a:cxn ang="0">
                <a:pos x="T0" y="T1"/>
              </a:cxn>
              <a:cxn ang="0">
                <a:pos x="T2" y="T3"/>
              </a:cxn>
              <a:cxn ang="0">
                <a:pos x="T4" y="T5"/>
              </a:cxn>
              <a:cxn ang="0">
                <a:pos x="T6" y="T7"/>
              </a:cxn>
              <a:cxn ang="0">
                <a:pos x="T8" y="T9"/>
              </a:cxn>
            </a:cxnLst>
            <a:rect l="0" t="0" r="r" b="b"/>
            <a:pathLst>
              <a:path w="315" h="315">
                <a:moveTo>
                  <a:pt x="303" y="179"/>
                </a:moveTo>
                <a:cubicBezTo>
                  <a:pt x="291" y="260"/>
                  <a:pt x="216" y="315"/>
                  <a:pt x="136" y="304"/>
                </a:cubicBezTo>
                <a:cubicBezTo>
                  <a:pt x="56" y="292"/>
                  <a:pt x="0" y="217"/>
                  <a:pt x="12" y="137"/>
                </a:cubicBezTo>
                <a:cubicBezTo>
                  <a:pt x="23" y="56"/>
                  <a:pt x="98" y="0"/>
                  <a:pt x="179" y="12"/>
                </a:cubicBezTo>
                <a:cubicBezTo>
                  <a:pt x="259" y="24"/>
                  <a:pt x="315" y="99"/>
                  <a:pt x="303" y="179"/>
                </a:cubicBezTo>
                <a:close/>
              </a:path>
            </a:pathLst>
          </a:custGeom>
          <a:solidFill>
            <a:srgbClr val="00B0F0"/>
          </a:solidFill>
          <a:ln>
            <a:noFill/>
          </a:ln>
        </p:spPr>
        <p:txBody>
          <a:bodyPr vert="horz" wrap="square" lIns="287892" tIns="143946" rIns="287892" bIns="143946" numCol="1" anchor="ctr" anchorCtr="0" compatLnSpc="1"/>
          <a:lstStyle/>
          <a:p>
            <a:pPr algn="ctr" defTabSz="2159000"/>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44" name="Freeform 44"/>
          <p:cNvSpPr/>
          <p:nvPr/>
        </p:nvSpPr>
        <p:spPr bwMode="auto">
          <a:xfrm>
            <a:off x="5125676" y="2592427"/>
            <a:ext cx="387230" cy="352507"/>
          </a:xfrm>
          <a:custGeom>
            <a:avLst/>
            <a:gdLst>
              <a:gd name="T0" fmla="*/ 219 w 333"/>
              <a:gd name="T1" fmla="*/ 305 h 334"/>
              <a:gd name="T2" fmla="*/ 29 w 333"/>
              <a:gd name="T3" fmla="*/ 220 h 334"/>
              <a:gd name="T4" fmla="*/ 114 w 333"/>
              <a:gd name="T5" fmla="*/ 30 h 334"/>
              <a:gd name="T6" fmla="*/ 304 w 333"/>
              <a:gd name="T7" fmla="*/ 114 h 334"/>
              <a:gd name="T8" fmla="*/ 219 w 333"/>
              <a:gd name="T9" fmla="*/ 305 h 334"/>
            </a:gdLst>
            <a:ahLst/>
            <a:cxnLst>
              <a:cxn ang="0">
                <a:pos x="T0" y="T1"/>
              </a:cxn>
              <a:cxn ang="0">
                <a:pos x="T2" y="T3"/>
              </a:cxn>
              <a:cxn ang="0">
                <a:pos x="T4" y="T5"/>
              </a:cxn>
              <a:cxn ang="0">
                <a:pos x="T6" y="T7"/>
              </a:cxn>
              <a:cxn ang="0">
                <a:pos x="T8" y="T9"/>
              </a:cxn>
            </a:cxnLst>
            <a:rect l="0" t="0" r="r" b="b"/>
            <a:pathLst>
              <a:path w="333" h="334">
                <a:moveTo>
                  <a:pt x="219" y="305"/>
                </a:moveTo>
                <a:cubicBezTo>
                  <a:pt x="143" y="334"/>
                  <a:pt x="58" y="296"/>
                  <a:pt x="29" y="220"/>
                </a:cubicBezTo>
                <a:cubicBezTo>
                  <a:pt x="0" y="144"/>
                  <a:pt x="38" y="59"/>
                  <a:pt x="114" y="30"/>
                </a:cubicBezTo>
                <a:cubicBezTo>
                  <a:pt x="190" y="0"/>
                  <a:pt x="275" y="38"/>
                  <a:pt x="304" y="114"/>
                </a:cubicBezTo>
                <a:cubicBezTo>
                  <a:pt x="333" y="190"/>
                  <a:pt x="295" y="275"/>
                  <a:pt x="219" y="305"/>
                </a:cubicBezTo>
                <a:close/>
              </a:path>
            </a:pathLst>
          </a:custGeom>
          <a:solidFill>
            <a:srgbClr val="00B0F0"/>
          </a:solidFill>
          <a:ln>
            <a:noFill/>
          </a:ln>
        </p:spPr>
        <p:txBody>
          <a:bodyPr vert="horz" wrap="square" lIns="287892" tIns="143946" rIns="287892" bIns="143946" numCol="1" anchor="ctr" anchorCtr="0" compatLnSpc="1"/>
          <a:lstStyle/>
          <a:p>
            <a:pPr algn="ctr" defTabSz="2159000"/>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45" name="矩形 244"/>
          <p:cNvSpPr/>
          <p:nvPr/>
        </p:nvSpPr>
        <p:spPr>
          <a:xfrm>
            <a:off x="4572453" y="3606122"/>
            <a:ext cx="689613" cy="542881"/>
          </a:xfrm>
          <a:prstGeom prst="rect">
            <a:avLst/>
          </a:prstGeom>
        </p:spPr>
        <p:txBody>
          <a:bodyPr wrap="square">
            <a:spAutoFit/>
          </a:bodyPr>
          <a:lstStyle/>
          <a:p>
            <a:pPr algn="ctr" defTabSz="2159000"/>
            <a:r>
              <a:rPr lang="zh-CN" altLang="en-US" sz="1200" b="1" dirty="0">
                <a:solidFill>
                  <a:prstClr val="black"/>
                </a:solidFill>
                <a:ea typeface="微软雅黑" panose="020B0503020204020204" pitchFamily="34" charset="-122"/>
                <a:cs typeface="Arial" panose="020B0604020202020204" pitchFamily="34" charset="0"/>
              </a:rPr>
              <a:t>开发者</a:t>
            </a:r>
            <a:endParaRPr lang="zh-CN" altLang="en-US" sz="1200" b="1" dirty="0">
              <a:solidFill>
                <a:prstClr val="black"/>
              </a:solidFill>
              <a:ea typeface="微软雅黑" panose="020B0503020204020204" pitchFamily="34" charset="-122"/>
              <a:cs typeface="Arial" panose="020B0604020202020204" pitchFamily="34" charset="0"/>
            </a:endParaRPr>
          </a:p>
          <a:p>
            <a:pPr algn="ctr" defTabSz="2159000"/>
            <a:r>
              <a:rPr lang="zh-CN" altLang="en-US" sz="1200" b="1" dirty="0">
                <a:solidFill>
                  <a:prstClr val="black"/>
                </a:solidFill>
                <a:ea typeface="微软雅黑" panose="020B0503020204020204" pitchFamily="34" charset="-122"/>
                <a:cs typeface="Arial" panose="020B0604020202020204" pitchFamily="34" charset="0"/>
              </a:rPr>
              <a:t>生态</a:t>
            </a:r>
            <a:endParaRPr lang="zh-CN" altLang="en-US" sz="1200" b="1" dirty="0">
              <a:solidFill>
                <a:prstClr val="black"/>
              </a:solidFill>
              <a:ea typeface="微软雅黑" panose="020B0503020204020204" pitchFamily="34" charset="-122"/>
              <a:cs typeface="Arial" panose="020B0604020202020204" pitchFamily="34" charset="0"/>
            </a:endParaRPr>
          </a:p>
        </p:txBody>
      </p:sp>
      <p:sp>
        <p:nvSpPr>
          <p:cNvPr id="246" name="矩形 245"/>
          <p:cNvSpPr/>
          <p:nvPr/>
        </p:nvSpPr>
        <p:spPr>
          <a:xfrm>
            <a:off x="4842465" y="4417982"/>
            <a:ext cx="689613" cy="542881"/>
          </a:xfrm>
          <a:prstGeom prst="rect">
            <a:avLst/>
          </a:prstGeom>
        </p:spPr>
        <p:txBody>
          <a:bodyPr wrap="square">
            <a:spAutoFit/>
          </a:bodyPr>
          <a:lstStyle/>
          <a:p>
            <a:pPr algn="ctr" defTabSz="2159000"/>
            <a:r>
              <a:rPr lang="zh-CN" altLang="en-US" sz="1200" b="1" dirty="0">
                <a:solidFill>
                  <a:prstClr val="black"/>
                </a:solidFill>
                <a:ea typeface="微软雅黑" panose="020B0503020204020204" pitchFamily="34" charset="-122"/>
                <a:cs typeface="Arial" panose="020B0604020202020204" pitchFamily="34" charset="0"/>
              </a:rPr>
              <a:t>社区</a:t>
            </a:r>
            <a:endParaRPr lang="en-US" altLang="zh-CN" sz="1200" b="1" dirty="0">
              <a:solidFill>
                <a:prstClr val="black"/>
              </a:solidFill>
              <a:ea typeface="微软雅黑" panose="020B0503020204020204" pitchFamily="34" charset="-122"/>
              <a:cs typeface="Arial" panose="020B0604020202020204" pitchFamily="34" charset="0"/>
            </a:endParaRPr>
          </a:p>
          <a:p>
            <a:pPr algn="ctr" defTabSz="2159000"/>
            <a:r>
              <a:rPr lang="zh-CN" altLang="en-US" sz="1200" b="1" dirty="0">
                <a:solidFill>
                  <a:prstClr val="black"/>
                </a:solidFill>
                <a:ea typeface="微软雅黑" panose="020B0503020204020204" pitchFamily="34" charset="-122"/>
                <a:cs typeface="Arial" panose="020B0604020202020204" pitchFamily="34" charset="0"/>
              </a:rPr>
              <a:t>建设</a:t>
            </a:r>
            <a:endParaRPr lang="zh-CN" altLang="en-US" sz="1200" b="1" dirty="0">
              <a:solidFill>
                <a:prstClr val="black"/>
              </a:solidFill>
              <a:ea typeface="微软雅黑" panose="020B0503020204020204" pitchFamily="34" charset="-122"/>
              <a:cs typeface="Arial" panose="020B0604020202020204" pitchFamily="34" charset="0"/>
            </a:endParaRPr>
          </a:p>
        </p:txBody>
      </p:sp>
      <p:sp>
        <p:nvSpPr>
          <p:cNvPr id="248" name="矩形 247"/>
          <p:cNvSpPr/>
          <p:nvPr/>
        </p:nvSpPr>
        <p:spPr>
          <a:xfrm>
            <a:off x="5935323" y="4539543"/>
            <a:ext cx="689613" cy="542881"/>
          </a:xfrm>
          <a:prstGeom prst="rect">
            <a:avLst/>
          </a:prstGeom>
        </p:spPr>
        <p:txBody>
          <a:bodyPr wrap="square">
            <a:spAutoFit/>
          </a:bodyPr>
          <a:lstStyle/>
          <a:p>
            <a:pPr algn="ctr" defTabSz="2159000"/>
            <a:r>
              <a:rPr lang="zh-CN" altLang="en-US" sz="1200" b="1" dirty="0">
                <a:solidFill>
                  <a:prstClr val="black"/>
                </a:solidFill>
                <a:ea typeface="微软雅黑" panose="020B0503020204020204" pitchFamily="34" charset="-122"/>
                <a:cs typeface="Arial" panose="020B0604020202020204" pitchFamily="34" charset="0"/>
              </a:rPr>
              <a:t>伙伴</a:t>
            </a:r>
            <a:endParaRPr lang="en-US" altLang="zh-CN" sz="1200" b="1" dirty="0">
              <a:solidFill>
                <a:prstClr val="black"/>
              </a:solidFill>
              <a:ea typeface="微软雅黑" panose="020B0503020204020204" pitchFamily="34" charset="-122"/>
              <a:cs typeface="Arial" panose="020B0604020202020204" pitchFamily="34" charset="0"/>
            </a:endParaRPr>
          </a:p>
          <a:p>
            <a:pPr algn="ctr" defTabSz="2159000"/>
            <a:r>
              <a:rPr lang="zh-CN" altLang="en-US" sz="1200" b="1" dirty="0">
                <a:solidFill>
                  <a:prstClr val="black"/>
                </a:solidFill>
                <a:ea typeface="微软雅黑" panose="020B0503020204020204" pitchFamily="34" charset="-122"/>
                <a:cs typeface="Arial" panose="020B0604020202020204" pitchFamily="34" charset="0"/>
              </a:rPr>
              <a:t>生态</a:t>
            </a:r>
            <a:endParaRPr lang="zh-CN" altLang="en-US" sz="1200" b="1" dirty="0">
              <a:solidFill>
                <a:prstClr val="black"/>
              </a:solidFill>
              <a:ea typeface="微软雅黑" panose="020B0503020204020204" pitchFamily="34" charset="-122"/>
              <a:cs typeface="Arial" panose="020B0604020202020204" pitchFamily="34" charset="0"/>
            </a:endParaRPr>
          </a:p>
        </p:txBody>
      </p:sp>
      <p:sp>
        <p:nvSpPr>
          <p:cNvPr id="253" name="矩形 252"/>
          <p:cNvSpPr/>
          <p:nvPr/>
        </p:nvSpPr>
        <p:spPr>
          <a:xfrm>
            <a:off x="6417524" y="3956610"/>
            <a:ext cx="689613" cy="542881"/>
          </a:xfrm>
          <a:prstGeom prst="rect">
            <a:avLst/>
          </a:prstGeom>
        </p:spPr>
        <p:txBody>
          <a:bodyPr wrap="square">
            <a:spAutoFit/>
          </a:bodyPr>
          <a:lstStyle/>
          <a:p>
            <a:pPr algn="ctr" defTabSz="2159000"/>
            <a:r>
              <a:rPr lang="zh-CN" altLang="en-US" sz="1200" b="1" dirty="0">
                <a:solidFill>
                  <a:prstClr val="black"/>
                </a:solidFill>
                <a:ea typeface="微软雅黑" panose="020B0503020204020204" pitchFamily="34" charset="-122"/>
                <a:cs typeface="Arial" panose="020B0604020202020204" pitchFamily="34" charset="0"/>
              </a:rPr>
              <a:t>产业</a:t>
            </a:r>
            <a:endParaRPr lang="zh-CN" altLang="en-US" sz="1200" b="1" dirty="0">
              <a:solidFill>
                <a:prstClr val="black"/>
              </a:solidFill>
              <a:ea typeface="微软雅黑" panose="020B0503020204020204" pitchFamily="34" charset="-122"/>
              <a:cs typeface="Arial" panose="020B0604020202020204" pitchFamily="34" charset="0"/>
            </a:endParaRPr>
          </a:p>
          <a:p>
            <a:pPr algn="ctr" defTabSz="2159000"/>
            <a:r>
              <a:rPr lang="zh-CN" altLang="en-US" sz="1200" b="1" dirty="0">
                <a:solidFill>
                  <a:prstClr val="black"/>
                </a:solidFill>
                <a:ea typeface="微软雅黑" panose="020B0503020204020204" pitchFamily="34" charset="-122"/>
                <a:cs typeface="Arial" panose="020B0604020202020204" pitchFamily="34" charset="0"/>
              </a:rPr>
              <a:t>生态</a:t>
            </a:r>
            <a:endParaRPr lang="zh-CN" altLang="en-US" sz="1200" b="1" dirty="0">
              <a:solidFill>
                <a:prstClr val="black"/>
              </a:solidFill>
              <a:ea typeface="微软雅黑" panose="020B0503020204020204" pitchFamily="34" charset="-122"/>
              <a:cs typeface="Arial" panose="020B0604020202020204" pitchFamily="34" charset="0"/>
            </a:endParaRPr>
          </a:p>
        </p:txBody>
      </p:sp>
      <p:sp>
        <p:nvSpPr>
          <p:cNvPr id="254" name="矩形 253"/>
          <p:cNvSpPr/>
          <p:nvPr/>
        </p:nvSpPr>
        <p:spPr>
          <a:xfrm>
            <a:off x="6140422" y="3198467"/>
            <a:ext cx="689613" cy="542881"/>
          </a:xfrm>
          <a:prstGeom prst="rect">
            <a:avLst/>
          </a:prstGeom>
        </p:spPr>
        <p:txBody>
          <a:bodyPr wrap="square">
            <a:spAutoFit/>
          </a:bodyPr>
          <a:lstStyle/>
          <a:p>
            <a:pPr algn="ctr" defTabSz="2159000"/>
            <a:r>
              <a:rPr lang="zh-CN" altLang="en-US" sz="1200" b="1" dirty="0">
                <a:solidFill>
                  <a:prstClr val="black"/>
                </a:solidFill>
                <a:ea typeface="微软雅黑" panose="020B0503020204020204" pitchFamily="34" charset="-122"/>
                <a:cs typeface="Arial" panose="020B0604020202020204" pitchFamily="34" charset="0"/>
              </a:rPr>
              <a:t>高校</a:t>
            </a:r>
            <a:endParaRPr lang="zh-CN" altLang="en-US" sz="1200" b="1" dirty="0">
              <a:solidFill>
                <a:prstClr val="black"/>
              </a:solidFill>
              <a:ea typeface="微软雅黑" panose="020B0503020204020204" pitchFamily="34" charset="-122"/>
              <a:cs typeface="Arial" panose="020B0604020202020204" pitchFamily="34" charset="0"/>
            </a:endParaRPr>
          </a:p>
          <a:p>
            <a:pPr algn="ctr" defTabSz="2159000"/>
            <a:r>
              <a:rPr lang="zh-CN" altLang="en-US" sz="1200" b="1" dirty="0">
                <a:solidFill>
                  <a:prstClr val="black"/>
                </a:solidFill>
                <a:ea typeface="微软雅黑" panose="020B0503020204020204" pitchFamily="34" charset="-122"/>
                <a:cs typeface="Arial" panose="020B0604020202020204" pitchFamily="34" charset="0"/>
              </a:rPr>
              <a:t>合作</a:t>
            </a:r>
            <a:endParaRPr lang="zh-CN" altLang="en-US" sz="1200" b="1" dirty="0">
              <a:solidFill>
                <a:prstClr val="black"/>
              </a:solidFill>
              <a:ea typeface="微软雅黑" panose="020B0503020204020204" pitchFamily="34" charset="-122"/>
              <a:cs typeface="Arial" panose="020B0604020202020204" pitchFamily="34" charset="0"/>
            </a:endParaRPr>
          </a:p>
        </p:txBody>
      </p:sp>
      <p:sp>
        <p:nvSpPr>
          <p:cNvPr id="260" name="矩形 259"/>
          <p:cNvSpPr/>
          <p:nvPr/>
        </p:nvSpPr>
        <p:spPr>
          <a:xfrm>
            <a:off x="5227454" y="2906053"/>
            <a:ext cx="689613" cy="542881"/>
          </a:xfrm>
          <a:prstGeom prst="rect">
            <a:avLst/>
          </a:prstGeom>
        </p:spPr>
        <p:txBody>
          <a:bodyPr wrap="square">
            <a:spAutoFit/>
          </a:bodyPr>
          <a:lstStyle/>
          <a:p>
            <a:pPr algn="ctr" defTabSz="2159000"/>
            <a:r>
              <a:rPr lang="zh-CN" altLang="en-US" sz="1200" b="1" dirty="0">
                <a:solidFill>
                  <a:prstClr val="black"/>
                </a:solidFill>
                <a:ea typeface="微软雅黑" panose="020B0503020204020204" pitchFamily="34" charset="-122"/>
                <a:cs typeface="Arial" panose="020B0604020202020204" pitchFamily="34" charset="0"/>
              </a:rPr>
              <a:t>技术</a:t>
            </a:r>
            <a:endParaRPr lang="en-US" altLang="zh-CN" sz="1200" b="1" dirty="0">
              <a:solidFill>
                <a:prstClr val="black"/>
              </a:solidFill>
              <a:ea typeface="微软雅黑" panose="020B0503020204020204" pitchFamily="34" charset="-122"/>
              <a:cs typeface="Arial" panose="020B0604020202020204" pitchFamily="34" charset="0"/>
            </a:endParaRPr>
          </a:p>
          <a:p>
            <a:pPr algn="ctr" defTabSz="2159000"/>
            <a:r>
              <a:rPr lang="zh-CN" altLang="en-US" sz="1200" b="1" dirty="0">
                <a:solidFill>
                  <a:prstClr val="black"/>
                </a:solidFill>
                <a:ea typeface="微软雅黑" panose="020B0503020204020204" pitchFamily="34" charset="-122"/>
                <a:cs typeface="Arial" panose="020B0604020202020204" pitchFamily="34" charset="0"/>
              </a:rPr>
              <a:t>生态</a:t>
            </a:r>
            <a:endParaRPr lang="zh-CN" altLang="en-US" sz="1200" b="1" dirty="0">
              <a:solidFill>
                <a:prstClr val="black"/>
              </a:solidFill>
              <a:ea typeface="微软雅黑" panose="020B0503020204020204" pitchFamily="34" charset="-122"/>
              <a:cs typeface="Arial" panose="020B0604020202020204" pitchFamily="34" charset="0"/>
            </a:endParaRPr>
          </a:p>
        </p:txBody>
      </p:sp>
      <p:sp>
        <p:nvSpPr>
          <p:cNvPr id="261" name="Freeform 6"/>
          <p:cNvSpPr>
            <a:spLocks noChangeAspect="1" noEditPoints="1"/>
          </p:cNvSpPr>
          <p:nvPr/>
        </p:nvSpPr>
        <p:spPr bwMode="auto">
          <a:xfrm>
            <a:off x="5283611" y="3469077"/>
            <a:ext cx="1133914" cy="1058045"/>
          </a:xfrm>
          <a:custGeom>
            <a:avLst/>
            <a:gdLst/>
            <a:ahLst/>
            <a:cxnLst>
              <a:cxn ang="0">
                <a:pos x="720" y="13"/>
              </a:cxn>
              <a:cxn ang="0">
                <a:pos x="132" y="1188"/>
              </a:cxn>
              <a:cxn ang="0">
                <a:pos x="1177" y="1395"/>
              </a:cxn>
              <a:cxn ang="0">
                <a:pos x="925" y="1329"/>
              </a:cxn>
              <a:cxn ang="0">
                <a:pos x="904" y="1336"/>
              </a:cxn>
              <a:cxn ang="0">
                <a:pos x="284" y="1370"/>
              </a:cxn>
              <a:cxn ang="0">
                <a:pos x="629" y="95"/>
              </a:cxn>
              <a:cxn ang="0">
                <a:pos x="944" y="77"/>
              </a:cxn>
              <a:cxn ang="0">
                <a:pos x="1208" y="277"/>
              </a:cxn>
              <a:cxn ang="0">
                <a:pos x="1453" y="749"/>
              </a:cxn>
              <a:cxn ang="0">
                <a:pos x="1231" y="1187"/>
              </a:cxn>
              <a:cxn ang="0">
                <a:pos x="298" y="994"/>
              </a:cxn>
              <a:cxn ang="0">
                <a:pos x="91" y="770"/>
              </a:cxn>
              <a:cxn ang="0">
                <a:pos x="1288" y="356"/>
              </a:cxn>
              <a:cxn ang="0">
                <a:pos x="1285" y="429"/>
              </a:cxn>
              <a:cxn ang="0">
                <a:pos x="907" y="1326"/>
              </a:cxn>
              <a:cxn ang="0">
                <a:pos x="346" y="488"/>
              </a:cxn>
              <a:cxn ang="0">
                <a:pos x="1263" y="500"/>
              </a:cxn>
              <a:cxn ang="0">
                <a:pos x="1184" y="758"/>
              </a:cxn>
              <a:cxn ang="0">
                <a:pos x="1004" y="565"/>
              </a:cxn>
              <a:cxn ang="0">
                <a:pos x="393" y="769"/>
              </a:cxn>
              <a:cxn ang="0">
                <a:pos x="359" y="514"/>
              </a:cxn>
              <a:cxn ang="0">
                <a:pos x="720" y="781"/>
              </a:cxn>
              <a:cxn ang="0">
                <a:pos x="1004" y="977"/>
              </a:cxn>
              <a:cxn ang="0">
                <a:pos x="1314" y="771"/>
              </a:cxn>
              <a:cxn ang="0">
                <a:pos x="1013" y="554"/>
              </a:cxn>
              <a:cxn ang="0">
                <a:pos x="879" y="314"/>
              </a:cxn>
              <a:cxn ang="0">
                <a:pos x="680" y="395"/>
              </a:cxn>
              <a:cxn ang="0">
                <a:pos x="373" y="495"/>
              </a:cxn>
              <a:cxn ang="0">
                <a:pos x="301" y="547"/>
              </a:cxn>
              <a:cxn ang="0">
                <a:pos x="553" y="1104"/>
              </a:cxn>
              <a:cxn ang="0">
                <a:pos x="861" y="1204"/>
              </a:cxn>
              <a:cxn ang="0">
                <a:pos x="1005" y="979"/>
              </a:cxn>
              <a:cxn ang="0">
                <a:pos x="1263" y="1040"/>
              </a:cxn>
              <a:cxn ang="0">
                <a:pos x="1265" y="506"/>
              </a:cxn>
              <a:cxn ang="0">
                <a:pos x="924" y="213"/>
              </a:cxn>
              <a:cxn ang="0">
                <a:pos x="488" y="169"/>
              </a:cxn>
              <a:cxn ang="0">
                <a:pos x="146" y="671"/>
              </a:cxn>
              <a:cxn ang="0">
                <a:pos x="105" y="781"/>
              </a:cxn>
              <a:cxn ang="0">
                <a:pos x="615" y="1127"/>
              </a:cxn>
              <a:cxn ang="0">
                <a:pos x="617" y="1128"/>
              </a:cxn>
              <a:cxn ang="0">
                <a:pos x="1233" y="1147"/>
              </a:cxn>
              <a:cxn ang="0">
                <a:pos x="1285" y="1111"/>
              </a:cxn>
              <a:cxn ang="0">
                <a:pos x="948" y="85"/>
              </a:cxn>
              <a:cxn ang="0">
                <a:pos x="415" y="165"/>
              </a:cxn>
              <a:cxn ang="0">
                <a:pos x="154" y="338"/>
              </a:cxn>
              <a:cxn ang="0">
                <a:pos x="25" y="536"/>
              </a:cxn>
              <a:cxn ang="0">
                <a:pos x="28" y="785"/>
              </a:cxn>
              <a:cxn ang="0">
                <a:pos x="59" y="885"/>
              </a:cxn>
              <a:cxn ang="0">
                <a:pos x="273" y="1283"/>
              </a:cxn>
              <a:cxn ang="0">
                <a:pos x="952" y="1452"/>
              </a:cxn>
              <a:cxn ang="0">
                <a:pos x="1288" y="1187"/>
              </a:cxn>
              <a:cxn ang="0">
                <a:pos x="1450" y="806"/>
              </a:cxn>
              <a:cxn ang="0">
                <a:pos x="1453" y="799"/>
              </a:cxn>
              <a:cxn ang="0">
                <a:pos x="1211" y="280"/>
              </a:cxn>
              <a:cxn ang="0">
                <a:pos x="786" y="29"/>
              </a:cxn>
              <a:cxn ang="0">
                <a:pos x="500" y="100"/>
              </a:cxn>
              <a:cxn ang="0">
                <a:pos x="44" y="491"/>
              </a:cxn>
              <a:cxn ang="0">
                <a:pos x="152" y="1208"/>
              </a:cxn>
              <a:cxn ang="0">
                <a:pos x="516" y="1455"/>
              </a:cxn>
              <a:cxn ang="0">
                <a:pos x="969" y="1457"/>
              </a:cxn>
              <a:cxn ang="0">
                <a:pos x="1310" y="1197"/>
              </a:cxn>
            </a:cxnLst>
            <a:rect l="0" t="0" r="r" b="b"/>
            <a:pathLst>
              <a:path w="1477" h="1540">
                <a:moveTo>
                  <a:pt x="1477" y="770"/>
                </a:moveTo>
                <a:cubicBezTo>
                  <a:pt x="1477" y="762"/>
                  <a:pt x="1471" y="756"/>
                  <a:pt x="1463" y="755"/>
                </a:cubicBezTo>
                <a:cubicBezTo>
                  <a:pt x="1454" y="549"/>
                  <a:pt x="1454" y="549"/>
                  <a:pt x="1454" y="549"/>
                </a:cubicBezTo>
                <a:cubicBezTo>
                  <a:pt x="1460" y="548"/>
                  <a:pt x="1464" y="543"/>
                  <a:pt x="1464" y="536"/>
                </a:cubicBezTo>
                <a:cubicBezTo>
                  <a:pt x="1464" y="529"/>
                  <a:pt x="1459" y="523"/>
                  <a:pt x="1452" y="523"/>
                </a:cubicBezTo>
                <a:cubicBezTo>
                  <a:pt x="1449" y="523"/>
                  <a:pt x="1447" y="524"/>
                  <a:pt x="1445" y="525"/>
                </a:cubicBezTo>
                <a:cubicBezTo>
                  <a:pt x="1185" y="167"/>
                  <a:pt x="1185" y="167"/>
                  <a:pt x="1185" y="167"/>
                </a:cubicBezTo>
                <a:cubicBezTo>
                  <a:pt x="1188" y="165"/>
                  <a:pt x="1189" y="161"/>
                  <a:pt x="1189" y="158"/>
                </a:cubicBezTo>
                <a:cubicBezTo>
                  <a:pt x="1189" y="150"/>
                  <a:pt x="1184" y="145"/>
                  <a:pt x="1177" y="145"/>
                </a:cubicBezTo>
                <a:cubicBezTo>
                  <a:pt x="1172" y="145"/>
                  <a:pt x="1168" y="148"/>
                  <a:pt x="1166" y="152"/>
                </a:cubicBezTo>
                <a:cubicBezTo>
                  <a:pt x="971" y="79"/>
                  <a:pt x="971" y="79"/>
                  <a:pt x="971" y="79"/>
                </a:cubicBezTo>
                <a:cubicBezTo>
                  <a:pt x="971" y="77"/>
                  <a:pt x="971" y="76"/>
                  <a:pt x="971" y="75"/>
                </a:cubicBezTo>
                <a:cubicBezTo>
                  <a:pt x="971" y="67"/>
                  <a:pt x="965" y="60"/>
                  <a:pt x="958" y="60"/>
                </a:cubicBezTo>
                <a:cubicBezTo>
                  <a:pt x="952" y="60"/>
                  <a:pt x="947" y="64"/>
                  <a:pt x="945" y="70"/>
                </a:cubicBezTo>
                <a:cubicBezTo>
                  <a:pt x="744" y="15"/>
                  <a:pt x="744" y="15"/>
                  <a:pt x="744" y="15"/>
                </a:cubicBezTo>
                <a:cubicBezTo>
                  <a:pt x="744" y="15"/>
                  <a:pt x="744" y="14"/>
                  <a:pt x="744" y="13"/>
                </a:cubicBezTo>
                <a:cubicBezTo>
                  <a:pt x="744" y="6"/>
                  <a:pt x="739" y="0"/>
                  <a:pt x="732" y="0"/>
                </a:cubicBezTo>
                <a:cubicBezTo>
                  <a:pt x="725" y="0"/>
                  <a:pt x="720" y="6"/>
                  <a:pt x="720" y="13"/>
                </a:cubicBezTo>
                <a:cubicBezTo>
                  <a:pt x="720" y="14"/>
                  <a:pt x="720" y="15"/>
                  <a:pt x="720" y="16"/>
                </a:cubicBezTo>
                <a:cubicBezTo>
                  <a:pt x="298" y="153"/>
                  <a:pt x="298" y="153"/>
                  <a:pt x="298" y="153"/>
                </a:cubicBezTo>
                <a:cubicBezTo>
                  <a:pt x="297" y="148"/>
                  <a:pt x="292" y="145"/>
                  <a:pt x="287" y="145"/>
                </a:cubicBezTo>
                <a:cubicBezTo>
                  <a:pt x="280" y="145"/>
                  <a:pt x="275" y="150"/>
                  <a:pt x="275" y="158"/>
                </a:cubicBezTo>
                <a:cubicBezTo>
                  <a:pt x="275" y="161"/>
                  <a:pt x="276" y="165"/>
                  <a:pt x="278" y="167"/>
                </a:cubicBezTo>
                <a:cubicBezTo>
                  <a:pt x="149" y="329"/>
                  <a:pt x="149" y="329"/>
                  <a:pt x="149" y="329"/>
                </a:cubicBezTo>
                <a:cubicBezTo>
                  <a:pt x="147" y="327"/>
                  <a:pt x="144" y="326"/>
                  <a:pt x="141" y="326"/>
                </a:cubicBezTo>
                <a:cubicBezTo>
                  <a:pt x="133" y="326"/>
                  <a:pt x="127" y="332"/>
                  <a:pt x="127" y="341"/>
                </a:cubicBezTo>
                <a:cubicBezTo>
                  <a:pt x="127" y="345"/>
                  <a:pt x="129" y="349"/>
                  <a:pt x="132" y="352"/>
                </a:cubicBezTo>
                <a:cubicBezTo>
                  <a:pt x="18" y="525"/>
                  <a:pt x="18" y="525"/>
                  <a:pt x="18" y="525"/>
                </a:cubicBezTo>
                <a:cubicBezTo>
                  <a:pt x="16" y="524"/>
                  <a:pt x="14" y="523"/>
                  <a:pt x="12" y="523"/>
                </a:cubicBezTo>
                <a:cubicBezTo>
                  <a:pt x="5" y="523"/>
                  <a:pt x="0" y="529"/>
                  <a:pt x="0" y="536"/>
                </a:cubicBezTo>
                <a:cubicBezTo>
                  <a:pt x="0" y="543"/>
                  <a:pt x="5" y="548"/>
                  <a:pt x="11" y="549"/>
                </a:cubicBezTo>
                <a:cubicBezTo>
                  <a:pt x="11" y="991"/>
                  <a:pt x="11" y="991"/>
                  <a:pt x="11" y="991"/>
                </a:cubicBezTo>
                <a:cubicBezTo>
                  <a:pt x="5" y="992"/>
                  <a:pt x="0" y="997"/>
                  <a:pt x="0" y="1004"/>
                </a:cubicBezTo>
                <a:cubicBezTo>
                  <a:pt x="0" y="1011"/>
                  <a:pt x="5" y="1017"/>
                  <a:pt x="12" y="1017"/>
                </a:cubicBezTo>
                <a:cubicBezTo>
                  <a:pt x="14" y="1017"/>
                  <a:pt x="16" y="1016"/>
                  <a:pt x="18" y="1015"/>
                </a:cubicBezTo>
                <a:cubicBezTo>
                  <a:pt x="132" y="1188"/>
                  <a:pt x="132" y="1188"/>
                  <a:pt x="132" y="1188"/>
                </a:cubicBezTo>
                <a:cubicBezTo>
                  <a:pt x="129" y="1191"/>
                  <a:pt x="127" y="1195"/>
                  <a:pt x="127" y="1199"/>
                </a:cubicBezTo>
                <a:cubicBezTo>
                  <a:pt x="127" y="1208"/>
                  <a:pt x="133" y="1214"/>
                  <a:pt x="141" y="1214"/>
                </a:cubicBezTo>
                <a:cubicBezTo>
                  <a:pt x="144" y="1214"/>
                  <a:pt x="147" y="1213"/>
                  <a:pt x="149" y="1211"/>
                </a:cubicBezTo>
                <a:cubicBezTo>
                  <a:pt x="278" y="1373"/>
                  <a:pt x="278" y="1373"/>
                  <a:pt x="278" y="1373"/>
                </a:cubicBezTo>
                <a:cubicBezTo>
                  <a:pt x="276" y="1375"/>
                  <a:pt x="275" y="1379"/>
                  <a:pt x="275" y="1382"/>
                </a:cubicBezTo>
                <a:cubicBezTo>
                  <a:pt x="275" y="1390"/>
                  <a:pt x="280" y="1395"/>
                  <a:pt x="287" y="1395"/>
                </a:cubicBezTo>
                <a:cubicBezTo>
                  <a:pt x="292" y="1395"/>
                  <a:pt x="297" y="1392"/>
                  <a:pt x="298" y="1387"/>
                </a:cubicBezTo>
                <a:cubicBezTo>
                  <a:pt x="720" y="1524"/>
                  <a:pt x="720" y="1524"/>
                  <a:pt x="720" y="1524"/>
                </a:cubicBezTo>
                <a:cubicBezTo>
                  <a:pt x="720" y="1525"/>
                  <a:pt x="720" y="1526"/>
                  <a:pt x="720" y="1527"/>
                </a:cubicBezTo>
                <a:cubicBezTo>
                  <a:pt x="720" y="1534"/>
                  <a:pt x="725" y="1540"/>
                  <a:pt x="732" y="1540"/>
                </a:cubicBezTo>
                <a:cubicBezTo>
                  <a:pt x="739" y="1540"/>
                  <a:pt x="744" y="1534"/>
                  <a:pt x="744" y="1527"/>
                </a:cubicBezTo>
                <a:cubicBezTo>
                  <a:pt x="744" y="1526"/>
                  <a:pt x="744" y="1525"/>
                  <a:pt x="744" y="1525"/>
                </a:cubicBezTo>
                <a:cubicBezTo>
                  <a:pt x="945" y="1470"/>
                  <a:pt x="945" y="1470"/>
                  <a:pt x="945" y="1470"/>
                </a:cubicBezTo>
                <a:cubicBezTo>
                  <a:pt x="947" y="1476"/>
                  <a:pt x="952" y="1480"/>
                  <a:pt x="958" y="1480"/>
                </a:cubicBezTo>
                <a:cubicBezTo>
                  <a:pt x="965" y="1480"/>
                  <a:pt x="971" y="1473"/>
                  <a:pt x="971" y="1465"/>
                </a:cubicBezTo>
                <a:cubicBezTo>
                  <a:pt x="971" y="1464"/>
                  <a:pt x="971" y="1463"/>
                  <a:pt x="971" y="1461"/>
                </a:cubicBezTo>
                <a:cubicBezTo>
                  <a:pt x="1166" y="1388"/>
                  <a:pt x="1166" y="1388"/>
                  <a:pt x="1166" y="1388"/>
                </a:cubicBezTo>
                <a:cubicBezTo>
                  <a:pt x="1168" y="1392"/>
                  <a:pt x="1172" y="1395"/>
                  <a:pt x="1177" y="1395"/>
                </a:cubicBezTo>
                <a:cubicBezTo>
                  <a:pt x="1184" y="1395"/>
                  <a:pt x="1189" y="1390"/>
                  <a:pt x="1189" y="1382"/>
                </a:cubicBezTo>
                <a:cubicBezTo>
                  <a:pt x="1189" y="1379"/>
                  <a:pt x="1188" y="1375"/>
                  <a:pt x="1185" y="1373"/>
                </a:cubicBezTo>
                <a:cubicBezTo>
                  <a:pt x="1445" y="1015"/>
                  <a:pt x="1445" y="1015"/>
                  <a:pt x="1445" y="1015"/>
                </a:cubicBezTo>
                <a:cubicBezTo>
                  <a:pt x="1447" y="1016"/>
                  <a:pt x="1449" y="1017"/>
                  <a:pt x="1452" y="1017"/>
                </a:cubicBezTo>
                <a:cubicBezTo>
                  <a:pt x="1459" y="1017"/>
                  <a:pt x="1464" y="1011"/>
                  <a:pt x="1464" y="1004"/>
                </a:cubicBezTo>
                <a:cubicBezTo>
                  <a:pt x="1464" y="997"/>
                  <a:pt x="1460" y="992"/>
                  <a:pt x="1454" y="991"/>
                </a:cubicBezTo>
                <a:cubicBezTo>
                  <a:pt x="1463" y="785"/>
                  <a:pt x="1463" y="785"/>
                  <a:pt x="1463" y="785"/>
                </a:cubicBezTo>
                <a:cubicBezTo>
                  <a:pt x="1471" y="784"/>
                  <a:pt x="1477" y="778"/>
                  <a:pt x="1477" y="770"/>
                </a:cubicBezTo>
                <a:close/>
                <a:moveTo>
                  <a:pt x="1177" y="1369"/>
                </a:moveTo>
                <a:cubicBezTo>
                  <a:pt x="1171" y="1369"/>
                  <a:pt x="1167" y="1373"/>
                  <a:pt x="1165" y="1379"/>
                </a:cubicBezTo>
                <a:cubicBezTo>
                  <a:pt x="1084" y="1364"/>
                  <a:pt x="1084" y="1364"/>
                  <a:pt x="1084" y="1364"/>
                </a:cubicBezTo>
                <a:cubicBezTo>
                  <a:pt x="1208" y="1263"/>
                  <a:pt x="1208" y="1263"/>
                  <a:pt x="1208" y="1263"/>
                </a:cubicBezTo>
                <a:cubicBezTo>
                  <a:pt x="1179" y="1369"/>
                  <a:pt x="1179" y="1369"/>
                  <a:pt x="1179" y="1369"/>
                </a:cubicBezTo>
                <a:cubicBezTo>
                  <a:pt x="1178" y="1369"/>
                  <a:pt x="1178" y="1369"/>
                  <a:pt x="1177" y="1369"/>
                </a:cubicBezTo>
                <a:close/>
                <a:moveTo>
                  <a:pt x="1081" y="1363"/>
                </a:moveTo>
                <a:cubicBezTo>
                  <a:pt x="926" y="1334"/>
                  <a:pt x="926" y="1334"/>
                  <a:pt x="926" y="1334"/>
                </a:cubicBezTo>
                <a:cubicBezTo>
                  <a:pt x="926" y="1334"/>
                  <a:pt x="926" y="1334"/>
                  <a:pt x="926" y="1333"/>
                </a:cubicBezTo>
                <a:cubicBezTo>
                  <a:pt x="926" y="1332"/>
                  <a:pt x="926" y="1330"/>
                  <a:pt x="925" y="1329"/>
                </a:cubicBezTo>
                <a:cubicBezTo>
                  <a:pt x="1153" y="1195"/>
                  <a:pt x="1153" y="1195"/>
                  <a:pt x="1153" y="1195"/>
                </a:cubicBezTo>
                <a:cubicBezTo>
                  <a:pt x="1227" y="1190"/>
                  <a:pt x="1227" y="1190"/>
                  <a:pt x="1227" y="1190"/>
                </a:cubicBezTo>
                <a:cubicBezTo>
                  <a:pt x="1209" y="1258"/>
                  <a:pt x="1209" y="1258"/>
                  <a:pt x="1209" y="1258"/>
                </a:cubicBezTo>
                <a:lnTo>
                  <a:pt x="1081" y="1363"/>
                </a:lnTo>
                <a:close/>
                <a:moveTo>
                  <a:pt x="935" y="1462"/>
                </a:moveTo>
                <a:cubicBezTo>
                  <a:pt x="945" y="1459"/>
                  <a:pt x="945" y="1459"/>
                  <a:pt x="945" y="1459"/>
                </a:cubicBezTo>
                <a:cubicBezTo>
                  <a:pt x="945" y="1460"/>
                  <a:pt x="945" y="1461"/>
                  <a:pt x="944" y="1463"/>
                </a:cubicBezTo>
                <a:lnTo>
                  <a:pt x="935" y="1462"/>
                </a:lnTo>
                <a:close/>
                <a:moveTo>
                  <a:pt x="740" y="1517"/>
                </a:moveTo>
                <a:cubicBezTo>
                  <a:pt x="738" y="1515"/>
                  <a:pt x="735" y="1514"/>
                  <a:pt x="732" y="1514"/>
                </a:cubicBezTo>
                <a:cubicBezTo>
                  <a:pt x="728" y="1514"/>
                  <a:pt x="725" y="1515"/>
                  <a:pt x="723" y="1518"/>
                </a:cubicBezTo>
                <a:cubicBezTo>
                  <a:pt x="637" y="1449"/>
                  <a:pt x="637" y="1449"/>
                  <a:pt x="637" y="1449"/>
                </a:cubicBezTo>
                <a:cubicBezTo>
                  <a:pt x="796" y="1457"/>
                  <a:pt x="796" y="1457"/>
                  <a:pt x="796" y="1457"/>
                </a:cubicBezTo>
                <a:lnTo>
                  <a:pt x="740" y="1517"/>
                </a:lnTo>
                <a:close/>
                <a:moveTo>
                  <a:pt x="633" y="1445"/>
                </a:moveTo>
                <a:cubicBezTo>
                  <a:pt x="578" y="1401"/>
                  <a:pt x="578" y="1401"/>
                  <a:pt x="578" y="1401"/>
                </a:cubicBezTo>
                <a:cubicBezTo>
                  <a:pt x="641" y="1361"/>
                  <a:pt x="641" y="1361"/>
                  <a:pt x="641" y="1361"/>
                </a:cubicBezTo>
                <a:cubicBezTo>
                  <a:pt x="904" y="1336"/>
                  <a:pt x="904" y="1336"/>
                  <a:pt x="904" y="1336"/>
                </a:cubicBezTo>
                <a:cubicBezTo>
                  <a:pt x="905" y="1338"/>
                  <a:pt x="906" y="1339"/>
                  <a:pt x="907" y="1341"/>
                </a:cubicBezTo>
                <a:cubicBezTo>
                  <a:pt x="799" y="1455"/>
                  <a:pt x="799" y="1455"/>
                  <a:pt x="799" y="1455"/>
                </a:cubicBezTo>
                <a:lnTo>
                  <a:pt x="633" y="1445"/>
                </a:lnTo>
                <a:close/>
                <a:moveTo>
                  <a:pt x="528" y="1440"/>
                </a:moveTo>
                <a:cubicBezTo>
                  <a:pt x="528" y="1437"/>
                  <a:pt x="527" y="1435"/>
                  <a:pt x="527" y="1434"/>
                </a:cubicBezTo>
                <a:cubicBezTo>
                  <a:pt x="576" y="1402"/>
                  <a:pt x="576" y="1402"/>
                  <a:pt x="576" y="1402"/>
                </a:cubicBezTo>
                <a:cubicBezTo>
                  <a:pt x="629" y="1445"/>
                  <a:pt x="629" y="1445"/>
                  <a:pt x="629" y="1445"/>
                </a:cubicBezTo>
                <a:lnTo>
                  <a:pt x="528" y="1440"/>
                </a:lnTo>
                <a:close/>
                <a:moveTo>
                  <a:pt x="299" y="1380"/>
                </a:moveTo>
                <a:cubicBezTo>
                  <a:pt x="298" y="1374"/>
                  <a:pt x="293" y="1369"/>
                  <a:pt x="287" y="1369"/>
                </a:cubicBezTo>
                <a:cubicBezTo>
                  <a:pt x="287" y="1369"/>
                  <a:pt x="287" y="1369"/>
                  <a:pt x="287" y="1369"/>
                </a:cubicBezTo>
                <a:cubicBezTo>
                  <a:pt x="276" y="1288"/>
                  <a:pt x="276" y="1288"/>
                  <a:pt x="276" y="1288"/>
                </a:cubicBezTo>
                <a:cubicBezTo>
                  <a:pt x="410" y="1375"/>
                  <a:pt x="410" y="1375"/>
                  <a:pt x="410" y="1375"/>
                </a:cubicBezTo>
                <a:lnTo>
                  <a:pt x="299" y="1380"/>
                </a:lnTo>
                <a:close/>
                <a:moveTo>
                  <a:pt x="281" y="1371"/>
                </a:moveTo>
                <a:cubicBezTo>
                  <a:pt x="172" y="1221"/>
                  <a:pt x="172" y="1221"/>
                  <a:pt x="172" y="1221"/>
                </a:cubicBezTo>
                <a:cubicBezTo>
                  <a:pt x="273" y="1287"/>
                  <a:pt x="273" y="1287"/>
                  <a:pt x="273" y="1287"/>
                </a:cubicBezTo>
                <a:cubicBezTo>
                  <a:pt x="284" y="1370"/>
                  <a:pt x="284" y="1370"/>
                  <a:pt x="284" y="1370"/>
                </a:cubicBezTo>
                <a:cubicBezTo>
                  <a:pt x="283" y="1370"/>
                  <a:pt x="282" y="1370"/>
                  <a:pt x="281" y="1371"/>
                </a:cubicBezTo>
                <a:close/>
                <a:moveTo>
                  <a:pt x="136" y="1177"/>
                </a:moveTo>
                <a:cubicBezTo>
                  <a:pt x="142" y="1185"/>
                  <a:pt x="142" y="1185"/>
                  <a:pt x="142" y="1185"/>
                </a:cubicBezTo>
                <a:cubicBezTo>
                  <a:pt x="142" y="1185"/>
                  <a:pt x="141" y="1185"/>
                  <a:pt x="141" y="1185"/>
                </a:cubicBezTo>
                <a:cubicBezTo>
                  <a:pt x="140" y="1185"/>
                  <a:pt x="139" y="1185"/>
                  <a:pt x="139" y="1185"/>
                </a:cubicBezTo>
                <a:lnTo>
                  <a:pt x="136" y="1177"/>
                </a:lnTo>
                <a:close/>
                <a:moveTo>
                  <a:pt x="139" y="355"/>
                </a:moveTo>
                <a:cubicBezTo>
                  <a:pt x="139" y="355"/>
                  <a:pt x="140" y="355"/>
                  <a:pt x="141" y="355"/>
                </a:cubicBezTo>
                <a:cubicBezTo>
                  <a:pt x="141" y="355"/>
                  <a:pt x="142" y="355"/>
                  <a:pt x="142" y="355"/>
                </a:cubicBezTo>
                <a:cubicBezTo>
                  <a:pt x="136" y="363"/>
                  <a:pt x="136" y="363"/>
                  <a:pt x="136" y="363"/>
                </a:cubicBezTo>
                <a:lnTo>
                  <a:pt x="139" y="355"/>
                </a:lnTo>
                <a:close/>
                <a:moveTo>
                  <a:pt x="287" y="171"/>
                </a:moveTo>
                <a:cubicBezTo>
                  <a:pt x="293" y="171"/>
                  <a:pt x="298" y="166"/>
                  <a:pt x="299" y="160"/>
                </a:cubicBezTo>
                <a:cubicBezTo>
                  <a:pt x="410" y="165"/>
                  <a:pt x="410" y="165"/>
                  <a:pt x="410" y="165"/>
                </a:cubicBezTo>
                <a:cubicBezTo>
                  <a:pt x="276" y="251"/>
                  <a:pt x="276" y="251"/>
                  <a:pt x="276" y="251"/>
                </a:cubicBezTo>
                <a:cubicBezTo>
                  <a:pt x="287" y="171"/>
                  <a:pt x="287" y="171"/>
                  <a:pt x="287" y="171"/>
                </a:cubicBezTo>
                <a:cubicBezTo>
                  <a:pt x="287" y="171"/>
                  <a:pt x="287" y="171"/>
                  <a:pt x="287" y="171"/>
                </a:cubicBezTo>
                <a:close/>
                <a:moveTo>
                  <a:pt x="629" y="95"/>
                </a:moveTo>
                <a:cubicBezTo>
                  <a:pt x="576" y="138"/>
                  <a:pt x="576" y="138"/>
                  <a:pt x="576" y="138"/>
                </a:cubicBezTo>
                <a:cubicBezTo>
                  <a:pt x="527" y="106"/>
                  <a:pt x="527" y="106"/>
                  <a:pt x="527" y="106"/>
                </a:cubicBezTo>
                <a:cubicBezTo>
                  <a:pt x="527" y="105"/>
                  <a:pt x="528" y="103"/>
                  <a:pt x="528" y="100"/>
                </a:cubicBezTo>
                <a:lnTo>
                  <a:pt x="629" y="95"/>
                </a:lnTo>
                <a:close/>
                <a:moveTo>
                  <a:pt x="732" y="26"/>
                </a:moveTo>
                <a:cubicBezTo>
                  <a:pt x="735" y="26"/>
                  <a:pt x="738" y="25"/>
                  <a:pt x="740" y="23"/>
                </a:cubicBezTo>
                <a:cubicBezTo>
                  <a:pt x="796" y="83"/>
                  <a:pt x="796" y="83"/>
                  <a:pt x="796" y="83"/>
                </a:cubicBezTo>
                <a:cubicBezTo>
                  <a:pt x="637" y="91"/>
                  <a:pt x="637" y="91"/>
                  <a:pt x="637" y="91"/>
                </a:cubicBezTo>
                <a:cubicBezTo>
                  <a:pt x="723" y="22"/>
                  <a:pt x="723" y="22"/>
                  <a:pt x="723" y="22"/>
                </a:cubicBezTo>
                <a:cubicBezTo>
                  <a:pt x="725" y="25"/>
                  <a:pt x="728" y="26"/>
                  <a:pt x="732" y="26"/>
                </a:cubicBezTo>
                <a:close/>
                <a:moveTo>
                  <a:pt x="799" y="85"/>
                </a:moveTo>
                <a:cubicBezTo>
                  <a:pt x="907" y="199"/>
                  <a:pt x="907" y="199"/>
                  <a:pt x="907" y="199"/>
                </a:cubicBezTo>
                <a:cubicBezTo>
                  <a:pt x="906" y="201"/>
                  <a:pt x="905" y="202"/>
                  <a:pt x="904" y="204"/>
                </a:cubicBezTo>
                <a:cubicBezTo>
                  <a:pt x="641" y="179"/>
                  <a:pt x="641" y="179"/>
                  <a:pt x="641" y="179"/>
                </a:cubicBezTo>
                <a:cubicBezTo>
                  <a:pt x="578" y="139"/>
                  <a:pt x="578" y="139"/>
                  <a:pt x="578" y="139"/>
                </a:cubicBezTo>
                <a:cubicBezTo>
                  <a:pt x="633" y="95"/>
                  <a:pt x="633" y="95"/>
                  <a:pt x="633" y="95"/>
                </a:cubicBezTo>
                <a:lnTo>
                  <a:pt x="799" y="85"/>
                </a:lnTo>
                <a:close/>
                <a:moveTo>
                  <a:pt x="944" y="77"/>
                </a:moveTo>
                <a:cubicBezTo>
                  <a:pt x="945" y="79"/>
                  <a:pt x="945" y="80"/>
                  <a:pt x="945" y="81"/>
                </a:cubicBezTo>
                <a:cubicBezTo>
                  <a:pt x="935" y="78"/>
                  <a:pt x="935" y="78"/>
                  <a:pt x="935" y="78"/>
                </a:cubicBezTo>
                <a:lnTo>
                  <a:pt x="944" y="77"/>
                </a:lnTo>
                <a:close/>
                <a:moveTo>
                  <a:pt x="968" y="85"/>
                </a:moveTo>
                <a:cubicBezTo>
                  <a:pt x="975" y="91"/>
                  <a:pt x="975" y="91"/>
                  <a:pt x="975" y="91"/>
                </a:cubicBezTo>
                <a:cubicBezTo>
                  <a:pt x="965" y="88"/>
                  <a:pt x="965" y="88"/>
                  <a:pt x="965" y="88"/>
                </a:cubicBezTo>
                <a:cubicBezTo>
                  <a:pt x="966" y="87"/>
                  <a:pt x="967" y="86"/>
                  <a:pt x="968" y="85"/>
                </a:cubicBezTo>
                <a:close/>
                <a:moveTo>
                  <a:pt x="981" y="95"/>
                </a:moveTo>
                <a:cubicBezTo>
                  <a:pt x="1078" y="175"/>
                  <a:pt x="1078" y="175"/>
                  <a:pt x="1078" y="175"/>
                </a:cubicBezTo>
                <a:cubicBezTo>
                  <a:pt x="925" y="203"/>
                  <a:pt x="925" y="203"/>
                  <a:pt x="925" y="203"/>
                </a:cubicBezTo>
                <a:cubicBezTo>
                  <a:pt x="925" y="200"/>
                  <a:pt x="923" y="198"/>
                  <a:pt x="920" y="196"/>
                </a:cubicBezTo>
                <a:cubicBezTo>
                  <a:pt x="955" y="89"/>
                  <a:pt x="955" y="89"/>
                  <a:pt x="955" y="89"/>
                </a:cubicBezTo>
                <a:cubicBezTo>
                  <a:pt x="956" y="90"/>
                  <a:pt x="957" y="90"/>
                  <a:pt x="958" y="90"/>
                </a:cubicBezTo>
                <a:cubicBezTo>
                  <a:pt x="959" y="90"/>
                  <a:pt x="960" y="89"/>
                  <a:pt x="961" y="89"/>
                </a:cubicBezTo>
                <a:lnTo>
                  <a:pt x="981" y="95"/>
                </a:lnTo>
                <a:close/>
                <a:moveTo>
                  <a:pt x="1177" y="171"/>
                </a:moveTo>
                <a:cubicBezTo>
                  <a:pt x="1178" y="171"/>
                  <a:pt x="1178" y="171"/>
                  <a:pt x="1179" y="171"/>
                </a:cubicBezTo>
                <a:cubicBezTo>
                  <a:pt x="1208" y="277"/>
                  <a:pt x="1208" y="277"/>
                  <a:pt x="1208" y="277"/>
                </a:cubicBezTo>
                <a:cubicBezTo>
                  <a:pt x="1084" y="176"/>
                  <a:pt x="1084" y="176"/>
                  <a:pt x="1084" y="176"/>
                </a:cubicBezTo>
                <a:cubicBezTo>
                  <a:pt x="1165" y="161"/>
                  <a:pt x="1165" y="161"/>
                  <a:pt x="1165" y="161"/>
                </a:cubicBezTo>
                <a:cubicBezTo>
                  <a:pt x="1167" y="167"/>
                  <a:pt x="1171" y="171"/>
                  <a:pt x="1177" y="171"/>
                </a:cubicBezTo>
                <a:close/>
                <a:moveTo>
                  <a:pt x="1209" y="282"/>
                </a:moveTo>
                <a:cubicBezTo>
                  <a:pt x="1227" y="350"/>
                  <a:pt x="1227" y="350"/>
                  <a:pt x="1227" y="350"/>
                </a:cubicBezTo>
                <a:cubicBezTo>
                  <a:pt x="1153" y="345"/>
                  <a:pt x="1153" y="345"/>
                  <a:pt x="1153" y="345"/>
                </a:cubicBezTo>
                <a:cubicBezTo>
                  <a:pt x="925" y="211"/>
                  <a:pt x="925" y="211"/>
                  <a:pt x="925" y="211"/>
                </a:cubicBezTo>
                <a:cubicBezTo>
                  <a:pt x="926" y="210"/>
                  <a:pt x="926" y="208"/>
                  <a:pt x="926" y="207"/>
                </a:cubicBezTo>
                <a:cubicBezTo>
                  <a:pt x="926" y="206"/>
                  <a:pt x="926" y="206"/>
                  <a:pt x="926" y="206"/>
                </a:cubicBezTo>
                <a:cubicBezTo>
                  <a:pt x="1081" y="177"/>
                  <a:pt x="1081" y="177"/>
                  <a:pt x="1081" y="177"/>
                </a:cubicBezTo>
                <a:lnTo>
                  <a:pt x="1209" y="282"/>
                </a:lnTo>
                <a:close/>
                <a:moveTo>
                  <a:pt x="1450" y="549"/>
                </a:moveTo>
                <a:cubicBezTo>
                  <a:pt x="1450" y="734"/>
                  <a:pt x="1450" y="734"/>
                  <a:pt x="1450" y="734"/>
                </a:cubicBezTo>
                <a:cubicBezTo>
                  <a:pt x="1407" y="621"/>
                  <a:pt x="1407" y="621"/>
                  <a:pt x="1407" y="621"/>
                </a:cubicBezTo>
                <a:cubicBezTo>
                  <a:pt x="1447" y="548"/>
                  <a:pt x="1447" y="548"/>
                  <a:pt x="1447" y="548"/>
                </a:cubicBezTo>
                <a:cubicBezTo>
                  <a:pt x="1448" y="549"/>
                  <a:pt x="1449" y="549"/>
                  <a:pt x="1450" y="549"/>
                </a:cubicBezTo>
                <a:close/>
                <a:moveTo>
                  <a:pt x="1453" y="759"/>
                </a:moveTo>
                <a:cubicBezTo>
                  <a:pt x="1453" y="749"/>
                  <a:pt x="1453" y="749"/>
                  <a:pt x="1453" y="749"/>
                </a:cubicBezTo>
                <a:cubicBezTo>
                  <a:pt x="1456" y="757"/>
                  <a:pt x="1456" y="757"/>
                  <a:pt x="1456" y="757"/>
                </a:cubicBezTo>
                <a:cubicBezTo>
                  <a:pt x="1455" y="758"/>
                  <a:pt x="1454" y="759"/>
                  <a:pt x="1453" y="759"/>
                </a:cubicBezTo>
                <a:close/>
                <a:moveTo>
                  <a:pt x="1449" y="769"/>
                </a:moveTo>
                <a:cubicBezTo>
                  <a:pt x="1335" y="769"/>
                  <a:pt x="1335" y="769"/>
                  <a:pt x="1335" y="769"/>
                </a:cubicBezTo>
                <a:cubicBezTo>
                  <a:pt x="1335" y="765"/>
                  <a:pt x="1333" y="762"/>
                  <a:pt x="1331" y="761"/>
                </a:cubicBezTo>
                <a:cubicBezTo>
                  <a:pt x="1405" y="625"/>
                  <a:pt x="1405" y="625"/>
                  <a:pt x="1405" y="625"/>
                </a:cubicBezTo>
                <a:cubicBezTo>
                  <a:pt x="1450" y="742"/>
                  <a:pt x="1450" y="742"/>
                  <a:pt x="1450" y="742"/>
                </a:cubicBezTo>
                <a:cubicBezTo>
                  <a:pt x="1450" y="763"/>
                  <a:pt x="1450" y="763"/>
                  <a:pt x="1450" y="763"/>
                </a:cubicBezTo>
                <a:cubicBezTo>
                  <a:pt x="1450" y="765"/>
                  <a:pt x="1449" y="767"/>
                  <a:pt x="1449" y="769"/>
                </a:cubicBezTo>
                <a:close/>
                <a:moveTo>
                  <a:pt x="1231" y="1187"/>
                </a:moveTo>
                <a:cubicBezTo>
                  <a:pt x="1240" y="1152"/>
                  <a:pt x="1240" y="1152"/>
                  <a:pt x="1240" y="1152"/>
                </a:cubicBezTo>
                <a:cubicBezTo>
                  <a:pt x="1241" y="1152"/>
                  <a:pt x="1241" y="1152"/>
                  <a:pt x="1242" y="1152"/>
                </a:cubicBezTo>
                <a:cubicBezTo>
                  <a:pt x="1248" y="1152"/>
                  <a:pt x="1253" y="1147"/>
                  <a:pt x="1253" y="1141"/>
                </a:cubicBezTo>
                <a:cubicBezTo>
                  <a:pt x="1253" y="1139"/>
                  <a:pt x="1253" y="1137"/>
                  <a:pt x="1252" y="1135"/>
                </a:cubicBezTo>
                <a:cubicBezTo>
                  <a:pt x="1283" y="1115"/>
                  <a:pt x="1283" y="1115"/>
                  <a:pt x="1283" y="1115"/>
                </a:cubicBezTo>
                <a:cubicBezTo>
                  <a:pt x="1297" y="1170"/>
                  <a:pt x="1297" y="1170"/>
                  <a:pt x="1297" y="1170"/>
                </a:cubicBezTo>
                <a:cubicBezTo>
                  <a:pt x="1292" y="1172"/>
                  <a:pt x="1289" y="1178"/>
                  <a:pt x="1288" y="1184"/>
                </a:cubicBezTo>
                <a:lnTo>
                  <a:pt x="1231" y="1187"/>
                </a:lnTo>
                <a:close/>
                <a:moveTo>
                  <a:pt x="645" y="1358"/>
                </a:moveTo>
                <a:cubicBezTo>
                  <a:pt x="811" y="1252"/>
                  <a:pt x="811" y="1252"/>
                  <a:pt x="811" y="1252"/>
                </a:cubicBezTo>
                <a:cubicBezTo>
                  <a:pt x="906" y="1327"/>
                  <a:pt x="906" y="1327"/>
                  <a:pt x="906" y="1327"/>
                </a:cubicBezTo>
                <a:cubicBezTo>
                  <a:pt x="905" y="1329"/>
                  <a:pt x="904" y="1331"/>
                  <a:pt x="904" y="1333"/>
                </a:cubicBezTo>
                <a:lnTo>
                  <a:pt x="645" y="1358"/>
                </a:lnTo>
                <a:close/>
                <a:moveTo>
                  <a:pt x="514" y="1425"/>
                </a:moveTo>
                <a:cubicBezTo>
                  <a:pt x="513" y="1425"/>
                  <a:pt x="511" y="1426"/>
                  <a:pt x="510" y="1426"/>
                </a:cubicBezTo>
                <a:cubicBezTo>
                  <a:pt x="489" y="1373"/>
                  <a:pt x="489" y="1373"/>
                  <a:pt x="489" y="1373"/>
                </a:cubicBezTo>
                <a:cubicBezTo>
                  <a:pt x="526" y="1371"/>
                  <a:pt x="526" y="1371"/>
                  <a:pt x="526" y="1371"/>
                </a:cubicBezTo>
                <a:cubicBezTo>
                  <a:pt x="527" y="1377"/>
                  <a:pt x="532" y="1381"/>
                  <a:pt x="537" y="1381"/>
                </a:cubicBezTo>
                <a:cubicBezTo>
                  <a:pt x="540" y="1381"/>
                  <a:pt x="543" y="1380"/>
                  <a:pt x="545" y="1377"/>
                </a:cubicBezTo>
                <a:cubicBezTo>
                  <a:pt x="574" y="1401"/>
                  <a:pt x="574" y="1401"/>
                  <a:pt x="574" y="1401"/>
                </a:cubicBezTo>
                <a:cubicBezTo>
                  <a:pt x="526" y="1432"/>
                  <a:pt x="526" y="1432"/>
                  <a:pt x="526" y="1432"/>
                </a:cubicBezTo>
                <a:cubicBezTo>
                  <a:pt x="523" y="1428"/>
                  <a:pt x="519" y="1425"/>
                  <a:pt x="514" y="1425"/>
                </a:cubicBezTo>
                <a:close/>
                <a:moveTo>
                  <a:pt x="253" y="1107"/>
                </a:moveTo>
                <a:cubicBezTo>
                  <a:pt x="251" y="1107"/>
                  <a:pt x="250" y="1107"/>
                  <a:pt x="249" y="1107"/>
                </a:cubicBezTo>
                <a:cubicBezTo>
                  <a:pt x="146" y="869"/>
                  <a:pt x="146" y="869"/>
                  <a:pt x="146" y="869"/>
                </a:cubicBezTo>
                <a:cubicBezTo>
                  <a:pt x="298" y="994"/>
                  <a:pt x="298" y="994"/>
                  <a:pt x="298" y="994"/>
                </a:cubicBezTo>
                <a:cubicBezTo>
                  <a:pt x="256" y="1107"/>
                  <a:pt x="256" y="1107"/>
                  <a:pt x="256" y="1107"/>
                </a:cubicBezTo>
                <a:cubicBezTo>
                  <a:pt x="255" y="1107"/>
                  <a:pt x="254" y="1107"/>
                  <a:pt x="253" y="1107"/>
                </a:cubicBezTo>
                <a:close/>
                <a:moveTo>
                  <a:pt x="32" y="756"/>
                </a:moveTo>
                <a:cubicBezTo>
                  <a:pt x="58" y="659"/>
                  <a:pt x="58" y="659"/>
                  <a:pt x="58" y="659"/>
                </a:cubicBezTo>
                <a:cubicBezTo>
                  <a:pt x="82" y="723"/>
                  <a:pt x="82" y="723"/>
                  <a:pt x="82" y="723"/>
                </a:cubicBezTo>
                <a:cubicBezTo>
                  <a:pt x="37" y="760"/>
                  <a:pt x="37" y="760"/>
                  <a:pt x="37" y="760"/>
                </a:cubicBezTo>
                <a:cubicBezTo>
                  <a:pt x="36" y="758"/>
                  <a:pt x="34" y="757"/>
                  <a:pt x="32" y="756"/>
                </a:cubicBezTo>
                <a:close/>
                <a:moveTo>
                  <a:pt x="37" y="780"/>
                </a:moveTo>
                <a:cubicBezTo>
                  <a:pt x="82" y="817"/>
                  <a:pt x="82" y="817"/>
                  <a:pt x="82" y="817"/>
                </a:cubicBezTo>
                <a:cubicBezTo>
                  <a:pt x="58" y="881"/>
                  <a:pt x="58" y="881"/>
                  <a:pt x="58" y="881"/>
                </a:cubicBezTo>
                <a:cubicBezTo>
                  <a:pt x="32" y="784"/>
                  <a:pt x="32" y="784"/>
                  <a:pt x="32" y="784"/>
                </a:cubicBezTo>
                <a:cubicBezTo>
                  <a:pt x="34" y="783"/>
                  <a:pt x="36" y="782"/>
                  <a:pt x="37" y="780"/>
                </a:cubicBezTo>
                <a:close/>
                <a:moveTo>
                  <a:pt x="39" y="778"/>
                </a:moveTo>
                <a:cubicBezTo>
                  <a:pt x="40" y="776"/>
                  <a:pt x="41" y="773"/>
                  <a:pt x="41" y="770"/>
                </a:cubicBezTo>
                <a:cubicBezTo>
                  <a:pt x="41" y="767"/>
                  <a:pt x="40" y="764"/>
                  <a:pt x="39" y="762"/>
                </a:cubicBezTo>
                <a:cubicBezTo>
                  <a:pt x="83" y="726"/>
                  <a:pt x="83" y="726"/>
                  <a:pt x="83" y="726"/>
                </a:cubicBezTo>
                <a:cubicBezTo>
                  <a:pt x="96" y="760"/>
                  <a:pt x="96" y="760"/>
                  <a:pt x="96" y="760"/>
                </a:cubicBezTo>
                <a:cubicBezTo>
                  <a:pt x="93" y="762"/>
                  <a:pt x="91" y="765"/>
                  <a:pt x="91" y="770"/>
                </a:cubicBezTo>
                <a:cubicBezTo>
                  <a:pt x="91" y="775"/>
                  <a:pt x="93" y="778"/>
                  <a:pt x="96" y="780"/>
                </a:cubicBezTo>
                <a:cubicBezTo>
                  <a:pt x="83" y="814"/>
                  <a:pt x="83" y="814"/>
                  <a:pt x="83" y="814"/>
                </a:cubicBezTo>
                <a:lnTo>
                  <a:pt x="39" y="778"/>
                </a:lnTo>
                <a:close/>
                <a:moveTo>
                  <a:pt x="514" y="115"/>
                </a:moveTo>
                <a:cubicBezTo>
                  <a:pt x="519" y="115"/>
                  <a:pt x="523" y="112"/>
                  <a:pt x="526" y="108"/>
                </a:cubicBezTo>
                <a:cubicBezTo>
                  <a:pt x="574" y="139"/>
                  <a:pt x="574" y="139"/>
                  <a:pt x="574" y="139"/>
                </a:cubicBezTo>
                <a:cubicBezTo>
                  <a:pt x="545" y="163"/>
                  <a:pt x="545" y="163"/>
                  <a:pt x="545" y="163"/>
                </a:cubicBezTo>
                <a:cubicBezTo>
                  <a:pt x="543" y="160"/>
                  <a:pt x="540" y="159"/>
                  <a:pt x="537" y="159"/>
                </a:cubicBezTo>
                <a:cubicBezTo>
                  <a:pt x="532" y="159"/>
                  <a:pt x="527" y="163"/>
                  <a:pt x="526" y="169"/>
                </a:cubicBezTo>
                <a:cubicBezTo>
                  <a:pt x="489" y="167"/>
                  <a:pt x="489" y="167"/>
                  <a:pt x="489" y="167"/>
                </a:cubicBezTo>
                <a:cubicBezTo>
                  <a:pt x="510" y="114"/>
                  <a:pt x="510" y="114"/>
                  <a:pt x="510" y="114"/>
                </a:cubicBezTo>
                <a:cubicBezTo>
                  <a:pt x="511" y="114"/>
                  <a:pt x="513" y="115"/>
                  <a:pt x="514" y="115"/>
                </a:cubicBezTo>
                <a:close/>
                <a:moveTo>
                  <a:pt x="904" y="207"/>
                </a:moveTo>
                <a:cubicBezTo>
                  <a:pt x="904" y="209"/>
                  <a:pt x="905" y="211"/>
                  <a:pt x="906" y="213"/>
                </a:cubicBezTo>
                <a:cubicBezTo>
                  <a:pt x="811" y="288"/>
                  <a:pt x="811" y="288"/>
                  <a:pt x="811" y="288"/>
                </a:cubicBezTo>
                <a:cubicBezTo>
                  <a:pt x="645" y="182"/>
                  <a:pt x="645" y="182"/>
                  <a:pt x="645" y="182"/>
                </a:cubicBezTo>
                <a:lnTo>
                  <a:pt x="904" y="207"/>
                </a:lnTo>
                <a:close/>
                <a:moveTo>
                  <a:pt x="1288" y="356"/>
                </a:moveTo>
                <a:cubicBezTo>
                  <a:pt x="1289" y="362"/>
                  <a:pt x="1292" y="368"/>
                  <a:pt x="1297" y="370"/>
                </a:cubicBezTo>
                <a:cubicBezTo>
                  <a:pt x="1283" y="425"/>
                  <a:pt x="1283" y="425"/>
                  <a:pt x="1283" y="425"/>
                </a:cubicBezTo>
                <a:cubicBezTo>
                  <a:pt x="1252" y="405"/>
                  <a:pt x="1252" y="405"/>
                  <a:pt x="1252" y="405"/>
                </a:cubicBezTo>
                <a:cubicBezTo>
                  <a:pt x="1253" y="403"/>
                  <a:pt x="1253" y="401"/>
                  <a:pt x="1253" y="399"/>
                </a:cubicBezTo>
                <a:cubicBezTo>
                  <a:pt x="1253" y="393"/>
                  <a:pt x="1248" y="388"/>
                  <a:pt x="1242" y="388"/>
                </a:cubicBezTo>
                <a:cubicBezTo>
                  <a:pt x="1241" y="388"/>
                  <a:pt x="1241" y="388"/>
                  <a:pt x="1240" y="388"/>
                </a:cubicBezTo>
                <a:cubicBezTo>
                  <a:pt x="1231" y="353"/>
                  <a:pt x="1231" y="353"/>
                  <a:pt x="1231" y="353"/>
                </a:cubicBezTo>
                <a:lnTo>
                  <a:pt x="1288" y="356"/>
                </a:lnTo>
                <a:close/>
                <a:moveTo>
                  <a:pt x="1302" y="371"/>
                </a:moveTo>
                <a:cubicBezTo>
                  <a:pt x="1304" y="371"/>
                  <a:pt x="1305" y="370"/>
                  <a:pt x="1306" y="370"/>
                </a:cubicBezTo>
                <a:cubicBezTo>
                  <a:pt x="1342" y="464"/>
                  <a:pt x="1342" y="464"/>
                  <a:pt x="1342" y="464"/>
                </a:cubicBezTo>
                <a:cubicBezTo>
                  <a:pt x="1285" y="426"/>
                  <a:pt x="1285" y="426"/>
                  <a:pt x="1285" y="426"/>
                </a:cubicBezTo>
                <a:cubicBezTo>
                  <a:pt x="1300" y="370"/>
                  <a:pt x="1300" y="370"/>
                  <a:pt x="1300" y="370"/>
                </a:cubicBezTo>
                <a:cubicBezTo>
                  <a:pt x="1301" y="371"/>
                  <a:pt x="1301" y="371"/>
                  <a:pt x="1302" y="371"/>
                </a:cubicBezTo>
                <a:close/>
                <a:moveTo>
                  <a:pt x="1324" y="758"/>
                </a:moveTo>
                <a:cubicBezTo>
                  <a:pt x="1324" y="758"/>
                  <a:pt x="1324" y="758"/>
                  <a:pt x="1323" y="758"/>
                </a:cubicBezTo>
                <a:cubicBezTo>
                  <a:pt x="1266" y="501"/>
                  <a:pt x="1266" y="501"/>
                  <a:pt x="1266" y="501"/>
                </a:cubicBezTo>
                <a:cubicBezTo>
                  <a:pt x="1285" y="429"/>
                  <a:pt x="1285" y="429"/>
                  <a:pt x="1285" y="429"/>
                </a:cubicBezTo>
                <a:cubicBezTo>
                  <a:pt x="1344" y="467"/>
                  <a:pt x="1344" y="467"/>
                  <a:pt x="1344" y="467"/>
                </a:cubicBezTo>
                <a:cubicBezTo>
                  <a:pt x="1404" y="622"/>
                  <a:pt x="1404" y="622"/>
                  <a:pt x="1404" y="622"/>
                </a:cubicBezTo>
                <a:cubicBezTo>
                  <a:pt x="1329" y="759"/>
                  <a:pt x="1329" y="759"/>
                  <a:pt x="1329" y="759"/>
                </a:cubicBezTo>
                <a:cubicBezTo>
                  <a:pt x="1328" y="759"/>
                  <a:pt x="1326" y="758"/>
                  <a:pt x="1324" y="758"/>
                </a:cubicBezTo>
                <a:close/>
                <a:moveTo>
                  <a:pt x="915" y="1322"/>
                </a:moveTo>
                <a:cubicBezTo>
                  <a:pt x="914" y="1322"/>
                  <a:pt x="914" y="1322"/>
                  <a:pt x="913" y="1322"/>
                </a:cubicBezTo>
                <a:cubicBezTo>
                  <a:pt x="881" y="1225"/>
                  <a:pt x="881" y="1225"/>
                  <a:pt x="881" y="1225"/>
                </a:cubicBezTo>
                <a:cubicBezTo>
                  <a:pt x="886" y="1222"/>
                  <a:pt x="890" y="1217"/>
                  <a:pt x="890" y="1211"/>
                </a:cubicBezTo>
                <a:cubicBezTo>
                  <a:pt x="949" y="1207"/>
                  <a:pt x="949" y="1207"/>
                  <a:pt x="949" y="1207"/>
                </a:cubicBezTo>
                <a:cubicBezTo>
                  <a:pt x="917" y="1322"/>
                  <a:pt x="917" y="1322"/>
                  <a:pt x="917" y="1322"/>
                </a:cubicBezTo>
                <a:cubicBezTo>
                  <a:pt x="916" y="1322"/>
                  <a:pt x="916" y="1322"/>
                  <a:pt x="915" y="1322"/>
                </a:cubicBezTo>
                <a:close/>
                <a:moveTo>
                  <a:pt x="907" y="1326"/>
                </a:moveTo>
                <a:cubicBezTo>
                  <a:pt x="813" y="1251"/>
                  <a:pt x="813" y="1251"/>
                  <a:pt x="813" y="1251"/>
                </a:cubicBezTo>
                <a:cubicBezTo>
                  <a:pt x="863" y="1219"/>
                  <a:pt x="863" y="1219"/>
                  <a:pt x="863" y="1219"/>
                </a:cubicBezTo>
                <a:cubicBezTo>
                  <a:pt x="865" y="1224"/>
                  <a:pt x="870" y="1226"/>
                  <a:pt x="875" y="1226"/>
                </a:cubicBezTo>
                <a:cubicBezTo>
                  <a:pt x="876" y="1226"/>
                  <a:pt x="877" y="1226"/>
                  <a:pt x="879" y="1226"/>
                </a:cubicBezTo>
                <a:cubicBezTo>
                  <a:pt x="910" y="1323"/>
                  <a:pt x="910" y="1323"/>
                  <a:pt x="910" y="1323"/>
                </a:cubicBezTo>
                <a:cubicBezTo>
                  <a:pt x="909" y="1324"/>
                  <a:pt x="908" y="1325"/>
                  <a:pt x="907" y="1326"/>
                </a:cubicBezTo>
                <a:close/>
                <a:moveTo>
                  <a:pt x="263" y="1117"/>
                </a:moveTo>
                <a:cubicBezTo>
                  <a:pt x="263" y="1115"/>
                  <a:pt x="263" y="1114"/>
                  <a:pt x="262" y="1113"/>
                </a:cubicBezTo>
                <a:cubicBezTo>
                  <a:pt x="346" y="1052"/>
                  <a:pt x="346" y="1052"/>
                  <a:pt x="346" y="1052"/>
                </a:cubicBezTo>
                <a:cubicBezTo>
                  <a:pt x="349" y="1056"/>
                  <a:pt x="353" y="1058"/>
                  <a:pt x="358" y="1058"/>
                </a:cubicBezTo>
                <a:cubicBezTo>
                  <a:pt x="359" y="1058"/>
                  <a:pt x="361" y="1058"/>
                  <a:pt x="362" y="1057"/>
                </a:cubicBezTo>
                <a:cubicBezTo>
                  <a:pt x="383" y="1111"/>
                  <a:pt x="383" y="1111"/>
                  <a:pt x="383" y="1111"/>
                </a:cubicBezTo>
                <a:lnTo>
                  <a:pt x="263" y="1117"/>
                </a:lnTo>
                <a:close/>
                <a:moveTo>
                  <a:pt x="258" y="1108"/>
                </a:moveTo>
                <a:cubicBezTo>
                  <a:pt x="300" y="996"/>
                  <a:pt x="300" y="996"/>
                  <a:pt x="300" y="996"/>
                </a:cubicBezTo>
                <a:cubicBezTo>
                  <a:pt x="345" y="1033"/>
                  <a:pt x="345" y="1033"/>
                  <a:pt x="345" y="1033"/>
                </a:cubicBezTo>
                <a:cubicBezTo>
                  <a:pt x="343" y="1036"/>
                  <a:pt x="343" y="1039"/>
                  <a:pt x="343" y="1042"/>
                </a:cubicBezTo>
                <a:cubicBezTo>
                  <a:pt x="343" y="1045"/>
                  <a:pt x="343" y="1048"/>
                  <a:pt x="345" y="1050"/>
                </a:cubicBezTo>
                <a:cubicBezTo>
                  <a:pt x="261" y="1111"/>
                  <a:pt x="261" y="1111"/>
                  <a:pt x="261" y="1111"/>
                </a:cubicBezTo>
                <a:cubicBezTo>
                  <a:pt x="260" y="1110"/>
                  <a:pt x="259" y="1109"/>
                  <a:pt x="258" y="1108"/>
                </a:cubicBezTo>
                <a:close/>
                <a:moveTo>
                  <a:pt x="383" y="429"/>
                </a:moveTo>
                <a:cubicBezTo>
                  <a:pt x="362" y="483"/>
                  <a:pt x="362" y="483"/>
                  <a:pt x="362" y="483"/>
                </a:cubicBezTo>
                <a:cubicBezTo>
                  <a:pt x="361" y="482"/>
                  <a:pt x="359" y="482"/>
                  <a:pt x="358" y="482"/>
                </a:cubicBezTo>
                <a:cubicBezTo>
                  <a:pt x="353" y="482"/>
                  <a:pt x="349" y="484"/>
                  <a:pt x="346" y="488"/>
                </a:cubicBezTo>
                <a:cubicBezTo>
                  <a:pt x="262" y="427"/>
                  <a:pt x="262" y="427"/>
                  <a:pt x="262" y="427"/>
                </a:cubicBezTo>
                <a:cubicBezTo>
                  <a:pt x="263" y="426"/>
                  <a:pt x="263" y="425"/>
                  <a:pt x="263" y="423"/>
                </a:cubicBezTo>
                <a:lnTo>
                  <a:pt x="383" y="429"/>
                </a:lnTo>
                <a:close/>
                <a:moveTo>
                  <a:pt x="915" y="218"/>
                </a:moveTo>
                <a:cubicBezTo>
                  <a:pt x="916" y="218"/>
                  <a:pt x="916" y="218"/>
                  <a:pt x="917" y="218"/>
                </a:cubicBezTo>
                <a:cubicBezTo>
                  <a:pt x="949" y="333"/>
                  <a:pt x="949" y="333"/>
                  <a:pt x="949" y="333"/>
                </a:cubicBezTo>
                <a:cubicBezTo>
                  <a:pt x="890" y="329"/>
                  <a:pt x="890" y="329"/>
                  <a:pt x="890" y="329"/>
                </a:cubicBezTo>
                <a:cubicBezTo>
                  <a:pt x="890" y="323"/>
                  <a:pt x="886" y="318"/>
                  <a:pt x="881" y="315"/>
                </a:cubicBezTo>
                <a:cubicBezTo>
                  <a:pt x="913" y="218"/>
                  <a:pt x="913" y="218"/>
                  <a:pt x="913" y="218"/>
                </a:cubicBezTo>
                <a:cubicBezTo>
                  <a:pt x="914" y="218"/>
                  <a:pt x="914" y="218"/>
                  <a:pt x="915" y="218"/>
                </a:cubicBezTo>
                <a:close/>
                <a:moveTo>
                  <a:pt x="1251" y="406"/>
                </a:moveTo>
                <a:cubicBezTo>
                  <a:pt x="1282" y="427"/>
                  <a:pt x="1282" y="427"/>
                  <a:pt x="1282" y="427"/>
                </a:cubicBezTo>
                <a:cubicBezTo>
                  <a:pt x="1265" y="495"/>
                  <a:pt x="1265" y="495"/>
                  <a:pt x="1265" y="495"/>
                </a:cubicBezTo>
                <a:cubicBezTo>
                  <a:pt x="1246" y="411"/>
                  <a:pt x="1246" y="411"/>
                  <a:pt x="1246" y="411"/>
                </a:cubicBezTo>
                <a:cubicBezTo>
                  <a:pt x="1248" y="410"/>
                  <a:pt x="1250" y="408"/>
                  <a:pt x="1251" y="406"/>
                </a:cubicBezTo>
                <a:close/>
                <a:moveTo>
                  <a:pt x="1242" y="411"/>
                </a:moveTo>
                <a:cubicBezTo>
                  <a:pt x="1243" y="411"/>
                  <a:pt x="1243" y="411"/>
                  <a:pt x="1243" y="411"/>
                </a:cubicBezTo>
                <a:cubicBezTo>
                  <a:pt x="1263" y="500"/>
                  <a:pt x="1263" y="500"/>
                  <a:pt x="1263" y="500"/>
                </a:cubicBezTo>
                <a:cubicBezTo>
                  <a:pt x="1213" y="695"/>
                  <a:pt x="1213" y="695"/>
                  <a:pt x="1213" y="695"/>
                </a:cubicBezTo>
                <a:cubicBezTo>
                  <a:pt x="1077" y="605"/>
                  <a:pt x="1077" y="605"/>
                  <a:pt x="1077" y="605"/>
                </a:cubicBezTo>
                <a:cubicBezTo>
                  <a:pt x="1037" y="550"/>
                  <a:pt x="1037" y="550"/>
                  <a:pt x="1037" y="550"/>
                </a:cubicBezTo>
                <a:cubicBezTo>
                  <a:pt x="1233" y="407"/>
                  <a:pt x="1233" y="407"/>
                  <a:pt x="1233" y="407"/>
                </a:cubicBezTo>
                <a:cubicBezTo>
                  <a:pt x="1235" y="410"/>
                  <a:pt x="1239" y="411"/>
                  <a:pt x="1242" y="411"/>
                </a:cubicBezTo>
                <a:close/>
                <a:moveTo>
                  <a:pt x="1195" y="754"/>
                </a:moveTo>
                <a:cubicBezTo>
                  <a:pt x="1192" y="754"/>
                  <a:pt x="1189" y="755"/>
                  <a:pt x="1187" y="756"/>
                </a:cubicBezTo>
                <a:cubicBezTo>
                  <a:pt x="1080" y="609"/>
                  <a:pt x="1080" y="609"/>
                  <a:pt x="1080" y="609"/>
                </a:cubicBezTo>
                <a:cubicBezTo>
                  <a:pt x="1212" y="697"/>
                  <a:pt x="1212" y="697"/>
                  <a:pt x="1212" y="697"/>
                </a:cubicBezTo>
                <a:cubicBezTo>
                  <a:pt x="1197" y="754"/>
                  <a:pt x="1197" y="754"/>
                  <a:pt x="1197" y="754"/>
                </a:cubicBezTo>
                <a:cubicBezTo>
                  <a:pt x="1196" y="754"/>
                  <a:pt x="1196" y="754"/>
                  <a:pt x="1195" y="754"/>
                </a:cubicBezTo>
                <a:close/>
                <a:moveTo>
                  <a:pt x="1184" y="758"/>
                </a:moveTo>
                <a:cubicBezTo>
                  <a:pt x="1182" y="761"/>
                  <a:pt x="1180" y="764"/>
                  <a:pt x="1180" y="768"/>
                </a:cubicBezTo>
                <a:cubicBezTo>
                  <a:pt x="1016" y="768"/>
                  <a:pt x="1016" y="768"/>
                  <a:pt x="1016" y="768"/>
                </a:cubicBezTo>
                <a:cubicBezTo>
                  <a:pt x="1016" y="576"/>
                  <a:pt x="1016" y="576"/>
                  <a:pt x="1016" y="576"/>
                </a:cubicBezTo>
                <a:cubicBezTo>
                  <a:pt x="1018" y="575"/>
                  <a:pt x="1021" y="574"/>
                  <a:pt x="1022" y="571"/>
                </a:cubicBezTo>
                <a:cubicBezTo>
                  <a:pt x="1072" y="604"/>
                  <a:pt x="1072" y="604"/>
                  <a:pt x="1072" y="604"/>
                </a:cubicBezTo>
                <a:lnTo>
                  <a:pt x="1184" y="758"/>
                </a:lnTo>
                <a:close/>
                <a:moveTo>
                  <a:pt x="1007" y="968"/>
                </a:moveTo>
                <a:cubicBezTo>
                  <a:pt x="746" y="779"/>
                  <a:pt x="746" y="779"/>
                  <a:pt x="746" y="779"/>
                </a:cubicBezTo>
                <a:cubicBezTo>
                  <a:pt x="747" y="776"/>
                  <a:pt x="747" y="774"/>
                  <a:pt x="748" y="772"/>
                </a:cubicBezTo>
                <a:cubicBezTo>
                  <a:pt x="1013" y="772"/>
                  <a:pt x="1013" y="772"/>
                  <a:pt x="1013" y="772"/>
                </a:cubicBezTo>
                <a:cubicBezTo>
                  <a:pt x="1013" y="964"/>
                  <a:pt x="1013" y="964"/>
                  <a:pt x="1013" y="964"/>
                </a:cubicBezTo>
                <a:cubicBezTo>
                  <a:pt x="1011" y="965"/>
                  <a:pt x="1008" y="966"/>
                  <a:pt x="1007" y="968"/>
                </a:cubicBezTo>
                <a:close/>
                <a:moveTo>
                  <a:pt x="1013" y="576"/>
                </a:moveTo>
                <a:cubicBezTo>
                  <a:pt x="1013" y="768"/>
                  <a:pt x="1013" y="768"/>
                  <a:pt x="1013" y="768"/>
                </a:cubicBezTo>
                <a:cubicBezTo>
                  <a:pt x="748" y="768"/>
                  <a:pt x="748" y="768"/>
                  <a:pt x="748" y="768"/>
                </a:cubicBezTo>
                <a:cubicBezTo>
                  <a:pt x="747" y="766"/>
                  <a:pt x="747" y="764"/>
                  <a:pt x="746" y="761"/>
                </a:cubicBezTo>
                <a:cubicBezTo>
                  <a:pt x="1007" y="572"/>
                  <a:pt x="1007" y="572"/>
                  <a:pt x="1007" y="572"/>
                </a:cubicBezTo>
                <a:cubicBezTo>
                  <a:pt x="1008" y="574"/>
                  <a:pt x="1011" y="575"/>
                  <a:pt x="1013" y="576"/>
                </a:cubicBezTo>
                <a:close/>
                <a:moveTo>
                  <a:pt x="1005" y="570"/>
                </a:moveTo>
                <a:cubicBezTo>
                  <a:pt x="744" y="760"/>
                  <a:pt x="744" y="760"/>
                  <a:pt x="744" y="760"/>
                </a:cubicBezTo>
                <a:cubicBezTo>
                  <a:pt x="743" y="758"/>
                  <a:pt x="741" y="756"/>
                  <a:pt x="739" y="755"/>
                </a:cubicBezTo>
                <a:cubicBezTo>
                  <a:pt x="820" y="503"/>
                  <a:pt x="820" y="503"/>
                  <a:pt x="820" y="503"/>
                </a:cubicBezTo>
                <a:cubicBezTo>
                  <a:pt x="1004" y="563"/>
                  <a:pt x="1004" y="563"/>
                  <a:pt x="1004" y="563"/>
                </a:cubicBezTo>
                <a:cubicBezTo>
                  <a:pt x="1004" y="564"/>
                  <a:pt x="1004" y="564"/>
                  <a:pt x="1004" y="565"/>
                </a:cubicBezTo>
                <a:cubicBezTo>
                  <a:pt x="1004" y="567"/>
                  <a:pt x="1005" y="568"/>
                  <a:pt x="1005" y="570"/>
                </a:cubicBezTo>
                <a:close/>
                <a:moveTo>
                  <a:pt x="736" y="754"/>
                </a:moveTo>
                <a:cubicBezTo>
                  <a:pt x="734" y="753"/>
                  <a:pt x="733" y="753"/>
                  <a:pt x="732" y="753"/>
                </a:cubicBezTo>
                <a:cubicBezTo>
                  <a:pt x="731" y="753"/>
                  <a:pt x="729" y="753"/>
                  <a:pt x="728" y="754"/>
                </a:cubicBezTo>
                <a:cubicBezTo>
                  <a:pt x="629" y="448"/>
                  <a:pt x="629" y="448"/>
                  <a:pt x="629" y="448"/>
                </a:cubicBezTo>
                <a:cubicBezTo>
                  <a:pt x="631" y="447"/>
                  <a:pt x="632" y="445"/>
                  <a:pt x="633" y="442"/>
                </a:cubicBezTo>
                <a:cubicBezTo>
                  <a:pt x="817" y="502"/>
                  <a:pt x="817" y="502"/>
                  <a:pt x="817" y="502"/>
                </a:cubicBezTo>
                <a:lnTo>
                  <a:pt x="736" y="754"/>
                </a:lnTo>
                <a:close/>
                <a:moveTo>
                  <a:pt x="624" y="449"/>
                </a:moveTo>
                <a:cubicBezTo>
                  <a:pt x="625" y="449"/>
                  <a:pt x="626" y="449"/>
                  <a:pt x="626" y="449"/>
                </a:cubicBezTo>
                <a:cubicBezTo>
                  <a:pt x="726" y="754"/>
                  <a:pt x="726" y="754"/>
                  <a:pt x="726" y="754"/>
                </a:cubicBezTo>
                <a:cubicBezTo>
                  <a:pt x="723" y="756"/>
                  <a:pt x="721" y="757"/>
                  <a:pt x="720" y="759"/>
                </a:cubicBezTo>
                <a:cubicBezTo>
                  <a:pt x="505" y="604"/>
                  <a:pt x="505" y="604"/>
                  <a:pt x="505" y="604"/>
                </a:cubicBezTo>
                <a:cubicBezTo>
                  <a:pt x="619" y="447"/>
                  <a:pt x="619" y="447"/>
                  <a:pt x="619" y="447"/>
                </a:cubicBezTo>
                <a:cubicBezTo>
                  <a:pt x="620" y="448"/>
                  <a:pt x="622" y="449"/>
                  <a:pt x="624" y="449"/>
                </a:cubicBezTo>
                <a:close/>
                <a:moveTo>
                  <a:pt x="718" y="762"/>
                </a:moveTo>
                <a:cubicBezTo>
                  <a:pt x="717" y="764"/>
                  <a:pt x="716" y="766"/>
                  <a:pt x="716" y="769"/>
                </a:cubicBezTo>
                <a:cubicBezTo>
                  <a:pt x="393" y="769"/>
                  <a:pt x="393" y="769"/>
                  <a:pt x="393" y="769"/>
                </a:cubicBezTo>
                <a:cubicBezTo>
                  <a:pt x="393" y="766"/>
                  <a:pt x="392" y="764"/>
                  <a:pt x="390" y="762"/>
                </a:cubicBezTo>
                <a:cubicBezTo>
                  <a:pt x="504" y="606"/>
                  <a:pt x="504" y="606"/>
                  <a:pt x="504" y="606"/>
                </a:cubicBezTo>
                <a:lnTo>
                  <a:pt x="718" y="762"/>
                </a:lnTo>
                <a:close/>
                <a:moveTo>
                  <a:pt x="373" y="769"/>
                </a:moveTo>
                <a:cubicBezTo>
                  <a:pt x="359" y="769"/>
                  <a:pt x="359" y="769"/>
                  <a:pt x="359" y="769"/>
                </a:cubicBezTo>
                <a:cubicBezTo>
                  <a:pt x="359" y="710"/>
                  <a:pt x="359" y="710"/>
                  <a:pt x="359" y="710"/>
                </a:cubicBezTo>
                <a:cubicBezTo>
                  <a:pt x="378" y="760"/>
                  <a:pt x="378" y="760"/>
                  <a:pt x="378" y="760"/>
                </a:cubicBezTo>
                <a:cubicBezTo>
                  <a:pt x="375" y="762"/>
                  <a:pt x="373" y="765"/>
                  <a:pt x="373" y="769"/>
                </a:cubicBezTo>
                <a:close/>
                <a:moveTo>
                  <a:pt x="359" y="771"/>
                </a:moveTo>
                <a:cubicBezTo>
                  <a:pt x="373" y="771"/>
                  <a:pt x="373" y="771"/>
                  <a:pt x="373" y="771"/>
                </a:cubicBezTo>
                <a:cubicBezTo>
                  <a:pt x="373" y="775"/>
                  <a:pt x="375" y="778"/>
                  <a:pt x="378" y="780"/>
                </a:cubicBezTo>
                <a:cubicBezTo>
                  <a:pt x="359" y="830"/>
                  <a:pt x="359" y="830"/>
                  <a:pt x="359" y="830"/>
                </a:cubicBezTo>
                <a:lnTo>
                  <a:pt x="359" y="771"/>
                </a:lnTo>
                <a:close/>
                <a:moveTo>
                  <a:pt x="388" y="761"/>
                </a:moveTo>
                <a:cubicBezTo>
                  <a:pt x="387" y="760"/>
                  <a:pt x="385" y="759"/>
                  <a:pt x="383" y="759"/>
                </a:cubicBezTo>
                <a:cubicBezTo>
                  <a:pt x="382" y="759"/>
                  <a:pt x="381" y="759"/>
                  <a:pt x="380" y="760"/>
                </a:cubicBezTo>
                <a:cubicBezTo>
                  <a:pt x="359" y="703"/>
                  <a:pt x="359" y="703"/>
                  <a:pt x="359" y="703"/>
                </a:cubicBezTo>
                <a:cubicBezTo>
                  <a:pt x="359" y="514"/>
                  <a:pt x="359" y="514"/>
                  <a:pt x="359" y="514"/>
                </a:cubicBezTo>
                <a:cubicBezTo>
                  <a:pt x="363" y="514"/>
                  <a:pt x="367" y="512"/>
                  <a:pt x="369" y="508"/>
                </a:cubicBezTo>
                <a:cubicBezTo>
                  <a:pt x="502" y="605"/>
                  <a:pt x="502" y="605"/>
                  <a:pt x="502" y="605"/>
                </a:cubicBezTo>
                <a:lnTo>
                  <a:pt x="388" y="761"/>
                </a:lnTo>
                <a:close/>
                <a:moveTo>
                  <a:pt x="359" y="1026"/>
                </a:moveTo>
                <a:cubicBezTo>
                  <a:pt x="359" y="837"/>
                  <a:pt x="359" y="837"/>
                  <a:pt x="359" y="837"/>
                </a:cubicBezTo>
                <a:cubicBezTo>
                  <a:pt x="380" y="780"/>
                  <a:pt x="380" y="780"/>
                  <a:pt x="380" y="780"/>
                </a:cubicBezTo>
                <a:cubicBezTo>
                  <a:pt x="381" y="781"/>
                  <a:pt x="382" y="781"/>
                  <a:pt x="383" y="781"/>
                </a:cubicBezTo>
                <a:cubicBezTo>
                  <a:pt x="385" y="781"/>
                  <a:pt x="387" y="780"/>
                  <a:pt x="388" y="779"/>
                </a:cubicBezTo>
                <a:cubicBezTo>
                  <a:pt x="502" y="935"/>
                  <a:pt x="502" y="935"/>
                  <a:pt x="502" y="935"/>
                </a:cubicBezTo>
                <a:cubicBezTo>
                  <a:pt x="369" y="1032"/>
                  <a:pt x="369" y="1032"/>
                  <a:pt x="369" y="1032"/>
                </a:cubicBezTo>
                <a:cubicBezTo>
                  <a:pt x="367" y="1028"/>
                  <a:pt x="363" y="1026"/>
                  <a:pt x="359" y="1026"/>
                </a:cubicBezTo>
                <a:close/>
                <a:moveTo>
                  <a:pt x="390" y="778"/>
                </a:moveTo>
                <a:cubicBezTo>
                  <a:pt x="392" y="776"/>
                  <a:pt x="393" y="774"/>
                  <a:pt x="393" y="771"/>
                </a:cubicBezTo>
                <a:cubicBezTo>
                  <a:pt x="716" y="771"/>
                  <a:pt x="716" y="771"/>
                  <a:pt x="716" y="771"/>
                </a:cubicBezTo>
                <a:cubicBezTo>
                  <a:pt x="716" y="774"/>
                  <a:pt x="717" y="776"/>
                  <a:pt x="718" y="778"/>
                </a:cubicBezTo>
                <a:cubicBezTo>
                  <a:pt x="504" y="934"/>
                  <a:pt x="504" y="934"/>
                  <a:pt x="504" y="934"/>
                </a:cubicBezTo>
                <a:lnTo>
                  <a:pt x="390" y="778"/>
                </a:lnTo>
                <a:close/>
                <a:moveTo>
                  <a:pt x="720" y="781"/>
                </a:moveTo>
                <a:cubicBezTo>
                  <a:pt x="721" y="783"/>
                  <a:pt x="723" y="784"/>
                  <a:pt x="726" y="786"/>
                </a:cubicBezTo>
                <a:cubicBezTo>
                  <a:pt x="626" y="1091"/>
                  <a:pt x="626" y="1091"/>
                  <a:pt x="626" y="1091"/>
                </a:cubicBezTo>
                <a:cubicBezTo>
                  <a:pt x="626" y="1091"/>
                  <a:pt x="625" y="1091"/>
                  <a:pt x="624" y="1091"/>
                </a:cubicBezTo>
                <a:cubicBezTo>
                  <a:pt x="622" y="1091"/>
                  <a:pt x="620" y="1092"/>
                  <a:pt x="619" y="1093"/>
                </a:cubicBezTo>
                <a:cubicBezTo>
                  <a:pt x="505" y="936"/>
                  <a:pt x="505" y="936"/>
                  <a:pt x="505" y="936"/>
                </a:cubicBezTo>
                <a:lnTo>
                  <a:pt x="720" y="781"/>
                </a:lnTo>
                <a:close/>
                <a:moveTo>
                  <a:pt x="629" y="1092"/>
                </a:moveTo>
                <a:cubicBezTo>
                  <a:pt x="728" y="786"/>
                  <a:pt x="728" y="786"/>
                  <a:pt x="728" y="786"/>
                </a:cubicBezTo>
                <a:cubicBezTo>
                  <a:pt x="729" y="787"/>
                  <a:pt x="731" y="787"/>
                  <a:pt x="732" y="787"/>
                </a:cubicBezTo>
                <a:cubicBezTo>
                  <a:pt x="733" y="787"/>
                  <a:pt x="734" y="787"/>
                  <a:pt x="736" y="786"/>
                </a:cubicBezTo>
                <a:cubicBezTo>
                  <a:pt x="817" y="1038"/>
                  <a:pt x="817" y="1038"/>
                  <a:pt x="817" y="1038"/>
                </a:cubicBezTo>
                <a:cubicBezTo>
                  <a:pt x="633" y="1098"/>
                  <a:pt x="633" y="1098"/>
                  <a:pt x="633" y="1098"/>
                </a:cubicBezTo>
                <a:cubicBezTo>
                  <a:pt x="632" y="1095"/>
                  <a:pt x="631" y="1093"/>
                  <a:pt x="629" y="1092"/>
                </a:cubicBezTo>
                <a:close/>
                <a:moveTo>
                  <a:pt x="739" y="785"/>
                </a:moveTo>
                <a:cubicBezTo>
                  <a:pt x="741" y="784"/>
                  <a:pt x="743" y="782"/>
                  <a:pt x="744" y="780"/>
                </a:cubicBezTo>
                <a:cubicBezTo>
                  <a:pt x="1005" y="970"/>
                  <a:pt x="1005" y="970"/>
                  <a:pt x="1005" y="970"/>
                </a:cubicBezTo>
                <a:cubicBezTo>
                  <a:pt x="1005" y="972"/>
                  <a:pt x="1004" y="973"/>
                  <a:pt x="1004" y="975"/>
                </a:cubicBezTo>
                <a:cubicBezTo>
                  <a:pt x="1004" y="976"/>
                  <a:pt x="1004" y="976"/>
                  <a:pt x="1004" y="977"/>
                </a:cubicBezTo>
                <a:cubicBezTo>
                  <a:pt x="820" y="1037"/>
                  <a:pt x="820" y="1037"/>
                  <a:pt x="820" y="1037"/>
                </a:cubicBezTo>
                <a:lnTo>
                  <a:pt x="739" y="785"/>
                </a:lnTo>
                <a:close/>
                <a:moveTo>
                  <a:pt x="1016" y="964"/>
                </a:moveTo>
                <a:cubicBezTo>
                  <a:pt x="1016" y="772"/>
                  <a:pt x="1016" y="772"/>
                  <a:pt x="1016" y="772"/>
                </a:cubicBezTo>
                <a:cubicBezTo>
                  <a:pt x="1180" y="772"/>
                  <a:pt x="1180" y="772"/>
                  <a:pt x="1180" y="772"/>
                </a:cubicBezTo>
                <a:cubicBezTo>
                  <a:pt x="1180" y="776"/>
                  <a:pt x="1182" y="779"/>
                  <a:pt x="1184" y="782"/>
                </a:cubicBezTo>
                <a:cubicBezTo>
                  <a:pt x="1072" y="936"/>
                  <a:pt x="1072" y="936"/>
                  <a:pt x="1072" y="936"/>
                </a:cubicBezTo>
                <a:cubicBezTo>
                  <a:pt x="1022" y="969"/>
                  <a:pt x="1022" y="969"/>
                  <a:pt x="1022" y="969"/>
                </a:cubicBezTo>
                <a:cubicBezTo>
                  <a:pt x="1021" y="966"/>
                  <a:pt x="1018" y="965"/>
                  <a:pt x="1016" y="964"/>
                </a:cubicBezTo>
                <a:close/>
                <a:moveTo>
                  <a:pt x="1187" y="784"/>
                </a:moveTo>
                <a:cubicBezTo>
                  <a:pt x="1189" y="785"/>
                  <a:pt x="1192" y="786"/>
                  <a:pt x="1195" y="786"/>
                </a:cubicBezTo>
                <a:cubicBezTo>
                  <a:pt x="1196" y="786"/>
                  <a:pt x="1196" y="786"/>
                  <a:pt x="1197" y="786"/>
                </a:cubicBezTo>
                <a:cubicBezTo>
                  <a:pt x="1212" y="843"/>
                  <a:pt x="1212" y="843"/>
                  <a:pt x="1212" y="843"/>
                </a:cubicBezTo>
                <a:cubicBezTo>
                  <a:pt x="1080" y="931"/>
                  <a:pt x="1080" y="931"/>
                  <a:pt x="1080" y="931"/>
                </a:cubicBezTo>
                <a:lnTo>
                  <a:pt x="1187" y="784"/>
                </a:lnTo>
                <a:close/>
                <a:moveTo>
                  <a:pt x="1200" y="785"/>
                </a:moveTo>
                <a:cubicBezTo>
                  <a:pt x="1205" y="783"/>
                  <a:pt x="1209" y="778"/>
                  <a:pt x="1210" y="772"/>
                </a:cubicBezTo>
                <a:cubicBezTo>
                  <a:pt x="1314" y="771"/>
                  <a:pt x="1314" y="771"/>
                  <a:pt x="1314" y="771"/>
                </a:cubicBezTo>
                <a:cubicBezTo>
                  <a:pt x="1314" y="773"/>
                  <a:pt x="1314" y="774"/>
                  <a:pt x="1315" y="775"/>
                </a:cubicBezTo>
                <a:cubicBezTo>
                  <a:pt x="1215" y="841"/>
                  <a:pt x="1215" y="841"/>
                  <a:pt x="1215" y="841"/>
                </a:cubicBezTo>
                <a:lnTo>
                  <a:pt x="1200" y="785"/>
                </a:lnTo>
                <a:close/>
                <a:moveTo>
                  <a:pt x="1314" y="768"/>
                </a:moveTo>
                <a:cubicBezTo>
                  <a:pt x="1210" y="768"/>
                  <a:pt x="1210" y="768"/>
                  <a:pt x="1210" y="768"/>
                </a:cubicBezTo>
                <a:cubicBezTo>
                  <a:pt x="1209" y="762"/>
                  <a:pt x="1205" y="757"/>
                  <a:pt x="1200" y="755"/>
                </a:cubicBezTo>
                <a:cubicBezTo>
                  <a:pt x="1215" y="699"/>
                  <a:pt x="1215" y="699"/>
                  <a:pt x="1215" y="699"/>
                </a:cubicBezTo>
                <a:cubicBezTo>
                  <a:pt x="1315" y="765"/>
                  <a:pt x="1315" y="765"/>
                  <a:pt x="1315" y="765"/>
                </a:cubicBezTo>
                <a:cubicBezTo>
                  <a:pt x="1314" y="766"/>
                  <a:pt x="1314" y="767"/>
                  <a:pt x="1314" y="768"/>
                </a:cubicBezTo>
                <a:close/>
                <a:moveTo>
                  <a:pt x="1069" y="600"/>
                </a:moveTo>
                <a:cubicBezTo>
                  <a:pt x="1023" y="570"/>
                  <a:pt x="1023" y="570"/>
                  <a:pt x="1023" y="570"/>
                </a:cubicBezTo>
                <a:cubicBezTo>
                  <a:pt x="1024" y="568"/>
                  <a:pt x="1024" y="567"/>
                  <a:pt x="1024" y="565"/>
                </a:cubicBezTo>
                <a:cubicBezTo>
                  <a:pt x="1024" y="563"/>
                  <a:pt x="1024" y="561"/>
                  <a:pt x="1023" y="560"/>
                </a:cubicBezTo>
                <a:cubicBezTo>
                  <a:pt x="1034" y="552"/>
                  <a:pt x="1034" y="552"/>
                  <a:pt x="1034" y="552"/>
                </a:cubicBezTo>
                <a:lnTo>
                  <a:pt x="1069" y="600"/>
                </a:lnTo>
                <a:close/>
                <a:moveTo>
                  <a:pt x="1022" y="558"/>
                </a:moveTo>
                <a:cubicBezTo>
                  <a:pt x="1020" y="556"/>
                  <a:pt x="1018" y="554"/>
                  <a:pt x="1014" y="554"/>
                </a:cubicBezTo>
                <a:cubicBezTo>
                  <a:pt x="1014" y="554"/>
                  <a:pt x="1013" y="554"/>
                  <a:pt x="1013" y="554"/>
                </a:cubicBezTo>
                <a:cubicBezTo>
                  <a:pt x="998" y="502"/>
                  <a:pt x="998" y="502"/>
                  <a:pt x="998" y="502"/>
                </a:cubicBezTo>
                <a:cubicBezTo>
                  <a:pt x="1033" y="550"/>
                  <a:pt x="1033" y="550"/>
                  <a:pt x="1033" y="550"/>
                </a:cubicBezTo>
                <a:lnTo>
                  <a:pt x="1022" y="558"/>
                </a:lnTo>
                <a:close/>
                <a:moveTo>
                  <a:pt x="1010" y="555"/>
                </a:moveTo>
                <a:cubicBezTo>
                  <a:pt x="1008" y="556"/>
                  <a:pt x="1006" y="558"/>
                  <a:pt x="1005" y="561"/>
                </a:cubicBezTo>
                <a:cubicBezTo>
                  <a:pt x="821" y="501"/>
                  <a:pt x="821" y="501"/>
                  <a:pt x="821" y="501"/>
                </a:cubicBezTo>
                <a:cubicBezTo>
                  <a:pt x="871" y="346"/>
                  <a:pt x="871" y="346"/>
                  <a:pt x="871" y="346"/>
                </a:cubicBezTo>
                <a:cubicBezTo>
                  <a:pt x="873" y="346"/>
                  <a:pt x="874" y="346"/>
                  <a:pt x="875" y="346"/>
                </a:cubicBezTo>
                <a:cubicBezTo>
                  <a:pt x="878" y="346"/>
                  <a:pt x="881" y="345"/>
                  <a:pt x="883" y="344"/>
                </a:cubicBezTo>
                <a:cubicBezTo>
                  <a:pt x="994" y="497"/>
                  <a:pt x="994" y="497"/>
                  <a:pt x="994" y="497"/>
                </a:cubicBezTo>
                <a:lnTo>
                  <a:pt x="1010" y="555"/>
                </a:lnTo>
                <a:close/>
                <a:moveTo>
                  <a:pt x="885" y="342"/>
                </a:moveTo>
                <a:cubicBezTo>
                  <a:pt x="888" y="339"/>
                  <a:pt x="889" y="336"/>
                  <a:pt x="890" y="332"/>
                </a:cubicBezTo>
                <a:cubicBezTo>
                  <a:pt x="950" y="336"/>
                  <a:pt x="950" y="336"/>
                  <a:pt x="950" y="336"/>
                </a:cubicBezTo>
                <a:cubicBezTo>
                  <a:pt x="992" y="488"/>
                  <a:pt x="992" y="488"/>
                  <a:pt x="992" y="488"/>
                </a:cubicBezTo>
                <a:lnTo>
                  <a:pt x="885" y="342"/>
                </a:lnTo>
                <a:close/>
                <a:moveTo>
                  <a:pt x="910" y="217"/>
                </a:moveTo>
                <a:cubicBezTo>
                  <a:pt x="879" y="314"/>
                  <a:pt x="879" y="314"/>
                  <a:pt x="879" y="314"/>
                </a:cubicBezTo>
                <a:cubicBezTo>
                  <a:pt x="877" y="314"/>
                  <a:pt x="876" y="314"/>
                  <a:pt x="875" y="314"/>
                </a:cubicBezTo>
                <a:cubicBezTo>
                  <a:pt x="870" y="314"/>
                  <a:pt x="865" y="316"/>
                  <a:pt x="863" y="321"/>
                </a:cubicBezTo>
                <a:cubicBezTo>
                  <a:pt x="813" y="289"/>
                  <a:pt x="813" y="289"/>
                  <a:pt x="813" y="289"/>
                </a:cubicBezTo>
                <a:cubicBezTo>
                  <a:pt x="907" y="214"/>
                  <a:pt x="907" y="214"/>
                  <a:pt x="907" y="214"/>
                </a:cubicBezTo>
                <a:cubicBezTo>
                  <a:pt x="908" y="215"/>
                  <a:pt x="909" y="216"/>
                  <a:pt x="910" y="217"/>
                </a:cubicBezTo>
                <a:close/>
                <a:moveTo>
                  <a:pt x="861" y="323"/>
                </a:moveTo>
                <a:cubicBezTo>
                  <a:pt x="860" y="325"/>
                  <a:pt x="860" y="327"/>
                  <a:pt x="860" y="330"/>
                </a:cubicBezTo>
                <a:cubicBezTo>
                  <a:pt x="860" y="331"/>
                  <a:pt x="860" y="332"/>
                  <a:pt x="860" y="333"/>
                </a:cubicBezTo>
                <a:cubicBezTo>
                  <a:pt x="687" y="389"/>
                  <a:pt x="687" y="389"/>
                  <a:pt x="687" y="389"/>
                </a:cubicBezTo>
                <a:cubicBezTo>
                  <a:pt x="811" y="291"/>
                  <a:pt x="811" y="291"/>
                  <a:pt x="811" y="291"/>
                </a:cubicBezTo>
                <a:lnTo>
                  <a:pt x="861" y="323"/>
                </a:lnTo>
                <a:close/>
                <a:moveTo>
                  <a:pt x="861" y="336"/>
                </a:moveTo>
                <a:cubicBezTo>
                  <a:pt x="862" y="340"/>
                  <a:pt x="865" y="343"/>
                  <a:pt x="869" y="345"/>
                </a:cubicBezTo>
                <a:cubicBezTo>
                  <a:pt x="818" y="500"/>
                  <a:pt x="818" y="500"/>
                  <a:pt x="818" y="500"/>
                </a:cubicBezTo>
                <a:cubicBezTo>
                  <a:pt x="634" y="440"/>
                  <a:pt x="634" y="440"/>
                  <a:pt x="634" y="440"/>
                </a:cubicBezTo>
                <a:cubicBezTo>
                  <a:pt x="634" y="439"/>
                  <a:pt x="634" y="439"/>
                  <a:pt x="634" y="438"/>
                </a:cubicBezTo>
                <a:cubicBezTo>
                  <a:pt x="634" y="436"/>
                  <a:pt x="634" y="434"/>
                  <a:pt x="633" y="433"/>
                </a:cubicBezTo>
                <a:cubicBezTo>
                  <a:pt x="680" y="395"/>
                  <a:pt x="680" y="395"/>
                  <a:pt x="680" y="395"/>
                </a:cubicBezTo>
                <a:lnTo>
                  <a:pt x="861" y="336"/>
                </a:lnTo>
                <a:close/>
                <a:moveTo>
                  <a:pt x="632" y="431"/>
                </a:moveTo>
                <a:cubicBezTo>
                  <a:pt x="630" y="429"/>
                  <a:pt x="627" y="427"/>
                  <a:pt x="624" y="427"/>
                </a:cubicBezTo>
                <a:cubicBezTo>
                  <a:pt x="623" y="427"/>
                  <a:pt x="623" y="427"/>
                  <a:pt x="622" y="428"/>
                </a:cubicBezTo>
                <a:cubicBezTo>
                  <a:pt x="618" y="415"/>
                  <a:pt x="618" y="415"/>
                  <a:pt x="618" y="415"/>
                </a:cubicBezTo>
                <a:cubicBezTo>
                  <a:pt x="675" y="397"/>
                  <a:pt x="675" y="397"/>
                  <a:pt x="675" y="397"/>
                </a:cubicBezTo>
                <a:lnTo>
                  <a:pt x="632" y="431"/>
                </a:lnTo>
                <a:close/>
                <a:moveTo>
                  <a:pt x="620" y="428"/>
                </a:moveTo>
                <a:cubicBezTo>
                  <a:pt x="617" y="430"/>
                  <a:pt x="615" y="433"/>
                  <a:pt x="614" y="436"/>
                </a:cubicBezTo>
                <a:cubicBezTo>
                  <a:pt x="560" y="434"/>
                  <a:pt x="560" y="434"/>
                  <a:pt x="560" y="434"/>
                </a:cubicBezTo>
                <a:cubicBezTo>
                  <a:pt x="616" y="416"/>
                  <a:pt x="616" y="416"/>
                  <a:pt x="616" y="416"/>
                </a:cubicBezTo>
                <a:lnTo>
                  <a:pt x="620" y="428"/>
                </a:lnTo>
                <a:close/>
                <a:moveTo>
                  <a:pt x="614" y="439"/>
                </a:moveTo>
                <a:cubicBezTo>
                  <a:pt x="614" y="442"/>
                  <a:pt x="615" y="444"/>
                  <a:pt x="617" y="446"/>
                </a:cubicBezTo>
                <a:cubicBezTo>
                  <a:pt x="504" y="602"/>
                  <a:pt x="504" y="602"/>
                  <a:pt x="504" y="602"/>
                </a:cubicBezTo>
                <a:cubicBezTo>
                  <a:pt x="371" y="506"/>
                  <a:pt x="371" y="506"/>
                  <a:pt x="371" y="506"/>
                </a:cubicBezTo>
                <a:cubicBezTo>
                  <a:pt x="372" y="504"/>
                  <a:pt x="373" y="501"/>
                  <a:pt x="373" y="498"/>
                </a:cubicBezTo>
                <a:cubicBezTo>
                  <a:pt x="373" y="497"/>
                  <a:pt x="373" y="496"/>
                  <a:pt x="373" y="495"/>
                </a:cubicBezTo>
                <a:cubicBezTo>
                  <a:pt x="553" y="436"/>
                  <a:pt x="553" y="436"/>
                  <a:pt x="553" y="436"/>
                </a:cubicBezTo>
                <a:lnTo>
                  <a:pt x="614" y="439"/>
                </a:lnTo>
                <a:close/>
                <a:moveTo>
                  <a:pt x="372" y="492"/>
                </a:moveTo>
                <a:cubicBezTo>
                  <a:pt x="370" y="488"/>
                  <a:pt x="368" y="486"/>
                  <a:pt x="365" y="484"/>
                </a:cubicBezTo>
                <a:cubicBezTo>
                  <a:pt x="386" y="429"/>
                  <a:pt x="386" y="429"/>
                  <a:pt x="386" y="429"/>
                </a:cubicBezTo>
                <a:cubicBezTo>
                  <a:pt x="544" y="436"/>
                  <a:pt x="544" y="436"/>
                  <a:pt x="544" y="436"/>
                </a:cubicBezTo>
                <a:lnTo>
                  <a:pt x="372" y="492"/>
                </a:lnTo>
                <a:close/>
                <a:moveTo>
                  <a:pt x="261" y="429"/>
                </a:moveTo>
                <a:cubicBezTo>
                  <a:pt x="345" y="490"/>
                  <a:pt x="345" y="490"/>
                  <a:pt x="345" y="490"/>
                </a:cubicBezTo>
                <a:cubicBezTo>
                  <a:pt x="343" y="492"/>
                  <a:pt x="343" y="495"/>
                  <a:pt x="343" y="498"/>
                </a:cubicBezTo>
                <a:cubicBezTo>
                  <a:pt x="343" y="501"/>
                  <a:pt x="343" y="504"/>
                  <a:pt x="345" y="507"/>
                </a:cubicBezTo>
                <a:cubicBezTo>
                  <a:pt x="300" y="544"/>
                  <a:pt x="300" y="544"/>
                  <a:pt x="300" y="544"/>
                </a:cubicBezTo>
                <a:cubicBezTo>
                  <a:pt x="258" y="432"/>
                  <a:pt x="258" y="432"/>
                  <a:pt x="258" y="432"/>
                </a:cubicBezTo>
                <a:cubicBezTo>
                  <a:pt x="259" y="431"/>
                  <a:pt x="260" y="430"/>
                  <a:pt x="261" y="429"/>
                </a:cubicBezTo>
                <a:close/>
                <a:moveTo>
                  <a:pt x="347" y="509"/>
                </a:moveTo>
                <a:cubicBezTo>
                  <a:pt x="349" y="512"/>
                  <a:pt x="352" y="514"/>
                  <a:pt x="356" y="514"/>
                </a:cubicBezTo>
                <a:cubicBezTo>
                  <a:pt x="356" y="695"/>
                  <a:pt x="356" y="695"/>
                  <a:pt x="356" y="695"/>
                </a:cubicBezTo>
                <a:cubicBezTo>
                  <a:pt x="301" y="547"/>
                  <a:pt x="301" y="547"/>
                  <a:pt x="301" y="547"/>
                </a:cubicBezTo>
                <a:lnTo>
                  <a:pt x="347" y="509"/>
                </a:lnTo>
                <a:close/>
                <a:moveTo>
                  <a:pt x="356" y="1026"/>
                </a:moveTo>
                <a:cubicBezTo>
                  <a:pt x="352" y="1026"/>
                  <a:pt x="349" y="1028"/>
                  <a:pt x="347" y="1031"/>
                </a:cubicBezTo>
                <a:cubicBezTo>
                  <a:pt x="301" y="993"/>
                  <a:pt x="301" y="993"/>
                  <a:pt x="301" y="993"/>
                </a:cubicBezTo>
                <a:cubicBezTo>
                  <a:pt x="356" y="845"/>
                  <a:pt x="356" y="845"/>
                  <a:pt x="356" y="845"/>
                </a:cubicBezTo>
                <a:lnTo>
                  <a:pt x="356" y="1026"/>
                </a:lnTo>
                <a:close/>
                <a:moveTo>
                  <a:pt x="365" y="1056"/>
                </a:moveTo>
                <a:cubicBezTo>
                  <a:pt x="368" y="1054"/>
                  <a:pt x="370" y="1052"/>
                  <a:pt x="372" y="1048"/>
                </a:cubicBezTo>
                <a:cubicBezTo>
                  <a:pt x="544" y="1104"/>
                  <a:pt x="544" y="1104"/>
                  <a:pt x="544" y="1104"/>
                </a:cubicBezTo>
                <a:cubicBezTo>
                  <a:pt x="386" y="1111"/>
                  <a:pt x="386" y="1111"/>
                  <a:pt x="386" y="1111"/>
                </a:cubicBezTo>
                <a:lnTo>
                  <a:pt x="365" y="1056"/>
                </a:lnTo>
                <a:close/>
                <a:moveTo>
                  <a:pt x="373" y="1045"/>
                </a:moveTo>
                <a:cubicBezTo>
                  <a:pt x="373" y="1044"/>
                  <a:pt x="373" y="1043"/>
                  <a:pt x="373" y="1042"/>
                </a:cubicBezTo>
                <a:cubicBezTo>
                  <a:pt x="373" y="1039"/>
                  <a:pt x="372" y="1036"/>
                  <a:pt x="371" y="1034"/>
                </a:cubicBezTo>
                <a:cubicBezTo>
                  <a:pt x="504" y="938"/>
                  <a:pt x="504" y="938"/>
                  <a:pt x="504" y="938"/>
                </a:cubicBezTo>
                <a:cubicBezTo>
                  <a:pt x="617" y="1094"/>
                  <a:pt x="617" y="1094"/>
                  <a:pt x="617" y="1094"/>
                </a:cubicBezTo>
                <a:cubicBezTo>
                  <a:pt x="615" y="1096"/>
                  <a:pt x="614" y="1098"/>
                  <a:pt x="614" y="1101"/>
                </a:cubicBezTo>
                <a:cubicBezTo>
                  <a:pt x="553" y="1104"/>
                  <a:pt x="553" y="1104"/>
                  <a:pt x="553" y="1104"/>
                </a:cubicBezTo>
                <a:lnTo>
                  <a:pt x="373" y="1045"/>
                </a:lnTo>
                <a:close/>
                <a:moveTo>
                  <a:pt x="614" y="1104"/>
                </a:moveTo>
                <a:cubicBezTo>
                  <a:pt x="615" y="1107"/>
                  <a:pt x="617" y="1110"/>
                  <a:pt x="620" y="1112"/>
                </a:cubicBezTo>
                <a:cubicBezTo>
                  <a:pt x="616" y="1124"/>
                  <a:pt x="616" y="1124"/>
                  <a:pt x="616" y="1124"/>
                </a:cubicBezTo>
                <a:cubicBezTo>
                  <a:pt x="560" y="1106"/>
                  <a:pt x="560" y="1106"/>
                  <a:pt x="560" y="1106"/>
                </a:cubicBezTo>
                <a:lnTo>
                  <a:pt x="614" y="1104"/>
                </a:lnTo>
                <a:close/>
                <a:moveTo>
                  <a:pt x="622" y="1112"/>
                </a:moveTo>
                <a:cubicBezTo>
                  <a:pt x="623" y="1113"/>
                  <a:pt x="623" y="1113"/>
                  <a:pt x="624" y="1113"/>
                </a:cubicBezTo>
                <a:cubicBezTo>
                  <a:pt x="627" y="1113"/>
                  <a:pt x="630" y="1111"/>
                  <a:pt x="632" y="1109"/>
                </a:cubicBezTo>
                <a:cubicBezTo>
                  <a:pt x="675" y="1143"/>
                  <a:pt x="675" y="1143"/>
                  <a:pt x="675" y="1143"/>
                </a:cubicBezTo>
                <a:cubicBezTo>
                  <a:pt x="618" y="1125"/>
                  <a:pt x="618" y="1125"/>
                  <a:pt x="618" y="1125"/>
                </a:cubicBezTo>
                <a:lnTo>
                  <a:pt x="622" y="1112"/>
                </a:lnTo>
                <a:close/>
                <a:moveTo>
                  <a:pt x="633" y="1107"/>
                </a:moveTo>
                <a:cubicBezTo>
                  <a:pt x="634" y="1106"/>
                  <a:pt x="634" y="1104"/>
                  <a:pt x="634" y="1102"/>
                </a:cubicBezTo>
                <a:cubicBezTo>
                  <a:pt x="634" y="1101"/>
                  <a:pt x="634" y="1101"/>
                  <a:pt x="634" y="1100"/>
                </a:cubicBezTo>
                <a:cubicBezTo>
                  <a:pt x="818" y="1040"/>
                  <a:pt x="818" y="1040"/>
                  <a:pt x="818" y="1040"/>
                </a:cubicBezTo>
                <a:cubicBezTo>
                  <a:pt x="869" y="1195"/>
                  <a:pt x="869" y="1195"/>
                  <a:pt x="869" y="1195"/>
                </a:cubicBezTo>
                <a:cubicBezTo>
                  <a:pt x="865" y="1197"/>
                  <a:pt x="862" y="1200"/>
                  <a:pt x="861" y="1204"/>
                </a:cubicBezTo>
                <a:cubicBezTo>
                  <a:pt x="680" y="1145"/>
                  <a:pt x="680" y="1145"/>
                  <a:pt x="680" y="1145"/>
                </a:cubicBezTo>
                <a:lnTo>
                  <a:pt x="633" y="1107"/>
                </a:lnTo>
                <a:close/>
                <a:moveTo>
                  <a:pt x="860" y="1207"/>
                </a:moveTo>
                <a:cubicBezTo>
                  <a:pt x="860" y="1208"/>
                  <a:pt x="860" y="1209"/>
                  <a:pt x="860" y="1210"/>
                </a:cubicBezTo>
                <a:cubicBezTo>
                  <a:pt x="860" y="1213"/>
                  <a:pt x="860" y="1215"/>
                  <a:pt x="861" y="1217"/>
                </a:cubicBezTo>
                <a:cubicBezTo>
                  <a:pt x="811" y="1249"/>
                  <a:pt x="811" y="1249"/>
                  <a:pt x="811" y="1249"/>
                </a:cubicBezTo>
                <a:cubicBezTo>
                  <a:pt x="687" y="1151"/>
                  <a:pt x="687" y="1151"/>
                  <a:pt x="687" y="1151"/>
                </a:cubicBezTo>
                <a:lnTo>
                  <a:pt x="860" y="1207"/>
                </a:lnTo>
                <a:close/>
                <a:moveTo>
                  <a:pt x="890" y="1208"/>
                </a:moveTo>
                <a:cubicBezTo>
                  <a:pt x="889" y="1204"/>
                  <a:pt x="888" y="1201"/>
                  <a:pt x="885" y="1198"/>
                </a:cubicBezTo>
                <a:cubicBezTo>
                  <a:pt x="992" y="1052"/>
                  <a:pt x="992" y="1052"/>
                  <a:pt x="992" y="1052"/>
                </a:cubicBezTo>
                <a:cubicBezTo>
                  <a:pt x="950" y="1204"/>
                  <a:pt x="950" y="1204"/>
                  <a:pt x="950" y="1204"/>
                </a:cubicBezTo>
                <a:lnTo>
                  <a:pt x="890" y="1208"/>
                </a:lnTo>
                <a:close/>
                <a:moveTo>
                  <a:pt x="883" y="1196"/>
                </a:moveTo>
                <a:cubicBezTo>
                  <a:pt x="881" y="1195"/>
                  <a:pt x="878" y="1194"/>
                  <a:pt x="875" y="1194"/>
                </a:cubicBezTo>
                <a:cubicBezTo>
                  <a:pt x="874" y="1194"/>
                  <a:pt x="873" y="1194"/>
                  <a:pt x="871" y="1194"/>
                </a:cubicBezTo>
                <a:cubicBezTo>
                  <a:pt x="821" y="1039"/>
                  <a:pt x="821" y="1039"/>
                  <a:pt x="821" y="1039"/>
                </a:cubicBezTo>
                <a:cubicBezTo>
                  <a:pt x="1005" y="979"/>
                  <a:pt x="1005" y="979"/>
                  <a:pt x="1005" y="979"/>
                </a:cubicBezTo>
                <a:cubicBezTo>
                  <a:pt x="1006" y="982"/>
                  <a:pt x="1008" y="984"/>
                  <a:pt x="1010" y="985"/>
                </a:cubicBezTo>
                <a:cubicBezTo>
                  <a:pt x="994" y="1043"/>
                  <a:pt x="994" y="1043"/>
                  <a:pt x="994" y="1043"/>
                </a:cubicBezTo>
                <a:lnTo>
                  <a:pt x="883" y="1196"/>
                </a:lnTo>
                <a:close/>
                <a:moveTo>
                  <a:pt x="1013" y="986"/>
                </a:moveTo>
                <a:cubicBezTo>
                  <a:pt x="1013" y="986"/>
                  <a:pt x="1014" y="986"/>
                  <a:pt x="1014" y="986"/>
                </a:cubicBezTo>
                <a:cubicBezTo>
                  <a:pt x="1018" y="986"/>
                  <a:pt x="1020" y="984"/>
                  <a:pt x="1022" y="982"/>
                </a:cubicBezTo>
                <a:cubicBezTo>
                  <a:pt x="1033" y="990"/>
                  <a:pt x="1033" y="990"/>
                  <a:pt x="1033" y="990"/>
                </a:cubicBezTo>
                <a:cubicBezTo>
                  <a:pt x="998" y="1038"/>
                  <a:pt x="998" y="1038"/>
                  <a:pt x="998" y="1038"/>
                </a:cubicBezTo>
                <a:lnTo>
                  <a:pt x="1013" y="986"/>
                </a:lnTo>
                <a:close/>
                <a:moveTo>
                  <a:pt x="1023" y="980"/>
                </a:moveTo>
                <a:cubicBezTo>
                  <a:pt x="1024" y="979"/>
                  <a:pt x="1024" y="977"/>
                  <a:pt x="1024" y="975"/>
                </a:cubicBezTo>
                <a:cubicBezTo>
                  <a:pt x="1024" y="973"/>
                  <a:pt x="1024" y="972"/>
                  <a:pt x="1023" y="970"/>
                </a:cubicBezTo>
                <a:cubicBezTo>
                  <a:pt x="1069" y="940"/>
                  <a:pt x="1069" y="940"/>
                  <a:pt x="1069" y="940"/>
                </a:cubicBezTo>
                <a:cubicBezTo>
                  <a:pt x="1034" y="988"/>
                  <a:pt x="1034" y="988"/>
                  <a:pt x="1034" y="988"/>
                </a:cubicBezTo>
                <a:lnTo>
                  <a:pt x="1023" y="980"/>
                </a:lnTo>
                <a:close/>
                <a:moveTo>
                  <a:pt x="1077" y="935"/>
                </a:moveTo>
                <a:cubicBezTo>
                  <a:pt x="1213" y="845"/>
                  <a:pt x="1213" y="845"/>
                  <a:pt x="1213" y="845"/>
                </a:cubicBezTo>
                <a:cubicBezTo>
                  <a:pt x="1263" y="1040"/>
                  <a:pt x="1263" y="1040"/>
                  <a:pt x="1263" y="1040"/>
                </a:cubicBezTo>
                <a:cubicBezTo>
                  <a:pt x="1243" y="1129"/>
                  <a:pt x="1243" y="1129"/>
                  <a:pt x="1243" y="1129"/>
                </a:cubicBezTo>
                <a:cubicBezTo>
                  <a:pt x="1243" y="1129"/>
                  <a:pt x="1243" y="1129"/>
                  <a:pt x="1242" y="1129"/>
                </a:cubicBezTo>
                <a:cubicBezTo>
                  <a:pt x="1239" y="1129"/>
                  <a:pt x="1235" y="1130"/>
                  <a:pt x="1233" y="1133"/>
                </a:cubicBezTo>
                <a:cubicBezTo>
                  <a:pt x="1037" y="990"/>
                  <a:pt x="1037" y="990"/>
                  <a:pt x="1037" y="990"/>
                </a:cubicBezTo>
                <a:lnTo>
                  <a:pt x="1077" y="935"/>
                </a:lnTo>
                <a:close/>
                <a:moveTo>
                  <a:pt x="1246" y="1129"/>
                </a:moveTo>
                <a:cubicBezTo>
                  <a:pt x="1265" y="1045"/>
                  <a:pt x="1265" y="1045"/>
                  <a:pt x="1265" y="1045"/>
                </a:cubicBezTo>
                <a:cubicBezTo>
                  <a:pt x="1282" y="1113"/>
                  <a:pt x="1282" y="1113"/>
                  <a:pt x="1282" y="1113"/>
                </a:cubicBezTo>
                <a:cubicBezTo>
                  <a:pt x="1251" y="1134"/>
                  <a:pt x="1251" y="1134"/>
                  <a:pt x="1251" y="1134"/>
                </a:cubicBezTo>
                <a:cubicBezTo>
                  <a:pt x="1250" y="1132"/>
                  <a:pt x="1248" y="1130"/>
                  <a:pt x="1246" y="1129"/>
                </a:cubicBezTo>
                <a:close/>
                <a:moveTo>
                  <a:pt x="1215" y="843"/>
                </a:moveTo>
                <a:cubicBezTo>
                  <a:pt x="1316" y="777"/>
                  <a:pt x="1316" y="777"/>
                  <a:pt x="1316" y="777"/>
                </a:cubicBezTo>
                <a:cubicBezTo>
                  <a:pt x="1317" y="779"/>
                  <a:pt x="1319" y="780"/>
                  <a:pt x="1321" y="781"/>
                </a:cubicBezTo>
                <a:cubicBezTo>
                  <a:pt x="1265" y="1033"/>
                  <a:pt x="1265" y="1033"/>
                  <a:pt x="1265" y="1033"/>
                </a:cubicBezTo>
                <a:lnTo>
                  <a:pt x="1215" y="843"/>
                </a:lnTo>
                <a:close/>
                <a:moveTo>
                  <a:pt x="1316" y="763"/>
                </a:moveTo>
                <a:cubicBezTo>
                  <a:pt x="1215" y="697"/>
                  <a:pt x="1215" y="697"/>
                  <a:pt x="1215" y="697"/>
                </a:cubicBezTo>
                <a:cubicBezTo>
                  <a:pt x="1265" y="506"/>
                  <a:pt x="1265" y="506"/>
                  <a:pt x="1265" y="506"/>
                </a:cubicBezTo>
                <a:cubicBezTo>
                  <a:pt x="1321" y="759"/>
                  <a:pt x="1321" y="759"/>
                  <a:pt x="1321" y="759"/>
                </a:cubicBezTo>
                <a:cubicBezTo>
                  <a:pt x="1319" y="760"/>
                  <a:pt x="1317" y="761"/>
                  <a:pt x="1316" y="763"/>
                </a:cubicBezTo>
                <a:close/>
                <a:moveTo>
                  <a:pt x="1238" y="388"/>
                </a:moveTo>
                <a:cubicBezTo>
                  <a:pt x="1236" y="389"/>
                  <a:pt x="1234" y="391"/>
                  <a:pt x="1233" y="393"/>
                </a:cubicBezTo>
                <a:cubicBezTo>
                  <a:pt x="1158" y="349"/>
                  <a:pt x="1158" y="349"/>
                  <a:pt x="1158" y="349"/>
                </a:cubicBezTo>
                <a:cubicBezTo>
                  <a:pt x="1228" y="353"/>
                  <a:pt x="1228" y="353"/>
                  <a:pt x="1228" y="353"/>
                </a:cubicBezTo>
                <a:lnTo>
                  <a:pt x="1238" y="388"/>
                </a:lnTo>
                <a:close/>
                <a:moveTo>
                  <a:pt x="1232" y="395"/>
                </a:moveTo>
                <a:cubicBezTo>
                  <a:pt x="1231" y="396"/>
                  <a:pt x="1231" y="398"/>
                  <a:pt x="1231" y="399"/>
                </a:cubicBezTo>
                <a:cubicBezTo>
                  <a:pt x="1231" y="402"/>
                  <a:pt x="1232" y="404"/>
                  <a:pt x="1233" y="405"/>
                </a:cubicBezTo>
                <a:cubicBezTo>
                  <a:pt x="1036" y="548"/>
                  <a:pt x="1036" y="548"/>
                  <a:pt x="1036" y="548"/>
                </a:cubicBezTo>
                <a:cubicBezTo>
                  <a:pt x="996" y="494"/>
                  <a:pt x="996" y="494"/>
                  <a:pt x="996" y="494"/>
                </a:cubicBezTo>
                <a:cubicBezTo>
                  <a:pt x="952" y="336"/>
                  <a:pt x="952" y="336"/>
                  <a:pt x="952" y="336"/>
                </a:cubicBezTo>
                <a:cubicBezTo>
                  <a:pt x="1153" y="348"/>
                  <a:pt x="1153" y="348"/>
                  <a:pt x="1153" y="348"/>
                </a:cubicBezTo>
                <a:lnTo>
                  <a:pt x="1232" y="395"/>
                </a:lnTo>
                <a:close/>
                <a:moveTo>
                  <a:pt x="951" y="333"/>
                </a:moveTo>
                <a:cubicBezTo>
                  <a:pt x="919" y="217"/>
                  <a:pt x="919" y="217"/>
                  <a:pt x="919" y="217"/>
                </a:cubicBezTo>
                <a:cubicBezTo>
                  <a:pt x="921" y="216"/>
                  <a:pt x="923" y="215"/>
                  <a:pt x="924" y="213"/>
                </a:cubicBezTo>
                <a:cubicBezTo>
                  <a:pt x="1147" y="345"/>
                  <a:pt x="1147" y="345"/>
                  <a:pt x="1147" y="345"/>
                </a:cubicBezTo>
                <a:lnTo>
                  <a:pt x="951" y="333"/>
                </a:lnTo>
                <a:close/>
                <a:moveTo>
                  <a:pt x="809" y="289"/>
                </a:moveTo>
                <a:cubicBezTo>
                  <a:pt x="681" y="391"/>
                  <a:pt x="681" y="391"/>
                  <a:pt x="681" y="391"/>
                </a:cubicBezTo>
                <a:cubicBezTo>
                  <a:pt x="617" y="412"/>
                  <a:pt x="617" y="412"/>
                  <a:pt x="617" y="412"/>
                </a:cubicBezTo>
                <a:cubicBezTo>
                  <a:pt x="542" y="181"/>
                  <a:pt x="542" y="181"/>
                  <a:pt x="542" y="181"/>
                </a:cubicBezTo>
                <a:cubicBezTo>
                  <a:pt x="545" y="179"/>
                  <a:pt x="547" y="176"/>
                  <a:pt x="548" y="173"/>
                </a:cubicBezTo>
                <a:cubicBezTo>
                  <a:pt x="640" y="181"/>
                  <a:pt x="640" y="181"/>
                  <a:pt x="640" y="181"/>
                </a:cubicBezTo>
                <a:lnTo>
                  <a:pt x="809" y="289"/>
                </a:lnTo>
                <a:close/>
                <a:moveTo>
                  <a:pt x="548" y="170"/>
                </a:moveTo>
                <a:cubicBezTo>
                  <a:pt x="548" y="168"/>
                  <a:pt x="548" y="166"/>
                  <a:pt x="546" y="164"/>
                </a:cubicBezTo>
                <a:cubicBezTo>
                  <a:pt x="576" y="140"/>
                  <a:pt x="576" y="140"/>
                  <a:pt x="576" y="140"/>
                </a:cubicBezTo>
                <a:cubicBezTo>
                  <a:pt x="636" y="179"/>
                  <a:pt x="636" y="179"/>
                  <a:pt x="636" y="179"/>
                </a:cubicBezTo>
                <a:lnTo>
                  <a:pt x="548" y="170"/>
                </a:lnTo>
                <a:close/>
                <a:moveTo>
                  <a:pt x="526" y="171"/>
                </a:moveTo>
                <a:cubicBezTo>
                  <a:pt x="526" y="173"/>
                  <a:pt x="527" y="175"/>
                  <a:pt x="528" y="177"/>
                </a:cubicBezTo>
                <a:cubicBezTo>
                  <a:pt x="463" y="234"/>
                  <a:pt x="463" y="234"/>
                  <a:pt x="463" y="234"/>
                </a:cubicBezTo>
                <a:cubicBezTo>
                  <a:pt x="488" y="169"/>
                  <a:pt x="488" y="169"/>
                  <a:pt x="488" y="169"/>
                </a:cubicBezTo>
                <a:lnTo>
                  <a:pt x="526" y="171"/>
                </a:lnTo>
                <a:close/>
                <a:moveTo>
                  <a:pt x="529" y="179"/>
                </a:moveTo>
                <a:cubicBezTo>
                  <a:pt x="531" y="181"/>
                  <a:pt x="534" y="182"/>
                  <a:pt x="537" y="182"/>
                </a:cubicBezTo>
                <a:cubicBezTo>
                  <a:pt x="538" y="182"/>
                  <a:pt x="539" y="182"/>
                  <a:pt x="540" y="182"/>
                </a:cubicBezTo>
                <a:cubicBezTo>
                  <a:pt x="615" y="413"/>
                  <a:pt x="615" y="413"/>
                  <a:pt x="615" y="413"/>
                </a:cubicBezTo>
                <a:cubicBezTo>
                  <a:pt x="551" y="434"/>
                  <a:pt x="551" y="434"/>
                  <a:pt x="551" y="434"/>
                </a:cubicBezTo>
                <a:cubicBezTo>
                  <a:pt x="387" y="426"/>
                  <a:pt x="387" y="426"/>
                  <a:pt x="387" y="426"/>
                </a:cubicBezTo>
                <a:cubicBezTo>
                  <a:pt x="461" y="240"/>
                  <a:pt x="461" y="240"/>
                  <a:pt x="461" y="240"/>
                </a:cubicBezTo>
                <a:lnTo>
                  <a:pt x="529" y="179"/>
                </a:lnTo>
                <a:close/>
                <a:moveTo>
                  <a:pt x="384" y="426"/>
                </a:moveTo>
                <a:cubicBezTo>
                  <a:pt x="263" y="421"/>
                  <a:pt x="263" y="421"/>
                  <a:pt x="263" y="421"/>
                </a:cubicBezTo>
                <a:cubicBezTo>
                  <a:pt x="263" y="419"/>
                  <a:pt x="263" y="417"/>
                  <a:pt x="262" y="415"/>
                </a:cubicBezTo>
                <a:cubicBezTo>
                  <a:pt x="456" y="244"/>
                  <a:pt x="456" y="244"/>
                  <a:pt x="456" y="244"/>
                </a:cubicBezTo>
                <a:lnTo>
                  <a:pt x="384" y="426"/>
                </a:lnTo>
                <a:close/>
                <a:moveTo>
                  <a:pt x="253" y="433"/>
                </a:moveTo>
                <a:cubicBezTo>
                  <a:pt x="254" y="433"/>
                  <a:pt x="255" y="433"/>
                  <a:pt x="256" y="433"/>
                </a:cubicBezTo>
                <a:cubicBezTo>
                  <a:pt x="298" y="546"/>
                  <a:pt x="298" y="546"/>
                  <a:pt x="298" y="546"/>
                </a:cubicBezTo>
                <a:cubicBezTo>
                  <a:pt x="146" y="671"/>
                  <a:pt x="146" y="671"/>
                  <a:pt x="146" y="671"/>
                </a:cubicBezTo>
                <a:cubicBezTo>
                  <a:pt x="249" y="433"/>
                  <a:pt x="249" y="433"/>
                  <a:pt x="249" y="433"/>
                </a:cubicBezTo>
                <a:cubicBezTo>
                  <a:pt x="250" y="433"/>
                  <a:pt x="251" y="433"/>
                  <a:pt x="253" y="433"/>
                </a:cubicBezTo>
                <a:close/>
                <a:moveTo>
                  <a:pt x="299" y="548"/>
                </a:moveTo>
                <a:cubicBezTo>
                  <a:pt x="356" y="701"/>
                  <a:pt x="356" y="701"/>
                  <a:pt x="356" y="701"/>
                </a:cubicBezTo>
                <a:cubicBezTo>
                  <a:pt x="356" y="769"/>
                  <a:pt x="356" y="769"/>
                  <a:pt x="356" y="769"/>
                </a:cubicBezTo>
                <a:cubicBezTo>
                  <a:pt x="112" y="769"/>
                  <a:pt x="112" y="769"/>
                  <a:pt x="112" y="769"/>
                </a:cubicBezTo>
                <a:cubicBezTo>
                  <a:pt x="112" y="765"/>
                  <a:pt x="110" y="762"/>
                  <a:pt x="107" y="760"/>
                </a:cubicBezTo>
                <a:cubicBezTo>
                  <a:pt x="144" y="676"/>
                  <a:pt x="144" y="676"/>
                  <a:pt x="144" y="676"/>
                </a:cubicBezTo>
                <a:lnTo>
                  <a:pt x="299" y="548"/>
                </a:lnTo>
                <a:close/>
                <a:moveTo>
                  <a:pt x="105" y="759"/>
                </a:moveTo>
                <a:cubicBezTo>
                  <a:pt x="104" y="758"/>
                  <a:pt x="103" y="758"/>
                  <a:pt x="102" y="758"/>
                </a:cubicBezTo>
                <a:cubicBezTo>
                  <a:pt x="100" y="758"/>
                  <a:pt x="99" y="758"/>
                  <a:pt x="98" y="759"/>
                </a:cubicBezTo>
                <a:cubicBezTo>
                  <a:pt x="85" y="724"/>
                  <a:pt x="85" y="724"/>
                  <a:pt x="85" y="724"/>
                </a:cubicBezTo>
                <a:cubicBezTo>
                  <a:pt x="140" y="679"/>
                  <a:pt x="140" y="679"/>
                  <a:pt x="140" y="679"/>
                </a:cubicBezTo>
                <a:lnTo>
                  <a:pt x="105" y="759"/>
                </a:lnTo>
                <a:close/>
                <a:moveTo>
                  <a:pt x="98" y="781"/>
                </a:moveTo>
                <a:cubicBezTo>
                  <a:pt x="99" y="782"/>
                  <a:pt x="100" y="782"/>
                  <a:pt x="102" y="782"/>
                </a:cubicBezTo>
                <a:cubicBezTo>
                  <a:pt x="103" y="782"/>
                  <a:pt x="104" y="782"/>
                  <a:pt x="105" y="781"/>
                </a:cubicBezTo>
                <a:cubicBezTo>
                  <a:pt x="140" y="861"/>
                  <a:pt x="140" y="861"/>
                  <a:pt x="140" y="861"/>
                </a:cubicBezTo>
                <a:cubicBezTo>
                  <a:pt x="85" y="816"/>
                  <a:pt x="85" y="816"/>
                  <a:pt x="85" y="816"/>
                </a:cubicBezTo>
                <a:lnTo>
                  <a:pt x="98" y="781"/>
                </a:lnTo>
                <a:close/>
                <a:moveTo>
                  <a:pt x="107" y="780"/>
                </a:moveTo>
                <a:cubicBezTo>
                  <a:pt x="110" y="778"/>
                  <a:pt x="112" y="775"/>
                  <a:pt x="112" y="771"/>
                </a:cubicBezTo>
                <a:cubicBezTo>
                  <a:pt x="356" y="771"/>
                  <a:pt x="356" y="771"/>
                  <a:pt x="356" y="771"/>
                </a:cubicBezTo>
                <a:cubicBezTo>
                  <a:pt x="356" y="839"/>
                  <a:pt x="356" y="839"/>
                  <a:pt x="356" y="839"/>
                </a:cubicBezTo>
                <a:cubicBezTo>
                  <a:pt x="299" y="992"/>
                  <a:pt x="299" y="992"/>
                  <a:pt x="299" y="992"/>
                </a:cubicBezTo>
                <a:cubicBezTo>
                  <a:pt x="144" y="864"/>
                  <a:pt x="144" y="864"/>
                  <a:pt x="144" y="864"/>
                </a:cubicBezTo>
                <a:lnTo>
                  <a:pt x="107" y="780"/>
                </a:lnTo>
                <a:close/>
                <a:moveTo>
                  <a:pt x="263" y="1119"/>
                </a:moveTo>
                <a:cubicBezTo>
                  <a:pt x="384" y="1114"/>
                  <a:pt x="384" y="1114"/>
                  <a:pt x="384" y="1114"/>
                </a:cubicBezTo>
                <a:cubicBezTo>
                  <a:pt x="456" y="1296"/>
                  <a:pt x="456" y="1296"/>
                  <a:pt x="456" y="1296"/>
                </a:cubicBezTo>
                <a:cubicBezTo>
                  <a:pt x="262" y="1125"/>
                  <a:pt x="262" y="1125"/>
                  <a:pt x="262" y="1125"/>
                </a:cubicBezTo>
                <a:cubicBezTo>
                  <a:pt x="263" y="1123"/>
                  <a:pt x="263" y="1121"/>
                  <a:pt x="263" y="1119"/>
                </a:cubicBezTo>
                <a:close/>
                <a:moveTo>
                  <a:pt x="387" y="1114"/>
                </a:moveTo>
                <a:cubicBezTo>
                  <a:pt x="551" y="1106"/>
                  <a:pt x="551" y="1106"/>
                  <a:pt x="551" y="1106"/>
                </a:cubicBezTo>
                <a:cubicBezTo>
                  <a:pt x="615" y="1127"/>
                  <a:pt x="615" y="1127"/>
                  <a:pt x="615" y="1127"/>
                </a:cubicBezTo>
                <a:cubicBezTo>
                  <a:pt x="540" y="1358"/>
                  <a:pt x="540" y="1358"/>
                  <a:pt x="540" y="1358"/>
                </a:cubicBezTo>
                <a:cubicBezTo>
                  <a:pt x="539" y="1358"/>
                  <a:pt x="538" y="1358"/>
                  <a:pt x="537" y="1358"/>
                </a:cubicBezTo>
                <a:cubicBezTo>
                  <a:pt x="534" y="1358"/>
                  <a:pt x="531" y="1359"/>
                  <a:pt x="529" y="1361"/>
                </a:cubicBezTo>
                <a:cubicBezTo>
                  <a:pt x="461" y="1300"/>
                  <a:pt x="461" y="1300"/>
                  <a:pt x="461" y="1300"/>
                </a:cubicBezTo>
                <a:lnTo>
                  <a:pt x="387" y="1114"/>
                </a:lnTo>
                <a:close/>
                <a:moveTo>
                  <a:pt x="528" y="1363"/>
                </a:moveTo>
                <a:cubicBezTo>
                  <a:pt x="527" y="1365"/>
                  <a:pt x="526" y="1367"/>
                  <a:pt x="526" y="1369"/>
                </a:cubicBezTo>
                <a:cubicBezTo>
                  <a:pt x="488" y="1371"/>
                  <a:pt x="488" y="1371"/>
                  <a:pt x="488" y="1371"/>
                </a:cubicBezTo>
                <a:cubicBezTo>
                  <a:pt x="463" y="1306"/>
                  <a:pt x="463" y="1306"/>
                  <a:pt x="463" y="1306"/>
                </a:cubicBezTo>
                <a:lnTo>
                  <a:pt x="528" y="1363"/>
                </a:lnTo>
                <a:close/>
                <a:moveTo>
                  <a:pt x="546" y="1376"/>
                </a:moveTo>
                <a:cubicBezTo>
                  <a:pt x="548" y="1374"/>
                  <a:pt x="548" y="1372"/>
                  <a:pt x="548" y="1370"/>
                </a:cubicBezTo>
                <a:cubicBezTo>
                  <a:pt x="636" y="1361"/>
                  <a:pt x="636" y="1361"/>
                  <a:pt x="636" y="1361"/>
                </a:cubicBezTo>
                <a:cubicBezTo>
                  <a:pt x="576" y="1400"/>
                  <a:pt x="576" y="1400"/>
                  <a:pt x="576" y="1400"/>
                </a:cubicBezTo>
                <a:lnTo>
                  <a:pt x="546" y="1376"/>
                </a:lnTo>
                <a:close/>
                <a:moveTo>
                  <a:pt x="548" y="1367"/>
                </a:moveTo>
                <a:cubicBezTo>
                  <a:pt x="547" y="1364"/>
                  <a:pt x="545" y="1361"/>
                  <a:pt x="542" y="1359"/>
                </a:cubicBezTo>
                <a:cubicBezTo>
                  <a:pt x="617" y="1128"/>
                  <a:pt x="617" y="1128"/>
                  <a:pt x="617" y="1128"/>
                </a:cubicBezTo>
                <a:cubicBezTo>
                  <a:pt x="681" y="1149"/>
                  <a:pt x="681" y="1149"/>
                  <a:pt x="681" y="1149"/>
                </a:cubicBezTo>
                <a:cubicBezTo>
                  <a:pt x="809" y="1251"/>
                  <a:pt x="809" y="1251"/>
                  <a:pt x="809" y="1251"/>
                </a:cubicBezTo>
                <a:cubicBezTo>
                  <a:pt x="640" y="1359"/>
                  <a:pt x="640" y="1359"/>
                  <a:pt x="640" y="1359"/>
                </a:cubicBezTo>
                <a:lnTo>
                  <a:pt x="548" y="1367"/>
                </a:lnTo>
                <a:close/>
                <a:moveTo>
                  <a:pt x="919" y="1323"/>
                </a:moveTo>
                <a:cubicBezTo>
                  <a:pt x="951" y="1207"/>
                  <a:pt x="951" y="1207"/>
                  <a:pt x="951" y="1207"/>
                </a:cubicBezTo>
                <a:cubicBezTo>
                  <a:pt x="1147" y="1195"/>
                  <a:pt x="1147" y="1195"/>
                  <a:pt x="1147" y="1195"/>
                </a:cubicBezTo>
                <a:cubicBezTo>
                  <a:pt x="924" y="1327"/>
                  <a:pt x="924" y="1327"/>
                  <a:pt x="924" y="1327"/>
                </a:cubicBezTo>
                <a:cubicBezTo>
                  <a:pt x="923" y="1325"/>
                  <a:pt x="921" y="1324"/>
                  <a:pt x="919" y="1323"/>
                </a:cubicBezTo>
                <a:close/>
                <a:moveTo>
                  <a:pt x="952" y="1204"/>
                </a:moveTo>
                <a:cubicBezTo>
                  <a:pt x="996" y="1046"/>
                  <a:pt x="996" y="1046"/>
                  <a:pt x="996" y="1046"/>
                </a:cubicBezTo>
                <a:cubicBezTo>
                  <a:pt x="1036" y="992"/>
                  <a:pt x="1036" y="992"/>
                  <a:pt x="1036" y="992"/>
                </a:cubicBezTo>
                <a:cubicBezTo>
                  <a:pt x="1233" y="1135"/>
                  <a:pt x="1233" y="1135"/>
                  <a:pt x="1233" y="1135"/>
                </a:cubicBezTo>
                <a:cubicBezTo>
                  <a:pt x="1232" y="1136"/>
                  <a:pt x="1231" y="1138"/>
                  <a:pt x="1231" y="1141"/>
                </a:cubicBezTo>
                <a:cubicBezTo>
                  <a:pt x="1231" y="1142"/>
                  <a:pt x="1231" y="1144"/>
                  <a:pt x="1232" y="1145"/>
                </a:cubicBezTo>
                <a:cubicBezTo>
                  <a:pt x="1153" y="1192"/>
                  <a:pt x="1153" y="1192"/>
                  <a:pt x="1153" y="1192"/>
                </a:cubicBezTo>
                <a:lnTo>
                  <a:pt x="952" y="1204"/>
                </a:lnTo>
                <a:close/>
                <a:moveTo>
                  <a:pt x="1233" y="1147"/>
                </a:moveTo>
                <a:cubicBezTo>
                  <a:pt x="1234" y="1149"/>
                  <a:pt x="1236" y="1151"/>
                  <a:pt x="1238" y="1152"/>
                </a:cubicBezTo>
                <a:cubicBezTo>
                  <a:pt x="1228" y="1187"/>
                  <a:pt x="1228" y="1187"/>
                  <a:pt x="1228" y="1187"/>
                </a:cubicBezTo>
                <a:cubicBezTo>
                  <a:pt x="1158" y="1191"/>
                  <a:pt x="1158" y="1191"/>
                  <a:pt x="1158" y="1191"/>
                </a:cubicBezTo>
                <a:lnTo>
                  <a:pt x="1233" y="1147"/>
                </a:lnTo>
                <a:close/>
                <a:moveTo>
                  <a:pt x="1302" y="1169"/>
                </a:moveTo>
                <a:cubicBezTo>
                  <a:pt x="1301" y="1169"/>
                  <a:pt x="1301" y="1169"/>
                  <a:pt x="1300" y="1170"/>
                </a:cubicBezTo>
                <a:cubicBezTo>
                  <a:pt x="1285" y="1114"/>
                  <a:pt x="1285" y="1114"/>
                  <a:pt x="1285" y="1114"/>
                </a:cubicBezTo>
                <a:cubicBezTo>
                  <a:pt x="1342" y="1076"/>
                  <a:pt x="1342" y="1076"/>
                  <a:pt x="1342" y="1076"/>
                </a:cubicBezTo>
                <a:cubicBezTo>
                  <a:pt x="1306" y="1170"/>
                  <a:pt x="1306" y="1170"/>
                  <a:pt x="1306" y="1170"/>
                </a:cubicBezTo>
                <a:cubicBezTo>
                  <a:pt x="1305" y="1170"/>
                  <a:pt x="1304" y="1169"/>
                  <a:pt x="1302" y="1169"/>
                </a:cubicBezTo>
                <a:close/>
                <a:moveTo>
                  <a:pt x="1285" y="1111"/>
                </a:moveTo>
                <a:cubicBezTo>
                  <a:pt x="1266" y="1039"/>
                  <a:pt x="1266" y="1039"/>
                  <a:pt x="1266" y="1039"/>
                </a:cubicBezTo>
                <a:cubicBezTo>
                  <a:pt x="1323" y="782"/>
                  <a:pt x="1323" y="782"/>
                  <a:pt x="1323" y="782"/>
                </a:cubicBezTo>
                <a:cubicBezTo>
                  <a:pt x="1324" y="782"/>
                  <a:pt x="1324" y="782"/>
                  <a:pt x="1324" y="782"/>
                </a:cubicBezTo>
                <a:cubicBezTo>
                  <a:pt x="1326" y="782"/>
                  <a:pt x="1328" y="781"/>
                  <a:pt x="1329" y="781"/>
                </a:cubicBezTo>
                <a:cubicBezTo>
                  <a:pt x="1404" y="918"/>
                  <a:pt x="1404" y="918"/>
                  <a:pt x="1404" y="918"/>
                </a:cubicBezTo>
                <a:cubicBezTo>
                  <a:pt x="1344" y="1073"/>
                  <a:pt x="1344" y="1073"/>
                  <a:pt x="1344" y="1073"/>
                </a:cubicBezTo>
                <a:lnTo>
                  <a:pt x="1285" y="1111"/>
                </a:lnTo>
                <a:close/>
                <a:moveTo>
                  <a:pt x="1445" y="547"/>
                </a:moveTo>
                <a:cubicBezTo>
                  <a:pt x="1406" y="619"/>
                  <a:pt x="1406" y="619"/>
                  <a:pt x="1406" y="619"/>
                </a:cubicBezTo>
                <a:cubicBezTo>
                  <a:pt x="1348" y="470"/>
                  <a:pt x="1348" y="470"/>
                  <a:pt x="1348" y="470"/>
                </a:cubicBezTo>
                <a:cubicBezTo>
                  <a:pt x="1441" y="530"/>
                  <a:pt x="1441" y="530"/>
                  <a:pt x="1441" y="530"/>
                </a:cubicBezTo>
                <a:cubicBezTo>
                  <a:pt x="1440" y="532"/>
                  <a:pt x="1439" y="534"/>
                  <a:pt x="1439" y="536"/>
                </a:cubicBezTo>
                <a:cubicBezTo>
                  <a:pt x="1439" y="541"/>
                  <a:pt x="1441" y="544"/>
                  <a:pt x="1445" y="547"/>
                </a:cubicBezTo>
                <a:close/>
                <a:moveTo>
                  <a:pt x="1442" y="528"/>
                </a:moveTo>
                <a:cubicBezTo>
                  <a:pt x="1347" y="466"/>
                  <a:pt x="1347" y="466"/>
                  <a:pt x="1347" y="466"/>
                </a:cubicBezTo>
                <a:cubicBezTo>
                  <a:pt x="1309" y="369"/>
                  <a:pt x="1309" y="369"/>
                  <a:pt x="1309" y="369"/>
                </a:cubicBezTo>
                <a:cubicBezTo>
                  <a:pt x="1309" y="368"/>
                  <a:pt x="1310" y="368"/>
                  <a:pt x="1310" y="368"/>
                </a:cubicBezTo>
                <a:cubicBezTo>
                  <a:pt x="1443" y="527"/>
                  <a:pt x="1443" y="527"/>
                  <a:pt x="1443" y="527"/>
                </a:cubicBezTo>
                <a:cubicBezTo>
                  <a:pt x="1442" y="527"/>
                  <a:pt x="1442" y="528"/>
                  <a:pt x="1442" y="528"/>
                </a:cubicBezTo>
                <a:close/>
                <a:moveTo>
                  <a:pt x="1288" y="353"/>
                </a:moveTo>
                <a:cubicBezTo>
                  <a:pt x="1230" y="350"/>
                  <a:pt x="1230" y="350"/>
                  <a:pt x="1230" y="350"/>
                </a:cubicBezTo>
                <a:cubicBezTo>
                  <a:pt x="1212" y="284"/>
                  <a:pt x="1212" y="284"/>
                  <a:pt x="1212" y="284"/>
                </a:cubicBezTo>
                <a:cubicBezTo>
                  <a:pt x="1290" y="348"/>
                  <a:pt x="1290" y="348"/>
                  <a:pt x="1290" y="348"/>
                </a:cubicBezTo>
                <a:cubicBezTo>
                  <a:pt x="1289" y="350"/>
                  <a:pt x="1289" y="351"/>
                  <a:pt x="1288" y="353"/>
                </a:cubicBezTo>
                <a:close/>
                <a:moveTo>
                  <a:pt x="948" y="85"/>
                </a:moveTo>
                <a:cubicBezTo>
                  <a:pt x="949" y="86"/>
                  <a:pt x="950" y="87"/>
                  <a:pt x="952" y="88"/>
                </a:cubicBezTo>
                <a:cubicBezTo>
                  <a:pt x="917" y="195"/>
                  <a:pt x="917" y="195"/>
                  <a:pt x="917" y="195"/>
                </a:cubicBezTo>
                <a:cubicBezTo>
                  <a:pt x="917" y="195"/>
                  <a:pt x="916" y="195"/>
                  <a:pt x="915" y="195"/>
                </a:cubicBezTo>
                <a:cubicBezTo>
                  <a:pt x="912" y="195"/>
                  <a:pt x="910" y="196"/>
                  <a:pt x="908" y="198"/>
                </a:cubicBezTo>
                <a:cubicBezTo>
                  <a:pt x="802" y="85"/>
                  <a:pt x="802" y="85"/>
                  <a:pt x="802" y="85"/>
                </a:cubicBezTo>
                <a:cubicBezTo>
                  <a:pt x="928" y="78"/>
                  <a:pt x="928" y="78"/>
                  <a:pt x="928" y="78"/>
                </a:cubicBezTo>
                <a:lnTo>
                  <a:pt x="948" y="85"/>
                </a:lnTo>
                <a:close/>
                <a:moveTo>
                  <a:pt x="508" y="113"/>
                </a:moveTo>
                <a:cubicBezTo>
                  <a:pt x="486" y="167"/>
                  <a:pt x="486" y="167"/>
                  <a:pt x="486" y="167"/>
                </a:cubicBezTo>
                <a:cubicBezTo>
                  <a:pt x="419" y="163"/>
                  <a:pt x="419" y="163"/>
                  <a:pt x="419" y="163"/>
                </a:cubicBezTo>
                <a:cubicBezTo>
                  <a:pt x="503" y="109"/>
                  <a:pt x="503" y="109"/>
                  <a:pt x="503" y="109"/>
                </a:cubicBezTo>
                <a:cubicBezTo>
                  <a:pt x="504" y="110"/>
                  <a:pt x="506" y="112"/>
                  <a:pt x="508" y="113"/>
                </a:cubicBezTo>
                <a:close/>
                <a:moveTo>
                  <a:pt x="485" y="169"/>
                </a:moveTo>
                <a:cubicBezTo>
                  <a:pt x="458" y="239"/>
                  <a:pt x="458" y="239"/>
                  <a:pt x="458" y="239"/>
                </a:cubicBezTo>
                <a:cubicBezTo>
                  <a:pt x="260" y="413"/>
                  <a:pt x="260" y="413"/>
                  <a:pt x="260" y="413"/>
                </a:cubicBezTo>
                <a:cubicBezTo>
                  <a:pt x="259" y="412"/>
                  <a:pt x="257" y="411"/>
                  <a:pt x="255" y="410"/>
                </a:cubicBezTo>
                <a:cubicBezTo>
                  <a:pt x="276" y="255"/>
                  <a:pt x="276" y="255"/>
                  <a:pt x="276" y="255"/>
                </a:cubicBezTo>
                <a:cubicBezTo>
                  <a:pt x="415" y="165"/>
                  <a:pt x="415" y="165"/>
                  <a:pt x="415" y="165"/>
                </a:cubicBezTo>
                <a:lnTo>
                  <a:pt x="485" y="169"/>
                </a:lnTo>
                <a:close/>
                <a:moveTo>
                  <a:pt x="284" y="170"/>
                </a:moveTo>
                <a:cubicBezTo>
                  <a:pt x="273" y="253"/>
                  <a:pt x="273" y="253"/>
                  <a:pt x="273" y="253"/>
                </a:cubicBezTo>
                <a:cubicBezTo>
                  <a:pt x="172" y="319"/>
                  <a:pt x="172" y="319"/>
                  <a:pt x="172" y="319"/>
                </a:cubicBezTo>
                <a:cubicBezTo>
                  <a:pt x="281" y="169"/>
                  <a:pt x="281" y="169"/>
                  <a:pt x="281" y="169"/>
                </a:cubicBezTo>
                <a:cubicBezTo>
                  <a:pt x="282" y="170"/>
                  <a:pt x="283" y="170"/>
                  <a:pt x="284" y="170"/>
                </a:cubicBezTo>
                <a:close/>
                <a:moveTo>
                  <a:pt x="273" y="257"/>
                </a:moveTo>
                <a:cubicBezTo>
                  <a:pt x="253" y="410"/>
                  <a:pt x="253" y="410"/>
                  <a:pt x="253" y="410"/>
                </a:cubicBezTo>
                <a:cubicBezTo>
                  <a:pt x="253" y="410"/>
                  <a:pt x="253" y="410"/>
                  <a:pt x="253" y="410"/>
                </a:cubicBezTo>
                <a:cubicBezTo>
                  <a:pt x="249" y="410"/>
                  <a:pt x="246" y="412"/>
                  <a:pt x="244" y="414"/>
                </a:cubicBezTo>
                <a:cubicBezTo>
                  <a:pt x="153" y="348"/>
                  <a:pt x="153" y="348"/>
                  <a:pt x="153" y="348"/>
                </a:cubicBezTo>
                <a:cubicBezTo>
                  <a:pt x="153" y="346"/>
                  <a:pt x="154" y="345"/>
                  <a:pt x="154" y="343"/>
                </a:cubicBezTo>
                <a:cubicBezTo>
                  <a:pt x="167" y="325"/>
                  <a:pt x="167" y="325"/>
                  <a:pt x="167" y="325"/>
                </a:cubicBezTo>
                <a:lnTo>
                  <a:pt x="273" y="257"/>
                </a:lnTo>
                <a:close/>
                <a:moveTo>
                  <a:pt x="154" y="338"/>
                </a:moveTo>
                <a:cubicBezTo>
                  <a:pt x="154" y="337"/>
                  <a:pt x="154" y="336"/>
                  <a:pt x="153" y="334"/>
                </a:cubicBezTo>
                <a:cubicBezTo>
                  <a:pt x="161" y="329"/>
                  <a:pt x="161" y="329"/>
                  <a:pt x="161" y="329"/>
                </a:cubicBezTo>
                <a:lnTo>
                  <a:pt x="154" y="338"/>
                </a:lnTo>
                <a:close/>
                <a:moveTo>
                  <a:pt x="146" y="354"/>
                </a:moveTo>
                <a:cubicBezTo>
                  <a:pt x="148" y="353"/>
                  <a:pt x="150" y="351"/>
                  <a:pt x="152" y="350"/>
                </a:cubicBezTo>
                <a:cubicBezTo>
                  <a:pt x="243" y="416"/>
                  <a:pt x="243" y="416"/>
                  <a:pt x="243" y="416"/>
                </a:cubicBezTo>
                <a:cubicBezTo>
                  <a:pt x="242" y="418"/>
                  <a:pt x="242" y="420"/>
                  <a:pt x="242" y="422"/>
                </a:cubicBezTo>
                <a:cubicBezTo>
                  <a:pt x="242" y="423"/>
                  <a:pt x="242" y="424"/>
                  <a:pt x="242" y="425"/>
                </a:cubicBezTo>
                <a:cubicBezTo>
                  <a:pt x="102" y="492"/>
                  <a:pt x="102" y="492"/>
                  <a:pt x="102" y="492"/>
                </a:cubicBezTo>
                <a:cubicBezTo>
                  <a:pt x="134" y="370"/>
                  <a:pt x="134" y="370"/>
                  <a:pt x="134" y="370"/>
                </a:cubicBezTo>
                <a:lnTo>
                  <a:pt x="146" y="354"/>
                </a:lnTo>
                <a:close/>
                <a:moveTo>
                  <a:pt x="243" y="427"/>
                </a:moveTo>
                <a:cubicBezTo>
                  <a:pt x="244" y="429"/>
                  <a:pt x="245" y="431"/>
                  <a:pt x="247" y="432"/>
                </a:cubicBezTo>
                <a:cubicBezTo>
                  <a:pt x="142" y="674"/>
                  <a:pt x="142" y="674"/>
                  <a:pt x="142" y="674"/>
                </a:cubicBezTo>
                <a:cubicBezTo>
                  <a:pt x="84" y="721"/>
                  <a:pt x="84" y="721"/>
                  <a:pt x="84" y="721"/>
                </a:cubicBezTo>
                <a:cubicBezTo>
                  <a:pt x="59" y="655"/>
                  <a:pt x="59" y="655"/>
                  <a:pt x="59" y="655"/>
                </a:cubicBezTo>
                <a:cubicBezTo>
                  <a:pt x="101" y="495"/>
                  <a:pt x="101" y="495"/>
                  <a:pt x="101" y="495"/>
                </a:cubicBezTo>
                <a:lnTo>
                  <a:pt x="243" y="427"/>
                </a:lnTo>
                <a:close/>
                <a:moveTo>
                  <a:pt x="57" y="651"/>
                </a:moveTo>
                <a:cubicBezTo>
                  <a:pt x="18" y="548"/>
                  <a:pt x="18" y="548"/>
                  <a:pt x="18" y="548"/>
                </a:cubicBezTo>
                <a:cubicBezTo>
                  <a:pt x="22" y="545"/>
                  <a:pt x="25" y="541"/>
                  <a:pt x="25" y="536"/>
                </a:cubicBezTo>
                <a:cubicBezTo>
                  <a:pt x="25" y="535"/>
                  <a:pt x="24" y="533"/>
                  <a:pt x="24" y="532"/>
                </a:cubicBezTo>
                <a:cubicBezTo>
                  <a:pt x="98" y="497"/>
                  <a:pt x="98" y="497"/>
                  <a:pt x="98" y="497"/>
                </a:cubicBezTo>
                <a:lnTo>
                  <a:pt x="57" y="651"/>
                </a:lnTo>
                <a:close/>
                <a:moveTo>
                  <a:pt x="16" y="549"/>
                </a:moveTo>
                <a:cubicBezTo>
                  <a:pt x="56" y="655"/>
                  <a:pt x="56" y="655"/>
                  <a:pt x="56" y="655"/>
                </a:cubicBezTo>
                <a:cubicBezTo>
                  <a:pt x="30" y="755"/>
                  <a:pt x="30" y="755"/>
                  <a:pt x="30" y="755"/>
                </a:cubicBezTo>
                <a:cubicBezTo>
                  <a:pt x="29" y="755"/>
                  <a:pt x="28" y="755"/>
                  <a:pt x="28" y="755"/>
                </a:cubicBezTo>
                <a:cubicBezTo>
                  <a:pt x="14" y="549"/>
                  <a:pt x="14" y="549"/>
                  <a:pt x="14" y="549"/>
                </a:cubicBezTo>
                <a:cubicBezTo>
                  <a:pt x="15" y="549"/>
                  <a:pt x="15" y="549"/>
                  <a:pt x="16" y="549"/>
                </a:cubicBezTo>
                <a:close/>
                <a:moveTo>
                  <a:pt x="14" y="773"/>
                </a:moveTo>
                <a:cubicBezTo>
                  <a:pt x="15" y="779"/>
                  <a:pt x="19" y="784"/>
                  <a:pt x="25" y="785"/>
                </a:cubicBezTo>
                <a:cubicBezTo>
                  <a:pt x="14" y="962"/>
                  <a:pt x="14" y="962"/>
                  <a:pt x="14" y="962"/>
                </a:cubicBezTo>
                <a:lnTo>
                  <a:pt x="14" y="773"/>
                </a:lnTo>
                <a:close/>
                <a:moveTo>
                  <a:pt x="14" y="767"/>
                </a:moveTo>
                <a:cubicBezTo>
                  <a:pt x="14" y="578"/>
                  <a:pt x="14" y="578"/>
                  <a:pt x="14" y="578"/>
                </a:cubicBezTo>
                <a:cubicBezTo>
                  <a:pt x="25" y="755"/>
                  <a:pt x="25" y="755"/>
                  <a:pt x="25" y="755"/>
                </a:cubicBezTo>
                <a:cubicBezTo>
                  <a:pt x="19" y="756"/>
                  <a:pt x="15" y="761"/>
                  <a:pt x="14" y="767"/>
                </a:cubicBezTo>
                <a:close/>
                <a:moveTo>
                  <a:pt x="28" y="785"/>
                </a:moveTo>
                <a:cubicBezTo>
                  <a:pt x="28" y="785"/>
                  <a:pt x="29" y="785"/>
                  <a:pt x="30" y="785"/>
                </a:cubicBezTo>
                <a:cubicBezTo>
                  <a:pt x="56" y="885"/>
                  <a:pt x="56" y="885"/>
                  <a:pt x="56" y="885"/>
                </a:cubicBezTo>
                <a:cubicBezTo>
                  <a:pt x="16" y="991"/>
                  <a:pt x="16" y="991"/>
                  <a:pt x="16" y="991"/>
                </a:cubicBezTo>
                <a:cubicBezTo>
                  <a:pt x="15" y="991"/>
                  <a:pt x="15" y="991"/>
                  <a:pt x="14" y="991"/>
                </a:cubicBezTo>
                <a:lnTo>
                  <a:pt x="28" y="785"/>
                </a:lnTo>
                <a:close/>
                <a:moveTo>
                  <a:pt x="18" y="992"/>
                </a:moveTo>
                <a:cubicBezTo>
                  <a:pt x="57" y="889"/>
                  <a:pt x="57" y="889"/>
                  <a:pt x="57" y="889"/>
                </a:cubicBezTo>
                <a:cubicBezTo>
                  <a:pt x="98" y="1043"/>
                  <a:pt x="98" y="1043"/>
                  <a:pt x="98" y="1043"/>
                </a:cubicBezTo>
                <a:cubicBezTo>
                  <a:pt x="24" y="1008"/>
                  <a:pt x="24" y="1008"/>
                  <a:pt x="24" y="1008"/>
                </a:cubicBezTo>
                <a:cubicBezTo>
                  <a:pt x="24" y="1007"/>
                  <a:pt x="25" y="1005"/>
                  <a:pt x="25" y="1004"/>
                </a:cubicBezTo>
                <a:cubicBezTo>
                  <a:pt x="25" y="999"/>
                  <a:pt x="22" y="995"/>
                  <a:pt x="18" y="992"/>
                </a:cubicBezTo>
                <a:close/>
                <a:moveTo>
                  <a:pt x="59" y="885"/>
                </a:moveTo>
                <a:cubicBezTo>
                  <a:pt x="84" y="819"/>
                  <a:pt x="84" y="819"/>
                  <a:pt x="84" y="819"/>
                </a:cubicBezTo>
                <a:cubicBezTo>
                  <a:pt x="142" y="866"/>
                  <a:pt x="142" y="866"/>
                  <a:pt x="142" y="866"/>
                </a:cubicBezTo>
                <a:cubicBezTo>
                  <a:pt x="247" y="1108"/>
                  <a:pt x="247" y="1108"/>
                  <a:pt x="247" y="1108"/>
                </a:cubicBezTo>
                <a:cubicBezTo>
                  <a:pt x="245" y="1109"/>
                  <a:pt x="244" y="1111"/>
                  <a:pt x="243" y="1113"/>
                </a:cubicBezTo>
                <a:cubicBezTo>
                  <a:pt x="101" y="1045"/>
                  <a:pt x="101" y="1045"/>
                  <a:pt x="101" y="1045"/>
                </a:cubicBezTo>
                <a:lnTo>
                  <a:pt x="59" y="885"/>
                </a:lnTo>
                <a:close/>
                <a:moveTo>
                  <a:pt x="242" y="1115"/>
                </a:moveTo>
                <a:cubicBezTo>
                  <a:pt x="242" y="1116"/>
                  <a:pt x="242" y="1117"/>
                  <a:pt x="242" y="1118"/>
                </a:cubicBezTo>
                <a:cubicBezTo>
                  <a:pt x="242" y="1120"/>
                  <a:pt x="242" y="1122"/>
                  <a:pt x="243" y="1124"/>
                </a:cubicBezTo>
                <a:cubicBezTo>
                  <a:pt x="152" y="1190"/>
                  <a:pt x="152" y="1190"/>
                  <a:pt x="152" y="1190"/>
                </a:cubicBezTo>
                <a:cubicBezTo>
                  <a:pt x="150" y="1189"/>
                  <a:pt x="148" y="1187"/>
                  <a:pt x="146" y="1186"/>
                </a:cubicBezTo>
                <a:cubicBezTo>
                  <a:pt x="134" y="1170"/>
                  <a:pt x="134" y="1170"/>
                  <a:pt x="134" y="1170"/>
                </a:cubicBezTo>
                <a:cubicBezTo>
                  <a:pt x="102" y="1048"/>
                  <a:pt x="102" y="1048"/>
                  <a:pt x="102" y="1048"/>
                </a:cubicBezTo>
                <a:lnTo>
                  <a:pt x="242" y="1115"/>
                </a:lnTo>
                <a:close/>
                <a:moveTo>
                  <a:pt x="154" y="1202"/>
                </a:moveTo>
                <a:cubicBezTo>
                  <a:pt x="161" y="1211"/>
                  <a:pt x="161" y="1211"/>
                  <a:pt x="161" y="1211"/>
                </a:cubicBezTo>
                <a:cubicBezTo>
                  <a:pt x="153" y="1206"/>
                  <a:pt x="153" y="1206"/>
                  <a:pt x="153" y="1206"/>
                </a:cubicBezTo>
                <a:cubicBezTo>
                  <a:pt x="154" y="1204"/>
                  <a:pt x="154" y="1203"/>
                  <a:pt x="154" y="1202"/>
                </a:cubicBezTo>
                <a:close/>
                <a:moveTo>
                  <a:pt x="154" y="1197"/>
                </a:moveTo>
                <a:cubicBezTo>
                  <a:pt x="154" y="1195"/>
                  <a:pt x="153" y="1194"/>
                  <a:pt x="153" y="1192"/>
                </a:cubicBezTo>
                <a:cubicBezTo>
                  <a:pt x="244" y="1126"/>
                  <a:pt x="244" y="1126"/>
                  <a:pt x="244" y="1126"/>
                </a:cubicBezTo>
                <a:cubicBezTo>
                  <a:pt x="246" y="1128"/>
                  <a:pt x="249" y="1130"/>
                  <a:pt x="253" y="1130"/>
                </a:cubicBezTo>
                <a:cubicBezTo>
                  <a:pt x="253" y="1130"/>
                  <a:pt x="253" y="1130"/>
                  <a:pt x="253" y="1130"/>
                </a:cubicBezTo>
                <a:cubicBezTo>
                  <a:pt x="273" y="1283"/>
                  <a:pt x="273" y="1283"/>
                  <a:pt x="273" y="1283"/>
                </a:cubicBezTo>
                <a:cubicBezTo>
                  <a:pt x="167" y="1215"/>
                  <a:pt x="167" y="1215"/>
                  <a:pt x="167" y="1215"/>
                </a:cubicBezTo>
                <a:lnTo>
                  <a:pt x="154" y="1197"/>
                </a:lnTo>
                <a:close/>
                <a:moveTo>
                  <a:pt x="276" y="1285"/>
                </a:moveTo>
                <a:cubicBezTo>
                  <a:pt x="255" y="1130"/>
                  <a:pt x="255" y="1130"/>
                  <a:pt x="255" y="1130"/>
                </a:cubicBezTo>
                <a:cubicBezTo>
                  <a:pt x="257" y="1129"/>
                  <a:pt x="259" y="1128"/>
                  <a:pt x="260" y="1127"/>
                </a:cubicBezTo>
                <a:cubicBezTo>
                  <a:pt x="458" y="1301"/>
                  <a:pt x="458" y="1301"/>
                  <a:pt x="458" y="1301"/>
                </a:cubicBezTo>
                <a:cubicBezTo>
                  <a:pt x="485" y="1371"/>
                  <a:pt x="485" y="1371"/>
                  <a:pt x="485" y="1371"/>
                </a:cubicBezTo>
                <a:cubicBezTo>
                  <a:pt x="415" y="1374"/>
                  <a:pt x="415" y="1374"/>
                  <a:pt x="415" y="1374"/>
                </a:cubicBezTo>
                <a:lnTo>
                  <a:pt x="276" y="1285"/>
                </a:lnTo>
                <a:close/>
                <a:moveTo>
                  <a:pt x="486" y="1373"/>
                </a:moveTo>
                <a:cubicBezTo>
                  <a:pt x="508" y="1427"/>
                  <a:pt x="508" y="1427"/>
                  <a:pt x="508" y="1427"/>
                </a:cubicBezTo>
                <a:cubicBezTo>
                  <a:pt x="506" y="1428"/>
                  <a:pt x="504" y="1430"/>
                  <a:pt x="503" y="1431"/>
                </a:cubicBezTo>
                <a:cubicBezTo>
                  <a:pt x="419" y="1377"/>
                  <a:pt x="419" y="1377"/>
                  <a:pt x="419" y="1377"/>
                </a:cubicBezTo>
                <a:lnTo>
                  <a:pt x="486" y="1373"/>
                </a:lnTo>
                <a:close/>
                <a:moveTo>
                  <a:pt x="908" y="1342"/>
                </a:moveTo>
                <a:cubicBezTo>
                  <a:pt x="910" y="1344"/>
                  <a:pt x="912" y="1345"/>
                  <a:pt x="915" y="1345"/>
                </a:cubicBezTo>
                <a:cubicBezTo>
                  <a:pt x="916" y="1345"/>
                  <a:pt x="917" y="1345"/>
                  <a:pt x="917" y="1345"/>
                </a:cubicBezTo>
                <a:cubicBezTo>
                  <a:pt x="952" y="1452"/>
                  <a:pt x="952" y="1452"/>
                  <a:pt x="952" y="1452"/>
                </a:cubicBezTo>
                <a:cubicBezTo>
                  <a:pt x="950" y="1453"/>
                  <a:pt x="949" y="1454"/>
                  <a:pt x="948" y="1455"/>
                </a:cubicBezTo>
                <a:cubicBezTo>
                  <a:pt x="928" y="1462"/>
                  <a:pt x="928" y="1462"/>
                  <a:pt x="928" y="1462"/>
                </a:cubicBezTo>
                <a:cubicBezTo>
                  <a:pt x="802" y="1455"/>
                  <a:pt x="802" y="1455"/>
                  <a:pt x="802" y="1455"/>
                </a:cubicBezTo>
                <a:lnTo>
                  <a:pt x="908" y="1342"/>
                </a:lnTo>
                <a:close/>
                <a:moveTo>
                  <a:pt x="965" y="1452"/>
                </a:moveTo>
                <a:cubicBezTo>
                  <a:pt x="975" y="1449"/>
                  <a:pt x="975" y="1449"/>
                  <a:pt x="975" y="1449"/>
                </a:cubicBezTo>
                <a:cubicBezTo>
                  <a:pt x="968" y="1455"/>
                  <a:pt x="968" y="1455"/>
                  <a:pt x="968" y="1455"/>
                </a:cubicBezTo>
                <a:cubicBezTo>
                  <a:pt x="967" y="1454"/>
                  <a:pt x="966" y="1453"/>
                  <a:pt x="965" y="1452"/>
                </a:cubicBezTo>
                <a:close/>
                <a:moveTo>
                  <a:pt x="961" y="1451"/>
                </a:moveTo>
                <a:cubicBezTo>
                  <a:pt x="960" y="1451"/>
                  <a:pt x="959" y="1450"/>
                  <a:pt x="958" y="1450"/>
                </a:cubicBezTo>
                <a:cubicBezTo>
                  <a:pt x="957" y="1450"/>
                  <a:pt x="956" y="1450"/>
                  <a:pt x="955" y="1451"/>
                </a:cubicBezTo>
                <a:cubicBezTo>
                  <a:pt x="920" y="1344"/>
                  <a:pt x="920" y="1344"/>
                  <a:pt x="920" y="1344"/>
                </a:cubicBezTo>
                <a:cubicBezTo>
                  <a:pt x="923" y="1342"/>
                  <a:pt x="925" y="1340"/>
                  <a:pt x="925" y="1337"/>
                </a:cubicBezTo>
                <a:cubicBezTo>
                  <a:pt x="1078" y="1365"/>
                  <a:pt x="1078" y="1365"/>
                  <a:pt x="1078" y="1365"/>
                </a:cubicBezTo>
                <a:cubicBezTo>
                  <a:pt x="981" y="1445"/>
                  <a:pt x="981" y="1445"/>
                  <a:pt x="981" y="1445"/>
                </a:cubicBezTo>
                <a:lnTo>
                  <a:pt x="961" y="1451"/>
                </a:lnTo>
                <a:close/>
                <a:moveTo>
                  <a:pt x="1230" y="1190"/>
                </a:moveTo>
                <a:cubicBezTo>
                  <a:pt x="1288" y="1187"/>
                  <a:pt x="1288" y="1187"/>
                  <a:pt x="1288" y="1187"/>
                </a:cubicBezTo>
                <a:cubicBezTo>
                  <a:pt x="1289" y="1189"/>
                  <a:pt x="1289" y="1190"/>
                  <a:pt x="1290" y="1192"/>
                </a:cubicBezTo>
                <a:cubicBezTo>
                  <a:pt x="1212" y="1256"/>
                  <a:pt x="1212" y="1256"/>
                  <a:pt x="1212" y="1256"/>
                </a:cubicBezTo>
                <a:lnTo>
                  <a:pt x="1230" y="1190"/>
                </a:lnTo>
                <a:close/>
                <a:moveTo>
                  <a:pt x="1310" y="1172"/>
                </a:moveTo>
                <a:cubicBezTo>
                  <a:pt x="1310" y="1172"/>
                  <a:pt x="1309" y="1172"/>
                  <a:pt x="1309" y="1171"/>
                </a:cubicBezTo>
                <a:cubicBezTo>
                  <a:pt x="1347" y="1074"/>
                  <a:pt x="1347" y="1074"/>
                  <a:pt x="1347" y="1074"/>
                </a:cubicBezTo>
                <a:cubicBezTo>
                  <a:pt x="1442" y="1012"/>
                  <a:pt x="1442" y="1012"/>
                  <a:pt x="1442" y="1012"/>
                </a:cubicBezTo>
                <a:cubicBezTo>
                  <a:pt x="1442" y="1012"/>
                  <a:pt x="1442" y="1013"/>
                  <a:pt x="1443" y="1013"/>
                </a:cubicBezTo>
                <a:lnTo>
                  <a:pt x="1310" y="1172"/>
                </a:lnTo>
                <a:close/>
                <a:moveTo>
                  <a:pt x="1348" y="1070"/>
                </a:moveTo>
                <a:cubicBezTo>
                  <a:pt x="1406" y="921"/>
                  <a:pt x="1406" y="921"/>
                  <a:pt x="1406" y="921"/>
                </a:cubicBezTo>
                <a:cubicBezTo>
                  <a:pt x="1445" y="993"/>
                  <a:pt x="1445" y="993"/>
                  <a:pt x="1445" y="993"/>
                </a:cubicBezTo>
                <a:cubicBezTo>
                  <a:pt x="1441" y="996"/>
                  <a:pt x="1439" y="999"/>
                  <a:pt x="1439" y="1004"/>
                </a:cubicBezTo>
                <a:cubicBezTo>
                  <a:pt x="1439" y="1006"/>
                  <a:pt x="1440" y="1008"/>
                  <a:pt x="1441" y="1010"/>
                </a:cubicBezTo>
                <a:lnTo>
                  <a:pt x="1348" y="1070"/>
                </a:lnTo>
                <a:close/>
                <a:moveTo>
                  <a:pt x="1447" y="992"/>
                </a:moveTo>
                <a:cubicBezTo>
                  <a:pt x="1407" y="919"/>
                  <a:pt x="1407" y="919"/>
                  <a:pt x="1407" y="919"/>
                </a:cubicBezTo>
                <a:cubicBezTo>
                  <a:pt x="1450" y="806"/>
                  <a:pt x="1450" y="806"/>
                  <a:pt x="1450" y="806"/>
                </a:cubicBezTo>
                <a:cubicBezTo>
                  <a:pt x="1450" y="991"/>
                  <a:pt x="1450" y="991"/>
                  <a:pt x="1450" y="991"/>
                </a:cubicBezTo>
                <a:cubicBezTo>
                  <a:pt x="1449" y="991"/>
                  <a:pt x="1448" y="991"/>
                  <a:pt x="1447" y="992"/>
                </a:cubicBezTo>
                <a:close/>
                <a:moveTo>
                  <a:pt x="1405" y="915"/>
                </a:moveTo>
                <a:cubicBezTo>
                  <a:pt x="1331" y="779"/>
                  <a:pt x="1331" y="779"/>
                  <a:pt x="1331" y="779"/>
                </a:cubicBezTo>
                <a:cubicBezTo>
                  <a:pt x="1333" y="778"/>
                  <a:pt x="1335" y="775"/>
                  <a:pt x="1335" y="771"/>
                </a:cubicBezTo>
                <a:cubicBezTo>
                  <a:pt x="1449" y="771"/>
                  <a:pt x="1449" y="771"/>
                  <a:pt x="1449" y="771"/>
                </a:cubicBezTo>
                <a:cubicBezTo>
                  <a:pt x="1449" y="773"/>
                  <a:pt x="1450" y="775"/>
                  <a:pt x="1450" y="777"/>
                </a:cubicBezTo>
                <a:cubicBezTo>
                  <a:pt x="1450" y="798"/>
                  <a:pt x="1450" y="798"/>
                  <a:pt x="1450" y="798"/>
                </a:cubicBezTo>
                <a:lnTo>
                  <a:pt x="1405" y="915"/>
                </a:lnTo>
                <a:close/>
                <a:moveTo>
                  <a:pt x="1456" y="783"/>
                </a:moveTo>
                <a:cubicBezTo>
                  <a:pt x="1453" y="791"/>
                  <a:pt x="1453" y="791"/>
                  <a:pt x="1453" y="791"/>
                </a:cubicBezTo>
                <a:cubicBezTo>
                  <a:pt x="1453" y="781"/>
                  <a:pt x="1453" y="781"/>
                  <a:pt x="1453" y="781"/>
                </a:cubicBezTo>
                <a:cubicBezTo>
                  <a:pt x="1454" y="781"/>
                  <a:pt x="1455" y="782"/>
                  <a:pt x="1456" y="783"/>
                </a:cubicBezTo>
                <a:close/>
                <a:moveTo>
                  <a:pt x="1453" y="799"/>
                </a:moveTo>
                <a:cubicBezTo>
                  <a:pt x="1459" y="784"/>
                  <a:pt x="1459" y="784"/>
                  <a:pt x="1459" y="784"/>
                </a:cubicBezTo>
                <a:cubicBezTo>
                  <a:pt x="1459" y="784"/>
                  <a:pt x="1460" y="784"/>
                  <a:pt x="1461" y="784"/>
                </a:cubicBezTo>
                <a:cubicBezTo>
                  <a:pt x="1453" y="946"/>
                  <a:pt x="1453" y="946"/>
                  <a:pt x="1453" y="946"/>
                </a:cubicBezTo>
                <a:lnTo>
                  <a:pt x="1453" y="799"/>
                </a:lnTo>
                <a:close/>
                <a:moveTo>
                  <a:pt x="1459" y="756"/>
                </a:moveTo>
                <a:cubicBezTo>
                  <a:pt x="1453" y="741"/>
                  <a:pt x="1453" y="741"/>
                  <a:pt x="1453" y="741"/>
                </a:cubicBezTo>
                <a:cubicBezTo>
                  <a:pt x="1453" y="594"/>
                  <a:pt x="1453" y="594"/>
                  <a:pt x="1453" y="594"/>
                </a:cubicBezTo>
                <a:cubicBezTo>
                  <a:pt x="1461" y="756"/>
                  <a:pt x="1461" y="756"/>
                  <a:pt x="1461" y="756"/>
                </a:cubicBezTo>
                <a:cubicBezTo>
                  <a:pt x="1460" y="756"/>
                  <a:pt x="1459" y="756"/>
                  <a:pt x="1459" y="756"/>
                </a:cubicBezTo>
                <a:close/>
                <a:moveTo>
                  <a:pt x="1312" y="366"/>
                </a:moveTo>
                <a:cubicBezTo>
                  <a:pt x="1315" y="363"/>
                  <a:pt x="1316" y="360"/>
                  <a:pt x="1316" y="356"/>
                </a:cubicBezTo>
                <a:cubicBezTo>
                  <a:pt x="1316" y="354"/>
                  <a:pt x="1316" y="352"/>
                  <a:pt x="1315" y="350"/>
                </a:cubicBezTo>
                <a:cubicBezTo>
                  <a:pt x="1428" y="506"/>
                  <a:pt x="1428" y="506"/>
                  <a:pt x="1428" y="506"/>
                </a:cubicBezTo>
                <a:lnTo>
                  <a:pt x="1312" y="366"/>
                </a:lnTo>
                <a:close/>
                <a:moveTo>
                  <a:pt x="1310" y="343"/>
                </a:moveTo>
                <a:cubicBezTo>
                  <a:pt x="1308" y="342"/>
                  <a:pt x="1305" y="341"/>
                  <a:pt x="1302" y="341"/>
                </a:cubicBezTo>
                <a:cubicBezTo>
                  <a:pt x="1300" y="341"/>
                  <a:pt x="1297" y="342"/>
                  <a:pt x="1295" y="343"/>
                </a:cubicBezTo>
                <a:cubicBezTo>
                  <a:pt x="1199" y="190"/>
                  <a:pt x="1199" y="190"/>
                  <a:pt x="1199" y="190"/>
                </a:cubicBezTo>
                <a:lnTo>
                  <a:pt x="1310" y="343"/>
                </a:lnTo>
                <a:close/>
                <a:moveTo>
                  <a:pt x="1293" y="344"/>
                </a:moveTo>
                <a:cubicBezTo>
                  <a:pt x="1293" y="345"/>
                  <a:pt x="1292" y="345"/>
                  <a:pt x="1292" y="346"/>
                </a:cubicBezTo>
                <a:cubicBezTo>
                  <a:pt x="1211" y="280"/>
                  <a:pt x="1211" y="280"/>
                  <a:pt x="1211" y="280"/>
                </a:cubicBezTo>
                <a:cubicBezTo>
                  <a:pt x="1181" y="170"/>
                  <a:pt x="1181" y="170"/>
                  <a:pt x="1181" y="170"/>
                </a:cubicBezTo>
                <a:cubicBezTo>
                  <a:pt x="1182" y="170"/>
                  <a:pt x="1182" y="169"/>
                  <a:pt x="1183" y="169"/>
                </a:cubicBezTo>
                <a:lnTo>
                  <a:pt x="1293" y="344"/>
                </a:lnTo>
                <a:close/>
                <a:moveTo>
                  <a:pt x="1165" y="159"/>
                </a:moveTo>
                <a:cubicBezTo>
                  <a:pt x="1082" y="174"/>
                  <a:pt x="1082" y="174"/>
                  <a:pt x="1082" y="174"/>
                </a:cubicBezTo>
                <a:cubicBezTo>
                  <a:pt x="988" y="98"/>
                  <a:pt x="988" y="98"/>
                  <a:pt x="988" y="98"/>
                </a:cubicBezTo>
                <a:cubicBezTo>
                  <a:pt x="1165" y="155"/>
                  <a:pt x="1165" y="155"/>
                  <a:pt x="1165" y="155"/>
                </a:cubicBezTo>
                <a:cubicBezTo>
                  <a:pt x="1165" y="156"/>
                  <a:pt x="1165" y="157"/>
                  <a:pt x="1165" y="158"/>
                </a:cubicBezTo>
                <a:cubicBezTo>
                  <a:pt x="1165" y="158"/>
                  <a:pt x="1165" y="158"/>
                  <a:pt x="1165" y="159"/>
                </a:cubicBezTo>
                <a:close/>
                <a:moveTo>
                  <a:pt x="1125" y="139"/>
                </a:moveTo>
                <a:cubicBezTo>
                  <a:pt x="982" y="93"/>
                  <a:pt x="982" y="93"/>
                  <a:pt x="982" y="93"/>
                </a:cubicBezTo>
                <a:cubicBezTo>
                  <a:pt x="969" y="83"/>
                  <a:pt x="969" y="83"/>
                  <a:pt x="969" y="83"/>
                </a:cubicBezTo>
                <a:cubicBezTo>
                  <a:pt x="970" y="82"/>
                  <a:pt x="970" y="82"/>
                  <a:pt x="970" y="81"/>
                </a:cubicBezTo>
                <a:lnTo>
                  <a:pt x="1125" y="139"/>
                </a:lnTo>
                <a:close/>
                <a:moveTo>
                  <a:pt x="944" y="73"/>
                </a:moveTo>
                <a:cubicBezTo>
                  <a:pt x="944" y="73"/>
                  <a:pt x="944" y="74"/>
                  <a:pt x="944" y="74"/>
                </a:cubicBezTo>
                <a:cubicBezTo>
                  <a:pt x="927" y="75"/>
                  <a:pt x="927" y="75"/>
                  <a:pt x="927" y="75"/>
                </a:cubicBezTo>
                <a:cubicBezTo>
                  <a:pt x="786" y="29"/>
                  <a:pt x="786" y="29"/>
                  <a:pt x="786" y="29"/>
                </a:cubicBezTo>
                <a:lnTo>
                  <a:pt x="944" y="73"/>
                </a:lnTo>
                <a:close/>
                <a:moveTo>
                  <a:pt x="920" y="76"/>
                </a:moveTo>
                <a:cubicBezTo>
                  <a:pt x="799" y="82"/>
                  <a:pt x="799" y="82"/>
                  <a:pt x="799" y="82"/>
                </a:cubicBezTo>
                <a:cubicBezTo>
                  <a:pt x="741" y="22"/>
                  <a:pt x="741" y="22"/>
                  <a:pt x="741" y="22"/>
                </a:cubicBezTo>
                <a:cubicBezTo>
                  <a:pt x="742" y="21"/>
                  <a:pt x="743" y="19"/>
                  <a:pt x="743" y="18"/>
                </a:cubicBezTo>
                <a:lnTo>
                  <a:pt x="920" y="76"/>
                </a:lnTo>
                <a:close/>
                <a:moveTo>
                  <a:pt x="722" y="20"/>
                </a:moveTo>
                <a:cubicBezTo>
                  <a:pt x="633" y="92"/>
                  <a:pt x="633" y="92"/>
                  <a:pt x="633" y="92"/>
                </a:cubicBezTo>
                <a:cubicBezTo>
                  <a:pt x="528" y="97"/>
                  <a:pt x="528" y="97"/>
                  <a:pt x="528" y="97"/>
                </a:cubicBezTo>
                <a:cubicBezTo>
                  <a:pt x="528" y="97"/>
                  <a:pt x="528" y="96"/>
                  <a:pt x="528" y="96"/>
                </a:cubicBezTo>
                <a:cubicBezTo>
                  <a:pt x="721" y="19"/>
                  <a:pt x="721" y="19"/>
                  <a:pt x="721" y="19"/>
                </a:cubicBezTo>
                <a:cubicBezTo>
                  <a:pt x="721" y="19"/>
                  <a:pt x="721" y="20"/>
                  <a:pt x="722" y="20"/>
                </a:cubicBezTo>
                <a:close/>
                <a:moveTo>
                  <a:pt x="527" y="93"/>
                </a:moveTo>
                <a:cubicBezTo>
                  <a:pt x="525" y="89"/>
                  <a:pt x="521" y="85"/>
                  <a:pt x="516" y="85"/>
                </a:cubicBezTo>
                <a:cubicBezTo>
                  <a:pt x="694" y="27"/>
                  <a:pt x="694" y="27"/>
                  <a:pt x="694" y="27"/>
                </a:cubicBezTo>
                <a:lnTo>
                  <a:pt x="527" y="93"/>
                </a:lnTo>
                <a:close/>
                <a:moveTo>
                  <a:pt x="505" y="88"/>
                </a:moveTo>
                <a:cubicBezTo>
                  <a:pt x="502" y="91"/>
                  <a:pt x="500" y="95"/>
                  <a:pt x="500" y="100"/>
                </a:cubicBezTo>
                <a:cubicBezTo>
                  <a:pt x="500" y="100"/>
                  <a:pt x="500" y="101"/>
                  <a:pt x="500" y="102"/>
                </a:cubicBezTo>
                <a:cubicBezTo>
                  <a:pt x="327" y="146"/>
                  <a:pt x="327" y="146"/>
                  <a:pt x="327" y="146"/>
                </a:cubicBezTo>
                <a:lnTo>
                  <a:pt x="505" y="88"/>
                </a:lnTo>
                <a:close/>
                <a:moveTo>
                  <a:pt x="501" y="105"/>
                </a:moveTo>
                <a:cubicBezTo>
                  <a:pt x="501" y="105"/>
                  <a:pt x="501" y="106"/>
                  <a:pt x="502" y="106"/>
                </a:cubicBezTo>
                <a:cubicBezTo>
                  <a:pt x="414" y="163"/>
                  <a:pt x="414" y="163"/>
                  <a:pt x="414" y="163"/>
                </a:cubicBezTo>
                <a:cubicBezTo>
                  <a:pt x="299" y="157"/>
                  <a:pt x="299" y="157"/>
                  <a:pt x="299" y="157"/>
                </a:cubicBezTo>
                <a:cubicBezTo>
                  <a:pt x="299" y="157"/>
                  <a:pt x="299" y="156"/>
                  <a:pt x="299" y="156"/>
                </a:cubicBezTo>
                <a:lnTo>
                  <a:pt x="501" y="105"/>
                </a:lnTo>
                <a:close/>
                <a:moveTo>
                  <a:pt x="166" y="323"/>
                </a:moveTo>
                <a:cubicBezTo>
                  <a:pt x="152" y="332"/>
                  <a:pt x="152" y="332"/>
                  <a:pt x="152" y="332"/>
                </a:cubicBezTo>
                <a:cubicBezTo>
                  <a:pt x="151" y="331"/>
                  <a:pt x="151" y="331"/>
                  <a:pt x="151" y="330"/>
                </a:cubicBezTo>
                <a:cubicBezTo>
                  <a:pt x="256" y="199"/>
                  <a:pt x="256" y="199"/>
                  <a:pt x="256" y="199"/>
                </a:cubicBezTo>
                <a:lnTo>
                  <a:pt x="166" y="323"/>
                </a:lnTo>
                <a:close/>
                <a:moveTo>
                  <a:pt x="134" y="353"/>
                </a:moveTo>
                <a:cubicBezTo>
                  <a:pt x="135" y="354"/>
                  <a:pt x="135" y="354"/>
                  <a:pt x="136" y="354"/>
                </a:cubicBezTo>
                <a:cubicBezTo>
                  <a:pt x="132" y="369"/>
                  <a:pt x="132" y="369"/>
                  <a:pt x="132" y="369"/>
                </a:cubicBezTo>
                <a:cubicBezTo>
                  <a:pt x="44" y="491"/>
                  <a:pt x="44" y="491"/>
                  <a:pt x="44" y="491"/>
                </a:cubicBezTo>
                <a:lnTo>
                  <a:pt x="134" y="353"/>
                </a:lnTo>
                <a:close/>
                <a:moveTo>
                  <a:pt x="130" y="377"/>
                </a:moveTo>
                <a:cubicBezTo>
                  <a:pt x="99" y="494"/>
                  <a:pt x="99" y="494"/>
                  <a:pt x="99" y="494"/>
                </a:cubicBezTo>
                <a:cubicBezTo>
                  <a:pt x="23" y="530"/>
                  <a:pt x="23" y="530"/>
                  <a:pt x="23" y="530"/>
                </a:cubicBezTo>
                <a:cubicBezTo>
                  <a:pt x="22" y="529"/>
                  <a:pt x="22" y="528"/>
                  <a:pt x="21" y="527"/>
                </a:cubicBezTo>
                <a:lnTo>
                  <a:pt x="130" y="377"/>
                </a:lnTo>
                <a:close/>
                <a:moveTo>
                  <a:pt x="23" y="1010"/>
                </a:moveTo>
                <a:cubicBezTo>
                  <a:pt x="99" y="1046"/>
                  <a:pt x="99" y="1046"/>
                  <a:pt x="99" y="1046"/>
                </a:cubicBezTo>
                <a:cubicBezTo>
                  <a:pt x="130" y="1163"/>
                  <a:pt x="130" y="1163"/>
                  <a:pt x="130" y="1163"/>
                </a:cubicBezTo>
                <a:cubicBezTo>
                  <a:pt x="21" y="1013"/>
                  <a:pt x="21" y="1013"/>
                  <a:pt x="21" y="1013"/>
                </a:cubicBezTo>
                <a:cubicBezTo>
                  <a:pt x="22" y="1012"/>
                  <a:pt x="22" y="1011"/>
                  <a:pt x="23" y="1010"/>
                </a:cubicBezTo>
                <a:close/>
                <a:moveTo>
                  <a:pt x="44" y="1049"/>
                </a:moveTo>
                <a:cubicBezTo>
                  <a:pt x="132" y="1171"/>
                  <a:pt x="132" y="1171"/>
                  <a:pt x="132" y="1171"/>
                </a:cubicBezTo>
                <a:cubicBezTo>
                  <a:pt x="136" y="1186"/>
                  <a:pt x="136" y="1186"/>
                  <a:pt x="136" y="1186"/>
                </a:cubicBezTo>
                <a:cubicBezTo>
                  <a:pt x="135" y="1186"/>
                  <a:pt x="135" y="1186"/>
                  <a:pt x="134" y="1187"/>
                </a:cubicBezTo>
                <a:lnTo>
                  <a:pt x="44" y="1049"/>
                </a:lnTo>
                <a:close/>
                <a:moveTo>
                  <a:pt x="151" y="1210"/>
                </a:moveTo>
                <a:cubicBezTo>
                  <a:pt x="151" y="1209"/>
                  <a:pt x="151" y="1209"/>
                  <a:pt x="152" y="1208"/>
                </a:cubicBezTo>
                <a:cubicBezTo>
                  <a:pt x="166" y="1217"/>
                  <a:pt x="166" y="1217"/>
                  <a:pt x="166" y="1217"/>
                </a:cubicBezTo>
                <a:cubicBezTo>
                  <a:pt x="256" y="1341"/>
                  <a:pt x="256" y="1341"/>
                  <a:pt x="256" y="1341"/>
                </a:cubicBezTo>
                <a:lnTo>
                  <a:pt x="151" y="1210"/>
                </a:lnTo>
                <a:close/>
                <a:moveTo>
                  <a:pt x="299" y="1383"/>
                </a:moveTo>
                <a:cubicBezTo>
                  <a:pt x="414" y="1377"/>
                  <a:pt x="414" y="1377"/>
                  <a:pt x="414" y="1377"/>
                </a:cubicBezTo>
                <a:cubicBezTo>
                  <a:pt x="502" y="1434"/>
                  <a:pt x="502" y="1434"/>
                  <a:pt x="502" y="1434"/>
                </a:cubicBezTo>
                <a:cubicBezTo>
                  <a:pt x="501" y="1434"/>
                  <a:pt x="501" y="1435"/>
                  <a:pt x="501" y="1435"/>
                </a:cubicBezTo>
                <a:cubicBezTo>
                  <a:pt x="299" y="1384"/>
                  <a:pt x="299" y="1384"/>
                  <a:pt x="299" y="1384"/>
                </a:cubicBezTo>
                <a:cubicBezTo>
                  <a:pt x="299" y="1384"/>
                  <a:pt x="299" y="1383"/>
                  <a:pt x="299" y="1383"/>
                </a:cubicBezTo>
                <a:close/>
                <a:moveTo>
                  <a:pt x="500" y="1438"/>
                </a:moveTo>
                <a:cubicBezTo>
                  <a:pt x="500" y="1439"/>
                  <a:pt x="500" y="1440"/>
                  <a:pt x="500" y="1440"/>
                </a:cubicBezTo>
                <a:cubicBezTo>
                  <a:pt x="500" y="1445"/>
                  <a:pt x="502" y="1449"/>
                  <a:pt x="505" y="1452"/>
                </a:cubicBezTo>
                <a:cubicBezTo>
                  <a:pt x="327" y="1394"/>
                  <a:pt x="327" y="1394"/>
                  <a:pt x="327" y="1394"/>
                </a:cubicBezTo>
                <a:lnTo>
                  <a:pt x="500" y="1438"/>
                </a:lnTo>
                <a:close/>
                <a:moveTo>
                  <a:pt x="516" y="1455"/>
                </a:moveTo>
                <a:cubicBezTo>
                  <a:pt x="521" y="1455"/>
                  <a:pt x="525" y="1451"/>
                  <a:pt x="527" y="1447"/>
                </a:cubicBezTo>
                <a:cubicBezTo>
                  <a:pt x="694" y="1513"/>
                  <a:pt x="694" y="1513"/>
                  <a:pt x="694" y="1513"/>
                </a:cubicBezTo>
                <a:lnTo>
                  <a:pt x="516" y="1455"/>
                </a:lnTo>
                <a:close/>
                <a:moveTo>
                  <a:pt x="528" y="1444"/>
                </a:moveTo>
                <a:cubicBezTo>
                  <a:pt x="528" y="1444"/>
                  <a:pt x="528" y="1443"/>
                  <a:pt x="528" y="1443"/>
                </a:cubicBezTo>
                <a:cubicBezTo>
                  <a:pt x="633" y="1448"/>
                  <a:pt x="633" y="1448"/>
                  <a:pt x="633" y="1448"/>
                </a:cubicBezTo>
                <a:cubicBezTo>
                  <a:pt x="722" y="1520"/>
                  <a:pt x="722" y="1520"/>
                  <a:pt x="722" y="1520"/>
                </a:cubicBezTo>
                <a:cubicBezTo>
                  <a:pt x="721" y="1520"/>
                  <a:pt x="721" y="1521"/>
                  <a:pt x="721" y="1521"/>
                </a:cubicBezTo>
                <a:lnTo>
                  <a:pt x="528" y="1444"/>
                </a:lnTo>
                <a:close/>
                <a:moveTo>
                  <a:pt x="741" y="1518"/>
                </a:moveTo>
                <a:cubicBezTo>
                  <a:pt x="799" y="1458"/>
                  <a:pt x="799" y="1458"/>
                  <a:pt x="799" y="1458"/>
                </a:cubicBezTo>
                <a:cubicBezTo>
                  <a:pt x="920" y="1464"/>
                  <a:pt x="920" y="1464"/>
                  <a:pt x="920" y="1464"/>
                </a:cubicBezTo>
                <a:cubicBezTo>
                  <a:pt x="743" y="1522"/>
                  <a:pt x="743" y="1522"/>
                  <a:pt x="743" y="1522"/>
                </a:cubicBezTo>
                <a:cubicBezTo>
                  <a:pt x="743" y="1520"/>
                  <a:pt x="742" y="1519"/>
                  <a:pt x="741" y="1518"/>
                </a:cubicBezTo>
                <a:close/>
                <a:moveTo>
                  <a:pt x="786" y="1511"/>
                </a:moveTo>
                <a:cubicBezTo>
                  <a:pt x="927" y="1465"/>
                  <a:pt x="927" y="1465"/>
                  <a:pt x="927" y="1465"/>
                </a:cubicBezTo>
                <a:cubicBezTo>
                  <a:pt x="944" y="1466"/>
                  <a:pt x="944" y="1466"/>
                  <a:pt x="944" y="1466"/>
                </a:cubicBezTo>
                <a:cubicBezTo>
                  <a:pt x="944" y="1466"/>
                  <a:pt x="944" y="1467"/>
                  <a:pt x="944" y="1467"/>
                </a:cubicBezTo>
                <a:lnTo>
                  <a:pt x="786" y="1511"/>
                </a:lnTo>
                <a:close/>
                <a:moveTo>
                  <a:pt x="970" y="1459"/>
                </a:moveTo>
                <a:cubicBezTo>
                  <a:pt x="970" y="1458"/>
                  <a:pt x="970" y="1458"/>
                  <a:pt x="969" y="1457"/>
                </a:cubicBezTo>
                <a:cubicBezTo>
                  <a:pt x="982" y="1447"/>
                  <a:pt x="982" y="1447"/>
                  <a:pt x="982" y="1447"/>
                </a:cubicBezTo>
                <a:cubicBezTo>
                  <a:pt x="1125" y="1401"/>
                  <a:pt x="1125" y="1401"/>
                  <a:pt x="1125" y="1401"/>
                </a:cubicBezTo>
                <a:lnTo>
                  <a:pt x="970" y="1459"/>
                </a:lnTo>
                <a:close/>
                <a:moveTo>
                  <a:pt x="988" y="1442"/>
                </a:moveTo>
                <a:cubicBezTo>
                  <a:pt x="1082" y="1366"/>
                  <a:pt x="1082" y="1366"/>
                  <a:pt x="1082" y="1366"/>
                </a:cubicBezTo>
                <a:cubicBezTo>
                  <a:pt x="1165" y="1381"/>
                  <a:pt x="1165" y="1381"/>
                  <a:pt x="1165" y="1381"/>
                </a:cubicBezTo>
                <a:cubicBezTo>
                  <a:pt x="1165" y="1382"/>
                  <a:pt x="1165" y="1382"/>
                  <a:pt x="1165" y="1382"/>
                </a:cubicBezTo>
                <a:cubicBezTo>
                  <a:pt x="1165" y="1383"/>
                  <a:pt x="1165" y="1384"/>
                  <a:pt x="1165" y="1385"/>
                </a:cubicBezTo>
                <a:lnTo>
                  <a:pt x="988" y="1442"/>
                </a:lnTo>
                <a:close/>
                <a:moveTo>
                  <a:pt x="1181" y="1370"/>
                </a:moveTo>
                <a:cubicBezTo>
                  <a:pt x="1211" y="1260"/>
                  <a:pt x="1211" y="1260"/>
                  <a:pt x="1211" y="1260"/>
                </a:cubicBezTo>
                <a:cubicBezTo>
                  <a:pt x="1292" y="1194"/>
                  <a:pt x="1292" y="1194"/>
                  <a:pt x="1292" y="1194"/>
                </a:cubicBezTo>
                <a:cubicBezTo>
                  <a:pt x="1292" y="1195"/>
                  <a:pt x="1293" y="1195"/>
                  <a:pt x="1293" y="1196"/>
                </a:cubicBezTo>
                <a:cubicBezTo>
                  <a:pt x="1183" y="1371"/>
                  <a:pt x="1183" y="1371"/>
                  <a:pt x="1183" y="1371"/>
                </a:cubicBezTo>
                <a:cubicBezTo>
                  <a:pt x="1182" y="1371"/>
                  <a:pt x="1182" y="1370"/>
                  <a:pt x="1181" y="1370"/>
                </a:cubicBezTo>
                <a:close/>
                <a:moveTo>
                  <a:pt x="1295" y="1197"/>
                </a:moveTo>
                <a:cubicBezTo>
                  <a:pt x="1297" y="1198"/>
                  <a:pt x="1300" y="1199"/>
                  <a:pt x="1302" y="1199"/>
                </a:cubicBezTo>
                <a:cubicBezTo>
                  <a:pt x="1305" y="1199"/>
                  <a:pt x="1308" y="1198"/>
                  <a:pt x="1310" y="1197"/>
                </a:cubicBezTo>
                <a:cubicBezTo>
                  <a:pt x="1199" y="1350"/>
                  <a:pt x="1199" y="1350"/>
                  <a:pt x="1199" y="1350"/>
                </a:cubicBezTo>
                <a:lnTo>
                  <a:pt x="1295" y="1197"/>
                </a:lnTo>
                <a:close/>
                <a:moveTo>
                  <a:pt x="1315" y="1190"/>
                </a:moveTo>
                <a:cubicBezTo>
                  <a:pt x="1316" y="1188"/>
                  <a:pt x="1316" y="1186"/>
                  <a:pt x="1316" y="1184"/>
                </a:cubicBezTo>
                <a:cubicBezTo>
                  <a:pt x="1316" y="1180"/>
                  <a:pt x="1315" y="1177"/>
                  <a:pt x="1312" y="1174"/>
                </a:cubicBezTo>
                <a:cubicBezTo>
                  <a:pt x="1428" y="1034"/>
                  <a:pt x="1428" y="1034"/>
                  <a:pt x="1428" y="1034"/>
                </a:cubicBezTo>
                <a:lnTo>
                  <a:pt x="1315" y="1190"/>
                </a:lnTo>
                <a:close/>
              </a:path>
            </a:pathLst>
          </a:custGeom>
          <a:gradFill flip="none" rotWithShape="1">
            <a:gsLst>
              <a:gs pos="0">
                <a:srgbClr val="58698A">
                  <a:alpha val="5000"/>
                </a:srgbClr>
              </a:gs>
              <a:gs pos="100000">
                <a:srgbClr val="3E4A61">
                  <a:alpha val="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8060690" fontAlgn="base">
              <a:spcBef>
                <a:spcPct val="0"/>
              </a:spcBef>
              <a:spcAft>
                <a:spcPct val="0"/>
              </a:spcAft>
              <a:buClr>
                <a:srgbClr val="CC9900"/>
              </a:buClr>
              <a:buSzPct val="60000"/>
              <a:buFont typeface="Wingdings" panose="05000000000000000000" pitchFamily="2" charset="2"/>
              <a:buChar char="n"/>
              <a:defRPr/>
            </a:pPr>
            <a:endParaRPr lang="zh-CN" altLang="en-US" sz="1200" dirty="0">
              <a:solidFill>
                <a:prstClr val="white"/>
              </a:solidFill>
              <a:sym typeface="Arial" panose="020B0604020202020204" pitchFamily="34" charset="0"/>
            </a:endParaRPr>
          </a:p>
        </p:txBody>
      </p:sp>
      <p:sp>
        <p:nvSpPr>
          <p:cNvPr id="221" name="Freeform 33"/>
          <p:cNvSpPr/>
          <p:nvPr/>
        </p:nvSpPr>
        <p:spPr bwMode="auto">
          <a:xfrm rot="5400000">
            <a:off x="5399347" y="3442695"/>
            <a:ext cx="898715" cy="1142273"/>
          </a:xfrm>
          <a:custGeom>
            <a:avLst/>
            <a:gdLst/>
            <a:ahLst/>
            <a:cxnLst>
              <a:cxn ang="0">
                <a:pos x="796" y="718"/>
              </a:cxn>
              <a:cxn ang="0">
                <a:pos x="796" y="577"/>
              </a:cxn>
              <a:cxn ang="0">
                <a:pos x="796" y="371"/>
              </a:cxn>
              <a:cxn ang="0">
                <a:pos x="796" y="205"/>
              </a:cxn>
              <a:cxn ang="0">
                <a:pos x="398" y="0"/>
              </a:cxn>
              <a:cxn ang="0">
                <a:pos x="0" y="205"/>
              </a:cxn>
              <a:cxn ang="0">
                <a:pos x="0" y="365"/>
              </a:cxn>
              <a:cxn ang="0">
                <a:pos x="0" y="460"/>
              </a:cxn>
              <a:cxn ang="0">
                <a:pos x="0" y="581"/>
              </a:cxn>
              <a:cxn ang="0">
                <a:pos x="0" y="718"/>
              </a:cxn>
              <a:cxn ang="0">
                <a:pos x="398" y="919"/>
              </a:cxn>
              <a:cxn ang="0">
                <a:pos x="796" y="718"/>
              </a:cxn>
            </a:cxnLst>
            <a:rect l="0" t="0" r="r" b="b"/>
            <a:pathLst>
              <a:path w="796" h="919">
                <a:moveTo>
                  <a:pt x="796" y="718"/>
                </a:moveTo>
                <a:lnTo>
                  <a:pt x="796" y="577"/>
                </a:lnTo>
                <a:lnTo>
                  <a:pt x="796" y="371"/>
                </a:lnTo>
                <a:lnTo>
                  <a:pt x="796" y="205"/>
                </a:lnTo>
                <a:lnTo>
                  <a:pt x="398" y="0"/>
                </a:lnTo>
                <a:lnTo>
                  <a:pt x="0" y="205"/>
                </a:lnTo>
                <a:lnTo>
                  <a:pt x="0" y="365"/>
                </a:lnTo>
                <a:lnTo>
                  <a:pt x="0" y="460"/>
                </a:lnTo>
                <a:lnTo>
                  <a:pt x="0" y="581"/>
                </a:lnTo>
                <a:lnTo>
                  <a:pt x="0" y="718"/>
                </a:lnTo>
                <a:lnTo>
                  <a:pt x="398" y="919"/>
                </a:lnTo>
                <a:lnTo>
                  <a:pt x="796" y="718"/>
                </a:lnTo>
                <a:close/>
              </a:path>
            </a:pathLst>
          </a:custGeom>
          <a:gradFill flip="none" rotWithShape="1">
            <a:gsLst>
              <a:gs pos="100000">
                <a:sysClr val="window" lastClr="FFFFFF">
                  <a:lumMod val="75000"/>
                  <a:alpha val="48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lstStyle/>
          <a:p>
            <a:pPr marL="0" lvl="4" indent="-719455" algn="ctr" defTabSz="3839210" fontAlgn="ctr">
              <a:lnSpc>
                <a:spcPts val="4725"/>
              </a:lnSpc>
              <a:spcBef>
                <a:spcPct val="0"/>
              </a:spcBef>
              <a:spcAft>
                <a:spcPct val="0"/>
              </a:spcAft>
              <a:buClr>
                <a:srgbClr val="CC9900"/>
              </a:buClr>
              <a:buSzPct val="60000"/>
              <a:defRPr/>
            </a:pPr>
            <a:endParaRPr lang="zh-CN" altLang="en-US" sz="1200" kern="0" noProof="1">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a:endParaRPr>
          </a:p>
        </p:txBody>
      </p:sp>
      <p:sp>
        <p:nvSpPr>
          <p:cNvPr id="223" name="Freeform 34"/>
          <p:cNvSpPr/>
          <p:nvPr/>
        </p:nvSpPr>
        <p:spPr bwMode="auto">
          <a:xfrm rot="5400000">
            <a:off x="5738206" y="3766484"/>
            <a:ext cx="1000328" cy="494695"/>
          </a:xfrm>
          <a:custGeom>
            <a:avLst/>
            <a:gdLst/>
            <a:ahLst/>
            <a:cxnLst>
              <a:cxn ang="0">
                <a:pos x="886" y="398"/>
              </a:cxn>
              <a:cxn ang="0">
                <a:pos x="867" y="398"/>
              </a:cxn>
              <a:cxn ang="0">
                <a:pos x="867" y="241"/>
              </a:cxn>
              <a:cxn ang="0">
                <a:pos x="443" y="23"/>
              </a:cxn>
              <a:cxn ang="0">
                <a:pos x="20" y="241"/>
              </a:cxn>
              <a:cxn ang="0">
                <a:pos x="20" y="398"/>
              </a:cxn>
              <a:cxn ang="0">
                <a:pos x="0" y="398"/>
              </a:cxn>
              <a:cxn ang="0">
                <a:pos x="0" y="229"/>
              </a:cxn>
              <a:cxn ang="0">
                <a:pos x="443" y="0"/>
              </a:cxn>
              <a:cxn ang="0">
                <a:pos x="886" y="229"/>
              </a:cxn>
              <a:cxn ang="0">
                <a:pos x="886" y="398"/>
              </a:cxn>
            </a:cxnLst>
            <a:rect l="0" t="0" r="r" b="b"/>
            <a:pathLst>
              <a:path w="886" h="398">
                <a:moveTo>
                  <a:pt x="886" y="398"/>
                </a:moveTo>
                <a:lnTo>
                  <a:pt x="867" y="398"/>
                </a:lnTo>
                <a:lnTo>
                  <a:pt x="867" y="241"/>
                </a:lnTo>
                <a:lnTo>
                  <a:pt x="443" y="23"/>
                </a:lnTo>
                <a:lnTo>
                  <a:pt x="20" y="241"/>
                </a:lnTo>
                <a:lnTo>
                  <a:pt x="20" y="398"/>
                </a:lnTo>
                <a:lnTo>
                  <a:pt x="0" y="398"/>
                </a:lnTo>
                <a:lnTo>
                  <a:pt x="0" y="229"/>
                </a:lnTo>
                <a:lnTo>
                  <a:pt x="443" y="0"/>
                </a:lnTo>
                <a:lnTo>
                  <a:pt x="886" y="229"/>
                </a:lnTo>
                <a:lnTo>
                  <a:pt x="886" y="398"/>
                </a:lnTo>
                <a:close/>
              </a:path>
            </a:pathLst>
          </a:custGeom>
          <a:solidFill>
            <a:srgbClr val="0070C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719455" algn="ctr" defTabSz="8060690" fontAlgn="base">
              <a:lnSpc>
                <a:spcPts val="4725"/>
              </a:lnSpc>
              <a:spcBef>
                <a:spcPct val="0"/>
              </a:spcBef>
              <a:spcAft>
                <a:spcPct val="0"/>
              </a:spcAft>
              <a:buClr>
                <a:srgbClr val="CC9900"/>
              </a:buClr>
              <a:buSzPct val="80000"/>
              <a:buFont typeface="Wingdings" panose="05000000000000000000" pitchFamily="2" charset="2"/>
              <a:buChar char="n"/>
              <a:defRPr/>
            </a:pPr>
            <a:endParaRPr lang="zh-CN" altLang="en-US" sz="1200" noProof="1">
              <a:solidFill>
                <a:prstClr val="white"/>
              </a:solidFill>
              <a:sym typeface="微软雅黑" panose="020B0503020204020204" pitchFamily="34" charset="-122"/>
            </a:endParaRPr>
          </a:p>
        </p:txBody>
      </p:sp>
      <p:sp>
        <p:nvSpPr>
          <p:cNvPr id="224" name="Freeform 35"/>
          <p:cNvSpPr/>
          <p:nvPr/>
        </p:nvSpPr>
        <p:spPr bwMode="auto">
          <a:xfrm rot="5400000">
            <a:off x="4942094" y="3786992"/>
            <a:ext cx="1000328" cy="453679"/>
          </a:xfrm>
          <a:custGeom>
            <a:avLst/>
            <a:gdLst/>
            <a:ahLst/>
            <a:cxnLst>
              <a:cxn ang="0">
                <a:pos x="443" y="365"/>
              </a:cxn>
              <a:cxn ang="0">
                <a:pos x="0" y="144"/>
              </a:cxn>
              <a:cxn ang="0">
                <a:pos x="0" y="0"/>
              </a:cxn>
              <a:cxn ang="0">
                <a:pos x="20" y="0"/>
              </a:cxn>
              <a:cxn ang="0">
                <a:pos x="20" y="132"/>
              </a:cxn>
              <a:cxn ang="0">
                <a:pos x="443" y="344"/>
              </a:cxn>
              <a:cxn ang="0">
                <a:pos x="867" y="132"/>
              </a:cxn>
              <a:cxn ang="0">
                <a:pos x="867" y="0"/>
              </a:cxn>
              <a:cxn ang="0">
                <a:pos x="886" y="0"/>
              </a:cxn>
              <a:cxn ang="0">
                <a:pos x="886" y="144"/>
              </a:cxn>
              <a:cxn ang="0">
                <a:pos x="443" y="365"/>
              </a:cxn>
            </a:cxnLst>
            <a:rect l="0" t="0" r="r" b="b"/>
            <a:pathLst>
              <a:path w="886" h="365">
                <a:moveTo>
                  <a:pt x="443" y="365"/>
                </a:moveTo>
                <a:lnTo>
                  <a:pt x="0" y="144"/>
                </a:lnTo>
                <a:lnTo>
                  <a:pt x="0" y="0"/>
                </a:lnTo>
                <a:lnTo>
                  <a:pt x="20" y="0"/>
                </a:lnTo>
                <a:lnTo>
                  <a:pt x="20" y="132"/>
                </a:lnTo>
                <a:lnTo>
                  <a:pt x="443" y="344"/>
                </a:lnTo>
                <a:lnTo>
                  <a:pt x="867" y="132"/>
                </a:lnTo>
                <a:lnTo>
                  <a:pt x="867" y="0"/>
                </a:lnTo>
                <a:lnTo>
                  <a:pt x="886" y="0"/>
                </a:lnTo>
                <a:lnTo>
                  <a:pt x="886" y="144"/>
                </a:lnTo>
                <a:lnTo>
                  <a:pt x="443" y="365"/>
                </a:lnTo>
                <a:close/>
              </a:path>
            </a:pathLst>
          </a:custGeom>
          <a:solidFill>
            <a:srgbClr val="0070C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719455" algn="ctr" defTabSz="8060690" fontAlgn="base">
              <a:lnSpc>
                <a:spcPts val="4725"/>
              </a:lnSpc>
              <a:spcBef>
                <a:spcPct val="0"/>
              </a:spcBef>
              <a:spcAft>
                <a:spcPct val="0"/>
              </a:spcAft>
              <a:buClr>
                <a:srgbClr val="CC9900"/>
              </a:buClr>
              <a:buSzPct val="80000"/>
              <a:buFont typeface="Wingdings" panose="05000000000000000000" pitchFamily="2" charset="2"/>
              <a:buChar char="n"/>
              <a:defRPr/>
            </a:pPr>
            <a:endParaRPr lang="zh-CN" altLang="en-US" sz="1200" noProof="1">
              <a:solidFill>
                <a:prstClr val="white"/>
              </a:solidFill>
              <a:sym typeface="微软雅黑" panose="020B0503020204020204" pitchFamily="34" charset="-122"/>
            </a:endParaRPr>
          </a:p>
        </p:txBody>
      </p:sp>
      <p:sp>
        <p:nvSpPr>
          <p:cNvPr id="225" name="Freeform 126"/>
          <p:cNvSpPr/>
          <p:nvPr/>
        </p:nvSpPr>
        <p:spPr bwMode="auto">
          <a:xfrm>
            <a:off x="5737282" y="3698727"/>
            <a:ext cx="219453" cy="255369"/>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rgbClr val="00B0F0"/>
          </a:solidFill>
          <a:ln w="9525">
            <a:noFill/>
            <a:round/>
          </a:ln>
        </p:spPr>
        <p:txBody>
          <a:bodyPr vert="horz" wrap="square" lIns="287892" tIns="143946" rIns="287892" bIns="143946" numCol="1" anchor="t" anchorCtr="0" compatLnSpc="1"/>
          <a:lstStyle/>
          <a:p>
            <a:pPr defTabSz="2159000"/>
            <a:endParaRPr lang="en-US" sz="1200">
              <a:solidFill>
                <a:srgbClr val="1D1D1A"/>
              </a:solidFill>
            </a:endParaRPr>
          </a:p>
        </p:txBody>
      </p:sp>
      <p:sp>
        <p:nvSpPr>
          <p:cNvPr id="226" name="文本框 225"/>
          <p:cNvSpPr txBox="1"/>
          <p:nvPr/>
        </p:nvSpPr>
        <p:spPr>
          <a:xfrm>
            <a:off x="5520583" y="4043600"/>
            <a:ext cx="838727" cy="325728"/>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鲲鹏生态</a:t>
            </a:r>
            <a:endParaRPr lang="zh-CN" altLang="en-US" sz="1200" dirty="0">
              <a:latin typeface="微软雅黑" panose="020B0503020204020204" pitchFamily="34" charset="-122"/>
              <a:ea typeface="微软雅黑" panose="020B0503020204020204" pitchFamily="34" charset="-122"/>
            </a:endParaRPr>
          </a:p>
        </p:txBody>
      </p:sp>
      <p:sp>
        <p:nvSpPr>
          <p:cNvPr id="262" name="文本框 261"/>
          <p:cNvSpPr txBox="1"/>
          <p:nvPr/>
        </p:nvSpPr>
        <p:spPr>
          <a:xfrm>
            <a:off x="2806221" y="1393966"/>
            <a:ext cx="2248587" cy="1261884"/>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技术生态</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鲲鹏计算平台是是一个开放的技术生态，兼容业界主流操作系统，数据库，中间件等软件。</a:t>
            </a:r>
            <a:endParaRPr lang="en-US" altLang="zh-CN" sz="1200" dirty="0" smtClean="0">
              <a:latin typeface="微软雅黑" panose="020B0503020204020204" pitchFamily="34" charset="-122"/>
              <a:ea typeface="微软雅黑" panose="020B0503020204020204" pitchFamily="34" charset="-122"/>
            </a:endParaRPr>
          </a:p>
          <a:p>
            <a:pPr algn="r"/>
            <a:endParaRPr lang="en-US" altLang="zh-CN" sz="1200" dirty="0">
              <a:latin typeface="微软雅黑" panose="020B0503020204020204" pitchFamily="34" charset="-122"/>
              <a:ea typeface="微软雅黑" panose="020B0503020204020204" pitchFamily="34" charset="-122"/>
            </a:endParaRPr>
          </a:p>
          <a:p>
            <a:pPr algn="r"/>
            <a:endParaRPr lang="en-US" altLang="zh-CN" sz="1200" dirty="0" smtClean="0">
              <a:latin typeface="微软雅黑" panose="020B0503020204020204" pitchFamily="34" charset="-122"/>
              <a:ea typeface="微软雅黑" panose="020B0503020204020204" pitchFamily="34" charset="-122"/>
            </a:endParaRPr>
          </a:p>
        </p:txBody>
      </p:sp>
      <p:pic>
        <p:nvPicPr>
          <p:cNvPr id="264" name="图片 263"/>
          <p:cNvPicPr>
            <a:picLocks noChangeAspect="1"/>
          </p:cNvPicPr>
          <p:nvPr/>
        </p:nvPicPr>
        <p:blipFill rotWithShape="1">
          <a:blip r:embed="rId1"/>
          <a:srcRect t="1" b="11462"/>
          <a:stretch>
            <a:fillRect/>
          </a:stretch>
        </p:blipFill>
        <p:spPr>
          <a:xfrm>
            <a:off x="2929225" y="2256848"/>
            <a:ext cx="578065" cy="384804"/>
          </a:xfrm>
          <a:prstGeom prst="rect">
            <a:avLst/>
          </a:prstGeom>
        </p:spPr>
      </p:pic>
      <p:pic>
        <p:nvPicPr>
          <p:cNvPr id="266" name="图片 265"/>
          <p:cNvPicPr>
            <a:picLocks noChangeAspect="1"/>
          </p:cNvPicPr>
          <p:nvPr/>
        </p:nvPicPr>
        <p:blipFill>
          <a:blip r:embed="rId2"/>
          <a:stretch>
            <a:fillRect/>
          </a:stretch>
        </p:blipFill>
        <p:spPr>
          <a:xfrm>
            <a:off x="3697952" y="2285504"/>
            <a:ext cx="537141" cy="368169"/>
          </a:xfrm>
          <a:prstGeom prst="rect">
            <a:avLst/>
          </a:prstGeom>
        </p:spPr>
      </p:pic>
      <p:pic>
        <p:nvPicPr>
          <p:cNvPr id="267" name="图片 266"/>
          <p:cNvPicPr>
            <a:picLocks noChangeAspect="1"/>
          </p:cNvPicPr>
          <p:nvPr/>
        </p:nvPicPr>
        <p:blipFill>
          <a:blip r:embed="rId3"/>
          <a:stretch>
            <a:fillRect/>
          </a:stretch>
        </p:blipFill>
        <p:spPr>
          <a:xfrm>
            <a:off x="4434254" y="2273589"/>
            <a:ext cx="512885" cy="372172"/>
          </a:xfrm>
          <a:prstGeom prst="rect">
            <a:avLst/>
          </a:prstGeom>
        </p:spPr>
      </p:pic>
      <p:sp>
        <p:nvSpPr>
          <p:cNvPr id="268" name="文本框 267"/>
          <p:cNvSpPr txBox="1"/>
          <p:nvPr/>
        </p:nvSpPr>
        <p:spPr>
          <a:xfrm>
            <a:off x="7090593" y="1386760"/>
            <a:ext cx="2248587" cy="1446550"/>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高校合作</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校企合作，持续为计算产业培养和输出人才，合作方式：</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校企联合课程</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校</a:t>
            </a:r>
            <a:r>
              <a:rPr lang="zh-CN" altLang="en-US" sz="1200" dirty="0" smtClean="0">
                <a:latin typeface="微软雅黑" panose="020B0503020204020204" pitchFamily="34" charset="-122"/>
                <a:ea typeface="微软雅黑" panose="020B0503020204020204" pitchFamily="34" charset="-122"/>
              </a:rPr>
              <a:t>企图书出版</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高校实训室建设</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人才双选会</a:t>
            </a:r>
            <a:endParaRPr lang="en-US" altLang="zh-CN" sz="1200" dirty="0" smtClean="0">
              <a:latin typeface="微软雅黑" panose="020B0503020204020204" pitchFamily="34" charset="-122"/>
              <a:ea typeface="微软雅黑" panose="020B0503020204020204" pitchFamily="34" charset="-122"/>
            </a:endParaRPr>
          </a:p>
        </p:txBody>
      </p:sp>
      <p:sp>
        <p:nvSpPr>
          <p:cNvPr id="269" name="文本框 268"/>
          <p:cNvSpPr txBox="1"/>
          <p:nvPr/>
        </p:nvSpPr>
        <p:spPr>
          <a:xfrm>
            <a:off x="1605518" y="3077604"/>
            <a:ext cx="2128192" cy="1261884"/>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开发者生态</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鲲鹏计算平台鼓励开发者基于平台进行业务开发和创新：</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鲲鹏开发者大赛</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鲲鹏在线课程</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云端实验室</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鲲鹏职业认证</a:t>
            </a:r>
            <a:endParaRPr lang="en-US" altLang="zh-CN" sz="1200" dirty="0" smtClean="0">
              <a:latin typeface="微软雅黑" panose="020B0503020204020204" pitchFamily="34" charset="-122"/>
              <a:ea typeface="微软雅黑" panose="020B0503020204020204" pitchFamily="34" charset="-122"/>
            </a:endParaRPr>
          </a:p>
        </p:txBody>
      </p:sp>
      <p:sp>
        <p:nvSpPr>
          <p:cNvPr id="405" name="文本框 404"/>
          <p:cNvSpPr txBox="1"/>
          <p:nvPr/>
        </p:nvSpPr>
        <p:spPr>
          <a:xfrm>
            <a:off x="7519717" y="3041665"/>
            <a:ext cx="3362412" cy="1446550"/>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产业生态</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与伙伴和客户一道，共同打造面向行业的解决方案：</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p:txBody>
      </p:sp>
      <p:sp>
        <p:nvSpPr>
          <p:cNvPr id="410" name="文本框 409"/>
          <p:cNvSpPr txBox="1"/>
          <p:nvPr/>
        </p:nvSpPr>
        <p:spPr>
          <a:xfrm>
            <a:off x="6989323" y="4672859"/>
            <a:ext cx="2626008" cy="1261884"/>
          </a:xfrm>
          <a:prstGeom prst="rect">
            <a:avLst/>
          </a:prstGeom>
          <a:noFill/>
          <a:ln>
            <a:solidFill>
              <a:srgbClr val="A6A6A6"/>
            </a:solidFill>
          </a:ln>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伙伴生态</a:t>
            </a:r>
            <a:endParaRPr lang="en-US" altLang="zh-CN" sz="1600" b="1"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三大伙伴计划为伙伴，提供</a:t>
            </a:r>
            <a:r>
              <a:rPr lang="zh-CN" altLang="en-US" sz="1200" dirty="0">
                <a:latin typeface="微软雅黑" panose="020B0503020204020204" pitchFamily="34" charset="-122"/>
                <a:ea typeface="微软雅黑" panose="020B0503020204020204" pitchFamily="34" charset="-122"/>
              </a:rPr>
              <a:t>培训、技术、营销、市场的全面</a:t>
            </a:r>
            <a:r>
              <a:rPr lang="zh-CN" altLang="en-US" sz="1200" dirty="0" smtClean="0">
                <a:latin typeface="微软雅黑" panose="020B0503020204020204" pitchFamily="34" charset="-122"/>
                <a:ea typeface="微软雅黑" panose="020B0503020204020204" pitchFamily="34" charset="-122"/>
              </a:rPr>
              <a:t>支持</a:t>
            </a:r>
            <a:r>
              <a:rPr lang="zh-CN" altLang="en-US" sz="1200" dirty="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鲲鹏凌云伙伴计划</a:t>
            </a:r>
            <a:endParaRPr lang="ko-KR" altLang="en-US"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鲲鹏展翅伙伴计划</a:t>
            </a:r>
            <a:endParaRPr lang="ko-KR" altLang="en-US"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鲲鹏智数伙伴计划</a:t>
            </a:r>
            <a:endParaRPr lang="ko-KR" altLang="en-US" sz="1200" dirty="0">
              <a:latin typeface="微软雅黑" panose="020B0503020204020204" pitchFamily="34" charset="-122"/>
              <a:ea typeface="微软雅黑" panose="020B0503020204020204" pitchFamily="34" charset="-122"/>
            </a:endParaRPr>
          </a:p>
        </p:txBody>
      </p:sp>
      <p:grpSp>
        <p:nvGrpSpPr>
          <p:cNvPr id="414" name="组合 413"/>
          <p:cNvGrpSpPr/>
          <p:nvPr/>
        </p:nvGrpSpPr>
        <p:grpSpPr>
          <a:xfrm>
            <a:off x="10317240" y="3677762"/>
            <a:ext cx="258950" cy="239850"/>
            <a:chOff x="3194051" y="1846265"/>
            <a:chExt cx="519112" cy="584199"/>
          </a:xfrm>
          <a:solidFill>
            <a:srgbClr val="3BBBEA"/>
          </a:solidFill>
        </p:grpSpPr>
        <p:sp>
          <p:nvSpPr>
            <p:cNvPr id="415" name="Freeform 71"/>
            <p:cNvSpPr>
              <a:spLocks noEditPoints="1"/>
            </p:cNvSpPr>
            <p:nvPr/>
          </p:nvSpPr>
          <p:spPr bwMode="auto">
            <a:xfrm>
              <a:off x="3194051" y="1846265"/>
              <a:ext cx="519112" cy="573086"/>
            </a:xfrm>
            <a:custGeom>
              <a:avLst/>
              <a:gdLst>
                <a:gd name="T0" fmla="*/ 135 w 135"/>
                <a:gd name="T1" fmla="*/ 60 h 150"/>
                <a:gd name="T2" fmla="*/ 120 w 135"/>
                <a:gd name="T3" fmla="*/ 49 h 150"/>
                <a:gd name="T4" fmla="*/ 123 w 135"/>
                <a:gd name="T5" fmla="*/ 56 h 150"/>
                <a:gd name="T6" fmla="*/ 126 w 135"/>
                <a:gd name="T7" fmla="*/ 44 h 150"/>
                <a:gd name="T8" fmla="*/ 126 w 135"/>
                <a:gd name="T9" fmla="*/ 41 h 150"/>
                <a:gd name="T10" fmla="*/ 123 w 135"/>
                <a:gd name="T11" fmla="*/ 41 h 150"/>
                <a:gd name="T12" fmla="*/ 74 w 135"/>
                <a:gd name="T13" fmla="*/ 38 h 150"/>
                <a:gd name="T14" fmla="*/ 102 w 135"/>
                <a:gd name="T15" fmla="*/ 32 h 150"/>
                <a:gd name="T16" fmla="*/ 108 w 135"/>
                <a:gd name="T17" fmla="*/ 32 h 150"/>
                <a:gd name="T18" fmla="*/ 71 w 135"/>
                <a:gd name="T19" fmla="*/ 20 h 150"/>
                <a:gd name="T20" fmla="*/ 68 w 135"/>
                <a:gd name="T21" fmla="*/ 0 h 150"/>
                <a:gd name="T22" fmla="*/ 64 w 135"/>
                <a:gd name="T23" fmla="*/ 20 h 150"/>
                <a:gd name="T24" fmla="*/ 27 w 135"/>
                <a:gd name="T25" fmla="*/ 32 h 150"/>
                <a:gd name="T26" fmla="*/ 33 w 135"/>
                <a:gd name="T27" fmla="*/ 32 h 150"/>
                <a:gd name="T28" fmla="*/ 61 w 135"/>
                <a:gd name="T29" fmla="*/ 38 h 150"/>
                <a:gd name="T30" fmla="*/ 12 w 135"/>
                <a:gd name="T31" fmla="*/ 41 h 150"/>
                <a:gd name="T32" fmla="*/ 9 w 135"/>
                <a:gd name="T33" fmla="*/ 41 h 150"/>
                <a:gd name="T34" fmla="*/ 12 w 135"/>
                <a:gd name="T35" fmla="*/ 56 h 150"/>
                <a:gd name="T36" fmla="*/ 15 w 135"/>
                <a:gd name="T37" fmla="*/ 49 h 150"/>
                <a:gd name="T38" fmla="*/ 0 w 135"/>
                <a:gd name="T39" fmla="*/ 60 h 150"/>
                <a:gd name="T40" fmla="*/ 0 w 135"/>
                <a:gd name="T41" fmla="*/ 63 h 150"/>
                <a:gd name="T42" fmla="*/ 3 w 135"/>
                <a:gd name="T43" fmla="*/ 77 h 150"/>
                <a:gd name="T44" fmla="*/ 6 w 135"/>
                <a:gd name="T45" fmla="*/ 68 h 150"/>
                <a:gd name="T46" fmla="*/ 16 w 135"/>
                <a:gd name="T47" fmla="*/ 150 h 150"/>
                <a:gd name="T48" fmla="*/ 60 w 135"/>
                <a:gd name="T49" fmla="*/ 147 h 150"/>
                <a:gd name="T50" fmla="*/ 25 w 135"/>
                <a:gd name="T51" fmla="*/ 144 h 150"/>
                <a:gd name="T52" fmla="*/ 103 w 135"/>
                <a:gd name="T53" fmla="*/ 128 h 150"/>
                <a:gd name="T54" fmla="*/ 78 w 135"/>
                <a:gd name="T55" fmla="*/ 144 h 150"/>
                <a:gd name="T56" fmla="*/ 78 w 135"/>
                <a:gd name="T57" fmla="*/ 150 h 150"/>
                <a:gd name="T58" fmla="*/ 92 w 135"/>
                <a:gd name="T59" fmla="*/ 84 h 150"/>
                <a:gd name="T60" fmla="*/ 129 w 135"/>
                <a:gd name="T61" fmla="*/ 74 h 150"/>
                <a:gd name="T62" fmla="*/ 135 w 135"/>
                <a:gd name="T63" fmla="*/ 74 h 150"/>
                <a:gd name="T64" fmla="*/ 135 w 135"/>
                <a:gd name="T65" fmla="*/ 63 h 150"/>
                <a:gd name="T66" fmla="*/ 86 w 135"/>
                <a:gd name="T67" fmla="*/ 85 h 150"/>
                <a:gd name="T68" fmla="*/ 40 w 135"/>
                <a:gd name="T69" fmla="*/ 107 h 150"/>
                <a:gd name="T70" fmla="*/ 49 w 135"/>
                <a:gd name="T71" fmla="*/ 84 h 150"/>
                <a:gd name="T72" fmla="*/ 56 w 135"/>
                <a:gd name="T73" fmla="*/ 66 h 150"/>
                <a:gd name="T74" fmla="*/ 85 w 135"/>
                <a:gd name="T75" fmla="*/ 83 h 150"/>
                <a:gd name="T76" fmla="*/ 59 w 135"/>
                <a:gd name="T77" fmla="*/ 60 h 150"/>
                <a:gd name="T78" fmla="*/ 71 w 135"/>
                <a:gd name="T79" fmla="*/ 47 h 150"/>
                <a:gd name="T80" fmla="*/ 59 w 135"/>
                <a:gd name="T81" fmla="*/ 60 h 150"/>
                <a:gd name="T82" fmla="*/ 81 w 135"/>
                <a:gd name="T83" fmla="*/ 57 h 150"/>
                <a:gd name="T84" fmla="*/ 106 w 135"/>
                <a:gd name="T85" fmla="*/ 47 h 150"/>
                <a:gd name="T86" fmla="*/ 72 w 135"/>
                <a:gd name="T87" fmla="*/ 33 h 150"/>
                <a:gd name="T88" fmla="*/ 71 w 135"/>
                <a:gd name="T89" fmla="*/ 26 h 150"/>
                <a:gd name="T90" fmla="*/ 46 w 135"/>
                <a:gd name="T91" fmla="*/ 26 h 150"/>
                <a:gd name="T92" fmla="*/ 64 w 135"/>
                <a:gd name="T93" fmla="*/ 29 h 150"/>
                <a:gd name="T94" fmla="*/ 63 w 135"/>
                <a:gd name="T95" fmla="*/ 33 h 150"/>
                <a:gd name="T96" fmla="*/ 67 w 135"/>
                <a:gd name="T97" fmla="*/ 38 h 150"/>
                <a:gd name="T98" fmla="*/ 66 w 135"/>
                <a:gd name="T99" fmla="*/ 41 h 150"/>
                <a:gd name="T100" fmla="*/ 54 w 135"/>
                <a:gd name="T101" fmla="*/ 57 h 150"/>
                <a:gd name="T102" fmla="*/ 57 w 135"/>
                <a:gd name="T103" fmla="*/ 47 h 150"/>
                <a:gd name="T104" fmla="*/ 17 w 135"/>
                <a:gd name="T105" fmla="*/ 66 h 150"/>
                <a:gd name="T106" fmla="*/ 45 w 135"/>
                <a:gd name="T107" fmla="*/ 79 h 150"/>
                <a:gd name="T108" fmla="*/ 34 w 135"/>
                <a:gd name="T109" fmla="*/ 122 h 150"/>
                <a:gd name="T110" fmla="*/ 98 w 135"/>
                <a:gd name="T111" fmla="*/ 113 h 150"/>
                <a:gd name="T112" fmla="*/ 34 w 135"/>
                <a:gd name="T113" fmla="*/ 122 h 150"/>
                <a:gd name="T114" fmla="*/ 118 w 135"/>
                <a:gd name="T115" fmla="*/ 66 h 150"/>
                <a:gd name="T116" fmla="*/ 85 w 135"/>
                <a:gd name="T11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50">
                  <a:moveTo>
                    <a:pt x="135" y="63"/>
                  </a:moveTo>
                  <a:cubicBezTo>
                    <a:pt x="135" y="60"/>
                    <a:pt x="135" y="60"/>
                    <a:pt x="135" y="60"/>
                  </a:cubicBezTo>
                  <a:cubicBezTo>
                    <a:pt x="89" y="60"/>
                    <a:pt x="89" y="60"/>
                    <a:pt x="89" y="60"/>
                  </a:cubicBezTo>
                  <a:cubicBezTo>
                    <a:pt x="120" y="49"/>
                    <a:pt x="120" y="49"/>
                    <a:pt x="120" y="49"/>
                  </a:cubicBezTo>
                  <a:cubicBezTo>
                    <a:pt x="120" y="53"/>
                    <a:pt x="120" y="53"/>
                    <a:pt x="120" y="53"/>
                  </a:cubicBezTo>
                  <a:cubicBezTo>
                    <a:pt x="120" y="55"/>
                    <a:pt x="121" y="56"/>
                    <a:pt x="123" y="56"/>
                  </a:cubicBezTo>
                  <a:cubicBezTo>
                    <a:pt x="125" y="56"/>
                    <a:pt x="126" y="55"/>
                    <a:pt x="126" y="53"/>
                  </a:cubicBezTo>
                  <a:cubicBezTo>
                    <a:pt x="126" y="44"/>
                    <a:pt x="126" y="44"/>
                    <a:pt x="126" y="44"/>
                  </a:cubicBezTo>
                  <a:cubicBezTo>
                    <a:pt x="126" y="44"/>
                    <a:pt x="126" y="44"/>
                    <a:pt x="126" y="44"/>
                  </a:cubicBezTo>
                  <a:cubicBezTo>
                    <a:pt x="126" y="41"/>
                    <a:pt x="126" y="41"/>
                    <a:pt x="126" y="41"/>
                  </a:cubicBezTo>
                  <a:cubicBezTo>
                    <a:pt x="123" y="41"/>
                    <a:pt x="123" y="41"/>
                    <a:pt x="123" y="41"/>
                  </a:cubicBezTo>
                  <a:cubicBezTo>
                    <a:pt x="123" y="41"/>
                    <a:pt x="123" y="41"/>
                    <a:pt x="123" y="41"/>
                  </a:cubicBezTo>
                  <a:cubicBezTo>
                    <a:pt x="75" y="41"/>
                    <a:pt x="75" y="41"/>
                    <a:pt x="75" y="41"/>
                  </a:cubicBezTo>
                  <a:cubicBezTo>
                    <a:pt x="74" y="38"/>
                    <a:pt x="74" y="38"/>
                    <a:pt x="74" y="38"/>
                  </a:cubicBezTo>
                  <a:cubicBezTo>
                    <a:pt x="102" y="28"/>
                    <a:pt x="102" y="28"/>
                    <a:pt x="102" y="28"/>
                  </a:cubicBezTo>
                  <a:cubicBezTo>
                    <a:pt x="102" y="32"/>
                    <a:pt x="102" y="32"/>
                    <a:pt x="102" y="32"/>
                  </a:cubicBezTo>
                  <a:cubicBezTo>
                    <a:pt x="102" y="34"/>
                    <a:pt x="103" y="35"/>
                    <a:pt x="105" y="35"/>
                  </a:cubicBezTo>
                  <a:cubicBezTo>
                    <a:pt x="106" y="35"/>
                    <a:pt x="108" y="34"/>
                    <a:pt x="108" y="32"/>
                  </a:cubicBezTo>
                  <a:cubicBezTo>
                    <a:pt x="108" y="20"/>
                    <a:pt x="108" y="20"/>
                    <a:pt x="108" y="20"/>
                  </a:cubicBezTo>
                  <a:cubicBezTo>
                    <a:pt x="71" y="20"/>
                    <a:pt x="71" y="20"/>
                    <a:pt x="71" y="20"/>
                  </a:cubicBezTo>
                  <a:cubicBezTo>
                    <a:pt x="71" y="3"/>
                    <a:pt x="71" y="3"/>
                    <a:pt x="71" y="3"/>
                  </a:cubicBezTo>
                  <a:cubicBezTo>
                    <a:pt x="71" y="1"/>
                    <a:pt x="69" y="0"/>
                    <a:pt x="68" y="0"/>
                  </a:cubicBezTo>
                  <a:cubicBezTo>
                    <a:pt x="66" y="0"/>
                    <a:pt x="64" y="1"/>
                    <a:pt x="64" y="3"/>
                  </a:cubicBezTo>
                  <a:cubicBezTo>
                    <a:pt x="64" y="20"/>
                    <a:pt x="64" y="20"/>
                    <a:pt x="64" y="20"/>
                  </a:cubicBezTo>
                  <a:cubicBezTo>
                    <a:pt x="27" y="20"/>
                    <a:pt x="27" y="20"/>
                    <a:pt x="27" y="20"/>
                  </a:cubicBezTo>
                  <a:cubicBezTo>
                    <a:pt x="27" y="32"/>
                    <a:pt x="27" y="32"/>
                    <a:pt x="27" y="32"/>
                  </a:cubicBezTo>
                  <a:cubicBezTo>
                    <a:pt x="27" y="34"/>
                    <a:pt x="29" y="35"/>
                    <a:pt x="30" y="35"/>
                  </a:cubicBezTo>
                  <a:cubicBezTo>
                    <a:pt x="32" y="35"/>
                    <a:pt x="33" y="34"/>
                    <a:pt x="33" y="32"/>
                  </a:cubicBezTo>
                  <a:cubicBezTo>
                    <a:pt x="33" y="28"/>
                    <a:pt x="33" y="28"/>
                    <a:pt x="33" y="28"/>
                  </a:cubicBezTo>
                  <a:cubicBezTo>
                    <a:pt x="61" y="38"/>
                    <a:pt x="61" y="38"/>
                    <a:pt x="61" y="38"/>
                  </a:cubicBezTo>
                  <a:cubicBezTo>
                    <a:pt x="60" y="41"/>
                    <a:pt x="60" y="41"/>
                    <a:pt x="60" y="41"/>
                  </a:cubicBezTo>
                  <a:cubicBezTo>
                    <a:pt x="12" y="41"/>
                    <a:pt x="12" y="41"/>
                    <a:pt x="12" y="41"/>
                  </a:cubicBezTo>
                  <a:cubicBezTo>
                    <a:pt x="12" y="41"/>
                    <a:pt x="12" y="41"/>
                    <a:pt x="12" y="41"/>
                  </a:cubicBezTo>
                  <a:cubicBezTo>
                    <a:pt x="9" y="41"/>
                    <a:pt x="9" y="41"/>
                    <a:pt x="9" y="41"/>
                  </a:cubicBezTo>
                  <a:cubicBezTo>
                    <a:pt x="9" y="53"/>
                    <a:pt x="9" y="53"/>
                    <a:pt x="9" y="53"/>
                  </a:cubicBezTo>
                  <a:cubicBezTo>
                    <a:pt x="9" y="55"/>
                    <a:pt x="10" y="56"/>
                    <a:pt x="12" y="56"/>
                  </a:cubicBezTo>
                  <a:cubicBezTo>
                    <a:pt x="14" y="56"/>
                    <a:pt x="15" y="55"/>
                    <a:pt x="15" y="53"/>
                  </a:cubicBezTo>
                  <a:cubicBezTo>
                    <a:pt x="15" y="49"/>
                    <a:pt x="15" y="49"/>
                    <a:pt x="15" y="49"/>
                  </a:cubicBezTo>
                  <a:cubicBezTo>
                    <a:pt x="46" y="60"/>
                    <a:pt x="46" y="60"/>
                    <a:pt x="46" y="60"/>
                  </a:cubicBezTo>
                  <a:cubicBezTo>
                    <a:pt x="0" y="60"/>
                    <a:pt x="0" y="60"/>
                    <a:pt x="0" y="60"/>
                  </a:cubicBezTo>
                  <a:cubicBezTo>
                    <a:pt x="0" y="63"/>
                    <a:pt x="0" y="63"/>
                    <a:pt x="0" y="63"/>
                  </a:cubicBezTo>
                  <a:cubicBezTo>
                    <a:pt x="0" y="63"/>
                    <a:pt x="0" y="63"/>
                    <a:pt x="0" y="63"/>
                  </a:cubicBezTo>
                  <a:cubicBezTo>
                    <a:pt x="0" y="74"/>
                    <a:pt x="0" y="74"/>
                    <a:pt x="0" y="74"/>
                  </a:cubicBezTo>
                  <a:cubicBezTo>
                    <a:pt x="0" y="75"/>
                    <a:pt x="1" y="77"/>
                    <a:pt x="3" y="77"/>
                  </a:cubicBezTo>
                  <a:cubicBezTo>
                    <a:pt x="5" y="77"/>
                    <a:pt x="6" y="75"/>
                    <a:pt x="6" y="74"/>
                  </a:cubicBezTo>
                  <a:cubicBezTo>
                    <a:pt x="6" y="68"/>
                    <a:pt x="6" y="68"/>
                    <a:pt x="6" y="68"/>
                  </a:cubicBezTo>
                  <a:cubicBezTo>
                    <a:pt x="43" y="84"/>
                    <a:pt x="43" y="84"/>
                    <a:pt x="43" y="84"/>
                  </a:cubicBezTo>
                  <a:cubicBezTo>
                    <a:pt x="16" y="150"/>
                    <a:pt x="16" y="150"/>
                    <a:pt x="16" y="150"/>
                  </a:cubicBezTo>
                  <a:cubicBezTo>
                    <a:pt x="57" y="150"/>
                    <a:pt x="57" y="150"/>
                    <a:pt x="57" y="150"/>
                  </a:cubicBezTo>
                  <a:cubicBezTo>
                    <a:pt x="59" y="150"/>
                    <a:pt x="60" y="148"/>
                    <a:pt x="60" y="147"/>
                  </a:cubicBezTo>
                  <a:cubicBezTo>
                    <a:pt x="60" y="145"/>
                    <a:pt x="59" y="144"/>
                    <a:pt x="57" y="144"/>
                  </a:cubicBezTo>
                  <a:cubicBezTo>
                    <a:pt x="25" y="144"/>
                    <a:pt x="25" y="144"/>
                    <a:pt x="25" y="144"/>
                  </a:cubicBezTo>
                  <a:cubicBezTo>
                    <a:pt x="32" y="128"/>
                    <a:pt x="32" y="128"/>
                    <a:pt x="32" y="128"/>
                  </a:cubicBezTo>
                  <a:cubicBezTo>
                    <a:pt x="103" y="128"/>
                    <a:pt x="103" y="128"/>
                    <a:pt x="103" y="128"/>
                  </a:cubicBezTo>
                  <a:cubicBezTo>
                    <a:pt x="110" y="144"/>
                    <a:pt x="110" y="144"/>
                    <a:pt x="110" y="144"/>
                  </a:cubicBezTo>
                  <a:cubicBezTo>
                    <a:pt x="78" y="144"/>
                    <a:pt x="78" y="144"/>
                    <a:pt x="78" y="144"/>
                  </a:cubicBezTo>
                  <a:cubicBezTo>
                    <a:pt x="76" y="144"/>
                    <a:pt x="75" y="145"/>
                    <a:pt x="75" y="147"/>
                  </a:cubicBezTo>
                  <a:cubicBezTo>
                    <a:pt x="75" y="148"/>
                    <a:pt x="76" y="150"/>
                    <a:pt x="78" y="150"/>
                  </a:cubicBezTo>
                  <a:cubicBezTo>
                    <a:pt x="118" y="150"/>
                    <a:pt x="118" y="150"/>
                    <a:pt x="118" y="150"/>
                  </a:cubicBezTo>
                  <a:cubicBezTo>
                    <a:pt x="92" y="84"/>
                    <a:pt x="92" y="84"/>
                    <a:pt x="92" y="84"/>
                  </a:cubicBezTo>
                  <a:cubicBezTo>
                    <a:pt x="129" y="68"/>
                    <a:pt x="129" y="68"/>
                    <a:pt x="129" y="68"/>
                  </a:cubicBezTo>
                  <a:cubicBezTo>
                    <a:pt x="129" y="74"/>
                    <a:pt x="129" y="74"/>
                    <a:pt x="129" y="74"/>
                  </a:cubicBezTo>
                  <a:cubicBezTo>
                    <a:pt x="129" y="75"/>
                    <a:pt x="130" y="77"/>
                    <a:pt x="132" y="77"/>
                  </a:cubicBezTo>
                  <a:cubicBezTo>
                    <a:pt x="134" y="77"/>
                    <a:pt x="135" y="75"/>
                    <a:pt x="135" y="74"/>
                  </a:cubicBezTo>
                  <a:cubicBezTo>
                    <a:pt x="135" y="63"/>
                    <a:pt x="135" y="63"/>
                    <a:pt x="135" y="63"/>
                  </a:cubicBezTo>
                  <a:cubicBezTo>
                    <a:pt x="135" y="63"/>
                    <a:pt x="135" y="63"/>
                    <a:pt x="135" y="63"/>
                  </a:cubicBezTo>
                  <a:close/>
                  <a:moveTo>
                    <a:pt x="86" y="84"/>
                  </a:moveTo>
                  <a:cubicBezTo>
                    <a:pt x="86" y="85"/>
                    <a:pt x="86" y="85"/>
                    <a:pt x="86" y="85"/>
                  </a:cubicBezTo>
                  <a:cubicBezTo>
                    <a:pt x="95" y="107"/>
                    <a:pt x="95" y="107"/>
                    <a:pt x="95" y="107"/>
                  </a:cubicBezTo>
                  <a:cubicBezTo>
                    <a:pt x="40" y="107"/>
                    <a:pt x="40" y="107"/>
                    <a:pt x="40" y="107"/>
                  </a:cubicBezTo>
                  <a:cubicBezTo>
                    <a:pt x="49" y="85"/>
                    <a:pt x="49" y="85"/>
                    <a:pt x="49" y="85"/>
                  </a:cubicBezTo>
                  <a:cubicBezTo>
                    <a:pt x="49" y="85"/>
                    <a:pt x="49" y="85"/>
                    <a:pt x="49" y="84"/>
                  </a:cubicBezTo>
                  <a:cubicBezTo>
                    <a:pt x="50" y="84"/>
                    <a:pt x="50" y="83"/>
                    <a:pt x="50" y="83"/>
                  </a:cubicBezTo>
                  <a:cubicBezTo>
                    <a:pt x="56" y="66"/>
                    <a:pt x="56" y="66"/>
                    <a:pt x="56" y="66"/>
                  </a:cubicBezTo>
                  <a:cubicBezTo>
                    <a:pt x="79" y="66"/>
                    <a:pt x="79" y="66"/>
                    <a:pt x="79" y="66"/>
                  </a:cubicBezTo>
                  <a:cubicBezTo>
                    <a:pt x="85" y="83"/>
                    <a:pt x="85" y="83"/>
                    <a:pt x="85" y="83"/>
                  </a:cubicBezTo>
                  <a:cubicBezTo>
                    <a:pt x="85" y="83"/>
                    <a:pt x="85" y="84"/>
                    <a:pt x="86" y="84"/>
                  </a:cubicBezTo>
                  <a:close/>
                  <a:moveTo>
                    <a:pt x="59" y="60"/>
                  </a:moveTo>
                  <a:cubicBezTo>
                    <a:pt x="64" y="47"/>
                    <a:pt x="64" y="47"/>
                    <a:pt x="64" y="47"/>
                  </a:cubicBezTo>
                  <a:cubicBezTo>
                    <a:pt x="71" y="47"/>
                    <a:pt x="71" y="47"/>
                    <a:pt x="71" y="47"/>
                  </a:cubicBezTo>
                  <a:cubicBezTo>
                    <a:pt x="76" y="60"/>
                    <a:pt x="76" y="60"/>
                    <a:pt x="76" y="60"/>
                  </a:cubicBezTo>
                  <a:lnTo>
                    <a:pt x="59" y="60"/>
                  </a:lnTo>
                  <a:close/>
                  <a:moveTo>
                    <a:pt x="106" y="47"/>
                  </a:moveTo>
                  <a:cubicBezTo>
                    <a:pt x="81" y="57"/>
                    <a:pt x="81" y="57"/>
                    <a:pt x="81" y="57"/>
                  </a:cubicBezTo>
                  <a:cubicBezTo>
                    <a:pt x="78" y="47"/>
                    <a:pt x="78" y="47"/>
                    <a:pt x="78" y="47"/>
                  </a:cubicBezTo>
                  <a:lnTo>
                    <a:pt x="106" y="47"/>
                  </a:lnTo>
                  <a:close/>
                  <a:moveTo>
                    <a:pt x="89" y="26"/>
                  </a:moveTo>
                  <a:cubicBezTo>
                    <a:pt x="72" y="33"/>
                    <a:pt x="72" y="33"/>
                    <a:pt x="72" y="33"/>
                  </a:cubicBezTo>
                  <a:cubicBezTo>
                    <a:pt x="71" y="30"/>
                    <a:pt x="71" y="30"/>
                    <a:pt x="71" y="30"/>
                  </a:cubicBezTo>
                  <a:cubicBezTo>
                    <a:pt x="71" y="26"/>
                    <a:pt x="71" y="26"/>
                    <a:pt x="71" y="26"/>
                  </a:cubicBezTo>
                  <a:lnTo>
                    <a:pt x="89" y="26"/>
                  </a:lnTo>
                  <a:close/>
                  <a:moveTo>
                    <a:pt x="46" y="26"/>
                  </a:moveTo>
                  <a:cubicBezTo>
                    <a:pt x="64" y="26"/>
                    <a:pt x="64" y="26"/>
                    <a:pt x="64" y="26"/>
                  </a:cubicBezTo>
                  <a:cubicBezTo>
                    <a:pt x="64" y="29"/>
                    <a:pt x="64" y="29"/>
                    <a:pt x="64" y="29"/>
                  </a:cubicBezTo>
                  <a:cubicBezTo>
                    <a:pt x="64" y="29"/>
                    <a:pt x="64" y="29"/>
                    <a:pt x="64" y="29"/>
                  </a:cubicBezTo>
                  <a:cubicBezTo>
                    <a:pt x="63" y="33"/>
                    <a:pt x="63" y="33"/>
                    <a:pt x="63" y="33"/>
                  </a:cubicBezTo>
                  <a:lnTo>
                    <a:pt x="46" y="26"/>
                  </a:lnTo>
                  <a:close/>
                  <a:moveTo>
                    <a:pt x="67" y="38"/>
                  </a:moveTo>
                  <a:cubicBezTo>
                    <a:pt x="69" y="41"/>
                    <a:pt x="69" y="41"/>
                    <a:pt x="69" y="41"/>
                  </a:cubicBezTo>
                  <a:cubicBezTo>
                    <a:pt x="66" y="41"/>
                    <a:pt x="66" y="41"/>
                    <a:pt x="66" y="41"/>
                  </a:cubicBezTo>
                  <a:lnTo>
                    <a:pt x="67" y="38"/>
                  </a:lnTo>
                  <a:close/>
                  <a:moveTo>
                    <a:pt x="54" y="57"/>
                  </a:moveTo>
                  <a:cubicBezTo>
                    <a:pt x="29" y="47"/>
                    <a:pt x="29" y="47"/>
                    <a:pt x="29" y="47"/>
                  </a:cubicBezTo>
                  <a:cubicBezTo>
                    <a:pt x="57" y="47"/>
                    <a:pt x="57" y="47"/>
                    <a:pt x="57" y="47"/>
                  </a:cubicBezTo>
                  <a:lnTo>
                    <a:pt x="54" y="57"/>
                  </a:lnTo>
                  <a:close/>
                  <a:moveTo>
                    <a:pt x="17" y="66"/>
                  </a:moveTo>
                  <a:cubicBezTo>
                    <a:pt x="50" y="66"/>
                    <a:pt x="50" y="66"/>
                    <a:pt x="50" y="66"/>
                  </a:cubicBezTo>
                  <a:cubicBezTo>
                    <a:pt x="45" y="79"/>
                    <a:pt x="45" y="79"/>
                    <a:pt x="45" y="79"/>
                  </a:cubicBezTo>
                  <a:lnTo>
                    <a:pt x="17" y="66"/>
                  </a:lnTo>
                  <a:close/>
                  <a:moveTo>
                    <a:pt x="34" y="122"/>
                  </a:moveTo>
                  <a:cubicBezTo>
                    <a:pt x="37" y="113"/>
                    <a:pt x="37" y="113"/>
                    <a:pt x="37" y="113"/>
                  </a:cubicBezTo>
                  <a:cubicBezTo>
                    <a:pt x="98" y="113"/>
                    <a:pt x="98" y="113"/>
                    <a:pt x="98" y="113"/>
                  </a:cubicBezTo>
                  <a:cubicBezTo>
                    <a:pt x="101" y="122"/>
                    <a:pt x="101" y="122"/>
                    <a:pt x="101" y="122"/>
                  </a:cubicBezTo>
                  <a:lnTo>
                    <a:pt x="34" y="122"/>
                  </a:lnTo>
                  <a:close/>
                  <a:moveTo>
                    <a:pt x="85" y="66"/>
                  </a:moveTo>
                  <a:cubicBezTo>
                    <a:pt x="118" y="66"/>
                    <a:pt x="118" y="66"/>
                    <a:pt x="118" y="66"/>
                  </a:cubicBezTo>
                  <a:cubicBezTo>
                    <a:pt x="90" y="79"/>
                    <a:pt x="90" y="79"/>
                    <a:pt x="90" y="79"/>
                  </a:cubicBezTo>
                  <a:lnTo>
                    <a:pt x="85" y="66"/>
                  </a:lnTo>
                  <a:close/>
                </a:path>
              </a:pathLst>
            </a:cu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16" name="Oval 72"/>
            <p:cNvSpPr>
              <a:spLocks noChangeArrowheads="1"/>
            </p:cNvSpPr>
            <p:nvPr/>
          </p:nvSpPr>
          <p:spPr bwMode="auto">
            <a:xfrm>
              <a:off x="3394076" y="2384426"/>
              <a:ext cx="46038" cy="46038"/>
            </a:xfrm>
            <a:prstGeom prst="ellipse">
              <a:avLst/>
            </a:pr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17" name="Oval 73"/>
            <p:cNvSpPr>
              <a:spLocks noChangeArrowheads="1"/>
            </p:cNvSpPr>
            <p:nvPr/>
          </p:nvSpPr>
          <p:spPr bwMode="auto">
            <a:xfrm>
              <a:off x="3467101" y="2384426"/>
              <a:ext cx="46038" cy="46038"/>
            </a:xfrm>
            <a:prstGeom prst="ellipse">
              <a:avLst/>
            </a:pr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grpSp>
      <p:grpSp>
        <p:nvGrpSpPr>
          <p:cNvPr id="418" name="组合 417"/>
          <p:cNvGrpSpPr/>
          <p:nvPr/>
        </p:nvGrpSpPr>
        <p:grpSpPr>
          <a:xfrm>
            <a:off x="7735132" y="3713708"/>
            <a:ext cx="270829" cy="228771"/>
            <a:chOff x="6783388" y="2606676"/>
            <a:chExt cx="542925" cy="557213"/>
          </a:xfrm>
          <a:solidFill>
            <a:srgbClr val="3BBBEA"/>
          </a:solidFill>
        </p:grpSpPr>
        <p:sp>
          <p:nvSpPr>
            <p:cNvPr id="419" name="Freeform 38"/>
            <p:cNvSpPr>
              <a:spLocks noEditPoints="1"/>
            </p:cNvSpPr>
            <p:nvPr/>
          </p:nvSpPr>
          <p:spPr bwMode="auto">
            <a:xfrm>
              <a:off x="6783388" y="2606676"/>
              <a:ext cx="542925" cy="165100"/>
            </a:xfrm>
            <a:custGeom>
              <a:avLst/>
              <a:gdLst>
                <a:gd name="T0" fmla="*/ 127 w 142"/>
                <a:gd name="T1" fmla="*/ 43 h 43"/>
                <a:gd name="T2" fmla="*/ 15 w 142"/>
                <a:gd name="T3" fmla="*/ 43 h 43"/>
                <a:gd name="T4" fmla="*/ 9 w 142"/>
                <a:gd name="T5" fmla="*/ 39 h 43"/>
                <a:gd name="T6" fmla="*/ 3 w 142"/>
                <a:gd name="T7" fmla="*/ 39 h 43"/>
                <a:gd name="T8" fmla="*/ 0 w 142"/>
                <a:gd name="T9" fmla="*/ 36 h 43"/>
                <a:gd name="T10" fmla="*/ 0 w 142"/>
                <a:gd name="T11" fmla="*/ 19 h 43"/>
                <a:gd name="T12" fmla="*/ 2 w 142"/>
                <a:gd name="T13" fmla="*/ 16 h 43"/>
                <a:gd name="T14" fmla="*/ 70 w 142"/>
                <a:gd name="T15" fmla="*/ 0 h 43"/>
                <a:gd name="T16" fmla="*/ 72 w 142"/>
                <a:gd name="T17" fmla="*/ 0 h 43"/>
                <a:gd name="T18" fmla="*/ 140 w 142"/>
                <a:gd name="T19" fmla="*/ 16 h 43"/>
                <a:gd name="T20" fmla="*/ 142 w 142"/>
                <a:gd name="T21" fmla="*/ 19 h 43"/>
                <a:gd name="T22" fmla="*/ 142 w 142"/>
                <a:gd name="T23" fmla="*/ 36 h 43"/>
                <a:gd name="T24" fmla="*/ 139 w 142"/>
                <a:gd name="T25" fmla="*/ 39 h 43"/>
                <a:gd name="T26" fmla="*/ 133 w 142"/>
                <a:gd name="T27" fmla="*/ 39 h 43"/>
                <a:gd name="T28" fmla="*/ 127 w 142"/>
                <a:gd name="T29" fmla="*/ 43 h 43"/>
                <a:gd name="T30" fmla="*/ 6 w 142"/>
                <a:gd name="T31" fmla="*/ 34 h 43"/>
                <a:gd name="T32" fmla="*/ 11 w 142"/>
                <a:gd name="T33" fmla="*/ 34 h 43"/>
                <a:gd name="T34" fmla="*/ 14 w 142"/>
                <a:gd name="T35" fmla="*/ 36 h 43"/>
                <a:gd name="T36" fmla="*/ 15 w 142"/>
                <a:gd name="T37" fmla="*/ 38 h 43"/>
                <a:gd name="T38" fmla="*/ 127 w 142"/>
                <a:gd name="T39" fmla="*/ 38 h 43"/>
                <a:gd name="T40" fmla="*/ 128 w 142"/>
                <a:gd name="T41" fmla="*/ 36 h 43"/>
                <a:gd name="T42" fmla="*/ 131 w 142"/>
                <a:gd name="T43" fmla="*/ 34 h 43"/>
                <a:gd name="T44" fmla="*/ 136 w 142"/>
                <a:gd name="T45" fmla="*/ 34 h 43"/>
                <a:gd name="T46" fmla="*/ 136 w 142"/>
                <a:gd name="T47" fmla="*/ 21 h 43"/>
                <a:gd name="T48" fmla="*/ 71 w 142"/>
                <a:gd name="T49" fmla="*/ 6 h 43"/>
                <a:gd name="T50" fmla="*/ 6 w 142"/>
                <a:gd name="T51" fmla="*/ 21 h 43"/>
                <a:gd name="T52" fmla="*/ 6 w 142"/>
                <a:gd name="T5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43">
                  <a:moveTo>
                    <a:pt x="127" y="43"/>
                  </a:moveTo>
                  <a:cubicBezTo>
                    <a:pt x="15" y="43"/>
                    <a:pt x="15" y="43"/>
                    <a:pt x="15" y="43"/>
                  </a:cubicBezTo>
                  <a:cubicBezTo>
                    <a:pt x="12" y="43"/>
                    <a:pt x="10" y="41"/>
                    <a:pt x="9" y="39"/>
                  </a:cubicBezTo>
                  <a:cubicBezTo>
                    <a:pt x="3" y="39"/>
                    <a:pt x="3" y="39"/>
                    <a:pt x="3" y="39"/>
                  </a:cubicBezTo>
                  <a:cubicBezTo>
                    <a:pt x="2" y="39"/>
                    <a:pt x="0" y="38"/>
                    <a:pt x="0" y="36"/>
                  </a:cubicBezTo>
                  <a:cubicBezTo>
                    <a:pt x="0" y="19"/>
                    <a:pt x="0" y="19"/>
                    <a:pt x="0" y="19"/>
                  </a:cubicBezTo>
                  <a:cubicBezTo>
                    <a:pt x="0" y="18"/>
                    <a:pt x="1" y="17"/>
                    <a:pt x="2" y="16"/>
                  </a:cubicBezTo>
                  <a:cubicBezTo>
                    <a:pt x="70" y="0"/>
                    <a:pt x="70" y="0"/>
                    <a:pt x="70" y="0"/>
                  </a:cubicBezTo>
                  <a:cubicBezTo>
                    <a:pt x="71" y="0"/>
                    <a:pt x="71" y="0"/>
                    <a:pt x="72" y="0"/>
                  </a:cubicBezTo>
                  <a:cubicBezTo>
                    <a:pt x="140" y="16"/>
                    <a:pt x="140" y="16"/>
                    <a:pt x="140" y="16"/>
                  </a:cubicBezTo>
                  <a:cubicBezTo>
                    <a:pt x="141" y="17"/>
                    <a:pt x="142" y="18"/>
                    <a:pt x="142" y="19"/>
                  </a:cubicBezTo>
                  <a:cubicBezTo>
                    <a:pt x="142" y="36"/>
                    <a:pt x="142" y="36"/>
                    <a:pt x="142" y="36"/>
                  </a:cubicBezTo>
                  <a:cubicBezTo>
                    <a:pt x="142" y="38"/>
                    <a:pt x="140" y="39"/>
                    <a:pt x="139" y="39"/>
                  </a:cubicBezTo>
                  <a:cubicBezTo>
                    <a:pt x="133" y="39"/>
                    <a:pt x="133" y="39"/>
                    <a:pt x="133" y="39"/>
                  </a:cubicBezTo>
                  <a:cubicBezTo>
                    <a:pt x="132" y="41"/>
                    <a:pt x="130" y="43"/>
                    <a:pt x="127" y="43"/>
                  </a:cubicBezTo>
                  <a:close/>
                  <a:moveTo>
                    <a:pt x="6" y="34"/>
                  </a:moveTo>
                  <a:cubicBezTo>
                    <a:pt x="11" y="34"/>
                    <a:pt x="11" y="34"/>
                    <a:pt x="11" y="34"/>
                  </a:cubicBezTo>
                  <a:cubicBezTo>
                    <a:pt x="12" y="34"/>
                    <a:pt x="14" y="35"/>
                    <a:pt x="14" y="36"/>
                  </a:cubicBezTo>
                  <a:cubicBezTo>
                    <a:pt x="14" y="37"/>
                    <a:pt x="14" y="38"/>
                    <a:pt x="15" y="38"/>
                  </a:cubicBezTo>
                  <a:cubicBezTo>
                    <a:pt x="127" y="38"/>
                    <a:pt x="127" y="38"/>
                    <a:pt x="127" y="38"/>
                  </a:cubicBezTo>
                  <a:cubicBezTo>
                    <a:pt x="128" y="38"/>
                    <a:pt x="128" y="37"/>
                    <a:pt x="128" y="36"/>
                  </a:cubicBezTo>
                  <a:cubicBezTo>
                    <a:pt x="128" y="35"/>
                    <a:pt x="130" y="34"/>
                    <a:pt x="131" y="34"/>
                  </a:cubicBezTo>
                  <a:cubicBezTo>
                    <a:pt x="136" y="34"/>
                    <a:pt x="136" y="34"/>
                    <a:pt x="136" y="34"/>
                  </a:cubicBezTo>
                  <a:cubicBezTo>
                    <a:pt x="136" y="21"/>
                    <a:pt x="136" y="21"/>
                    <a:pt x="136" y="21"/>
                  </a:cubicBezTo>
                  <a:cubicBezTo>
                    <a:pt x="71" y="6"/>
                    <a:pt x="71" y="6"/>
                    <a:pt x="71" y="6"/>
                  </a:cubicBezTo>
                  <a:cubicBezTo>
                    <a:pt x="6" y="21"/>
                    <a:pt x="6" y="21"/>
                    <a:pt x="6" y="21"/>
                  </a:cubicBezTo>
                  <a:lnTo>
                    <a:pt x="6" y="34"/>
                  </a:lnTo>
                  <a:close/>
                </a:path>
              </a:pathLst>
            </a:cu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20" name="Freeform 39"/>
            <p:cNvSpPr>
              <a:spLocks noEditPoints="1"/>
            </p:cNvSpPr>
            <p:nvPr/>
          </p:nvSpPr>
          <p:spPr bwMode="auto">
            <a:xfrm>
              <a:off x="6813548" y="2803526"/>
              <a:ext cx="482601" cy="230189"/>
            </a:xfrm>
            <a:custGeom>
              <a:avLst/>
              <a:gdLst>
                <a:gd name="T0" fmla="*/ 3 w 126"/>
                <a:gd name="T1" fmla="*/ 60 h 60"/>
                <a:gd name="T2" fmla="*/ 0 w 126"/>
                <a:gd name="T3" fmla="*/ 49 h 60"/>
                <a:gd name="T4" fmla="*/ 8 w 126"/>
                <a:gd name="T5" fmla="*/ 43 h 60"/>
                <a:gd name="T6" fmla="*/ 11 w 126"/>
                <a:gd name="T7" fmla="*/ 0 h 60"/>
                <a:gd name="T8" fmla="*/ 29 w 126"/>
                <a:gd name="T9" fmla="*/ 3 h 60"/>
                <a:gd name="T10" fmla="*/ 38 w 126"/>
                <a:gd name="T11" fmla="*/ 43 h 60"/>
                <a:gd name="T12" fmla="*/ 41 w 126"/>
                <a:gd name="T13" fmla="*/ 0 h 60"/>
                <a:gd name="T14" fmla="*/ 58 w 126"/>
                <a:gd name="T15" fmla="*/ 3 h 60"/>
                <a:gd name="T16" fmla="*/ 68 w 126"/>
                <a:gd name="T17" fmla="*/ 43 h 60"/>
                <a:gd name="T18" fmla="*/ 70 w 126"/>
                <a:gd name="T19" fmla="*/ 0 h 60"/>
                <a:gd name="T20" fmla="*/ 88 w 126"/>
                <a:gd name="T21" fmla="*/ 3 h 60"/>
                <a:gd name="T22" fmla="*/ 97 w 126"/>
                <a:gd name="T23" fmla="*/ 43 h 60"/>
                <a:gd name="T24" fmla="*/ 100 w 126"/>
                <a:gd name="T25" fmla="*/ 0 h 60"/>
                <a:gd name="T26" fmla="*/ 118 w 126"/>
                <a:gd name="T27" fmla="*/ 3 h 60"/>
                <a:gd name="T28" fmla="*/ 119 w 126"/>
                <a:gd name="T29" fmla="*/ 43 h 60"/>
                <a:gd name="T30" fmla="*/ 126 w 126"/>
                <a:gd name="T31" fmla="*/ 57 h 60"/>
                <a:gd name="T32" fmla="*/ 6 w 126"/>
                <a:gd name="T33" fmla="*/ 55 h 60"/>
                <a:gd name="T34" fmla="*/ 120 w 126"/>
                <a:gd name="T35" fmla="*/ 49 h 60"/>
                <a:gd name="T36" fmla="*/ 115 w 126"/>
                <a:gd name="T37" fmla="*/ 48 h 60"/>
                <a:gd name="T38" fmla="*/ 112 w 126"/>
                <a:gd name="T39" fmla="*/ 5 h 60"/>
                <a:gd name="T40" fmla="*/ 103 w 126"/>
                <a:gd name="T41" fmla="*/ 45 h 60"/>
                <a:gd name="T42" fmla="*/ 85 w 126"/>
                <a:gd name="T43" fmla="*/ 48 h 60"/>
                <a:gd name="T44" fmla="*/ 83 w 126"/>
                <a:gd name="T45" fmla="*/ 5 h 60"/>
                <a:gd name="T46" fmla="*/ 73 w 126"/>
                <a:gd name="T47" fmla="*/ 45 h 60"/>
                <a:gd name="T48" fmla="*/ 56 w 126"/>
                <a:gd name="T49" fmla="*/ 48 h 60"/>
                <a:gd name="T50" fmla="*/ 53 w 126"/>
                <a:gd name="T51" fmla="*/ 5 h 60"/>
                <a:gd name="T52" fmla="*/ 43 w 126"/>
                <a:gd name="T53" fmla="*/ 45 h 60"/>
                <a:gd name="T54" fmla="*/ 26 w 126"/>
                <a:gd name="T55" fmla="*/ 48 h 60"/>
                <a:gd name="T56" fmla="*/ 23 w 126"/>
                <a:gd name="T57" fmla="*/ 5 h 60"/>
                <a:gd name="T58" fmla="*/ 14 w 126"/>
                <a:gd name="T59" fmla="*/ 45 h 60"/>
                <a:gd name="T60" fmla="*/ 7 w 126"/>
                <a:gd name="T61" fmla="*/ 48 h 60"/>
                <a:gd name="T62" fmla="*/ 6 w 126"/>
                <a:gd name="T6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60">
                  <a:moveTo>
                    <a:pt x="123" y="60"/>
                  </a:moveTo>
                  <a:cubicBezTo>
                    <a:pt x="3" y="60"/>
                    <a:pt x="3" y="60"/>
                    <a:pt x="3" y="60"/>
                  </a:cubicBezTo>
                  <a:cubicBezTo>
                    <a:pt x="2" y="60"/>
                    <a:pt x="0" y="59"/>
                    <a:pt x="0" y="57"/>
                  </a:cubicBezTo>
                  <a:cubicBezTo>
                    <a:pt x="0" y="49"/>
                    <a:pt x="0" y="49"/>
                    <a:pt x="0" y="49"/>
                  </a:cubicBezTo>
                  <a:cubicBezTo>
                    <a:pt x="0" y="46"/>
                    <a:pt x="3" y="43"/>
                    <a:pt x="7" y="43"/>
                  </a:cubicBezTo>
                  <a:cubicBezTo>
                    <a:pt x="8" y="43"/>
                    <a:pt x="8" y="43"/>
                    <a:pt x="8" y="43"/>
                  </a:cubicBezTo>
                  <a:cubicBezTo>
                    <a:pt x="8" y="3"/>
                    <a:pt x="8" y="3"/>
                    <a:pt x="8" y="3"/>
                  </a:cubicBezTo>
                  <a:cubicBezTo>
                    <a:pt x="8" y="1"/>
                    <a:pt x="10" y="0"/>
                    <a:pt x="11" y="0"/>
                  </a:cubicBezTo>
                  <a:cubicBezTo>
                    <a:pt x="26" y="0"/>
                    <a:pt x="26" y="0"/>
                    <a:pt x="26" y="0"/>
                  </a:cubicBezTo>
                  <a:cubicBezTo>
                    <a:pt x="27" y="0"/>
                    <a:pt x="29" y="1"/>
                    <a:pt x="29" y="3"/>
                  </a:cubicBezTo>
                  <a:cubicBezTo>
                    <a:pt x="29" y="43"/>
                    <a:pt x="29" y="43"/>
                    <a:pt x="29" y="43"/>
                  </a:cubicBezTo>
                  <a:cubicBezTo>
                    <a:pt x="38" y="43"/>
                    <a:pt x="38" y="43"/>
                    <a:pt x="38" y="43"/>
                  </a:cubicBezTo>
                  <a:cubicBezTo>
                    <a:pt x="38" y="3"/>
                    <a:pt x="38" y="3"/>
                    <a:pt x="38" y="3"/>
                  </a:cubicBezTo>
                  <a:cubicBezTo>
                    <a:pt x="38" y="1"/>
                    <a:pt x="39" y="0"/>
                    <a:pt x="41" y="0"/>
                  </a:cubicBezTo>
                  <a:cubicBezTo>
                    <a:pt x="56" y="0"/>
                    <a:pt x="56" y="0"/>
                    <a:pt x="56" y="0"/>
                  </a:cubicBezTo>
                  <a:cubicBezTo>
                    <a:pt x="57" y="0"/>
                    <a:pt x="58" y="1"/>
                    <a:pt x="58" y="3"/>
                  </a:cubicBezTo>
                  <a:cubicBezTo>
                    <a:pt x="58" y="43"/>
                    <a:pt x="58" y="43"/>
                    <a:pt x="58" y="43"/>
                  </a:cubicBezTo>
                  <a:cubicBezTo>
                    <a:pt x="68" y="43"/>
                    <a:pt x="68" y="43"/>
                    <a:pt x="68" y="43"/>
                  </a:cubicBezTo>
                  <a:cubicBezTo>
                    <a:pt x="68" y="3"/>
                    <a:pt x="68" y="3"/>
                    <a:pt x="68" y="3"/>
                  </a:cubicBezTo>
                  <a:cubicBezTo>
                    <a:pt x="68" y="1"/>
                    <a:pt x="69" y="0"/>
                    <a:pt x="70" y="0"/>
                  </a:cubicBezTo>
                  <a:cubicBezTo>
                    <a:pt x="85" y="0"/>
                    <a:pt x="85" y="0"/>
                    <a:pt x="85" y="0"/>
                  </a:cubicBezTo>
                  <a:cubicBezTo>
                    <a:pt x="87" y="0"/>
                    <a:pt x="88" y="1"/>
                    <a:pt x="88" y="3"/>
                  </a:cubicBezTo>
                  <a:cubicBezTo>
                    <a:pt x="88" y="43"/>
                    <a:pt x="88" y="43"/>
                    <a:pt x="88" y="43"/>
                  </a:cubicBezTo>
                  <a:cubicBezTo>
                    <a:pt x="97" y="43"/>
                    <a:pt x="97" y="43"/>
                    <a:pt x="97" y="43"/>
                  </a:cubicBezTo>
                  <a:cubicBezTo>
                    <a:pt x="97" y="3"/>
                    <a:pt x="97" y="3"/>
                    <a:pt x="97" y="3"/>
                  </a:cubicBezTo>
                  <a:cubicBezTo>
                    <a:pt x="97" y="1"/>
                    <a:pt x="99" y="0"/>
                    <a:pt x="100" y="0"/>
                  </a:cubicBezTo>
                  <a:cubicBezTo>
                    <a:pt x="115" y="0"/>
                    <a:pt x="115" y="0"/>
                    <a:pt x="115" y="0"/>
                  </a:cubicBezTo>
                  <a:cubicBezTo>
                    <a:pt x="116" y="0"/>
                    <a:pt x="118" y="1"/>
                    <a:pt x="118" y="3"/>
                  </a:cubicBezTo>
                  <a:cubicBezTo>
                    <a:pt x="118" y="43"/>
                    <a:pt x="118" y="43"/>
                    <a:pt x="118" y="43"/>
                  </a:cubicBezTo>
                  <a:cubicBezTo>
                    <a:pt x="119" y="43"/>
                    <a:pt x="119" y="43"/>
                    <a:pt x="119" y="43"/>
                  </a:cubicBezTo>
                  <a:cubicBezTo>
                    <a:pt x="123" y="43"/>
                    <a:pt x="126" y="46"/>
                    <a:pt x="126" y="49"/>
                  </a:cubicBezTo>
                  <a:cubicBezTo>
                    <a:pt x="126" y="57"/>
                    <a:pt x="126" y="57"/>
                    <a:pt x="126" y="57"/>
                  </a:cubicBezTo>
                  <a:cubicBezTo>
                    <a:pt x="126" y="59"/>
                    <a:pt x="124" y="60"/>
                    <a:pt x="123" y="60"/>
                  </a:cubicBezTo>
                  <a:close/>
                  <a:moveTo>
                    <a:pt x="6" y="55"/>
                  </a:moveTo>
                  <a:cubicBezTo>
                    <a:pt x="120" y="55"/>
                    <a:pt x="120" y="55"/>
                    <a:pt x="120" y="55"/>
                  </a:cubicBezTo>
                  <a:cubicBezTo>
                    <a:pt x="120" y="49"/>
                    <a:pt x="120" y="49"/>
                    <a:pt x="120" y="49"/>
                  </a:cubicBezTo>
                  <a:cubicBezTo>
                    <a:pt x="120" y="49"/>
                    <a:pt x="120" y="48"/>
                    <a:pt x="119" y="48"/>
                  </a:cubicBezTo>
                  <a:cubicBezTo>
                    <a:pt x="115" y="48"/>
                    <a:pt x="115" y="48"/>
                    <a:pt x="115" y="48"/>
                  </a:cubicBezTo>
                  <a:cubicBezTo>
                    <a:pt x="114" y="48"/>
                    <a:pt x="112" y="47"/>
                    <a:pt x="112" y="45"/>
                  </a:cubicBezTo>
                  <a:cubicBezTo>
                    <a:pt x="112" y="5"/>
                    <a:pt x="112" y="5"/>
                    <a:pt x="112" y="5"/>
                  </a:cubicBezTo>
                  <a:cubicBezTo>
                    <a:pt x="103" y="5"/>
                    <a:pt x="103" y="5"/>
                    <a:pt x="103" y="5"/>
                  </a:cubicBezTo>
                  <a:cubicBezTo>
                    <a:pt x="103" y="45"/>
                    <a:pt x="103" y="45"/>
                    <a:pt x="103" y="45"/>
                  </a:cubicBezTo>
                  <a:cubicBezTo>
                    <a:pt x="103" y="47"/>
                    <a:pt x="102" y="48"/>
                    <a:pt x="100" y="48"/>
                  </a:cubicBezTo>
                  <a:cubicBezTo>
                    <a:pt x="85" y="48"/>
                    <a:pt x="85" y="48"/>
                    <a:pt x="85" y="48"/>
                  </a:cubicBezTo>
                  <a:cubicBezTo>
                    <a:pt x="84" y="48"/>
                    <a:pt x="83" y="47"/>
                    <a:pt x="83" y="45"/>
                  </a:cubicBezTo>
                  <a:cubicBezTo>
                    <a:pt x="83" y="5"/>
                    <a:pt x="83" y="5"/>
                    <a:pt x="83" y="5"/>
                  </a:cubicBezTo>
                  <a:cubicBezTo>
                    <a:pt x="73" y="5"/>
                    <a:pt x="73" y="5"/>
                    <a:pt x="73" y="5"/>
                  </a:cubicBezTo>
                  <a:cubicBezTo>
                    <a:pt x="73" y="45"/>
                    <a:pt x="73" y="45"/>
                    <a:pt x="73" y="45"/>
                  </a:cubicBezTo>
                  <a:cubicBezTo>
                    <a:pt x="73" y="47"/>
                    <a:pt x="72" y="48"/>
                    <a:pt x="70" y="48"/>
                  </a:cubicBezTo>
                  <a:cubicBezTo>
                    <a:pt x="56" y="48"/>
                    <a:pt x="56" y="48"/>
                    <a:pt x="56" y="48"/>
                  </a:cubicBezTo>
                  <a:cubicBezTo>
                    <a:pt x="54" y="48"/>
                    <a:pt x="53" y="47"/>
                    <a:pt x="53" y="45"/>
                  </a:cubicBezTo>
                  <a:cubicBezTo>
                    <a:pt x="53" y="5"/>
                    <a:pt x="53" y="5"/>
                    <a:pt x="53" y="5"/>
                  </a:cubicBezTo>
                  <a:cubicBezTo>
                    <a:pt x="43" y="5"/>
                    <a:pt x="43" y="5"/>
                    <a:pt x="43" y="5"/>
                  </a:cubicBezTo>
                  <a:cubicBezTo>
                    <a:pt x="43" y="45"/>
                    <a:pt x="43" y="45"/>
                    <a:pt x="43" y="45"/>
                  </a:cubicBezTo>
                  <a:cubicBezTo>
                    <a:pt x="43" y="47"/>
                    <a:pt x="42" y="48"/>
                    <a:pt x="41" y="48"/>
                  </a:cubicBezTo>
                  <a:cubicBezTo>
                    <a:pt x="26" y="48"/>
                    <a:pt x="26" y="48"/>
                    <a:pt x="26" y="48"/>
                  </a:cubicBezTo>
                  <a:cubicBezTo>
                    <a:pt x="24" y="48"/>
                    <a:pt x="23" y="47"/>
                    <a:pt x="23" y="45"/>
                  </a:cubicBezTo>
                  <a:cubicBezTo>
                    <a:pt x="23" y="5"/>
                    <a:pt x="23" y="5"/>
                    <a:pt x="23" y="5"/>
                  </a:cubicBezTo>
                  <a:cubicBezTo>
                    <a:pt x="14" y="5"/>
                    <a:pt x="14" y="5"/>
                    <a:pt x="14" y="5"/>
                  </a:cubicBezTo>
                  <a:cubicBezTo>
                    <a:pt x="14" y="45"/>
                    <a:pt x="14" y="45"/>
                    <a:pt x="14" y="45"/>
                  </a:cubicBezTo>
                  <a:cubicBezTo>
                    <a:pt x="14" y="47"/>
                    <a:pt x="12" y="48"/>
                    <a:pt x="11" y="48"/>
                  </a:cubicBezTo>
                  <a:cubicBezTo>
                    <a:pt x="7" y="48"/>
                    <a:pt x="7" y="48"/>
                    <a:pt x="7" y="48"/>
                  </a:cubicBezTo>
                  <a:cubicBezTo>
                    <a:pt x="6" y="48"/>
                    <a:pt x="6" y="49"/>
                    <a:pt x="6" y="49"/>
                  </a:cubicBezTo>
                  <a:lnTo>
                    <a:pt x="6" y="55"/>
                  </a:lnTo>
                  <a:close/>
                </a:path>
              </a:pathLst>
            </a:cu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21" name="Freeform 40"/>
            <p:cNvSpPr/>
            <p:nvPr/>
          </p:nvSpPr>
          <p:spPr bwMode="auto">
            <a:xfrm>
              <a:off x="6783388" y="3063876"/>
              <a:ext cx="542925" cy="88900"/>
            </a:xfrm>
            <a:custGeom>
              <a:avLst/>
              <a:gdLst>
                <a:gd name="T0" fmla="*/ 135 w 142"/>
                <a:gd name="T1" fmla="*/ 0 h 23"/>
                <a:gd name="T2" fmla="*/ 7 w 142"/>
                <a:gd name="T3" fmla="*/ 0 h 23"/>
                <a:gd name="T4" fmla="*/ 0 w 142"/>
                <a:gd name="T5" fmla="*/ 7 h 23"/>
                <a:gd name="T6" fmla="*/ 0 w 142"/>
                <a:gd name="T7" fmla="*/ 20 h 23"/>
                <a:gd name="T8" fmla="*/ 3 w 142"/>
                <a:gd name="T9" fmla="*/ 23 h 23"/>
                <a:gd name="T10" fmla="*/ 61 w 142"/>
                <a:gd name="T11" fmla="*/ 23 h 23"/>
                <a:gd name="T12" fmla="*/ 61 w 142"/>
                <a:gd name="T13" fmla="*/ 17 h 23"/>
                <a:gd name="T14" fmla="*/ 6 w 142"/>
                <a:gd name="T15" fmla="*/ 17 h 23"/>
                <a:gd name="T16" fmla="*/ 6 w 142"/>
                <a:gd name="T17" fmla="*/ 7 h 23"/>
                <a:gd name="T18" fmla="*/ 7 w 142"/>
                <a:gd name="T19" fmla="*/ 5 h 23"/>
                <a:gd name="T20" fmla="*/ 135 w 142"/>
                <a:gd name="T21" fmla="*/ 5 h 23"/>
                <a:gd name="T22" fmla="*/ 136 w 142"/>
                <a:gd name="T23" fmla="*/ 7 h 23"/>
                <a:gd name="T24" fmla="*/ 136 w 142"/>
                <a:gd name="T25" fmla="*/ 17 h 23"/>
                <a:gd name="T26" fmla="*/ 82 w 142"/>
                <a:gd name="T27" fmla="*/ 17 h 23"/>
                <a:gd name="T28" fmla="*/ 82 w 142"/>
                <a:gd name="T29" fmla="*/ 23 h 23"/>
                <a:gd name="T30" fmla="*/ 139 w 142"/>
                <a:gd name="T31" fmla="*/ 23 h 23"/>
                <a:gd name="T32" fmla="*/ 142 w 142"/>
                <a:gd name="T33" fmla="*/ 20 h 23"/>
                <a:gd name="T34" fmla="*/ 142 w 142"/>
                <a:gd name="T35" fmla="*/ 7 h 23"/>
                <a:gd name="T36" fmla="*/ 135 w 14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3">
                  <a:moveTo>
                    <a:pt x="135" y="0"/>
                  </a:moveTo>
                  <a:cubicBezTo>
                    <a:pt x="7" y="0"/>
                    <a:pt x="7" y="0"/>
                    <a:pt x="7" y="0"/>
                  </a:cubicBezTo>
                  <a:cubicBezTo>
                    <a:pt x="3" y="0"/>
                    <a:pt x="0" y="3"/>
                    <a:pt x="0" y="7"/>
                  </a:cubicBezTo>
                  <a:cubicBezTo>
                    <a:pt x="0" y="20"/>
                    <a:pt x="0" y="20"/>
                    <a:pt x="0" y="20"/>
                  </a:cubicBezTo>
                  <a:cubicBezTo>
                    <a:pt x="0" y="21"/>
                    <a:pt x="2" y="23"/>
                    <a:pt x="3" y="23"/>
                  </a:cubicBezTo>
                  <a:cubicBezTo>
                    <a:pt x="61" y="23"/>
                    <a:pt x="61" y="23"/>
                    <a:pt x="61" y="23"/>
                  </a:cubicBezTo>
                  <a:cubicBezTo>
                    <a:pt x="61" y="17"/>
                    <a:pt x="61" y="17"/>
                    <a:pt x="61" y="17"/>
                  </a:cubicBezTo>
                  <a:cubicBezTo>
                    <a:pt x="6" y="17"/>
                    <a:pt x="6" y="17"/>
                    <a:pt x="6" y="17"/>
                  </a:cubicBezTo>
                  <a:cubicBezTo>
                    <a:pt x="6" y="7"/>
                    <a:pt x="6" y="7"/>
                    <a:pt x="6" y="7"/>
                  </a:cubicBezTo>
                  <a:cubicBezTo>
                    <a:pt x="6" y="6"/>
                    <a:pt x="6" y="5"/>
                    <a:pt x="7" y="5"/>
                  </a:cubicBezTo>
                  <a:cubicBezTo>
                    <a:pt x="135" y="5"/>
                    <a:pt x="135" y="5"/>
                    <a:pt x="135" y="5"/>
                  </a:cubicBezTo>
                  <a:cubicBezTo>
                    <a:pt x="136" y="5"/>
                    <a:pt x="136" y="6"/>
                    <a:pt x="136" y="7"/>
                  </a:cubicBezTo>
                  <a:cubicBezTo>
                    <a:pt x="136" y="17"/>
                    <a:pt x="136" y="17"/>
                    <a:pt x="136" y="17"/>
                  </a:cubicBezTo>
                  <a:cubicBezTo>
                    <a:pt x="82" y="17"/>
                    <a:pt x="82" y="17"/>
                    <a:pt x="82" y="17"/>
                  </a:cubicBezTo>
                  <a:cubicBezTo>
                    <a:pt x="82" y="23"/>
                    <a:pt x="82" y="23"/>
                    <a:pt x="82" y="23"/>
                  </a:cubicBezTo>
                  <a:cubicBezTo>
                    <a:pt x="139" y="23"/>
                    <a:pt x="139" y="23"/>
                    <a:pt x="139" y="23"/>
                  </a:cubicBezTo>
                  <a:cubicBezTo>
                    <a:pt x="140" y="23"/>
                    <a:pt x="142" y="21"/>
                    <a:pt x="142" y="20"/>
                  </a:cubicBezTo>
                  <a:cubicBezTo>
                    <a:pt x="142" y="7"/>
                    <a:pt x="142" y="7"/>
                    <a:pt x="142" y="7"/>
                  </a:cubicBezTo>
                  <a:cubicBezTo>
                    <a:pt x="142" y="3"/>
                    <a:pt x="139" y="0"/>
                    <a:pt x="135" y="0"/>
                  </a:cubicBezTo>
                  <a:close/>
                </a:path>
              </a:pathLst>
            </a:cu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22" name="Oval 41"/>
            <p:cNvSpPr>
              <a:spLocks noChangeArrowheads="1"/>
            </p:cNvSpPr>
            <p:nvPr/>
          </p:nvSpPr>
          <p:spPr bwMode="auto">
            <a:xfrm>
              <a:off x="6997701" y="3117851"/>
              <a:ext cx="46038" cy="46038"/>
            </a:xfrm>
            <a:prstGeom prst="ellipse">
              <a:avLst/>
            </a:pr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23" name="Oval 42"/>
            <p:cNvSpPr>
              <a:spLocks noChangeArrowheads="1"/>
            </p:cNvSpPr>
            <p:nvPr/>
          </p:nvSpPr>
          <p:spPr bwMode="auto">
            <a:xfrm>
              <a:off x="7065963" y="3117851"/>
              <a:ext cx="46038" cy="46038"/>
            </a:xfrm>
            <a:prstGeom prst="ellipse">
              <a:avLst/>
            </a:pr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grpSp>
      <p:grpSp>
        <p:nvGrpSpPr>
          <p:cNvPr id="424" name="组合 423"/>
          <p:cNvGrpSpPr/>
          <p:nvPr/>
        </p:nvGrpSpPr>
        <p:grpSpPr>
          <a:xfrm>
            <a:off x="8291405" y="3699673"/>
            <a:ext cx="318546" cy="262178"/>
            <a:chOff x="5021263" y="2808288"/>
            <a:chExt cx="536576" cy="536576"/>
          </a:xfrm>
          <a:solidFill>
            <a:srgbClr val="3BBBEA"/>
          </a:solidFill>
        </p:grpSpPr>
        <p:sp>
          <p:nvSpPr>
            <p:cNvPr id="425" name="Freeform 5"/>
            <p:cNvSpPr>
              <a:spLocks noEditPoints="1"/>
            </p:cNvSpPr>
            <p:nvPr/>
          </p:nvSpPr>
          <p:spPr bwMode="auto">
            <a:xfrm>
              <a:off x="5189538" y="2911476"/>
              <a:ext cx="200025" cy="330200"/>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26" name="Freeform 6"/>
            <p:cNvSpPr>
              <a:spLocks noEditPoints="1"/>
            </p:cNvSpPr>
            <p:nvPr/>
          </p:nvSpPr>
          <p:spPr bwMode="auto">
            <a:xfrm>
              <a:off x="5021263" y="2808288"/>
              <a:ext cx="536576" cy="536576"/>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grpFill/>
            <a:ln w="9525">
              <a:solidFill>
                <a:srgbClr val="00B0F0"/>
              </a:solidFill>
              <a:round/>
            </a:ln>
          </p:spPr>
          <p:txBody>
            <a:bodyPr vert="horz" wrap="square" lIns="91440" tIns="45720" rIns="91440" bIns="45720" numCol="1" anchor="t" anchorCtr="0" compatLnSpc="1"/>
            <a:lstStyle/>
            <a:p>
              <a:endParaRPr lang="zh-CN" altLang="en-US" sz="1200">
                <a:latin typeface="微软雅黑" panose="020B0503020204020204" pitchFamily="34" charset="-122"/>
                <a:ea typeface="微软雅黑" panose="020B0503020204020204" pitchFamily="34" charset="-122"/>
              </a:endParaRPr>
            </a:p>
          </p:txBody>
        </p:sp>
      </p:grpSp>
      <p:sp>
        <p:nvSpPr>
          <p:cNvPr id="427" name="文本框 2"/>
          <p:cNvSpPr txBox="1"/>
          <p:nvPr/>
        </p:nvSpPr>
        <p:spPr>
          <a:xfrm>
            <a:off x="10208656" y="3933028"/>
            <a:ext cx="685447"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运营商</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28" name="文本框 2"/>
          <p:cNvSpPr txBox="1"/>
          <p:nvPr/>
        </p:nvSpPr>
        <p:spPr>
          <a:xfrm>
            <a:off x="7688459" y="3922618"/>
            <a:ext cx="752466"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政府</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29" name="文本框 2"/>
          <p:cNvSpPr txBox="1"/>
          <p:nvPr/>
        </p:nvSpPr>
        <p:spPr>
          <a:xfrm>
            <a:off x="8234236" y="3925317"/>
            <a:ext cx="678741"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金融</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grpSp>
        <p:nvGrpSpPr>
          <p:cNvPr id="430" name="组合 1"/>
          <p:cNvGrpSpPr/>
          <p:nvPr/>
        </p:nvGrpSpPr>
        <p:grpSpPr>
          <a:xfrm>
            <a:off x="8779576" y="3708903"/>
            <a:ext cx="371237" cy="246643"/>
            <a:chOff x="10712655" y="1595382"/>
            <a:chExt cx="780142" cy="536282"/>
          </a:xfrm>
          <a:solidFill>
            <a:schemeClr val="bg1">
              <a:lumMod val="65000"/>
            </a:schemeClr>
          </a:solidFill>
        </p:grpSpPr>
        <p:sp>
          <p:nvSpPr>
            <p:cNvPr id="431" name="Freeform 106"/>
            <p:cNvSpPr>
              <a:spLocks noEditPoints="1"/>
            </p:cNvSpPr>
            <p:nvPr/>
          </p:nvSpPr>
          <p:spPr bwMode="auto">
            <a:xfrm>
              <a:off x="10783626" y="1673873"/>
              <a:ext cx="90396" cy="118659"/>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rgbClr val="3BBBEA"/>
            </a:solidFill>
            <a:ln w="9525">
              <a:solidFill>
                <a:srgbClr val="00B0F0"/>
              </a:solidFill>
              <a:round/>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32" name="Freeform 69"/>
            <p:cNvSpPr>
              <a:spLocks noEditPoints="1"/>
            </p:cNvSpPr>
            <p:nvPr/>
          </p:nvSpPr>
          <p:spPr bwMode="auto">
            <a:xfrm>
              <a:off x="10758760" y="1998156"/>
              <a:ext cx="128449" cy="90565"/>
            </a:xfrm>
            <a:custGeom>
              <a:avLst/>
              <a:gdLst/>
              <a:ahLst/>
              <a:cxnLst>
                <a:cxn ang="0">
                  <a:pos x="14373" y="10762"/>
                </a:cxn>
                <a:cxn ang="0">
                  <a:pos x="13787" y="11153"/>
                </a:cxn>
                <a:cxn ang="0">
                  <a:pos x="12125" y="10957"/>
                </a:cxn>
                <a:cxn ang="0">
                  <a:pos x="12027" y="9392"/>
                </a:cxn>
                <a:cxn ang="0">
                  <a:pos x="3911" y="10762"/>
                </a:cxn>
                <a:cxn ang="0">
                  <a:pos x="3324" y="11153"/>
                </a:cxn>
                <a:cxn ang="0">
                  <a:pos x="1663" y="10957"/>
                </a:cxn>
                <a:cxn ang="0">
                  <a:pos x="1565" y="9392"/>
                </a:cxn>
                <a:cxn ang="0">
                  <a:pos x="978" y="7142"/>
                </a:cxn>
                <a:cxn ang="0">
                  <a:pos x="2151" y="3522"/>
                </a:cxn>
                <a:cxn ang="0">
                  <a:pos x="98" y="3032"/>
                </a:cxn>
                <a:cxn ang="0">
                  <a:pos x="98" y="1859"/>
                </a:cxn>
                <a:cxn ang="0">
                  <a:pos x="2054" y="1859"/>
                </a:cxn>
                <a:cxn ang="0">
                  <a:pos x="2346" y="3032"/>
                </a:cxn>
                <a:cxn ang="0">
                  <a:pos x="3423" y="196"/>
                </a:cxn>
                <a:cxn ang="0">
                  <a:pos x="7138" y="0"/>
                </a:cxn>
                <a:cxn ang="0">
                  <a:pos x="12125" y="0"/>
                </a:cxn>
                <a:cxn ang="0">
                  <a:pos x="13005" y="782"/>
                </a:cxn>
                <a:cxn ang="0">
                  <a:pos x="13787" y="2055"/>
                </a:cxn>
                <a:cxn ang="0">
                  <a:pos x="15645" y="1761"/>
                </a:cxn>
                <a:cxn ang="0">
                  <a:pos x="16036" y="2837"/>
                </a:cxn>
                <a:cxn ang="0">
                  <a:pos x="14373" y="3131"/>
                </a:cxn>
                <a:cxn ang="0">
                  <a:pos x="14765" y="5478"/>
                </a:cxn>
                <a:cxn ang="0">
                  <a:pos x="14862" y="8316"/>
                </a:cxn>
                <a:cxn ang="0">
                  <a:pos x="8800" y="685"/>
                </a:cxn>
                <a:cxn ang="0">
                  <a:pos x="4204" y="685"/>
                </a:cxn>
                <a:cxn ang="0">
                  <a:pos x="3520" y="979"/>
                </a:cxn>
                <a:cxn ang="0">
                  <a:pos x="3520" y="3032"/>
                </a:cxn>
                <a:cxn ang="0">
                  <a:pos x="12222" y="782"/>
                </a:cxn>
                <a:cxn ang="0">
                  <a:pos x="8800" y="685"/>
                </a:cxn>
                <a:cxn ang="0">
                  <a:pos x="1955" y="5675"/>
                </a:cxn>
                <a:cxn ang="0">
                  <a:pos x="1663" y="6946"/>
                </a:cxn>
                <a:cxn ang="0">
                  <a:pos x="2738" y="7631"/>
                </a:cxn>
                <a:cxn ang="0">
                  <a:pos x="3814" y="6946"/>
                </a:cxn>
                <a:cxn ang="0">
                  <a:pos x="3520" y="5675"/>
                </a:cxn>
                <a:cxn ang="0">
                  <a:pos x="12907" y="5381"/>
                </a:cxn>
                <a:cxn ang="0">
                  <a:pos x="11832" y="6066"/>
                </a:cxn>
                <a:cxn ang="0">
                  <a:pos x="12125" y="7337"/>
                </a:cxn>
                <a:cxn ang="0">
                  <a:pos x="13396" y="7533"/>
                </a:cxn>
                <a:cxn ang="0">
                  <a:pos x="14081" y="6555"/>
                </a:cxn>
                <a:cxn ang="0">
                  <a:pos x="13396" y="5478"/>
                </a:cxn>
                <a:cxn ang="0">
                  <a:pos x="5084" y="5675"/>
                </a:cxn>
                <a:cxn ang="0">
                  <a:pos x="4791" y="6066"/>
                </a:cxn>
                <a:cxn ang="0">
                  <a:pos x="4987" y="7240"/>
                </a:cxn>
                <a:cxn ang="0">
                  <a:pos x="10462" y="7436"/>
                </a:cxn>
                <a:cxn ang="0">
                  <a:pos x="10853" y="7142"/>
                </a:cxn>
                <a:cxn ang="0">
                  <a:pos x="10853" y="5870"/>
                </a:cxn>
                <a:cxn ang="0">
                  <a:pos x="10462" y="5577"/>
                </a:cxn>
              </a:cxnLst>
              <a:rect l="0" t="0" r="r" b="b"/>
              <a:pathLst>
                <a:path w="16036" h="11153">
                  <a:moveTo>
                    <a:pt x="14373" y="9392"/>
                  </a:moveTo>
                  <a:lnTo>
                    <a:pt x="14373" y="10566"/>
                  </a:lnTo>
                  <a:lnTo>
                    <a:pt x="14373" y="10762"/>
                  </a:lnTo>
                  <a:lnTo>
                    <a:pt x="14178" y="10957"/>
                  </a:lnTo>
                  <a:lnTo>
                    <a:pt x="13982" y="11153"/>
                  </a:lnTo>
                  <a:lnTo>
                    <a:pt x="13787" y="11153"/>
                  </a:lnTo>
                  <a:lnTo>
                    <a:pt x="12613" y="11153"/>
                  </a:lnTo>
                  <a:lnTo>
                    <a:pt x="12321" y="11153"/>
                  </a:lnTo>
                  <a:lnTo>
                    <a:pt x="12125" y="10957"/>
                  </a:lnTo>
                  <a:lnTo>
                    <a:pt x="12027" y="10762"/>
                  </a:lnTo>
                  <a:lnTo>
                    <a:pt x="12027" y="10566"/>
                  </a:lnTo>
                  <a:lnTo>
                    <a:pt x="12027" y="9392"/>
                  </a:lnTo>
                  <a:lnTo>
                    <a:pt x="3911" y="9392"/>
                  </a:lnTo>
                  <a:lnTo>
                    <a:pt x="3911" y="10566"/>
                  </a:lnTo>
                  <a:lnTo>
                    <a:pt x="3911" y="10762"/>
                  </a:lnTo>
                  <a:lnTo>
                    <a:pt x="3715" y="10957"/>
                  </a:lnTo>
                  <a:lnTo>
                    <a:pt x="3618" y="11153"/>
                  </a:lnTo>
                  <a:lnTo>
                    <a:pt x="3324" y="11153"/>
                  </a:lnTo>
                  <a:lnTo>
                    <a:pt x="2151" y="11153"/>
                  </a:lnTo>
                  <a:lnTo>
                    <a:pt x="1858" y="11153"/>
                  </a:lnTo>
                  <a:lnTo>
                    <a:pt x="1663" y="10957"/>
                  </a:lnTo>
                  <a:lnTo>
                    <a:pt x="1565" y="10762"/>
                  </a:lnTo>
                  <a:lnTo>
                    <a:pt x="1565" y="10566"/>
                  </a:lnTo>
                  <a:lnTo>
                    <a:pt x="1565" y="9392"/>
                  </a:lnTo>
                  <a:lnTo>
                    <a:pt x="1271" y="9392"/>
                  </a:lnTo>
                  <a:lnTo>
                    <a:pt x="1075" y="8316"/>
                  </a:lnTo>
                  <a:lnTo>
                    <a:pt x="978" y="7142"/>
                  </a:lnTo>
                  <a:lnTo>
                    <a:pt x="978" y="6066"/>
                  </a:lnTo>
                  <a:lnTo>
                    <a:pt x="1271" y="4892"/>
                  </a:lnTo>
                  <a:lnTo>
                    <a:pt x="2151" y="3522"/>
                  </a:lnTo>
                  <a:lnTo>
                    <a:pt x="1663" y="3131"/>
                  </a:lnTo>
                  <a:lnTo>
                    <a:pt x="294" y="3131"/>
                  </a:lnTo>
                  <a:lnTo>
                    <a:pt x="98" y="3032"/>
                  </a:lnTo>
                  <a:lnTo>
                    <a:pt x="0" y="2837"/>
                  </a:lnTo>
                  <a:lnTo>
                    <a:pt x="0" y="2055"/>
                  </a:lnTo>
                  <a:lnTo>
                    <a:pt x="98" y="1859"/>
                  </a:lnTo>
                  <a:lnTo>
                    <a:pt x="294" y="1761"/>
                  </a:lnTo>
                  <a:lnTo>
                    <a:pt x="1858" y="1761"/>
                  </a:lnTo>
                  <a:lnTo>
                    <a:pt x="2054" y="1859"/>
                  </a:lnTo>
                  <a:lnTo>
                    <a:pt x="2151" y="2055"/>
                  </a:lnTo>
                  <a:lnTo>
                    <a:pt x="2151" y="2740"/>
                  </a:lnTo>
                  <a:lnTo>
                    <a:pt x="2346" y="3032"/>
                  </a:lnTo>
                  <a:lnTo>
                    <a:pt x="2934" y="782"/>
                  </a:lnTo>
                  <a:lnTo>
                    <a:pt x="3129" y="391"/>
                  </a:lnTo>
                  <a:lnTo>
                    <a:pt x="3423" y="196"/>
                  </a:lnTo>
                  <a:lnTo>
                    <a:pt x="3814" y="0"/>
                  </a:lnTo>
                  <a:lnTo>
                    <a:pt x="4204" y="0"/>
                  </a:lnTo>
                  <a:lnTo>
                    <a:pt x="7138" y="0"/>
                  </a:lnTo>
                  <a:lnTo>
                    <a:pt x="8800" y="0"/>
                  </a:lnTo>
                  <a:lnTo>
                    <a:pt x="11733" y="0"/>
                  </a:lnTo>
                  <a:lnTo>
                    <a:pt x="12125" y="0"/>
                  </a:lnTo>
                  <a:lnTo>
                    <a:pt x="12516" y="196"/>
                  </a:lnTo>
                  <a:lnTo>
                    <a:pt x="12809" y="391"/>
                  </a:lnTo>
                  <a:lnTo>
                    <a:pt x="13005" y="782"/>
                  </a:lnTo>
                  <a:lnTo>
                    <a:pt x="13592" y="3032"/>
                  </a:lnTo>
                  <a:lnTo>
                    <a:pt x="13787" y="2740"/>
                  </a:lnTo>
                  <a:lnTo>
                    <a:pt x="13787" y="2055"/>
                  </a:lnTo>
                  <a:lnTo>
                    <a:pt x="13885" y="1859"/>
                  </a:lnTo>
                  <a:lnTo>
                    <a:pt x="14081" y="1761"/>
                  </a:lnTo>
                  <a:lnTo>
                    <a:pt x="15645" y="1761"/>
                  </a:lnTo>
                  <a:lnTo>
                    <a:pt x="15938" y="1859"/>
                  </a:lnTo>
                  <a:lnTo>
                    <a:pt x="16036" y="2055"/>
                  </a:lnTo>
                  <a:lnTo>
                    <a:pt x="16036" y="2837"/>
                  </a:lnTo>
                  <a:lnTo>
                    <a:pt x="15938" y="3032"/>
                  </a:lnTo>
                  <a:lnTo>
                    <a:pt x="15645" y="3131"/>
                  </a:lnTo>
                  <a:lnTo>
                    <a:pt x="14373" y="3131"/>
                  </a:lnTo>
                  <a:lnTo>
                    <a:pt x="13787" y="3522"/>
                  </a:lnTo>
                  <a:lnTo>
                    <a:pt x="14667" y="4892"/>
                  </a:lnTo>
                  <a:lnTo>
                    <a:pt x="14765" y="5478"/>
                  </a:lnTo>
                  <a:lnTo>
                    <a:pt x="14961" y="6066"/>
                  </a:lnTo>
                  <a:lnTo>
                    <a:pt x="15058" y="7142"/>
                  </a:lnTo>
                  <a:lnTo>
                    <a:pt x="14862" y="8316"/>
                  </a:lnTo>
                  <a:lnTo>
                    <a:pt x="14667" y="9392"/>
                  </a:lnTo>
                  <a:lnTo>
                    <a:pt x="14373" y="9392"/>
                  </a:lnTo>
                  <a:close/>
                  <a:moveTo>
                    <a:pt x="8800" y="685"/>
                  </a:moveTo>
                  <a:lnTo>
                    <a:pt x="8018" y="685"/>
                  </a:lnTo>
                  <a:lnTo>
                    <a:pt x="7138" y="685"/>
                  </a:lnTo>
                  <a:lnTo>
                    <a:pt x="4204" y="685"/>
                  </a:lnTo>
                  <a:lnTo>
                    <a:pt x="3911" y="685"/>
                  </a:lnTo>
                  <a:lnTo>
                    <a:pt x="3715" y="782"/>
                  </a:lnTo>
                  <a:lnTo>
                    <a:pt x="3520" y="979"/>
                  </a:lnTo>
                  <a:lnTo>
                    <a:pt x="3129" y="2837"/>
                  </a:lnTo>
                  <a:lnTo>
                    <a:pt x="3031" y="3032"/>
                  </a:lnTo>
                  <a:lnTo>
                    <a:pt x="3520" y="3032"/>
                  </a:lnTo>
                  <a:lnTo>
                    <a:pt x="12907" y="3032"/>
                  </a:lnTo>
                  <a:lnTo>
                    <a:pt x="12418" y="979"/>
                  </a:lnTo>
                  <a:lnTo>
                    <a:pt x="12222" y="782"/>
                  </a:lnTo>
                  <a:lnTo>
                    <a:pt x="12027" y="685"/>
                  </a:lnTo>
                  <a:lnTo>
                    <a:pt x="11733" y="685"/>
                  </a:lnTo>
                  <a:lnTo>
                    <a:pt x="8800" y="685"/>
                  </a:lnTo>
                  <a:close/>
                  <a:moveTo>
                    <a:pt x="2738" y="5381"/>
                  </a:moveTo>
                  <a:lnTo>
                    <a:pt x="2346" y="5478"/>
                  </a:lnTo>
                  <a:lnTo>
                    <a:pt x="1955" y="5675"/>
                  </a:lnTo>
                  <a:lnTo>
                    <a:pt x="1663" y="6066"/>
                  </a:lnTo>
                  <a:lnTo>
                    <a:pt x="1565" y="6555"/>
                  </a:lnTo>
                  <a:lnTo>
                    <a:pt x="1663" y="6946"/>
                  </a:lnTo>
                  <a:lnTo>
                    <a:pt x="1955" y="7337"/>
                  </a:lnTo>
                  <a:lnTo>
                    <a:pt x="2346" y="7533"/>
                  </a:lnTo>
                  <a:lnTo>
                    <a:pt x="2738" y="7631"/>
                  </a:lnTo>
                  <a:lnTo>
                    <a:pt x="3226" y="7533"/>
                  </a:lnTo>
                  <a:lnTo>
                    <a:pt x="3520" y="7337"/>
                  </a:lnTo>
                  <a:lnTo>
                    <a:pt x="3814" y="6946"/>
                  </a:lnTo>
                  <a:lnTo>
                    <a:pt x="3911" y="6555"/>
                  </a:lnTo>
                  <a:lnTo>
                    <a:pt x="3814" y="6066"/>
                  </a:lnTo>
                  <a:lnTo>
                    <a:pt x="3520" y="5675"/>
                  </a:lnTo>
                  <a:lnTo>
                    <a:pt x="3226" y="5478"/>
                  </a:lnTo>
                  <a:lnTo>
                    <a:pt x="2738" y="5381"/>
                  </a:lnTo>
                  <a:close/>
                  <a:moveTo>
                    <a:pt x="12907" y="5381"/>
                  </a:moveTo>
                  <a:lnTo>
                    <a:pt x="12516" y="5478"/>
                  </a:lnTo>
                  <a:lnTo>
                    <a:pt x="12125" y="5675"/>
                  </a:lnTo>
                  <a:lnTo>
                    <a:pt x="11832" y="6066"/>
                  </a:lnTo>
                  <a:lnTo>
                    <a:pt x="11733" y="6555"/>
                  </a:lnTo>
                  <a:lnTo>
                    <a:pt x="11832" y="6946"/>
                  </a:lnTo>
                  <a:lnTo>
                    <a:pt x="12125" y="7337"/>
                  </a:lnTo>
                  <a:lnTo>
                    <a:pt x="12516" y="7533"/>
                  </a:lnTo>
                  <a:lnTo>
                    <a:pt x="12907" y="7631"/>
                  </a:lnTo>
                  <a:lnTo>
                    <a:pt x="13396" y="7533"/>
                  </a:lnTo>
                  <a:lnTo>
                    <a:pt x="13690" y="7337"/>
                  </a:lnTo>
                  <a:lnTo>
                    <a:pt x="13982" y="6946"/>
                  </a:lnTo>
                  <a:lnTo>
                    <a:pt x="14081" y="6555"/>
                  </a:lnTo>
                  <a:lnTo>
                    <a:pt x="13982" y="6066"/>
                  </a:lnTo>
                  <a:lnTo>
                    <a:pt x="13690" y="5675"/>
                  </a:lnTo>
                  <a:lnTo>
                    <a:pt x="13396" y="5478"/>
                  </a:lnTo>
                  <a:lnTo>
                    <a:pt x="12907" y="5381"/>
                  </a:lnTo>
                  <a:close/>
                  <a:moveTo>
                    <a:pt x="5280" y="5577"/>
                  </a:moveTo>
                  <a:lnTo>
                    <a:pt x="5084" y="5675"/>
                  </a:lnTo>
                  <a:lnTo>
                    <a:pt x="4987" y="5772"/>
                  </a:lnTo>
                  <a:lnTo>
                    <a:pt x="4889" y="5870"/>
                  </a:lnTo>
                  <a:lnTo>
                    <a:pt x="4791" y="6066"/>
                  </a:lnTo>
                  <a:lnTo>
                    <a:pt x="4791" y="6946"/>
                  </a:lnTo>
                  <a:lnTo>
                    <a:pt x="4889" y="7142"/>
                  </a:lnTo>
                  <a:lnTo>
                    <a:pt x="4987" y="7240"/>
                  </a:lnTo>
                  <a:lnTo>
                    <a:pt x="5084" y="7337"/>
                  </a:lnTo>
                  <a:lnTo>
                    <a:pt x="5280" y="7436"/>
                  </a:lnTo>
                  <a:lnTo>
                    <a:pt x="10462" y="7436"/>
                  </a:lnTo>
                  <a:lnTo>
                    <a:pt x="10658" y="7337"/>
                  </a:lnTo>
                  <a:lnTo>
                    <a:pt x="10756" y="7240"/>
                  </a:lnTo>
                  <a:lnTo>
                    <a:pt x="10853" y="7142"/>
                  </a:lnTo>
                  <a:lnTo>
                    <a:pt x="10952" y="6946"/>
                  </a:lnTo>
                  <a:lnTo>
                    <a:pt x="10952" y="6066"/>
                  </a:lnTo>
                  <a:lnTo>
                    <a:pt x="10853" y="5870"/>
                  </a:lnTo>
                  <a:lnTo>
                    <a:pt x="10756" y="5772"/>
                  </a:lnTo>
                  <a:lnTo>
                    <a:pt x="10658" y="5675"/>
                  </a:lnTo>
                  <a:lnTo>
                    <a:pt x="10462" y="5577"/>
                  </a:lnTo>
                  <a:lnTo>
                    <a:pt x="5280" y="5577"/>
                  </a:lnTo>
                  <a:close/>
                </a:path>
              </a:pathLst>
            </a:custGeom>
            <a:solidFill>
              <a:srgbClr val="3BBBEA"/>
            </a:solidFill>
            <a:ln w="9525">
              <a:solidFill>
                <a:srgbClr val="00B0F0"/>
              </a:solidFill>
              <a:round/>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grpSp>
          <p:nvGrpSpPr>
            <p:cNvPr id="433" name="组合 643"/>
            <p:cNvGrpSpPr/>
            <p:nvPr/>
          </p:nvGrpSpPr>
          <p:grpSpPr>
            <a:xfrm>
              <a:off x="10999435" y="1840753"/>
              <a:ext cx="124929" cy="119993"/>
              <a:chOff x="-587375" y="3082925"/>
              <a:chExt cx="452437" cy="444500"/>
            </a:xfrm>
            <a:grpFill/>
          </p:grpSpPr>
          <p:sp>
            <p:nvSpPr>
              <p:cNvPr id="452" name="Rectangle 6"/>
              <p:cNvSpPr>
                <a:spLocks noChangeArrowheads="1"/>
              </p:cNvSpPr>
              <p:nvPr/>
            </p:nvSpPr>
            <p:spPr bwMode="auto">
              <a:xfrm>
                <a:off x="-454025" y="3213100"/>
                <a:ext cx="182562" cy="184150"/>
              </a:xfrm>
              <a:prstGeom prst="rect">
                <a:avLst/>
              </a:prstGeom>
              <a:solidFill>
                <a:srgbClr val="3BBBEA"/>
              </a:solidFill>
              <a:ln w="9525">
                <a:solidFill>
                  <a:srgbClr val="00B0F0"/>
                </a:solidFill>
                <a:miter lim="800000"/>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cs typeface="Arial" panose="020B0604020202020204" pitchFamily="34" charset="0"/>
                </a:endParaRPr>
              </a:p>
            </p:txBody>
          </p:sp>
          <p:sp>
            <p:nvSpPr>
              <p:cNvPr id="453" name="Freeform 7"/>
              <p:cNvSpPr>
                <a:spLocks noEditPoints="1"/>
              </p:cNvSpPr>
              <p:nvPr/>
            </p:nvSpPr>
            <p:spPr bwMode="auto">
              <a:xfrm>
                <a:off x="-587375" y="3082925"/>
                <a:ext cx="452437" cy="444500"/>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solidFill>
                <a:srgbClr val="3BBBEA"/>
              </a:solidFill>
              <a:ln w="9525">
                <a:solidFill>
                  <a:srgbClr val="00B0F0"/>
                </a:solidFill>
                <a:round/>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34" name="椭圆 433"/>
            <p:cNvSpPr/>
            <p:nvPr/>
          </p:nvSpPr>
          <p:spPr bwMode="auto">
            <a:xfrm>
              <a:off x="10724221" y="1634272"/>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微软雅黑" panose="020B0503020204020204" pitchFamily="34" charset="-122"/>
                <a:ea typeface="微软雅黑" panose="020B0503020204020204" pitchFamily="34" charset="-122"/>
              </a:endParaRPr>
            </a:p>
          </p:txBody>
        </p:sp>
        <p:sp>
          <p:nvSpPr>
            <p:cNvPr id="435" name="椭圆 434"/>
            <p:cNvSpPr/>
            <p:nvPr/>
          </p:nvSpPr>
          <p:spPr bwMode="auto">
            <a:xfrm>
              <a:off x="10712655" y="1945249"/>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微软雅黑" panose="020B0503020204020204" pitchFamily="34" charset="-122"/>
                <a:ea typeface="微软雅黑" panose="020B0503020204020204" pitchFamily="34" charset="-122"/>
              </a:endParaRPr>
            </a:p>
          </p:txBody>
        </p:sp>
        <p:sp>
          <p:nvSpPr>
            <p:cNvPr id="436" name="椭圆 435"/>
            <p:cNvSpPr/>
            <p:nvPr/>
          </p:nvSpPr>
          <p:spPr bwMode="auto">
            <a:xfrm>
              <a:off x="10957589" y="1807542"/>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微软雅黑" panose="020B0503020204020204" pitchFamily="34" charset="-122"/>
                <a:ea typeface="微软雅黑" panose="020B0503020204020204" pitchFamily="34" charset="-122"/>
              </a:endParaRPr>
            </a:p>
          </p:txBody>
        </p:sp>
        <p:grpSp>
          <p:nvGrpSpPr>
            <p:cNvPr id="437" name="组合 236"/>
            <p:cNvGrpSpPr/>
            <p:nvPr/>
          </p:nvGrpSpPr>
          <p:grpSpPr>
            <a:xfrm>
              <a:off x="11289352" y="1854252"/>
              <a:ext cx="203445" cy="186415"/>
              <a:chOff x="-734034" y="4684036"/>
              <a:chExt cx="886004" cy="831662"/>
            </a:xfrm>
            <a:grpFill/>
          </p:grpSpPr>
          <p:sp>
            <p:nvSpPr>
              <p:cNvPr id="450" name="Freeform 32"/>
              <p:cNvSpPr>
                <a:spLocks noEditPoints="1"/>
              </p:cNvSpPr>
              <p:nvPr/>
            </p:nvSpPr>
            <p:spPr bwMode="auto">
              <a:xfrm>
                <a:off x="-550063" y="4863910"/>
                <a:ext cx="540936" cy="393605"/>
              </a:xfrm>
              <a:custGeom>
                <a:avLst/>
                <a:gdLst/>
                <a:ahLst/>
                <a:cxnLst>
                  <a:cxn ang="0">
                    <a:pos x="9275" y="244"/>
                  </a:cxn>
                  <a:cxn ang="0">
                    <a:pos x="7933" y="0"/>
                  </a:cxn>
                  <a:cxn ang="0">
                    <a:pos x="7200" y="488"/>
                  </a:cxn>
                  <a:cxn ang="0">
                    <a:pos x="5614" y="975"/>
                  </a:cxn>
                  <a:cxn ang="0">
                    <a:pos x="2074" y="2805"/>
                  </a:cxn>
                  <a:cxn ang="0">
                    <a:pos x="122" y="6465"/>
                  </a:cxn>
                  <a:cxn ang="0">
                    <a:pos x="0" y="9270"/>
                  </a:cxn>
                  <a:cxn ang="0">
                    <a:pos x="488" y="10978"/>
                  </a:cxn>
                  <a:cxn ang="0">
                    <a:pos x="1831" y="10978"/>
                  </a:cxn>
                  <a:cxn ang="0">
                    <a:pos x="4150" y="9270"/>
                  </a:cxn>
                  <a:cxn ang="0">
                    <a:pos x="6712" y="7563"/>
                  </a:cxn>
                  <a:cxn ang="0">
                    <a:pos x="9153" y="7319"/>
                  </a:cxn>
                  <a:cxn ang="0">
                    <a:pos x="11350" y="8295"/>
                  </a:cxn>
                  <a:cxn ang="0">
                    <a:pos x="14279" y="10734"/>
                  </a:cxn>
                  <a:cxn ang="0">
                    <a:pos x="15744" y="11100"/>
                  </a:cxn>
                  <a:cxn ang="0">
                    <a:pos x="16598" y="10002"/>
                  </a:cxn>
                  <a:cxn ang="0">
                    <a:pos x="16598" y="7075"/>
                  </a:cxn>
                  <a:cxn ang="0">
                    <a:pos x="15499" y="3903"/>
                  </a:cxn>
                  <a:cxn ang="0">
                    <a:pos x="12327" y="1342"/>
                  </a:cxn>
                  <a:cxn ang="0">
                    <a:pos x="9641" y="732"/>
                  </a:cxn>
                  <a:cxn ang="0">
                    <a:pos x="4515" y="6343"/>
                  </a:cxn>
                  <a:cxn ang="0">
                    <a:pos x="4393" y="7319"/>
                  </a:cxn>
                  <a:cxn ang="0">
                    <a:pos x="3783" y="7563"/>
                  </a:cxn>
                  <a:cxn ang="0">
                    <a:pos x="3417" y="6830"/>
                  </a:cxn>
                  <a:cxn ang="0">
                    <a:pos x="2562" y="5977"/>
                  </a:cxn>
                  <a:cxn ang="0">
                    <a:pos x="1831" y="5612"/>
                  </a:cxn>
                  <a:cxn ang="0">
                    <a:pos x="1953" y="5002"/>
                  </a:cxn>
                  <a:cxn ang="0">
                    <a:pos x="3051" y="4879"/>
                  </a:cxn>
                  <a:cxn ang="0">
                    <a:pos x="3417" y="3660"/>
                  </a:cxn>
                  <a:cxn ang="0">
                    <a:pos x="3905" y="3172"/>
                  </a:cxn>
                  <a:cxn ang="0">
                    <a:pos x="4515" y="3660"/>
                  </a:cxn>
                  <a:cxn ang="0">
                    <a:pos x="4760" y="4879"/>
                  </a:cxn>
                  <a:cxn ang="0">
                    <a:pos x="5858" y="5002"/>
                  </a:cxn>
                  <a:cxn ang="0">
                    <a:pos x="6102" y="5612"/>
                  </a:cxn>
                  <a:cxn ang="0">
                    <a:pos x="5370" y="5977"/>
                  </a:cxn>
                  <a:cxn ang="0">
                    <a:pos x="10739" y="5612"/>
                  </a:cxn>
                  <a:cxn ang="0">
                    <a:pos x="10008" y="5367"/>
                  </a:cxn>
                  <a:cxn ang="0">
                    <a:pos x="10008" y="4513"/>
                  </a:cxn>
                  <a:cxn ang="0">
                    <a:pos x="10739" y="4270"/>
                  </a:cxn>
                  <a:cxn ang="0">
                    <a:pos x="11227" y="4757"/>
                  </a:cxn>
                  <a:cxn ang="0">
                    <a:pos x="11106" y="2927"/>
                  </a:cxn>
                  <a:cxn ang="0">
                    <a:pos x="11838" y="2562"/>
                  </a:cxn>
                  <a:cxn ang="0">
                    <a:pos x="12448" y="3172"/>
                  </a:cxn>
                  <a:cxn ang="0">
                    <a:pos x="12082" y="3903"/>
                  </a:cxn>
                  <a:cxn ang="0">
                    <a:pos x="11350" y="3903"/>
                  </a:cxn>
                  <a:cxn ang="0">
                    <a:pos x="10984" y="3172"/>
                  </a:cxn>
                  <a:cxn ang="0">
                    <a:pos x="12570" y="6587"/>
                  </a:cxn>
                  <a:cxn ang="0">
                    <a:pos x="11717" y="6587"/>
                  </a:cxn>
                  <a:cxn ang="0">
                    <a:pos x="11472" y="5855"/>
                  </a:cxn>
                  <a:cxn ang="0">
                    <a:pos x="11960" y="5245"/>
                  </a:cxn>
                  <a:cxn ang="0">
                    <a:pos x="12693" y="5612"/>
                  </a:cxn>
                  <a:cxn ang="0">
                    <a:pos x="12693" y="6343"/>
                  </a:cxn>
                  <a:cxn ang="0">
                    <a:pos x="13425" y="5002"/>
                  </a:cxn>
                  <a:cxn ang="0">
                    <a:pos x="12693" y="4757"/>
                  </a:cxn>
                  <a:cxn ang="0">
                    <a:pos x="12693" y="3903"/>
                  </a:cxn>
                  <a:cxn ang="0">
                    <a:pos x="13425" y="3660"/>
                  </a:cxn>
                  <a:cxn ang="0">
                    <a:pos x="13913" y="4147"/>
                  </a:cxn>
                  <a:cxn ang="0">
                    <a:pos x="15377" y="5733"/>
                  </a:cxn>
                  <a:cxn ang="0">
                    <a:pos x="14646" y="6099"/>
                  </a:cxn>
                  <a:cxn ang="0">
                    <a:pos x="14157" y="5489"/>
                  </a:cxn>
                  <a:cxn ang="0">
                    <a:pos x="14401" y="4757"/>
                  </a:cxn>
                  <a:cxn ang="0">
                    <a:pos x="15134" y="4757"/>
                  </a:cxn>
                  <a:cxn ang="0">
                    <a:pos x="15499" y="5489"/>
                  </a:cxn>
                </a:cxnLst>
                <a:rect l="0" t="0" r="r" b="b"/>
                <a:pathLst>
                  <a:path w="16720" h="11100">
                    <a:moveTo>
                      <a:pt x="9641" y="732"/>
                    </a:moveTo>
                    <a:lnTo>
                      <a:pt x="9519" y="488"/>
                    </a:lnTo>
                    <a:lnTo>
                      <a:pt x="9275" y="244"/>
                    </a:lnTo>
                    <a:lnTo>
                      <a:pt x="9031" y="0"/>
                    </a:lnTo>
                    <a:lnTo>
                      <a:pt x="8787" y="0"/>
                    </a:lnTo>
                    <a:lnTo>
                      <a:pt x="7933" y="0"/>
                    </a:lnTo>
                    <a:lnTo>
                      <a:pt x="7567" y="0"/>
                    </a:lnTo>
                    <a:lnTo>
                      <a:pt x="7322" y="244"/>
                    </a:lnTo>
                    <a:lnTo>
                      <a:pt x="7200" y="488"/>
                    </a:lnTo>
                    <a:lnTo>
                      <a:pt x="7079" y="732"/>
                    </a:lnTo>
                    <a:lnTo>
                      <a:pt x="6346" y="854"/>
                    </a:lnTo>
                    <a:lnTo>
                      <a:pt x="5614" y="975"/>
                    </a:lnTo>
                    <a:lnTo>
                      <a:pt x="4272" y="1342"/>
                    </a:lnTo>
                    <a:lnTo>
                      <a:pt x="3173" y="1952"/>
                    </a:lnTo>
                    <a:lnTo>
                      <a:pt x="2074" y="2805"/>
                    </a:lnTo>
                    <a:lnTo>
                      <a:pt x="1221" y="3903"/>
                    </a:lnTo>
                    <a:lnTo>
                      <a:pt x="610" y="5123"/>
                    </a:lnTo>
                    <a:lnTo>
                      <a:pt x="122" y="6465"/>
                    </a:lnTo>
                    <a:lnTo>
                      <a:pt x="0" y="7075"/>
                    </a:lnTo>
                    <a:lnTo>
                      <a:pt x="0" y="7807"/>
                    </a:lnTo>
                    <a:lnTo>
                      <a:pt x="0" y="9270"/>
                    </a:lnTo>
                    <a:lnTo>
                      <a:pt x="122" y="10002"/>
                    </a:lnTo>
                    <a:lnTo>
                      <a:pt x="243" y="10612"/>
                    </a:lnTo>
                    <a:lnTo>
                      <a:pt x="488" y="10978"/>
                    </a:lnTo>
                    <a:lnTo>
                      <a:pt x="854" y="11100"/>
                    </a:lnTo>
                    <a:lnTo>
                      <a:pt x="1343" y="11100"/>
                    </a:lnTo>
                    <a:lnTo>
                      <a:pt x="1831" y="10978"/>
                    </a:lnTo>
                    <a:lnTo>
                      <a:pt x="2319" y="10734"/>
                    </a:lnTo>
                    <a:lnTo>
                      <a:pt x="2929" y="10247"/>
                    </a:lnTo>
                    <a:lnTo>
                      <a:pt x="4150" y="9270"/>
                    </a:lnTo>
                    <a:lnTo>
                      <a:pt x="5370" y="8295"/>
                    </a:lnTo>
                    <a:lnTo>
                      <a:pt x="6102" y="7929"/>
                    </a:lnTo>
                    <a:lnTo>
                      <a:pt x="6712" y="7563"/>
                    </a:lnTo>
                    <a:lnTo>
                      <a:pt x="7567" y="7319"/>
                    </a:lnTo>
                    <a:lnTo>
                      <a:pt x="8299" y="7319"/>
                    </a:lnTo>
                    <a:lnTo>
                      <a:pt x="9153" y="7319"/>
                    </a:lnTo>
                    <a:lnTo>
                      <a:pt x="9886" y="7563"/>
                    </a:lnTo>
                    <a:lnTo>
                      <a:pt x="10618" y="7929"/>
                    </a:lnTo>
                    <a:lnTo>
                      <a:pt x="11350" y="8295"/>
                    </a:lnTo>
                    <a:lnTo>
                      <a:pt x="12570" y="9270"/>
                    </a:lnTo>
                    <a:lnTo>
                      <a:pt x="13791" y="10247"/>
                    </a:lnTo>
                    <a:lnTo>
                      <a:pt x="14279" y="10734"/>
                    </a:lnTo>
                    <a:lnTo>
                      <a:pt x="14889" y="10978"/>
                    </a:lnTo>
                    <a:lnTo>
                      <a:pt x="15377" y="11100"/>
                    </a:lnTo>
                    <a:lnTo>
                      <a:pt x="15744" y="11100"/>
                    </a:lnTo>
                    <a:lnTo>
                      <a:pt x="16110" y="10978"/>
                    </a:lnTo>
                    <a:lnTo>
                      <a:pt x="16475" y="10612"/>
                    </a:lnTo>
                    <a:lnTo>
                      <a:pt x="16598" y="10002"/>
                    </a:lnTo>
                    <a:lnTo>
                      <a:pt x="16720" y="9270"/>
                    </a:lnTo>
                    <a:lnTo>
                      <a:pt x="16720" y="7807"/>
                    </a:lnTo>
                    <a:lnTo>
                      <a:pt x="16598" y="7075"/>
                    </a:lnTo>
                    <a:lnTo>
                      <a:pt x="16475" y="6465"/>
                    </a:lnTo>
                    <a:lnTo>
                      <a:pt x="16110" y="5123"/>
                    </a:lnTo>
                    <a:lnTo>
                      <a:pt x="15499" y="3903"/>
                    </a:lnTo>
                    <a:lnTo>
                      <a:pt x="14646" y="2805"/>
                    </a:lnTo>
                    <a:lnTo>
                      <a:pt x="13546" y="1952"/>
                    </a:lnTo>
                    <a:lnTo>
                      <a:pt x="12327" y="1342"/>
                    </a:lnTo>
                    <a:lnTo>
                      <a:pt x="10984" y="975"/>
                    </a:lnTo>
                    <a:lnTo>
                      <a:pt x="10374" y="854"/>
                    </a:lnTo>
                    <a:lnTo>
                      <a:pt x="9641" y="732"/>
                    </a:lnTo>
                    <a:close/>
                    <a:moveTo>
                      <a:pt x="5370" y="5977"/>
                    </a:moveTo>
                    <a:lnTo>
                      <a:pt x="4881" y="5977"/>
                    </a:lnTo>
                    <a:lnTo>
                      <a:pt x="4515" y="6343"/>
                    </a:lnTo>
                    <a:lnTo>
                      <a:pt x="4515" y="6830"/>
                    </a:lnTo>
                    <a:lnTo>
                      <a:pt x="4515" y="7075"/>
                    </a:lnTo>
                    <a:lnTo>
                      <a:pt x="4393" y="7319"/>
                    </a:lnTo>
                    <a:lnTo>
                      <a:pt x="4150" y="7563"/>
                    </a:lnTo>
                    <a:lnTo>
                      <a:pt x="3905" y="7563"/>
                    </a:lnTo>
                    <a:lnTo>
                      <a:pt x="3783" y="7563"/>
                    </a:lnTo>
                    <a:lnTo>
                      <a:pt x="3539" y="7319"/>
                    </a:lnTo>
                    <a:lnTo>
                      <a:pt x="3417" y="7075"/>
                    </a:lnTo>
                    <a:lnTo>
                      <a:pt x="3417" y="6830"/>
                    </a:lnTo>
                    <a:lnTo>
                      <a:pt x="3417" y="6343"/>
                    </a:lnTo>
                    <a:lnTo>
                      <a:pt x="3051" y="5977"/>
                    </a:lnTo>
                    <a:lnTo>
                      <a:pt x="2562" y="5977"/>
                    </a:lnTo>
                    <a:lnTo>
                      <a:pt x="2197" y="5855"/>
                    </a:lnTo>
                    <a:lnTo>
                      <a:pt x="1953" y="5733"/>
                    </a:lnTo>
                    <a:lnTo>
                      <a:pt x="1831" y="5612"/>
                    </a:lnTo>
                    <a:lnTo>
                      <a:pt x="1709" y="5367"/>
                    </a:lnTo>
                    <a:lnTo>
                      <a:pt x="1831" y="5123"/>
                    </a:lnTo>
                    <a:lnTo>
                      <a:pt x="1953" y="5002"/>
                    </a:lnTo>
                    <a:lnTo>
                      <a:pt x="2197" y="4879"/>
                    </a:lnTo>
                    <a:lnTo>
                      <a:pt x="2562" y="4879"/>
                    </a:lnTo>
                    <a:lnTo>
                      <a:pt x="3051" y="4879"/>
                    </a:lnTo>
                    <a:lnTo>
                      <a:pt x="3417" y="4513"/>
                    </a:lnTo>
                    <a:lnTo>
                      <a:pt x="3417" y="4025"/>
                    </a:lnTo>
                    <a:lnTo>
                      <a:pt x="3417" y="3660"/>
                    </a:lnTo>
                    <a:lnTo>
                      <a:pt x="3539" y="3415"/>
                    </a:lnTo>
                    <a:lnTo>
                      <a:pt x="3783" y="3293"/>
                    </a:lnTo>
                    <a:lnTo>
                      <a:pt x="3905" y="3172"/>
                    </a:lnTo>
                    <a:lnTo>
                      <a:pt x="4150" y="3293"/>
                    </a:lnTo>
                    <a:lnTo>
                      <a:pt x="4393" y="3415"/>
                    </a:lnTo>
                    <a:lnTo>
                      <a:pt x="4515" y="3660"/>
                    </a:lnTo>
                    <a:lnTo>
                      <a:pt x="4515" y="4025"/>
                    </a:lnTo>
                    <a:lnTo>
                      <a:pt x="4515" y="4513"/>
                    </a:lnTo>
                    <a:lnTo>
                      <a:pt x="4760" y="4879"/>
                    </a:lnTo>
                    <a:lnTo>
                      <a:pt x="5370" y="4879"/>
                    </a:lnTo>
                    <a:lnTo>
                      <a:pt x="5614" y="4879"/>
                    </a:lnTo>
                    <a:lnTo>
                      <a:pt x="5858" y="5002"/>
                    </a:lnTo>
                    <a:lnTo>
                      <a:pt x="6102" y="5123"/>
                    </a:lnTo>
                    <a:lnTo>
                      <a:pt x="6102" y="5367"/>
                    </a:lnTo>
                    <a:lnTo>
                      <a:pt x="6102" y="5612"/>
                    </a:lnTo>
                    <a:lnTo>
                      <a:pt x="5858" y="5733"/>
                    </a:lnTo>
                    <a:lnTo>
                      <a:pt x="5614" y="5855"/>
                    </a:lnTo>
                    <a:lnTo>
                      <a:pt x="5370" y="5977"/>
                    </a:lnTo>
                    <a:close/>
                    <a:moveTo>
                      <a:pt x="11227" y="5367"/>
                    </a:moveTo>
                    <a:lnTo>
                      <a:pt x="10984" y="5489"/>
                    </a:lnTo>
                    <a:lnTo>
                      <a:pt x="10739" y="5612"/>
                    </a:lnTo>
                    <a:lnTo>
                      <a:pt x="10496" y="5612"/>
                    </a:lnTo>
                    <a:lnTo>
                      <a:pt x="10251" y="5489"/>
                    </a:lnTo>
                    <a:lnTo>
                      <a:pt x="10008" y="5367"/>
                    </a:lnTo>
                    <a:lnTo>
                      <a:pt x="9886" y="5123"/>
                    </a:lnTo>
                    <a:lnTo>
                      <a:pt x="9886" y="4757"/>
                    </a:lnTo>
                    <a:lnTo>
                      <a:pt x="10008" y="4513"/>
                    </a:lnTo>
                    <a:lnTo>
                      <a:pt x="10251" y="4392"/>
                    </a:lnTo>
                    <a:lnTo>
                      <a:pt x="10496" y="4270"/>
                    </a:lnTo>
                    <a:lnTo>
                      <a:pt x="10739" y="4270"/>
                    </a:lnTo>
                    <a:lnTo>
                      <a:pt x="10984" y="4392"/>
                    </a:lnTo>
                    <a:lnTo>
                      <a:pt x="11227" y="4513"/>
                    </a:lnTo>
                    <a:lnTo>
                      <a:pt x="11227" y="4757"/>
                    </a:lnTo>
                    <a:lnTo>
                      <a:pt x="11227" y="5123"/>
                    </a:lnTo>
                    <a:lnTo>
                      <a:pt x="11227" y="5367"/>
                    </a:lnTo>
                    <a:close/>
                    <a:moveTo>
                      <a:pt x="11106" y="2927"/>
                    </a:moveTo>
                    <a:lnTo>
                      <a:pt x="11350" y="2683"/>
                    </a:lnTo>
                    <a:lnTo>
                      <a:pt x="11594" y="2562"/>
                    </a:lnTo>
                    <a:lnTo>
                      <a:pt x="11838" y="2562"/>
                    </a:lnTo>
                    <a:lnTo>
                      <a:pt x="12082" y="2683"/>
                    </a:lnTo>
                    <a:lnTo>
                      <a:pt x="12327" y="2927"/>
                    </a:lnTo>
                    <a:lnTo>
                      <a:pt x="12448" y="3172"/>
                    </a:lnTo>
                    <a:lnTo>
                      <a:pt x="12448" y="3415"/>
                    </a:lnTo>
                    <a:lnTo>
                      <a:pt x="12327" y="3660"/>
                    </a:lnTo>
                    <a:lnTo>
                      <a:pt x="12082" y="3903"/>
                    </a:lnTo>
                    <a:lnTo>
                      <a:pt x="11838" y="4025"/>
                    </a:lnTo>
                    <a:lnTo>
                      <a:pt x="11594" y="4025"/>
                    </a:lnTo>
                    <a:lnTo>
                      <a:pt x="11350" y="3903"/>
                    </a:lnTo>
                    <a:lnTo>
                      <a:pt x="11106" y="3660"/>
                    </a:lnTo>
                    <a:lnTo>
                      <a:pt x="10984" y="3415"/>
                    </a:lnTo>
                    <a:lnTo>
                      <a:pt x="10984" y="3172"/>
                    </a:lnTo>
                    <a:lnTo>
                      <a:pt x="11106" y="2927"/>
                    </a:lnTo>
                    <a:close/>
                    <a:moveTo>
                      <a:pt x="12693" y="6343"/>
                    </a:moveTo>
                    <a:lnTo>
                      <a:pt x="12570" y="6587"/>
                    </a:lnTo>
                    <a:lnTo>
                      <a:pt x="12327" y="6709"/>
                    </a:lnTo>
                    <a:lnTo>
                      <a:pt x="11960" y="6709"/>
                    </a:lnTo>
                    <a:lnTo>
                      <a:pt x="11717" y="6587"/>
                    </a:lnTo>
                    <a:lnTo>
                      <a:pt x="11594" y="6343"/>
                    </a:lnTo>
                    <a:lnTo>
                      <a:pt x="11472" y="6099"/>
                    </a:lnTo>
                    <a:lnTo>
                      <a:pt x="11472" y="5855"/>
                    </a:lnTo>
                    <a:lnTo>
                      <a:pt x="11594" y="5612"/>
                    </a:lnTo>
                    <a:lnTo>
                      <a:pt x="11717" y="5367"/>
                    </a:lnTo>
                    <a:lnTo>
                      <a:pt x="11960" y="5245"/>
                    </a:lnTo>
                    <a:lnTo>
                      <a:pt x="12327" y="5245"/>
                    </a:lnTo>
                    <a:lnTo>
                      <a:pt x="12570" y="5367"/>
                    </a:lnTo>
                    <a:lnTo>
                      <a:pt x="12693" y="5612"/>
                    </a:lnTo>
                    <a:lnTo>
                      <a:pt x="12815" y="5855"/>
                    </a:lnTo>
                    <a:lnTo>
                      <a:pt x="12815" y="6099"/>
                    </a:lnTo>
                    <a:lnTo>
                      <a:pt x="12693" y="6343"/>
                    </a:lnTo>
                    <a:close/>
                    <a:moveTo>
                      <a:pt x="13791" y="4757"/>
                    </a:moveTo>
                    <a:lnTo>
                      <a:pt x="13669" y="4879"/>
                    </a:lnTo>
                    <a:lnTo>
                      <a:pt x="13425" y="5002"/>
                    </a:lnTo>
                    <a:lnTo>
                      <a:pt x="13058" y="5002"/>
                    </a:lnTo>
                    <a:lnTo>
                      <a:pt x="12815" y="4879"/>
                    </a:lnTo>
                    <a:lnTo>
                      <a:pt x="12693" y="4757"/>
                    </a:lnTo>
                    <a:lnTo>
                      <a:pt x="12570" y="4513"/>
                    </a:lnTo>
                    <a:lnTo>
                      <a:pt x="12570" y="4147"/>
                    </a:lnTo>
                    <a:lnTo>
                      <a:pt x="12693" y="3903"/>
                    </a:lnTo>
                    <a:lnTo>
                      <a:pt x="12815" y="3782"/>
                    </a:lnTo>
                    <a:lnTo>
                      <a:pt x="13058" y="3660"/>
                    </a:lnTo>
                    <a:lnTo>
                      <a:pt x="13425" y="3660"/>
                    </a:lnTo>
                    <a:lnTo>
                      <a:pt x="13669" y="3782"/>
                    </a:lnTo>
                    <a:lnTo>
                      <a:pt x="13791" y="3903"/>
                    </a:lnTo>
                    <a:lnTo>
                      <a:pt x="13913" y="4147"/>
                    </a:lnTo>
                    <a:lnTo>
                      <a:pt x="13913" y="4513"/>
                    </a:lnTo>
                    <a:lnTo>
                      <a:pt x="13791" y="4757"/>
                    </a:lnTo>
                    <a:close/>
                    <a:moveTo>
                      <a:pt x="15377" y="5733"/>
                    </a:moveTo>
                    <a:lnTo>
                      <a:pt x="15134" y="5977"/>
                    </a:lnTo>
                    <a:lnTo>
                      <a:pt x="14889" y="6099"/>
                    </a:lnTo>
                    <a:lnTo>
                      <a:pt x="14646" y="6099"/>
                    </a:lnTo>
                    <a:lnTo>
                      <a:pt x="14401" y="5977"/>
                    </a:lnTo>
                    <a:lnTo>
                      <a:pt x="14157" y="5733"/>
                    </a:lnTo>
                    <a:lnTo>
                      <a:pt x="14157" y="5489"/>
                    </a:lnTo>
                    <a:lnTo>
                      <a:pt x="14157" y="5245"/>
                    </a:lnTo>
                    <a:lnTo>
                      <a:pt x="14157" y="5002"/>
                    </a:lnTo>
                    <a:lnTo>
                      <a:pt x="14401" y="4757"/>
                    </a:lnTo>
                    <a:lnTo>
                      <a:pt x="14646" y="4635"/>
                    </a:lnTo>
                    <a:lnTo>
                      <a:pt x="14889" y="4635"/>
                    </a:lnTo>
                    <a:lnTo>
                      <a:pt x="15134" y="4757"/>
                    </a:lnTo>
                    <a:lnTo>
                      <a:pt x="15377" y="5002"/>
                    </a:lnTo>
                    <a:lnTo>
                      <a:pt x="15499" y="5245"/>
                    </a:lnTo>
                    <a:lnTo>
                      <a:pt x="15499" y="5489"/>
                    </a:lnTo>
                    <a:lnTo>
                      <a:pt x="15377" y="5733"/>
                    </a:lnTo>
                    <a:close/>
                  </a:path>
                </a:pathLst>
              </a:custGeom>
              <a:solidFill>
                <a:srgbClr val="3BBBEA"/>
              </a:solidFill>
              <a:ln w="9525">
                <a:solidFill>
                  <a:srgbClr val="00B0F0"/>
                </a:solidFill>
                <a:round/>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51" name="椭圆 450"/>
              <p:cNvSpPr/>
              <p:nvPr/>
            </p:nvSpPr>
            <p:spPr bwMode="auto">
              <a:xfrm>
                <a:off x="-734034" y="4684036"/>
                <a:ext cx="886004" cy="831662"/>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微软雅黑" panose="020B0503020204020204" pitchFamily="34" charset="-122"/>
                  <a:ea typeface="微软雅黑" panose="020B0503020204020204" pitchFamily="34" charset="-122"/>
                </a:endParaRPr>
              </a:p>
            </p:txBody>
          </p:sp>
        </p:grpSp>
        <p:grpSp>
          <p:nvGrpSpPr>
            <p:cNvPr id="438" name="组合 277"/>
            <p:cNvGrpSpPr/>
            <p:nvPr/>
          </p:nvGrpSpPr>
          <p:grpSpPr>
            <a:xfrm>
              <a:off x="11133064" y="1622897"/>
              <a:ext cx="129308" cy="115477"/>
              <a:chOff x="10283185" y="2636380"/>
              <a:chExt cx="734142" cy="715155"/>
            </a:xfrm>
            <a:grpFill/>
          </p:grpSpPr>
          <p:sp>
            <p:nvSpPr>
              <p:cNvPr id="448" name="Freeform 102"/>
              <p:cNvSpPr>
                <a:spLocks noEditPoints="1"/>
              </p:cNvSpPr>
              <p:nvPr/>
            </p:nvSpPr>
            <p:spPr bwMode="auto">
              <a:xfrm>
                <a:off x="10397104" y="2794600"/>
                <a:ext cx="506305" cy="556935"/>
              </a:xfrm>
              <a:custGeom>
                <a:avLst/>
                <a:gdLst/>
                <a:ahLst/>
                <a:cxnLst>
                  <a:cxn ang="0">
                    <a:pos x="80" y="0"/>
                  </a:cxn>
                  <a:cxn ang="0">
                    <a:pos x="0" y="72"/>
                  </a:cxn>
                  <a:cxn ang="0">
                    <a:pos x="0" y="166"/>
                  </a:cxn>
                  <a:cxn ang="0">
                    <a:pos x="0" y="166"/>
                  </a:cxn>
                  <a:cxn ang="0">
                    <a:pos x="2" y="172"/>
                  </a:cxn>
                  <a:cxn ang="0">
                    <a:pos x="4" y="174"/>
                  </a:cxn>
                  <a:cxn ang="0">
                    <a:pos x="4" y="174"/>
                  </a:cxn>
                  <a:cxn ang="0">
                    <a:pos x="10" y="176"/>
                  </a:cxn>
                  <a:cxn ang="0">
                    <a:pos x="54" y="176"/>
                  </a:cxn>
                  <a:cxn ang="0">
                    <a:pos x="54" y="176"/>
                  </a:cxn>
                  <a:cxn ang="0">
                    <a:pos x="58" y="174"/>
                  </a:cxn>
                  <a:cxn ang="0">
                    <a:pos x="58" y="174"/>
                  </a:cxn>
                  <a:cxn ang="0">
                    <a:pos x="58" y="170"/>
                  </a:cxn>
                  <a:cxn ang="0">
                    <a:pos x="58" y="124"/>
                  </a:cxn>
                  <a:cxn ang="0">
                    <a:pos x="102" y="124"/>
                  </a:cxn>
                  <a:cxn ang="0">
                    <a:pos x="102" y="170"/>
                  </a:cxn>
                  <a:cxn ang="0">
                    <a:pos x="102" y="170"/>
                  </a:cxn>
                  <a:cxn ang="0">
                    <a:pos x="102" y="174"/>
                  </a:cxn>
                  <a:cxn ang="0">
                    <a:pos x="102" y="174"/>
                  </a:cxn>
                  <a:cxn ang="0">
                    <a:pos x="106" y="176"/>
                  </a:cxn>
                  <a:cxn ang="0">
                    <a:pos x="150" y="176"/>
                  </a:cxn>
                  <a:cxn ang="0">
                    <a:pos x="150" y="176"/>
                  </a:cxn>
                  <a:cxn ang="0">
                    <a:pos x="156" y="174"/>
                  </a:cxn>
                  <a:cxn ang="0">
                    <a:pos x="156" y="174"/>
                  </a:cxn>
                  <a:cxn ang="0">
                    <a:pos x="158" y="172"/>
                  </a:cxn>
                  <a:cxn ang="0">
                    <a:pos x="160" y="166"/>
                  </a:cxn>
                  <a:cxn ang="0">
                    <a:pos x="160" y="72"/>
                  </a:cxn>
                  <a:cxn ang="0">
                    <a:pos x="80" y="0"/>
                  </a:cxn>
                  <a:cxn ang="0">
                    <a:pos x="80" y="78"/>
                  </a:cxn>
                  <a:cxn ang="0">
                    <a:pos x="80" y="78"/>
                  </a:cxn>
                  <a:cxn ang="0">
                    <a:pos x="72" y="76"/>
                  </a:cxn>
                  <a:cxn ang="0">
                    <a:pos x="64" y="72"/>
                  </a:cxn>
                  <a:cxn ang="0">
                    <a:pos x="58" y="64"/>
                  </a:cxn>
                  <a:cxn ang="0">
                    <a:pos x="58" y="54"/>
                  </a:cxn>
                  <a:cxn ang="0">
                    <a:pos x="58" y="54"/>
                  </a:cxn>
                  <a:cxn ang="0">
                    <a:pos x="58" y="46"/>
                  </a:cxn>
                  <a:cxn ang="0">
                    <a:pos x="64" y="38"/>
                  </a:cxn>
                  <a:cxn ang="0">
                    <a:pos x="72" y="34"/>
                  </a:cxn>
                  <a:cxn ang="0">
                    <a:pos x="80" y="32"/>
                  </a:cxn>
                  <a:cxn ang="0">
                    <a:pos x="80" y="32"/>
                  </a:cxn>
                  <a:cxn ang="0">
                    <a:pos x="88" y="34"/>
                  </a:cxn>
                  <a:cxn ang="0">
                    <a:pos x="96" y="38"/>
                  </a:cxn>
                  <a:cxn ang="0">
                    <a:pos x="100" y="46"/>
                  </a:cxn>
                  <a:cxn ang="0">
                    <a:pos x="102" y="54"/>
                  </a:cxn>
                  <a:cxn ang="0">
                    <a:pos x="102" y="54"/>
                  </a:cxn>
                  <a:cxn ang="0">
                    <a:pos x="100" y="64"/>
                  </a:cxn>
                  <a:cxn ang="0">
                    <a:pos x="96" y="72"/>
                  </a:cxn>
                  <a:cxn ang="0">
                    <a:pos x="88" y="76"/>
                  </a:cxn>
                  <a:cxn ang="0">
                    <a:pos x="80" y="78"/>
                  </a:cxn>
                  <a:cxn ang="0">
                    <a:pos x="80" y="78"/>
                  </a:cxn>
                </a:cxnLst>
                <a:rect l="0" t="0" r="r" b="b"/>
                <a:pathLst>
                  <a:path w="160" h="176">
                    <a:moveTo>
                      <a:pt x="80" y="0"/>
                    </a:moveTo>
                    <a:lnTo>
                      <a:pt x="0" y="72"/>
                    </a:lnTo>
                    <a:lnTo>
                      <a:pt x="0" y="166"/>
                    </a:lnTo>
                    <a:lnTo>
                      <a:pt x="0" y="166"/>
                    </a:lnTo>
                    <a:lnTo>
                      <a:pt x="2" y="172"/>
                    </a:lnTo>
                    <a:lnTo>
                      <a:pt x="4" y="174"/>
                    </a:lnTo>
                    <a:lnTo>
                      <a:pt x="4" y="174"/>
                    </a:lnTo>
                    <a:lnTo>
                      <a:pt x="10" y="176"/>
                    </a:lnTo>
                    <a:lnTo>
                      <a:pt x="54" y="176"/>
                    </a:lnTo>
                    <a:lnTo>
                      <a:pt x="54" y="176"/>
                    </a:lnTo>
                    <a:lnTo>
                      <a:pt x="58" y="174"/>
                    </a:lnTo>
                    <a:lnTo>
                      <a:pt x="58" y="174"/>
                    </a:lnTo>
                    <a:lnTo>
                      <a:pt x="58" y="170"/>
                    </a:lnTo>
                    <a:lnTo>
                      <a:pt x="58" y="124"/>
                    </a:lnTo>
                    <a:lnTo>
                      <a:pt x="102" y="124"/>
                    </a:lnTo>
                    <a:lnTo>
                      <a:pt x="102" y="170"/>
                    </a:lnTo>
                    <a:lnTo>
                      <a:pt x="102" y="170"/>
                    </a:lnTo>
                    <a:lnTo>
                      <a:pt x="102" y="174"/>
                    </a:lnTo>
                    <a:lnTo>
                      <a:pt x="102" y="174"/>
                    </a:lnTo>
                    <a:lnTo>
                      <a:pt x="106" y="176"/>
                    </a:lnTo>
                    <a:lnTo>
                      <a:pt x="150" y="176"/>
                    </a:lnTo>
                    <a:lnTo>
                      <a:pt x="150" y="176"/>
                    </a:lnTo>
                    <a:lnTo>
                      <a:pt x="156" y="174"/>
                    </a:lnTo>
                    <a:lnTo>
                      <a:pt x="156" y="174"/>
                    </a:lnTo>
                    <a:lnTo>
                      <a:pt x="158" y="172"/>
                    </a:lnTo>
                    <a:lnTo>
                      <a:pt x="160" y="166"/>
                    </a:lnTo>
                    <a:lnTo>
                      <a:pt x="160" y="72"/>
                    </a:lnTo>
                    <a:lnTo>
                      <a:pt x="80" y="0"/>
                    </a:lnTo>
                    <a:close/>
                    <a:moveTo>
                      <a:pt x="80" y="78"/>
                    </a:moveTo>
                    <a:lnTo>
                      <a:pt x="80" y="78"/>
                    </a:lnTo>
                    <a:lnTo>
                      <a:pt x="72" y="76"/>
                    </a:lnTo>
                    <a:lnTo>
                      <a:pt x="64" y="72"/>
                    </a:lnTo>
                    <a:lnTo>
                      <a:pt x="58" y="64"/>
                    </a:lnTo>
                    <a:lnTo>
                      <a:pt x="58" y="54"/>
                    </a:lnTo>
                    <a:lnTo>
                      <a:pt x="58" y="54"/>
                    </a:lnTo>
                    <a:lnTo>
                      <a:pt x="58" y="46"/>
                    </a:lnTo>
                    <a:lnTo>
                      <a:pt x="64" y="38"/>
                    </a:lnTo>
                    <a:lnTo>
                      <a:pt x="72" y="34"/>
                    </a:lnTo>
                    <a:lnTo>
                      <a:pt x="80" y="32"/>
                    </a:lnTo>
                    <a:lnTo>
                      <a:pt x="80" y="32"/>
                    </a:lnTo>
                    <a:lnTo>
                      <a:pt x="88" y="34"/>
                    </a:lnTo>
                    <a:lnTo>
                      <a:pt x="96" y="38"/>
                    </a:lnTo>
                    <a:lnTo>
                      <a:pt x="100" y="46"/>
                    </a:lnTo>
                    <a:lnTo>
                      <a:pt x="102" y="54"/>
                    </a:lnTo>
                    <a:lnTo>
                      <a:pt x="102" y="54"/>
                    </a:lnTo>
                    <a:lnTo>
                      <a:pt x="100" y="64"/>
                    </a:lnTo>
                    <a:lnTo>
                      <a:pt x="96" y="72"/>
                    </a:lnTo>
                    <a:lnTo>
                      <a:pt x="88" y="76"/>
                    </a:lnTo>
                    <a:lnTo>
                      <a:pt x="80" y="78"/>
                    </a:lnTo>
                    <a:lnTo>
                      <a:pt x="80" y="78"/>
                    </a:lnTo>
                    <a:close/>
                  </a:path>
                </a:pathLst>
              </a:custGeom>
              <a:solidFill>
                <a:srgbClr val="3BBBEA"/>
              </a:solidFill>
              <a:ln w="9525">
                <a:solidFill>
                  <a:srgbClr val="00B0F0"/>
                </a:solidFill>
                <a:round/>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449" name="Freeform 103"/>
              <p:cNvSpPr/>
              <p:nvPr/>
            </p:nvSpPr>
            <p:spPr bwMode="auto">
              <a:xfrm>
                <a:off x="10283185" y="2636380"/>
                <a:ext cx="734142" cy="386057"/>
              </a:xfrm>
              <a:custGeom>
                <a:avLst/>
                <a:gdLst/>
                <a:ahLst/>
                <a:cxnLst>
                  <a:cxn ang="0">
                    <a:pos x="228" y="96"/>
                  </a:cxn>
                  <a:cxn ang="0">
                    <a:pos x="126" y="4"/>
                  </a:cxn>
                  <a:cxn ang="0">
                    <a:pos x="126" y="4"/>
                  </a:cxn>
                  <a:cxn ang="0">
                    <a:pos x="122" y="2"/>
                  </a:cxn>
                  <a:cxn ang="0">
                    <a:pos x="116" y="0"/>
                  </a:cxn>
                  <a:cxn ang="0">
                    <a:pos x="110" y="2"/>
                  </a:cxn>
                  <a:cxn ang="0">
                    <a:pos x="106" y="4"/>
                  </a:cxn>
                  <a:cxn ang="0">
                    <a:pos x="4" y="96"/>
                  </a:cxn>
                  <a:cxn ang="0">
                    <a:pos x="4" y="96"/>
                  </a:cxn>
                  <a:cxn ang="0">
                    <a:pos x="2" y="102"/>
                  </a:cxn>
                  <a:cxn ang="0">
                    <a:pos x="0" y="108"/>
                  </a:cxn>
                  <a:cxn ang="0">
                    <a:pos x="0" y="112"/>
                  </a:cxn>
                  <a:cxn ang="0">
                    <a:pos x="4" y="118"/>
                  </a:cxn>
                  <a:cxn ang="0">
                    <a:pos x="4" y="118"/>
                  </a:cxn>
                  <a:cxn ang="0">
                    <a:pos x="4" y="118"/>
                  </a:cxn>
                  <a:cxn ang="0">
                    <a:pos x="8" y="122"/>
                  </a:cxn>
                  <a:cxn ang="0">
                    <a:pos x="14" y="122"/>
                  </a:cxn>
                  <a:cxn ang="0">
                    <a:pos x="14" y="122"/>
                  </a:cxn>
                  <a:cxn ang="0">
                    <a:pos x="20" y="122"/>
                  </a:cxn>
                  <a:cxn ang="0">
                    <a:pos x="24" y="120"/>
                  </a:cxn>
                  <a:cxn ang="0">
                    <a:pos x="116" y="36"/>
                  </a:cxn>
                  <a:cxn ang="0">
                    <a:pos x="206" y="120"/>
                  </a:cxn>
                  <a:cxn ang="0">
                    <a:pos x="206" y="120"/>
                  </a:cxn>
                  <a:cxn ang="0">
                    <a:pos x="212" y="122"/>
                  </a:cxn>
                  <a:cxn ang="0">
                    <a:pos x="218" y="122"/>
                  </a:cxn>
                  <a:cxn ang="0">
                    <a:pos x="224" y="122"/>
                  </a:cxn>
                  <a:cxn ang="0">
                    <a:pos x="228" y="118"/>
                  </a:cxn>
                  <a:cxn ang="0">
                    <a:pos x="228" y="118"/>
                  </a:cxn>
                  <a:cxn ang="0">
                    <a:pos x="232" y="112"/>
                  </a:cxn>
                  <a:cxn ang="0">
                    <a:pos x="232" y="108"/>
                  </a:cxn>
                  <a:cxn ang="0">
                    <a:pos x="230" y="102"/>
                  </a:cxn>
                  <a:cxn ang="0">
                    <a:pos x="228" y="96"/>
                  </a:cxn>
                  <a:cxn ang="0">
                    <a:pos x="228" y="96"/>
                  </a:cxn>
                </a:cxnLst>
                <a:rect l="0" t="0" r="r" b="b"/>
                <a:pathLst>
                  <a:path w="232" h="122">
                    <a:moveTo>
                      <a:pt x="228" y="96"/>
                    </a:moveTo>
                    <a:lnTo>
                      <a:pt x="126" y="4"/>
                    </a:lnTo>
                    <a:lnTo>
                      <a:pt x="126" y="4"/>
                    </a:lnTo>
                    <a:lnTo>
                      <a:pt x="122" y="2"/>
                    </a:lnTo>
                    <a:lnTo>
                      <a:pt x="116" y="0"/>
                    </a:lnTo>
                    <a:lnTo>
                      <a:pt x="110" y="2"/>
                    </a:lnTo>
                    <a:lnTo>
                      <a:pt x="106" y="4"/>
                    </a:lnTo>
                    <a:lnTo>
                      <a:pt x="4" y="96"/>
                    </a:lnTo>
                    <a:lnTo>
                      <a:pt x="4" y="96"/>
                    </a:lnTo>
                    <a:lnTo>
                      <a:pt x="2" y="102"/>
                    </a:lnTo>
                    <a:lnTo>
                      <a:pt x="0" y="108"/>
                    </a:lnTo>
                    <a:lnTo>
                      <a:pt x="0" y="112"/>
                    </a:lnTo>
                    <a:lnTo>
                      <a:pt x="4" y="118"/>
                    </a:lnTo>
                    <a:lnTo>
                      <a:pt x="4" y="118"/>
                    </a:lnTo>
                    <a:lnTo>
                      <a:pt x="4" y="118"/>
                    </a:lnTo>
                    <a:lnTo>
                      <a:pt x="8" y="122"/>
                    </a:lnTo>
                    <a:lnTo>
                      <a:pt x="14" y="122"/>
                    </a:lnTo>
                    <a:lnTo>
                      <a:pt x="14" y="122"/>
                    </a:lnTo>
                    <a:lnTo>
                      <a:pt x="20" y="122"/>
                    </a:lnTo>
                    <a:lnTo>
                      <a:pt x="24" y="120"/>
                    </a:lnTo>
                    <a:lnTo>
                      <a:pt x="116" y="36"/>
                    </a:lnTo>
                    <a:lnTo>
                      <a:pt x="206" y="120"/>
                    </a:lnTo>
                    <a:lnTo>
                      <a:pt x="206" y="120"/>
                    </a:lnTo>
                    <a:lnTo>
                      <a:pt x="212" y="122"/>
                    </a:lnTo>
                    <a:lnTo>
                      <a:pt x="218" y="122"/>
                    </a:lnTo>
                    <a:lnTo>
                      <a:pt x="224" y="122"/>
                    </a:lnTo>
                    <a:lnTo>
                      <a:pt x="228" y="118"/>
                    </a:lnTo>
                    <a:lnTo>
                      <a:pt x="228" y="118"/>
                    </a:lnTo>
                    <a:lnTo>
                      <a:pt x="232" y="112"/>
                    </a:lnTo>
                    <a:lnTo>
                      <a:pt x="232" y="108"/>
                    </a:lnTo>
                    <a:lnTo>
                      <a:pt x="230" y="102"/>
                    </a:lnTo>
                    <a:lnTo>
                      <a:pt x="228" y="96"/>
                    </a:lnTo>
                    <a:lnTo>
                      <a:pt x="228" y="96"/>
                    </a:lnTo>
                    <a:close/>
                  </a:path>
                </a:pathLst>
              </a:custGeom>
              <a:solidFill>
                <a:srgbClr val="3BBBEA"/>
              </a:solidFill>
              <a:ln w="9525">
                <a:solidFill>
                  <a:srgbClr val="00B0F0"/>
                </a:solidFill>
                <a:round/>
              </a:ln>
            </p:spPr>
            <p:txBody>
              <a:bodyPr vert="horz" wrap="square" lIns="91416" tIns="45708" rIns="91416" bIns="4570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grpSp>
        <p:sp>
          <p:nvSpPr>
            <p:cNvPr id="439" name="椭圆 438"/>
            <p:cNvSpPr/>
            <p:nvPr/>
          </p:nvSpPr>
          <p:spPr bwMode="auto">
            <a:xfrm>
              <a:off x="11088717" y="1595382"/>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微软雅黑" panose="020B0503020204020204" pitchFamily="34" charset="-122"/>
                <a:ea typeface="微软雅黑" panose="020B0503020204020204" pitchFamily="34" charset="-122"/>
              </a:endParaRPr>
            </a:p>
          </p:txBody>
        </p:sp>
        <p:cxnSp>
          <p:nvCxnSpPr>
            <p:cNvPr id="440" name="直接连接符 439"/>
            <p:cNvCxnSpPr>
              <a:stCxn id="439" idx="2"/>
              <a:endCxn id="434" idx="6"/>
            </p:cNvCxnSpPr>
            <p:nvPr/>
          </p:nvCxnSpPr>
          <p:spPr bwMode="auto">
            <a:xfrm flipH="1">
              <a:off x="10927664" y="1688589"/>
              <a:ext cx="161052" cy="38890"/>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直接连接符 440"/>
            <p:cNvCxnSpPr/>
            <p:nvPr/>
          </p:nvCxnSpPr>
          <p:spPr bwMode="auto">
            <a:xfrm flipH="1">
              <a:off x="11114880" y="1771834"/>
              <a:ext cx="30078" cy="48288"/>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直接连接符 441"/>
            <p:cNvCxnSpPr>
              <a:endCxn id="451" idx="0"/>
            </p:cNvCxnSpPr>
            <p:nvPr/>
          </p:nvCxnSpPr>
          <p:spPr bwMode="auto">
            <a:xfrm>
              <a:off x="11289354" y="1715100"/>
              <a:ext cx="101721" cy="139157"/>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 name="直接连接符 442"/>
            <p:cNvCxnSpPr>
              <a:stCxn id="435" idx="6"/>
              <a:endCxn id="451" idx="3"/>
            </p:cNvCxnSpPr>
            <p:nvPr/>
          </p:nvCxnSpPr>
          <p:spPr bwMode="auto">
            <a:xfrm flipV="1">
              <a:off x="10916099" y="2013370"/>
              <a:ext cx="403050" cy="25087"/>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 name="直接连接符 443"/>
            <p:cNvCxnSpPr>
              <a:stCxn id="435" idx="0"/>
              <a:endCxn id="434" idx="4"/>
            </p:cNvCxnSpPr>
            <p:nvPr/>
          </p:nvCxnSpPr>
          <p:spPr bwMode="auto">
            <a:xfrm flipV="1">
              <a:off x="10814377" y="1820686"/>
              <a:ext cx="11566" cy="124563"/>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5" name="直接连接符 444"/>
            <p:cNvCxnSpPr/>
            <p:nvPr/>
          </p:nvCxnSpPr>
          <p:spPr bwMode="auto">
            <a:xfrm flipV="1">
              <a:off x="10904962" y="1950594"/>
              <a:ext cx="68175" cy="31317"/>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直接连接符 445"/>
            <p:cNvCxnSpPr/>
            <p:nvPr/>
          </p:nvCxnSpPr>
          <p:spPr bwMode="auto">
            <a:xfrm>
              <a:off x="11156939" y="1900641"/>
              <a:ext cx="132416" cy="31055"/>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直接连接符 446"/>
            <p:cNvCxnSpPr>
              <a:endCxn id="436" idx="1"/>
            </p:cNvCxnSpPr>
            <p:nvPr/>
          </p:nvCxnSpPr>
          <p:spPr bwMode="auto">
            <a:xfrm>
              <a:off x="10898382" y="1787919"/>
              <a:ext cx="89000" cy="46922"/>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4" name="Freeform 23"/>
          <p:cNvSpPr>
            <a:spLocks noEditPoints="1"/>
          </p:cNvSpPr>
          <p:nvPr/>
        </p:nvSpPr>
        <p:spPr bwMode="auto">
          <a:xfrm>
            <a:off x="9549469" y="3720094"/>
            <a:ext cx="312908" cy="202524"/>
          </a:xfrm>
          <a:custGeom>
            <a:avLst/>
            <a:gdLst>
              <a:gd name="T0" fmla="*/ 143 w 143"/>
              <a:gd name="T1" fmla="*/ 0 h 134"/>
              <a:gd name="T2" fmla="*/ 0 w 143"/>
              <a:gd name="T3" fmla="*/ 115 h 134"/>
              <a:gd name="T4" fmla="*/ 40 w 143"/>
              <a:gd name="T5" fmla="*/ 123 h 134"/>
              <a:gd name="T6" fmla="*/ 26 w 143"/>
              <a:gd name="T7" fmla="*/ 134 h 134"/>
              <a:gd name="T8" fmla="*/ 117 w 143"/>
              <a:gd name="T9" fmla="*/ 123 h 134"/>
              <a:gd name="T10" fmla="*/ 102 w 143"/>
              <a:gd name="T11" fmla="*/ 115 h 134"/>
              <a:gd name="T12" fmla="*/ 8 w 143"/>
              <a:gd name="T13" fmla="*/ 98 h 134"/>
              <a:gd name="T14" fmla="*/ 135 w 143"/>
              <a:gd name="T15" fmla="*/ 8 h 134"/>
              <a:gd name="T16" fmla="*/ 8 w 143"/>
              <a:gd name="T17" fmla="*/ 98 h 134"/>
              <a:gd name="T18" fmla="*/ 25 w 143"/>
              <a:gd name="T19" fmla="*/ 47 h 134"/>
              <a:gd name="T20" fmla="*/ 23 w 143"/>
              <a:gd name="T21" fmla="*/ 68 h 134"/>
              <a:gd name="T22" fmla="*/ 35 w 143"/>
              <a:gd name="T23" fmla="*/ 74 h 134"/>
              <a:gd name="T24" fmla="*/ 32 w 143"/>
              <a:gd name="T25" fmla="*/ 68 h 134"/>
              <a:gd name="T26" fmla="*/ 35 w 143"/>
              <a:gd name="T27" fmla="*/ 47 h 134"/>
              <a:gd name="T28" fmla="*/ 23 w 143"/>
              <a:gd name="T29" fmla="*/ 41 h 134"/>
              <a:gd name="T30" fmla="*/ 109 w 143"/>
              <a:gd name="T31" fmla="*/ 64 h 134"/>
              <a:gd name="T32" fmla="*/ 108 w 143"/>
              <a:gd name="T33" fmla="*/ 68 h 134"/>
              <a:gd name="T34" fmla="*/ 101 w 143"/>
              <a:gd name="T35" fmla="*/ 41 h 134"/>
              <a:gd name="T36" fmla="*/ 104 w 143"/>
              <a:gd name="T37" fmla="*/ 74 h 134"/>
              <a:gd name="T38" fmla="*/ 124 w 143"/>
              <a:gd name="T39" fmla="*/ 41 h 134"/>
              <a:gd name="T40" fmla="*/ 109 w 143"/>
              <a:gd name="T41" fmla="*/ 64 h 134"/>
              <a:gd name="T42" fmla="*/ 75 w 143"/>
              <a:gd name="T43" fmla="*/ 47 h 134"/>
              <a:gd name="T44" fmla="*/ 82 w 143"/>
              <a:gd name="T45" fmla="*/ 74 h 134"/>
              <a:gd name="T46" fmla="*/ 91 w 143"/>
              <a:gd name="T47" fmla="*/ 47 h 134"/>
              <a:gd name="T48" fmla="*/ 65 w 143"/>
              <a:gd name="T49" fmla="*/ 41 h 134"/>
              <a:gd name="T50" fmla="*/ 51 w 143"/>
              <a:gd name="T51" fmla="*/ 41 h 134"/>
              <a:gd name="T52" fmla="*/ 40 w 143"/>
              <a:gd name="T53" fmla="*/ 74 h 134"/>
              <a:gd name="T54" fmla="*/ 47 w 143"/>
              <a:gd name="T55" fmla="*/ 62 h 134"/>
              <a:gd name="T56" fmla="*/ 60 w 143"/>
              <a:gd name="T57" fmla="*/ 60 h 134"/>
              <a:gd name="T58" fmla="*/ 51 w 143"/>
              <a:gd name="T59" fmla="*/ 41 h 134"/>
              <a:gd name="T60" fmla="*/ 47 w 143"/>
              <a:gd name="T61" fmla="*/ 57 h 134"/>
              <a:gd name="T62" fmla="*/ 50 w 143"/>
              <a:gd name="T63" fmla="*/ 47 h 134"/>
              <a:gd name="T64" fmla="*/ 50 w 143"/>
              <a:gd name="T65"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34">
                <a:moveTo>
                  <a:pt x="143" y="115"/>
                </a:moveTo>
                <a:cubicBezTo>
                  <a:pt x="143" y="0"/>
                  <a:pt x="143" y="0"/>
                  <a:pt x="143" y="0"/>
                </a:cubicBezTo>
                <a:cubicBezTo>
                  <a:pt x="0" y="0"/>
                  <a:pt x="0" y="0"/>
                  <a:pt x="0" y="0"/>
                </a:cubicBezTo>
                <a:cubicBezTo>
                  <a:pt x="0" y="115"/>
                  <a:pt x="0" y="115"/>
                  <a:pt x="0" y="115"/>
                </a:cubicBezTo>
                <a:cubicBezTo>
                  <a:pt x="40" y="115"/>
                  <a:pt x="40" y="115"/>
                  <a:pt x="40" y="115"/>
                </a:cubicBezTo>
                <a:cubicBezTo>
                  <a:pt x="40" y="123"/>
                  <a:pt x="40" y="123"/>
                  <a:pt x="40" y="123"/>
                </a:cubicBezTo>
                <a:cubicBezTo>
                  <a:pt x="26" y="123"/>
                  <a:pt x="26" y="123"/>
                  <a:pt x="26" y="123"/>
                </a:cubicBezTo>
                <a:cubicBezTo>
                  <a:pt x="26" y="134"/>
                  <a:pt x="26" y="134"/>
                  <a:pt x="26" y="134"/>
                </a:cubicBezTo>
                <a:cubicBezTo>
                  <a:pt x="117" y="134"/>
                  <a:pt x="117" y="134"/>
                  <a:pt x="117" y="134"/>
                </a:cubicBezTo>
                <a:cubicBezTo>
                  <a:pt x="117" y="123"/>
                  <a:pt x="117" y="123"/>
                  <a:pt x="117" y="123"/>
                </a:cubicBezTo>
                <a:cubicBezTo>
                  <a:pt x="102" y="123"/>
                  <a:pt x="102" y="123"/>
                  <a:pt x="102" y="123"/>
                </a:cubicBezTo>
                <a:cubicBezTo>
                  <a:pt x="102" y="115"/>
                  <a:pt x="102" y="115"/>
                  <a:pt x="102" y="115"/>
                </a:cubicBezTo>
                <a:lnTo>
                  <a:pt x="143" y="115"/>
                </a:lnTo>
                <a:close/>
                <a:moveTo>
                  <a:pt x="8" y="98"/>
                </a:moveTo>
                <a:cubicBezTo>
                  <a:pt x="8" y="8"/>
                  <a:pt x="8" y="8"/>
                  <a:pt x="8" y="8"/>
                </a:cubicBezTo>
                <a:cubicBezTo>
                  <a:pt x="135" y="8"/>
                  <a:pt x="135" y="8"/>
                  <a:pt x="135" y="8"/>
                </a:cubicBezTo>
                <a:cubicBezTo>
                  <a:pt x="135" y="98"/>
                  <a:pt x="135" y="98"/>
                  <a:pt x="135" y="98"/>
                </a:cubicBezTo>
                <a:lnTo>
                  <a:pt x="8" y="98"/>
                </a:lnTo>
                <a:close/>
                <a:moveTo>
                  <a:pt x="23" y="47"/>
                </a:moveTo>
                <a:cubicBezTo>
                  <a:pt x="25" y="47"/>
                  <a:pt x="25" y="47"/>
                  <a:pt x="25" y="47"/>
                </a:cubicBezTo>
                <a:cubicBezTo>
                  <a:pt x="25" y="68"/>
                  <a:pt x="25" y="68"/>
                  <a:pt x="25" y="68"/>
                </a:cubicBezTo>
                <a:cubicBezTo>
                  <a:pt x="23" y="68"/>
                  <a:pt x="23" y="68"/>
                  <a:pt x="23" y="68"/>
                </a:cubicBezTo>
                <a:cubicBezTo>
                  <a:pt x="23" y="74"/>
                  <a:pt x="23" y="74"/>
                  <a:pt x="23" y="74"/>
                </a:cubicBezTo>
                <a:cubicBezTo>
                  <a:pt x="35" y="74"/>
                  <a:pt x="35" y="74"/>
                  <a:pt x="35" y="74"/>
                </a:cubicBezTo>
                <a:cubicBezTo>
                  <a:pt x="35" y="68"/>
                  <a:pt x="35" y="68"/>
                  <a:pt x="35" y="68"/>
                </a:cubicBezTo>
                <a:cubicBezTo>
                  <a:pt x="32" y="68"/>
                  <a:pt x="32" y="68"/>
                  <a:pt x="32" y="68"/>
                </a:cubicBezTo>
                <a:cubicBezTo>
                  <a:pt x="32" y="47"/>
                  <a:pt x="32" y="47"/>
                  <a:pt x="32" y="47"/>
                </a:cubicBezTo>
                <a:cubicBezTo>
                  <a:pt x="35" y="47"/>
                  <a:pt x="35" y="47"/>
                  <a:pt x="35" y="47"/>
                </a:cubicBezTo>
                <a:cubicBezTo>
                  <a:pt x="35" y="41"/>
                  <a:pt x="35" y="41"/>
                  <a:pt x="35" y="41"/>
                </a:cubicBezTo>
                <a:cubicBezTo>
                  <a:pt x="23" y="41"/>
                  <a:pt x="23" y="41"/>
                  <a:pt x="23" y="41"/>
                </a:cubicBezTo>
                <a:lnTo>
                  <a:pt x="23" y="47"/>
                </a:lnTo>
                <a:close/>
                <a:moveTo>
                  <a:pt x="109" y="64"/>
                </a:moveTo>
                <a:cubicBezTo>
                  <a:pt x="109" y="65"/>
                  <a:pt x="109" y="66"/>
                  <a:pt x="108" y="68"/>
                </a:cubicBezTo>
                <a:cubicBezTo>
                  <a:pt x="108" y="68"/>
                  <a:pt x="108" y="68"/>
                  <a:pt x="108" y="68"/>
                </a:cubicBezTo>
                <a:cubicBezTo>
                  <a:pt x="108" y="67"/>
                  <a:pt x="108" y="65"/>
                  <a:pt x="108" y="64"/>
                </a:cubicBezTo>
                <a:cubicBezTo>
                  <a:pt x="101" y="41"/>
                  <a:pt x="101" y="41"/>
                  <a:pt x="101" y="41"/>
                </a:cubicBezTo>
                <a:cubicBezTo>
                  <a:pt x="93" y="41"/>
                  <a:pt x="93" y="41"/>
                  <a:pt x="93" y="41"/>
                </a:cubicBezTo>
                <a:cubicBezTo>
                  <a:pt x="104" y="74"/>
                  <a:pt x="104" y="74"/>
                  <a:pt x="104" y="74"/>
                </a:cubicBezTo>
                <a:cubicBezTo>
                  <a:pt x="112" y="74"/>
                  <a:pt x="112" y="74"/>
                  <a:pt x="112" y="74"/>
                </a:cubicBezTo>
                <a:cubicBezTo>
                  <a:pt x="124" y="41"/>
                  <a:pt x="124" y="41"/>
                  <a:pt x="124" y="41"/>
                </a:cubicBezTo>
                <a:cubicBezTo>
                  <a:pt x="116" y="41"/>
                  <a:pt x="116" y="41"/>
                  <a:pt x="116" y="41"/>
                </a:cubicBezTo>
                <a:lnTo>
                  <a:pt x="109" y="64"/>
                </a:lnTo>
                <a:close/>
                <a:moveTo>
                  <a:pt x="65" y="47"/>
                </a:moveTo>
                <a:cubicBezTo>
                  <a:pt x="75" y="47"/>
                  <a:pt x="75" y="47"/>
                  <a:pt x="75" y="47"/>
                </a:cubicBezTo>
                <a:cubicBezTo>
                  <a:pt x="75" y="74"/>
                  <a:pt x="75" y="74"/>
                  <a:pt x="75" y="74"/>
                </a:cubicBezTo>
                <a:cubicBezTo>
                  <a:pt x="82" y="74"/>
                  <a:pt x="82" y="74"/>
                  <a:pt x="82" y="74"/>
                </a:cubicBezTo>
                <a:cubicBezTo>
                  <a:pt x="82" y="47"/>
                  <a:pt x="82" y="47"/>
                  <a:pt x="82" y="47"/>
                </a:cubicBezTo>
                <a:cubicBezTo>
                  <a:pt x="91" y="47"/>
                  <a:pt x="91" y="47"/>
                  <a:pt x="91" y="47"/>
                </a:cubicBezTo>
                <a:cubicBezTo>
                  <a:pt x="91" y="41"/>
                  <a:pt x="91" y="41"/>
                  <a:pt x="91" y="41"/>
                </a:cubicBezTo>
                <a:cubicBezTo>
                  <a:pt x="65" y="41"/>
                  <a:pt x="65" y="41"/>
                  <a:pt x="65" y="41"/>
                </a:cubicBezTo>
                <a:lnTo>
                  <a:pt x="65" y="47"/>
                </a:lnTo>
                <a:close/>
                <a:moveTo>
                  <a:pt x="51" y="41"/>
                </a:moveTo>
                <a:cubicBezTo>
                  <a:pt x="40" y="41"/>
                  <a:pt x="40" y="41"/>
                  <a:pt x="40" y="41"/>
                </a:cubicBezTo>
                <a:cubicBezTo>
                  <a:pt x="40" y="74"/>
                  <a:pt x="40" y="74"/>
                  <a:pt x="40" y="74"/>
                </a:cubicBezTo>
                <a:cubicBezTo>
                  <a:pt x="47" y="74"/>
                  <a:pt x="47" y="74"/>
                  <a:pt x="47" y="74"/>
                </a:cubicBezTo>
                <a:cubicBezTo>
                  <a:pt x="47" y="62"/>
                  <a:pt x="47" y="62"/>
                  <a:pt x="47" y="62"/>
                </a:cubicBezTo>
                <a:cubicBezTo>
                  <a:pt x="50" y="62"/>
                  <a:pt x="50" y="62"/>
                  <a:pt x="50" y="62"/>
                </a:cubicBezTo>
                <a:cubicBezTo>
                  <a:pt x="54" y="63"/>
                  <a:pt x="57" y="62"/>
                  <a:pt x="60" y="60"/>
                </a:cubicBezTo>
                <a:cubicBezTo>
                  <a:pt x="62" y="58"/>
                  <a:pt x="63" y="55"/>
                  <a:pt x="63" y="52"/>
                </a:cubicBezTo>
                <a:cubicBezTo>
                  <a:pt x="63" y="45"/>
                  <a:pt x="59" y="41"/>
                  <a:pt x="51" y="41"/>
                </a:cubicBezTo>
                <a:close/>
                <a:moveTo>
                  <a:pt x="50" y="57"/>
                </a:moveTo>
                <a:cubicBezTo>
                  <a:pt x="47" y="57"/>
                  <a:pt x="47" y="57"/>
                  <a:pt x="47" y="57"/>
                </a:cubicBezTo>
                <a:cubicBezTo>
                  <a:pt x="47" y="47"/>
                  <a:pt x="47" y="47"/>
                  <a:pt x="47" y="47"/>
                </a:cubicBezTo>
                <a:cubicBezTo>
                  <a:pt x="50" y="47"/>
                  <a:pt x="50" y="47"/>
                  <a:pt x="50" y="47"/>
                </a:cubicBezTo>
                <a:cubicBezTo>
                  <a:pt x="54" y="47"/>
                  <a:pt x="56" y="48"/>
                  <a:pt x="56" y="52"/>
                </a:cubicBezTo>
                <a:cubicBezTo>
                  <a:pt x="56" y="55"/>
                  <a:pt x="54" y="57"/>
                  <a:pt x="50" y="57"/>
                </a:cubicBezTo>
                <a:close/>
              </a:path>
            </a:pathLst>
          </a:custGeom>
          <a:solidFill>
            <a:srgbClr val="3BBBEA"/>
          </a:solidFill>
          <a:ln>
            <a:solidFill>
              <a:srgbClr val="00B0F0"/>
            </a:solidFill>
          </a:ln>
        </p:spPr>
        <p:txBody>
          <a:bodyPr vert="horz" wrap="square" lIns="68562" tIns="34281" rIns="68562" bIns="34281" numCol="1" anchor="t" anchorCtr="0" compatLnSpc="1"/>
          <a:lstStyle/>
          <a:p>
            <a:endParaRPr lang="zh-CN" altLang="en-US" sz="1200">
              <a:solidFill>
                <a:srgbClr val="006CB4"/>
              </a:solidFill>
              <a:latin typeface="微软雅黑" panose="020B0503020204020204" pitchFamily="34" charset="-122"/>
              <a:ea typeface="微软雅黑" panose="020B0503020204020204" pitchFamily="34" charset="-122"/>
            </a:endParaRPr>
          </a:p>
        </p:txBody>
      </p:sp>
      <p:sp>
        <p:nvSpPr>
          <p:cNvPr id="455" name="文本框 2"/>
          <p:cNvSpPr txBox="1"/>
          <p:nvPr/>
        </p:nvSpPr>
        <p:spPr>
          <a:xfrm>
            <a:off x="8843133" y="3918833"/>
            <a:ext cx="703202"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游戏</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56" name="文本框 2"/>
          <p:cNvSpPr txBox="1"/>
          <p:nvPr/>
        </p:nvSpPr>
        <p:spPr>
          <a:xfrm>
            <a:off x="9341215" y="3924316"/>
            <a:ext cx="1057718"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媒体与娱乐</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63" name="文本框 462"/>
          <p:cNvSpPr txBox="1"/>
          <p:nvPr/>
        </p:nvSpPr>
        <p:spPr>
          <a:xfrm>
            <a:off x="1980526" y="4604563"/>
            <a:ext cx="2738239" cy="1815882"/>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社区建设</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鲲鹏社区为客户、伙伴、开发者提供丰富的资源和开放、平等的交流空间：</a:t>
            </a:r>
            <a:endParaRPr lang="en-US" altLang="zh-CN" sz="1200" dirty="0" smtClean="0">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               鲲鹏论坛二维码</a:t>
            </a:r>
            <a:endParaRPr lang="en-US" altLang="zh-CN" sz="1200" dirty="0" smtClean="0">
              <a:latin typeface="微软雅黑" panose="020B0503020204020204" pitchFamily="34" charset="-122"/>
              <a:ea typeface="微软雅黑" panose="020B0503020204020204" pitchFamily="34" charset="-122"/>
            </a:endParaRPr>
          </a:p>
        </p:txBody>
      </p:sp>
      <p:pic>
        <p:nvPicPr>
          <p:cNvPr id="464" name="图片 463"/>
          <p:cNvPicPr>
            <a:picLocks noChangeAspect="1"/>
          </p:cNvPicPr>
          <p:nvPr/>
        </p:nvPicPr>
        <p:blipFill>
          <a:blip r:embed="rId4"/>
          <a:stretch>
            <a:fillRect/>
          </a:stretch>
        </p:blipFill>
        <p:spPr>
          <a:xfrm>
            <a:off x="2867860" y="5375088"/>
            <a:ext cx="830092" cy="7474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文本框 157"/>
          <p:cNvSpPr txBox="1"/>
          <p:nvPr/>
        </p:nvSpPr>
        <p:spPr>
          <a:xfrm>
            <a:off x="1759182" y="5759848"/>
            <a:ext cx="2184645" cy="276927"/>
          </a:xfrm>
          <a:prstGeom prst="rect">
            <a:avLst/>
          </a:prstGeom>
          <a:noFill/>
        </p:spPr>
        <p:txBody>
          <a:bodyPr wrap="none" rtlCol="0">
            <a:spAutoFit/>
          </a:bodyPr>
          <a:lstStyle/>
          <a:p>
            <a:r>
              <a:rPr lang="zh-CN" altLang="en-US" sz="1200" dirty="0">
                <a:latin typeface="+mn-ea"/>
                <a:ea typeface="+mn-ea"/>
              </a:rPr>
              <a:t>注：应用移植专业服务待上线</a:t>
            </a:r>
            <a:endParaRPr lang="zh-CN" altLang="en-US" sz="1200" dirty="0">
              <a:latin typeface="+mn-ea"/>
              <a:ea typeface="+mn-ea"/>
            </a:endParaRPr>
          </a:p>
        </p:txBody>
      </p:sp>
      <p:grpSp>
        <p:nvGrpSpPr>
          <p:cNvPr id="174" name="组合 173"/>
          <p:cNvGrpSpPr/>
          <p:nvPr/>
        </p:nvGrpSpPr>
        <p:grpSpPr>
          <a:xfrm>
            <a:off x="7192035" y="1268927"/>
            <a:ext cx="3977739" cy="4328104"/>
            <a:chOff x="6889675" y="1368849"/>
            <a:chExt cx="5271244" cy="4597793"/>
          </a:xfrm>
        </p:grpSpPr>
        <p:sp>
          <p:nvSpPr>
            <p:cNvPr id="124" name="文本框 123"/>
            <p:cNvSpPr txBox="1"/>
            <p:nvPr/>
          </p:nvSpPr>
          <p:spPr>
            <a:xfrm>
              <a:off x="7157821" y="1368849"/>
              <a:ext cx="5003098" cy="2958938"/>
            </a:xfrm>
            <a:prstGeom prst="rect">
              <a:avLst/>
            </a:prstGeom>
            <a:noFill/>
          </p:spPr>
          <p:txBody>
            <a:bodyPr wrap="none" rtlCol="0">
              <a:spAutoFit/>
            </a:bodyPr>
            <a:lstStyle/>
            <a:p>
              <a:pPr>
                <a:lnSpc>
                  <a:spcPct val="250000"/>
                </a:lnSpc>
              </a:pPr>
              <a:r>
                <a:rPr lang="zh-CN" altLang="en-US" sz="1400" dirty="0" smtClean="0">
                  <a:latin typeface="+mn-ea"/>
                  <a:ea typeface="+mn-ea"/>
                </a:rPr>
                <a:t>提供应用移植咨询，方案设计实施等专业服务</a:t>
              </a:r>
              <a:endParaRPr lang="zh-CN" altLang="en-US" sz="1400" dirty="0" smtClean="0">
                <a:latin typeface="+mn-ea"/>
                <a:ea typeface="+mn-ea"/>
              </a:endParaRPr>
            </a:p>
            <a:p>
              <a:pPr>
                <a:lnSpc>
                  <a:spcPct val="250000"/>
                </a:lnSpc>
              </a:pPr>
              <a:r>
                <a:rPr lang="zh-CN" altLang="en-US" sz="1400" dirty="0" smtClean="0">
                  <a:latin typeface="+mn-ea"/>
                  <a:ea typeface="+mn-ea"/>
                </a:rPr>
                <a:t>建设华为鲲鹏</a:t>
              </a:r>
              <a:r>
                <a:rPr lang="zh-CN" altLang="en-US" sz="1400" dirty="0">
                  <a:latin typeface="+mn-ea"/>
                  <a:ea typeface="+mn-ea"/>
                </a:rPr>
                <a:t>社区：</a:t>
              </a:r>
              <a:endParaRPr lang="en-US" altLang="zh-CN" sz="1400" dirty="0">
                <a:latin typeface="+mn-ea"/>
                <a:ea typeface="+mn-ea"/>
              </a:endParaRPr>
            </a:p>
            <a:p>
              <a:pPr marL="285750" indent="-285750">
                <a:lnSpc>
                  <a:spcPct val="250000"/>
                </a:lnSpc>
                <a:buFont typeface="Arial" panose="020B0604020202020204" pitchFamily="34" charset="0"/>
                <a:buChar char="•"/>
              </a:pPr>
              <a:r>
                <a:rPr lang="zh-CN" altLang="en-US" sz="1400" dirty="0">
                  <a:latin typeface="+mn-ea"/>
                  <a:ea typeface="+mn-ea"/>
                </a:rPr>
                <a:t>提供常用开源软件包的移植指南</a:t>
              </a:r>
              <a:endParaRPr lang="en-US" altLang="zh-CN" sz="1400" dirty="0">
                <a:latin typeface="+mn-ea"/>
                <a:ea typeface="+mn-ea"/>
              </a:endParaRPr>
            </a:p>
            <a:p>
              <a:pPr marL="285750" indent="-285750">
                <a:lnSpc>
                  <a:spcPct val="250000"/>
                </a:lnSpc>
                <a:buFont typeface="Arial" panose="020B0604020202020204" pitchFamily="34" charset="0"/>
                <a:buChar char="•"/>
              </a:pPr>
              <a:r>
                <a:rPr lang="zh-CN" altLang="en-US" sz="1400" dirty="0">
                  <a:latin typeface="+mn-ea"/>
                  <a:ea typeface="+mn-ea"/>
                </a:rPr>
                <a:t>为合作伙伴和</a:t>
              </a:r>
              <a:r>
                <a:rPr lang="zh-CN" altLang="en-US" sz="1200" dirty="0">
                  <a:latin typeface="+mn-ea"/>
                  <a:ea typeface="+mn-ea"/>
                </a:rPr>
                <a:t>开发</a:t>
              </a:r>
              <a:r>
                <a:rPr lang="zh-CN" altLang="en-US" sz="1400" dirty="0">
                  <a:latin typeface="+mn-ea"/>
                  <a:ea typeface="+mn-ea"/>
                </a:rPr>
                <a:t>者提供软件包应用市场</a:t>
              </a:r>
              <a:endParaRPr lang="en-US" altLang="zh-CN" sz="1400" dirty="0">
                <a:latin typeface="+mn-ea"/>
                <a:ea typeface="+mn-ea"/>
              </a:endParaRPr>
            </a:p>
            <a:p>
              <a:pPr marL="285750" indent="-285750">
                <a:lnSpc>
                  <a:spcPct val="250000"/>
                </a:lnSpc>
                <a:buFont typeface="Arial" panose="020B0604020202020204" pitchFamily="34" charset="0"/>
                <a:buChar char="•"/>
              </a:pPr>
              <a:r>
                <a:rPr lang="zh-CN" altLang="en-US" sz="1400" dirty="0" smtClean="0">
                  <a:latin typeface="+mn-ea"/>
                  <a:ea typeface="+mn-ea"/>
                </a:rPr>
                <a:t>建设华为鲲鹏</a:t>
              </a:r>
              <a:r>
                <a:rPr lang="zh-CN" altLang="en-US" sz="1400" dirty="0">
                  <a:latin typeface="+mn-ea"/>
                  <a:ea typeface="+mn-ea"/>
                </a:rPr>
                <a:t>云服务软件移植</a:t>
              </a:r>
              <a:r>
                <a:rPr lang="zh-CN" altLang="en-US" sz="1400" dirty="0" smtClean="0">
                  <a:latin typeface="+mn-ea"/>
                  <a:ea typeface="+mn-ea"/>
                </a:rPr>
                <a:t>知识库</a:t>
              </a:r>
              <a:endParaRPr lang="en-US" altLang="zh-CN" sz="1400" dirty="0">
                <a:latin typeface="+mn-ea"/>
                <a:ea typeface="+mn-ea"/>
              </a:endParaRPr>
            </a:p>
          </p:txBody>
        </p:sp>
        <p:sp>
          <p:nvSpPr>
            <p:cNvPr id="162" name="椭圆 161"/>
            <p:cNvSpPr/>
            <p:nvPr/>
          </p:nvSpPr>
          <p:spPr>
            <a:xfrm>
              <a:off x="6937736" y="5714642"/>
              <a:ext cx="327819"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1</a:t>
              </a:r>
              <a:endParaRPr lang="zh-CN" altLang="en-US" sz="1600" b="1" kern="0" dirty="0">
                <a:solidFill>
                  <a:srgbClr val="FFFFFF"/>
                </a:solidFill>
                <a:latin typeface="+mn-ea"/>
                <a:ea typeface="+mn-ea"/>
              </a:endParaRPr>
            </a:p>
          </p:txBody>
        </p:sp>
        <p:sp>
          <p:nvSpPr>
            <p:cNvPr id="163" name="椭圆 162"/>
            <p:cNvSpPr/>
            <p:nvPr/>
          </p:nvSpPr>
          <p:spPr>
            <a:xfrm>
              <a:off x="6927707" y="5079489"/>
              <a:ext cx="317155"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2</a:t>
              </a:r>
              <a:endParaRPr lang="zh-CN" altLang="en-US" sz="1600" b="1" kern="0" dirty="0">
                <a:solidFill>
                  <a:srgbClr val="FFFFFF"/>
                </a:solidFill>
                <a:latin typeface="+mn-ea"/>
                <a:ea typeface="+mn-ea"/>
              </a:endParaRPr>
            </a:p>
          </p:txBody>
        </p:sp>
        <p:sp>
          <p:nvSpPr>
            <p:cNvPr id="164" name="椭圆 163"/>
            <p:cNvSpPr/>
            <p:nvPr/>
          </p:nvSpPr>
          <p:spPr>
            <a:xfrm>
              <a:off x="6902111" y="1790133"/>
              <a:ext cx="316421"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4</a:t>
              </a:r>
              <a:endParaRPr lang="zh-CN" altLang="en-US" sz="1600" b="1" kern="0" dirty="0">
                <a:solidFill>
                  <a:srgbClr val="FFFFFF"/>
                </a:solidFill>
                <a:latin typeface="+mn-ea"/>
                <a:ea typeface="+mn-ea"/>
              </a:endParaRPr>
            </a:p>
          </p:txBody>
        </p:sp>
        <p:sp>
          <p:nvSpPr>
            <p:cNvPr id="173" name="椭圆 172"/>
            <p:cNvSpPr/>
            <p:nvPr/>
          </p:nvSpPr>
          <p:spPr>
            <a:xfrm>
              <a:off x="6889675" y="2277666"/>
              <a:ext cx="355187"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3</a:t>
              </a:r>
              <a:endParaRPr lang="zh-CN" altLang="en-US" sz="1600" b="1" kern="0" dirty="0">
                <a:solidFill>
                  <a:srgbClr val="FFFFFF"/>
                </a:solidFill>
                <a:latin typeface="+mn-ea"/>
                <a:ea typeface="+mn-ea"/>
              </a:endParaRPr>
            </a:p>
          </p:txBody>
        </p:sp>
      </p:grpSp>
      <p:pic>
        <p:nvPicPr>
          <p:cNvPr id="108" name="Picture 19" descr="\\Bchief-sever180\共享\华为\2016\6月\D-201606417-金融营销材料设计-刘泉\文件\link\组 26.png"/>
          <p:cNvPicPr>
            <a:picLocks noChangeAspect="1" noChangeArrowheads="1"/>
          </p:cNvPicPr>
          <p:nvPr/>
        </p:nvPicPr>
        <p:blipFill>
          <a:blip r:embed="rId1" cstate="print">
            <a:duotone>
              <a:prstClr val="black"/>
              <a:schemeClr val="accent5">
                <a:tint val="45000"/>
                <a:satMod val="400000"/>
              </a:schemeClr>
            </a:duotone>
          </a:blip>
          <a:stretch>
            <a:fillRect/>
          </a:stretch>
        </p:blipFill>
        <p:spPr bwMode="auto">
          <a:xfrm rot="16200000">
            <a:off x="4089868" y="3015244"/>
            <a:ext cx="2621054" cy="501970"/>
          </a:xfrm>
          <a:prstGeom prst="rect">
            <a:avLst/>
          </a:prstGeom>
          <a:noFill/>
          <a:ln>
            <a:noFill/>
          </a:ln>
        </p:spPr>
      </p:pic>
      <p:sp>
        <p:nvSpPr>
          <p:cNvPr id="151" name="Text Box 9"/>
          <p:cNvSpPr txBox="1">
            <a:spLocks noChangeArrowheads="1"/>
          </p:cNvSpPr>
          <p:nvPr/>
        </p:nvSpPr>
        <p:spPr bwMode="gray">
          <a:xfrm>
            <a:off x="1027408" y="4650358"/>
            <a:ext cx="4262624" cy="39343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defPPr>
              <a:defRPr lang="zh-CN"/>
            </a:defPPr>
            <a:lvl1pPr marR="0" lvl="0" indent="0" algn="ctr" defTabSz="802005" fontAlgn="auto">
              <a:lnSpc>
                <a:spcPct val="100000"/>
              </a:lnSpc>
              <a:spcBef>
                <a:spcPts val="0"/>
              </a:spcBef>
              <a:spcAft>
                <a:spcPts val="0"/>
              </a:spcAft>
              <a:buClrTx/>
              <a:buSzTx/>
              <a:buFontTx/>
              <a:buNone/>
              <a:defRPr kumimoji="0" sz="800" b="0" i="0" u="none" strike="noStrike" kern="0" cap="none" spc="0" normalizeH="0" baseline="0">
                <a:ln>
                  <a:noFill/>
                </a:ln>
                <a:solidFill>
                  <a:srgbClr val="1D1D1A"/>
                </a:solidFill>
                <a:effectLst/>
                <a:uLnTx/>
                <a:uFillTx/>
                <a:latin typeface="微软雅黑" panose="020B0503020204020204" pitchFamily="34" charset="-122"/>
                <a:ea typeface="微软雅黑" panose="020B0503020204020204" pitchFamily="34" charset="-122"/>
              </a:defRPr>
            </a:lvl1pPr>
          </a:lstStyle>
          <a:p>
            <a:r>
              <a:rPr lang="en-US" altLang="zh-CN" sz="1200" dirty="0">
                <a:latin typeface="+mn-ea"/>
                <a:ea typeface="+mn-ea"/>
              </a:rPr>
              <a:t>Kunpeng.huaweicloud.com</a:t>
            </a:r>
            <a:endParaRPr lang="en-US" altLang="zh-CN" sz="1200" dirty="0">
              <a:latin typeface="+mn-ea"/>
              <a:ea typeface="+mn-ea"/>
            </a:endParaRPr>
          </a:p>
          <a:p>
            <a:r>
              <a:rPr lang="zh-CN" altLang="en-US" sz="1200" dirty="0" smtClean="0">
                <a:latin typeface="+mn-ea"/>
                <a:ea typeface="+mn-ea"/>
              </a:rPr>
              <a:t>华为鲲鹏</a:t>
            </a:r>
            <a:r>
              <a:rPr lang="zh-CN" altLang="en-US" sz="1200" dirty="0">
                <a:latin typeface="+mn-ea"/>
                <a:ea typeface="+mn-ea"/>
              </a:rPr>
              <a:t>社区</a:t>
            </a:r>
            <a:endParaRPr lang="en-US" altLang="zh-CN" sz="1200" dirty="0">
              <a:latin typeface="+mn-ea"/>
              <a:ea typeface="+mn-ea"/>
            </a:endParaRPr>
          </a:p>
        </p:txBody>
      </p:sp>
      <p:sp>
        <p:nvSpPr>
          <p:cNvPr id="49" name="矩形 48"/>
          <p:cNvSpPr/>
          <p:nvPr/>
        </p:nvSpPr>
        <p:spPr bwMode="auto">
          <a:xfrm>
            <a:off x="1008061" y="4407531"/>
            <a:ext cx="522433" cy="196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fontAlgn="auto">
              <a:spcBef>
                <a:spcPts val="0"/>
              </a:spcBef>
              <a:spcAft>
                <a:spcPts val="0"/>
              </a:spcAft>
              <a:defRPr/>
            </a:pPr>
            <a:r>
              <a:rPr lang="en-US" altLang="zh-CN" sz="1200" kern="0" dirty="0">
                <a:solidFill>
                  <a:srgbClr val="1D1D1A"/>
                </a:solidFill>
                <a:latin typeface="+mn-ea"/>
                <a:ea typeface="+mn-ea"/>
              </a:rPr>
              <a:t>HCC</a:t>
            </a:r>
            <a:endParaRPr lang="zh-CN" altLang="en-US" sz="1200" kern="0" dirty="0">
              <a:solidFill>
                <a:srgbClr val="1D1D1A"/>
              </a:solidFill>
              <a:latin typeface="+mn-ea"/>
              <a:ea typeface="+mn-ea"/>
            </a:endParaRPr>
          </a:p>
        </p:txBody>
      </p:sp>
      <p:sp>
        <p:nvSpPr>
          <p:cNvPr id="50" name="矩形 49"/>
          <p:cNvSpPr/>
          <p:nvPr/>
        </p:nvSpPr>
        <p:spPr bwMode="auto">
          <a:xfrm>
            <a:off x="1008061" y="3457356"/>
            <a:ext cx="557831" cy="2003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err="1">
                <a:solidFill>
                  <a:srgbClr val="1D1D1A"/>
                </a:solidFill>
                <a:latin typeface="+mn-ea"/>
                <a:ea typeface="+mn-ea"/>
              </a:rPr>
              <a:t>jdk</a:t>
            </a:r>
            <a:endParaRPr lang="zh-CN" altLang="en-US" sz="1200" kern="0" dirty="0">
              <a:solidFill>
                <a:srgbClr val="1D1D1A"/>
              </a:solidFill>
              <a:latin typeface="+mn-ea"/>
              <a:ea typeface="+mn-ea"/>
            </a:endParaRPr>
          </a:p>
        </p:txBody>
      </p:sp>
      <p:sp>
        <p:nvSpPr>
          <p:cNvPr id="51" name="矩形 50"/>
          <p:cNvSpPr/>
          <p:nvPr/>
        </p:nvSpPr>
        <p:spPr bwMode="auto">
          <a:xfrm>
            <a:off x="1590495" y="3457356"/>
            <a:ext cx="682049" cy="21882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a:solidFill>
                  <a:srgbClr val="1D1D1A"/>
                </a:solidFill>
                <a:latin typeface="+mn-ea"/>
                <a:ea typeface="+mn-ea"/>
              </a:rPr>
              <a:t>PHP</a:t>
            </a:r>
            <a:endParaRPr lang="zh-CN" altLang="en-US" sz="1200" kern="0" dirty="0">
              <a:solidFill>
                <a:srgbClr val="1D1D1A"/>
              </a:solidFill>
              <a:latin typeface="+mn-ea"/>
              <a:ea typeface="+mn-ea"/>
            </a:endParaRPr>
          </a:p>
        </p:txBody>
      </p:sp>
      <p:sp>
        <p:nvSpPr>
          <p:cNvPr id="52" name="矩形 51"/>
          <p:cNvSpPr/>
          <p:nvPr/>
        </p:nvSpPr>
        <p:spPr bwMode="auto">
          <a:xfrm>
            <a:off x="1008061" y="4168822"/>
            <a:ext cx="619382" cy="2079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a:solidFill>
                  <a:srgbClr val="1D1D1A"/>
                </a:solidFill>
                <a:latin typeface="+mn-ea"/>
                <a:ea typeface="+mn-ea"/>
              </a:rPr>
              <a:t>GCC</a:t>
            </a:r>
            <a:endParaRPr lang="zh-CN" altLang="en-US" sz="1200" kern="0" dirty="0">
              <a:solidFill>
                <a:srgbClr val="1D1D1A"/>
              </a:solidFill>
              <a:latin typeface="+mn-ea"/>
              <a:ea typeface="+mn-ea"/>
            </a:endParaRPr>
          </a:p>
        </p:txBody>
      </p:sp>
      <p:sp>
        <p:nvSpPr>
          <p:cNvPr id="53" name="矩形 52"/>
          <p:cNvSpPr/>
          <p:nvPr/>
        </p:nvSpPr>
        <p:spPr bwMode="auto">
          <a:xfrm>
            <a:off x="1654535" y="4168823"/>
            <a:ext cx="564764" cy="20791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a:solidFill>
                  <a:srgbClr val="1D1D1A"/>
                </a:solidFill>
                <a:latin typeface="+mn-ea"/>
                <a:ea typeface="+mn-ea"/>
              </a:rPr>
              <a:t>ICC</a:t>
            </a:r>
            <a:endParaRPr lang="zh-CN" altLang="en-US" sz="1200" kern="0" dirty="0">
              <a:solidFill>
                <a:srgbClr val="1D1D1A"/>
              </a:solidFill>
              <a:latin typeface="+mn-ea"/>
              <a:ea typeface="+mn-ea"/>
            </a:endParaRPr>
          </a:p>
        </p:txBody>
      </p:sp>
      <p:sp>
        <p:nvSpPr>
          <p:cNvPr id="54" name="矩形 53"/>
          <p:cNvSpPr/>
          <p:nvPr/>
        </p:nvSpPr>
        <p:spPr bwMode="auto">
          <a:xfrm>
            <a:off x="1544520" y="4407530"/>
            <a:ext cx="674780" cy="19683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fontAlgn="auto">
              <a:spcBef>
                <a:spcPts val="0"/>
              </a:spcBef>
              <a:spcAft>
                <a:spcPts val="0"/>
              </a:spcAft>
              <a:defRPr/>
            </a:pPr>
            <a:r>
              <a:rPr lang="en-US" altLang="zh-CN" sz="1200" kern="0" dirty="0" smtClean="0">
                <a:solidFill>
                  <a:srgbClr val="1D1D1A"/>
                </a:solidFill>
                <a:latin typeface="+mn-ea"/>
                <a:ea typeface="+mn-ea"/>
              </a:rPr>
              <a:t>ARM2x86</a:t>
            </a:r>
            <a:endParaRPr lang="zh-CN" altLang="en-US" sz="1200" kern="0" dirty="0">
              <a:solidFill>
                <a:srgbClr val="1D1D1A"/>
              </a:solidFill>
              <a:latin typeface="+mn-ea"/>
              <a:ea typeface="+mn-ea"/>
            </a:endParaRPr>
          </a:p>
        </p:txBody>
      </p:sp>
      <p:sp>
        <p:nvSpPr>
          <p:cNvPr id="55" name="矩形 54"/>
          <p:cNvSpPr/>
          <p:nvPr/>
        </p:nvSpPr>
        <p:spPr bwMode="auto">
          <a:xfrm>
            <a:off x="1008060" y="3696064"/>
            <a:ext cx="713629" cy="232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a:solidFill>
                  <a:srgbClr val="1D1D1A"/>
                </a:solidFill>
                <a:latin typeface="+mn-ea"/>
                <a:ea typeface="+mn-ea"/>
              </a:rPr>
              <a:t>Python</a:t>
            </a:r>
            <a:endParaRPr lang="zh-CN" altLang="en-US" sz="1200" kern="0" dirty="0">
              <a:solidFill>
                <a:srgbClr val="1D1D1A"/>
              </a:solidFill>
              <a:latin typeface="+mn-ea"/>
              <a:ea typeface="+mn-ea"/>
            </a:endParaRPr>
          </a:p>
        </p:txBody>
      </p:sp>
      <p:sp>
        <p:nvSpPr>
          <p:cNvPr id="56" name="矩形 55"/>
          <p:cNvSpPr/>
          <p:nvPr/>
        </p:nvSpPr>
        <p:spPr bwMode="auto">
          <a:xfrm>
            <a:off x="1780418" y="3697798"/>
            <a:ext cx="464554" cy="2170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sp>
        <p:nvSpPr>
          <p:cNvPr id="57" name="矩形 56"/>
          <p:cNvSpPr/>
          <p:nvPr/>
        </p:nvSpPr>
        <p:spPr bwMode="auto">
          <a:xfrm>
            <a:off x="1008061" y="2034427"/>
            <a:ext cx="557831" cy="2003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fontAlgn="auto">
              <a:spcBef>
                <a:spcPts val="0"/>
              </a:spcBef>
              <a:spcAft>
                <a:spcPts val="0"/>
              </a:spcAft>
              <a:defRPr/>
            </a:pPr>
            <a:r>
              <a:rPr lang="en-US" altLang="zh-CN" sz="1200" kern="0" dirty="0">
                <a:solidFill>
                  <a:srgbClr val="1D1D1A"/>
                </a:solidFill>
                <a:latin typeface="+mn-ea"/>
                <a:ea typeface="+mn-ea"/>
              </a:rPr>
              <a:t>MPI</a:t>
            </a:r>
            <a:endParaRPr lang="zh-CN" altLang="en-US" sz="1200" kern="0" dirty="0">
              <a:solidFill>
                <a:srgbClr val="1D1D1A"/>
              </a:solidFill>
              <a:latin typeface="+mn-ea"/>
              <a:ea typeface="+mn-ea"/>
            </a:endParaRPr>
          </a:p>
        </p:txBody>
      </p:sp>
      <p:sp>
        <p:nvSpPr>
          <p:cNvPr id="58" name="矩形 57"/>
          <p:cNvSpPr/>
          <p:nvPr/>
        </p:nvSpPr>
        <p:spPr bwMode="auto">
          <a:xfrm>
            <a:off x="1028732" y="2254682"/>
            <a:ext cx="1268630" cy="2571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zh-CN" altLang="en-US" sz="1200" kern="0" dirty="0">
                <a:solidFill>
                  <a:srgbClr val="1D1D1A"/>
                </a:solidFill>
                <a:latin typeface="+mn-ea"/>
                <a:ea typeface="+mn-ea"/>
              </a:rPr>
              <a:t>性能原生库</a:t>
            </a:r>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sp>
        <p:nvSpPr>
          <p:cNvPr id="59" name="矩形 58"/>
          <p:cNvSpPr/>
          <p:nvPr/>
        </p:nvSpPr>
        <p:spPr bwMode="auto">
          <a:xfrm>
            <a:off x="1027407" y="2735492"/>
            <a:ext cx="653210" cy="22881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a:solidFill>
                  <a:srgbClr val="1D1D1A"/>
                </a:solidFill>
                <a:latin typeface="+mn-ea"/>
                <a:ea typeface="+mn-ea"/>
              </a:rPr>
              <a:t>DPDK</a:t>
            </a:r>
            <a:endParaRPr lang="zh-CN" altLang="en-US" sz="1200" kern="0" dirty="0">
              <a:solidFill>
                <a:srgbClr val="1D1D1A"/>
              </a:solidFill>
              <a:latin typeface="+mn-ea"/>
              <a:ea typeface="+mn-ea"/>
            </a:endParaRPr>
          </a:p>
        </p:txBody>
      </p:sp>
      <p:sp>
        <p:nvSpPr>
          <p:cNvPr id="60" name="矩形 59"/>
          <p:cNvSpPr/>
          <p:nvPr/>
        </p:nvSpPr>
        <p:spPr bwMode="auto">
          <a:xfrm>
            <a:off x="1713826" y="2737190"/>
            <a:ext cx="550855" cy="2007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zh-CN" altLang="en-US" sz="1200" kern="0" dirty="0">
                <a:solidFill>
                  <a:srgbClr val="1D1D1A"/>
                </a:solidFill>
                <a:latin typeface="+mn-ea"/>
                <a:ea typeface="+mn-ea"/>
              </a:rPr>
              <a:t>压缩</a:t>
            </a:r>
            <a:endParaRPr lang="zh-CN" altLang="en-US" sz="1200" kern="0" dirty="0">
              <a:solidFill>
                <a:srgbClr val="1D1D1A"/>
              </a:solidFill>
              <a:latin typeface="+mn-ea"/>
              <a:ea typeface="+mn-ea"/>
            </a:endParaRPr>
          </a:p>
        </p:txBody>
      </p:sp>
      <p:sp>
        <p:nvSpPr>
          <p:cNvPr id="61" name="矩形 60"/>
          <p:cNvSpPr/>
          <p:nvPr/>
        </p:nvSpPr>
        <p:spPr bwMode="auto">
          <a:xfrm>
            <a:off x="1008063" y="2984599"/>
            <a:ext cx="557830" cy="2184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err="1">
                <a:solidFill>
                  <a:srgbClr val="1D1D1A"/>
                </a:solidFill>
                <a:latin typeface="+mn-ea"/>
                <a:ea typeface="+mn-ea"/>
              </a:rPr>
              <a:t>libc</a:t>
            </a:r>
            <a:endParaRPr lang="zh-CN" altLang="en-US" sz="1200" kern="0" dirty="0">
              <a:solidFill>
                <a:srgbClr val="1D1D1A"/>
              </a:solidFill>
              <a:latin typeface="+mn-ea"/>
              <a:ea typeface="+mn-ea"/>
            </a:endParaRPr>
          </a:p>
        </p:txBody>
      </p:sp>
      <p:sp>
        <p:nvSpPr>
          <p:cNvPr id="62" name="矩形 61"/>
          <p:cNvSpPr/>
          <p:nvPr/>
        </p:nvSpPr>
        <p:spPr bwMode="auto">
          <a:xfrm>
            <a:off x="1594963" y="2993121"/>
            <a:ext cx="689365" cy="2121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zh-CN" altLang="en-US" sz="1200" kern="0" dirty="0">
                <a:solidFill>
                  <a:srgbClr val="1D1D1A"/>
                </a:solidFill>
                <a:latin typeface="+mn-ea"/>
                <a:ea typeface="+mn-ea"/>
              </a:rPr>
              <a:t>加密</a:t>
            </a:r>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sp>
        <p:nvSpPr>
          <p:cNvPr id="78" name="文本框 77"/>
          <p:cNvSpPr txBox="1"/>
          <p:nvPr/>
        </p:nvSpPr>
        <p:spPr>
          <a:xfrm>
            <a:off x="1008060" y="3934772"/>
            <a:ext cx="1241377" cy="234049"/>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defPPr>
              <a:defRPr lang="zh-CN"/>
            </a:defPPr>
            <a:lvl1pPr algn="ctr" defTabSz="878205" eaLnBrk="0" hangingPunct="0">
              <a:defRPr sz="1000" kern="0">
                <a:solidFill>
                  <a:schemeClr val="bg1"/>
                </a:solidFill>
                <a:latin typeface="微软雅黑" panose="020B0503020204020204" pitchFamily="34" charset="-122"/>
                <a:ea typeface="微软雅黑" panose="020B0503020204020204" pitchFamily="34" charset="-122"/>
              </a:defRPr>
            </a:lvl1pPr>
          </a:lstStyle>
          <a:p>
            <a:r>
              <a:rPr lang="zh-CN" altLang="en-US" sz="1200" dirty="0">
                <a:latin typeface="+mn-ea"/>
                <a:ea typeface="+mn-ea"/>
              </a:rPr>
              <a:t>编译器</a:t>
            </a:r>
            <a:endParaRPr lang="zh-CN" altLang="en-US" sz="1200" dirty="0">
              <a:latin typeface="+mn-ea"/>
              <a:ea typeface="+mn-ea"/>
            </a:endParaRPr>
          </a:p>
        </p:txBody>
      </p:sp>
      <p:sp>
        <p:nvSpPr>
          <p:cNvPr id="75" name="文本框 74"/>
          <p:cNvSpPr txBox="1"/>
          <p:nvPr/>
        </p:nvSpPr>
        <p:spPr>
          <a:xfrm>
            <a:off x="1008061" y="3223308"/>
            <a:ext cx="1260528" cy="191617"/>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defPPr>
              <a:defRPr lang="zh-CN"/>
            </a:defPPr>
            <a:lvl1pPr algn="ctr" defTabSz="878205" eaLnBrk="0" hangingPunct="0">
              <a:defRPr sz="1000" kern="0">
                <a:solidFill>
                  <a:schemeClr val="bg1"/>
                </a:solidFill>
                <a:latin typeface="微软雅黑" panose="020B0503020204020204" pitchFamily="34" charset="-122"/>
                <a:ea typeface="微软雅黑" panose="020B0503020204020204" pitchFamily="34" charset="-122"/>
              </a:defRPr>
            </a:lvl1pPr>
          </a:lstStyle>
          <a:p>
            <a:r>
              <a:rPr lang="zh-CN" altLang="en-US" sz="1200" dirty="0">
                <a:latin typeface="+mn-ea"/>
                <a:ea typeface="+mn-ea"/>
              </a:rPr>
              <a:t>开发环境</a:t>
            </a:r>
            <a:endParaRPr lang="zh-CN" altLang="en-US" sz="1200" dirty="0">
              <a:latin typeface="+mn-ea"/>
              <a:ea typeface="+mn-ea"/>
            </a:endParaRPr>
          </a:p>
        </p:txBody>
      </p:sp>
      <p:sp>
        <p:nvSpPr>
          <p:cNvPr id="72" name="文本框 71"/>
          <p:cNvSpPr txBox="1"/>
          <p:nvPr/>
        </p:nvSpPr>
        <p:spPr>
          <a:xfrm>
            <a:off x="1008061" y="1751580"/>
            <a:ext cx="1291256" cy="235345"/>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defPPr>
              <a:defRPr lang="zh-CN"/>
            </a:defPPr>
            <a:lvl1pPr algn="ctr" defTabSz="878205" eaLnBrk="0" hangingPunct="0">
              <a:defRPr sz="1200" kern="0">
                <a:solidFill>
                  <a:schemeClr val="bg1"/>
                </a:solidFill>
                <a:latin typeface="微软雅黑" panose="020B0503020204020204" pitchFamily="34" charset="-122"/>
                <a:ea typeface="微软雅黑" panose="020B0503020204020204" pitchFamily="34" charset="-122"/>
              </a:defRPr>
            </a:lvl1pPr>
          </a:lstStyle>
          <a:p>
            <a:r>
              <a:rPr lang="zh-CN" altLang="en-US" dirty="0">
                <a:latin typeface="+mn-ea"/>
                <a:ea typeface="+mn-ea"/>
              </a:rPr>
              <a:t>加速库</a:t>
            </a:r>
            <a:endParaRPr lang="zh-CN" altLang="en-US" dirty="0">
              <a:latin typeface="+mn-ea"/>
              <a:ea typeface="+mn-ea"/>
            </a:endParaRPr>
          </a:p>
        </p:txBody>
      </p:sp>
      <p:sp>
        <p:nvSpPr>
          <p:cNvPr id="69" name="文本框 68"/>
          <p:cNvSpPr txBox="1"/>
          <p:nvPr/>
        </p:nvSpPr>
        <p:spPr>
          <a:xfrm>
            <a:off x="1008059" y="2511842"/>
            <a:ext cx="1291257" cy="186549"/>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defPPr>
              <a:defRPr lang="zh-CN"/>
            </a:defPPr>
            <a:lvl1pPr algn="ctr" defTabSz="878205" eaLnBrk="0" hangingPunct="0">
              <a:defRPr sz="1000" kern="0">
                <a:solidFill>
                  <a:schemeClr val="bg1"/>
                </a:solidFill>
                <a:latin typeface="微软雅黑" panose="020B0503020204020204" pitchFamily="34" charset="-122"/>
                <a:ea typeface="微软雅黑" panose="020B0503020204020204" pitchFamily="34" charset="-122"/>
              </a:defRPr>
            </a:lvl1pPr>
          </a:lstStyle>
          <a:p>
            <a:r>
              <a:rPr lang="zh-CN" altLang="en-US" sz="1200" dirty="0">
                <a:latin typeface="+mn-ea"/>
                <a:ea typeface="+mn-ea"/>
              </a:rPr>
              <a:t>基础库</a:t>
            </a:r>
            <a:endParaRPr lang="zh-CN" altLang="en-US" sz="1200" dirty="0">
              <a:latin typeface="+mn-ea"/>
              <a:ea typeface="+mn-ea"/>
            </a:endParaRPr>
          </a:p>
        </p:txBody>
      </p:sp>
      <p:sp>
        <p:nvSpPr>
          <p:cNvPr id="68" name="矩形 67"/>
          <p:cNvSpPr/>
          <p:nvPr/>
        </p:nvSpPr>
        <p:spPr bwMode="auto">
          <a:xfrm>
            <a:off x="1590495" y="2034427"/>
            <a:ext cx="682049" cy="1928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801370"/>
            <a:r>
              <a:rPr lang="en-US" altLang="zh-CN" sz="1200" kern="0" dirty="0" err="1">
                <a:solidFill>
                  <a:srgbClr val="1D1D1A"/>
                </a:solidFill>
                <a:latin typeface="+mn-ea"/>
                <a:ea typeface="+mn-ea"/>
              </a:rPr>
              <a:t>RoCE</a:t>
            </a:r>
            <a:endParaRPr lang="zh-CN" altLang="en-US" sz="1200" kern="0" dirty="0">
              <a:solidFill>
                <a:srgbClr val="1D1D1A"/>
              </a:solidFill>
              <a:latin typeface="+mn-ea"/>
              <a:ea typeface="+mn-ea"/>
            </a:endParaRPr>
          </a:p>
        </p:txBody>
      </p:sp>
      <p:pic>
        <p:nvPicPr>
          <p:cNvPr id="20" name="图片 19"/>
          <p:cNvPicPr/>
          <p:nvPr/>
        </p:nvPicPr>
        <p:blipFill>
          <a:blip r:embed="rId2"/>
          <a:stretch>
            <a:fillRect/>
          </a:stretch>
        </p:blipFill>
        <p:spPr>
          <a:xfrm>
            <a:off x="3355066" y="3644546"/>
            <a:ext cx="507563" cy="380895"/>
          </a:xfrm>
          <a:prstGeom prst="rect">
            <a:avLst/>
          </a:prstGeom>
        </p:spPr>
      </p:pic>
      <p:pic>
        <p:nvPicPr>
          <p:cNvPr id="21" name="图片 20"/>
          <p:cNvPicPr/>
          <p:nvPr/>
        </p:nvPicPr>
        <p:blipFill>
          <a:blip r:embed="rId3"/>
          <a:stretch>
            <a:fillRect/>
          </a:stretch>
        </p:blipFill>
        <p:spPr>
          <a:xfrm>
            <a:off x="3926250" y="3644546"/>
            <a:ext cx="507563" cy="380895"/>
          </a:xfrm>
          <a:prstGeom prst="rect">
            <a:avLst/>
          </a:prstGeom>
        </p:spPr>
      </p:pic>
      <p:cxnSp>
        <p:nvCxnSpPr>
          <p:cNvPr id="29" name="直接连接符 28"/>
          <p:cNvCxnSpPr/>
          <p:nvPr/>
        </p:nvCxnSpPr>
        <p:spPr>
          <a:xfrm>
            <a:off x="2299316" y="3586742"/>
            <a:ext cx="3014779" cy="0"/>
          </a:xfrm>
          <a:prstGeom prst="line">
            <a:avLst/>
          </a:prstGeom>
          <a:noFill/>
          <a:ln w="6350" cap="flat" cmpd="sng" algn="ctr">
            <a:solidFill>
              <a:srgbClr val="1D1D1A">
                <a:lumMod val="50000"/>
                <a:lumOff val="50000"/>
              </a:srgbClr>
            </a:solidFill>
            <a:prstDash val="dash"/>
            <a:miter lim="800000"/>
          </a:ln>
          <a:effectLst/>
        </p:spPr>
      </p:cxnSp>
      <p:sp>
        <p:nvSpPr>
          <p:cNvPr id="30" name="文本框 29"/>
          <p:cNvSpPr txBox="1"/>
          <p:nvPr/>
        </p:nvSpPr>
        <p:spPr>
          <a:xfrm>
            <a:off x="2331316" y="2187197"/>
            <a:ext cx="683597" cy="318499"/>
          </a:xfrm>
          <a:prstGeom prst="rect">
            <a:avLst/>
          </a:prstGeom>
          <a:solidFill>
            <a:schemeClr val="bg1">
              <a:lumMod val="95000"/>
            </a:schemeClr>
          </a:solidFill>
          <a:ln>
            <a:noFill/>
          </a:ln>
        </p:spPr>
        <p:txBody>
          <a:bodyPr wrap="none" rtlCol="0" anchor="ctr">
            <a:noAutofit/>
          </a:bodyPr>
          <a:lstStyle/>
          <a:p>
            <a:pPr algn="ctr" defTabSz="913765" fontAlgn="auto">
              <a:spcBef>
                <a:spcPts val="0"/>
              </a:spcBef>
              <a:spcAft>
                <a:spcPts val="0"/>
              </a:spcAft>
              <a:defRPr/>
            </a:pPr>
            <a:r>
              <a:rPr lang="en-US" altLang="zh-CN" sz="1200" kern="0" dirty="0">
                <a:solidFill>
                  <a:prstClr val="black"/>
                </a:solidFill>
                <a:latin typeface="+mn-ea"/>
                <a:ea typeface="+mn-ea"/>
              </a:rPr>
              <a:t>Web </a:t>
            </a:r>
            <a:endParaRPr lang="en-US" altLang="zh-CN" sz="1200" kern="0" dirty="0">
              <a:solidFill>
                <a:prstClr val="black"/>
              </a:solidFill>
              <a:latin typeface="+mn-ea"/>
              <a:ea typeface="+mn-ea"/>
            </a:endParaRPr>
          </a:p>
          <a:p>
            <a:pPr algn="ctr" defTabSz="913765" fontAlgn="auto">
              <a:spcBef>
                <a:spcPts val="0"/>
              </a:spcBef>
              <a:spcAft>
                <a:spcPts val="0"/>
              </a:spcAft>
              <a:defRPr/>
            </a:pPr>
            <a:r>
              <a:rPr lang="en-US" altLang="zh-CN" sz="1200" kern="0" dirty="0">
                <a:solidFill>
                  <a:prstClr val="black"/>
                </a:solidFill>
                <a:latin typeface="+mn-ea"/>
                <a:ea typeface="+mn-ea"/>
              </a:rPr>
              <a:t>server</a:t>
            </a:r>
            <a:endParaRPr lang="zh-CN" altLang="en-US" sz="1200" kern="0" dirty="0">
              <a:solidFill>
                <a:prstClr val="black"/>
              </a:solidFill>
              <a:latin typeface="+mn-ea"/>
              <a:ea typeface="+mn-ea"/>
            </a:endParaRPr>
          </a:p>
        </p:txBody>
      </p:sp>
      <p:sp>
        <p:nvSpPr>
          <p:cNvPr id="32" name="文本框 31"/>
          <p:cNvSpPr txBox="1"/>
          <p:nvPr/>
        </p:nvSpPr>
        <p:spPr>
          <a:xfrm>
            <a:off x="3009143" y="2188575"/>
            <a:ext cx="584525"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Nginx</a:t>
            </a:r>
            <a:endParaRPr lang="zh-CN" altLang="en-US" sz="1200" kern="0" dirty="0">
              <a:solidFill>
                <a:prstClr val="black"/>
              </a:solidFill>
              <a:latin typeface="+mn-ea"/>
              <a:ea typeface="+mn-ea"/>
            </a:endParaRPr>
          </a:p>
        </p:txBody>
      </p:sp>
      <p:sp>
        <p:nvSpPr>
          <p:cNvPr id="33" name="文本框 32"/>
          <p:cNvSpPr txBox="1"/>
          <p:nvPr/>
        </p:nvSpPr>
        <p:spPr>
          <a:xfrm>
            <a:off x="3624907" y="2188576"/>
            <a:ext cx="685305"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Tomcat</a:t>
            </a:r>
            <a:endParaRPr lang="zh-CN" altLang="en-US" sz="1200" kern="0" dirty="0">
              <a:solidFill>
                <a:prstClr val="black"/>
              </a:solidFill>
              <a:latin typeface="+mn-ea"/>
              <a:ea typeface="+mn-ea"/>
            </a:endParaRPr>
          </a:p>
        </p:txBody>
      </p:sp>
      <p:sp>
        <p:nvSpPr>
          <p:cNvPr id="34" name="文本框 33"/>
          <p:cNvSpPr txBox="1"/>
          <p:nvPr/>
        </p:nvSpPr>
        <p:spPr>
          <a:xfrm>
            <a:off x="4331974" y="2207074"/>
            <a:ext cx="902239"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WordPress</a:t>
            </a:r>
            <a:endParaRPr lang="zh-CN" altLang="en-US" sz="1200" kern="0" dirty="0">
              <a:solidFill>
                <a:prstClr val="black"/>
              </a:solidFill>
              <a:latin typeface="+mn-ea"/>
              <a:ea typeface="+mn-ea"/>
            </a:endParaRPr>
          </a:p>
        </p:txBody>
      </p:sp>
      <p:sp>
        <p:nvSpPr>
          <p:cNvPr id="31" name="文本框 30"/>
          <p:cNvSpPr txBox="1"/>
          <p:nvPr/>
        </p:nvSpPr>
        <p:spPr>
          <a:xfrm>
            <a:off x="2332318" y="2690648"/>
            <a:ext cx="683258"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MySQL</a:t>
            </a:r>
            <a:endParaRPr lang="zh-CN" altLang="en-US" sz="1200" kern="0" dirty="0">
              <a:solidFill>
                <a:prstClr val="black"/>
              </a:solidFill>
              <a:latin typeface="+mn-ea"/>
              <a:ea typeface="+mn-ea"/>
            </a:endParaRPr>
          </a:p>
        </p:txBody>
      </p:sp>
      <p:sp>
        <p:nvSpPr>
          <p:cNvPr id="35" name="文本框 34"/>
          <p:cNvSpPr txBox="1"/>
          <p:nvPr/>
        </p:nvSpPr>
        <p:spPr>
          <a:xfrm>
            <a:off x="3024618" y="2681382"/>
            <a:ext cx="903945"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OpenStack</a:t>
            </a:r>
            <a:endParaRPr lang="zh-CN" altLang="en-US" sz="1200" kern="0" dirty="0">
              <a:solidFill>
                <a:prstClr val="black"/>
              </a:solidFill>
              <a:latin typeface="+mn-ea"/>
              <a:ea typeface="+mn-ea"/>
            </a:endParaRPr>
          </a:p>
        </p:txBody>
      </p:sp>
      <p:sp>
        <p:nvSpPr>
          <p:cNvPr id="36" name="文本框 35"/>
          <p:cNvSpPr txBox="1"/>
          <p:nvPr/>
        </p:nvSpPr>
        <p:spPr>
          <a:xfrm>
            <a:off x="3965156" y="2691906"/>
            <a:ext cx="739217" cy="316462"/>
          </a:xfrm>
          <a:prstGeom prst="rect">
            <a:avLst/>
          </a:prstGeom>
          <a:solidFill>
            <a:schemeClr val="bg1">
              <a:lumMod val="95000"/>
            </a:schemeClr>
          </a:solidFill>
          <a:ln>
            <a:noFill/>
          </a:ln>
        </p:spPr>
        <p:txBody>
          <a:bodyPr wrap="none" rtlCol="0" anchor="ctr">
            <a:noAutofit/>
          </a:bodyPr>
          <a:lstStyle/>
          <a:p>
            <a:pPr algn="ctr" defTabSz="913765" fontAlgn="auto">
              <a:spcBef>
                <a:spcPts val="0"/>
              </a:spcBef>
              <a:spcAft>
                <a:spcPts val="0"/>
              </a:spcAft>
              <a:defRPr/>
            </a:pPr>
            <a:r>
              <a:rPr lang="en-US" altLang="zh-CN" sz="1200" kern="0" dirty="0">
                <a:solidFill>
                  <a:prstClr val="black"/>
                </a:solidFill>
                <a:latin typeface="+mn-ea"/>
                <a:ea typeface="+mn-ea"/>
              </a:rPr>
              <a:t>Hadoop</a:t>
            </a:r>
            <a:endParaRPr lang="zh-CN" altLang="en-US" sz="1200" kern="0" dirty="0">
              <a:solidFill>
                <a:prstClr val="black"/>
              </a:solidFill>
              <a:latin typeface="+mn-ea"/>
              <a:ea typeface="+mn-ea"/>
            </a:endParaRPr>
          </a:p>
        </p:txBody>
      </p:sp>
      <p:sp>
        <p:nvSpPr>
          <p:cNvPr id="37" name="文本框 36"/>
          <p:cNvSpPr txBox="1"/>
          <p:nvPr/>
        </p:nvSpPr>
        <p:spPr>
          <a:xfrm>
            <a:off x="4733445" y="2681383"/>
            <a:ext cx="505814"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NFS</a:t>
            </a:r>
            <a:endParaRPr lang="zh-CN" altLang="en-US" sz="1200" kern="0" dirty="0">
              <a:solidFill>
                <a:prstClr val="black"/>
              </a:solidFill>
              <a:latin typeface="+mn-ea"/>
              <a:ea typeface="+mn-ea"/>
            </a:endParaRPr>
          </a:p>
        </p:txBody>
      </p:sp>
      <p:sp>
        <p:nvSpPr>
          <p:cNvPr id="38" name="文本框 37"/>
          <p:cNvSpPr txBox="1"/>
          <p:nvPr/>
        </p:nvSpPr>
        <p:spPr>
          <a:xfrm>
            <a:off x="2330226" y="3155134"/>
            <a:ext cx="683258" cy="318500"/>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Squid</a:t>
            </a:r>
            <a:endParaRPr lang="zh-CN" altLang="en-US" sz="1200" kern="0" dirty="0">
              <a:solidFill>
                <a:prstClr val="black"/>
              </a:solidFill>
              <a:latin typeface="+mn-ea"/>
              <a:ea typeface="+mn-ea"/>
            </a:endParaRPr>
          </a:p>
        </p:txBody>
      </p:sp>
      <p:sp>
        <p:nvSpPr>
          <p:cNvPr id="39" name="文本框 38"/>
          <p:cNvSpPr txBox="1"/>
          <p:nvPr/>
        </p:nvSpPr>
        <p:spPr>
          <a:xfrm>
            <a:off x="3045297" y="3147017"/>
            <a:ext cx="902239"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Zookeeper</a:t>
            </a:r>
            <a:endParaRPr lang="zh-CN" altLang="en-US" sz="1200" kern="0" dirty="0">
              <a:solidFill>
                <a:prstClr val="black"/>
              </a:solidFill>
              <a:latin typeface="+mn-ea"/>
              <a:ea typeface="+mn-ea"/>
            </a:endParaRPr>
          </a:p>
        </p:txBody>
      </p:sp>
      <p:sp>
        <p:nvSpPr>
          <p:cNvPr id="40" name="文本框 39"/>
          <p:cNvSpPr txBox="1"/>
          <p:nvPr/>
        </p:nvSpPr>
        <p:spPr>
          <a:xfrm>
            <a:off x="3995526" y="3155588"/>
            <a:ext cx="737919" cy="318499"/>
          </a:xfrm>
          <a:prstGeom prst="rect">
            <a:avLst/>
          </a:prstGeom>
          <a:solidFill>
            <a:schemeClr val="bg1">
              <a:lumMod val="95000"/>
            </a:schemeClr>
          </a:solid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Kafka</a:t>
            </a:r>
            <a:endParaRPr lang="zh-CN" altLang="en-US" sz="1200" kern="0" dirty="0">
              <a:solidFill>
                <a:prstClr val="black"/>
              </a:solidFill>
              <a:latin typeface="+mn-ea"/>
              <a:ea typeface="+mn-ea"/>
            </a:endParaRPr>
          </a:p>
        </p:txBody>
      </p:sp>
      <p:sp>
        <p:nvSpPr>
          <p:cNvPr id="41" name="文本框 40"/>
          <p:cNvSpPr txBox="1"/>
          <p:nvPr/>
        </p:nvSpPr>
        <p:spPr>
          <a:xfrm>
            <a:off x="4751759" y="3165360"/>
            <a:ext cx="507563" cy="318499"/>
          </a:xfrm>
          <a:prstGeom prst="rect">
            <a:avLst/>
          </a:prstGeom>
          <a:noFill/>
          <a:ln>
            <a:noFill/>
          </a:ln>
        </p:spPr>
        <p:txBody>
          <a:bodyPr wrap="none" rtlCol="0" anchor="ctr">
            <a:noAutofit/>
          </a:bodyPr>
          <a:lstStyle/>
          <a:p>
            <a:pPr defTabSz="913765" fontAlgn="auto">
              <a:spcBef>
                <a:spcPts val="0"/>
              </a:spcBef>
              <a:spcAft>
                <a:spcPts val="0"/>
              </a:spcAft>
              <a:defRPr/>
            </a:pPr>
            <a:r>
              <a:rPr lang="en-US" altLang="zh-CN" sz="1200" kern="0" dirty="0">
                <a:solidFill>
                  <a:prstClr val="black"/>
                </a:solidFill>
                <a:latin typeface="+mn-ea"/>
                <a:ea typeface="+mn-ea"/>
              </a:rPr>
              <a:t>……</a:t>
            </a:r>
            <a:endParaRPr lang="zh-CN" altLang="en-US" sz="1200" kern="0" dirty="0">
              <a:solidFill>
                <a:prstClr val="black"/>
              </a:solidFill>
              <a:latin typeface="+mn-ea"/>
              <a:ea typeface="+mn-ea"/>
            </a:endParaRPr>
          </a:p>
        </p:txBody>
      </p:sp>
      <p:sp>
        <p:nvSpPr>
          <p:cNvPr id="42" name="矩形 41"/>
          <p:cNvSpPr/>
          <p:nvPr/>
        </p:nvSpPr>
        <p:spPr bwMode="auto">
          <a:xfrm>
            <a:off x="2368773" y="1746388"/>
            <a:ext cx="559785"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defTabSz="801370" fontAlgn="auto">
              <a:spcBef>
                <a:spcPts val="0"/>
              </a:spcBef>
              <a:spcAft>
                <a:spcPts val="0"/>
              </a:spcAft>
              <a:defRPr/>
            </a:pPr>
            <a:r>
              <a:rPr lang="en-US" altLang="zh-CN" sz="1200" kern="0" dirty="0">
                <a:solidFill>
                  <a:srgbClr val="1D1D1A"/>
                </a:solidFill>
                <a:latin typeface="+mn-ea"/>
                <a:ea typeface="+mn-ea"/>
              </a:rPr>
              <a:t>SaaS</a:t>
            </a:r>
            <a:endParaRPr lang="zh-CN" altLang="en-US" sz="1200" kern="0" dirty="0">
              <a:solidFill>
                <a:srgbClr val="1D1D1A"/>
              </a:solidFill>
              <a:latin typeface="+mn-ea"/>
              <a:ea typeface="+mn-ea"/>
            </a:endParaRPr>
          </a:p>
        </p:txBody>
      </p:sp>
      <p:sp>
        <p:nvSpPr>
          <p:cNvPr id="44" name="矩形 43"/>
          <p:cNvSpPr/>
          <p:nvPr/>
        </p:nvSpPr>
        <p:spPr bwMode="auto">
          <a:xfrm>
            <a:off x="2942463" y="1745529"/>
            <a:ext cx="884623"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defTabSz="801370" fontAlgn="auto">
              <a:spcBef>
                <a:spcPts val="0"/>
              </a:spcBef>
              <a:spcAft>
                <a:spcPts val="0"/>
              </a:spcAft>
              <a:defRPr/>
            </a:pPr>
            <a:r>
              <a:rPr lang="zh-CN" altLang="en-US" sz="1200" kern="0" dirty="0">
                <a:solidFill>
                  <a:srgbClr val="1D1D1A"/>
                </a:solidFill>
                <a:latin typeface="+mn-ea"/>
                <a:ea typeface="+mn-ea"/>
              </a:rPr>
              <a:t>电子公文</a:t>
            </a:r>
            <a:endParaRPr lang="zh-CN" altLang="en-US" sz="1200" kern="0" dirty="0">
              <a:solidFill>
                <a:srgbClr val="1D1D1A"/>
              </a:solidFill>
              <a:latin typeface="+mn-ea"/>
              <a:ea typeface="+mn-ea"/>
            </a:endParaRPr>
          </a:p>
        </p:txBody>
      </p:sp>
      <p:sp>
        <p:nvSpPr>
          <p:cNvPr id="45" name="矩形 44"/>
          <p:cNvSpPr/>
          <p:nvPr/>
        </p:nvSpPr>
        <p:spPr bwMode="auto">
          <a:xfrm>
            <a:off x="3846561" y="1755490"/>
            <a:ext cx="500493"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defTabSz="801370" fontAlgn="auto">
              <a:spcBef>
                <a:spcPts val="0"/>
              </a:spcBef>
              <a:spcAft>
                <a:spcPts val="0"/>
              </a:spcAft>
              <a:defRPr/>
            </a:pPr>
            <a:r>
              <a:rPr lang="en-US" altLang="zh-CN" sz="1200" kern="0" dirty="0">
                <a:solidFill>
                  <a:srgbClr val="1D1D1A"/>
                </a:solidFill>
                <a:latin typeface="+mn-ea"/>
                <a:ea typeface="+mn-ea"/>
              </a:rPr>
              <a:t>ERP</a:t>
            </a:r>
            <a:endParaRPr lang="zh-CN" altLang="en-US" sz="1200" kern="0" dirty="0">
              <a:solidFill>
                <a:srgbClr val="1D1D1A"/>
              </a:solidFill>
              <a:latin typeface="+mn-ea"/>
              <a:ea typeface="+mn-ea"/>
            </a:endParaRPr>
          </a:p>
        </p:txBody>
      </p:sp>
      <p:sp>
        <p:nvSpPr>
          <p:cNvPr id="46" name="矩形 45"/>
          <p:cNvSpPr/>
          <p:nvPr/>
        </p:nvSpPr>
        <p:spPr bwMode="auto">
          <a:xfrm>
            <a:off x="4365878" y="1754408"/>
            <a:ext cx="565053"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defTabSz="801370" fontAlgn="auto">
              <a:spcBef>
                <a:spcPts val="0"/>
              </a:spcBef>
              <a:spcAft>
                <a:spcPts val="0"/>
              </a:spcAft>
              <a:defRPr/>
            </a:pPr>
            <a:r>
              <a:rPr lang="en-US" altLang="zh-CN" sz="1200" kern="0" dirty="0">
                <a:solidFill>
                  <a:srgbClr val="1D1D1A"/>
                </a:solidFill>
                <a:latin typeface="+mn-ea"/>
                <a:ea typeface="+mn-ea"/>
              </a:rPr>
              <a:t>CRM</a:t>
            </a:r>
            <a:endParaRPr lang="zh-CN" altLang="en-US" sz="1200" kern="0" dirty="0">
              <a:solidFill>
                <a:srgbClr val="1D1D1A"/>
              </a:solidFill>
              <a:latin typeface="+mn-ea"/>
              <a:ea typeface="+mn-ea"/>
            </a:endParaRPr>
          </a:p>
        </p:txBody>
      </p:sp>
      <p:sp>
        <p:nvSpPr>
          <p:cNvPr id="47" name="矩形 46"/>
          <p:cNvSpPr/>
          <p:nvPr/>
        </p:nvSpPr>
        <p:spPr bwMode="auto">
          <a:xfrm>
            <a:off x="4941972" y="1755490"/>
            <a:ext cx="297468" cy="304947"/>
          </a:xfrm>
          <a:prstGeom prst="rect">
            <a:avLst/>
          </a:prstGeom>
          <a:no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defTabSz="801370" fontAlgn="auto">
              <a:spcBef>
                <a:spcPts val="0"/>
              </a:spcBef>
              <a:spcAft>
                <a:spcPts val="0"/>
              </a:spcAft>
              <a:defRPr/>
            </a:pPr>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cxnSp>
        <p:nvCxnSpPr>
          <p:cNvPr id="63" name="直接连接符 62"/>
          <p:cNvCxnSpPr/>
          <p:nvPr/>
        </p:nvCxnSpPr>
        <p:spPr>
          <a:xfrm>
            <a:off x="2222651" y="2130000"/>
            <a:ext cx="3014779" cy="0"/>
          </a:xfrm>
          <a:prstGeom prst="line">
            <a:avLst/>
          </a:prstGeom>
          <a:noFill/>
          <a:ln w="6350" cap="flat" cmpd="sng" algn="ctr">
            <a:solidFill>
              <a:srgbClr val="1D1D1A">
                <a:lumMod val="50000"/>
                <a:lumOff val="50000"/>
              </a:srgbClr>
            </a:solidFill>
            <a:prstDash val="dash"/>
            <a:miter lim="800000"/>
          </a:ln>
          <a:effectLst/>
        </p:spPr>
      </p:cxnSp>
      <p:pic>
        <p:nvPicPr>
          <p:cNvPr id="167" name="图片 16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7434" y="3723344"/>
            <a:ext cx="711421" cy="223297"/>
          </a:xfrm>
          <a:prstGeom prst="rect">
            <a:avLst/>
          </a:prstGeom>
          <a:solidFill>
            <a:sysClr val="window" lastClr="FFFFFF"/>
          </a:solidFill>
        </p:spPr>
      </p:pic>
      <p:pic>
        <p:nvPicPr>
          <p:cNvPr id="168" name="图片 167"/>
          <p:cNvPicPr>
            <a:picLocks noChangeAspect="1"/>
          </p:cNvPicPr>
          <p:nvPr/>
        </p:nvPicPr>
        <p:blipFill>
          <a:blip r:embed="rId5" cstate="print">
            <a:clrChange>
              <a:clrFrom>
                <a:srgbClr val="000000">
                  <a:alpha val="0"/>
                </a:srgbClr>
              </a:clrFrom>
              <a:clrTo>
                <a:srgbClr val="000000">
                  <a:alpha val="0"/>
                </a:srgbClr>
              </a:clrTo>
            </a:clrChange>
          </a:blip>
          <a:stretch>
            <a:fillRect/>
          </a:stretch>
        </p:blipFill>
        <p:spPr>
          <a:xfrm>
            <a:off x="2249438" y="3764061"/>
            <a:ext cx="1042006" cy="141862"/>
          </a:xfrm>
          <a:prstGeom prst="rect">
            <a:avLst/>
          </a:prstGeom>
          <a:solidFill>
            <a:sysClr val="window" lastClr="FFFFFF"/>
          </a:solidFill>
        </p:spPr>
      </p:pic>
      <p:pic>
        <p:nvPicPr>
          <p:cNvPr id="169" name="图片 1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4046" y="4061175"/>
            <a:ext cx="915947" cy="390548"/>
          </a:xfrm>
          <a:prstGeom prst="rect">
            <a:avLst/>
          </a:prstGeom>
          <a:solidFill>
            <a:sysClr val="window" lastClr="FFFFFF"/>
          </a:solidFill>
        </p:spPr>
      </p:pic>
      <p:pic>
        <p:nvPicPr>
          <p:cNvPr id="176" name="图片 17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79608" y="4048857"/>
            <a:ext cx="695516" cy="415182"/>
          </a:xfrm>
          <a:prstGeom prst="rect">
            <a:avLst/>
          </a:prstGeom>
          <a:solidFill>
            <a:sysClr val="window" lastClr="FFFFFF"/>
          </a:solidFill>
        </p:spPr>
      </p:pic>
      <p:pic>
        <p:nvPicPr>
          <p:cNvPr id="177" name="图片 17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740" y="4085875"/>
            <a:ext cx="880921" cy="341148"/>
          </a:xfrm>
          <a:prstGeom prst="rect">
            <a:avLst/>
          </a:prstGeom>
          <a:solidFill>
            <a:sysClr val="window" lastClr="FFFFFF"/>
          </a:solidFill>
        </p:spPr>
      </p:pic>
      <p:sp>
        <p:nvSpPr>
          <p:cNvPr id="112" name="椭圆 111"/>
          <p:cNvSpPr/>
          <p:nvPr/>
        </p:nvSpPr>
        <p:spPr>
          <a:xfrm>
            <a:off x="5718748" y="3525866"/>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1</a:t>
            </a:r>
            <a:endParaRPr lang="zh-CN" altLang="en-US" sz="1200" b="1" kern="0" dirty="0">
              <a:solidFill>
                <a:srgbClr val="FFFFFF"/>
              </a:solidFill>
              <a:latin typeface="+mn-ea"/>
              <a:ea typeface="+mn-ea"/>
            </a:endParaRPr>
          </a:p>
        </p:txBody>
      </p:sp>
      <p:sp>
        <p:nvSpPr>
          <p:cNvPr id="114" name="椭圆 113"/>
          <p:cNvSpPr/>
          <p:nvPr/>
        </p:nvSpPr>
        <p:spPr>
          <a:xfrm>
            <a:off x="5549945" y="2929837"/>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2</a:t>
            </a:r>
            <a:endParaRPr lang="zh-CN" altLang="en-US" sz="1200" b="1" kern="0" dirty="0">
              <a:solidFill>
                <a:srgbClr val="FFFFFF"/>
              </a:solidFill>
              <a:latin typeface="+mn-ea"/>
              <a:ea typeface="+mn-ea"/>
            </a:endParaRPr>
          </a:p>
        </p:txBody>
      </p:sp>
      <p:sp>
        <p:nvSpPr>
          <p:cNvPr id="115" name="椭圆 114"/>
          <p:cNvSpPr/>
          <p:nvPr/>
        </p:nvSpPr>
        <p:spPr>
          <a:xfrm>
            <a:off x="5448623" y="2438623"/>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3</a:t>
            </a:r>
            <a:endParaRPr lang="zh-CN" altLang="en-US" sz="1200" b="1" kern="0" dirty="0">
              <a:solidFill>
                <a:srgbClr val="FFFFFF"/>
              </a:solidFill>
              <a:latin typeface="+mn-ea"/>
              <a:ea typeface="+mn-ea"/>
            </a:endParaRPr>
          </a:p>
        </p:txBody>
      </p:sp>
      <p:sp>
        <p:nvSpPr>
          <p:cNvPr id="155" name="椭圆 154"/>
          <p:cNvSpPr/>
          <p:nvPr/>
        </p:nvSpPr>
        <p:spPr>
          <a:xfrm>
            <a:off x="5331287" y="1898721"/>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4</a:t>
            </a:r>
            <a:endParaRPr lang="zh-CN" altLang="en-US" sz="1200" b="1" kern="0" dirty="0">
              <a:solidFill>
                <a:srgbClr val="FFFFFF"/>
              </a:solidFill>
              <a:latin typeface="+mn-ea"/>
              <a:ea typeface="+mn-ea"/>
            </a:endParaRPr>
          </a:p>
        </p:txBody>
      </p:sp>
      <p:sp>
        <p:nvSpPr>
          <p:cNvPr id="4" name="等腰三角形 3"/>
          <p:cNvSpPr/>
          <p:nvPr/>
        </p:nvSpPr>
        <p:spPr bwMode="auto">
          <a:xfrm rot="10800000">
            <a:off x="5434843" y="1730701"/>
            <a:ext cx="1541161" cy="3457834"/>
          </a:xfrm>
          <a:prstGeom prst="triangle">
            <a:avLst>
              <a:gd name="adj" fmla="val 51128"/>
            </a:avLst>
          </a:prstGeom>
          <a:solidFill>
            <a:srgbClr val="8F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sp>
        <p:nvSpPr>
          <p:cNvPr id="5" name="矩形 4"/>
          <p:cNvSpPr/>
          <p:nvPr/>
        </p:nvSpPr>
        <p:spPr bwMode="auto">
          <a:xfrm>
            <a:off x="5935491" y="4571385"/>
            <a:ext cx="488896" cy="24259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r>
              <a:rPr lang="zh-CN" altLang="en-US" sz="1200" kern="0" dirty="0">
                <a:solidFill>
                  <a:srgbClr val="000000"/>
                </a:solidFill>
                <a:latin typeface="+mn-ea"/>
                <a:ea typeface="+mn-ea"/>
              </a:rPr>
              <a:t>芯片</a:t>
            </a:r>
            <a:endParaRPr lang="zh-CN" altLang="en-US" sz="1200" kern="0" dirty="0">
              <a:solidFill>
                <a:srgbClr val="000000"/>
              </a:solidFill>
              <a:latin typeface="+mn-ea"/>
              <a:ea typeface="+mn-ea"/>
            </a:endParaRPr>
          </a:p>
        </p:txBody>
      </p:sp>
      <p:sp>
        <p:nvSpPr>
          <p:cNvPr id="6" name="矩形 5"/>
          <p:cNvSpPr/>
          <p:nvPr/>
        </p:nvSpPr>
        <p:spPr bwMode="auto">
          <a:xfrm>
            <a:off x="5819610" y="4126713"/>
            <a:ext cx="874216" cy="252808"/>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r>
              <a:rPr lang="zh-CN" altLang="en-US" sz="1200" kern="0" dirty="0">
                <a:solidFill>
                  <a:schemeClr val="bg1"/>
                </a:solidFill>
                <a:latin typeface="+mn-ea"/>
                <a:ea typeface="+mn-ea"/>
              </a:rPr>
              <a:t>硬件</a:t>
            </a:r>
            <a:r>
              <a:rPr lang="en-US" altLang="zh-CN" sz="1200" kern="0" dirty="0">
                <a:solidFill>
                  <a:schemeClr val="bg1"/>
                </a:solidFill>
                <a:latin typeface="+mn-ea"/>
                <a:ea typeface="+mn-ea"/>
              </a:rPr>
              <a:t>/</a:t>
            </a:r>
            <a:r>
              <a:rPr lang="zh-CN" altLang="en-US" sz="1200" kern="0" dirty="0">
                <a:solidFill>
                  <a:schemeClr val="bg1"/>
                </a:solidFill>
                <a:latin typeface="+mn-ea"/>
                <a:ea typeface="+mn-ea"/>
              </a:rPr>
              <a:t>板卡</a:t>
            </a:r>
            <a:endParaRPr lang="zh-CN" altLang="en-US" sz="1200" kern="0" dirty="0">
              <a:solidFill>
                <a:schemeClr val="bg1"/>
              </a:solidFill>
              <a:latin typeface="+mn-ea"/>
              <a:ea typeface="+mn-ea"/>
            </a:endParaRPr>
          </a:p>
        </p:txBody>
      </p:sp>
      <p:sp>
        <p:nvSpPr>
          <p:cNvPr id="7" name="矩形 6"/>
          <p:cNvSpPr/>
          <p:nvPr/>
        </p:nvSpPr>
        <p:spPr bwMode="auto">
          <a:xfrm>
            <a:off x="5655846" y="3508460"/>
            <a:ext cx="1067860" cy="3212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r>
              <a:rPr lang="zh-CN" altLang="en-US" sz="1200" kern="0" dirty="0">
                <a:solidFill>
                  <a:srgbClr val="000000"/>
                </a:solidFill>
                <a:latin typeface="+mn-ea"/>
                <a:ea typeface="+mn-ea"/>
              </a:rPr>
              <a:t>云服务</a:t>
            </a:r>
            <a:endParaRPr lang="zh-CN" altLang="en-US" sz="1200" kern="0" dirty="0">
              <a:solidFill>
                <a:srgbClr val="000000"/>
              </a:solidFill>
              <a:latin typeface="+mn-ea"/>
              <a:ea typeface="+mn-ea"/>
            </a:endParaRPr>
          </a:p>
        </p:txBody>
      </p:sp>
      <p:sp>
        <p:nvSpPr>
          <p:cNvPr id="8" name="矩形 7"/>
          <p:cNvSpPr/>
          <p:nvPr/>
        </p:nvSpPr>
        <p:spPr bwMode="auto">
          <a:xfrm>
            <a:off x="5526764" y="2932634"/>
            <a:ext cx="1306466" cy="321266"/>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r>
              <a:rPr lang="en-US" altLang="zh-CN" sz="1200" kern="0" dirty="0">
                <a:solidFill>
                  <a:schemeClr val="bg1"/>
                </a:solidFill>
                <a:latin typeface="+mn-ea"/>
                <a:ea typeface="+mn-ea"/>
              </a:rPr>
              <a:t>OS</a:t>
            </a:r>
            <a:r>
              <a:rPr lang="zh-CN" altLang="en-US" sz="1200" kern="0" dirty="0">
                <a:solidFill>
                  <a:schemeClr val="bg1"/>
                </a:solidFill>
                <a:latin typeface="+mn-ea"/>
                <a:ea typeface="+mn-ea"/>
              </a:rPr>
              <a:t>、开发工具</a:t>
            </a:r>
            <a:endParaRPr lang="zh-CN" altLang="en-US" sz="1200" kern="0" dirty="0">
              <a:solidFill>
                <a:schemeClr val="bg1"/>
              </a:solidFill>
              <a:latin typeface="+mn-ea"/>
              <a:ea typeface="+mn-ea"/>
            </a:endParaRPr>
          </a:p>
        </p:txBody>
      </p:sp>
      <p:sp>
        <p:nvSpPr>
          <p:cNvPr id="9" name="矩形 8"/>
          <p:cNvSpPr/>
          <p:nvPr/>
        </p:nvSpPr>
        <p:spPr bwMode="auto">
          <a:xfrm>
            <a:off x="5444622" y="2415677"/>
            <a:ext cx="1490311" cy="3212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r>
              <a:rPr lang="zh-CN" altLang="en-US" sz="1200" kern="0" dirty="0">
                <a:solidFill>
                  <a:srgbClr val="000000"/>
                </a:solidFill>
                <a:latin typeface="+mn-ea"/>
                <a:ea typeface="+mn-ea"/>
              </a:rPr>
              <a:t>数据库、中间件</a:t>
            </a:r>
            <a:endParaRPr lang="zh-CN" altLang="en-US" sz="1200" kern="0" dirty="0">
              <a:solidFill>
                <a:srgbClr val="000000"/>
              </a:solidFill>
              <a:latin typeface="+mn-ea"/>
              <a:ea typeface="+mn-ea"/>
            </a:endParaRPr>
          </a:p>
        </p:txBody>
      </p:sp>
      <p:sp>
        <p:nvSpPr>
          <p:cNvPr id="10" name="矩形 9"/>
          <p:cNvSpPr/>
          <p:nvPr/>
        </p:nvSpPr>
        <p:spPr bwMode="auto">
          <a:xfrm>
            <a:off x="5305761" y="1898721"/>
            <a:ext cx="1748473" cy="321266"/>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defRPr/>
            </a:pPr>
            <a:r>
              <a:rPr lang="zh-CN" altLang="en-US" sz="1200" kern="0" dirty="0">
                <a:solidFill>
                  <a:schemeClr val="bg1"/>
                </a:solidFill>
                <a:latin typeface="+mn-ea"/>
                <a:ea typeface="+mn-ea"/>
              </a:rPr>
              <a:t>应用</a:t>
            </a:r>
            <a:r>
              <a:rPr lang="en-US" altLang="zh-CN" sz="1200" kern="0" dirty="0">
                <a:solidFill>
                  <a:schemeClr val="bg1"/>
                </a:solidFill>
                <a:latin typeface="+mn-ea"/>
                <a:ea typeface="+mn-ea"/>
              </a:rPr>
              <a:t>/</a:t>
            </a:r>
            <a:r>
              <a:rPr lang="zh-CN" altLang="en-US" sz="1200" kern="0" dirty="0">
                <a:solidFill>
                  <a:schemeClr val="bg1"/>
                </a:solidFill>
                <a:latin typeface="+mn-ea"/>
                <a:ea typeface="+mn-ea"/>
              </a:rPr>
              <a:t>行业</a:t>
            </a:r>
            <a:endParaRPr lang="zh-CN" altLang="en-US" sz="1200" kern="0" dirty="0">
              <a:solidFill>
                <a:schemeClr val="bg1"/>
              </a:solidFill>
              <a:latin typeface="+mn-ea"/>
              <a:ea typeface="+mn-ea"/>
            </a:endParaRPr>
          </a:p>
        </p:txBody>
      </p:sp>
      <p:sp>
        <p:nvSpPr>
          <p:cNvPr id="11" name="文本框 10"/>
          <p:cNvSpPr txBox="1"/>
          <p:nvPr/>
        </p:nvSpPr>
        <p:spPr>
          <a:xfrm>
            <a:off x="5628170" y="1393418"/>
            <a:ext cx="1123213" cy="278566"/>
          </a:xfrm>
          <a:prstGeom prst="rect">
            <a:avLst/>
          </a:prstGeom>
          <a:noFill/>
        </p:spPr>
        <p:txBody>
          <a:bodyPr wrap="square" rtlCol="0">
            <a:spAutoFit/>
          </a:bodyPr>
          <a:lstStyle/>
          <a:p>
            <a:pPr algn="ctr" defTabSz="913765" fontAlgn="auto">
              <a:spcBef>
                <a:spcPts val="0"/>
              </a:spcBef>
              <a:spcAft>
                <a:spcPts val="0"/>
              </a:spcAft>
            </a:pPr>
            <a:r>
              <a:rPr lang="zh-CN" altLang="en-US" sz="1200" b="1" dirty="0">
                <a:solidFill>
                  <a:prstClr val="black"/>
                </a:solidFill>
                <a:latin typeface="+mn-ea"/>
                <a:ea typeface="+mn-ea"/>
              </a:rPr>
              <a:t>生态全栈</a:t>
            </a:r>
            <a:endParaRPr lang="zh-CN" altLang="en-US" sz="1200" b="1" dirty="0">
              <a:solidFill>
                <a:prstClr val="black"/>
              </a:solidFill>
              <a:latin typeface="+mn-ea"/>
              <a:ea typeface="+mn-ea"/>
            </a:endParaRPr>
          </a:p>
        </p:txBody>
      </p:sp>
      <p:sp>
        <p:nvSpPr>
          <p:cNvPr id="88" name="椭圆 87"/>
          <p:cNvSpPr/>
          <p:nvPr/>
        </p:nvSpPr>
        <p:spPr>
          <a:xfrm>
            <a:off x="5572643" y="3477796"/>
            <a:ext cx="204022"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1</a:t>
            </a:r>
            <a:endParaRPr lang="zh-CN" altLang="en-US" sz="1600" b="1" kern="0" dirty="0">
              <a:solidFill>
                <a:srgbClr val="FFFFFF"/>
              </a:solidFill>
              <a:latin typeface="+mn-ea"/>
              <a:ea typeface="+mn-ea"/>
            </a:endParaRPr>
          </a:p>
        </p:txBody>
      </p:sp>
      <p:sp>
        <p:nvSpPr>
          <p:cNvPr id="89" name="椭圆 88"/>
          <p:cNvSpPr/>
          <p:nvPr/>
        </p:nvSpPr>
        <p:spPr>
          <a:xfrm>
            <a:off x="5405136" y="2892965"/>
            <a:ext cx="228160"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2</a:t>
            </a:r>
            <a:endParaRPr lang="zh-CN" altLang="en-US" sz="1600" b="1" kern="0" dirty="0">
              <a:solidFill>
                <a:srgbClr val="FFFFFF"/>
              </a:solidFill>
              <a:latin typeface="+mn-ea"/>
              <a:ea typeface="+mn-ea"/>
            </a:endParaRPr>
          </a:p>
        </p:txBody>
      </p:sp>
      <p:sp>
        <p:nvSpPr>
          <p:cNvPr id="90" name="椭圆 89"/>
          <p:cNvSpPr/>
          <p:nvPr/>
        </p:nvSpPr>
        <p:spPr>
          <a:xfrm>
            <a:off x="5309197" y="2403703"/>
            <a:ext cx="237896"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3</a:t>
            </a:r>
            <a:endParaRPr lang="zh-CN" altLang="en-US" sz="1600" b="1" kern="0" dirty="0">
              <a:solidFill>
                <a:srgbClr val="FFFFFF"/>
              </a:solidFill>
              <a:latin typeface="+mn-ea"/>
              <a:ea typeface="+mn-ea"/>
            </a:endParaRPr>
          </a:p>
        </p:txBody>
      </p:sp>
      <p:sp>
        <p:nvSpPr>
          <p:cNvPr id="91" name="椭圆 90"/>
          <p:cNvSpPr/>
          <p:nvPr/>
        </p:nvSpPr>
        <p:spPr>
          <a:xfrm>
            <a:off x="5185089" y="1858022"/>
            <a:ext cx="245030"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7160" indent="-137160" algn="ctr" defTabSz="914400"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4</a:t>
            </a:r>
            <a:endParaRPr lang="zh-CN" altLang="en-US" sz="1600" b="1" kern="0" dirty="0">
              <a:solidFill>
                <a:srgbClr val="FFFFFF"/>
              </a:solidFill>
              <a:latin typeface="+mn-ea"/>
              <a:ea typeface="+mn-ea"/>
            </a:endParaRPr>
          </a:p>
        </p:txBody>
      </p:sp>
      <p:cxnSp>
        <p:nvCxnSpPr>
          <p:cNvPr id="23" name="肘形连接符 22"/>
          <p:cNvCxnSpPr>
            <a:stCxn id="7" idx="3"/>
            <a:endCxn id="162" idx="2"/>
          </p:cNvCxnSpPr>
          <p:nvPr/>
        </p:nvCxnSpPr>
        <p:spPr>
          <a:xfrm>
            <a:off x="6723706" y="3669093"/>
            <a:ext cx="504596" cy="1809329"/>
          </a:xfrm>
          <a:prstGeom prst="bentConnector3">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cxnSp>
        <p:nvCxnSpPr>
          <p:cNvPr id="97" name="肘形连接符 96"/>
          <p:cNvCxnSpPr/>
          <p:nvPr/>
        </p:nvCxnSpPr>
        <p:spPr>
          <a:xfrm>
            <a:off x="6693827" y="3158929"/>
            <a:ext cx="531931" cy="1592265"/>
          </a:xfrm>
          <a:prstGeom prst="bentConnector2">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9" idx="3"/>
            <a:endCxn id="173" idx="4"/>
          </p:cNvCxnSpPr>
          <p:nvPr/>
        </p:nvCxnSpPr>
        <p:spPr>
          <a:xfrm flipV="1">
            <a:off x="6934933" y="2361655"/>
            <a:ext cx="391116" cy="214655"/>
          </a:xfrm>
          <a:prstGeom prst="bentConnector2">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cxnSp>
        <p:nvCxnSpPr>
          <p:cNvPr id="103" name="肘形连接符 102"/>
          <p:cNvCxnSpPr>
            <a:endCxn id="164" idx="2"/>
          </p:cNvCxnSpPr>
          <p:nvPr/>
        </p:nvCxnSpPr>
        <p:spPr>
          <a:xfrm rot="5400000" flipH="1" flipV="1">
            <a:off x="6916357" y="1870377"/>
            <a:ext cx="371330" cy="198796"/>
          </a:xfrm>
          <a:prstGeom prst="bentConnector2">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sp>
        <p:nvSpPr>
          <p:cNvPr id="87" name="矩形 86"/>
          <p:cNvSpPr/>
          <p:nvPr/>
        </p:nvSpPr>
        <p:spPr bwMode="auto">
          <a:xfrm>
            <a:off x="6102012" y="705172"/>
            <a:ext cx="2236756" cy="330894"/>
          </a:xfrm>
          <a:prstGeom prst="rect">
            <a:avLst/>
          </a:prstGeom>
          <a:solidFill>
            <a:schemeClr val="bg1"/>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noAutofit/>
          </a:bodyPr>
          <a:lstStyle/>
          <a:p>
            <a:pPr algn="ctr" defTabSz="877570" eaLnBrk="0" hangingPunct="0">
              <a:defRPr/>
            </a:pPr>
            <a:endParaRPr lang="zh-CN" altLang="en-US" sz="1200" kern="0" dirty="0">
              <a:latin typeface="+mn-ea"/>
              <a:ea typeface="+mn-ea"/>
            </a:endParaRPr>
          </a:p>
        </p:txBody>
      </p:sp>
      <p:sp>
        <p:nvSpPr>
          <p:cNvPr id="66" name="标题 65"/>
          <p:cNvSpPr>
            <a:spLocks noGrp="1"/>
          </p:cNvSpPr>
          <p:nvPr>
            <p:ph type="title"/>
          </p:nvPr>
        </p:nvSpPr>
        <p:spPr/>
        <p:txBody>
          <a:bodyPr/>
          <a:lstStyle/>
          <a:p>
            <a:r>
              <a:rPr lang="zh-CN" altLang="en-US" dirty="0">
                <a:solidFill>
                  <a:schemeClr val="tx1"/>
                </a:solidFill>
              </a:rPr>
              <a:t>华为鲲鹏技术</a:t>
            </a:r>
            <a:r>
              <a:rPr lang="zh-CN" altLang="en-US" dirty="0" smtClean="0">
                <a:solidFill>
                  <a:schemeClr val="tx1"/>
                </a:solidFill>
              </a:rPr>
              <a:t>生态</a:t>
            </a:r>
            <a:endParaRPr lang="zh-CN" altLang="en-US" dirty="0">
              <a:solidFill>
                <a:schemeClr val="tx1"/>
              </a:solidFill>
            </a:endParaRPr>
          </a:p>
        </p:txBody>
      </p:sp>
      <p:pic>
        <p:nvPicPr>
          <p:cNvPr id="92" name="图片 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1183" y="4056899"/>
            <a:ext cx="505124" cy="409150"/>
          </a:xfrm>
          <a:prstGeom prst="rect">
            <a:avLst/>
          </a:prstGeom>
        </p:spPr>
      </p:pic>
      <p:sp>
        <p:nvSpPr>
          <p:cNvPr id="3" name="矩形 2"/>
          <p:cNvSpPr/>
          <p:nvPr/>
        </p:nvSpPr>
        <p:spPr>
          <a:xfrm>
            <a:off x="7484801" y="5024525"/>
            <a:ext cx="3954929" cy="630942"/>
          </a:xfrm>
          <a:prstGeom prst="rect">
            <a:avLst/>
          </a:prstGeom>
        </p:spPr>
        <p:txBody>
          <a:bodyPr wrap="none">
            <a:spAutoFit/>
          </a:bodyPr>
          <a:lstStyle/>
          <a:p>
            <a:pPr>
              <a:lnSpc>
                <a:spcPct val="250000"/>
              </a:lnSpc>
            </a:pPr>
            <a:r>
              <a:rPr lang="zh-CN" altLang="en-US" sz="1400" dirty="0">
                <a:latin typeface="微软雅黑" panose="020B0503020204020204" pitchFamily="34" charset="-122"/>
                <a:ea typeface="微软雅黑" panose="020B0503020204020204" pitchFamily="34" charset="-122"/>
              </a:rPr>
              <a:t>提供基于华为鲲鹏芯片丰富的云服务和解决方案</a:t>
            </a:r>
            <a:endParaRPr lang="zh-CN" altLang="en-US" sz="1400" dirty="0">
              <a:latin typeface="微软雅黑" panose="020B0503020204020204" pitchFamily="34" charset="-122"/>
              <a:ea typeface="微软雅黑" panose="020B0503020204020204" pitchFamily="34" charset="-122"/>
            </a:endParaRPr>
          </a:p>
        </p:txBody>
      </p:sp>
      <p:sp>
        <p:nvSpPr>
          <p:cNvPr id="12" name="矩形 11"/>
          <p:cNvSpPr/>
          <p:nvPr/>
        </p:nvSpPr>
        <p:spPr>
          <a:xfrm>
            <a:off x="7444712" y="4412855"/>
            <a:ext cx="4204997" cy="630942"/>
          </a:xfrm>
          <a:prstGeom prst="rect">
            <a:avLst/>
          </a:prstGeom>
        </p:spPr>
        <p:txBody>
          <a:bodyPr wrap="none">
            <a:spAutoFit/>
          </a:bodyPr>
          <a:lstStyle/>
          <a:p>
            <a:pPr>
              <a:lnSpc>
                <a:spcPct val="250000"/>
              </a:lnSpc>
            </a:pPr>
            <a:r>
              <a:rPr lang="zh-CN" altLang="en-US" sz="1400" dirty="0">
                <a:latin typeface="微软雅黑" panose="020B0503020204020204" pitchFamily="34" charset="-122"/>
                <a:ea typeface="微软雅黑" panose="020B0503020204020204" pitchFamily="34" charset="-122"/>
              </a:rPr>
              <a:t>提供兼容华为鲲鹏云服务的欧拉</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编译器等工具链</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20555" y="1661294"/>
            <a:ext cx="4425345" cy="3354561"/>
          </a:xfrm>
          <a:prstGeom prst="rect">
            <a:avLst/>
          </a:prstGeom>
          <a:ln>
            <a:solidFill>
              <a:schemeClr val="bg1">
                <a:lumMod val="85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latin typeface="+mn-ea"/>
            </a:endParaRPr>
          </a:p>
        </p:txBody>
      </p:sp>
      <p:sp>
        <p:nvSpPr>
          <p:cNvPr id="276" name="矩形 275"/>
          <p:cNvSpPr/>
          <p:nvPr/>
        </p:nvSpPr>
        <p:spPr>
          <a:xfrm>
            <a:off x="8476449" y="1222621"/>
            <a:ext cx="2954911" cy="252000"/>
          </a:xfrm>
          <a:prstGeom prst="rect">
            <a:avLst/>
          </a:prstGeom>
          <a:solidFill>
            <a:srgbClr val="00B0F0"/>
          </a:solidFill>
          <a:ln w="12700" algn="ctr">
            <a:noFill/>
            <a:rou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4.</a:t>
            </a:r>
            <a:r>
              <a:rPr lang="zh-CN" altLang="en-US" sz="1200" b="1" dirty="0">
                <a:solidFill>
                  <a:schemeClr val="bg1"/>
                </a:solidFill>
                <a:latin typeface="+mn-ea"/>
                <a:ea typeface="+mn-ea"/>
                <a:cs typeface="Arial" panose="020B0604020202020204" pitchFamily="34" charset="0"/>
              </a:rPr>
              <a:t>知识库服务</a:t>
            </a:r>
            <a:endParaRPr lang="zh-CN" altLang="en-US" sz="1200" b="1" dirty="0">
              <a:solidFill>
                <a:schemeClr val="bg1"/>
              </a:solidFill>
              <a:latin typeface="+mn-ea"/>
              <a:ea typeface="+mn-ea"/>
              <a:cs typeface="Arial" panose="020B0604020202020204" pitchFamily="34" charset="0"/>
            </a:endParaRPr>
          </a:p>
        </p:txBody>
      </p:sp>
      <p:sp>
        <p:nvSpPr>
          <p:cNvPr id="277" name="矩形 276"/>
          <p:cNvSpPr/>
          <p:nvPr/>
        </p:nvSpPr>
        <p:spPr>
          <a:xfrm>
            <a:off x="8477485" y="1469454"/>
            <a:ext cx="2952841" cy="1476943"/>
          </a:xfrm>
          <a:prstGeom prst="rect">
            <a:avLst/>
          </a:prstGeom>
          <a:solidFill>
            <a:schemeClr val="bg1"/>
          </a:solidFill>
          <a:ln>
            <a:solidFill>
              <a:schemeClr val="bg1">
                <a:lumMod val="85000"/>
              </a:schemeClr>
            </a:solidFill>
          </a:ln>
        </p:spPr>
        <p:txBody>
          <a:bodyPr wrap="square" rtlCol="0">
            <a:spAutoFit/>
          </a:bodyPr>
          <a:lstStyle/>
          <a:p>
            <a:pPr marL="171450" indent="-171450">
              <a:lnSpc>
                <a:spcPct val="150000"/>
              </a:lnSpc>
              <a:buFont typeface="Arial" panose="020B0604020202020204" pitchFamily="34" charset="0"/>
              <a:buChar char="•"/>
            </a:pPr>
            <a:r>
              <a:rPr lang="zh-CN" altLang="en-US" sz="1200" dirty="0">
                <a:latin typeface="+mn-ea"/>
                <a:ea typeface="+mn-ea"/>
              </a:rPr>
              <a:t>为客户提供基于华为云鲲鹏云的相关产品的单点镜像、集群环境下镜像组，及针对客户特定场景的镜像定制服务</a:t>
            </a:r>
            <a:endParaRPr lang="en-US" altLang="zh-CN" sz="1200" dirty="0">
              <a:latin typeface="+mn-ea"/>
              <a:ea typeface="+mn-ea"/>
            </a:endParaRPr>
          </a:p>
          <a:p>
            <a:pPr marL="171450" indent="-171450">
              <a:lnSpc>
                <a:spcPct val="150000"/>
              </a:lnSpc>
              <a:buFont typeface="Arial" panose="020B0604020202020204" pitchFamily="34" charset="0"/>
              <a:buChar char="•"/>
            </a:pPr>
            <a:r>
              <a:rPr lang="zh-CN" altLang="en-US" sz="1200" dirty="0">
                <a:latin typeface="+mn-ea"/>
                <a:ea typeface="+mn-ea"/>
              </a:rPr>
              <a:t>为客户提供业务场景范围内的相关华为云鲲鹏云最佳实践及相关帮助文档</a:t>
            </a:r>
            <a:endParaRPr lang="zh-CN" altLang="en-US" sz="1200" dirty="0">
              <a:latin typeface="+mn-ea"/>
              <a:ea typeface="+mn-ea"/>
            </a:endParaRPr>
          </a:p>
        </p:txBody>
      </p:sp>
      <p:sp>
        <p:nvSpPr>
          <p:cNvPr id="283" name="文本框 282"/>
          <p:cNvSpPr txBox="1"/>
          <p:nvPr/>
        </p:nvSpPr>
        <p:spPr>
          <a:xfrm>
            <a:off x="4442927" y="1749008"/>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292" name="矩形 291"/>
          <p:cNvSpPr/>
          <p:nvPr/>
        </p:nvSpPr>
        <p:spPr>
          <a:xfrm>
            <a:off x="4030451" y="5777971"/>
            <a:ext cx="4415449" cy="335432"/>
          </a:xfrm>
          <a:prstGeom prst="rect">
            <a:avLst/>
          </a:prstGeom>
          <a:solidFill>
            <a:srgbClr val="E7ECEE"/>
          </a:solidFill>
        </p:spPr>
        <p:txBody>
          <a:bodyPr wrap="square" lIns="35991" tIns="35991" rIns="35991" bIns="35991" anchor="ctr" anchorCtr="0">
            <a:noAutofit/>
          </a:bodyPr>
          <a:lstStyle/>
          <a:p>
            <a:pPr algn="ctr"/>
            <a:r>
              <a:rPr lang="zh-CN" altLang="en-US" sz="1200" b="1" dirty="0">
                <a:latin typeface="+mn-ea"/>
                <a:ea typeface="+mn-ea"/>
              </a:rPr>
              <a:t>服务形式：</a:t>
            </a:r>
            <a:r>
              <a:rPr lang="zh-CN" altLang="en-US" sz="1200" dirty="0">
                <a:latin typeface="+mn-ea"/>
                <a:ea typeface="+mn-ea"/>
              </a:rPr>
              <a:t>远程服务，现场服务</a:t>
            </a:r>
            <a:endParaRPr lang="zh-CN" altLang="en-US" sz="1200" dirty="0">
              <a:latin typeface="+mn-ea"/>
              <a:ea typeface="+mn-ea"/>
            </a:endParaRPr>
          </a:p>
        </p:txBody>
      </p:sp>
      <p:sp>
        <p:nvSpPr>
          <p:cNvPr id="293" name="文本框 292"/>
          <p:cNvSpPr txBox="1"/>
          <p:nvPr/>
        </p:nvSpPr>
        <p:spPr>
          <a:xfrm>
            <a:off x="4045363" y="2969134"/>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294" name="圆角矩形 8"/>
          <p:cNvSpPr/>
          <p:nvPr/>
        </p:nvSpPr>
        <p:spPr>
          <a:xfrm>
            <a:off x="4045364" y="2936696"/>
            <a:ext cx="4336250" cy="956432"/>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95" name="文本框 294"/>
          <p:cNvSpPr txBox="1"/>
          <p:nvPr/>
        </p:nvSpPr>
        <p:spPr>
          <a:xfrm>
            <a:off x="4961023" y="2874754"/>
            <a:ext cx="2208653" cy="274516"/>
          </a:xfrm>
          <a:prstGeom prst="rect">
            <a:avLst/>
          </a:prstGeom>
          <a:noFill/>
        </p:spPr>
        <p:txBody>
          <a:bodyPr wrap="square" rtlCol="0">
            <a:spAutoFit/>
          </a:bodyPr>
          <a:lstStyle/>
          <a:p>
            <a:pPr algn="ctr"/>
            <a:r>
              <a:rPr lang="zh-CN" altLang="en-US" sz="1200" b="1" dirty="0">
                <a:latin typeface="+mn-ea"/>
                <a:ea typeface="+mn-ea"/>
              </a:rPr>
              <a:t>实施服务</a:t>
            </a:r>
            <a:endParaRPr lang="zh-CN" altLang="en-US" sz="1200" b="1" dirty="0">
              <a:latin typeface="+mn-ea"/>
              <a:ea typeface="+mn-ea"/>
            </a:endParaRPr>
          </a:p>
        </p:txBody>
      </p:sp>
      <p:sp>
        <p:nvSpPr>
          <p:cNvPr id="296" name="圆角矩形 14"/>
          <p:cNvSpPr/>
          <p:nvPr/>
        </p:nvSpPr>
        <p:spPr>
          <a:xfrm>
            <a:off x="4159674" y="3216184"/>
            <a:ext cx="715141" cy="54566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基础语言环境</a:t>
            </a:r>
            <a:endParaRPr lang="zh-CN" altLang="en-US" sz="1200" dirty="0">
              <a:solidFill>
                <a:schemeClr val="tx1"/>
              </a:solidFill>
              <a:latin typeface="+mn-ea"/>
            </a:endParaRPr>
          </a:p>
        </p:txBody>
      </p:sp>
      <p:sp>
        <p:nvSpPr>
          <p:cNvPr id="297" name="圆角矩形 239"/>
          <p:cNvSpPr/>
          <p:nvPr/>
        </p:nvSpPr>
        <p:spPr>
          <a:xfrm>
            <a:off x="4972479" y="3240472"/>
            <a:ext cx="550925" cy="4948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运行环境</a:t>
            </a:r>
            <a:endParaRPr lang="zh-CN" altLang="en-US" sz="1200" dirty="0">
              <a:solidFill>
                <a:schemeClr val="tx1"/>
              </a:solidFill>
              <a:latin typeface="+mn-ea"/>
            </a:endParaRPr>
          </a:p>
        </p:txBody>
      </p:sp>
      <p:sp>
        <p:nvSpPr>
          <p:cNvPr id="298" name="圆角矩形 240"/>
          <p:cNvSpPr/>
          <p:nvPr/>
        </p:nvSpPr>
        <p:spPr>
          <a:xfrm>
            <a:off x="5609590" y="3214619"/>
            <a:ext cx="1002940" cy="564879"/>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工具及插件</a:t>
            </a:r>
            <a:endParaRPr lang="zh-CN" altLang="en-US" sz="1200" dirty="0">
              <a:solidFill>
                <a:schemeClr val="tx1"/>
              </a:solidFill>
              <a:latin typeface="+mn-ea"/>
            </a:endParaRPr>
          </a:p>
        </p:txBody>
      </p:sp>
      <p:sp>
        <p:nvSpPr>
          <p:cNvPr id="299" name="圆角矩形 241"/>
          <p:cNvSpPr/>
          <p:nvPr/>
        </p:nvSpPr>
        <p:spPr>
          <a:xfrm>
            <a:off x="6682047" y="3206003"/>
            <a:ext cx="767187" cy="564879"/>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数据库</a:t>
            </a:r>
            <a:endParaRPr lang="zh-CN" altLang="en-US" sz="1200" dirty="0">
              <a:solidFill>
                <a:schemeClr val="tx1"/>
              </a:solidFill>
              <a:latin typeface="+mn-ea"/>
            </a:endParaRPr>
          </a:p>
        </p:txBody>
      </p:sp>
      <p:sp>
        <p:nvSpPr>
          <p:cNvPr id="300" name="圆角矩形 242"/>
          <p:cNvSpPr/>
          <p:nvPr/>
        </p:nvSpPr>
        <p:spPr>
          <a:xfrm>
            <a:off x="7510249" y="3188787"/>
            <a:ext cx="871365" cy="549335"/>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技术支持服务</a:t>
            </a:r>
            <a:endParaRPr lang="zh-CN" altLang="en-US" sz="1200" dirty="0">
              <a:solidFill>
                <a:schemeClr val="tx1"/>
              </a:solidFill>
              <a:latin typeface="+mn-ea"/>
            </a:endParaRPr>
          </a:p>
        </p:txBody>
      </p:sp>
      <p:sp>
        <p:nvSpPr>
          <p:cNvPr id="301" name="文本框 300"/>
          <p:cNvSpPr txBox="1"/>
          <p:nvPr/>
        </p:nvSpPr>
        <p:spPr>
          <a:xfrm>
            <a:off x="7008541" y="1726558"/>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310" name="文本框 309"/>
          <p:cNvSpPr txBox="1"/>
          <p:nvPr/>
        </p:nvSpPr>
        <p:spPr>
          <a:xfrm>
            <a:off x="4159674" y="4310888"/>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326" name="矩形 325"/>
          <p:cNvSpPr/>
          <p:nvPr/>
        </p:nvSpPr>
        <p:spPr>
          <a:xfrm>
            <a:off x="8476449" y="2917675"/>
            <a:ext cx="2954911" cy="252000"/>
          </a:xfrm>
          <a:prstGeom prst="rect">
            <a:avLst/>
          </a:prstGeom>
          <a:solidFill>
            <a:srgbClr val="00B0F0"/>
          </a:solidFill>
          <a:ln w="12700" algn="ctr">
            <a:noFill/>
            <a:rou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5.</a:t>
            </a:r>
            <a:r>
              <a:rPr lang="zh-CN" altLang="en-US" sz="1200" b="1" dirty="0">
                <a:solidFill>
                  <a:schemeClr val="bg1"/>
                </a:solidFill>
                <a:latin typeface="+mn-ea"/>
                <a:ea typeface="+mn-ea"/>
                <a:cs typeface="Arial" panose="020B0604020202020204" pitchFamily="34" charset="0"/>
              </a:rPr>
              <a:t>售后服务</a:t>
            </a:r>
            <a:endParaRPr lang="zh-CN" altLang="en-US" sz="1200" b="1" dirty="0">
              <a:solidFill>
                <a:schemeClr val="bg1"/>
              </a:solidFill>
              <a:latin typeface="+mn-ea"/>
              <a:ea typeface="+mn-ea"/>
              <a:cs typeface="Arial" panose="020B0604020202020204" pitchFamily="34" charset="0"/>
            </a:endParaRPr>
          </a:p>
        </p:txBody>
      </p:sp>
      <p:sp>
        <p:nvSpPr>
          <p:cNvPr id="327" name="矩形 326"/>
          <p:cNvSpPr/>
          <p:nvPr/>
        </p:nvSpPr>
        <p:spPr>
          <a:xfrm>
            <a:off x="8486133" y="3169675"/>
            <a:ext cx="2948092" cy="2030796"/>
          </a:xfrm>
          <a:prstGeom prst="rect">
            <a:avLst/>
          </a:prstGeom>
          <a:solidFill>
            <a:schemeClr val="bg1"/>
          </a:solidFill>
          <a:ln>
            <a:solidFill>
              <a:schemeClr val="bg1">
                <a:lumMod val="85000"/>
              </a:schemeClr>
            </a:solidFill>
          </a:ln>
        </p:spPr>
        <p:txBody>
          <a:bodyPr wrap="square" rtlCol="0">
            <a:spAutoFit/>
          </a:bodyPr>
          <a:lstStyle/>
          <a:p>
            <a:pPr marL="171450" indent="-171450">
              <a:lnSpc>
                <a:spcPct val="150000"/>
              </a:lnSpc>
              <a:buFont typeface="Arial" panose="020B0604020202020204" pitchFamily="34" charset="0"/>
              <a:buChar char="•"/>
            </a:pPr>
            <a:r>
              <a:rPr lang="zh-CN" altLang="en-US" sz="1200" dirty="0">
                <a:latin typeface="+mn-ea"/>
                <a:ea typeface="+mn-ea"/>
              </a:rPr>
              <a:t>故障解决：非应用程序造成的故障定位、分析、应急解决方案制定、最终故障解决的服务</a:t>
            </a:r>
            <a:endParaRPr lang="zh-CN" altLang="en-US" sz="1200" dirty="0">
              <a:latin typeface="+mn-ea"/>
              <a:ea typeface="+mn-ea"/>
            </a:endParaRPr>
          </a:p>
          <a:p>
            <a:pPr marL="171450" indent="-171450">
              <a:lnSpc>
                <a:spcPct val="150000"/>
              </a:lnSpc>
              <a:buFont typeface="Arial" panose="020B0604020202020204" pitchFamily="34" charset="0"/>
              <a:buChar char="•"/>
            </a:pPr>
            <a:r>
              <a:rPr lang="zh-CN" altLang="en-US" sz="1200" dirty="0">
                <a:latin typeface="+mn-ea"/>
                <a:ea typeface="+mn-ea"/>
              </a:rPr>
              <a:t>补丁升级：软件的漏洞预警、补丁评估、补丁验证以及补丁安装的服务</a:t>
            </a:r>
            <a:endParaRPr lang="zh-CN" altLang="en-US" sz="1200" dirty="0">
              <a:latin typeface="+mn-ea"/>
              <a:ea typeface="+mn-ea"/>
            </a:endParaRPr>
          </a:p>
          <a:p>
            <a:pPr marL="171450" indent="-171450">
              <a:lnSpc>
                <a:spcPct val="150000"/>
              </a:lnSpc>
              <a:buFont typeface="Arial" panose="020B0604020202020204" pitchFamily="34" charset="0"/>
              <a:buChar char="•"/>
            </a:pPr>
            <a:r>
              <a:rPr lang="zh-CN" altLang="en-US" sz="1200" dirty="0">
                <a:latin typeface="+mn-ea"/>
                <a:ea typeface="+mn-ea"/>
              </a:rPr>
              <a:t>远程支持：</a:t>
            </a:r>
            <a:r>
              <a:rPr lang="en-US" altLang="zh-CN" sz="1200" dirty="0">
                <a:latin typeface="+mn-ea"/>
                <a:ea typeface="+mn-ea"/>
              </a:rPr>
              <a:t>400</a:t>
            </a:r>
            <a:r>
              <a:rPr lang="zh-CN" altLang="en-US" sz="1200" dirty="0">
                <a:latin typeface="+mn-ea"/>
                <a:ea typeface="+mn-ea"/>
              </a:rPr>
              <a:t>热线电话远程技术支持服务</a:t>
            </a:r>
            <a:endParaRPr lang="zh-CN" altLang="en-US" sz="1200" dirty="0">
              <a:latin typeface="+mn-ea"/>
              <a:ea typeface="+mn-ea"/>
            </a:endParaRPr>
          </a:p>
        </p:txBody>
      </p:sp>
      <p:sp>
        <p:nvSpPr>
          <p:cNvPr id="328" name="矩形 327"/>
          <p:cNvSpPr/>
          <p:nvPr/>
        </p:nvSpPr>
        <p:spPr>
          <a:xfrm>
            <a:off x="8486133" y="5200471"/>
            <a:ext cx="2954911" cy="252000"/>
          </a:xfrm>
          <a:prstGeom prst="rect">
            <a:avLst/>
          </a:prstGeom>
          <a:solidFill>
            <a:srgbClr val="00B0F0"/>
          </a:solidFill>
          <a:ln w="12700" algn="ctr">
            <a:noFill/>
            <a:rou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6.</a:t>
            </a:r>
            <a:r>
              <a:rPr lang="zh-CN" altLang="en-US" sz="1200" b="1" dirty="0">
                <a:solidFill>
                  <a:schemeClr val="bg1"/>
                </a:solidFill>
                <a:latin typeface="+mn-ea"/>
                <a:ea typeface="+mn-ea"/>
                <a:cs typeface="Arial" panose="020B0604020202020204" pitchFamily="34" charset="0"/>
              </a:rPr>
              <a:t>培训服务</a:t>
            </a:r>
            <a:endParaRPr lang="zh-CN" altLang="en-US" sz="1200" b="1" dirty="0">
              <a:solidFill>
                <a:schemeClr val="bg1"/>
              </a:solidFill>
              <a:latin typeface="+mn-ea"/>
              <a:ea typeface="+mn-ea"/>
              <a:cs typeface="Arial" panose="020B0604020202020204" pitchFamily="34" charset="0"/>
            </a:endParaRPr>
          </a:p>
        </p:txBody>
      </p:sp>
      <p:sp>
        <p:nvSpPr>
          <p:cNvPr id="329" name="矩形 328"/>
          <p:cNvSpPr/>
          <p:nvPr/>
        </p:nvSpPr>
        <p:spPr>
          <a:xfrm>
            <a:off x="8481384" y="5458660"/>
            <a:ext cx="2952841" cy="923090"/>
          </a:xfrm>
          <a:prstGeom prst="rect">
            <a:avLst/>
          </a:prstGeom>
          <a:solidFill>
            <a:schemeClr val="bg1"/>
          </a:solidFill>
          <a:ln>
            <a:solidFill>
              <a:schemeClr val="bg1">
                <a:lumMod val="85000"/>
              </a:schemeClr>
            </a:solidFill>
          </a:ln>
        </p:spPr>
        <p:txBody>
          <a:bodyPr wrap="square" rtlCol="0">
            <a:spAutoFit/>
          </a:bodyPr>
          <a:lstStyle/>
          <a:p>
            <a:pPr marL="171450" indent="-171450">
              <a:lnSpc>
                <a:spcPct val="150000"/>
              </a:lnSpc>
              <a:buFont typeface="Arial" panose="020B0604020202020204" pitchFamily="34" charset="0"/>
              <a:buChar char="•"/>
            </a:pPr>
            <a:r>
              <a:rPr lang="zh-CN" altLang="en-US" sz="1200" dirty="0">
                <a:latin typeface="+mn-ea"/>
                <a:ea typeface="+mn-ea"/>
              </a:rPr>
              <a:t>为客户提供</a:t>
            </a:r>
            <a:r>
              <a:rPr lang="en-US" altLang="zh-CN" sz="1200" dirty="0">
                <a:latin typeface="+mn-ea"/>
                <a:ea typeface="+mn-ea"/>
              </a:rPr>
              <a:t>1-2</a:t>
            </a:r>
            <a:r>
              <a:rPr lang="zh-CN" altLang="en-US" sz="1200" dirty="0">
                <a:latin typeface="+mn-ea"/>
                <a:ea typeface="+mn-ea"/>
              </a:rPr>
              <a:t>次线上华为云鲲鹏云技术培训，包括：产品培训，技术培训，解决方案培训等</a:t>
            </a:r>
            <a:endParaRPr lang="zh-CN" altLang="en-US" sz="1200" dirty="0">
              <a:latin typeface="+mn-ea"/>
              <a:ea typeface="+mn-ea"/>
            </a:endParaRPr>
          </a:p>
        </p:txBody>
      </p:sp>
      <p:sp>
        <p:nvSpPr>
          <p:cNvPr id="336" name="矩形 335"/>
          <p:cNvSpPr/>
          <p:nvPr/>
        </p:nvSpPr>
        <p:spPr>
          <a:xfrm>
            <a:off x="1008063" y="1233488"/>
            <a:ext cx="2954911" cy="252000"/>
          </a:xfrm>
          <a:prstGeom prst="rect">
            <a:avLst/>
          </a:prstGeom>
          <a:solidFill>
            <a:srgbClr val="00B0F0"/>
          </a:solidFill>
          <a:ln w="12700" algn="ctr">
            <a:noFill/>
            <a:rou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1.</a:t>
            </a:r>
            <a:r>
              <a:rPr lang="zh-CN" altLang="en-US" sz="1200" b="1" dirty="0">
                <a:solidFill>
                  <a:schemeClr val="bg1"/>
                </a:solidFill>
                <a:latin typeface="+mn-ea"/>
                <a:ea typeface="+mn-ea"/>
                <a:cs typeface="Arial" panose="020B0604020202020204" pitchFamily="34" charset="0"/>
              </a:rPr>
              <a:t>咨询服务</a:t>
            </a:r>
            <a:endParaRPr lang="zh-CN" altLang="en-US" sz="1200" b="1" dirty="0">
              <a:solidFill>
                <a:schemeClr val="bg1"/>
              </a:solidFill>
              <a:latin typeface="+mn-ea"/>
              <a:ea typeface="+mn-ea"/>
              <a:cs typeface="Arial" panose="020B0604020202020204" pitchFamily="34" charset="0"/>
            </a:endParaRPr>
          </a:p>
        </p:txBody>
      </p:sp>
      <p:sp>
        <p:nvSpPr>
          <p:cNvPr id="337" name="矩形 336"/>
          <p:cNvSpPr/>
          <p:nvPr/>
        </p:nvSpPr>
        <p:spPr>
          <a:xfrm>
            <a:off x="1009984" y="1488794"/>
            <a:ext cx="2952841" cy="1476943"/>
          </a:xfrm>
          <a:prstGeom prst="rect">
            <a:avLst/>
          </a:prstGeom>
          <a:solidFill>
            <a:schemeClr val="bg1"/>
          </a:solidFill>
          <a:ln>
            <a:solidFill>
              <a:schemeClr val="bg1">
                <a:lumMod val="85000"/>
              </a:schemeClr>
            </a:solidFill>
          </a:ln>
        </p:spPr>
        <p:txBody>
          <a:bodyPr wrap="square" rtlCol="0">
            <a:spAutoFit/>
          </a:bodyPr>
          <a:lstStyle/>
          <a:p>
            <a:pPr marL="171450" indent="-171450">
              <a:lnSpc>
                <a:spcPct val="150000"/>
              </a:lnSpc>
              <a:buFont typeface="Arial" panose="020B0604020202020204" pitchFamily="34" charset="0"/>
              <a:buChar char="•"/>
            </a:pPr>
            <a:r>
              <a:rPr lang="zh-CN" altLang="en-US" sz="1200" dirty="0">
                <a:latin typeface="+mn-ea"/>
                <a:ea typeface="+mn-ea"/>
              </a:rPr>
              <a:t>迁移的可行性评估方案，包括软件兼容性评估、迁移工作量评估、风险评估等</a:t>
            </a:r>
            <a:endParaRPr lang="en-US" altLang="zh-CN" sz="1200" dirty="0">
              <a:latin typeface="+mn-ea"/>
              <a:ea typeface="+mn-ea"/>
            </a:endParaRPr>
          </a:p>
          <a:p>
            <a:pPr marL="171450" indent="-171450">
              <a:lnSpc>
                <a:spcPct val="150000"/>
              </a:lnSpc>
              <a:buFont typeface="Arial" panose="020B0604020202020204" pitchFamily="34" charset="0"/>
              <a:buChar char="•"/>
            </a:pPr>
            <a:r>
              <a:rPr lang="zh-CN" altLang="en-US" sz="1200" dirty="0">
                <a:latin typeface="+mn-ea"/>
                <a:ea typeface="+mn-ea"/>
              </a:rPr>
              <a:t>迁移方案设计、包括工具和指导：</a:t>
            </a:r>
            <a:r>
              <a:rPr lang="en-US" altLang="zh-CN" sz="1200" dirty="0">
                <a:latin typeface="+mn-ea"/>
                <a:ea typeface="+mn-ea"/>
              </a:rPr>
              <a:t>ARM</a:t>
            </a:r>
            <a:r>
              <a:rPr lang="zh-CN" altLang="en-US" sz="1200" dirty="0">
                <a:latin typeface="+mn-ea"/>
                <a:ea typeface="+mn-ea"/>
              </a:rPr>
              <a:t>第三方仓库、编译移植工具、依赖</a:t>
            </a:r>
            <a:r>
              <a:rPr lang="en-US" altLang="zh-CN" sz="1200" dirty="0">
                <a:latin typeface="+mn-ea"/>
                <a:ea typeface="+mn-ea"/>
              </a:rPr>
              <a:t>lib</a:t>
            </a:r>
            <a:r>
              <a:rPr lang="zh-CN" altLang="en-US" sz="1200" dirty="0">
                <a:latin typeface="+mn-ea"/>
                <a:ea typeface="+mn-ea"/>
              </a:rPr>
              <a:t>包、最佳实践指导</a:t>
            </a:r>
            <a:endParaRPr lang="zh-CN" altLang="en-US" sz="1200" dirty="0">
              <a:latin typeface="+mn-ea"/>
              <a:ea typeface="+mn-ea"/>
            </a:endParaRPr>
          </a:p>
        </p:txBody>
      </p:sp>
      <p:sp>
        <p:nvSpPr>
          <p:cNvPr id="338" name="矩形 337"/>
          <p:cNvSpPr/>
          <p:nvPr/>
        </p:nvSpPr>
        <p:spPr>
          <a:xfrm>
            <a:off x="1008063" y="2960573"/>
            <a:ext cx="2954911" cy="252000"/>
          </a:xfrm>
          <a:prstGeom prst="rect">
            <a:avLst/>
          </a:prstGeom>
          <a:solidFill>
            <a:srgbClr val="00B0F0"/>
          </a:solidFill>
          <a:ln w="12700" algn="ctr">
            <a:noFill/>
            <a:rou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2.</a:t>
            </a:r>
            <a:r>
              <a:rPr lang="zh-CN" altLang="en-US" sz="1200" b="1" dirty="0">
                <a:solidFill>
                  <a:schemeClr val="bg1"/>
                </a:solidFill>
                <a:latin typeface="+mn-ea"/>
                <a:ea typeface="+mn-ea"/>
                <a:cs typeface="Arial" panose="020B0604020202020204" pitchFamily="34" charset="0"/>
              </a:rPr>
              <a:t>专家服务</a:t>
            </a:r>
            <a:endParaRPr lang="zh-CN" altLang="en-US" sz="1200" b="1" dirty="0">
              <a:solidFill>
                <a:schemeClr val="bg1"/>
              </a:solidFill>
              <a:latin typeface="+mn-ea"/>
              <a:ea typeface="+mn-ea"/>
              <a:cs typeface="Arial" panose="020B0604020202020204" pitchFamily="34" charset="0"/>
            </a:endParaRPr>
          </a:p>
        </p:txBody>
      </p:sp>
      <p:sp>
        <p:nvSpPr>
          <p:cNvPr id="4" name="流程图: 离页连接符 3"/>
          <p:cNvSpPr/>
          <p:nvPr/>
        </p:nvSpPr>
        <p:spPr>
          <a:xfrm>
            <a:off x="4095223" y="1677505"/>
            <a:ext cx="2087435" cy="1118538"/>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dirty="0">
              <a:latin typeface="+mn-ea"/>
            </a:endParaRPr>
          </a:p>
        </p:txBody>
      </p:sp>
      <p:sp>
        <p:nvSpPr>
          <p:cNvPr id="339" name="矩形 338"/>
          <p:cNvSpPr/>
          <p:nvPr/>
        </p:nvSpPr>
        <p:spPr>
          <a:xfrm>
            <a:off x="992307" y="3196601"/>
            <a:ext cx="2952841" cy="1476943"/>
          </a:xfrm>
          <a:prstGeom prst="rect">
            <a:avLst/>
          </a:prstGeom>
          <a:solidFill>
            <a:schemeClr val="bg1"/>
          </a:solidFill>
          <a:ln>
            <a:solidFill>
              <a:schemeClr val="bg1">
                <a:lumMod val="85000"/>
              </a:schemeClr>
            </a:solidFill>
          </a:ln>
        </p:spPr>
        <p:txBody>
          <a:bodyPr wrap="square" rtlCol="0">
            <a:spAutoFit/>
          </a:bodyPr>
          <a:lstStyle/>
          <a:p>
            <a:pPr marL="171450" indent="-171450">
              <a:lnSpc>
                <a:spcPct val="150000"/>
              </a:lnSpc>
              <a:buFont typeface="Arial" panose="020B0604020202020204" pitchFamily="34" charset="0"/>
              <a:buChar char="•"/>
            </a:pPr>
            <a:r>
              <a:rPr lang="zh-CN" altLang="en-US" sz="1200" dirty="0">
                <a:latin typeface="+mn-ea"/>
                <a:ea typeface="+mn-ea"/>
              </a:rPr>
              <a:t>针对不同服务包提供不同技术等级的技术支持工程师，提前预知技术风险并提供优化建议，指导或配合客户制定</a:t>
            </a:r>
            <a:r>
              <a:rPr lang="zh-CN" altLang="en-US" sz="1200" dirty="0" smtClean="0">
                <a:latin typeface="+mn-ea"/>
                <a:ea typeface="+mn-ea"/>
              </a:rPr>
              <a:t>最佳华为鲲鹏</a:t>
            </a:r>
            <a:r>
              <a:rPr lang="zh-CN" altLang="en-US" sz="1200" dirty="0">
                <a:latin typeface="+mn-ea"/>
                <a:ea typeface="+mn-ea"/>
              </a:rPr>
              <a:t>云解决方案，为客户提供更全面，更贴身，更主动的技术服务</a:t>
            </a:r>
            <a:endParaRPr lang="zh-CN" altLang="en-US" sz="1200" dirty="0">
              <a:latin typeface="+mn-ea"/>
              <a:ea typeface="+mn-ea"/>
            </a:endParaRPr>
          </a:p>
        </p:txBody>
      </p:sp>
      <p:sp>
        <p:nvSpPr>
          <p:cNvPr id="340" name="矩形 339"/>
          <p:cNvSpPr/>
          <p:nvPr/>
        </p:nvSpPr>
        <p:spPr>
          <a:xfrm>
            <a:off x="1010034" y="4671799"/>
            <a:ext cx="2954911" cy="252000"/>
          </a:xfrm>
          <a:prstGeom prst="rect">
            <a:avLst/>
          </a:prstGeom>
          <a:solidFill>
            <a:srgbClr val="00B0F0"/>
          </a:solidFill>
          <a:ln w="12700" algn="ctr">
            <a:noFill/>
            <a:rou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3.</a:t>
            </a:r>
            <a:r>
              <a:rPr lang="zh-CN" altLang="en-US" sz="1200" b="1" dirty="0">
                <a:solidFill>
                  <a:schemeClr val="bg1"/>
                </a:solidFill>
                <a:latin typeface="+mn-ea"/>
                <a:ea typeface="+mn-ea"/>
                <a:cs typeface="Arial" panose="020B0604020202020204" pitchFamily="34" charset="0"/>
              </a:rPr>
              <a:t>实施服务</a:t>
            </a:r>
            <a:endParaRPr lang="zh-CN" altLang="en-US" sz="1200" b="1" dirty="0">
              <a:solidFill>
                <a:schemeClr val="bg1"/>
              </a:solidFill>
              <a:latin typeface="+mn-ea"/>
              <a:ea typeface="+mn-ea"/>
              <a:cs typeface="Arial" panose="020B0604020202020204" pitchFamily="34" charset="0"/>
            </a:endParaRPr>
          </a:p>
        </p:txBody>
      </p:sp>
      <p:sp>
        <p:nvSpPr>
          <p:cNvPr id="341" name="矩形 340"/>
          <p:cNvSpPr/>
          <p:nvPr/>
        </p:nvSpPr>
        <p:spPr>
          <a:xfrm>
            <a:off x="992306" y="4941866"/>
            <a:ext cx="2952841" cy="1200016"/>
          </a:xfrm>
          <a:prstGeom prst="rect">
            <a:avLst/>
          </a:prstGeom>
          <a:solidFill>
            <a:schemeClr val="bg1"/>
          </a:solidFill>
          <a:ln>
            <a:solidFill>
              <a:schemeClr val="bg1">
                <a:lumMod val="85000"/>
              </a:schemeClr>
            </a:solidFill>
          </a:ln>
        </p:spPr>
        <p:txBody>
          <a:bodyPr wrap="square" rtlCol="0">
            <a:spAutoFit/>
          </a:bodyPr>
          <a:lstStyle/>
          <a:p>
            <a:pPr marL="171450" indent="-171450">
              <a:lnSpc>
                <a:spcPct val="150000"/>
              </a:lnSpc>
              <a:buFont typeface="Arial" panose="020B0604020202020204" pitchFamily="34" charset="0"/>
              <a:buChar char="•"/>
            </a:pPr>
            <a:r>
              <a:rPr lang="zh-CN" altLang="en-US" sz="1200" dirty="0">
                <a:latin typeface="+mn-ea"/>
                <a:ea typeface="+mn-ea"/>
              </a:rPr>
              <a:t>针对基础语言环境，运行环境，基础组件，数据库软件，组件安装后的问题定位、处理和跟踪，涉及开源软件的</a:t>
            </a:r>
            <a:r>
              <a:rPr lang="en-US" altLang="zh-CN" sz="1200" dirty="0">
                <a:latin typeface="+mn-ea"/>
                <a:ea typeface="+mn-ea"/>
              </a:rPr>
              <a:t>Bug</a:t>
            </a:r>
            <a:r>
              <a:rPr lang="zh-CN" altLang="en-US" sz="1200" dirty="0">
                <a:latin typeface="+mn-ea"/>
                <a:ea typeface="+mn-ea"/>
              </a:rPr>
              <a:t>反馈到社区并跟踪解决方案</a:t>
            </a:r>
            <a:endParaRPr lang="zh-CN" altLang="en-US" sz="1200" dirty="0">
              <a:latin typeface="+mn-ea"/>
              <a:ea typeface="+mn-ea"/>
            </a:endParaRPr>
          </a:p>
        </p:txBody>
      </p:sp>
      <p:sp>
        <p:nvSpPr>
          <p:cNvPr id="284" name="圆角矩形 8"/>
          <p:cNvSpPr/>
          <p:nvPr/>
        </p:nvSpPr>
        <p:spPr>
          <a:xfrm>
            <a:off x="4045363" y="1661295"/>
            <a:ext cx="2136100" cy="926953"/>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85" name="文本框 284"/>
          <p:cNvSpPr txBox="1"/>
          <p:nvPr/>
        </p:nvSpPr>
        <p:spPr>
          <a:xfrm>
            <a:off x="4621463" y="1702579"/>
            <a:ext cx="1266018" cy="274516"/>
          </a:xfrm>
          <a:prstGeom prst="rect">
            <a:avLst/>
          </a:prstGeom>
          <a:noFill/>
        </p:spPr>
        <p:txBody>
          <a:bodyPr wrap="square" rtlCol="0">
            <a:spAutoFit/>
          </a:bodyPr>
          <a:lstStyle/>
          <a:p>
            <a:pPr algn="ctr"/>
            <a:r>
              <a:rPr lang="zh-CN" altLang="en-US" sz="1200" b="1" dirty="0">
                <a:latin typeface="+mn-ea"/>
                <a:ea typeface="+mn-ea"/>
              </a:rPr>
              <a:t>咨询服务</a:t>
            </a:r>
            <a:endParaRPr lang="zh-CN" altLang="en-US" sz="1200" b="1" dirty="0">
              <a:latin typeface="+mn-ea"/>
              <a:ea typeface="+mn-ea"/>
            </a:endParaRPr>
          </a:p>
        </p:txBody>
      </p:sp>
      <p:sp>
        <p:nvSpPr>
          <p:cNvPr id="286" name="圆角矩形 14"/>
          <p:cNvSpPr/>
          <p:nvPr/>
        </p:nvSpPr>
        <p:spPr>
          <a:xfrm>
            <a:off x="4117852" y="1977299"/>
            <a:ext cx="1001561" cy="56487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可行性评估</a:t>
            </a:r>
            <a:endParaRPr lang="zh-CN" altLang="en-US" sz="1200" dirty="0">
              <a:solidFill>
                <a:schemeClr val="tx1"/>
              </a:solidFill>
              <a:latin typeface="+mn-ea"/>
            </a:endParaRPr>
          </a:p>
        </p:txBody>
      </p:sp>
      <p:sp>
        <p:nvSpPr>
          <p:cNvPr id="343" name="流程图: 离页连接符 342"/>
          <p:cNvSpPr/>
          <p:nvPr/>
        </p:nvSpPr>
        <p:spPr>
          <a:xfrm>
            <a:off x="6295670" y="1677506"/>
            <a:ext cx="2078221" cy="1180479"/>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287" name="圆角矩形 239"/>
          <p:cNvSpPr/>
          <p:nvPr/>
        </p:nvSpPr>
        <p:spPr>
          <a:xfrm>
            <a:off x="5253220" y="1984588"/>
            <a:ext cx="841679" cy="549337"/>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移植方案设计</a:t>
            </a:r>
            <a:endParaRPr lang="zh-CN" altLang="en-US" sz="1200" dirty="0">
              <a:solidFill>
                <a:schemeClr val="tx1"/>
              </a:solidFill>
              <a:latin typeface="+mn-ea"/>
            </a:endParaRPr>
          </a:p>
        </p:txBody>
      </p:sp>
      <p:sp>
        <p:nvSpPr>
          <p:cNvPr id="302" name="圆角矩形 8"/>
          <p:cNvSpPr/>
          <p:nvPr/>
        </p:nvSpPr>
        <p:spPr>
          <a:xfrm>
            <a:off x="6297804" y="1661721"/>
            <a:ext cx="2076087" cy="926527"/>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03" name="文本框 302"/>
          <p:cNvSpPr txBox="1"/>
          <p:nvPr/>
        </p:nvSpPr>
        <p:spPr>
          <a:xfrm>
            <a:off x="6417630" y="1674043"/>
            <a:ext cx="1624474" cy="274516"/>
          </a:xfrm>
          <a:prstGeom prst="rect">
            <a:avLst/>
          </a:prstGeom>
          <a:noFill/>
        </p:spPr>
        <p:txBody>
          <a:bodyPr wrap="square" rtlCol="0">
            <a:spAutoFit/>
          </a:bodyPr>
          <a:lstStyle/>
          <a:p>
            <a:pPr algn="ctr"/>
            <a:r>
              <a:rPr lang="zh-CN" altLang="en-US" sz="1200" b="1" dirty="0">
                <a:latin typeface="+mn-ea"/>
                <a:ea typeface="+mn-ea"/>
              </a:rPr>
              <a:t>专家服务</a:t>
            </a:r>
            <a:endParaRPr lang="zh-CN" altLang="en-US" sz="1200" b="1" dirty="0">
              <a:latin typeface="+mn-ea"/>
              <a:ea typeface="+mn-ea"/>
            </a:endParaRPr>
          </a:p>
        </p:txBody>
      </p:sp>
      <p:sp>
        <p:nvSpPr>
          <p:cNvPr id="308" name="圆角矩形 242"/>
          <p:cNvSpPr/>
          <p:nvPr/>
        </p:nvSpPr>
        <p:spPr>
          <a:xfrm>
            <a:off x="6348216" y="1975004"/>
            <a:ext cx="947921" cy="549335"/>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技术支持服务</a:t>
            </a:r>
            <a:endParaRPr lang="zh-CN" altLang="en-US" sz="1200" dirty="0">
              <a:solidFill>
                <a:schemeClr val="tx1"/>
              </a:solidFill>
              <a:latin typeface="+mn-ea"/>
            </a:endParaRPr>
          </a:p>
        </p:txBody>
      </p:sp>
      <p:sp>
        <p:nvSpPr>
          <p:cNvPr id="309" name="圆角矩形 242"/>
          <p:cNvSpPr/>
          <p:nvPr/>
        </p:nvSpPr>
        <p:spPr>
          <a:xfrm>
            <a:off x="7389529" y="1956643"/>
            <a:ext cx="873433" cy="549335"/>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专属技术服务经理</a:t>
            </a:r>
            <a:endParaRPr lang="zh-CN" altLang="en-US" sz="1200" dirty="0">
              <a:solidFill>
                <a:schemeClr val="tx1"/>
              </a:solidFill>
              <a:latin typeface="+mn-ea"/>
            </a:endParaRPr>
          </a:p>
        </p:txBody>
      </p:sp>
      <p:sp>
        <p:nvSpPr>
          <p:cNvPr id="344" name="流程图: 离页连接符 343"/>
          <p:cNvSpPr/>
          <p:nvPr/>
        </p:nvSpPr>
        <p:spPr>
          <a:xfrm rot="10800000">
            <a:off x="5618361" y="3857005"/>
            <a:ext cx="1253902" cy="1008500"/>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316" name="圆角矩形 8"/>
          <p:cNvSpPr/>
          <p:nvPr/>
        </p:nvSpPr>
        <p:spPr>
          <a:xfrm>
            <a:off x="5576690" y="4070569"/>
            <a:ext cx="1295573" cy="794937"/>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17" name="文本框 316"/>
          <p:cNvSpPr txBox="1"/>
          <p:nvPr/>
        </p:nvSpPr>
        <p:spPr>
          <a:xfrm>
            <a:off x="5685454" y="4112264"/>
            <a:ext cx="1013902" cy="274516"/>
          </a:xfrm>
          <a:prstGeom prst="rect">
            <a:avLst/>
          </a:prstGeom>
          <a:noFill/>
        </p:spPr>
        <p:txBody>
          <a:bodyPr wrap="square" rtlCol="0">
            <a:spAutoFit/>
          </a:bodyPr>
          <a:lstStyle/>
          <a:p>
            <a:pPr algn="ctr"/>
            <a:r>
              <a:rPr lang="zh-CN" altLang="en-US" sz="1200" b="1" dirty="0">
                <a:latin typeface="+mn-ea"/>
                <a:ea typeface="+mn-ea"/>
              </a:rPr>
              <a:t>售后服务</a:t>
            </a:r>
            <a:endParaRPr lang="zh-CN" altLang="en-US" sz="1200" b="1" dirty="0">
              <a:latin typeface="+mn-ea"/>
              <a:ea typeface="+mn-ea"/>
            </a:endParaRPr>
          </a:p>
        </p:txBody>
      </p:sp>
      <p:sp>
        <p:nvSpPr>
          <p:cNvPr id="318" name="圆角矩形 14"/>
          <p:cNvSpPr/>
          <p:nvPr/>
        </p:nvSpPr>
        <p:spPr>
          <a:xfrm>
            <a:off x="5717592" y="4387987"/>
            <a:ext cx="1001561" cy="48669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运行保障</a:t>
            </a:r>
            <a:endParaRPr lang="zh-CN" altLang="en-US" sz="1200" dirty="0">
              <a:solidFill>
                <a:schemeClr val="tx1"/>
              </a:solidFill>
              <a:latin typeface="+mn-ea"/>
            </a:endParaRPr>
          </a:p>
        </p:txBody>
      </p:sp>
      <p:sp>
        <p:nvSpPr>
          <p:cNvPr id="345" name="流程图: 离页连接符 344"/>
          <p:cNvSpPr/>
          <p:nvPr/>
        </p:nvSpPr>
        <p:spPr>
          <a:xfrm rot="10800000">
            <a:off x="4030452" y="3894318"/>
            <a:ext cx="1492952" cy="975429"/>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346" name="流程图: 离页连接符 345"/>
          <p:cNvSpPr/>
          <p:nvPr/>
        </p:nvSpPr>
        <p:spPr>
          <a:xfrm rot="10800000">
            <a:off x="7003835" y="3882485"/>
            <a:ext cx="1332516" cy="983019"/>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320" name="圆角矩形 8"/>
          <p:cNvSpPr/>
          <p:nvPr/>
        </p:nvSpPr>
        <p:spPr>
          <a:xfrm>
            <a:off x="6987492" y="4102446"/>
            <a:ext cx="1348859" cy="772231"/>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21" name="文本框 320"/>
          <p:cNvSpPr txBox="1"/>
          <p:nvPr/>
        </p:nvSpPr>
        <p:spPr>
          <a:xfrm>
            <a:off x="6975658" y="4108025"/>
            <a:ext cx="1335437" cy="276999"/>
          </a:xfrm>
          <a:prstGeom prst="rect">
            <a:avLst/>
          </a:prstGeom>
          <a:noFill/>
        </p:spPr>
        <p:txBody>
          <a:bodyPr wrap="square" rtlCol="0">
            <a:spAutoFit/>
          </a:bodyPr>
          <a:lstStyle/>
          <a:p>
            <a:pPr algn="ctr"/>
            <a:r>
              <a:rPr lang="zh-CN" altLang="en-US" sz="1200" b="1" dirty="0">
                <a:latin typeface="+mn-ea"/>
                <a:ea typeface="+mn-ea"/>
              </a:rPr>
              <a:t>培训服务</a:t>
            </a:r>
            <a:endParaRPr lang="zh-CN" altLang="en-US" sz="1200" b="1" dirty="0">
              <a:latin typeface="+mn-ea"/>
              <a:ea typeface="+mn-ea"/>
            </a:endParaRPr>
          </a:p>
        </p:txBody>
      </p:sp>
      <p:sp>
        <p:nvSpPr>
          <p:cNvPr id="322" name="圆角矩形 14"/>
          <p:cNvSpPr/>
          <p:nvPr/>
        </p:nvSpPr>
        <p:spPr>
          <a:xfrm>
            <a:off x="7122981" y="4417997"/>
            <a:ext cx="1013299" cy="42092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线上培训</a:t>
            </a:r>
            <a:endParaRPr lang="zh-CN" altLang="en-US" sz="1200" dirty="0">
              <a:solidFill>
                <a:schemeClr val="tx1"/>
              </a:solidFill>
              <a:latin typeface="+mn-ea"/>
            </a:endParaRPr>
          </a:p>
        </p:txBody>
      </p:sp>
      <p:sp>
        <p:nvSpPr>
          <p:cNvPr id="311" name="圆角矩形 8"/>
          <p:cNvSpPr/>
          <p:nvPr/>
        </p:nvSpPr>
        <p:spPr>
          <a:xfrm>
            <a:off x="4033949" y="4070569"/>
            <a:ext cx="1489455" cy="799180"/>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12" name="文本框 311"/>
          <p:cNvSpPr txBox="1"/>
          <p:nvPr/>
        </p:nvSpPr>
        <p:spPr>
          <a:xfrm>
            <a:off x="4154212" y="4103093"/>
            <a:ext cx="1564754" cy="274516"/>
          </a:xfrm>
          <a:prstGeom prst="rect">
            <a:avLst/>
          </a:prstGeom>
          <a:noFill/>
        </p:spPr>
        <p:txBody>
          <a:bodyPr wrap="square" rtlCol="0">
            <a:spAutoFit/>
          </a:bodyPr>
          <a:lstStyle/>
          <a:p>
            <a:pPr algn="ctr"/>
            <a:r>
              <a:rPr lang="zh-CN" altLang="en-US" sz="1200" b="1" dirty="0">
                <a:latin typeface="+mn-ea"/>
                <a:ea typeface="+mn-ea"/>
              </a:rPr>
              <a:t>知识库服务</a:t>
            </a:r>
            <a:endParaRPr lang="zh-CN" altLang="en-US" sz="1200" b="1" dirty="0">
              <a:latin typeface="+mn-ea"/>
              <a:ea typeface="+mn-ea"/>
            </a:endParaRPr>
          </a:p>
        </p:txBody>
      </p:sp>
      <p:sp>
        <p:nvSpPr>
          <p:cNvPr id="313" name="圆角矩形 14"/>
          <p:cNvSpPr/>
          <p:nvPr/>
        </p:nvSpPr>
        <p:spPr>
          <a:xfrm>
            <a:off x="4153226" y="4365038"/>
            <a:ext cx="601348" cy="500467"/>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镜像支持</a:t>
            </a:r>
            <a:endParaRPr lang="zh-CN" altLang="en-US" sz="1200" dirty="0">
              <a:solidFill>
                <a:schemeClr val="tx1"/>
              </a:solidFill>
              <a:latin typeface="+mn-ea"/>
            </a:endParaRPr>
          </a:p>
        </p:txBody>
      </p:sp>
      <p:sp>
        <p:nvSpPr>
          <p:cNvPr id="314" name="圆角矩形 239"/>
          <p:cNvSpPr/>
          <p:nvPr/>
        </p:nvSpPr>
        <p:spPr>
          <a:xfrm>
            <a:off x="4807860" y="4395951"/>
            <a:ext cx="611105" cy="473797"/>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帮助文档</a:t>
            </a:r>
            <a:endParaRPr lang="zh-CN" altLang="en-US" sz="1200" dirty="0">
              <a:solidFill>
                <a:schemeClr val="tx1"/>
              </a:solidFill>
              <a:latin typeface="+mn-ea"/>
            </a:endParaRPr>
          </a:p>
        </p:txBody>
      </p:sp>
      <p:sp>
        <p:nvSpPr>
          <p:cNvPr id="3" name="标题 2"/>
          <p:cNvSpPr>
            <a:spLocks noGrp="1"/>
          </p:cNvSpPr>
          <p:nvPr>
            <p:ph type="title"/>
          </p:nvPr>
        </p:nvSpPr>
        <p:spPr/>
        <p:txBody>
          <a:bodyPr/>
          <a:lstStyle/>
          <a:p>
            <a:r>
              <a:rPr lang="zh-CN" altLang="en-US" dirty="0" smtClean="0">
                <a:solidFill>
                  <a:schemeClr val="tx1"/>
                </a:solidFill>
              </a:rPr>
              <a:t>华为鲲鹏</a:t>
            </a:r>
            <a:r>
              <a:rPr lang="zh-CN" altLang="en-US" dirty="0">
                <a:solidFill>
                  <a:schemeClr val="tx1"/>
                </a:solidFill>
              </a:rPr>
              <a:t>云专业服务</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001110" y="2005361"/>
            <a:ext cx="3456384" cy="842418"/>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bg1"/>
                </a:solidFill>
                <a:effectLst/>
                <a:latin typeface="+mn-ea"/>
                <a:ea typeface="+mn-ea"/>
              </a:rPr>
              <a:t>华为鲲鹏伙伴计划</a:t>
            </a:r>
            <a:endParaRPr kumimoji="0" lang="zh-CN" altLang="en-US" sz="2400" b="1" i="0" u="none" strike="noStrike" cap="none" normalizeH="0" baseline="0" dirty="0" smtClean="0">
              <a:ln>
                <a:noFill/>
              </a:ln>
              <a:solidFill>
                <a:schemeClr val="bg1"/>
              </a:solidFill>
              <a:effectLst/>
              <a:latin typeface="+mn-ea"/>
              <a:ea typeface="+mn-ea"/>
            </a:endParaRPr>
          </a:p>
        </p:txBody>
      </p:sp>
      <p:sp>
        <p:nvSpPr>
          <p:cNvPr id="5" name="矩形 4"/>
          <p:cNvSpPr/>
          <p:nvPr/>
        </p:nvSpPr>
        <p:spPr bwMode="auto">
          <a:xfrm>
            <a:off x="3251684"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rgbClr val="00B0F0">
                <a:alpha val="20000"/>
              </a:srgb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华为鲲鹏凌云</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伙伴计划</a:t>
            </a:r>
            <a:endParaRPr kumimoji="0" lang="zh-CN" altLang="en-US" sz="2000" i="0" u="none" strike="noStrike" cap="none" normalizeH="0" baseline="0" dirty="0" smtClean="0">
              <a:ln>
                <a:noFill/>
              </a:ln>
              <a:effectLst/>
              <a:latin typeface="+mn-ea"/>
              <a:ea typeface="+mn-ea"/>
            </a:endParaRPr>
          </a:p>
        </p:txBody>
      </p:sp>
      <p:sp>
        <p:nvSpPr>
          <p:cNvPr id="8" name="矩形 7"/>
          <p:cNvSpPr/>
          <p:nvPr/>
        </p:nvSpPr>
        <p:spPr bwMode="auto">
          <a:xfrm>
            <a:off x="5735960"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华为鲲鹏展翅</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伙伴计划</a:t>
            </a:r>
            <a:endParaRPr kumimoji="0" lang="zh-CN" altLang="en-US" sz="2000" i="0" u="none" strike="noStrike" cap="none" normalizeH="0" baseline="0" dirty="0" smtClean="0">
              <a:ln>
                <a:noFill/>
              </a:ln>
              <a:effectLst/>
              <a:latin typeface="+mn-ea"/>
              <a:ea typeface="+mn-ea"/>
            </a:endParaRPr>
          </a:p>
        </p:txBody>
      </p:sp>
      <p:sp>
        <p:nvSpPr>
          <p:cNvPr id="9" name="矩形 8"/>
          <p:cNvSpPr/>
          <p:nvPr/>
        </p:nvSpPr>
        <p:spPr bwMode="auto">
          <a:xfrm>
            <a:off x="8292244" y="3716338"/>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2000" dirty="0" smtClean="0">
                <a:latin typeface="+mn-ea"/>
                <a:ea typeface="+mn-ea"/>
              </a:rPr>
              <a:t>华为鲲鹏</a:t>
            </a:r>
            <a:r>
              <a:rPr lang="zh-CN" altLang="en-US" sz="2000" dirty="0">
                <a:latin typeface="+mn-ea"/>
                <a:ea typeface="+mn-ea"/>
              </a:rPr>
              <a:t>智数</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伙伴计划</a:t>
            </a:r>
            <a:endParaRPr kumimoji="0" lang="zh-CN" altLang="en-US" sz="2000" i="0" u="none" strike="noStrike" cap="none" normalizeH="0" baseline="0" dirty="0" smtClean="0">
              <a:ln>
                <a:noFill/>
              </a:ln>
              <a:effectLst/>
              <a:latin typeface="+mn-ea"/>
              <a:ea typeface="+mn-ea"/>
            </a:endParaRPr>
          </a:p>
        </p:txBody>
      </p:sp>
      <p:sp>
        <p:nvSpPr>
          <p:cNvPr id="3" name="文本框 2"/>
          <p:cNvSpPr txBox="1"/>
          <p:nvPr/>
        </p:nvSpPr>
        <p:spPr bwMode="auto">
          <a:xfrm>
            <a:off x="1199456" y="2121119"/>
            <a:ext cx="2196244" cy="396436"/>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2000" dirty="0" smtClean="0">
                <a:latin typeface="+mn-ea"/>
                <a:ea typeface="+mn-ea"/>
              </a:rPr>
              <a:t>伙伴计划</a:t>
            </a:r>
            <a:endParaRPr lang="zh-CN" altLang="en-US" sz="2000" dirty="0" smtClean="0">
              <a:latin typeface="+mn-ea"/>
              <a:ea typeface="+mn-ea"/>
            </a:endParaRPr>
          </a:p>
        </p:txBody>
      </p:sp>
      <p:sp>
        <p:nvSpPr>
          <p:cNvPr id="10" name="文本框 9"/>
          <p:cNvSpPr txBox="1"/>
          <p:nvPr/>
        </p:nvSpPr>
        <p:spPr bwMode="auto">
          <a:xfrm>
            <a:off x="1415480" y="3874362"/>
            <a:ext cx="1548172" cy="396436"/>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2000" dirty="0" smtClean="0">
                <a:latin typeface="+mn-ea"/>
                <a:ea typeface="+mn-ea"/>
              </a:rPr>
              <a:t>子计划</a:t>
            </a:r>
            <a:endParaRPr lang="zh-CN" altLang="en-US" sz="2000" dirty="0" smtClean="0">
              <a:latin typeface="+mn-ea"/>
              <a:ea typeface="+mn-ea"/>
            </a:endParaRPr>
          </a:p>
        </p:txBody>
      </p:sp>
      <p:cxnSp>
        <p:nvCxnSpPr>
          <p:cNvPr id="11" name="肘形连接符 10"/>
          <p:cNvCxnSpPr>
            <a:stCxn id="2" idx="2"/>
            <a:endCxn id="5" idx="0"/>
          </p:cNvCxnSpPr>
          <p:nvPr/>
        </p:nvCxnSpPr>
        <p:spPr bwMode="auto">
          <a:xfrm rot="5400000">
            <a:off x="5053500" y="2036073"/>
            <a:ext cx="864096" cy="248750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 name="肘形连接符 12"/>
          <p:cNvCxnSpPr/>
          <p:nvPr/>
        </p:nvCxnSpPr>
        <p:spPr bwMode="auto">
          <a:xfrm rot="16200000" flipH="1">
            <a:off x="7573274" y="2005532"/>
            <a:ext cx="868559" cy="255305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接连接符 14"/>
          <p:cNvCxnSpPr>
            <a:endCxn id="8" idx="0"/>
          </p:cNvCxnSpPr>
          <p:nvPr/>
        </p:nvCxnSpPr>
        <p:spPr bwMode="auto">
          <a:xfrm>
            <a:off x="6726070" y="3268988"/>
            <a:ext cx="0" cy="44288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文本框 15"/>
          <p:cNvSpPr txBox="1"/>
          <p:nvPr/>
        </p:nvSpPr>
        <p:spPr bwMode="auto">
          <a:xfrm>
            <a:off x="3473732" y="4624848"/>
            <a:ext cx="1548172" cy="581102"/>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华为云服务鲲鹏子计划</a:t>
            </a:r>
            <a:endParaRPr lang="zh-CN" altLang="en-US" sz="1600" dirty="0" smtClean="0">
              <a:latin typeface="+mn-ea"/>
              <a:ea typeface="+mn-ea"/>
            </a:endParaRPr>
          </a:p>
        </p:txBody>
      </p:sp>
      <p:sp>
        <p:nvSpPr>
          <p:cNvPr id="17" name="文本框 16"/>
          <p:cNvSpPr txBox="1"/>
          <p:nvPr/>
        </p:nvSpPr>
        <p:spPr bwMode="auto">
          <a:xfrm>
            <a:off x="5741984" y="4648887"/>
            <a:ext cx="1980220" cy="581102"/>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华为</a:t>
            </a:r>
            <a:r>
              <a:rPr lang="en-US" altLang="zh-CN" sz="1600" dirty="0" err="1" smtClean="0">
                <a:latin typeface="+mn-ea"/>
                <a:ea typeface="+mn-ea"/>
              </a:rPr>
              <a:t>TaiShan</a:t>
            </a:r>
            <a:r>
              <a:rPr lang="zh-CN" altLang="en-US" sz="1600" dirty="0" smtClean="0">
                <a:latin typeface="+mn-ea"/>
                <a:ea typeface="+mn-ea"/>
              </a:rPr>
              <a:t>服务器鲲鹏子计划</a:t>
            </a:r>
            <a:endParaRPr lang="zh-CN" altLang="en-US" sz="1600" dirty="0" smtClean="0">
              <a:latin typeface="+mn-ea"/>
              <a:ea typeface="+mn-ea"/>
            </a:endParaRPr>
          </a:p>
        </p:txBody>
      </p:sp>
      <p:sp>
        <p:nvSpPr>
          <p:cNvPr id="18" name="文本框 17"/>
          <p:cNvSpPr txBox="1"/>
          <p:nvPr/>
        </p:nvSpPr>
        <p:spPr bwMode="auto">
          <a:xfrm>
            <a:off x="8309796" y="4664591"/>
            <a:ext cx="1980220" cy="581102"/>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华为智能数据</a:t>
            </a:r>
            <a:r>
              <a:rPr lang="en-US" altLang="zh-CN" sz="1600" dirty="0" smtClean="0">
                <a:latin typeface="+mn-ea"/>
                <a:ea typeface="+mn-ea"/>
              </a:rPr>
              <a:t>&amp;</a:t>
            </a:r>
            <a:r>
              <a:rPr lang="zh-CN" altLang="en-US" sz="1600" dirty="0" smtClean="0">
                <a:latin typeface="+mn-ea"/>
                <a:ea typeface="+mn-ea"/>
              </a:rPr>
              <a:t>存储鲲鹏子计划</a:t>
            </a:r>
            <a:endParaRPr lang="zh-CN" altLang="en-US" sz="1600" dirty="0" smtClean="0">
              <a:latin typeface="+mn-ea"/>
              <a:ea typeface="+mn-ea"/>
            </a:endParaRPr>
          </a:p>
        </p:txBody>
      </p:sp>
      <p:sp>
        <p:nvSpPr>
          <p:cNvPr id="4" name="标题 3"/>
          <p:cNvSpPr>
            <a:spLocks noGrp="1"/>
          </p:cNvSpPr>
          <p:nvPr>
            <p:ph type="title"/>
          </p:nvPr>
        </p:nvSpPr>
        <p:spPr/>
        <p:txBody>
          <a:bodyPr/>
          <a:lstStyle/>
          <a:p>
            <a:r>
              <a:rPr lang="zh-CN" altLang="en-US" dirty="0" smtClean="0">
                <a:solidFill>
                  <a:schemeClr val="tx1"/>
                </a:solidFill>
              </a:rPr>
              <a:t>华为</a:t>
            </a:r>
            <a:r>
              <a:rPr lang="zh-CN" altLang="zh-CN" dirty="0" smtClean="0">
                <a:solidFill>
                  <a:schemeClr val="tx1"/>
                </a:solidFill>
              </a:rPr>
              <a:t>鲲鹏</a:t>
            </a:r>
            <a:r>
              <a:rPr lang="zh-CN" altLang="zh-CN" dirty="0">
                <a:solidFill>
                  <a:schemeClr val="tx1"/>
                </a:solidFill>
              </a:rPr>
              <a:t>伙伴计划</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bwMode="auto">
          <a:xfrm>
            <a:off x="5001110" y="2005361"/>
            <a:ext cx="3456384" cy="842418"/>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bg1"/>
                </a:solidFill>
                <a:effectLst/>
                <a:latin typeface="+mn-ea"/>
                <a:ea typeface="+mn-ea"/>
              </a:rPr>
              <a:t>华为鲲鹏伙伴计划</a:t>
            </a:r>
            <a:endParaRPr kumimoji="0" lang="zh-CN" altLang="en-US" sz="2400" b="1" i="0" u="none" strike="noStrike" cap="none" normalizeH="0" baseline="0" dirty="0" smtClean="0">
              <a:ln>
                <a:noFill/>
              </a:ln>
              <a:solidFill>
                <a:schemeClr val="bg1"/>
              </a:solidFill>
              <a:effectLst/>
              <a:latin typeface="+mn-ea"/>
              <a:ea typeface="+mn-ea"/>
            </a:endParaRPr>
          </a:p>
        </p:txBody>
      </p:sp>
      <p:sp>
        <p:nvSpPr>
          <p:cNvPr id="5" name="矩形 4"/>
          <p:cNvSpPr/>
          <p:nvPr/>
        </p:nvSpPr>
        <p:spPr bwMode="auto">
          <a:xfrm>
            <a:off x="3251684"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rgbClr val="00B0F0">
                <a:alpha val="20000"/>
              </a:srgb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华为鲲鹏凌云</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伙伴计划</a:t>
            </a:r>
            <a:endParaRPr kumimoji="0" lang="zh-CN" altLang="en-US" sz="2000" i="0" u="none" strike="noStrike" cap="none" normalizeH="0" baseline="0" dirty="0" smtClean="0">
              <a:ln>
                <a:noFill/>
              </a:ln>
              <a:effectLst/>
              <a:latin typeface="+mn-ea"/>
              <a:ea typeface="+mn-ea"/>
            </a:endParaRPr>
          </a:p>
        </p:txBody>
      </p:sp>
      <p:sp>
        <p:nvSpPr>
          <p:cNvPr id="8" name="矩形 7"/>
          <p:cNvSpPr/>
          <p:nvPr/>
        </p:nvSpPr>
        <p:spPr bwMode="auto">
          <a:xfrm>
            <a:off x="5735960"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华为鲲鹏展翅</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伙伴计划</a:t>
            </a:r>
            <a:endParaRPr kumimoji="0" lang="zh-CN" altLang="en-US" sz="2000" i="0" u="none" strike="noStrike" cap="none" normalizeH="0" baseline="0" dirty="0" smtClean="0">
              <a:ln>
                <a:noFill/>
              </a:ln>
              <a:effectLst/>
              <a:latin typeface="+mn-ea"/>
              <a:ea typeface="+mn-ea"/>
            </a:endParaRPr>
          </a:p>
        </p:txBody>
      </p:sp>
      <p:sp>
        <p:nvSpPr>
          <p:cNvPr id="9" name="矩形 8"/>
          <p:cNvSpPr/>
          <p:nvPr/>
        </p:nvSpPr>
        <p:spPr bwMode="auto">
          <a:xfrm>
            <a:off x="8292244" y="3716338"/>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2000" dirty="0" smtClean="0">
                <a:latin typeface="+mn-ea"/>
                <a:ea typeface="+mn-ea"/>
              </a:rPr>
              <a:t>华为鲲鹏</a:t>
            </a:r>
            <a:r>
              <a:rPr lang="zh-CN" altLang="en-US" sz="2000" dirty="0">
                <a:latin typeface="+mn-ea"/>
                <a:ea typeface="+mn-ea"/>
              </a:rPr>
              <a:t>智数</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zh-CN" altLang="en-US" sz="2000" i="0" u="none" strike="noStrike" cap="none" normalizeH="0" baseline="0" dirty="0" smtClean="0">
                <a:ln>
                  <a:noFill/>
                </a:ln>
                <a:effectLst/>
                <a:latin typeface="+mn-ea"/>
                <a:ea typeface="+mn-ea"/>
              </a:rPr>
              <a:t>伙伴计划</a:t>
            </a:r>
            <a:endParaRPr kumimoji="0" lang="zh-CN" altLang="en-US" sz="2000" i="0" u="none" strike="noStrike" cap="none" normalizeH="0" baseline="0" dirty="0" smtClean="0">
              <a:ln>
                <a:noFill/>
              </a:ln>
              <a:effectLst/>
              <a:latin typeface="+mn-ea"/>
              <a:ea typeface="+mn-ea"/>
            </a:endParaRPr>
          </a:p>
        </p:txBody>
      </p:sp>
      <p:sp>
        <p:nvSpPr>
          <p:cNvPr id="3" name="文本框 2"/>
          <p:cNvSpPr txBox="1"/>
          <p:nvPr/>
        </p:nvSpPr>
        <p:spPr bwMode="auto">
          <a:xfrm>
            <a:off x="1199456" y="2121119"/>
            <a:ext cx="2196244" cy="396436"/>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2000" dirty="0" smtClean="0">
                <a:latin typeface="+mn-ea"/>
                <a:ea typeface="+mn-ea"/>
              </a:rPr>
              <a:t>伙伴计划</a:t>
            </a:r>
            <a:endParaRPr lang="zh-CN" altLang="en-US" sz="2000" dirty="0" smtClean="0">
              <a:latin typeface="+mn-ea"/>
              <a:ea typeface="+mn-ea"/>
            </a:endParaRPr>
          </a:p>
        </p:txBody>
      </p:sp>
      <p:sp>
        <p:nvSpPr>
          <p:cNvPr id="10" name="文本框 9"/>
          <p:cNvSpPr txBox="1"/>
          <p:nvPr/>
        </p:nvSpPr>
        <p:spPr bwMode="auto">
          <a:xfrm>
            <a:off x="1415480" y="3874362"/>
            <a:ext cx="1548172" cy="396436"/>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2000" dirty="0" smtClean="0">
                <a:latin typeface="+mn-ea"/>
                <a:ea typeface="+mn-ea"/>
              </a:rPr>
              <a:t>子计划</a:t>
            </a:r>
            <a:endParaRPr lang="zh-CN" altLang="en-US" sz="2000" dirty="0" smtClean="0">
              <a:latin typeface="+mn-ea"/>
              <a:ea typeface="+mn-ea"/>
            </a:endParaRPr>
          </a:p>
        </p:txBody>
      </p:sp>
      <p:cxnSp>
        <p:nvCxnSpPr>
          <p:cNvPr id="11" name="肘形连接符 10"/>
          <p:cNvCxnSpPr>
            <a:stCxn id="2" idx="2"/>
            <a:endCxn id="5" idx="0"/>
          </p:cNvCxnSpPr>
          <p:nvPr/>
        </p:nvCxnSpPr>
        <p:spPr bwMode="auto">
          <a:xfrm rot="5400000">
            <a:off x="5053500" y="2036073"/>
            <a:ext cx="864096" cy="248750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 name="肘形连接符 12"/>
          <p:cNvCxnSpPr/>
          <p:nvPr/>
        </p:nvCxnSpPr>
        <p:spPr bwMode="auto">
          <a:xfrm rot="16200000" flipH="1">
            <a:off x="7573274" y="2005532"/>
            <a:ext cx="868559" cy="255305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接连接符 14"/>
          <p:cNvCxnSpPr>
            <a:endCxn id="8" idx="0"/>
          </p:cNvCxnSpPr>
          <p:nvPr/>
        </p:nvCxnSpPr>
        <p:spPr bwMode="auto">
          <a:xfrm>
            <a:off x="6726070" y="3268988"/>
            <a:ext cx="0" cy="44288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文本框 15"/>
          <p:cNvSpPr txBox="1"/>
          <p:nvPr/>
        </p:nvSpPr>
        <p:spPr bwMode="auto">
          <a:xfrm>
            <a:off x="3473732" y="4624848"/>
            <a:ext cx="1548172" cy="581102"/>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华为云服务鲲鹏子计划</a:t>
            </a:r>
            <a:endParaRPr lang="zh-CN" altLang="en-US" sz="1600" dirty="0" smtClean="0">
              <a:latin typeface="+mn-ea"/>
              <a:ea typeface="+mn-ea"/>
            </a:endParaRPr>
          </a:p>
        </p:txBody>
      </p:sp>
      <p:sp>
        <p:nvSpPr>
          <p:cNvPr id="17" name="文本框 16"/>
          <p:cNvSpPr txBox="1"/>
          <p:nvPr/>
        </p:nvSpPr>
        <p:spPr bwMode="auto">
          <a:xfrm>
            <a:off x="5741984" y="4648887"/>
            <a:ext cx="1980220" cy="581102"/>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华为</a:t>
            </a:r>
            <a:r>
              <a:rPr lang="en-US" altLang="zh-CN" sz="1600" dirty="0" err="1" smtClean="0">
                <a:latin typeface="+mn-ea"/>
                <a:ea typeface="+mn-ea"/>
              </a:rPr>
              <a:t>TaiShan</a:t>
            </a:r>
            <a:r>
              <a:rPr lang="zh-CN" altLang="en-US" sz="1600" dirty="0" smtClean="0">
                <a:latin typeface="+mn-ea"/>
                <a:ea typeface="+mn-ea"/>
              </a:rPr>
              <a:t>服务器鲲鹏子计划</a:t>
            </a:r>
            <a:endParaRPr lang="zh-CN" altLang="en-US" sz="1600" dirty="0" smtClean="0">
              <a:latin typeface="+mn-ea"/>
              <a:ea typeface="+mn-ea"/>
            </a:endParaRPr>
          </a:p>
        </p:txBody>
      </p:sp>
      <p:sp>
        <p:nvSpPr>
          <p:cNvPr id="18" name="文本框 17"/>
          <p:cNvSpPr txBox="1"/>
          <p:nvPr/>
        </p:nvSpPr>
        <p:spPr bwMode="auto">
          <a:xfrm>
            <a:off x="8309796" y="4664591"/>
            <a:ext cx="1980220" cy="581102"/>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latin typeface="+mn-ea"/>
                <a:ea typeface="+mn-ea"/>
              </a:rPr>
              <a:t>华为智能数据</a:t>
            </a:r>
            <a:r>
              <a:rPr lang="en-US" altLang="zh-CN" sz="1600" dirty="0" smtClean="0">
                <a:latin typeface="+mn-ea"/>
                <a:ea typeface="+mn-ea"/>
              </a:rPr>
              <a:t>&amp;</a:t>
            </a:r>
            <a:r>
              <a:rPr lang="zh-CN" altLang="en-US" sz="1600" dirty="0" smtClean="0">
                <a:latin typeface="+mn-ea"/>
                <a:ea typeface="+mn-ea"/>
              </a:rPr>
              <a:t>存储鲲鹏子计划</a:t>
            </a:r>
            <a:endParaRPr lang="zh-CN" altLang="en-US" sz="1600" dirty="0" smtClean="0">
              <a:latin typeface="+mn-ea"/>
              <a:ea typeface="+mn-ea"/>
            </a:endParaRPr>
          </a:p>
        </p:txBody>
      </p:sp>
      <p:sp>
        <p:nvSpPr>
          <p:cNvPr id="4" name="标题 3"/>
          <p:cNvSpPr>
            <a:spLocks noGrp="1"/>
          </p:cNvSpPr>
          <p:nvPr>
            <p:ph type="title"/>
          </p:nvPr>
        </p:nvSpPr>
        <p:spPr/>
        <p:txBody>
          <a:bodyPr/>
          <a:lstStyle/>
          <a:p>
            <a:r>
              <a:rPr lang="zh-CN" altLang="en-US" dirty="0" smtClean="0">
                <a:solidFill>
                  <a:schemeClr val="tx1"/>
                </a:solidFill>
              </a:rPr>
              <a:t>华为</a:t>
            </a:r>
            <a:r>
              <a:rPr lang="zh-CN" altLang="zh-CN" dirty="0" smtClean="0">
                <a:solidFill>
                  <a:schemeClr val="tx1"/>
                </a:solidFill>
              </a:rPr>
              <a:t>鲲鹏</a:t>
            </a:r>
            <a:r>
              <a:rPr lang="zh-CN" altLang="zh-CN" dirty="0">
                <a:solidFill>
                  <a:schemeClr val="tx1"/>
                </a:solidFill>
              </a:rPr>
              <a:t>伙伴计划</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7957" y="1256826"/>
            <a:ext cx="10420797" cy="338554"/>
          </a:xfrm>
          <a:prstGeom prst="rect">
            <a:avLst/>
          </a:prstGeom>
        </p:spPr>
        <p:txBody>
          <a:bodyPr wrap="square">
            <a:spAutoFit/>
          </a:bodyPr>
          <a:lstStyle/>
          <a:p>
            <a:r>
              <a:rPr lang="zh-CN" altLang="zh-CN" sz="1600" dirty="0">
                <a:latin typeface="+mn-ea"/>
                <a:ea typeface="+mn-ea"/>
                <a:cs typeface="宋体" panose="02010600030101010101" pitchFamily="2" charset="-122"/>
              </a:rPr>
              <a:t>伙伴</a:t>
            </a:r>
            <a:r>
              <a:rPr lang="zh-CN" altLang="zh-CN" sz="1600" dirty="0" smtClean="0">
                <a:latin typeface="+mn-ea"/>
                <a:ea typeface="+mn-ea"/>
                <a:cs typeface="宋体" panose="02010600030101010101" pitchFamily="2" charset="-122"/>
              </a:rPr>
              <a:t>通过</a:t>
            </a:r>
            <a:r>
              <a:rPr lang="zh-CN" altLang="en-US" sz="1600" dirty="0" smtClean="0">
                <a:latin typeface="+mn-ea"/>
                <a:ea typeface="+mn-ea"/>
                <a:cs typeface="宋体" panose="02010600030101010101" pitchFamily="2" charset="-122"/>
              </a:rPr>
              <a:t>华为</a:t>
            </a:r>
            <a:r>
              <a:rPr lang="zh-CN" altLang="zh-CN" sz="1600" dirty="0" smtClean="0">
                <a:latin typeface="+mn-ea"/>
                <a:ea typeface="+mn-ea"/>
                <a:cs typeface="宋体" panose="02010600030101010101" pitchFamily="2" charset="-122"/>
              </a:rPr>
              <a:t>鲲鹏</a:t>
            </a:r>
            <a:r>
              <a:rPr lang="zh-CN" altLang="zh-CN" sz="1600" dirty="0">
                <a:latin typeface="+mn-ea"/>
                <a:ea typeface="+mn-ea"/>
                <a:cs typeface="宋体" panose="02010600030101010101" pitchFamily="2" charset="-122"/>
              </a:rPr>
              <a:t>生态统一门户注册认证，并成功</a:t>
            </a:r>
            <a:r>
              <a:rPr lang="zh-CN" altLang="zh-CN" sz="1600" dirty="0" smtClean="0">
                <a:latin typeface="+mn-ea"/>
                <a:ea typeface="+mn-ea"/>
                <a:cs typeface="宋体" panose="02010600030101010101" pitchFamily="2" charset="-122"/>
              </a:rPr>
              <a:t>加入</a:t>
            </a:r>
            <a:r>
              <a:rPr lang="zh-CN" altLang="en-US" sz="1600" dirty="0" smtClean="0">
                <a:latin typeface="+mn-ea"/>
                <a:ea typeface="+mn-ea"/>
                <a:cs typeface="宋体" panose="02010600030101010101" pitchFamily="2" charset="-122"/>
              </a:rPr>
              <a:t>华为</a:t>
            </a:r>
            <a:r>
              <a:rPr lang="zh-CN" altLang="zh-CN" sz="1600" dirty="0" smtClean="0">
                <a:latin typeface="+mn-ea"/>
                <a:ea typeface="+mn-ea"/>
                <a:cs typeface="宋体" panose="02010600030101010101" pitchFamily="2" charset="-122"/>
              </a:rPr>
              <a:t>鲲鹏</a:t>
            </a:r>
            <a:r>
              <a:rPr lang="zh-CN" altLang="zh-CN" sz="1600" dirty="0">
                <a:latin typeface="+mn-ea"/>
                <a:ea typeface="+mn-ea"/>
                <a:cs typeface="宋体" panose="02010600030101010101" pitchFamily="2" charset="-122"/>
              </a:rPr>
              <a:t>伙伴计划，可享受以下公共</a:t>
            </a:r>
            <a:r>
              <a:rPr lang="zh-CN" altLang="zh-CN" sz="1600" dirty="0" smtClean="0">
                <a:latin typeface="+mn-ea"/>
                <a:ea typeface="+mn-ea"/>
                <a:cs typeface="宋体" panose="02010600030101010101" pitchFamily="2" charset="-122"/>
              </a:rPr>
              <a:t>权益</a:t>
            </a:r>
            <a:r>
              <a:rPr lang="zh-CN" altLang="en-US" sz="1600" dirty="0" smtClean="0">
                <a:latin typeface="+mn-ea"/>
                <a:ea typeface="+mn-ea"/>
                <a:cs typeface="宋体" panose="02010600030101010101" pitchFamily="2" charset="-122"/>
              </a:rPr>
              <a:t>。</a:t>
            </a:r>
            <a:endParaRPr lang="en-US" altLang="zh-CN" sz="1600" dirty="0" smtClean="0">
              <a:latin typeface="+mn-ea"/>
              <a:ea typeface="+mn-ea"/>
              <a:cs typeface="宋体" panose="02010600030101010101" pitchFamily="2" charset="-122"/>
            </a:endParaRPr>
          </a:p>
        </p:txBody>
      </p:sp>
      <p:graphicFrame>
        <p:nvGraphicFramePr>
          <p:cNvPr id="4" name="表格 3"/>
          <p:cNvGraphicFramePr>
            <a:graphicFrameLocks noGrp="1"/>
          </p:cNvGraphicFramePr>
          <p:nvPr>
            <p:custDataLst>
              <p:tags r:id="rId1"/>
            </p:custDataLst>
          </p:nvPr>
        </p:nvGraphicFramePr>
        <p:xfrm>
          <a:off x="1127957" y="1778168"/>
          <a:ext cx="10365120" cy="2862670"/>
        </p:xfrm>
        <a:graphic>
          <a:graphicData uri="http://schemas.openxmlformats.org/drawingml/2006/table">
            <a:tbl>
              <a:tblPr firstRow="1" firstCol="1" bandRow="1"/>
              <a:tblGrid>
                <a:gridCol w="5182560"/>
                <a:gridCol w="5182560"/>
              </a:tblGrid>
              <a:tr h="471816">
                <a:tc>
                  <a:txBody>
                    <a:bodyPr/>
                    <a:lstStyle/>
                    <a:p>
                      <a:pPr algn="ctr">
                        <a:lnSpc>
                          <a:spcPct val="100000"/>
                        </a:lnSpc>
                        <a:spcAft>
                          <a:spcPts val="0"/>
                        </a:spcAft>
                      </a:pPr>
                      <a:r>
                        <a:rPr lang="zh-CN" sz="1600" b="1" dirty="0">
                          <a:effectLst/>
                          <a:latin typeface="+mn-ea"/>
                          <a:ea typeface="+mn-ea"/>
                          <a:cs typeface="宋体" panose="02010600030101010101" pitchFamily="2" charset="-122"/>
                        </a:rPr>
                        <a:t>权益项</a:t>
                      </a:r>
                      <a:endParaRPr lang="zh-CN" sz="1200" b="1" dirty="0">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lnSpc>
                          <a:spcPct val="100000"/>
                        </a:lnSpc>
                        <a:spcAft>
                          <a:spcPts val="0"/>
                        </a:spcAft>
                      </a:pPr>
                      <a:r>
                        <a:rPr lang="zh-CN" altLang="en-US" sz="1600" b="1" kern="1200" dirty="0" smtClean="0">
                          <a:solidFill>
                            <a:schemeClr val="tx1"/>
                          </a:solidFill>
                          <a:effectLst/>
                          <a:latin typeface="+mn-ea"/>
                          <a:ea typeface="+mn-ea"/>
                          <a:cs typeface="宋体" panose="02010600030101010101" pitchFamily="2" charset="-122"/>
                        </a:rPr>
                        <a:t>具体说明</a:t>
                      </a:r>
                      <a:endParaRPr lang="zh-CN" sz="1600" b="1" kern="1200" dirty="0">
                        <a:solidFill>
                          <a:schemeClr val="tx1"/>
                        </a:solidFill>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0810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400" b="0" kern="1200" dirty="0" smtClean="0">
                          <a:solidFill>
                            <a:schemeClr val="tx1"/>
                          </a:solidFill>
                          <a:effectLst/>
                          <a:latin typeface="+mn-ea"/>
                          <a:ea typeface="+mn-ea"/>
                          <a:cs typeface="宋体" panose="02010600030101010101" pitchFamily="2" charset="-122"/>
                        </a:rPr>
                        <a:t>培训支持</a:t>
                      </a:r>
                      <a:endParaRPr lang="zh-CN" altLang="zh-CN" sz="1400" b="0" kern="1200" dirty="0" smtClean="0">
                        <a:solidFill>
                          <a:schemeClr val="tx1"/>
                        </a:solidFill>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0" indent="0" algn="l" defTabSz="914400" rtl="0" eaLnBrk="1" fontAlgn="auto" latinLnBrk="0" hangingPunct="1">
                        <a:lnSpc>
                          <a:spcPct val="150000"/>
                        </a:lnSpc>
                        <a:spcBef>
                          <a:spcPts val="0"/>
                        </a:spcBef>
                        <a:spcAft>
                          <a:spcPts val="0"/>
                        </a:spcAft>
                        <a:buClrTx/>
                        <a:buSzTx/>
                        <a:buFontTx/>
                        <a:buNone/>
                        <a:defRPr/>
                      </a:pPr>
                      <a:r>
                        <a:rPr lang="zh-CN" altLang="zh-CN" sz="1200" b="0" i="0" u="none" strike="noStrike" kern="1200" dirty="0" smtClean="0">
                          <a:solidFill>
                            <a:schemeClr val="tx1"/>
                          </a:solidFill>
                          <a:effectLst/>
                          <a:latin typeface="+mn-ea"/>
                          <a:ea typeface="+mn-ea"/>
                          <a:cs typeface="+mn-cs"/>
                        </a:rPr>
                        <a:t>访问云学院，获得在线课程和在线实训</a:t>
                      </a:r>
                      <a:endParaRPr lang="zh-CN" altLang="zh-CN" sz="1200" b="0" i="0" u="none" strike="noStrike" kern="1200" dirty="0" smtClean="0">
                        <a:solidFill>
                          <a:schemeClr val="tx1"/>
                        </a:solidFill>
                        <a:effectLst/>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rowSpan="2">
                  <a:txBody>
                    <a:bodyPr/>
                    <a:lstStyle/>
                    <a:p>
                      <a:pPr algn="ctr">
                        <a:lnSpc>
                          <a:spcPct val="150000"/>
                        </a:lnSpc>
                        <a:spcAft>
                          <a:spcPts val="0"/>
                        </a:spcAft>
                      </a:pPr>
                      <a:r>
                        <a:rPr lang="zh-CN" sz="1400" b="0" dirty="0">
                          <a:effectLst/>
                          <a:latin typeface="+mn-ea"/>
                          <a:ea typeface="+mn-ea"/>
                          <a:cs typeface="宋体" panose="02010600030101010101" pitchFamily="2" charset="-122"/>
                        </a:rPr>
                        <a:t>技术支持</a:t>
                      </a:r>
                      <a:endParaRPr lang="zh-CN" sz="1400" b="0" dirty="0">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0" indent="0" algn="l" defTabSz="914400" rtl="0" eaLnBrk="1" fontAlgn="auto" latinLnBrk="0" hangingPunct="1">
                        <a:lnSpc>
                          <a:spcPct val="150000"/>
                        </a:lnSpc>
                        <a:spcBef>
                          <a:spcPts val="0"/>
                        </a:spcBef>
                        <a:spcAft>
                          <a:spcPts val="0"/>
                        </a:spcAft>
                        <a:buClrTx/>
                        <a:buSzTx/>
                        <a:buFontTx/>
                        <a:buNone/>
                        <a:defRPr/>
                      </a:pPr>
                      <a:r>
                        <a:rPr lang="zh-CN" altLang="zh-CN" sz="1200" b="0" dirty="0" smtClean="0">
                          <a:effectLst/>
                          <a:latin typeface="+mn-ea"/>
                          <a:ea typeface="+mn-ea"/>
                          <a:cs typeface="宋体" panose="02010600030101010101" pitchFamily="2" charset="-122"/>
                        </a:rPr>
                        <a:t>应用移植开发文档工具包</a:t>
                      </a:r>
                      <a:endParaRPr lang="zh-CN" altLang="zh-CN" sz="1200" b="0" dirty="0" smtClean="0">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vMerge="1">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zh-CN" sz="1200" b="0" dirty="0">
                          <a:effectLst/>
                          <a:latin typeface="+mn-ea"/>
                          <a:ea typeface="+mn-ea"/>
                          <a:cs typeface="宋体" panose="02010600030101010101" pitchFamily="2" charset="-122"/>
                        </a:rPr>
                        <a:t>在线实验室</a:t>
                      </a:r>
                      <a:r>
                        <a:rPr lang="en-US" sz="1200" b="0" dirty="0">
                          <a:effectLst/>
                          <a:latin typeface="+mn-ea"/>
                          <a:ea typeface="+mn-ea"/>
                          <a:cs typeface="宋体" panose="02010600030101010101" pitchFamily="2" charset="-122"/>
                        </a:rPr>
                        <a:t>/</a:t>
                      </a:r>
                      <a:r>
                        <a:rPr lang="en-US" sz="1200" b="0" dirty="0" err="1">
                          <a:effectLst/>
                          <a:latin typeface="+mn-ea"/>
                          <a:ea typeface="+mn-ea"/>
                          <a:cs typeface="宋体" panose="02010600030101010101" pitchFamily="2" charset="-122"/>
                        </a:rPr>
                        <a:t>Openlab</a:t>
                      </a:r>
                      <a:r>
                        <a:rPr lang="zh-CN" sz="1200" b="0" dirty="0">
                          <a:effectLst/>
                          <a:latin typeface="+mn-ea"/>
                          <a:ea typeface="+mn-ea"/>
                          <a:cs typeface="宋体" panose="02010600030101010101" pitchFamily="2" charset="-122"/>
                        </a:rPr>
                        <a:t>技术支持</a:t>
                      </a:r>
                      <a:endParaRPr lang="zh-CN" sz="1200" b="0" dirty="0">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rowSpan="2">
                  <a:txBody>
                    <a:bodyPr/>
                    <a:lstStyle/>
                    <a:p>
                      <a:pPr algn="ctr">
                        <a:lnSpc>
                          <a:spcPct val="150000"/>
                        </a:lnSpc>
                        <a:spcAft>
                          <a:spcPts val="0"/>
                        </a:spcAft>
                      </a:pPr>
                      <a:r>
                        <a:rPr lang="zh-CN" sz="1400" b="0" dirty="0">
                          <a:effectLst/>
                          <a:latin typeface="+mn-ea"/>
                          <a:ea typeface="+mn-ea"/>
                          <a:cs typeface="宋体" panose="02010600030101010101" pitchFamily="2" charset="-122"/>
                        </a:rPr>
                        <a:t>营销</a:t>
                      </a:r>
                      <a:r>
                        <a:rPr lang="zh-CN" sz="1400" b="0" dirty="0" smtClean="0">
                          <a:effectLst/>
                          <a:latin typeface="+mn-ea"/>
                          <a:ea typeface="+mn-ea"/>
                          <a:cs typeface="宋体" panose="02010600030101010101" pitchFamily="2" charset="-122"/>
                        </a:rPr>
                        <a:t>支持</a:t>
                      </a:r>
                      <a:endParaRPr lang="en-US" altLang="zh-CN" sz="1400" b="0" dirty="0" smtClean="0">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l">
                        <a:lnSpc>
                          <a:spcPct val="150000"/>
                        </a:lnSpc>
                        <a:spcAft>
                          <a:spcPts val="0"/>
                        </a:spcAft>
                      </a:pPr>
                      <a:r>
                        <a:rPr lang="zh-CN" sz="1200" b="0" dirty="0">
                          <a:effectLst/>
                          <a:latin typeface="+mn-ea"/>
                          <a:ea typeface="+mn-ea"/>
                          <a:cs typeface="宋体" panose="02010600030101010101" pitchFamily="2" charset="-122"/>
                        </a:rPr>
                        <a:t>通过认证</a:t>
                      </a:r>
                      <a:r>
                        <a:rPr lang="zh-CN" sz="1200" b="0" dirty="0" smtClean="0">
                          <a:effectLst/>
                          <a:latin typeface="+mn-ea"/>
                          <a:ea typeface="+mn-ea"/>
                          <a:cs typeface="宋体" panose="02010600030101010101" pitchFamily="2" charset="-122"/>
                        </a:rPr>
                        <a:t>获得</a:t>
                      </a:r>
                      <a:r>
                        <a:rPr lang="zh-CN" altLang="en-US" sz="1200" b="0" dirty="0" smtClean="0">
                          <a:effectLst/>
                          <a:latin typeface="+mn-ea"/>
                          <a:ea typeface="+mn-ea"/>
                          <a:cs typeface="宋体" panose="02010600030101010101" pitchFamily="2" charset="-122"/>
                        </a:rPr>
                        <a:t>华为</a:t>
                      </a:r>
                      <a:r>
                        <a:rPr lang="zh-CN" sz="1200" b="0" dirty="0" smtClean="0">
                          <a:effectLst/>
                          <a:latin typeface="+mn-ea"/>
                          <a:ea typeface="+mn-ea"/>
                          <a:cs typeface="宋体" panose="02010600030101010101" pitchFamily="2" charset="-122"/>
                        </a:rPr>
                        <a:t>鲲鹏</a:t>
                      </a:r>
                      <a:r>
                        <a:rPr lang="zh-CN" sz="1200" b="0" dirty="0">
                          <a:effectLst/>
                          <a:latin typeface="+mn-ea"/>
                          <a:ea typeface="+mn-ea"/>
                          <a:cs typeface="宋体" panose="02010600030101010101" pitchFamily="2" charset="-122"/>
                        </a:rPr>
                        <a:t>兼容性技术认证书</a:t>
                      </a:r>
                      <a:endParaRPr lang="zh-CN" sz="1200" b="0" dirty="0">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229">
                <a:tc vMerge="1">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zh-CN" sz="1200" b="0" dirty="0">
                          <a:effectLst/>
                          <a:latin typeface="+mn-ea"/>
                          <a:ea typeface="+mn-ea"/>
                          <a:cs typeface="宋体" panose="02010600030101010101" pitchFamily="2" charset="-122"/>
                        </a:rPr>
                        <a:t>使用华为鲲鹏伙伴名称及</a:t>
                      </a:r>
                      <a:r>
                        <a:rPr lang="en-US" sz="1200" b="0" dirty="0">
                          <a:effectLst/>
                          <a:latin typeface="+mn-ea"/>
                          <a:ea typeface="+mn-ea"/>
                          <a:cs typeface="宋体" panose="02010600030101010101" pitchFamily="2" charset="-122"/>
                        </a:rPr>
                        <a:t>LOGO</a:t>
                      </a:r>
                      <a:endParaRPr lang="zh-CN" sz="1200" b="0" dirty="0">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400" b="0" dirty="0" smtClean="0">
                          <a:effectLst/>
                          <a:latin typeface="+mn-ea"/>
                          <a:ea typeface="+mn-ea"/>
                          <a:cs typeface="宋体" panose="02010600030101010101" pitchFamily="2" charset="-122"/>
                        </a:rPr>
                        <a:t>业务支持</a:t>
                      </a:r>
                      <a:endParaRPr lang="zh-CN" altLang="zh-CN" sz="1400" b="0" dirty="0" smtClean="0">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457200" marR="0" lvl="0" indent="0" algn="l" defTabSz="914400" rtl="0" eaLnBrk="1" fontAlgn="auto" latinLnBrk="0" hangingPunct="1">
                        <a:lnSpc>
                          <a:spcPct val="150000"/>
                        </a:lnSpc>
                        <a:spcBef>
                          <a:spcPts val="0"/>
                        </a:spcBef>
                        <a:spcAft>
                          <a:spcPts val="0"/>
                        </a:spcAft>
                        <a:buClrTx/>
                        <a:buSzTx/>
                        <a:buFontTx/>
                        <a:buNone/>
                        <a:defRPr/>
                      </a:pPr>
                      <a:r>
                        <a:rPr lang="zh-CN" altLang="zh-CN" sz="1200" b="0" dirty="0" smtClean="0">
                          <a:effectLst/>
                          <a:latin typeface="+mn-ea"/>
                          <a:ea typeface="+mn-ea"/>
                          <a:cs typeface="宋体" panose="02010600030101010101" pitchFamily="2" charset="-122"/>
                        </a:rPr>
                        <a:t>华为云测试券</a:t>
                      </a:r>
                      <a:endParaRPr lang="zh-CN" altLang="zh-CN" sz="1200" b="0" dirty="0" smtClean="0">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3" name="标题 2"/>
          <p:cNvSpPr>
            <a:spLocks noGrp="1"/>
          </p:cNvSpPr>
          <p:nvPr>
            <p:ph type="title"/>
          </p:nvPr>
        </p:nvSpPr>
        <p:spPr/>
        <p:txBody>
          <a:bodyPr/>
          <a:lstStyle/>
          <a:p>
            <a:r>
              <a:rPr lang="zh-CN" altLang="en-US" dirty="0" smtClean="0"/>
              <a:t>华为</a:t>
            </a:r>
            <a:r>
              <a:rPr lang="zh-CN" altLang="zh-CN" dirty="0" smtClean="0"/>
              <a:t>鲲鹏</a:t>
            </a:r>
            <a:r>
              <a:rPr lang="zh-CN" altLang="zh-CN" dirty="0"/>
              <a:t>伙伴计划公共权益</a:t>
            </a:r>
            <a:endParaRPr lang="zh-CN" altLang="en-US" dirty="0"/>
          </a:p>
        </p:txBody>
      </p:sp>
      <p:sp>
        <p:nvSpPr>
          <p:cNvPr id="7" name="矩形 6"/>
          <p:cNvSpPr/>
          <p:nvPr/>
        </p:nvSpPr>
        <p:spPr>
          <a:xfrm>
            <a:off x="1143898" y="5139347"/>
            <a:ext cx="10009112" cy="1200329"/>
          </a:xfrm>
          <a:prstGeom prst="rect">
            <a:avLst/>
          </a:prstGeom>
        </p:spPr>
        <p:txBody>
          <a:bodyPr wrap="square">
            <a:spAutoFit/>
          </a:bodyPr>
          <a:lstStyle/>
          <a:p>
            <a:pPr>
              <a:lnSpc>
                <a:spcPct val="150000"/>
              </a:lnSpc>
            </a:pPr>
            <a:r>
              <a:rPr lang="zh-CN" altLang="en-US" sz="1600" dirty="0" smtClean="0">
                <a:latin typeface="+mn-ea"/>
                <a:ea typeface="+mn-ea"/>
              </a:rPr>
              <a:t>鲲鹏凌云伙伴计划：</a:t>
            </a:r>
            <a:r>
              <a:rPr lang="en-US" altLang="zh-CN" sz="1600" dirty="0">
                <a:hlinkClick r:id="rId2"/>
              </a:rPr>
              <a:t> https://www.huaweicloud.com/partners/kunPeng/</a:t>
            </a:r>
            <a:endParaRPr lang="en-US" altLang="zh-CN" sz="1600" dirty="0" smtClean="0">
              <a:latin typeface="+mn-ea"/>
              <a:ea typeface="+mn-ea"/>
            </a:endParaRPr>
          </a:p>
          <a:p>
            <a:pPr>
              <a:lnSpc>
                <a:spcPct val="150000"/>
              </a:lnSpc>
            </a:pPr>
            <a:r>
              <a:rPr lang="zh-CN" altLang="en-US" sz="1600" dirty="0" smtClean="0">
                <a:latin typeface="+mn-ea"/>
                <a:ea typeface="+mn-ea"/>
              </a:rPr>
              <a:t>鲲鹏展翅伙伴计划：</a:t>
            </a:r>
            <a:r>
              <a:rPr lang="en-US" altLang="zh-CN" sz="1600" dirty="0">
                <a:hlinkClick r:id="rId3"/>
              </a:rPr>
              <a:t>http://ic-openlabs.huawei.com/#/teamdetail</a:t>
            </a:r>
            <a:endParaRPr lang="en-US" altLang="zh-CN" sz="1600" dirty="0" smtClean="0">
              <a:latin typeface="+mn-ea"/>
              <a:ea typeface="+mn-ea"/>
            </a:endParaRPr>
          </a:p>
          <a:p>
            <a:pPr>
              <a:lnSpc>
                <a:spcPct val="150000"/>
              </a:lnSpc>
            </a:pPr>
            <a:r>
              <a:rPr lang="zh-CN" altLang="en-US" sz="1600" dirty="0" smtClean="0">
                <a:latin typeface="+mn-ea"/>
                <a:ea typeface="+mn-ea"/>
              </a:rPr>
              <a:t>鲲鹏智数伙伴计划：</a:t>
            </a:r>
            <a:r>
              <a:rPr lang="en-US" altLang="zh-CN" sz="1600" dirty="0">
                <a:hlinkClick r:id="rId4"/>
              </a:rPr>
              <a:t>https://partner.huawei.com/</a:t>
            </a:r>
            <a:endParaRPr lang="en-US" altLang="zh-CN" sz="1600" dirty="0" smtClean="0">
              <a:latin typeface="+mn-ea"/>
              <a:ea typeface="+mn-ea"/>
            </a:endParaRPr>
          </a:p>
        </p:txBody>
      </p:sp>
      <p:sp>
        <p:nvSpPr>
          <p:cNvPr id="8" name="矩形 7"/>
          <p:cNvSpPr/>
          <p:nvPr/>
        </p:nvSpPr>
        <p:spPr>
          <a:xfrm>
            <a:off x="1143898" y="4800793"/>
            <a:ext cx="5724644"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各子计划权益及申请入口请上华为官网对应计划详情页</a:t>
            </a:r>
            <a:r>
              <a:rPr lang="zh-CN" altLang="en-US" sz="1600" dirty="0" smtClean="0">
                <a:latin typeface="微软雅黑" panose="020B0503020204020204" pitchFamily="34" charset="-122"/>
                <a:ea typeface="微软雅黑" panose="020B0503020204020204" pitchFamily="34" charset="-122"/>
              </a:rPr>
              <a:t>了解：</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1"/>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3032075" y="4675927"/>
            <a:ext cx="6484599" cy="171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descr="\\Bchief-sever180\共享\华为\2016\6月\D-201606417-金融营销材料设计-刘泉\文件\link\组 26.png"/>
          <p:cNvPicPr>
            <a:picLocks noChangeAspect="1" noChangeArrowheads="1"/>
          </p:cNvPicPr>
          <p:nvPr/>
        </p:nvPicPr>
        <p:blipFill>
          <a:blip r:embed="rId2" cstate="print"/>
          <a:stretch>
            <a:fillRect/>
          </a:stretch>
        </p:blipFill>
        <p:spPr bwMode="auto">
          <a:xfrm>
            <a:off x="623392" y="3405632"/>
            <a:ext cx="10582420" cy="2813976"/>
          </a:xfrm>
          <a:prstGeom prst="rect">
            <a:avLst/>
          </a:prstGeom>
          <a:noFill/>
          <a:ln>
            <a:noFill/>
          </a:ln>
        </p:spPr>
      </p:pic>
      <p:grpSp>
        <p:nvGrpSpPr>
          <p:cNvPr id="3" name="组合 2"/>
          <p:cNvGrpSpPr/>
          <p:nvPr/>
        </p:nvGrpSpPr>
        <p:grpSpPr>
          <a:xfrm>
            <a:off x="1235460" y="1555714"/>
            <a:ext cx="9842001" cy="3962472"/>
            <a:chOff x="1453071" y="1449574"/>
            <a:chExt cx="9217024" cy="4078006"/>
          </a:xfrm>
        </p:grpSpPr>
        <p:sp>
          <p:nvSpPr>
            <p:cNvPr id="98" name="Text Box 9"/>
            <p:cNvSpPr txBox="1">
              <a:spLocks noChangeArrowheads="1"/>
            </p:cNvSpPr>
            <p:nvPr/>
          </p:nvSpPr>
          <p:spPr bwMode="gray">
            <a:xfrm>
              <a:off x="3370970" y="4545918"/>
              <a:ext cx="5242816" cy="981662"/>
            </a:xfrm>
            <a:prstGeom prst="rect">
              <a:avLst/>
            </a:prstGeom>
            <a:noFill/>
            <a:ln w="9525" algn="ctr">
              <a:noFill/>
              <a:miter lim="800000"/>
            </a:ln>
          </p:spPr>
          <p:txBody>
            <a:bodyPr wrap="square">
              <a:spAutoFit/>
            </a:bodyPr>
            <a:lstStyle/>
            <a:p>
              <a:pPr algn="ctr" eaLnBrk="0" hangingPunct="0"/>
              <a:r>
                <a:rPr lang="en-US" altLang="zh-CN" sz="2800" b="1" dirty="0">
                  <a:latin typeface="+mn-ea"/>
                  <a:ea typeface="+mn-ea"/>
                  <a:hlinkClick r:id="rId3" action="ppaction://hlinkfile"/>
                </a:rPr>
                <a:t>Kunpeng.huaweicloud.com</a:t>
              </a:r>
              <a:endParaRPr lang="en-US" altLang="zh-CN" sz="2800" b="1" dirty="0">
                <a:latin typeface="+mn-ea"/>
                <a:ea typeface="+mn-ea"/>
              </a:endParaRPr>
            </a:p>
            <a:p>
              <a:pPr algn="ctr" eaLnBrk="0" hangingPunct="0"/>
              <a:r>
                <a:rPr lang="zh-CN" altLang="en-US" sz="2800" b="1" dirty="0" smtClean="0">
                  <a:latin typeface="+mn-ea"/>
                  <a:ea typeface="+mn-ea"/>
                </a:rPr>
                <a:t>华为鲲鹏</a:t>
              </a:r>
              <a:r>
                <a:rPr lang="zh-CN" altLang="en-US" sz="2800" b="1" dirty="0">
                  <a:latin typeface="+mn-ea"/>
                  <a:ea typeface="+mn-ea"/>
                </a:rPr>
                <a:t>社区</a:t>
              </a:r>
              <a:endParaRPr lang="en-US" altLang="zh-CN" sz="2800" b="1" dirty="0">
                <a:latin typeface="+mn-ea"/>
                <a:ea typeface="+mn-ea"/>
              </a:endParaRPr>
            </a:p>
          </p:txBody>
        </p:sp>
        <p:grpSp>
          <p:nvGrpSpPr>
            <p:cNvPr id="16" name="组合 15"/>
            <p:cNvGrpSpPr/>
            <p:nvPr/>
          </p:nvGrpSpPr>
          <p:grpSpPr>
            <a:xfrm>
              <a:off x="1453071" y="1449574"/>
              <a:ext cx="1728192" cy="2438295"/>
              <a:chOff x="1359317" y="1593690"/>
              <a:chExt cx="1728192" cy="2438295"/>
            </a:xfrm>
          </p:grpSpPr>
          <p:pic>
            <p:nvPicPr>
              <p:cNvPr id="95" name="Picture 6" descr="https://timgsa.baidu.com/timg?image&amp;quality=80&amp;size=b9999_10000&amp;sec=1562414852152&amp;di=8bb9355a7e4f9987387d6f7e539faef8&amp;imgtype=0&amp;src=http%3A%2F%2Fimg.mp.itc.cn%2Fupload%2F20170411%2F820e55f5b43a4100a581fbf24aa0e751_th.jpeg"/>
              <p:cNvPicPr>
                <a:picLocks noChangeAspect="1" noChangeArrowheads="1"/>
              </p:cNvPicPr>
              <p:nvPr/>
            </p:nvPicPr>
            <p:blipFill>
              <a:blip r:embed="rId4" cstate="print">
                <a:clrChange>
                  <a:clrFrom>
                    <a:srgbClr val="D4EDF2"/>
                  </a:clrFrom>
                  <a:clrTo>
                    <a:srgbClr val="D4EDF2">
                      <a:alpha val="0"/>
                    </a:srgbClr>
                  </a:clrTo>
                </a:clrChange>
                <a:grayscl/>
                <a:extLst>
                  <a:ext uri="{28A0092B-C50C-407E-A947-70E740481C1C}">
                    <a14:useLocalDpi xmlns:a14="http://schemas.microsoft.com/office/drawing/2010/main" val="0"/>
                  </a:ext>
                </a:extLst>
              </a:blip>
              <a:srcRect/>
              <a:stretch>
                <a:fillRect/>
              </a:stretch>
            </p:blipFill>
            <p:spPr bwMode="auto">
              <a:xfrm>
                <a:off x="1533593" y="1593690"/>
                <a:ext cx="1379640" cy="900000"/>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45"/>
              <p:cNvSpPr>
                <a:spLocks noChangeArrowheads="1"/>
              </p:cNvSpPr>
              <p:nvPr/>
            </p:nvSpPr>
            <p:spPr bwMode="gray">
              <a:xfrm>
                <a:off x="1359317" y="2416558"/>
                <a:ext cx="1728192" cy="1615427"/>
              </a:xfrm>
              <a:prstGeom prst="rect">
                <a:avLst/>
              </a:prstGeom>
              <a:noFill/>
              <a:ln w="9525">
                <a:noFill/>
                <a:miter lim="800000"/>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全栈资源</a:t>
                </a:r>
                <a:endParaRPr lang="en-US" altLang="zh-CN" sz="1600" b="1" dirty="0">
                  <a:solidFill>
                    <a:srgbClr val="080808"/>
                  </a:solidFill>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应用市场</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代码仓库</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编译器</a:t>
                </a:r>
                <a:r>
                  <a:rPr lang="en-US" altLang="zh-CN" sz="1200" dirty="0">
                    <a:latin typeface="+mn-ea"/>
                    <a:ea typeface="+mn-ea"/>
                  </a:rPr>
                  <a:t>&amp;</a:t>
                </a:r>
                <a:r>
                  <a:rPr lang="zh-CN" altLang="en-US" sz="1200" dirty="0">
                    <a:latin typeface="+mn-ea"/>
                    <a:ea typeface="+mn-ea"/>
                  </a:rPr>
                  <a:t>工具链</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交叉编译</a:t>
                </a:r>
                <a:endParaRPr lang="en-US" altLang="zh-CN" sz="1200" dirty="0">
                  <a:latin typeface="+mn-ea"/>
                  <a:ea typeface="+mn-ea"/>
                </a:endParaRPr>
              </a:p>
            </p:txBody>
          </p:sp>
        </p:grpSp>
        <p:grpSp>
          <p:nvGrpSpPr>
            <p:cNvPr id="15" name="组合 14"/>
            <p:cNvGrpSpPr/>
            <p:nvPr/>
          </p:nvGrpSpPr>
          <p:grpSpPr>
            <a:xfrm>
              <a:off x="3949348" y="1449574"/>
              <a:ext cx="1728192" cy="2153220"/>
              <a:chOff x="4014717" y="1593690"/>
              <a:chExt cx="1728192" cy="2153220"/>
            </a:xfrm>
          </p:grpSpPr>
          <p:pic>
            <p:nvPicPr>
              <p:cNvPr id="93" name="Picture 2" descr="https://timgsa.baidu.com/timg?image&amp;quality=80&amp;size=b9999_10000&amp;sec=1562414692706&amp;di=ae7b4ed71666514ffd312c8a71798ae4&amp;imgtype=0&amp;src=http%3A%2F%2Fbpic.588ku.com%2Felement_origin_min_pic%2F01%2F60%2F99%2F595748b07818a21.jpg"/>
              <p:cNvPicPr>
                <a:picLocks noChangeAspect="1" noChangeArrowheads="1"/>
              </p:cNvPicPr>
              <p:nvPr/>
            </p:nvPicPr>
            <p:blipFill>
              <a:blip r:embed="rId5"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18908" y="1593690"/>
                <a:ext cx="919811" cy="900000"/>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45"/>
              <p:cNvSpPr>
                <a:spLocks noChangeArrowheads="1"/>
              </p:cNvSpPr>
              <p:nvPr/>
            </p:nvSpPr>
            <p:spPr bwMode="gray">
              <a:xfrm>
                <a:off x="4014717" y="2416558"/>
                <a:ext cx="1728192" cy="1330352"/>
              </a:xfrm>
              <a:prstGeom prst="rect">
                <a:avLst/>
              </a:prstGeom>
              <a:noFill/>
              <a:ln w="9525">
                <a:noFill/>
                <a:miter lim="800000"/>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知识经验</a:t>
                </a:r>
                <a:endParaRPr lang="en-US" altLang="zh-CN" sz="1600" b="1" dirty="0">
                  <a:solidFill>
                    <a:srgbClr val="080808"/>
                  </a:solidFill>
                  <a:latin typeface="+mn-ea"/>
                  <a:ea typeface="+mn-ea"/>
                </a:endParaRPr>
              </a:p>
              <a:p>
                <a:pPr marL="171450" indent="-171450">
                  <a:lnSpc>
                    <a:spcPct val="150000"/>
                  </a:lnSpc>
                  <a:buSzPct val="75000"/>
                  <a:buFont typeface="Wingdings" panose="05000000000000000000" pitchFamily="2" charset="2"/>
                  <a:buChar char="l"/>
                </a:pPr>
                <a:r>
                  <a:rPr lang="zh-CN" altLang="en-US" sz="1200" dirty="0">
                    <a:latin typeface="+mn-ea"/>
                    <a:ea typeface="+mn-ea"/>
                  </a:rPr>
                  <a:t>常用开源移植指南</a:t>
                </a:r>
                <a:endParaRPr lang="en-US" altLang="zh-CN" sz="1200" dirty="0">
                  <a:latin typeface="+mn-ea"/>
                  <a:ea typeface="+mn-ea"/>
                </a:endParaRPr>
              </a:p>
              <a:p>
                <a:pPr marL="171450" indent="-171450">
                  <a:lnSpc>
                    <a:spcPct val="150000"/>
                  </a:lnSpc>
                  <a:buSzPct val="75000"/>
                  <a:buFont typeface="Wingdings" panose="05000000000000000000" pitchFamily="2" charset="2"/>
                  <a:buChar char="l"/>
                </a:pPr>
                <a:r>
                  <a:rPr lang="zh-CN" altLang="en-US" sz="1200" dirty="0">
                    <a:latin typeface="+mn-ea"/>
                    <a:ea typeface="+mn-ea"/>
                  </a:rPr>
                  <a:t>社区和博客</a:t>
                </a:r>
                <a:endParaRPr lang="en-US" altLang="zh-CN" sz="1200" dirty="0">
                  <a:latin typeface="+mn-ea"/>
                  <a:ea typeface="+mn-ea"/>
                </a:endParaRPr>
              </a:p>
              <a:p>
                <a:pPr marL="171450" indent="-171450">
                  <a:lnSpc>
                    <a:spcPct val="150000"/>
                  </a:lnSpc>
                  <a:buSzPct val="75000"/>
                  <a:buFont typeface="Wingdings" panose="05000000000000000000" pitchFamily="2" charset="2"/>
                  <a:buChar char="l"/>
                </a:pPr>
                <a:r>
                  <a:rPr lang="zh-CN" altLang="en-US" sz="1200" dirty="0" smtClean="0">
                    <a:latin typeface="+mn-ea"/>
                    <a:ea typeface="+mn-ea"/>
                  </a:rPr>
                  <a:t>华为鲲鹏</a:t>
                </a:r>
                <a:r>
                  <a:rPr lang="zh-CN" altLang="en-US" sz="1200" dirty="0">
                    <a:latin typeface="+mn-ea"/>
                    <a:ea typeface="+mn-ea"/>
                  </a:rPr>
                  <a:t>论坛</a:t>
                </a:r>
                <a:endParaRPr lang="en-US" altLang="zh-CN" sz="1200" dirty="0">
                  <a:latin typeface="+mn-ea"/>
                  <a:ea typeface="+mn-ea"/>
                </a:endParaRPr>
              </a:p>
            </p:txBody>
          </p:sp>
        </p:grpSp>
        <p:grpSp>
          <p:nvGrpSpPr>
            <p:cNvPr id="14" name="组合 13"/>
            <p:cNvGrpSpPr/>
            <p:nvPr/>
          </p:nvGrpSpPr>
          <p:grpSpPr>
            <a:xfrm>
              <a:off x="6445625" y="1449574"/>
              <a:ext cx="1728192" cy="2438295"/>
              <a:chOff x="6658680" y="1593690"/>
              <a:chExt cx="1728192" cy="2438295"/>
            </a:xfrm>
          </p:grpSpPr>
          <p:pic>
            <p:nvPicPr>
              <p:cNvPr id="94" name="Picture 4" descr="åå¡ç·å­åªå½±å¾æ "/>
              <p:cNvPicPr>
                <a:picLocks noChangeAspect="1" noChangeArrowheads="1"/>
              </p:cNvPicPr>
              <p:nvPr/>
            </p:nvPicPr>
            <p:blipFill rotWithShape="1">
              <a:blip r:embed="rId6">
                <a:clrChange>
                  <a:clrFrom>
                    <a:srgbClr val="EBECF0"/>
                  </a:clrFrom>
                  <a:clrTo>
                    <a:srgbClr val="EBECF0">
                      <a:alpha val="0"/>
                    </a:srgbClr>
                  </a:clrTo>
                </a:clrChange>
                <a:extLst>
                  <a:ext uri="{28A0092B-C50C-407E-A947-70E740481C1C}">
                    <a14:useLocalDpi xmlns:a14="http://schemas.microsoft.com/office/drawing/2010/main" val="0"/>
                  </a:ext>
                </a:extLst>
              </a:blip>
              <a:srcRect l="61169" t="76426" r="19714" b="4961"/>
              <a:stretch>
                <a:fillRect/>
              </a:stretch>
            </p:blipFill>
            <p:spPr bwMode="auto">
              <a:xfrm>
                <a:off x="6857776" y="1593690"/>
                <a:ext cx="1330001" cy="900000"/>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45"/>
              <p:cNvSpPr>
                <a:spLocks noChangeArrowheads="1"/>
              </p:cNvSpPr>
              <p:nvPr/>
            </p:nvSpPr>
            <p:spPr bwMode="gray">
              <a:xfrm>
                <a:off x="6658680" y="2416558"/>
                <a:ext cx="1728192" cy="1615427"/>
              </a:xfrm>
              <a:prstGeom prst="rect">
                <a:avLst/>
              </a:prstGeom>
              <a:noFill/>
              <a:ln w="9525">
                <a:noFill/>
                <a:miter lim="800000"/>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人才圈子</a:t>
                </a:r>
                <a:endParaRPr lang="en-US" altLang="zh-CN" sz="1600" b="1" dirty="0">
                  <a:solidFill>
                    <a:srgbClr val="080808"/>
                  </a:solidFill>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基础课程</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职业认证</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大赛</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人才培养</a:t>
                </a:r>
                <a:endParaRPr lang="en-US" altLang="zh-CN" sz="1200" dirty="0">
                  <a:latin typeface="+mn-ea"/>
                  <a:ea typeface="+mn-ea"/>
                </a:endParaRPr>
              </a:p>
            </p:txBody>
          </p:sp>
        </p:grpSp>
        <p:grpSp>
          <p:nvGrpSpPr>
            <p:cNvPr id="13" name="组合 12"/>
            <p:cNvGrpSpPr/>
            <p:nvPr/>
          </p:nvGrpSpPr>
          <p:grpSpPr>
            <a:xfrm>
              <a:off x="8941903" y="1449574"/>
              <a:ext cx="1728192" cy="2153220"/>
              <a:chOff x="8941903" y="1593690"/>
              <a:chExt cx="1728192" cy="2153220"/>
            </a:xfrm>
          </p:grpSpPr>
          <p:pic>
            <p:nvPicPr>
              <p:cNvPr id="96" name="Picture 12" descr="https://timgsa.baidu.com/timg?image&amp;quality=80&amp;size=b9999_10000&amp;sec=1562415228183&amp;di=e39be990ccdedc10e3a75904b0826e2b&amp;imgtype=jpg&amp;src=http%3A%2F%2Fimg2.imgtn.bdimg.com%2Fit%2Fu%3D4063463992%2C2659949890%26fm%3D214%26gp%3D0.jpg"/>
              <p:cNvPicPr>
                <a:picLocks noChangeAspect="1" noChangeArrowheads="1"/>
              </p:cNvPicPr>
              <p:nvPr/>
            </p:nvPicPr>
            <p:blipFill rotWithShape="1">
              <a:blip r:embed="rId7">
                <a:clrChange>
                  <a:clrFrom>
                    <a:srgbClr val="D0E4ED"/>
                  </a:clrFrom>
                  <a:clrTo>
                    <a:srgbClr val="D0E4ED">
                      <a:alpha val="0"/>
                    </a:srgbClr>
                  </a:clrTo>
                </a:clrChange>
                <a:extLst>
                  <a:ext uri="{28A0092B-C50C-407E-A947-70E740481C1C}">
                    <a14:useLocalDpi xmlns:a14="http://schemas.microsoft.com/office/drawing/2010/main" val="0"/>
                  </a:ext>
                </a:extLst>
              </a:blip>
              <a:srcRect l="76095" t="52432" r="5155" b="28520"/>
              <a:stretch>
                <a:fillRect/>
              </a:stretch>
            </p:blipFill>
            <p:spPr bwMode="auto">
              <a:xfrm>
                <a:off x="9361920" y="1593690"/>
                <a:ext cx="888159" cy="900000"/>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45"/>
              <p:cNvSpPr>
                <a:spLocks noChangeArrowheads="1"/>
              </p:cNvSpPr>
              <p:nvPr/>
            </p:nvSpPr>
            <p:spPr bwMode="gray">
              <a:xfrm>
                <a:off x="8941903" y="2416558"/>
                <a:ext cx="1728192" cy="1330352"/>
              </a:xfrm>
              <a:prstGeom prst="rect">
                <a:avLst/>
              </a:prstGeom>
              <a:noFill/>
              <a:ln w="9525">
                <a:noFill/>
                <a:miter lim="800000"/>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凌云计划</a:t>
                </a:r>
                <a:endParaRPr lang="en-US" altLang="zh-CN" sz="1600" b="1" dirty="0">
                  <a:solidFill>
                    <a:srgbClr val="080808"/>
                  </a:solidFill>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品牌合作</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原厂认证</a:t>
                </a:r>
                <a:endParaRPr lang="en-US" altLang="zh-CN" sz="1200" dirty="0">
                  <a:latin typeface="+mn-ea"/>
                  <a:ea typeface="+mn-ea"/>
                </a:endParaRPr>
              </a:p>
              <a:p>
                <a:pPr marL="285750" indent="-285750">
                  <a:lnSpc>
                    <a:spcPct val="150000"/>
                  </a:lnSpc>
                  <a:buSzPct val="75000"/>
                  <a:buFont typeface="Wingdings" panose="05000000000000000000" pitchFamily="2" charset="2"/>
                  <a:buChar char="l"/>
                </a:pPr>
                <a:r>
                  <a:rPr lang="zh-CN" altLang="en-US" sz="1200" dirty="0">
                    <a:latin typeface="+mn-ea"/>
                    <a:ea typeface="+mn-ea"/>
                  </a:rPr>
                  <a:t>联合展示和宣传</a:t>
                </a:r>
                <a:endParaRPr lang="en-US" altLang="zh-CN" sz="1200" dirty="0">
                  <a:latin typeface="+mn-ea"/>
                  <a:ea typeface="+mn-ea"/>
                </a:endParaRPr>
              </a:p>
            </p:txBody>
          </p:sp>
        </p:grpSp>
      </p:grpSp>
      <p:sp>
        <p:nvSpPr>
          <p:cNvPr id="4" name="标题 3"/>
          <p:cNvSpPr>
            <a:spLocks noGrp="1"/>
          </p:cNvSpPr>
          <p:nvPr>
            <p:ph type="title"/>
          </p:nvPr>
        </p:nvSpPr>
        <p:spPr/>
        <p:txBody>
          <a:bodyPr/>
          <a:lstStyle/>
          <a:p>
            <a:r>
              <a:rPr lang="zh-CN" altLang="en-US" dirty="0" smtClean="0">
                <a:solidFill>
                  <a:schemeClr val="tx1"/>
                </a:solidFill>
              </a:rPr>
              <a:t>鲲鹏社区</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0" indent="0">
              <a:buNone/>
            </a:pPr>
            <a:r>
              <a:rPr lang="en-US" altLang="zh-CN" dirty="0" smtClean="0"/>
              <a:t>1. </a:t>
            </a:r>
            <a:r>
              <a:rPr lang="zh-CN" altLang="en-US" dirty="0" smtClean="0"/>
              <a:t>华为鲲鹏计算产业相关产品</a:t>
            </a:r>
            <a:r>
              <a:rPr lang="zh-CN" altLang="en-US" dirty="0"/>
              <a:t>有</a:t>
            </a:r>
            <a:r>
              <a:rPr lang="zh-CN" altLang="en-US" dirty="0" smtClean="0"/>
              <a:t>哪些？</a:t>
            </a:r>
            <a:r>
              <a:rPr lang="zh-CN" altLang="en-US" dirty="0"/>
              <a:t>（  ）</a:t>
            </a:r>
            <a:endParaRPr lang="en-US" altLang="zh-CN" dirty="0"/>
          </a:p>
          <a:p>
            <a:pPr marL="744220" lvl="1" indent="-342900">
              <a:buFont typeface="+mj-lt"/>
              <a:buAutoNum type="alphaUcPeriod"/>
            </a:pPr>
            <a:r>
              <a:rPr lang="zh-CN" altLang="en-US" dirty="0" smtClean="0">
                <a:latin typeface="+mn-ea"/>
              </a:rPr>
              <a:t>华为鲲鹏处理器</a:t>
            </a:r>
            <a:endParaRPr lang="en-US" altLang="zh-CN" dirty="0">
              <a:latin typeface="+mn-ea"/>
            </a:endParaRPr>
          </a:p>
          <a:p>
            <a:pPr marL="744220" lvl="1" indent="-342900">
              <a:buFont typeface="+mj-lt"/>
              <a:buAutoNum type="alphaUcPeriod"/>
            </a:pPr>
            <a:r>
              <a:rPr lang="en-US" altLang="zh-CN" dirty="0" err="1" smtClean="0">
                <a:latin typeface="+mn-ea"/>
              </a:rPr>
              <a:t>TaiShan</a:t>
            </a:r>
            <a:r>
              <a:rPr lang="zh-CN" altLang="en-US" dirty="0" smtClean="0">
                <a:latin typeface="+mn-ea"/>
              </a:rPr>
              <a:t>服务器</a:t>
            </a:r>
            <a:endParaRPr lang="en-US" altLang="zh-CN" dirty="0">
              <a:latin typeface="+mn-ea"/>
            </a:endParaRPr>
          </a:p>
          <a:p>
            <a:pPr marL="744220" lvl="1" indent="-342900">
              <a:buFont typeface="+mj-lt"/>
              <a:buAutoNum type="alphaUcPeriod"/>
            </a:pPr>
            <a:r>
              <a:rPr lang="zh-CN" altLang="en-US" dirty="0" smtClean="0">
                <a:latin typeface="+mn-ea"/>
              </a:rPr>
              <a:t>华为云鲲鹏</a:t>
            </a:r>
            <a:r>
              <a:rPr lang="zh-CN" altLang="en-US" dirty="0">
                <a:latin typeface="+mn-ea"/>
              </a:rPr>
              <a:t>云</a:t>
            </a:r>
            <a:r>
              <a:rPr lang="zh-CN" altLang="en-US" dirty="0" smtClean="0">
                <a:latin typeface="+mn-ea"/>
              </a:rPr>
              <a:t>服务</a:t>
            </a:r>
            <a:endParaRPr lang="en-US" altLang="zh-CN" dirty="0" smtClean="0"/>
          </a:p>
          <a:p>
            <a:pPr marL="0" indent="0">
              <a:buNone/>
            </a:pPr>
            <a:r>
              <a:rPr lang="en-US" altLang="zh-CN" dirty="0" smtClean="0"/>
              <a:t>2. </a:t>
            </a:r>
            <a:r>
              <a:rPr lang="zh-CN" altLang="en-US" dirty="0" smtClean="0"/>
              <a:t>围绕鲲鹏计算产业，华为提供（  ）支持。</a:t>
            </a:r>
            <a:endParaRPr lang="en-US" altLang="zh-CN" dirty="0" smtClean="0"/>
          </a:p>
          <a:p>
            <a:pPr marL="744220" lvl="1" indent="-342900">
              <a:buFont typeface="+mj-lt"/>
              <a:buAutoNum type="alphaUcPeriod"/>
            </a:pPr>
            <a:r>
              <a:rPr lang="zh-CN" altLang="en-US" dirty="0" smtClean="0"/>
              <a:t>云</a:t>
            </a:r>
            <a:r>
              <a:rPr lang="zh-CN" altLang="en-US" dirty="0"/>
              <a:t>服务</a:t>
            </a:r>
            <a:endParaRPr lang="en-US" altLang="zh-CN" dirty="0"/>
          </a:p>
          <a:p>
            <a:pPr marL="744220" lvl="1" indent="-342900">
              <a:buFont typeface="+mj-lt"/>
              <a:buAutoNum type="alphaUcPeriod"/>
            </a:pPr>
            <a:r>
              <a:rPr lang="zh-CN" altLang="en-US" dirty="0" smtClean="0"/>
              <a:t>工具</a:t>
            </a:r>
            <a:r>
              <a:rPr lang="zh-CN" altLang="en-US" dirty="0"/>
              <a:t>链</a:t>
            </a:r>
            <a:endParaRPr lang="en-US" altLang="zh-CN" dirty="0"/>
          </a:p>
          <a:p>
            <a:pPr marL="744220" lvl="1" indent="-342900">
              <a:buFont typeface="+mj-lt"/>
              <a:buAutoNum type="alphaUcPeriod"/>
            </a:pPr>
            <a:r>
              <a:rPr lang="zh-CN" altLang="en-US" dirty="0" smtClean="0"/>
              <a:t>社区</a:t>
            </a:r>
            <a:r>
              <a:rPr lang="zh-CN" altLang="en-US" dirty="0"/>
              <a:t>服务</a:t>
            </a:r>
            <a:endParaRPr lang="en-US" altLang="zh-CN" dirty="0"/>
          </a:p>
          <a:p>
            <a:pPr marL="744220" lvl="1" indent="-342900">
              <a:buFont typeface="+mj-lt"/>
              <a:buAutoNum type="alphaUcPeriod"/>
            </a:pPr>
            <a:r>
              <a:rPr lang="zh-CN" altLang="en-US" dirty="0" smtClean="0"/>
              <a:t>专业</a:t>
            </a:r>
            <a:r>
              <a:rPr lang="zh-CN" altLang="en-US" dirty="0"/>
              <a:t>服务</a:t>
            </a:r>
            <a:endParaRPr lang="en-US" altLang="zh-CN" dirty="0"/>
          </a:p>
          <a:p>
            <a:pPr marL="0" indent="0">
              <a:buNone/>
            </a:pP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dirty="0" smtClean="0"/>
              <a:t>通过本节的学习，需要掌握如下内容点：</a:t>
            </a:r>
            <a:endParaRPr lang="en-US" altLang="zh-CN" dirty="0" smtClean="0"/>
          </a:p>
          <a:p>
            <a:r>
              <a:rPr lang="zh-CN" altLang="en-US" sz="2000" dirty="0" smtClean="0"/>
              <a:t>计算产业发展趋势</a:t>
            </a:r>
            <a:endParaRPr lang="en-US" altLang="zh-CN" sz="2000" dirty="0" smtClean="0"/>
          </a:p>
          <a:p>
            <a:r>
              <a:rPr lang="zh-CN" altLang="en-US" sz="2000" dirty="0" smtClean="0"/>
              <a:t>鲲鹏</a:t>
            </a:r>
            <a:r>
              <a:rPr lang="zh-CN" altLang="en-US" sz="2000" dirty="0"/>
              <a:t>计算</a:t>
            </a:r>
            <a:r>
              <a:rPr lang="zh-CN" altLang="en-US" sz="2000" dirty="0" smtClean="0"/>
              <a:t>产业</a:t>
            </a:r>
            <a:r>
              <a:rPr lang="zh-CN" altLang="en-US" sz="2000" dirty="0"/>
              <a:t>组成</a:t>
            </a:r>
            <a:endParaRPr lang="en-US" altLang="zh-CN" sz="2000" dirty="0"/>
          </a:p>
          <a:p>
            <a:r>
              <a:rPr lang="zh-CN" altLang="en-US" sz="2000" dirty="0" smtClean="0"/>
              <a:t>鲲鹏计算产业生态</a:t>
            </a:r>
            <a:endParaRPr lang="en-US" altLang="zh-CN" sz="20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endParaRPr lang="zh-CN" altLang="en-US" dirty="0" smtClean="0"/>
          </a:p>
          <a:p>
            <a:pPr lvl="1"/>
            <a:r>
              <a:rPr lang="zh-CN" altLang="en-US" dirty="0" smtClean="0"/>
              <a:t>了解计算产业的发展趋势，鲲鹏计算产业以及鲲鹏生态的全景图；</a:t>
            </a:r>
            <a:endParaRPr lang="en-US" altLang="zh-CN" dirty="0" smtClean="0"/>
          </a:p>
          <a:p>
            <a:pPr lvl="1"/>
            <a:r>
              <a:rPr lang="zh-CN" altLang="en-US" dirty="0" smtClean="0"/>
              <a:t>描述华为鲲鹏</a:t>
            </a:r>
            <a:r>
              <a:rPr lang="zh-CN" altLang="en-US" dirty="0"/>
              <a:t>处理器</a:t>
            </a:r>
            <a:r>
              <a:rPr lang="zh-CN" altLang="en-US" dirty="0" smtClean="0"/>
              <a:t>产品的性能规格、技术创新；</a:t>
            </a:r>
            <a:endParaRPr lang="en-US" altLang="zh-CN" dirty="0" smtClean="0"/>
          </a:p>
          <a:p>
            <a:pPr lvl="1"/>
            <a:r>
              <a:rPr lang="zh-CN" altLang="en-US" dirty="0" smtClean="0"/>
              <a:t>了解</a:t>
            </a:r>
            <a:r>
              <a:rPr lang="en-US" altLang="zh-CN" dirty="0" err="1"/>
              <a:t>TaiShan</a:t>
            </a:r>
            <a:r>
              <a:rPr lang="en-US" altLang="zh-CN" dirty="0"/>
              <a:t> 200</a:t>
            </a:r>
            <a:r>
              <a:rPr lang="zh-CN" altLang="en-US" dirty="0"/>
              <a:t>机架服务器和</a:t>
            </a:r>
            <a:r>
              <a:rPr lang="en-US" altLang="zh-CN" dirty="0" err="1"/>
              <a:t>TaiShan</a:t>
            </a:r>
            <a:r>
              <a:rPr lang="en-US" altLang="zh-CN" dirty="0"/>
              <a:t> 200</a:t>
            </a:r>
            <a:r>
              <a:rPr lang="zh-CN" altLang="en-US" dirty="0"/>
              <a:t>高密</a:t>
            </a:r>
            <a:r>
              <a:rPr lang="zh-CN" altLang="en-US" dirty="0" smtClean="0"/>
              <a:t>服务器；</a:t>
            </a:r>
            <a:endParaRPr lang="zh-CN" altLang="en-US" dirty="0"/>
          </a:p>
          <a:p>
            <a:pPr lvl="1"/>
            <a:r>
              <a:rPr lang="zh-CN" altLang="en-US" dirty="0">
                <a:latin typeface="微软雅黑" panose="020B0503020204020204" pitchFamily="34" charset="-122"/>
                <a:ea typeface="微软雅黑" panose="020B0503020204020204" pitchFamily="34" charset="-122"/>
              </a:rPr>
              <a:t>华为云鲲鹏云服务的</a:t>
            </a:r>
            <a:r>
              <a:rPr lang="zh-CN" altLang="en-US" dirty="0" smtClean="0">
                <a:latin typeface="微软雅黑" panose="020B0503020204020204" pitchFamily="34" charset="-122"/>
                <a:ea typeface="微软雅黑" panose="020B0503020204020204" pitchFamily="34" charset="-122"/>
              </a:rPr>
              <a:t>全景，了解常用的鲲鹏</a:t>
            </a:r>
            <a:r>
              <a:rPr lang="zh-CN" altLang="en-US" dirty="0">
                <a:latin typeface="微软雅黑" panose="020B0503020204020204" pitchFamily="34" charset="-122"/>
                <a:ea typeface="微软雅黑" panose="020B0503020204020204" pitchFamily="34" charset="-122"/>
              </a:rPr>
              <a:t>云</a:t>
            </a:r>
            <a:r>
              <a:rPr lang="zh-CN" altLang="en-US" dirty="0" smtClean="0">
                <a:latin typeface="微软雅黑" panose="020B0503020204020204" pitchFamily="34" charset="-122"/>
                <a:ea typeface="微软雅黑" panose="020B0503020204020204" pitchFamily="34" charset="-122"/>
              </a:rPr>
              <a:t>服务的特性；</a:t>
            </a:r>
            <a:endParaRPr lang="en-US" altLang="zh-CN" dirty="0">
              <a:latin typeface="微软雅黑" panose="020B0503020204020204" pitchFamily="34" charset="-122"/>
              <a:ea typeface="微软雅黑" panose="020B0503020204020204" pitchFamily="34" charset="-122"/>
            </a:endParaRPr>
          </a:p>
          <a:p>
            <a:pPr lvl="1"/>
            <a:r>
              <a:rPr lang="zh-CN" altLang="en-US" dirty="0" smtClean="0"/>
              <a:t>描述鲲鹏计算平台兼容</a:t>
            </a:r>
            <a:r>
              <a:rPr lang="zh-CN" altLang="en-US" dirty="0"/>
              <a:t>的</a:t>
            </a:r>
            <a:r>
              <a:rPr lang="zh-CN" altLang="en-US" dirty="0" smtClean="0"/>
              <a:t>操作系统</a:t>
            </a:r>
            <a:r>
              <a:rPr lang="zh-CN" altLang="en-US" dirty="0"/>
              <a:t>，</a:t>
            </a:r>
            <a:r>
              <a:rPr lang="zh-CN" altLang="en-US" dirty="0" smtClean="0"/>
              <a:t>了解</a:t>
            </a:r>
            <a:r>
              <a:rPr lang="en-US" altLang="zh-CN" dirty="0" smtClean="0"/>
              <a:t>openEuler</a:t>
            </a:r>
            <a:r>
              <a:rPr lang="zh-CN" altLang="en-US" dirty="0"/>
              <a:t>操作系统的特点以及</a:t>
            </a:r>
            <a:r>
              <a:rPr lang="en-US" altLang="zh-CN" dirty="0"/>
              <a:t>openEuler</a:t>
            </a:r>
            <a:r>
              <a:rPr lang="zh-CN" altLang="en-US" dirty="0"/>
              <a:t>开源社区的</a:t>
            </a:r>
            <a:r>
              <a:rPr lang="zh-CN" altLang="en-US" dirty="0" smtClean="0"/>
              <a:t>作用；</a:t>
            </a:r>
            <a:endParaRPr lang="zh-CN" altLang="en-US" dirty="0"/>
          </a:p>
          <a:p>
            <a:pPr lvl="1"/>
            <a:endParaRPr lang="en-US" altLang="zh-CN"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buSzPct val="60000"/>
              <a:buFont typeface="Wingdings" panose="05000000000000000000" pitchFamily="2" charset="2"/>
              <a:buChar char="n"/>
            </a:pPr>
            <a:r>
              <a:rPr lang="zh-CN" altLang="en-US" sz="1600" dirty="0">
                <a:latin typeface="+mn-ea"/>
              </a:rPr>
              <a:t>华为鲲鹏处理器概述</a:t>
            </a:r>
            <a:endParaRPr lang="zh-CN" altLang="en-US" sz="1600" dirty="0">
              <a:latin typeface="+mn-ea"/>
            </a:endParaRPr>
          </a:p>
          <a:p>
            <a:pPr lvl="1">
              <a:buClrTx/>
            </a:pPr>
            <a:r>
              <a:rPr lang="zh-CN" altLang="en-US" sz="1600" dirty="0">
                <a:solidFill>
                  <a:schemeClr val="bg1">
                    <a:lumMod val="50000"/>
                  </a:schemeClr>
                </a:solidFill>
                <a:latin typeface="+mn-ea"/>
              </a:rPr>
              <a:t>华为鲲鹏处理器架构介绍</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华为鲲鹏处理器应用场景介绍</a:t>
            </a:r>
            <a:endParaRPr lang="zh-CN" altLang="en-US" sz="1600" dirty="0">
              <a:solidFill>
                <a:schemeClr val="bg1">
                  <a:lumMod val="50000"/>
                </a:schemeClr>
              </a:solidFill>
              <a:latin typeface="+mn-ea"/>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sz="quarter" idx="10"/>
          </p:nvPr>
        </p:nvSpPr>
        <p:spPr/>
        <p:txBody>
          <a:bodyPr/>
          <a:lstStyle/>
          <a:p>
            <a:r>
              <a:rPr lang="zh-CN" altLang="en-US" sz="1800" dirty="0" smtClean="0"/>
              <a:t>本节主要</a:t>
            </a:r>
            <a:r>
              <a:rPr lang="zh-CN" altLang="en-US" sz="1800" dirty="0"/>
              <a:t>介绍华为鲲鹏处理器，包括其架构，型号及规格，技术创新以及使用场景等</a:t>
            </a:r>
            <a:r>
              <a:rPr lang="zh-CN" altLang="en-US" sz="1800" dirty="0" smtClean="0"/>
              <a:t>内容。</a:t>
            </a:r>
            <a:endParaRPr lang="en-US" altLang="zh-CN" sz="1800" dirty="0" smtClean="0"/>
          </a:p>
          <a:p>
            <a:r>
              <a:rPr lang="zh-CN" altLang="en-US" sz="1800" dirty="0"/>
              <a:t>学完本课程后，您将能够：</a:t>
            </a:r>
            <a:endParaRPr lang="zh-CN" altLang="en-US" sz="1800" dirty="0"/>
          </a:p>
          <a:p>
            <a:pPr lvl="1"/>
            <a:r>
              <a:rPr lang="zh-CN" altLang="en-US" sz="1800" dirty="0"/>
              <a:t>了解华为鲲鹏处理器的架构</a:t>
            </a:r>
            <a:endParaRPr lang="en-US" altLang="zh-CN" sz="1800" dirty="0"/>
          </a:p>
          <a:p>
            <a:pPr lvl="1"/>
            <a:r>
              <a:rPr lang="zh-CN" altLang="en-US" sz="1800" dirty="0"/>
              <a:t>描述华为鲲鹏处理器性能规格</a:t>
            </a:r>
            <a:endParaRPr lang="en-US" altLang="zh-CN" sz="1800" dirty="0"/>
          </a:p>
          <a:p>
            <a:pPr lvl="1"/>
            <a:r>
              <a:rPr lang="zh-CN" altLang="en-US" sz="1800" dirty="0"/>
              <a:t>描述华为鲲鹏处理器的技术创新</a:t>
            </a:r>
            <a:endParaRPr lang="en-US" altLang="zh-CN" sz="1800" dirty="0"/>
          </a:p>
          <a:p>
            <a:pPr lvl="1"/>
            <a:r>
              <a:rPr lang="zh-CN" altLang="en-US" sz="1800" dirty="0"/>
              <a:t>描述华为鲲鹏处理器的特点和应用场景</a:t>
            </a:r>
            <a:endParaRPr lang="en-US" altLang="zh-CN" sz="1800" dirty="0"/>
          </a:p>
          <a:p>
            <a:endParaRPr lang="zh-CN" altLang="en-US" sz="1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华为鲲鹏处理器概述</a:t>
            </a:r>
            <a:endParaRPr lang="zh-CN" altLang="en-US" dirty="0">
              <a:solidFill>
                <a:schemeClr val="tx1"/>
              </a:solidFill>
            </a:endParaRPr>
          </a:p>
        </p:txBody>
      </p:sp>
      <p:sp>
        <p:nvSpPr>
          <p:cNvPr id="3" name="文本占位符 2"/>
          <p:cNvSpPr>
            <a:spLocks noGrp="1"/>
          </p:cNvSpPr>
          <p:nvPr>
            <p:ph type="body" sz="quarter" idx="10"/>
          </p:nvPr>
        </p:nvSpPr>
        <p:spPr>
          <a:xfrm>
            <a:off x="912815" y="1168504"/>
            <a:ext cx="10560048" cy="4680000"/>
          </a:xfrm>
        </p:spPr>
        <p:txBody>
          <a:bodyPr/>
          <a:lstStyle/>
          <a:p>
            <a:pPr algn="l"/>
            <a:r>
              <a:rPr lang="zh-CN" altLang="en-US" sz="1800" dirty="0" smtClean="0"/>
              <a:t>华为鲲鹏处理器是华为自主研发的基于</a:t>
            </a:r>
            <a:r>
              <a:rPr lang="en-US" altLang="zh-CN" sz="1800" dirty="0" smtClean="0"/>
              <a:t>ARM</a:t>
            </a:r>
            <a:r>
              <a:rPr lang="zh-CN" altLang="en-US" sz="1800" dirty="0"/>
              <a:t>架构</a:t>
            </a:r>
            <a:r>
              <a:rPr lang="zh-CN" altLang="en-US" sz="1800" dirty="0" smtClean="0"/>
              <a:t>的企业级</a:t>
            </a:r>
            <a:r>
              <a:rPr lang="zh-CN" altLang="en-US" sz="1800" dirty="0"/>
              <a:t>系列</a:t>
            </a:r>
            <a:r>
              <a:rPr lang="zh-CN" altLang="en-US" sz="1800" dirty="0" smtClean="0"/>
              <a:t>处理器产品，包含</a:t>
            </a:r>
            <a:r>
              <a:rPr lang="zh-CN" altLang="en-US" sz="1800" dirty="0"/>
              <a:t>“算、存、传、管、智”五</a:t>
            </a:r>
            <a:r>
              <a:rPr lang="zh-CN" altLang="en-US" sz="1800" dirty="0" smtClean="0"/>
              <a:t>个产品系统体系。</a:t>
            </a:r>
            <a:endParaRPr lang="en-US" altLang="zh-CN" sz="1800" dirty="0"/>
          </a:p>
          <a:p>
            <a:pPr algn="l"/>
            <a:endParaRPr lang="zh-CN" altLang="en-US" sz="1800" dirty="0"/>
          </a:p>
        </p:txBody>
      </p:sp>
      <p:grpSp>
        <p:nvGrpSpPr>
          <p:cNvPr id="4" name="组合 3"/>
          <p:cNvGrpSpPr/>
          <p:nvPr/>
        </p:nvGrpSpPr>
        <p:grpSpPr>
          <a:xfrm>
            <a:off x="1008064" y="2168860"/>
            <a:ext cx="10464800" cy="4101564"/>
            <a:chOff x="372907" y="2027736"/>
            <a:chExt cx="11638804" cy="4677628"/>
          </a:xfrm>
        </p:grpSpPr>
        <p:pic>
          <p:nvPicPr>
            <p:cNvPr id="10" name="图片 9"/>
            <p:cNvPicPr>
              <a:picLocks noChangeAspect="1"/>
            </p:cNvPicPr>
            <p:nvPr/>
          </p:nvPicPr>
          <p:blipFill>
            <a:blip r:embed="rId1"/>
            <a:stretch>
              <a:fillRect/>
            </a:stretch>
          </p:blipFill>
          <p:spPr>
            <a:xfrm>
              <a:off x="1287875" y="2117251"/>
              <a:ext cx="563147" cy="511952"/>
            </a:xfrm>
            <a:prstGeom prst="rect">
              <a:avLst/>
            </a:prstGeom>
          </p:spPr>
        </p:pic>
        <p:pic>
          <p:nvPicPr>
            <p:cNvPr id="11" name="图片 10"/>
            <p:cNvPicPr>
              <a:picLocks noChangeAspect="1"/>
            </p:cNvPicPr>
            <p:nvPr/>
          </p:nvPicPr>
          <p:blipFill>
            <a:blip r:embed="rId2"/>
            <a:stretch>
              <a:fillRect/>
            </a:stretch>
          </p:blipFill>
          <p:spPr>
            <a:xfrm>
              <a:off x="2649407" y="2119214"/>
              <a:ext cx="495899" cy="495899"/>
            </a:xfrm>
            <a:prstGeom prst="rect">
              <a:avLst/>
            </a:prstGeom>
          </p:spPr>
        </p:pic>
        <p:pic>
          <p:nvPicPr>
            <p:cNvPr id="12" name="图片 11"/>
            <p:cNvPicPr>
              <a:picLocks noChangeAspect="1"/>
            </p:cNvPicPr>
            <p:nvPr/>
          </p:nvPicPr>
          <p:blipFill>
            <a:blip r:embed="rId3"/>
            <a:stretch>
              <a:fillRect/>
            </a:stretch>
          </p:blipFill>
          <p:spPr>
            <a:xfrm>
              <a:off x="4030483" y="2116076"/>
              <a:ext cx="457726" cy="469588"/>
            </a:xfrm>
            <a:prstGeom prst="rect">
              <a:avLst/>
            </a:prstGeom>
          </p:spPr>
        </p:pic>
        <p:pic>
          <p:nvPicPr>
            <p:cNvPr id="13" name="图片 12"/>
            <p:cNvPicPr>
              <a:picLocks noChangeAspect="1"/>
            </p:cNvPicPr>
            <p:nvPr/>
          </p:nvPicPr>
          <p:blipFill>
            <a:blip r:embed="rId4"/>
            <a:stretch>
              <a:fillRect/>
            </a:stretch>
          </p:blipFill>
          <p:spPr>
            <a:xfrm>
              <a:off x="5859816" y="2102331"/>
              <a:ext cx="506128" cy="500627"/>
            </a:xfrm>
            <a:prstGeom prst="rect">
              <a:avLst/>
            </a:prstGeom>
          </p:spPr>
        </p:pic>
        <p:pic>
          <p:nvPicPr>
            <p:cNvPr id="14" name="图片 13"/>
            <p:cNvPicPr>
              <a:picLocks noChangeAspect="1"/>
            </p:cNvPicPr>
            <p:nvPr/>
          </p:nvPicPr>
          <p:blipFill>
            <a:blip r:embed="rId5"/>
            <a:stretch>
              <a:fillRect/>
            </a:stretch>
          </p:blipFill>
          <p:spPr>
            <a:xfrm>
              <a:off x="6483763" y="2097736"/>
              <a:ext cx="484557" cy="506335"/>
            </a:xfrm>
            <a:prstGeom prst="rect">
              <a:avLst/>
            </a:prstGeom>
          </p:spPr>
        </p:pic>
        <p:pic>
          <p:nvPicPr>
            <p:cNvPr id="15" name="图片 14"/>
            <p:cNvPicPr>
              <a:picLocks noChangeAspect="1"/>
            </p:cNvPicPr>
            <p:nvPr/>
          </p:nvPicPr>
          <p:blipFill>
            <a:blip r:embed="rId6"/>
            <a:stretch>
              <a:fillRect/>
            </a:stretch>
          </p:blipFill>
          <p:spPr>
            <a:xfrm>
              <a:off x="7729289" y="2077895"/>
              <a:ext cx="502946" cy="519527"/>
            </a:xfrm>
            <a:prstGeom prst="rect">
              <a:avLst/>
            </a:prstGeom>
          </p:spPr>
        </p:pic>
        <p:pic>
          <p:nvPicPr>
            <p:cNvPr id="16" name="图片 15"/>
            <p:cNvPicPr>
              <a:picLocks noChangeAspect="1"/>
            </p:cNvPicPr>
            <p:nvPr/>
          </p:nvPicPr>
          <p:blipFill>
            <a:blip r:embed="rId7"/>
            <a:stretch>
              <a:fillRect/>
            </a:stretch>
          </p:blipFill>
          <p:spPr>
            <a:xfrm>
              <a:off x="8405331" y="2077895"/>
              <a:ext cx="509491" cy="526105"/>
            </a:xfrm>
            <a:prstGeom prst="rect">
              <a:avLst/>
            </a:prstGeom>
          </p:spPr>
        </p:pic>
        <p:pic>
          <p:nvPicPr>
            <p:cNvPr id="17" name="图片 16"/>
            <p:cNvPicPr>
              <a:picLocks noChangeAspect="1"/>
            </p:cNvPicPr>
            <p:nvPr/>
          </p:nvPicPr>
          <p:blipFill>
            <a:blip r:embed="rId8"/>
            <a:stretch>
              <a:fillRect/>
            </a:stretch>
          </p:blipFill>
          <p:spPr>
            <a:xfrm>
              <a:off x="9653956" y="2077896"/>
              <a:ext cx="512870" cy="509086"/>
            </a:xfrm>
            <a:prstGeom prst="rect">
              <a:avLst/>
            </a:prstGeom>
          </p:spPr>
        </p:pic>
        <p:pic>
          <p:nvPicPr>
            <p:cNvPr id="18" name="图片 17"/>
            <p:cNvPicPr>
              <a:picLocks noChangeAspect="1"/>
            </p:cNvPicPr>
            <p:nvPr/>
          </p:nvPicPr>
          <p:blipFill>
            <a:blip r:embed="rId9"/>
            <a:stretch>
              <a:fillRect/>
            </a:stretch>
          </p:blipFill>
          <p:spPr>
            <a:xfrm>
              <a:off x="11039787" y="2085544"/>
              <a:ext cx="470421" cy="501437"/>
            </a:xfrm>
            <a:prstGeom prst="rect">
              <a:avLst/>
            </a:prstGeom>
          </p:spPr>
        </p:pic>
        <p:sp>
          <p:nvSpPr>
            <p:cNvPr id="19" name="文本框 18"/>
            <p:cNvSpPr txBox="1"/>
            <p:nvPr/>
          </p:nvSpPr>
          <p:spPr>
            <a:xfrm>
              <a:off x="1771449" y="2148974"/>
              <a:ext cx="942580"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嵌入式</a:t>
              </a:r>
              <a:r>
                <a:rPr lang="en-US" altLang="zh-CN" dirty="0">
                  <a:latin typeface="微软雅黑" panose="020B0503020204020204" pitchFamily="34" charset="-122"/>
                  <a:ea typeface="微软雅黑" panose="020B0503020204020204" pitchFamily="34" charset="-122"/>
                </a:rPr>
                <a:t>CPU</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（启航）</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042877" y="2079113"/>
              <a:ext cx="923924" cy="553998"/>
            </a:xfrm>
            <a:prstGeom prst="rect">
              <a:avLst/>
            </a:prstGeom>
            <a:noFill/>
          </p:spPr>
          <p:txBody>
            <a:bodyPr wrap="square" rtlCol="0">
              <a:spAutoFit/>
            </a:bodyPr>
            <a:lstStyle/>
            <a:p>
              <a:pPr algn="ctr"/>
              <a:r>
                <a:rPr lang="en-US" altLang="zh-CN" dirty="0" err="1" smtClean="0">
                  <a:latin typeface="微软雅黑" panose="020B0503020204020204" pitchFamily="34" charset="-122"/>
                  <a:ea typeface="微软雅黑" panose="020B0503020204020204" pitchFamily="34" charset="-122"/>
                </a:rPr>
                <a:t>Kunpeng</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处理器</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386218" y="2065031"/>
              <a:ext cx="862452" cy="553998"/>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Kunpeng</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处理器</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5141183" y="2053152"/>
              <a:ext cx="810080" cy="553998"/>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Kunpeng</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处理器</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代</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6799426" y="2040167"/>
              <a:ext cx="1053536" cy="553997"/>
            </a:xfrm>
            <a:prstGeom prst="rect">
              <a:avLst/>
            </a:prstGeom>
            <a:noFill/>
          </p:spPr>
          <p:txBody>
            <a:bodyPr wrap="square" rtlCol="0">
              <a:spAutoFit/>
            </a:bodyPr>
            <a:lstStyle/>
            <a:p>
              <a:pPr algn="ctr"/>
              <a:r>
                <a:rPr lang="en-US" altLang="zh-CN" dirty="0" err="1">
                  <a:solidFill>
                    <a:srgbClr val="E57943"/>
                  </a:solidFill>
                  <a:latin typeface="微软雅黑" panose="020B0503020204020204" pitchFamily="34" charset="-122"/>
                  <a:ea typeface="微软雅黑" panose="020B0503020204020204" pitchFamily="34" charset="-122"/>
                </a:rPr>
                <a:t>Kunpeng</a:t>
              </a:r>
              <a:endParaRPr lang="en-US" altLang="zh-CN" dirty="0">
                <a:solidFill>
                  <a:srgbClr val="E57943"/>
                </a:solidFill>
                <a:latin typeface="微软雅黑" panose="020B0503020204020204" pitchFamily="34" charset="-122"/>
                <a:ea typeface="微软雅黑" panose="020B0503020204020204" pitchFamily="34" charset="-122"/>
              </a:endParaRPr>
            </a:p>
            <a:p>
              <a:pPr algn="ctr"/>
              <a:r>
                <a:rPr lang="en-US" altLang="zh-CN" dirty="0">
                  <a:solidFill>
                    <a:srgbClr val="E57943"/>
                  </a:solidFill>
                  <a:latin typeface="微软雅黑" panose="020B0503020204020204" pitchFamily="34" charset="-122"/>
                  <a:ea typeface="微软雅黑" panose="020B0503020204020204" pitchFamily="34" charset="-122"/>
                </a:rPr>
                <a:t>PC</a:t>
              </a:r>
              <a:r>
                <a:rPr lang="zh-CN" altLang="en-US" dirty="0">
                  <a:solidFill>
                    <a:srgbClr val="E57943"/>
                  </a:solidFill>
                  <a:latin typeface="微软雅黑" panose="020B0503020204020204" pitchFamily="34" charset="-122"/>
                  <a:ea typeface="微软雅黑" panose="020B0503020204020204" pitchFamily="34" charset="-122"/>
                </a:rPr>
                <a:t>级处理器</a:t>
              </a:r>
              <a:endParaRPr lang="zh-CN" altLang="en-US"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1</a:t>
              </a:r>
              <a:r>
                <a:rPr lang="zh-CN" altLang="en-US" dirty="0">
                  <a:solidFill>
                    <a:srgbClr val="E57943"/>
                  </a:solidFill>
                  <a:latin typeface="微软雅黑" panose="020B0503020204020204" pitchFamily="34" charset="-122"/>
                  <a:ea typeface="微软雅黑" panose="020B0503020204020204" pitchFamily="34" charset="-122"/>
                </a:rPr>
                <a:t>代）</a:t>
              </a:r>
              <a:endParaRPr lang="zh-CN" altLang="en-US" dirty="0">
                <a:solidFill>
                  <a:srgbClr val="E57943"/>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848570" y="2027736"/>
              <a:ext cx="838854" cy="553998"/>
            </a:xfrm>
            <a:prstGeom prst="rect">
              <a:avLst/>
            </a:prstGeom>
            <a:noFill/>
          </p:spPr>
          <p:txBody>
            <a:bodyPr wrap="square" rtlCol="0">
              <a:spAutoFit/>
            </a:bodyPr>
            <a:lstStyle/>
            <a:p>
              <a:pPr algn="ctr"/>
              <a:r>
                <a:rPr lang="en-US" altLang="zh-CN" dirty="0" err="1">
                  <a:solidFill>
                    <a:srgbClr val="E57943"/>
                  </a:solidFill>
                  <a:latin typeface="微软雅黑" panose="020B0503020204020204" pitchFamily="34" charset="-122"/>
                  <a:ea typeface="微软雅黑" panose="020B0503020204020204" pitchFamily="34" charset="-122"/>
                </a:rPr>
                <a:t>Kunpeng</a:t>
              </a:r>
              <a:endParaRPr lang="en-US" altLang="zh-CN"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处理器</a:t>
              </a:r>
              <a:endParaRPr lang="zh-CN" altLang="en-US"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4</a:t>
              </a:r>
              <a:r>
                <a:rPr lang="zh-CN" altLang="en-US" dirty="0">
                  <a:solidFill>
                    <a:srgbClr val="E57943"/>
                  </a:solidFill>
                  <a:latin typeface="微软雅黑" panose="020B0503020204020204" pitchFamily="34" charset="-122"/>
                  <a:ea typeface="微软雅黑" panose="020B0503020204020204" pitchFamily="34" charset="-122"/>
                </a:rPr>
                <a:t>代）</a:t>
              </a:r>
              <a:endParaRPr lang="zh-CN" altLang="en-US" dirty="0">
                <a:solidFill>
                  <a:srgbClr val="E57943"/>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0078745" y="2027737"/>
              <a:ext cx="989867" cy="553998"/>
            </a:xfrm>
            <a:prstGeom prst="rect">
              <a:avLst/>
            </a:prstGeom>
            <a:noFill/>
          </p:spPr>
          <p:txBody>
            <a:bodyPr wrap="square" rtlCol="0">
              <a:spAutoFit/>
            </a:bodyPr>
            <a:lstStyle/>
            <a:p>
              <a:pPr algn="ctr"/>
              <a:r>
                <a:rPr lang="en-US" altLang="zh-CN" dirty="0" err="1">
                  <a:solidFill>
                    <a:srgbClr val="34AD5A"/>
                  </a:solidFill>
                  <a:latin typeface="微软雅黑" panose="020B0503020204020204" pitchFamily="34" charset="-122"/>
                  <a:ea typeface="微软雅黑" panose="020B0503020204020204" pitchFamily="34" charset="-122"/>
                </a:rPr>
                <a:t>Kunpeng</a:t>
              </a:r>
              <a:endParaRPr lang="en-US" altLang="zh-CN" dirty="0">
                <a:solidFill>
                  <a:srgbClr val="34AD5A"/>
                </a:solidFill>
                <a:latin typeface="微软雅黑" panose="020B0503020204020204" pitchFamily="34" charset="-122"/>
                <a:ea typeface="微软雅黑" panose="020B0503020204020204" pitchFamily="34" charset="-122"/>
              </a:endParaRPr>
            </a:p>
            <a:p>
              <a:pPr algn="ctr"/>
              <a:r>
                <a:rPr lang="en-US" altLang="zh-CN" dirty="0">
                  <a:solidFill>
                    <a:srgbClr val="34AD5A"/>
                  </a:solidFill>
                  <a:latin typeface="微软雅黑" panose="020B0503020204020204" pitchFamily="34" charset="-122"/>
                  <a:ea typeface="微软雅黑" panose="020B0503020204020204" pitchFamily="34" charset="-122"/>
                </a:rPr>
                <a:t>PC</a:t>
              </a:r>
              <a:r>
                <a:rPr lang="zh-CN" altLang="en-US" dirty="0">
                  <a:solidFill>
                    <a:srgbClr val="34AD5A"/>
                  </a:solidFill>
                  <a:latin typeface="微软雅黑" panose="020B0503020204020204" pitchFamily="34" charset="-122"/>
                  <a:ea typeface="微软雅黑" panose="020B0503020204020204" pitchFamily="34" charset="-122"/>
                </a:rPr>
                <a:t>级处理器</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smtClean="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endParaRPr lang="zh-CN" altLang="en-US" dirty="0">
                <a:solidFill>
                  <a:srgbClr val="34AD5A"/>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10"/>
            <a:stretch>
              <a:fillRect/>
            </a:stretch>
          </p:blipFill>
          <p:spPr>
            <a:xfrm>
              <a:off x="1934952" y="2970327"/>
              <a:ext cx="610154" cy="558125"/>
            </a:xfrm>
            <a:prstGeom prst="rect">
              <a:avLst/>
            </a:prstGeom>
          </p:spPr>
        </p:pic>
        <p:pic>
          <p:nvPicPr>
            <p:cNvPr id="27" name="图片 26"/>
            <p:cNvPicPr>
              <a:picLocks noChangeAspect="1"/>
            </p:cNvPicPr>
            <p:nvPr/>
          </p:nvPicPr>
          <p:blipFill>
            <a:blip r:embed="rId11"/>
            <a:stretch>
              <a:fillRect/>
            </a:stretch>
          </p:blipFill>
          <p:spPr>
            <a:xfrm>
              <a:off x="2696070" y="2970327"/>
              <a:ext cx="620138" cy="558125"/>
            </a:xfrm>
            <a:prstGeom prst="rect">
              <a:avLst/>
            </a:prstGeom>
          </p:spPr>
        </p:pic>
        <p:pic>
          <p:nvPicPr>
            <p:cNvPr id="28" name="图片 27"/>
            <p:cNvPicPr>
              <a:picLocks noChangeAspect="1"/>
            </p:cNvPicPr>
            <p:nvPr/>
          </p:nvPicPr>
          <p:blipFill>
            <a:blip r:embed="rId12"/>
            <a:stretch>
              <a:fillRect/>
            </a:stretch>
          </p:blipFill>
          <p:spPr>
            <a:xfrm>
              <a:off x="4156875" y="2970328"/>
              <a:ext cx="620138" cy="558124"/>
            </a:xfrm>
            <a:prstGeom prst="rect">
              <a:avLst/>
            </a:prstGeom>
          </p:spPr>
        </p:pic>
        <p:pic>
          <p:nvPicPr>
            <p:cNvPr id="29" name="图片 28"/>
            <p:cNvPicPr>
              <a:picLocks noChangeAspect="1"/>
            </p:cNvPicPr>
            <p:nvPr/>
          </p:nvPicPr>
          <p:blipFill>
            <a:blip r:embed="rId13"/>
            <a:stretch>
              <a:fillRect/>
            </a:stretch>
          </p:blipFill>
          <p:spPr>
            <a:xfrm>
              <a:off x="5829983" y="2970327"/>
              <a:ext cx="590975" cy="531877"/>
            </a:xfrm>
            <a:prstGeom prst="rect">
              <a:avLst/>
            </a:prstGeom>
          </p:spPr>
        </p:pic>
        <p:pic>
          <p:nvPicPr>
            <p:cNvPr id="30" name="图片 29"/>
            <p:cNvPicPr>
              <a:picLocks noChangeAspect="1"/>
            </p:cNvPicPr>
            <p:nvPr/>
          </p:nvPicPr>
          <p:blipFill>
            <a:blip r:embed="rId14"/>
            <a:stretch>
              <a:fillRect/>
            </a:stretch>
          </p:blipFill>
          <p:spPr>
            <a:xfrm>
              <a:off x="7314837" y="2970328"/>
              <a:ext cx="573482" cy="517002"/>
            </a:xfrm>
            <a:prstGeom prst="rect">
              <a:avLst/>
            </a:prstGeom>
          </p:spPr>
        </p:pic>
        <p:pic>
          <p:nvPicPr>
            <p:cNvPr id="31" name="图片 30"/>
            <p:cNvPicPr>
              <a:picLocks noChangeAspect="1"/>
            </p:cNvPicPr>
            <p:nvPr/>
          </p:nvPicPr>
          <p:blipFill>
            <a:blip r:embed="rId15"/>
            <a:stretch>
              <a:fillRect/>
            </a:stretch>
          </p:blipFill>
          <p:spPr>
            <a:xfrm>
              <a:off x="8999732" y="2970327"/>
              <a:ext cx="578341" cy="517002"/>
            </a:xfrm>
            <a:prstGeom prst="rect">
              <a:avLst/>
            </a:prstGeom>
          </p:spPr>
        </p:pic>
        <p:sp>
          <p:nvSpPr>
            <p:cNvPr id="32" name="文本框 31"/>
            <p:cNvSpPr txBox="1"/>
            <p:nvPr/>
          </p:nvSpPr>
          <p:spPr>
            <a:xfrm>
              <a:off x="1135166" y="3040539"/>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代</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3281943" y="3040539"/>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4781588" y="3027300"/>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6420958" y="3028879"/>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7838986" y="2995573"/>
              <a:ext cx="942580" cy="400110"/>
            </a:xfrm>
            <a:prstGeom prst="rect">
              <a:avLst/>
            </a:prstGeom>
            <a:noFill/>
          </p:spPr>
          <p:txBody>
            <a:bodyPr wrap="square" rtlCol="0">
              <a:spAutoFit/>
            </a:bodyPr>
            <a:lstStyle/>
            <a:p>
              <a:r>
                <a:rPr lang="en-US" altLang="zh-CN" dirty="0">
                  <a:solidFill>
                    <a:srgbClr val="E57943"/>
                  </a:solidFill>
                  <a:latin typeface="微软雅黑" panose="020B0503020204020204" pitchFamily="34" charset="-122"/>
                  <a:ea typeface="微软雅黑" panose="020B0503020204020204" pitchFamily="34" charset="-122"/>
                </a:rPr>
                <a:t>Raid</a:t>
              </a:r>
              <a:r>
                <a:rPr lang="zh-CN" altLang="en-US" dirty="0">
                  <a:solidFill>
                    <a:srgbClr val="E57943"/>
                  </a:solidFill>
                  <a:latin typeface="微软雅黑" panose="020B0503020204020204" pitchFamily="34" charset="-122"/>
                  <a:ea typeface="微软雅黑" panose="020B0503020204020204" pitchFamily="34" charset="-122"/>
                </a:rPr>
                <a:t>控制器</a:t>
              </a:r>
              <a:endParaRPr lang="zh-CN" altLang="en-US" dirty="0">
                <a:solidFill>
                  <a:srgbClr val="E57943"/>
                </a:solidFill>
                <a:latin typeface="微软雅黑" panose="020B0503020204020204" pitchFamily="34" charset="-122"/>
                <a:ea typeface="微软雅黑" panose="020B0503020204020204" pitchFamily="34" charset="-122"/>
              </a:endParaRPr>
            </a:p>
            <a:p>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1</a:t>
              </a:r>
              <a:r>
                <a:rPr lang="zh-CN" altLang="en-US" dirty="0">
                  <a:solidFill>
                    <a:srgbClr val="E57943"/>
                  </a:solidFill>
                  <a:latin typeface="微软雅黑" panose="020B0503020204020204" pitchFamily="34" charset="-122"/>
                  <a:ea typeface="微软雅黑" panose="020B0503020204020204" pitchFamily="34" charset="-122"/>
                </a:rPr>
                <a:t>代）</a:t>
              </a:r>
              <a:endParaRPr lang="zh-CN" altLang="en-US" dirty="0">
                <a:solidFill>
                  <a:srgbClr val="E57943"/>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642095" y="2995572"/>
              <a:ext cx="942580" cy="400110"/>
            </a:xfrm>
            <a:prstGeom prst="rect">
              <a:avLst/>
            </a:prstGeom>
            <a:noFill/>
          </p:spPr>
          <p:txBody>
            <a:bodyPr wrap="square" rtlCol="0">
              <a:spAutoFit/>
            </a:bodyPr>
            <a:lstStyle/>
            <a:p>
              <a:r>
                <a:rPr lang="en-US" altLang="zh-CN" dirty="0">
                  <a:solidFill>
                    <a:srgbClr val="E57943"/>
                  </a:solidFill>
                  <a:latin typeface="微软雅黑" panose="020B0503020204020204" pitchFamily="34" charset="-122"/>
                  <a:ea typeface="微软雅黑" panose="020B0503020204020204" pitchFamily="34" charset="-122"/>
                </a:rPr>
                <a:t>SSD</a:t>
              </a:r>
              <a:r>
                <a:rPr lang="zh-CN" altLang="en-US" dirty="0">
                  <a:solidFill>
                    <a:srgbClr val="E57943"/>
                  </a:solidFill>
                  <a:latin typeface="微软雅黑" panose="020B0503020204020204" pitchFamily="34" charset="-122"/>
                  <a:ea typeface="微软雅黑" panose="020B0503020204020204" pitchFamily="34" charset="-122"/>
                </a:rPr>
                <a:t>控制器</a:t>
              </a:r>
              <a:endParaRPr lang="zh-CN" altLang="en-US" dirty="0">
                <a:solidFill>
                  <a:srgbClr val="E57943"/>
                </a:solidFill>
                <a:latin typeface="微软雅黑" panose="020B0503020204020204" pitchFamily="34" charset="-122"/>
                <a:ea typeface="微软雅黑" panose="020B0503020204020204" pitchFamily="34" charset="-122"/>
              </a:endParaRPr>
            </a:p>
            <a:p>
              <a:r>
                <a:rPr lang="zh-CN" altLang="en-US" dirty="0">
                  <a:solidFill>
                    <a:srgbClr val="E57943"/>
                  </a:solidFill>
                  <a:latin typeface="微软雅黑" panose="020B0503020204020204" pitchFamily="34" charset="-122"/>
                  <a:ea typeface="微软雅黑" panose="020B0503020204020204" pitchFamily="34" charset="-122"/>
                </a:rPr>
                <a:t>（</a:t>
              </a:r>
              <a:r>
                <a:rPr lang="zh-CN" altLang="en-US" dirty="0" smtClean="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5</a:t>
              </a:r>
              <a:r>
                <a:rPr lang="zh-CN" altLang="en-US" dirty="0" smtClean="0">
                  <a:solidFill>
                    <a:srgbClr val="E57943"/>
                  </a:solidFill>
                  <a:latin typeface="微软雅黑" panose="020B0503020204020204" pitchFamily="34" charset="-122"/>
                  <a:ea typeface="微软雅黑" panose="020B0503020204020204" pitchFamily="34" charset="-122"/>
                </a:rPr>
                <a:t>代</a:t>
              </a:r>
              <a:r>
                <a:rPr lang="zh-CN" altLang="en-US" dirty="0">
                  <a:solidFill>
                    <a:srgbClr val="E57943"/>
                  </a:solidFill>
                  <a:latin typeface="微软雅黑" panose="020B0503020204020204" pitchFamily="34" charset="-122"/>
                  <a:ea typeface="微软雅黑" panose="020B0503020204020204" pitchFamily="34" charset="-122"/>
                </a:rPr>
                <a:t>）</a:t>
              </a:r>
              <a:endParaRPr lang="zh-CN" altLang="en-US" dirty="0">
                <a:solidFill>
                  <a:srgbClr val="E57943"/>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16"/>
            <a:stretch>
              <a:fillRect/>
            </a:stretch>
          </p:blipFill>
          <p:spPr>
            <a:xfrm>
              <a:off x="3169581" y="3784179"/>
              <a:ext cx="619124" cy="557212"/>
            </a:xfrm>
            <a:prstGeom prst="rect">
              <a:avLst/>
            </a:prstGeom>
          </p:spPr>
        </p:pic>
        <p:pic>
          <p:nvPicPr>
            <p:cNvPr id="39" name="图片 38"/>
            <p:cNvPicPr>
              <a:picLocks noChangeAspect="1"/>
            </p:cNvPicPr>
            <p:nvPr/>
          </p:nvPicPr>
          <p:blipFill>
            <a:blip r:embed="rId17"/>
            <a:stretch>
              <a:fillRect/>
            </a:stretch>
          </p:blipFill>
          <p:spPr>
            <a:xfrm>
              <a:off x="3988452" y="3784180"/>
              <a:ext cx="613400" cy="557211"/>
            </a:xfrm>
            <a:prstGeom prst="rect">
              <a:avLst/>
            </a:prstGeom>
          </p:spPr>
        </p:pic>
        <p:pic>
          <p:nvPicPr>
            <p:cNvPr id="40" name="图片 39"/>
            <p:cNvPicPr>
              <a:picLocks noChangeAspect="1"/>
            </p:cNvPicPr>
            <p:nvPr/>
          </p:nvPicPr>
          <p:blipFill>
            <a:blip r:embed="rId18"/>
            <a:stretch>
              <a:fillRect/>
            </a:stretch>
          </p:blipFill>
          <p:spPr>
            <a:xfrm>
              <a:off x="6233019" y="3776242"/>
              <a:ext cx="608352" cy="561192"/>
            </a:xfrm>
            <a:prstGeom prst="rect">
              <a:avLst/>
            </a:prstGeom>
          </p:spPr>
        </p:pic>
        <p:pic>
          <p:nvPicPr>
            <p:cNvPr id="41" name="图片 40"/>
            <p:cNvPicPr>
              <a:picLocks noChangeAspect="1"/>
            </p:cNvPicPr>
            <p:nvPr/>
          </p:nvPicPr>
          <p:blipFill>
            <a:blip r:embed="rId19"/>
            <a:stretch>
              <a:fillRect/>
            </a:stretch>
          </p:blipFill>
          <p:spPr>
            <a:xfrm>
              <a:off x="7554144" y="3776242"/>
              <a:ext cx="562019" cy="522502"/>
            </a:xfrm>
            <a:prstGeom prst="rect">
              <a:avLst/>
            </a:prstGeom>
          </p:spPr>
        </p:pic>
        <p:pic>
          <p:nvPicPr>
            <p:cNvPr id="42" name="图片 41"/>
            <p:cNvPicPr>
              <a:picLocks noChangeAspect="1"/>
            </p:cNvPicPr>
            <p:nvPr/>
          </p:nvPicPr>
          <p:blipFill>
            <a:blip r:embed="rId20"/>
            <a:stretch>
              <a:fillRect/>
            </a:stretch>
          </p:blipFill>
          <p:spPr>
            <a:xfrm>
              <a:off x="8781566" y="3776242"/>
              <a:ext cx="538115" cy="495744"/>
            </a:xfrm>
            <a:prstGeom prst="rect">
              <a:avLst/>
            </a:prstGeom>
          </p:spPr>
        </p:pic>
        <p:sp>
          <p:nvSpPr>
            <p:cNvPr id="43" name="文本框 42"/>
            <p:cNvSpPr txBox="1"/>
            <p:nvPr/>
          </p:nvSpPr>
          <p:spPr>
            <a:xfrm>
              <a:off x="2265749" y="3848661"/>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智能网卡</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4521645" y="3848662"/>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多</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互联</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6667585" y="3814163"/>
              <a:ext cx="942580" cy="400110"/>
            </a:xfrm>
            <a:prstGeom prst="rect">
              <a:avLst/>
            </a:prstGeom>
            <a:noFill/>
          </p:spPr>
          <p:txBody>
            <a:bodyPr wrap="square" rtlCol="0">
              <a:spAutoFit/>
            </a:bodyPr>
            <a:lstStyle/>
            <a:p>
              <a:pPr algn="ctr"/>
              <a:r>
                <a:rPr lang="zh-CN" altLang="en-US" dirty="0">
                  <a:solidFill>
                    <a:srgbClr val="E57943"/>
                  </a:solidFill>
                  <a:latin typeface="微软雅黑" panose="020B0503020204020204" pitchFamily="34" charset="-122"/>
                  <a:ea typeface="微软雅黑" panose="020B0503020204020204" pitchFamily="34" charset="-122"/>
                </a:rPr>
                <a:t>智能网卡</a:t>
              </a:r>
              <a:endParaRPr lang="zh-CN" altLang="en-US"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2</a:t>
              </a:r>
              <a:r>
                <a:rPr lang="zh-CN" altLang="en-US" dirty="0">
                  <a:solidFill>
                    <a:srgbClr val="E57943"/>
                  </a:solidFill>
                  <a:latin typeface="微软雅黑" panose="020B0503020204020204" pitchFamily="34" charset="-122"/>
                  <a:ea typeface="微软雅黑" panose="020B0503020204020204" pitchFamily="34" charset="-122"/>
                </a:rPr>
                <a:t>代）</a:t>
              </a:r>
              <a:endParaRPr lang="zh-CN" altLang="en-US" dirty="0">
                <a:solidFill>
                  <a:srgbClr val="E57943"/>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988318" y="3832240"/>
              <a:ext cx="942580" cy="400110"/>
            </a:xfrm>
            <a:prstGeom prst="rect">
              <a:avLst/>
            </a:prstGeom>
            <a:noFill/>
          </p:spPr>
          <p:txBody>
            <a:bodyPr wrap="square" rtlCol="0">
              <a:spAutoFit/>
            </a:bodyPr>
            <a:lstStyle/>
            <a:p>
              <a:pPr algn="ctr"/>
              <a:r>
                <a:rPr lang="zh-CN" altLang="en-US" dirty="0">
                  <a:solidFill>
                    <a:srgbClr val="E57943"/>
                  </a:solidFill>
                  <a:latin typeface="微软雅黑" panose="020B0503020204020204" pitchFamily="34" charset="-122"/>
                  <a:ea typeface="微软雅黑" panose="020B0503020204020204" pitchFamily="34" charset="-122"/>
                </a:rPr>
                <a:t>智能网卡</a:t>
              </a:r>
              <a:endParaRPr lang="zh-CN" altLang="en-US"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3</a:t>
              </a:r>
              <a:r>
                <a:rPr lang="zh-CN" altLang="en-US" dirty="0">
                  <a:solidFill>
                    <a:srgbClr val="E57943"/>
                  </a:solidFill>
                  <a:latin typeface="微软雅黑" panose="020B0503020204020204" pitchFamily="34" charset="-122"/>
                  <a:ea typeface="微软雅黑" panose="020B0503020204020204" pitchFamily="34" charset="-122"/>
                </a:rPr>
                <a:t>代）</a:t>
              </a:r>
              <a:endParaRPr lang="zh-CN" altLang="en-US" dirty="0">
                <a:solidFill>
                  <a:srgbClr val="E57943"/>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215111" y="3833720"/>
              <a:ext cx="1314380" cy="400110"/>
            </a:xfrm>
            <a:prstGeom prst="rect">
              <a:avLst/>
            </a:prstGeom>
            <a:noFill/>
          </p:spPr>
          <p:txBody>
            <a:bodyPr wrap="square" rtlCol="0">
              <a:spAutoFit/>
            </a:bodyPr>
            <a:lstStyle/>
            <a:p>
              <a:pPr algn="ctr"/>
              <a:r>
                <a:rPr lang="zh-CN" altLang="en-US" dirty="0">
                  <a:solidFill>
                    <a:srgbClr val="34AD5A"/>
                  </a:solidFill>
                  <a:latin typeface="微软雅黑" panose="020B0503020204020204" pitchFamily="34" charset="-122"/>
                  <a:ea typeface="微软雅黑" panose="020B0503020204020204" pitchFamily="34" charset="-122"/>
                </a:rPr>
                <a:t>多</a:t>
              </a:r>
              <a:r>
                <a:rPr lang="en-US" altLang="zh-CN" dirty="0">
                  <a:solidFill>
                    <a:srgbClr val="34AD5A"/>
                  </a:solidFill>
                  <a:latin typeface="微软雅黑" panose="020B0503020204020204" pitchFamily="34" charset="-122"/>
                  <a:ea typeface="微软雅黑" panose="020B0503020204020204" pitchFamily="34" charset="-122"/>
                </a:rPr>
                <a:t>CPU</a:t>
              </a:r>
              <a:r>
                <a:rPr lang="zh-CN" altLang="en-US" dirty="0">
                  <a:solidFill>
                    <a:srgbClr val="34AD5A"/>
                  </a:solidFill>
                  <a:latin typeface="微软雅黑" panose="020B0503020204020204" pitchFamily="34" charset="-122"/>
                  <a:ea typeface="微软雅黑" panose="020B0503020204020204" pitchFamily="34" charset="-122"/>
                </a:rPr>
                <a:t>互联芯片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a:solidFill>
                    <a:srgbClr val="34AD5A"/>
                  </a:solidFill>
                  <a:latin typeface="微软雅黑" panose="020B0503020204020204" pitchFamily="34" charset="-122"/>
                  <a:ea typeface="微软雅黑" panose="020B0503020204020204" pitchFamily="34" charset="-122"/>
                </a:rPr>
                <a:t>代）</a:t>
              </a:r>
              <a:endParaRPr lang="zh-CN" altLang="en-US" dirty="0">
                <a:solidFill>
                  <a:srgbClr val="34AD5A"/>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21"/>
            <a:stretch>
              <a:fillRect/>
            </a:stretch>
          </p:blipFill>
          <p:spPr>
            <a:xfrm>
              <a:off x="2694267" y="4603228"/>
              <a:ext cx="537665" cy="493386"/>
            </a:xfrm>
            <a:prstGeom prst="rect">
              <a:avLst/>
            </a:prstGeom>
          </p:spPr>
        </p:pic>
        <p:pic>
          <p:nvPicPr>
            <p:cNvPr id="49" name="图片 48"/>
            <p:cNvPicPr>
              <a:picLocks noChangeAspect="1"/>
            </p:cNvPicPr>
            <p:nvPr/>
          </p:nvPicPr>
          <p:blipFill>
            <a:blip r:embed="rId22"/>
            <a:stretch>
              <a:fillRect/>
            </a:stretch>
          </p:blipFill>
          <p:spPr>
            <a:xfrm>
              <a:off x="5463772" y="4552892"/>
              <a:ext cx="584502" cy="543722"/>
            </a:xfrm>
            <a:prstGeom prst="rect">
              <a:avLst/>
            </a:prstGeom>
          </p:spPr>
        </p:pic>
        <p:pic>
          <p:nvPicPr>
            <p:cNvPr id="50" name="图片 49"/>
            <p:cNvPicPr>
              <a:picLocks noChangeAspect="1"/>
            </p:cNvPicPr>
            <p:nvPr/>
          </p:nvPicPr>
          <p:blipFill>
            <a:blip r:embed="rId23"/>
            <a:stretch>
              <a:fillRect/>
            </a:stretch>
          </p:blipFill>
          <p:spPr>
            <a:xfrm>
              <a:off x="10382674" y="4590774"/>
              <a:ext cx="563468" cy="505840"/>
            </a:xfrm>
            <a:prstGeom prst="rect">
              <a:avLst/>
            </a:prstGeom>
          </p:spPr>
        </p:pic>
        <p:sp>
          <p:nvSpPr>
            <p:cNvPr id="51" name="文本框 50"/>
            <p:cNvSpPr txBox="1"/>
            <p:nvPr/>
          </p:nvSpPr>
          <p:spPr>
            <a:xfrm>
              <a:off x="6088816" y="4509120"/>
              <a:ext cx="942580" cy="553998"/>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智能管理</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9578073" y="4582751"/>
              <a:ext cx="942580" cy="553998"/>
            </a:xfrm>
            <a:prstGeom prst="rect">
              <a:avLst/>
            </a:prstGeom>
            <a:noFill/>
          </p:spPr>
          <p:txBody>
            <a:bodyPr wrap="square" rtlCol="0">
              <a:spAutoFit/>
            </a:bodyPr>
            <a:lstStyle/>
            <a:p>
              <a:pPr algn="ctr"/>
              <a:r>
                <a:rPr lang="zh-CN" altLang="en-US" dirty="0" smtClean="0">
                  <a:solidFill>
                    <a:srgbClr val="34AD5A"/>
                  </a:solidFill>
                  <a:latin typeface="微软雅黑" panose="020B0503020204020204" pitchFamily="34" charset="-122"/>
                  <a:ea typeface="微软雅黑" panose="020B0503020204020204" pitchFamily="34" charset="-122"/>
                </a:rPr>
                <a:t>智能管理</a:t>
              </a:r>
              <a:endParaRPr lang="en-US" altLang="zh-CN" dirty="0" smtClean="0">
                <a:solidFill>
                  <a:srgbClr val="34AD5A"/>
                </a:solidFill>
                <a:latin typeface="微软雅黑" panose="020B0503020204020204" pitchFamily="34" charset="-122"/>
                <a:ea typeface="微软雅黑" panose="020B0503020204020204" pitchFamily="34" charset="-122"/>
              </a:endParaRPr>
            </a:p>
            <a:p>
              <a:pPr algn="ct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smtClean="0">
                  <a:solidFill>
                    <a:srgbClr val="34AD5A"/>
                  </a:solidFill>
                  <a:latin typeface="微软雅黑" panose="020B0503020204020204" pitchFamily="34" charset="-122"/>
                  <a:ea typeface="微软雅黑" panose="020B0503020204020204" pitchFamily="34" charset="-122"/>
                </a:rPr>
                <a:t>（</a:t>
              </a:r>
              <a:r>
                <a:rPr lang="zh-CN" altLang="en-US" dirty="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3</a:t>
              </a:r>
              <a:r>
                <a:rPr lang="zh-CN" altLang="en-US" dirty="0">
                  <a:solidFill>
                    <a:srgbClr val="34AD5A"/>
                  </a:solidFill>
                  <a:latin typeface="微软雅黑" panose="020B0503020204020204" pitchFamily="34" charset="-122"/>
                  <a:ea typeface="微软雅黑" panose="020B0503020204020204" pitchFamily="34" charset="-122"/>
                </a:rPr>
                <a:t>代）</a:t>
              </a:r>
              <a:endParaRPr lang="zh-CN" altLang="en-US" dirty="0">
                <a:solidFill>
                  <a:srgbClr val="34AD5A"/>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3231932" y="4594610"/>
              <a:ext cx="942580" cy="553998"/>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智能管理</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代</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24"/>
            <a:stretch>
              <a:fillRect/>
            </a:stretch>
          </p:blipFill>
          <p:spPr>
            <a:xfrm>
              <a:off x="4881931" y="5289415"/>
              <a:ext cx="520798" cy="482921"/>
            </a:xfrm>
            <a:prstGeom prst="rect">
              <a:avLst/>
            </a:prstGeom>
          </p:spPr>
        </p:pic>
        <p:pic>
          <p:nvPicPr>
            <p:cNvPr id="55" name="图片 54"/>
            <p:cNvPicPr>
              <a:picLocks noChangeAspect="1"/>
            </p:cNvPicPr>
            <p:nvPr/>
          </p:nvPicPr>
          <p:blipFill>
            <a:blip r:embed="rId25"/>
            <a:stretch>
              <a:fillRect/>
            </a:stretch>
          </p:blipFill>
          <p:spPr>
            <a:xfrm>
              <a:off x="5635876" y="5285407"/>
              <a:ext cx="510798" cy="486929"/>
            </a:xfrm>
            <a:prstGeom prst="rect">
              <a:avLst/>
            </a:prstGeom>
          </p:spPr>
        </p:pic>
        <p:pic>
          <p:nvPicPr>
            <p:cNvPr id="56" name="图片 55"/>
            <p:cNvPicPr>
              <a:picLocks noChangeAspect="1"/>
            </p:cNvPicPr>
            <p:nvPr/>
          </p:nvPicPr>
          <p:blipFill>
            <a:blip r:embed="rId26"/>
            <a:stretch>
              <a:fillRect/>
            </a:stretch>
          </p:blipFill>
          <p:spPr>
            <a:xfrm>
              <a:off x="6993914" y="5268543"/>
              <a:ext cx="528371" cy="484744"/>
            </a:xfrm>
            <a:prstGeom prst="rect">
              <a:avLst/>
            </a:prstGeom>
          </p:spPr>
        </p:pic>
        <p:pic>
          <p:nvPicPr>
            <p:cNvPr id="57" name="图片 56"/>
            <p:cNvPicPr>
              <a:picLocks noChangeAspect="1"/>
            </p:cNvPicPr>
            <p:nvPr/>
          </p:nvPicPr>
          <p:blipFill>
            <a:blip r:embed="rId27"/>
            <a:stretch>
              <a:fillRect/>
            </a:stretch>
          </p:blipFill>
          <p:spPr>
            <a:xfrm>
              <a:off x="8294609" y="5248834"/>
              <a:ext cx="517778" cy="480460"/>
            </a:xfrm>
            <a:prstGeom prst="rect">
              <a:avLst/>
            </a:prstGeom>
          </p:spPr>
        </p:pic>
        <p:pic>
          <p:nvPicPr>
            <p:cNvPr id="58" name="图片 57"/>
            <p:cNvPicPr>
              <a:picLocks noChangeAspect="1"/>
            </p:cNvPicPr>
            <p:nvPr/>
          </p:nvPicPr>
          <p:blipFill>
            <a:blip r:embed="rId28"/>
            <a:stretch>
              <a:fillRect/>
            </a:stretch>
          </p:blipFill>
          <p:spPr>
            <a:xfrm>
              <a:off x="10583192" y="5256600"/>
              <a:ext cx="541625" cy="497710"/>
            </a:xfrm>
            <a:prstGeom prst="rect">
              <a:avLst/>
            </a:prstGeom>
          </p:spPr>
        </p:pic>
        <p:pic>
          <p:nvPicPr>
            <p:cNvPr id="59" name="图片 58"/>
            <p:cNvPicPr>
              <a:picLocks noChangeAspect="1"/>
            </p:cNvPicPr>
            <p:nvPr/>
          </p:nvPicPr>
          <p:blipFill>
            <a:blip r:embed="rId29"/>
            <a:stretch>
              <a:fillRect/>
            </a:stretch>
          </p:blipFill>
          <p:spPr>
            <a:xfrm>
              <a:off x="9419316" y="5256427"/>
              <a:ext cx="536216" cy="496860"/>
            </a:xfrm>
            <a:prstGeom prst="rect">
              <a:avLst/>
            </a:prstGeom>
          </p:spPr>
        </p:pic>
        <p:sp>
          <p:nvSpPr>
            <p:cNvPr id="60" name="文本框 59"/>
            <p:cNvSpPr txBox="1"/>
            <p:nvPr/>
          </p:nvSpPr>
          <p:spPr>
            <a:xfrm>
              <a:off x="3956059" y="5304770"/>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推理芯片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6055171" y="5299534"/>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训练</a:t>
              </a:r>
              <a:r>
                <a:rPr lang="zh-CN" altLang="en-US" dirty="0" smtClean="0">
                  <a:latin typeface="微软雅黑" panose="020B0503020204020204" pitchFamily="34" charset="-122"/>
                  <a:ea typeface="微软雅黑" panose="020B0503020204020204" pitchFamily="34" charset="-122"/>
                </a:rPr>
                <a:t>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endParaRPr lang="zh-CN" altLang="en-US"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7390891" y="5269090"/>
              <a:ext cx="942580" cy="400110"/>
            </a:xfrm>
            <a:prstGeom prst="rect">
              <a:avLst/>
            </a:prstGeom>
            <a:noFill/>
          </p:spPr>
          <p:txBody>
            <a:bodyPr wrap="square" rtlCol="0">
              <a:spAutoFit/>
            </a:bodyPr>
            <a:lstStyle/>
            <a:p>
              <a:pPr algn="ctr"/>
              <a:r>
                <a:rPr lang="en-US" altLang="zh-CN" dirty="0" smtClean="0">
                  <a:solidFill>
                    <a:srgbClr val="E57943"/>
                  </a:solidFill>
                  <a:latin typeface="微软雅黑" panose="020B0503020204020204" pitchFamily="34" charset="-122"/>
                  <a:ea typeface="微软雅黑" panose="020B0503020204020204" pitchFamily="34" charset="-122"/>
                </a:rPr>
                <a:t>MDC</a:t>
              </a:r>
              <a:r>
                <a:rPr lang="zh-CN" altLang="en-US" dirty="0" smtClean="0">
                  <a:solidFill>
                    <a:srgbClr val="E57943"/>
                  </a:solidFill>
                  <a:latin typeface="微软雅黑" panose="020B0503020204020204" pitchFamily="34" charset="-122"/>
                  <a:ea typeface="微软雅黑" panose="020B0503020204020204" pitchFamily="34" charset="-122"/>
                </a:rPr>
                <a:t>芯片</a:t>
              </a:r>
              <a:endParaRPr lang="zh-CN" altLang="en-US"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1</a:t>
              </a:r>
              <a:r>
                <a:rPr lang="zh-CN" altLang="en-US" dirty="0">
                  <a:solidFill>
                    <a:srgbClr val="E57943"/>
                  </a:solidFill>
                  <a:latin typeface="微软雅黑" panose="020B0503020204020204" pitchFamily="34" charset="-122"/>
                  <a:ea typeface="微软雅黑" panose="020B0503020204020204" pitchFamily="34" charset="-122"/>
                </a:rPr>
                <a:t>代）</a:t>
              </a:r>
              <a:endParaRPr lang="zh-CN" altLang="en-US" dirty="0">
                <a:solidFill>
                  <a:srgbClr val="E57943"/>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8613758" y="5260058"/>
              <a:ext cx="942580" cy="400110"/>
            </a:xfrm>
            <a:prstGeom prst="rect">
              <a:avLst/>
            </a:prstGeom>
            <a:noFill/>
          </p:spPr>
          <p:txBody>
            <a:bodyPr wrap="square" rtlCol="0">
              <a:spAutoFit/>
            </a:bodyPr>
            <a:lstStyle/>
            <a:p>
              <a:pPr algn="ctr"/>
              <a:r>
                <a:rPr lang="zh-CN" altLang="en-US" dirty="0">
                  <a:solidFill>
                    <a:srgbClr val="34AD5A"/>
                  </a:solidFill>
                  <a:latin typeface="微软雅黑" panose="020B0503020204020204" pitchFamily="34" charset="-122"/>
                  <a:ea typeface="微软雅黑" panose="020B0503020204020204" pitchFamily="34" charset="-122"/>
                </a:rPr>
                <a:t>推理</a:t>
              </a: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endParaRPr lang="zh-CN" altLang="en-US" dirty="0">
                <a:solidFill>
                  <a:srgbClr val="34AD5A"/>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9794019" y="5269090"/>
              <a:ext cx="942580" cy="400110"/>
            </a:xfrm>
            <a:prstGeom prst="rect">
              <a:avLst/>
            </a:prstGeom>
            <a:noFill/>
          </p:spPr>
          <p:txBody>
            <a:bodyPr wrap="square" rtlCol="0">
              <a:spAutoFit/>
            </a:bodyPr>
            <a:lstStyle/>
            <a:p>
              <a:pPr algn="ctr"/>
              <a:r>
                <a:rPr lang="zh-CN" altLang="en-US" dirty="0">
                  <a:solidFill>
                    <a:srgbClr val="34AD5A"/>
                  </a:solidFill>
                  <a:latin typeface="微软雅黑" panose="020B0503020204020204" pitchFamily="34" charset="-122"/>
                  <a:ea typeface="微软雅黑" panose="020B0503020204020204" pitchFamily="34" charset="-122"/>
                </a:rPr>
                <a:t>训练</a:t>
              </a: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endParaRPr lang="zh-CN" altLang="en-US" dirty="0">
                <a:solidFill>
                  <a:srgbClr val="34AD5A"/>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11002490" y="5290338"/>
              <a:ext cx="942580" cy="400110"/>
            </a:xfrm>
            <a:prstGeom prst="rect">
              <a:avLst/>
            </a:prstGeom>
            <a:noFill/>
          </p:spPr>
          <p:txBody>
            <a:bodyPr wrap="square" rtlCol="0">
              <a:spAutoFit/>
            </a:bodyPr>
            <a:lstStyle/>
            <a:p>
              <a:pPr algn="ctr"/>
              <a:r>
                <a:rPr lang="en-US" altLang="zh-CN" dirty="0" smtClean="0">
                  <a:solidFill>
                    <a:srgbClr val="34AD5A"/>
                  </a:solidFill>
                  <a:latin typeface="微软雅黑" panose="020B0503020204020204" pitchFamily="34" charset="-122"/>
                  <a:ea typeface="微软雅黑" panose="020B0503020204020204" pitchFamily="34" charset="-122"/>
                </a:rPr>
                <a:t>MDC</a:t>
              </a: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endParaRPr lang="zh-CN" altLang="en-US" dirty="0">
                <a:solidFill>
                  <a:srgbClr val="34AD5A"/>
                </a:solidFill>
                <a:latin typeface="微软雅黑" panose="020B0503020204020204" pitchFamily="34" charset="-122"/>
                <a:ea typeface="微软雅黑" panose="020B0503020204020204" pitchFamily="34" charset="-122"/>
              </a:endParaRPr>
            </a:p>
          </p:txBody>
        </p:sp>
        <p:cxnSp>
          <p:nvCxnSpPr>
            <p:cNvPr id="66" name="直接箭头连接符 65"/>
            <p:cNvCxnSpPr/>
            <p:nvPr/>
          </p:nvCxnSpPr>
          <p:spPr>
            <a:xfrm flipV="1">
              <a:off x="416278" y="6008307"/>
              <a:ext cx="11580881" cy="315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流程图: 联系 66"/>
            <p:cNvSpPr/>
            <p:nvPr/>
          </p:nvSpPr>
          <p:spPr>
            <a:xfrm>
              <a:off x="124557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68" name="流程图: 联系 67"/>
            <p:cNvSpPr/>
            <p:nvPr/>
          </p:nvSpPr>
          <p:spPr>
            <a:xfrm>
              <a:off x="2088211" y="593730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69" name="流程图: 联系 68"/>
            <p:cNvSpPr/>
            <p:nvPr/>
          </p:nvSpPr>
          <p:spPr>
            <a:xfrm>
              <a:off x="292922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0" name="流程图: 联系 69"/>
            <p:cNvSpPr/>
            <p:nvPr/>
          </p:nvSpPr>
          <p:spPr>
            <a:xfrm>
              <a:off x="3575456"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1" name="流程图: 联系 70"/>
            <p:cNvSpPr/>
            <p:nvPr/>
          </p:nvSpPr>
          <p:spPr>
            <a:xfrm>
              <a:off x="4135130"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2" name="流程图: 联系 71"/>
            <p:cNvSpPr/>
            <p:nvPr/>
          </p:nvSpPr>
          <p:spPr>
            <a:xfrm>
              <a:off x="4704354"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3" name="流程图: 联系 72"/>
            <p:cNvSpPr/>
            <p:nvPr/>
          </p:nvSpPr>
          <p:spPr>
            <a:xfrm>
              <a:off x="527624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4" name="流程图: 联系 73"/>
            <p:cNvSpPr/>
            <p:nvPr/>
          </p:nvSpPr>
          <p:spPr>
            <a:xfrm>
              <a:off x="584189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5" name="流程图: 联系 74"/>
            <p:cNvSpPr/>
            <p:nvPr/>
          </p:nvSpPr>
          <p:spPr>
            <a:xfrm>
              <a:off x="7147808"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6" name="流程图: 联系 75"/>
            <p:cNvSpPr/>
            <p:nvPr/>
          </p:nvSpPr>
          <p:spPr>
            <a:xfrm>
              <a:off x="8498899"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7" name="流程图: 联系 76"/>
            <p:cNvSpPr/>
            <p:nvPr/>
          </p:nvSpPr>
          <p:spPr>
            <a:xfrm>
              <a:off x="10751628" y="5918307"/>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077117" y="6172587"/>
              <a:ext cx="10885035" cy="261610"/>
            </a:xfrm>
            <a:prstGeom prst="rect">
              <a:avLst/>
            </a:prstGeom>
            <a:noFill/>
          </p:spPr>
          <p:txBody>
            <a:bodyPr wrap="square" rtlCol="0">
              <a:spAutoFit/>
            </a:bodyPr>
            <a:lstStyle/>
            <a:p>
              <a:r>
                <a:rPr lang="en-US" altLang="zh-CN" sz="1050" dirty="0" smtClean="0">
                  <a:latin typeface="微软雅黑" panose="020B0503020204020204" pitchFamily="34" charset="-122"/>
                  <a:ea typeface="微软雅黑" panose="020B0503020204020204" pitchFamily="34" charset="-122"/>
                </a:rPr>
                <a:t>2004             2011             2014          2015      2016      2017       2018      2019                          2020                          2021                                                 2022  </a:t>
              </a:r>
              <a:endParaRPr lang="zh-CN" altLang="en-US" sz="1050" dirty="0">
                <a:latin typeface="微软雅黑" panose="020B0503020204020204" pitchFamily="34" charset="-122"/>
                <a:ea typeface="微软雅黑" panose="020B0503020204020204" pitchFamily="34" charset="-122"/>
              </a:endParaRPr>
            </a:p>
          </p:txBody>
        </p:sp>
        <p:cxnSp>
          <p:nvCxnSpPr>
            <p:cNvPr id="79" name="直线连接符 36"/>
            <p:cNvCxnSpPr/>
            <p:nvPr/>
          </p:nvCxnSpPr>
          <p:spPr>
            <a:xfrm>
              <a:off x="430793" y="2789943"/>
              <a:ext cx="11580881" cy="1"/>
            </a:xfrm>
            <a:prstGeom prst="line">
              <a:avLst/>
            </a:prstGeom>
            <a:noFill/>
            <a:ln w="19050" cap="flat">
              <a:solidFill>
                <a:srgbClr val="E57943"/>
              </a:solidFill>
              <a:prstDash val="solid"/>
              <a:miter lim="800000"/>
            </a:ln>
            <a:effectLst/>
            <a:sp3d/>
          </p:spPr>
          <p:style>
            <a:lnRef idx="0">
              <a:scrgbClr r="0" g="0" b="0"/>
            </a:lnRef>
            <a:fillRef idx="0">
              <a:scrgbClr r="0" g="0" b="0"/>
            </a:fillRef>
            <a:effectRef idx="0">
              <a:scrgbClr r="0" g="0" b="0"/>
            </a:effectRef>
            <a:fontRef idx="none"/>
          </p:style>
        </p:cxnSp>
        <p:cxnSp>
          <p:nvCxnSpPr>
            <p:cNvPr id="80" name="直线连接符 36"/>
            <p:cNvCxnSpPr/>
            <p:nvPr/>
          </p:nvCxnSpPr>
          <p:spPr>
            <a:xfrm>
              <a:off x="430830" y="3624152"/>
              <a:ext cx="11580881" cy="1"/>
            </a:xfrm>
            <a:prstGeom prst="line">
              <a:avLst/>
            </a:prstGeom>
          </p:spPr>
          <p:style>
            <a:lnRef idx="1">
              <a:schemeClr val="accent3"/>
            </a:lnRef>
            <a:fillRef idx="0">
              <a:schemeClr val="accent3"/>
            </a:fillRef>
            <a:effectRef idx="0">
              <a:schemeClr val="accent3"/>
            </a:effectRef>
            <a:fontRef idx="minor">
              <a:schemeClr val="tx1"/>
            </a:fontRef>
          </p:style>
        </p:cxnSp>
        <p:cxnSp>
          <p:nvCxnSpPr>
            <p:cNvPr id="81" name="直线连接符 36"/>
            <p:cNvCxnSpPr/>
            <p:nvPr/>
          </p:nvCxnSpPr>
          <p:spPr>
            <a:xfrm>
              <a:off x="430792" y="4482652"/>
              <a:ext cx="11580881" cy="1"/>
            </a:xfrm>
            <a:prstGeom prst="line">
              <a:avLst/>
            </a:prstGeom>
          </p:spPr>
          <p:style>
            <a:lnRef idx="1">
              <a:schemeClr val="accent3"/>
            </a:lnRef>
            <a:fillRef idx="0">
              <a:schemeClr val="accent3"/>
            </a:fillRef>
            <a:effectRef idx="0">
              <a:schemeClr val="accent3"/>
            </a:effectRef>
            <a:fontRef idx="minor">
              <a:schemeClr val="tx1"/>
            </a:fontRef>
          </p:style>
        </p:cxnSp>
        <p:cxnSp>
          <p:nvCxnSpPr>
            <p:cNvPr id="82" name="直线连接符 36"/>
            <p:cNvCxnSpPr/>
            <p:nvPr/>
          </p:nvCxnSpPr>
          <p:spPr>
            <a:xfrm>
              <a:off x="430791" y="5191513"/>
              <a:ext cx="11580881" cy="1"/>
            </a:xfrm>
            <a:prstGeom prst="line">
              <a:avLst/>
            </a:prstGeom>
          </p:spPr>
          <p:style>
            <a:lnRef idx="1">
              <a:schemeClr val="accent3"/>
            </a:lnRef>
            <a:fillRef idx="0">
              <a:schemeClr val="accent3"/>
            </a:fillRef>
            <a:effectRef idx="0">
              <a:schemeClr val="accent3"/>
            </a:effectRef>
            <a:fontRef idx="minor">
              <a:schemeClr val="tx1"/>
            </a:fontRef>
          </p:style>
        </p:cxnSp>
        <p:sp>
          <p:nvSpPr>
            <p:cNvPr id="83" name="文本框 82"/>
            <p:cNvSpPr txBox="1"/>
            <p:nvPr/>
          </p:nvSpPr>
          <p:spPr>
            <a:xfrm>
              <a:off x="372907" y="2224118"/>
              <a:ext cx="942580" cy="276999"/>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通用计算</a:t>
              </a:r>
              <a:endParaRPr lang="zh-CN" altLang="en-US" sz="1200" b="1" dirty="0">
                <a:latin typeface="微软雅黑" panose="020B0503020204020204" pitchFamily="34" charset="-122"/>
                <a:ea typeface="微软雅黑" panose="020B0503020204020204" pitchFamily="34" charset="-122"/>
              </a:endParaRPr>
            </a:p>
          </p:txBody>
        </p:sp>
        <p:sp>
          <p:nvSpPr>
            <p:cNvPr id="84" name="文本框 83"/>
            <p:cNvSpPr txBox="1"/>
            <p:nvPr/>
          </p:nvSpPr>
          <p:spPr>
            <a:xfrm>
              <a:off x="525012" y="3072515"/>
              <a:ext cx="94258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存储</a:t>
              </a:r>
              <a:endParaRPr lang="zh-CN" altLang="en-US" sz="1200" dirty="0">
                <a:latin typeface="微软雅黑" panose="020B0503020204020204" pitchFamily="34" charset="-122"/>
                <a:ea typeface="微软雅黑" panose="020B0503020204020204" pitchFamily="34" charset="-122"/>
              </a:endParaRPr>
            </a:p>
          </p:txBody>
        </p:sp>
        <p:sp>
          <p:nvSpPr>
            <p:cNvPr id="85" name="文本框 84"/>
            <p:cNvSpPr txBox="1"/>
            <p:nvPr/>
          </p:nvSpPr>
          <p:spPr>
            <a:xfrm>
              <a:off x="553822" y="3949141"/>
              <a:ext cx="94258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传输</a:t>
              </a:r>
              <a:endParaRPr lang="zh-CN" altLang="en-US" sz="1200"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553822" y="4652100"/>
              <a:ext cx="94258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管理</a:t>
              </a:r>
              <a:endParaRPr lang="zh-CN" altLang="en-US" sz="1200"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461651" y="5412409"/>
              <a:ext cx="942580" cy="276999"/>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rPr>
                <a:t>AI</a:t>
              </a:r>
              <a:r>
                <a:rPr lang="zh-CN" altLang="en-US" sz="1200" b="1" dirty="0" smtClean="0">
                  <a:latin typeface="微软雅黑" panose="020B0503020204020204" pitchFamily="34" charset="-122"/>
                  <a:ea typeface="微软雅黑" panose="020B0503020204020204" pitchFamily="34" charset="-122"/>
                </a:rPr>
                <a:t>计算</a:t>
              </a:r>
              <a:endParaRPr lang="zh-CN" altLang="en-US" sz="12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400256" y="6443754"/>
              <a:ext cx="678771" cy="261610"/>
            </a:xfrm>
            <a:prstGeom prst="rect">
              <a:avLst/>
            </a:prstGeom>
            <a:solidFill>
              <a:srgbClr val="2E2F30"/>
            </a:solidFill>
          </p:spPr>
          <p:txBody>
            <a:bodyPr wrap="square" rtlCol="0">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已量产</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130962" y="6436458"/>
              <a:ext cx="678771" cy="261610"/>
            </a:xfrm>
            <a:prstGeom prst="rect">
              <a:avLst/>
            </a:prstGeom>
            <a:solidFill>
              <a:srgbClr val="E57943"/>
            </a:solid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研发中</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61668" y="6442198"/>
              <a:ext cx="678771" cy="261610"/>
            </a:xfrm>
            <a:prstGeom prst="rect">
              <a:avLst/>
            </a:prstGeom>
            <a:solidFill>
              <a:srgbClr val="34AD5A"/>
            </a:solid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规划中</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endParaRPr lang="zh-CN" altLang="en-US"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华为鲲鹏处理器架构介绍</a:t>
            </a:r>
            <a:endParaRPr lang="zh-CN" altLang="en-US" sz="1600" dirty="0">
              <a:latin typeface="+mn-ea"/>
            </a:endParaRP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华为鲲鹏处理器应用场景介绍</a:t>
            </a:r>
            <a:endParaRPr lang="zh-CN" altLang="en-US" sz="1600" dirty="0">
              <a:solidFill>
                <a:schemeClr val="bg1">
                  <a:lumMod val="50000"/>
                </a:schemeClr>
              </a:solidFill>
              <a:latin typeface="+mn-ea"/>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chemeClr val="tx1"/>
                </a:solidFill>
              </a:rPr>
              <a:t>华为鲲鹏处理器架构介绍</a:t>
            </a:r>
            <a:endParaRPr lang="zh-CN" altLang="en-US" dirty="0">
              <a:solidFill>
                <a:schemeClr val="tx1"/>
              </a:solidFill>
            </a:endParaRPr>
          </a:p>
        </p:txBody>
      </p:sp>
      <p:cxnSp>
        <p:nvCxnSpPr>
          <p:cNvPr id="26" name="Straight Connector 24"/>
          <p:cNvCxnSpPr/>
          <p:nvPr/>
        </p:nvCxnSpPr>
        <p:spPr bwMode="auto">
          <a:xfrm>
            <a:off x="6066912" y="7696094"/>
            <a:ext cx="85482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占位符 3"/>
          <p:cNvSpPr>
            <a:spLocks noGrp="1"/>
          </p:cNvSpPr>
          <p:nvPr>
            <p:ph type="body" sz="quarter" idx="10"/>
          </p:nvPr>
        </p:nvSpPr>
        <p:spPr>
          <a:xfrm>
            <a:off x="912285" y="1233488"/>
            <a:ext cx="10560048" cy="1403424"/>
          </a:xfrm>
        </p:spPr>
        <p:txBody>
          <a:bodyPr/>
          <a:lstStyle/>
          <a:p>
            <a:pPr marL="0" indent="0">
              <a:buNone/>
            </a:pPr>
            <a:r>
              <a:rPr lang="zh-CN" altLang="en-US" sz="2000" dirty="0" smtClean="0"/>
              <a:t>华为鲲鹏处理器基于</a:t>
            </a:r>
            <a:r>
              <a:rPr lang="en-US" altLang="zh-CN" sz="2000" dirty="0" smtClean="0"/>
              <a:t>ARM</a:t>
            </a:r>
            <a:r>
              <a:rPr lang="zh-CN" altLang="en-US" sz="2000" dirty="0" smtClean="0"/>
              <a:t>架构。</a:t>
            </a:r>
            <a:r>
              <a:rPr lang="en-US" altLang="zh-CN" sz="2000" dirty="0" smtClean="0"/>
              <a:t>ARM</a:t>
            </a:r>
            <a:r>
              <a:rPr lang="zh-CN" altLang="en-US" sz="2000" dirty="0" smtClean="0"/>
              <a:t>是</a:t>
            </a:r>
            <a:r>
              <a:rPr lang="zh-CN" altLang="en-US" sz="2000" dirty="0"/>
              <a:t>一种</a:t>
            </a:r>
            <a:r>
              <a:rPr lang="en-US" altLang="zh-CN" sz="2000" dirty="0" smtClean="0"/>
              <a:t>CPU</a:t>
            </a:r>
            <a:r>
              <a:rPr lang="zh-CN" altLang="en-US" sz="2000" dirty="0"/>
              <a:t>架构</a:t>
            </a:r>
            <a:r>
              <a:rPr lang="zh-CN" altLang="en-US" sz="2000" dirty="0" smtClean="0"/>
              <a:t>，</a:t>
            </a:r>
            <a:r>
              <a:rPr lang="zh-CN" altLang="en-US" sz="2000" dirty="0"/>
              <a:t>有别于</a:t>
            </a:r>
            <a:r>
              <a:rPr lang="en-US" altLang="zh-CN" sz="2000" dirty="0"/>
              <a:t>Intel</a:t>
            </a:r>
            <a:r>
              <a:rPr lang="zh-CN" altLang="en-US" sz="2000" dirty="0"/>
              <a:t>、</a:t>
            </a:r>
            <a:r>
              <a:rPr lang="en-US" altLang="zh-CN" sz="2000" dirty="0"/>
              <a:t>AMD CPU</a:t>
            </a:r>
            <a:r>
              <a:rPr lang="zh-CN" altLang="en-US" sz="2000" dirty="0"/>
              <a:t>采用的</a:t>
            </a:r>
            <a:r>
              <a:rPr lang="en-US" altLang="zh-CN" sz="2000" dirty="0"/>
              <a:t>CISC</a:t>
            </a:r>
            <a:r>
              <a:rPr lang="zh-CN" altLang="en-US" sz="2000" dirty="0"/>
              <a:t>复杂指令集，</a:t>
            </a:r>
            <a:r>
              <a:rPr lang="en-US" altLang="zh-CN" sz="2000" dirty="0"/>
              <a:t>ARM CPU</a:t>
            </a:r>
            <a:r>
              <a:rPr lang="zh-CN" altLang="en-US" sz="2000" dirty="0"/>
              <a:t>采用</a:t>
            </a:r>
            <a:r>
              <a:rPr lang="en-US" altLang="zh-CN" sz="2000" dirty="0"/>
              <a:t>RISC</a:t>
            </a:r>
            <a:r>
              <a:rPr lang="zh-CN" altLang="en-US" sz="2000" dirty="0"/>
              <a:t>精简指令集（</a:t>
            </a:r>
            <a:r>
              <a:rPr lang="en-US" altLang="zh-CN" sz="2000" dirty="0"/>
              <a:t>reduced instruction set computer</a:t>
            </a:r>
            <a:r>
              <a:rPr lang="zh-CN" altLang="en-US" sz="2000" dirty="0"/>
              <a:t>，精简指令集计算机</a:t>
            </a:r>
            <a:r>
              <a:rPr lang="zh-CN" altLang="en-US" sz="2000" dirty="0" smtClean="0"/>
              <a:t>）。</a:t>
            </a:r>
            <a:endParaRPr lang="zh-CN" altLang="en-US" sz="2000" dirty="0"/>
          </a:p>
          <a:p>
            <a:endParaRPr lang="zh-CN" altLang="en-US" sz="2000" i="1" dirty="0"/>
          </a:p>
        </p:txBody>
      </p:sp>
      <p:graphicFrame>
        <p:nvGraphicFramePr>
          <p:cNvPr id="6" name="表格 5"/>
          <p:cNvGraphicFramePr>
            <a:graphicFrameLocks noGrp="1"/>
          </p:cNvGraphicFramePr>
          <p:nvPr>
            <p:custDataLst>
              <p:tags r:id="rId1"/>
            </p:custDataLst>
          </p:nvPr>
        </p:nvGraphicFramePr>
        <p:xfrm>
          <a:off x="1559496" y="3248980"/>
          <a:ext cx="9469752" cy="1522968"/>
        </p:xfrm>
        <a:graphic>
          <a:graphicData uri="http://schemas.openxmlformats.org/drawingml/2006/table">
            <a:tbl>
              <a:tblPr firstRow="1" bandRow="1">
                <a:tableStyleId>{5C22544A-7EE6-4342-B048-85BDC9FD1C3A}</a:tableStyleId>
              </a:tblPr>
              <a:tblGrid>
                <a:gridCol w="1212768"/>
                <a:gridCol w="4007812"/>
                <a:gridCol w="4249172"/>
              </a:tblGrid>
              <a:tr h="396240">
                <a:tc>
                  <a:txBody>
                    <a:bodyPr/>
                    <a:lstStyle/>
                    <a:p>
                      <a:endParaRPr lang="zh-CN" altLang="en-US" sz="2000" b="1" dirty="0">
                        <a:solidFill>
                          <a:schemeClr val="tx1"/>
                        </a:solidFill>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2000" b="1" dirty="0" smtClean="0">
                          <a:solidFill>
                            <a:schemeClr val="tx1"/>
                          </a:solidFill>
                          <a:latin typeface="+mn-ea"/>
                          <a:ea typeface="+mn-ea"/>
                        </a:rPr>
                        <a:t>x86</a:t>
                      </a:r>
                      <a:endParaRPr lang="zh-CN" altLang="en-US" sz="2000"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2000" b="1" dirty="0" smtClean="0">
                          <a:solidFill>
                            <a:schemeClr val="tx1"/>
                          </a:solidFill>
                          <a:latin typeface="+mn-ea"/>
                          <a:ea typeface="+mn-ea"/>
                        </a:rPr>
                        <a:t>ARM</a:t>
                      </a:r>
                      <a:endParaRPr lang="zh-CN" altLang="en-US" sz="2000"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85048">
                <a:tc>
                  <a:txBody>
                    <a:bodyPr/>
                    <a:lstStyle/>
                    <a:p>
                      <a:pPr algn="ctr"/>
                      <a:r>
                        <a:rPr lang="zh-CN" altLang="en-US" sz="1600" dirty="0" smtClean="0">
                          <a:solidFill>
                            <a:schemeClr val="tx1"/>
                          </a:solidFill>
                        </a:rPr>
                        <a:t>指令集</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smtClean="0">
                          <a:solidFill>
                            <a:schemeClr val="tx1"/>
                          </a:solidFill>
                          <a:latin typeface="+mn-ea"/>
                          <a:ea typeface="+mn-ea"/>
                        </a:rPr>
                        <a:t>CISC</a:t>
                      </a:r>
                      <a:endParaRPr lang="zh-CN" altLang="en-US"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smtClean="0">
                          <a:solidFill>
                            <a:schemeClr val="tx1"/>
                          </a:solidFill>
                          <a:latin typeface="+mn-ea"/>
                          <a:ea typeface="+mn-ea"/>
                        </a:rPr>
                        <a:t>RISC</a:t>
                      </a:r>
                      <a:endParaRPr lang="zh-CN" altLang="en-US"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1600" dirty="0" smtClean="0">
                          <a:solidFill>
                            <a:schemeClr val="tx1"/>
                          </a:solidFill>
                        </a:rPr>
                        <a:t>供应商</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smtClean="0">
                          <a:solidFill>
                            <a:schemeClr val="tx1"/>
                          </a:solidFill>
                          <a:latin typeface="+mn-ea"/>
                          <a:ea typeface="+mn-ea"/>
                        </a:rPr>
                        <a:t>主要有</a:t>
                      </a:r>
                      <a:r>
                        <a:rPr lang="en-US" altLang="zh-CN" sz="1600" dirty="0" smtClean="0">
                          <a:solidFill>
                            <a:schemeClr val="tx1"/>
                          </a:solidFill>
                          <a:latin typeface="+mn-ea"/>
                          <a:ea typeface="+mn-ea"/>
                        </a:rPr>
                        <a:t>intel</a:t>
                      </a:r>
                      <a:r>
                        <a:rPr lang="zh-CN" altLang="en-US" sz="1600" dirty="0" smtClean="0">
                          <a:solidFill>
                            <a:schemeClr val="tx1"/>
                          </a:solidFill>
                          <a:latin typeface="+mn-ea"/>
                          <a:ea typeface="+mn-ea"/>
                        </a:rPr>
                        <a:t>和</a:t>
                      </a:r>
                      <a:r>
                        <a:rPr lang="en-US" altLang="zh-CN" sz="1600" dirty="0" smtClean="0">
                          <a:solidFill>
                            <a:schemeClr val="tx1"/>
                          </a:solidFill>
                          <a:latin typeface="+mn-ea"/>
                          <a:ea typeface="+mn-ea"/>
                        </a:rPr>
                        <a:t>AMD</a:t>
                      </a:r>
                      <a:r>
                        <a:rPr lang="zh-CN" altLang="en-US" sz="1600" dirty="0" smtClean="0">
                          <a:solidFill>
                            <a:schemeClr val="tx1"/>
                          </a:solidFill>
                          <a:latin typeface="+mn-ea"/>
                          <a:ea typeface="+mn-ea"/>
                        </a:rPr>
                        <a:t>，</a:t>
                      </a:r>
                      <a:r>
                        <a:rPr lang="en-US" altLang="zh-CN" sz="1600" dirty="0" smtClean="0">
                          <a:solidFill>
                            <a:schemeClr val="tx1"/>
                          </a:solidFill>
                          <a:latin typeface="+mn-ea"/>
                          <a:ea typeface="+mn-ea"/>
                        </a:rPr>
                        <a:t>Intel</a:t>
                      </a:r>
                      <a:r>
                        <a:rPr lang="zh-CN" altLang="en-US" sz="1600" dirty="0" smtClean="0">
                          <a:solidFill>
                            <a:schemeClr val="tx1"/>
                          </a:solidFill>
                          <a:latin typeface="+mn-ea"/>
                          <a:ea typeface="+mn-ea"/>
                        </a:rPr>
                        <a:t>处于垄断地位</a:t>
                      </a:r>
                      <a:endParaRPr lang="en-US" altLang="zh-CN"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smtClean="0">
                          <a:solidFill>
                            <a:schemeClr val="tx1"/>
                          </a:solidFill>
                          <a:latin typeface="+mn-ea"/>
                          <a:ea typeface="+mn-ea"/>
                        </a:rPr>
                        <a:t>开放的授权策略，众多供应商</a:t>
                      </a:r>
                      <a:endParaRPr lang="zh-CN" altLang="en-US"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1600" dirty="0" smtClean="0">
                          <a:solidFill>
                            <a:schemeClr val="tx1"/>
                          </a:solidFill>
                        </a:rPr>
                        <a:t>产业链</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mn-ea"/>
                          <a:ea typeface="+mn-ea"/>
                        </a:rPr>
                        <a:t>成熟</a:t>
                      </a:r>
                      <a:endParaRPr lang="zh-CN" altLang="en-US"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dirty="0" smtClean="0">
                          <a:solidFill>
                            <a:schemeClr val="tx1"/>
                          </a:solidFill>
                        </a:rPr>
                        <a:t>快速发展中</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solidFill>
              </a:rPr>
              <a:t>华</a:t>
            </a:r>
            <a:r>
              <a:rPr lang="zh-CN" altLang="en-US" dirty="0" smtClean="0">
                <a:solidFill>
                  <a:schemeClr val="tx1"/>
                </a:solidFill>
              </a:rPr>
              <a:t>为鲲鹏处理器架构（</a:t>
            </a:r>
            <a:r>
              <a:rPr lang="en-US" altLang="zh-CN" dirty="0" smtClean="0">
                <a:solidFill>
                  <a:schemeClr val="tx1"/>
                </a:solidFill>
              </a:rPr>
              <a:t>ARM</a:t>
            </a:r>
            <a:r>
              <a:rPr lang="zh-CN" altLang="en-US" dirty="0" smtClean="0">
                <a:solidFill>
                  <a:schemeClr val="tx1"/>
                </a:solidFill>
              </a:rPr>
              <a:t>）特点</a:t>
            </a:r>
            <a:endParaRPr lang="zh-CN" altLang="en-US" dirty="0">
              <a:solidFill>
                <a:schemeClr val="tx1"/>
              </a:solidFill>
            </a:endParaRPr>
          </a:p>
        </p:txBody>
      </p:sp>
      <p:sp>
        <p:nvSpPr>
          <p:cNvPr id="4" name="文本占位符 3"/>
          <p:cNvSpPr>
            <a:spLocks noGrp="1"/>
          </p:cNvSpPr>
          <p:nvPr>
            <p:ph type="body" sz="quarter" idx="10"/>
          </p:nvPr>
        </p:nvSpPr>
        <p:spPr>
          <a:xfrm>
            <a:off x="1005659" y="1233488"/>
            <a:ext cx="10560048" cy="4680000"/>
          </a:xfrm>
        </p:spPr>
        <p:txBody>
          <a:bodyPr/>
          <a:lstStyle/>
          <a:p>
            <a:pPr marL="0" indent="0">
              <a:buNone/>
            </a:pPr>
            <a:r>
              <a:rPr lang="zh-CN" altLang="en-US" sz="2400" b="1" dirty="0" smtClean="0"/>
              <a:t>优点</a:t>
            </a:r>
            <a:endParaRPr lang="zh-CN" altLang="en-US" sz="2400" b="1" dirty="0"/>
          </a:p>
          <a:p>
            <a:r>
              <a:rPr lang="zh-CN" altLang="en-US" sz="1600" dirty="0" smtClean="0"/>
              <a:t>采用</a:t>
            </a:r>
            <a:r>
              <a:rPr lang="en-US" altLang="zh-CN" sz="1600" dirty="0" smtClean="0"/>
              <a:t>ARM</a:t>
            </a:r>
            <a:r>
              <a:rPr lang="zh-CN" altLang="en-US" sz="1600" dirty="0" smtClean="0"/>
              <a:t>架构，同样</a:t>
            </a:r>
            <a:r>
              <a:rPr lang="zh-CN" altLang="en-US" sz="1600" dirty="0"/>
              <a:t>功能性能占用的芯片面积小、功耗低、集成度更高，更多的硬件</a:t>
            </a:r>
            <a:r>
              <a:rPr lang="en-US" altLang="zh-CN" sz="1600" dirty="0"/>
              <a:t>CPU</a:t>
            </a:r>
            <a:r>
              <a:rPr lang="zh-CN" altLang="en-US" sz="1600" dirty="0"/>
              <a:t>核具备更好的并发</a:t>
            </a:r>
            <a:r>
              <a:rPr lang="zh-CN" altLang="en-US" sz="1600" dirty="0" smtClean="0"/>
              <a:t>性能。</a:t>
            </a:r>
            <a:endParaRPr lang="zh-CN" altLang="en-US" sz="1600" dirty="0"/>
          </a:p>
          <a:p>
            <a:r>
              <a:rPr lang="zh-CN" altLang="en-US" sz="1600" dirty="0"/>
              <a:t>支持</a:t>
            </a:r>
            <a:r>
              <a:rPr lang="en-US" altLang="zh-CN" sz="1600" dirty="0"/>
              <a:t>16</a:t>
            </a:r>
            <a:r>
              <a:rPr lang="zh-CN" altLang="en-US" sz="1600" dirty="0"/>
              <a:t>位、</a:t>
            </a:r>
            <a:r>
              <a:rPr lang="en-US" altLang="zh-CN" sz="1600" dirty="0"/>
              <a:t>32</a:t>
            </a:r>
            <a:r>
              <a:rPr lang="zh-CN" altLang="en-US" sz="1600" dirty="0"/>
              <a:t>位、</a:t>
            </a:r>
            <a:r>
              <a:rPr lang="en-US" altLang="zh-CN" sz="1600" dirty="0"/>
              <a:t>64</a:t>
            </a:r>
            <a:r>
              <a:rPr lang="zh-CN" altLang="en-US" sz="1600" dirty="0"/>
              <a:t>位多种指令集，能很好的兼容从</a:t>
            </a:r>
            <a:r>
              <a:rPr lang="en-US" altLang="zh-CN" sz="1600" dirty="0"/>
              <a:t>IOT</a:t>
            </a:r>
            <a:r>
              <a:rPr lang="zh-CN" altLang="en-US" sz="1600" dirty="0"/>
              <a:t>、终端到云端的各类应用</a:t>
            </a:r>
            <a:r>
              <a:rPr lang="zh-CN" altLang="en-US" sz="1600" dirty="0" smtClean="0"/>
              <a:t>场景。</a:t>
            </a:r>
            <a:endParaRPr lang="zh-CN" altLang="en-US" sz="1600" dirty="0"/>
          </a:p>
          <a:p>
            <a:r>
              <a:rPr lang="zh-CN" altLang="en-US" sz="1600" dirty="0"/>
              <a:t>大量使用寄存器，大多数数据操作都在寄存器中完成，指令执行速度更</a:t>
            </a:r>
            <a:r>
              <a:rPr lang="zh-CN" altLang="en-US" sz="1600" dirty="0" smtClean="0"/>
              <a:t>快。</a:t>
            </a:r>
            <a:endParaRPr lang="zh-CN" altLang="en-US" sz="1600" dirty="0"/>
          </a:p>
          <a:p>
            <a:r>
              <a:rPr lang="zh-CN" altLang="en-US" sz="1600" dirty="0" smtClean="0"/>
              <a:t>采用</a:t>
            </a:r>
            <a:r>
              <a:rPr lang="en-US" altLang="zh-CN" sz="1600" dirty="0"/>
              <a:t>R</a:t>
            </a:r>
            <a:r>
              <a:rPr lang="en-US" altLang="zh-CN" sz="1600" dirty="0" smtClean="0"/>
              <a:t>ISC</a:t>
            </a:r>
            <a:r>
              <a:rPr lang="zh-CN" altLang="en-US" sz="1600" dirty="0" smtClean="0"/>
              <a:t>指令集，指令长度</a:t>
            </a:r>
            <a:r>
              <a:rPr lang="zh-CN" altLang="en-US" sz="1600" dirty="0"/>
              <a:t>固定，寻址方式灵活简单，执行效率</a:t>
            </a:r>
            <a:r>
              <a:rPr lang="zh-CN" altLang="en-US" sz="1600" dirty="0" smtClean="0"/>
              <a:t>高。</a:t>
            </a:r>
            <a:endParaRPr lang="en-US" altLang="zh-CN" sz="1600" dirty="0" smtClean="0"/>
          </a:p>
          <a:p>
            <a:endParaRPr lang="zh-CN" altLang="en-US" sz="1600" dirty="0"/>
          </a:p>
          <a:p>
            <a:pPr marL="0" indent="0">
              <a:buNone/>
            </a:pPr>
            <a:r>
              <a:rPr lang="zh-CN" altLang="en-US" sz="2400" b="1" dirty="0"/>
              <a:t>不足</a:t>
            </a:r>
            <a:endParaRPr lang="zh-CN" altLang="en-US" sz="2400" b="1" dirty="0"/>
          </a:p>
          <a:p>
            <a:r>
              <a:rPr lang="zh-CN" altLang="en-US" sz="1600" dirty="0" smtClean="0"/>
              <a:t>在数据中心领域属于新进入者，其生态仍处于快速发展阶段。</a:t>
            </a:r>
            <a:endParaRPr lang="zh-CN" altLang="en-US" sz="16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华为鲲鹏处理器架构介绍</a:t>
            </a:r>
            <a:endParaRPr lang="zh-CN" altLang="en-US"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华为鲲鹏处理器型号及规格介绍</a:t>
            </a:r>
            <a:endParaRPr lang="en-US" altLang="zh-CN" sz="1600" dirty="0">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华为鲲鹏处理器应用场景介绍</a:t>
            </a:r>
            <a:endParaRPr lang="zh-CN" altLang="en-US" sz="1600" dirty="0">
              <a:solidFill>
                <a:schemeClr val="bg1">
                  <a:lumMod val="50000"/>
                </a:schemeClr>
              </a:solidFill>
              <a:latin typeface="+mn-ea"/>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标题 1"/>
          <p:cNvSpPr txBox="1"/>
          <p:nvPr/>
        </p:nvSpPr>
        <p:spPr>
          <a:xfrm>
            <a:off x="730576" y="335196"/>
            <a:ext cx="10314705" cy="798660"/>
          </a:xfrm>
          <a:prstGeom prst="rect">
            <a:avLst/>
          </a:prstGeom>
        </p:spPr>
        <p:txBody>
          <a:bodyPr/>
          <a:lst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49"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endParaRPr lang="zh-CN" altLang="en-US" sz="3600" kern="0" dirty="0">
              <a:solidFill>
                <a:srgbClr val="C00000"/>
              </a:solidFill>
              <a:latin typeface="+mn-ea"/>
              <a:ea typeface="+mn-ea"/>
            </a:endParaRPr>
          </a:p>
        </p:txBody>
      </p:sp>
      <p:sp>
        <p:nvSpPr>
          <p:cNvPr id="6" name="标题 5"/>
          <p:cNvSpPr>
            <a:spLocks noGrp="1"/>
          </p:cNvSpPr>
          <p:nvPr>
            <p:ph type="title"/>
          </p:nvPr>
        </p:nvSpPr>
        <p:spPr/>
        <p:txBody>
          <a:bodyPr/>
          <a:lstStyle/>
          <a:p>
            <a:r>
              <a:rPr lang="zh-CN" altLang="en-US" dirty="0">
                <a:solidFill>
                  <a:schemeClr val="tx1"/>
                </a:solidFill>
              </a:rPr>
              <a:t>华为</a:t>
            </a:r>
            <a:r>
              <a:rPr lang="zh-CN" altLang="en-US" dirty="0" smtClean="0">
                <a:solidFill>
                  <a:schemeClr val="tx1"/>
                </a:solidFill>
              </a:rPr>
              <a:t>鲲鹏通用计算处理器</a:t>
            </a:r>
            <a:br>
              <a:rPr lang="zh-CN" altLang="en-US" dirty="0">
                <a:solidFill>
                  <a:schemeClr val="tx1"/>
                </a:solidFill>
              </a:rPr>
            </a:br>
            <a:endParaRPr lang="zh-CN" altLang="en-US" dirty="0">
              <a:solidFill>
                <a:schemeClr val="tx1"/>
              </a:solidFill>
            </a:endParaRPr>
          </a:p>
        </p:txBody>
      </p:sp>
      <p:grpSp>
        <p:nvGrpSpPr>
          <p:cNvPr id="14" name="组合 13"/>
          <p:cNvGrpSpPr/>
          <p:nvPr/>
        </p:nvGrpSpPr>
        <p:grpSpPr>
          <a:xfrm>
            <a:off x="2857399" y="5637412"/>
            <a:ext cx="532717" cy="618844"/>
            <a:chOff x="6150437" y="2674646"/>
            <a:chExt cx="752967" cy="752969"/>
          </a:xfrm>
        </p:grpSpPr>
        <p:sp>
          <p:nvSpPr>
            <p:cNvPr id="40" name="椭圆 39"/>
            <p:cNvSpPr/>
            <p:nvPr/>
          </p:nvSpPr>
          <p:spPr>
            <a:xfrm>
              <a:off x="6150437" y="2674646"/>
              <a:ext cx="752967"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cs typeface="Arial" panose="020B0604020202020204" pitchFamily="34" charset="0"/>
                <a:sym typeface="Arial" panose="020B0604020202020204" pitchFamily="34" charset="0"/>
              </a:endParaRPr>
            </a:p>
          </p:txBody>
        </p:sp>
        <p:sp>
          <p:nvSpPr>
            <p:cNvPr id="41" name="TextBox 76"/>
            <p:cNvSpPr txBox="1">
              <a:spLocks noChangeArrowheads="1"/>
            </p:cNvSpPr>
            <p:nvPr/>
          </p:nvSpPr>
          <p:spPr bwMode="auto">
            <a:xfrm>
              <a:off x="6162351" y="2965465"/>
              <a:ext cx="724961" cy="224602"/>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2158365" eaLnBrk="1" hangingPunct="1">
                <a:defRPr/>
              </a:pPr>
              <a:r>
                <a:rPr lang="en-US" altLang="zh-CN" sz="1200" b="1" kern="0" dirty="0">
                  <a:solidFill>
                    <a:schemeClr val="tx1"/>
                  </a:solidFill>
                  <a:latin typeface="+mn-ea"/>
                  <a:ea typeface="+mn-ea"/>
                  <a:cs typeface="Arial" panose="020B0604020202020204" pitchFamily="34" charset="0"/>
                  <a:sym typeface="Arial" panose="020B0604020202020204" pitchFamily="34" charset="0"/>
                </a:rPr>
                <a:t>2014</a:t>
              </a:r>
              <a:endParaRPr lang="zh-CN" altLang="en-US" sz="1200" b="1" kern="0" dirty="0">
                <a:solidFill>
                  <a:schemeClr val="tx1"/>
                </a:solidFill>
                <a:latin typeface="+mn-ea"/>
                <a:ea typeface="+mn-ea"/>
                <a:cs typeface="Arial" panose="020B0604020202020204" pitchFamily="34" charset="0"/>
                <a:sym typeface="Arial" panose="020B0604020202020204" pitchFamily="34" charset="0"/>
              </a:endParaRPr>
            </a:p>
          </p:txBody>
        </p:sp>
      </p:grpSp>
      <p:grpSp>
        <p:nvGrpSpPr>
          <p:cNvPr id="15" name="组合 14"/>
          <p:cNvGrpSpPr/>
          <p:nvPr/>
        </p:nvGrpSpPr>
        <p:grpSpPr>
          <a:xfrm>
            <a:off x="5850414" y="5635507"/>
            <a:ext cx="573462" cy="666175"/>
            <a:chOff x="8017017" y="2776223"/>
            <a:chExt cx="761902" cy="761900"/>
          </a:xfrm>
        </p:grpSpPr>
        <p:sp>
          <p:nvSpPr>
            <p:cNvPr id="38" name="椭圆 37"/>
            <p:cNvSpPr/>
            <p:nvPr/>
          </p:nvSpPr>
          <p:spPr>
            <a:xfrm>
              <a:off x="8017017" y="2776223"/>
              <a:ext cx="761902" cy="761900"/>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cs typeface="Arial" panose="020B0604020202020204" pitchFamily="34" charset="0"/>
                <a:sym typeface="Arial" panose="020B0604020202020204" pitchFamily="34" charset="0"/>
              </a:endParaRPr>
            </a:p>
          </p:txBody>
        </p:sp>
        <p:sp>
          <p:nvSpPr>
            <p:cNvPr id="39" name="TextBox 77"/>
            <p:cNvSpPr txBox="1">
              <a:spLocks noChangeArrowheads="1"/>
            </p:cNvSpPr>
            <p:nvPr/>
          </p:nvSpPr>
          <p:spPr bwMode="auto">
            <a:xfrm>
              <a:off x="8035487" y="3051612"/>
              <a:ext cx="724960" cy="21111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2158365" eaLnBrk="1" hangingPunct="1">
                <a:defRPr/>
              </a:pPr>
              <a:r>
                <a:rPr lang="en-US" altLang="zh-CN" sz="1200" b="1" kern="0" dirty="0">
                  <a:solidFill>
                    <a:schemeClr val="tx1"/>
                  </a:solidFill>
                  <a:latin typeface="+mn-ea"/>
                  <a:ea typeface="+mn-ea"/>
                  <a:cs typeface="Arial" panose="020B0604020202020204" pitchFamily="34" charset="0"/>
                  <a:sym typeface="Arial" panose="020B0604020202020204" pitchFamily="34" charset="0"/>
                </a:rPr>
                <a:t>2016</a:t>
              </a:r>
              <a:endParaRPr lang="zh-CN" altLang="en-US" sz="1200" b="1" kern="0" dirty="0">
                <a:solidFill>
                  <a:schemeClr val="tx1"/>
                </a:solidFill>
                <a:latin typeface="+mn-ea"/>
                <a:ea typeface="+mn-ea"/>
                <a:cs typeface="Arial" panose="020B0604020202020204" pitchFamily="34" charset="0"/>
                <a:sym typeface="Arial" panose="020B0604020202020204" pitchFamily="34" charset="0"/>
              </a:endParaRPr>
            </a:p>
          </p:txBody>
        </p:sp>
      </p:grpSp>
      <p:grpSp>
        <p:nvGrpSpPr>
          <p:cNvPr id="16" name="组合 15"/>
          <p:cNvGrpSpPr/>
          <p:nvPr/>
        </p:nvGrpSpPr>
        <p:grpSpPr>
          <a:xfrm>
            <a:off x="8633214" y="5572978"/>
            <a:ext cx="614203" cy="713503"/>
            <a:chOff x="9816755" y="2559433"/>
            <a:chExt cx="752969" cy="752969"/>
          </a:xfrm>
        </p:grpSpPr>
        <p:sp>
          <p:nvSpPr>
            <p:cNvPr id="36" name="椭圆 35"/>
            <p:cNvSpPr/>
            <p:nvPr/>
          </p:nvSpPr>
          <p:spPr>
            <a:xfrm>
              <a:off x="9816755" y="2559433"/>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cs typeface="Arial" panose="020B0604020202020204" pitchFamily="34" charset="0"/>
                <a:sym typeface="Arial" panose="020B0604020202020204" pitchFamily="34" charset="0"/>
              </a:endParaRPr>
            </a:p>
          </p:txBody>
        </p:sp>
        <p:sp>
          <p:nvSpPr>
            <p:cNvPr id="37" name="TextBox 117"/>
            <p:cNvSpPr txBox="1">
              <a:spLocks noChangeArrowheads="1"/>
            </p:cNvSpPr>
            <p:nvPr/>
          </p:nvSpPr>
          <p:spPr bwMode="auto">
            <a:xfrm>
              <a:off x="9830759" y="2812539"/>
              <a:ext cx="724961" cy="194804"/>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defTabSz="2158365" eaLnBrk="1" hangingPunct="1">
                <a:defRPr/>
              </a:pPr>
              <a:r>
                <a:rPr lang="en-US" altLang="zh-CN" sz="1200" b="1" kern="0" dirty="0">
                  <a:solidFill>
                    <a:schemeClr val="tx1"/>
                  </a:solidFill>
                  <a:latin typeface="+mn-ea"/>
                  <a:ea typeface="+mn-ea"/>
                  <a:cs typeface="Arial" panose="020B0604020202020204" pitchFamily="34" charset="0"/>
                  <a:sym typeface="Arial" panose="020B0604020202020204" pitchFamily="34" charset="0"/>
                </a:rPr>
                <a:t>2019</a:t>
              </a:r>
              <a:endParaRPr lang="zh-CN" altLang="en-US" sz="1200" b="1" kern="0" dirty="0">
                <a:solidFill>
                  <a:schemeClr val="tx1"/>
                </a:solidFill>
                <a:latin typeface="+mn-ea"/>
                <a:ea typeface="+mn-ea"/>
                <a:cs typeface="Arial" panose="020B0604020202020204" pitchFamily="34" charset="0"/>
                <a:sym typeface="Arial" panose="020B0604020202020204" pitchFamily="34" charset="0"/>
              </a:endParaRPr>
            </a:p>
          </p:txBody>
        </p:sp>
      </p:grpSp>
      <p:sp>
        <p:nvSpPr>
          <p:cNvPr id="19" name="Text Box 24"/>
          <p:cNvSpPr txBox="1">
            <a:spLocks noChangeArrowheads="1"/>
          </p:cNvSpPr>
          <p:nvPr/>
        </p:nvSpPr>
        <p:spPr bwMode="auto">
          <a:xfrm>
            <a:off x="2607114" y="4675561"/>
            <a:ext cx="1030628" cy="66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0" lvl="1" indent="0" algn="ctr" defTabSz="2877820" eaLnBrk="1" hangingPunct="1">
              <a:lnSpc>
                <a:spcPct val="120000"/>
              </a:lnSpc>
              <a:spcBef>
                <a:spcPts val="710"/>
              </a:spcBef>
              <a:buSzPct val="100000"/>
              <a:defRPr/>
            </a:pPr>
            <a:r>
              <a:rPr lang="zh-CN" altLang="en-US" sz="1200" dirty="0">
                <a:solidFill>
                  <a:schemeClr val="tx1"/>
                </a:solidFill>
                <a:latin typeface="+mn-ea"/>
                <a:ea typeface="+mn-ea"/>
                <a:cs typeface="+mn-ea"/>
                <a:sym typeface="Arial" panose="020B0604020202020204" pitchFamily="34" charset="0"/>
              </a:rPr>
              <a:t>第一颗基于</a:t>
            </a:r>
            <a:r>
              <a:rPr lang="en-US" altLang="zh-CN" sz="1200" dirty="0">
                <a:solidFill>
                  <a:schemeClr val="tx1"/>
                </a:solidFill>
                <a:latin typeface="+mn-ea"/>
                <a:ea typeface="+mn-ea"/>
                <a:cs typeface="+mn-ea"/>
                <a:sym typeface="Arial" panose="020B0604020202020204" pitchFamily="34" charset="0"/>
              </a:rPr>
              <a:t>ARM</a:t>
            </a:r>
            <a:r>
              <a:rPr lang="zh-CN" altLang="en-US" sz="1200" dirty="0">
                <a:solidFill>
                  <a:schemeClr val="tx1"/>
                </a:solidFill>
                <a:latin typeface="+mn-ea"/>
                <a:ea typeface="+mn-ea"/>
                <a:cs typeface="+mn-ea"/>
                <a:sym typeface="Arial" panose="020B0604020202020204" pitchFamily="34" charset="0"/>
              </a:rPr>
              <a:t>的</a:t>
            </a:r>
            <a:r>
              <a:rPr lang="en-US" altLang="zh-CN" sz="1200" dirty="0">
                <a:solidFill>
                  <a:schemeClr val="tx1"/>
                </a:solidFill>
                <a:latin typeface="+mn-ea"/>
                <a:ea typeface="+mn-ea"/>
                <a:cs typeface="+mn-ea"/>
                <a:sym typeface="Arial" panose="020B0604020202020204" pitchFamily="34" charset="0"/>
              </a:rPr>
              <a:t>64</a:t>
            </a:r>
            <a:r>
              <a:rPr lang="zh-CN" altLang="en-US" sz="1200" dirty="0">
                <a:solidFill>
                  <a:schemeClr val="tx1"/>
                </a:solidFill>
                <a:latin typeface="+mn-ea"/>
                <a:ea typeface="+mn-ea"/>
                <a:cs typeface="+mn-ea"/>
                <a:sym typeface="Arial" panose="020B0604020202020204" pitchFamily="34" charset="0"/>
              </a:rPr>
              <a:t>位</a:t>
            </a:r>
            <a:r>
              <a:rPr lang="en-US" altLang="zh-CN" sz="1200" dirty="0">
                <a:solidFill>
                  <a:schemeClr val="tx1"/>
                </a:solidFill>
                <a:latin typeface="+mn-ea"/>
                <a:ea typeface="+mn-ea"/>
                <a:cs typeface="+mn-ea"/>
                <a:sym typeface="Arial" panose="020B0604020202020204" pitchFamily="34" charset="0"/>
              </a:rPr>
              <a:t>CPU</a:t>
            </a:r>
            <a:endParaRPr lang="en-US" altLang="zh-CN" sz="1200" dirty="0">
              <a:solidFill>
                <a:schemeClr val="tx1"/>
              </a:solidFill>
              <a:latin typeface="+mn-ea"/>
              <a:ea typeface="+mn-ea"/>
              <a:cs typeface="+mn-ea"/>
              <a:sym typeface="Arial" panose="020B0604020202020204" pitchFamily="34" charset="0"/>
            </a:endParaRPr>
          </a:p>
        </p:txBody>
      </p:sp>
      <p:sp>
        <p:nvSpPr>
          <p:cNvPr id="20" name="Text Box 24"/>
          <p:cNvSpPr txBox="1">
            <a:spLocks noChangeArrowheads="1"/>
          </p:cNvSpPr>
          <p:nvPr/>
        </p:nvSpPr>
        <p:spPr bwMode="auto">
          <a:xfrm>
            <a:off x="5489436" y="4649706"/>
            <a:ext cx="1213128" cy="4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0" lvl="1" indent="0" algn="ctr" defTabSz="2877820" eaLnBrk="1" hangingPunct="1">
              <a:lnSpc>
                <a:spcPct val="120000"/>
              </a:lnSpc>
              <a:spcBef>
                <a:spcPts val="710"/>
              </a:spcBef>
              <a:buSzPct val="100000"/>
              <a:defRPr/>
            </a:pPr>
            <a:r>
              <a:rPr lang="zh-CN" altLang="en-US" sz="1200" dirty="0">
                <a:solidFill>
                  <a:schemeClr val="tx1"/>
                </a:solidFill>
                <a:latin typeface="+mn-ea"/>
                <a:ea typeface="+mn-ea"/>
                <a:cs typeface="+mn-ea"/>
                <a:sym typeface="Arial" panose="020B0604020202020204" pitchFamily="34" charset="0"/>
              </a:rPr>
              <a:t>业界第一颗支持多路</a:t>
            </a:r>
            <a:r>
              <a:rPr lang="en-US" altLang="zh-CN" sz="1200" dirty="0">
                <a:solidFill>
                  <a:schemeClr val="tx1"/>
                </a:solidFill>
                <a:latin typeface="+mn-ea"/>
                <a:ea typeface="+mn-ea"/>
                <a:cs typeface="+mn-ea"/>
                <a:sym typeface="Arial" panose="020B0604020202020204" pitchFamily="34" charset="0"/>
              </a:rPr>
              <a:t>ARM CPU</a:t>
            </a:r>
            <a:endParaRPr lang="en-US" altLang="zh-CN" sz="1200" dirty="0">
              <a:solidFill>
                <a:schemeClr val="tx1"/>
              </a:solidFill>
              <a:latin typeface="+mn-ea"/>
              <a:ea typeface="+mn-ea"/>
              <a:cs typeface="+mn-ea"/>
              <a:sym typeface="Arial" panose="020B0604020202020204" pitchFamily="34" charset="0"/>
            </a:endParaRPr>
          </a:p>
        </p:txBody>
      </p:sp>
      <p:sp>
        <p:nvSpPr>
          <p:cNvPr id="21" name="Text Box 24"/>
          <p:cNvSpPr txBox="1">
            <a:spLocks noChangeArrowheads="1"/>
          </p:cNvSpPr>
          <p:nvPr/>
        </p:nvSpPr>
        <p:spPr bwMode="auto">
          <a:xfrm>
            <a:off x="8264505" y="4675561"/>
            <a:ext cx="1274168" cy="4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0" lvl="1" indent="0" algn="ctr" defTabSz="2877820" eaLnBrk="1" hangingPunct="1">
              <a:lnSpc>
                <a:spcPct val="120000"/>
              </a:lnSpc>
              <a:spcBef>
                <a:spcPts val="710"/>
              </a:spcBef>
              <a:buSzPct val="100000"/>
              <a:defRPr/>
            </a:pPr>
            <a:r>
              <a:rPr lang="zh-CN" altLang="en-US" sz="1200" dirty="0">
                <a:solidFill>
                  <a:schemeClr val="tx1"/>
                </a:solidFill>
                <a:latin typeface="+mn-ea"/>
                <a:ea typeface="+mn-ea"/>
                <a:cs typeface="+mn-ea"/>
                <a:sym typeface="Arial" panose="020B0604020202020204" pitchFamily="34" charset="0"/>
              </a:rPr>
              <a:t>业界第一颗</a:t>
            </a:r>
            <a:r>
              <a:rPr lang="en-US" altLang="zh-CN" sz="1200" dirty="0">
                <a:solidFill>
                  <a:schemeClr val="tx1"/>
                </a:solidFill>
                <a:latin typeface="+mn-ea"/>
                <a:ea typeface="+mn-ea"/>
                <a:cs typeface="+mn-ea"/>
                <a:sym typeface="Arial" panose="020B0604020202020204" pitchFamily="34" charset="0"/>
              </a:rPr>
              <a:t>7nm</a:t>
            </a:r>
            <a:r>
              <a:rPr lang="zh-CN" altLang="en-US" sz="1200" dirty="0">
                <a:solidFill>
                  <a:schemeClr val="tx1"/>
                </a:solidFill>
                <a:latin typeface="+mn-ea"/>
                <a:ea typeface="+mn-ea"/>
                <a:cs typeface="+mn-ea"/>
                <a:sym typeface="Arial" panose="020B0604020202020204" pitchFamily="34" charset="0"/>
              </a:rPr>
              <a:t>数据中心 </a:t>
            </a:r>
            <a:r>
              <a:rPr lang="en-US" altLang="zh-CN" sz="1200" dirty="0">
                <a:solidFill>
                  <a:schemeClr val="tx1"/>
                </a:solidFill>
                <a:latin typeface="+mn-ea"/>
                <a:ea typeface="+mn-ea"/>
                <a:cs typeface="+mn-ea"/>
                <a:sym typeface="Arial" panose="020B0604020202020204" pitchFamily="34" charset="0"/>
              </a:rPr>
              <a:t>ARM CPU</a:t>
            </a:r>
            <a:endParaRPr lang="en-US" altLang="zh-CN" sz="1200" dirty="0">
              <a:solidFill>
                <a:schemeClr val="tx1"/>
              </a:solidFill>
              <a:latin typeface="+mn-ea"/>
              <a:ea typeface="+mn-ea"/>
              <a:cs typeface="+mn-ea"/>
              <a:sym typeface="Arial" panose="020B0604020202020204" pitchFamily="34" charset="0"/>
            </a:endParaRPr>
          </a:p>
        </p:txBody>
      </p:sp>
      <p:sp>
        <p:nvSpPr>
          <p:cNvPr id="23" name="Hi1380"/>
          <p:cNvSpPr txBox="1"/>
          <p:nvPr/>
        </p:nvSpPr>
        <p:spPr>
          <a:xfrm>
            <a:off x="2077736" y="3790481"/>
            <a:ext cx="1690484" cy="857339"/>
          </a:xfrm>
          <a:prstGeom prst="rect">
            <a:avLst/>
          </a:prstGeom>
          <a:ln w="12700">
            <a:miter lim="400000"/>
          </a:ln>
        </p:spPr>
        <p:txBody>
          <a:bodyPr wrap="square" lIns="168619" tIns="168619" rIns="168619" bIns="168619" anchor="ctr">
            <a:spAutoFit/>
          </a:bodyPr>
          <a:lstStyle/>
          <a:p>
            <a:pPr lvl="1" algn="ctr" defTabSz="107886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b="1" dirty="0" smtClean="0">
                <a:latin typeface="+mn-ea"/>
                <a:ea typeface="+mn-ea"/>
                <a:cs typeface="Arial" panose="020B0604020202020204" pitchFamily="34" charset="0"/>
              </a:rPr>
              <a:t>鲲鹏</a:t>
            </a:r>
            <a:r>
              <a:rPr lang="en-US" altLang="zh-CN" sz="1400" b="1" dirty="0" smtClean="0">
                <a:latin typeface="+mn-ea"/>
                <a:ea typeface="+mn-ea"/>
                <a:cs typeface="Arial" panose="020B0604020202020204" pitchFamily="34" charset="0"/>
              </a:rPr>
              <a:t>912</a:t>
            </a:r>
            <a:endParaRPr lang="en-US" altLang="zh-CN" sz="1400" b="1" dirty="0" smtClean="0">
              <a:latin typeface="+mn-ea"/>
              <a:ea typeface="+mn-ea"/>
              <a:cs typeface="Arial" panose="020B0604020202020204" pitchFamily="34" charset="0"/>
            </a:endParaRPr>
          </a:p>
          <a:p>
            <a:pPr lvl="1" algn="ctr" defTabSz="107886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b="1" dirty="0" smtClean="0">
                <a:latin typeface="+mn-ea"/>
                <a:ea typeface="+mn-ea"/>
                <a:cs typeface="Arial" panose="020B0604020202020204" pitchFamily="34" charset="0"/>
              </a:rPr>
              <a:t>（</a:t>
            </a:r>
            <a:r>
              <a:rPr lang="en-US" altLang="zh-CN" sz="1400" b="1" dirty="0" smtClean="0">
                <a:latin typeface="+mn-ea"/>
                <a:ea typeface="+mn-ea"/>
                <a:cs typeface="Arial" panose="020B0604020202020204" pitchFamily="34" charset="0"/>
              </a:rPr>
              <a:t>Hi1612</a:t>
            </a:r>
            <a:r>
              <a:rPr lang="zh-CN" altLang="en-US" sz="1400" b="1" dirty="0" smtClean="0">
                <a:latin typeface="+mn-ea"/>
                <a:ea typeface="+mn-ea"/>
                <a:cs typeface="Arial" panose="020B0604020202020204" pitchFamily="34" charset="0"/>
              </a:rPr>
              <a:t>）</a:t>
            </a:r>
            <a:endParaRPr lang="en-US" sz="1400" b="1" dirty="0">
              <a:latin typeface="+mn-ea"/>
              <a:ea typeface="+mn-ea"/>
              <a:cs typeface="Arial" panose="020B0604020202020204" pitchFamily="34" charset="0"/>
            </a:endParaRPr>
          </a:p>
        </p:txBody>
      </p:sp>
      <p:sp>
        <p:nvSpPr>
          <p:cNvPr id="24" name="Hi1380"/>
          <p:cNvSpPr txBox="1"/>
          <p:nvPr/>
        </p:nvSpPr>
        <p:spPr>
          <a:xfrm>
            <a:off x="5139713" y="3925140"/>
            <a:ext cx="1666956" cy="598963"/>
          </a:xfrm>
          <a:prstGeom prst="rect">
            <a:avLst/>
          </a:prstGeom>
          <a:ln w="12700">
            <a:miter lim="400000"/>
          </a:ln>
        </p:spPr>
        <p:txBody>
          <a:bodyPr wrap="square" lIns="168619" tIns="168619" rIns="168619" bIns="168619" anchor="ctr">
            <a:spAutoFit/>
          </a:bodyPr>
          <a:lstStyle/>
          <a:p>
            <a:pPr lvl="1" defTabSz="107886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b="1" dirty="0">
                <a:latin typeface="+mn-ea"/>
                <a:ea typeface="+mn-ea"/>
                <a:cs typeface="Arial" panose="020B0604020202020204" pitchFamily="34" charset="0"/>
              </a:rPr>
              <a:t>鲲鹏</a:t>
            </a:r>
            <a:r>
              <a:rPr lang="en-US" altLang="zh-CN" sz="1400" b="1" dirty="0">
                <a:latin typeface="+mn-ea"/>
                <a:ea typeface="+mn-ea"/>
                <a:cs typeface="Arial" panose="020B0604020202020204" pitchFamily="34" charset="0"/>
              </a:rPr>
              <a:t>916</a:t>
            </a:r>
            <a:endParaRPr lang="en-US" sz="1400" b="1" dirty="0">
              <a:latin typeface="+mn-ea"/>
              <a:ea typeface="+mn-ea"/>
              <a:cs typeface="Arial" panose="020B0604020202020204" pitchFamily="34" charset="0"/>
            </a:endParaRPr>
          </a:p>
        </p:txBody>
      </p:sp>
      <p:sp>
        <p:nvSpPr>
          <p:cNvPr id="25" name="Hi1380"/>
          <p:cNvSpPr txBox="1"/>
          <p:nvPr/>
        </p:nvSpPr>
        <p:spPr>
          <a:xfrm>
            <a:off x="7834797" y="3919655"/>
            <a:ext cx="1543614" cy="598963"/>
          </a:xfrm>
          <a:prstGeom prst="rect">
            <a:avLst/>
          </a:prstGeom>
          <a:ln w="12700">
            <a:miter lim="400000"/>
          </a:ln>
        </p:spPr>
        <p:txBody>
          <a:bodyPr wrap="square" lIns="168619" tIns="168619" rIns="168619" bIns="168619" anchor="ctr">
            <a:spAutoFit/>
          </a:bodyPr>
          <a:lstStyle/>
          <a:p>
            <a:pPr lvl="1" defTabSz="107886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b="1" dirty="0">
                <a:latin typeface="+mn-ea"/>
                <a:ea typeface="+mn-ea"/>
                <a:cs typeface="Arial" panose="020B0604020202020204" pitchFamily="34" charset="0"/>
              </a:rPr>
              <a:t>鲲鹏</a:t>
            </a:r>
            <a:r>
              <a:rPr lang="en-US" altLang="zh-CN" sz="1400" b="1" dirty="0">
                <a:latin typeface="+mn-ea"/>
                <a:ea typeface="+mn-ea"/>
                <a:cs typeface="Arial" panose="020B0604020202020204" pitchFamily="34" charset="0"/>
              </a:rPr>
              <a:t>920</a:t>
            </a:r>
            <a:endParaRPr lang="en-US" sz="1400" b="1" dirty="0">
              <a:latin typeface="+mn-ea"/>
              <a:ea typeface="+mn-ea"/>
              <a:cs typeface="Arial" panose="020B0604020202020204" pitchFamily="34" charset="0"/>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48387" y="2541894"/>
            <a:ext cx="1081084" cy="1251817"/>
          </a:xfrm>
          <a:prstGeom prst="rect">
            <a:avLst/>
          </a:prstGeom>
        </p:spPr>
      </p:pic>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l="26884" t="34839" r="43697" b="12946"/>
          <a:stretch>
            <a:fillRect/>
          </a:stretch>
        </p:blipFill>
        <p:spPr>
          <a:xfrm>
            <a:off x="5412667" y="2583794"/>
            <a:ext cx="1075436" cy="1247250"/>
          </a:xfrm>
          <a:prstGeom prst="rect">
            <a:avLst/>
          </a:prstGeom>
        </p:spPr>
      </p:pic>
      <p:pic>
        <p:nvPicPr>
          <p:cNvPr id="49" name="Kunpeng 920   鲲鹏920-算.pn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217562" y="2541894"/>
            <a:ext cx="1609029" cy="1289150"/>
          </a:xfrm>
          <a:prstGeom prst="rect">
            <a:avLst/>
          </a:prstGeom>
          <a:ln w="3175">
            <a:miter lim="400000"/>
            <a:headEnd/>
            <a:tailEnd/>
          </a:ln>
        </p:spPr>
      </p:pic>
      <p:sp>
        <p:nvSpPr>
          <p:cNvPr id="26" name="文本框 25"/>
          <p:cNvSpPr txBox="1"/>
          <p:nvPr/>
        </p:nvSpPr>
        <p:spPr>
          <a:xfrm>
            <a:off x="1410831" y="1401393"/>
            <a:ext cx="9634449" cy="830612"/>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华为从</a:t>
            </a:r>
            <a:r>
              <a:rPr lang="en-US" altLang="zh-CN" sz="1600" dirty="0" smtClean="0">
                <a:latin typeface="微软雅黑" panose="020B0503020204020204" pitchFamily="34" charset="-122"/>
                <a:ea typeface="微软雅黑" panose="020B0503020204020204" pitchFamily="34" charset="-122"/>
              </a:rPr>
              <a:t>2004</a:t>
            </a:r>
            <a:r>
              <a:rPr lang="zh-CN" altLang="en-US" sz="1600" dirty="0" smtClean="0">
                <a:latin typeface="微软雅黑" panose="020B0503020204020204" pitchFamily="34" charset="-122"/>
                <a:ea typeface="微软雅黑" panose="020B0503020204020204" pitchFamily="34" charset="-122"/>
              </a:rPr>
              <a:t>年</a:t>
            </a:r>
            <a:r>
              <a:rPr lang="zh-CN" altLang="en-US" sz="1600" dirty="0">
                <a:latin typeface="微软雅黑" panose="020B0503020204020204" pitchFamily="34" charset="-122"/>
                <a:ea typeface="微软雅黑" panose="020B0503020204020204" pitchFamily="34" charset="-122"/>
              </a:rPr>
              <a:t>开始基于</a:t>
            </a:r>
            <a:r>
              <a:rPr lang="en-US" altLang="zh-CN" sz="1600" dirty="0">
                <a:latin typeface="微软雅黑" panose="020B0503020204020204" pitchFamily="34" charset="-122"/>
                <a:ea typeface="微软雅黑" panose="020B0503020204020204" pitchFamily="34" charset="-122"/>
              </a:rPr>
              <a:t>ARM</a:t>
            </a:r>
            <a:r>
              <a:rPr lang="zh-CN" altLang="en-US" sz="1600" dirty="0">
                <a:latin typeface="微软雅黑" panose="020B0503020204020204" pitchFamily="34" charset="-122"/>
                <a:ea typeface="微软雅黑" panose="020B0503020204020204" pitchFamily="34" charset="-122"/>
              </a:rPr>
              <a:t>技术自研芯片</a:t>
            </a:r>
            <a:r>
              <a:rPr lang="zh-CN" altLang="en-US" sz="1600" dirty="0" smtClean="0">
                <a:latin typeface="微软雅黑" panose="020B0503020204020204" pitchFamily="34" charset="-122"/>
                <a:ea typeface="微软雅黑" panose="020B0503020204020204" pitchFamily="34" charset="-122"/>
              </a:rPr>
              <a:t>，在通用计算处理器领域，</a:t>
            </a:r>
            <a:r>
              <a:rPr lang="en-US" altLang="zh-CN" sz="1600" dirty="0" smtClean="0">
                <a:latin typeface="微软雅黑" panose="020B0503020204020204" pitchFamily="34" charset="-122"/>
                <a:ea typeface="微软雅黑" panose="020B0503020204020204" pitchFamily="34" charset="-122"/>
              </a:rPr>
              <a:t>2014</a:t>
            </a:r>
            <a:r>
              <a:rPr lang="zh-CN" altLang="en-US" sz="1600" dirty="0" smtClean="0">
                <a:latin typeface="微软雅黑" panose="020B0503020204020204" pitchFamily="34" charset="-122"/>
                <a:ea typeface="微软雅黑" panose="020B0503020204020204" pitchFamily="34" charset="-122"/>
              </a:rPr>
              <a:t>年发布</a:t>
            </a:r>
            <a:r>
              <a:rPr lang="en-US" altLang="zh-CN" sz="1600" dirty="0" err="1" smtClean="0">
                <a:latin typeface="微软雅黑" panose="020B0503020204020204" pitchFamily="34" charset="-122"/>
                <a:ea typeface="微软雅黑" panose="020B0503020204020204" pitchFamily="34" charset="-122"/>
              </a:rPr>
              <a:t>Kunpeng</a:t>
            </a:r>
            <a:r>
              <a:rPr lang="en-US" altLang="zh-CN" sz="1600" dirty="0" smtClean="0">
                <a:latin typeface="微软雅黑" panose="020B0503020204020204" pitchFamily="34" charset="-122"/>
                <a:ea typeface="微软雅黑" panose="020B0503020204020204" pitchFamily="34" charset="-122"/>
              </a:rPr>
              <a:t> 912</a:t>
            </a:r>
            <a:r>
              <a:rPr lang="zh-CN" altLang="en-US" sz="1600" dirty="0" smtClean="0">
                <a:latin typeface="微软雅黑" panose="020B0503020204020204" pitchFamily="34" charset="-122"/>
                <a:ea typeface="微软雅黑" panose="020B0503020204020204" pitchFamily="34" charset="-122"/>
              </a:rPr>
              <a:t>处理器，</a:t>
            </a:r>
            <a:r>
              <a:rPr lang="en-US" altLang="zh-CN" sz="1600" dirty="0" smtClean="0">
                <a:latin typeface="微软雅黑" panose="020B0503020204020204" pitchFamily="34" charset="-122"/>
                <a:ea typeface="微软雅黑" panose="020B0503020204020204" pitchFamily="34" charset="-122"/>
              </a:rPr>
              <a:t>2016</a:t>
            </a:r>
            <a:r>
              <a:rPr lang="zh-CN" altLang="en-US" sz="1600" dirty="0" smtClean="0">
                <a:latin typeface="微软雅黑" panose="020B0503020204020204" pitchFamily="34" charset="-122"/>
                <a:ea typeface="微软雅黑" panose="020B0503020204020204" pitchFamily="34" charset="-122"/>
              </a:rPr>
              <a:t>年发布</a:t>
            </a:r>
            <a:r>
              <a:rPr lang="en-US" altLang="zh-CN" sz="1600" dirty="0" err="1" smtClean="0">
                <a:latin typeface="微软雅黑" panose="020B0503020204020204" pitchFamily="34" charset="-122"/>
                <a:ea typeface="微软雅黑" panose="020B0503020204020204" pitchFamily="34" charset="-122"/>
              </a:rPr>
              <a:t>Kunpeng</a:t>
            </a:r>
            <a:r>
              <a:rPr lang="en-US" altLang="zh-CN" sz="1600" dirty="0" smtClean="0">
                <a:latin typeface="微软雅黑" panose="020B0503020204020204" pitchFamily="34" charset="-122"/>
                <a:ea typeface="微软雅黑" panose="020B0503020204020204" pitchFamily="34" charset="-122"/>
              </a:rPr>
              <a:t> 916</a:t>
            </a:r>
            <a:r>
              <a:rPr lang="zh-CN" altLang="en-US" sz="1600" dirty="0" smtClean="0">
                <a:latin typeface="微软雅黑" panose="020B0503020204020204" pitchFamily="34" charset="-122"/>
                <a:ea typeface="微软雅黑" panose="020B0503020204020204" pitchFamily="34" charset="-122"/>
              </a:rPr>
              <a:t>处理器，</a:t>
            </a:r>
            <a:r>
              <a:rPr lang="en-US" altLang="zh-CN" sz="1600" dirty="0" smtClean="0">
                <a:latin typeface="微软雅黑" panose="020B0503020204020204" pitchFamily="34" charset="-122"/>
                <a:ea typeface="微软雅黑" panose="020B0503020204020204" pitchFamily="34" charset="-122"/>
              </a:rPr>
              <a:t>2019</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月发布</a:t>
            </a:r>
            <a:r>
              <a:rPr lang="en-US" altLang="zh-CN" sz="1600" dirty="0" err="1" smtClean="0">
                <a:latin typeface="微软雅黑" panose="020B0503020204020204" pitchFamily="34" charset="-122"/>
                <a:ea typeface="微软雅黑" panose="020B0503020204020204" pitchFamily="34" charset="-122"/>
              </a:rPr>
              <a:t>Kunpeng</a:t>
            </a:r>
            <a:r>
              <a:rPr lang="en-US" altLang="zh-CN" sz="1600" dirty="0" smtClean="0">
                <a:latin typeface="微软雅黑" panose="020B0503020204020204" pitchFamily="34" charset="-122"/>
                <a:ea typeface="微软雅黑" panose="020B0503020204020204" pitchFamily="34" charset="-122"/>
              </a:rPr>
              <a:t> 920</a:t>
            </a:r>
            <a:r>
              <a:rPr lang="zh-CN" altLang="en-US" sz="1600" dirty="0" smtClean="0">
                <a:latin typeface="微软雅黑" panose="020B0503020204020204" pitchFamily="34" charset="-122"/>
                <a:ea typeface="微软雅黑" panose="020B0503020204020204" pitchFamily="34" charset="-122"/>
              </a:rPr>
              <a:t>处理器，</a:t>
            </a:r>
            <a:r>
              <a:rPr lang="en-US" altLang="zh-CN" sz="1600" dirty="0" err="1" smtClean="0">
                <a:latin typeface="微软雅黑" panose="020B0503020204020204" pitchFamily="34" charset="-122"/>
                <a:ea typeface="微软雅黑" panose="020B0503020204020204" pitchFamily="34" charset="-122"/>
              </a:rPr>
              <a:t>Kunpeng</a:t>
            </a:r>
            <a:r>
              <a:rPr lang="en-US" altLang="zh-CN" sz="1600" dirty="0" smtClean="0">
                <a:latin typeface="微软雅黑" panose="020B0503020204020204" pitchFamily="34" charset="-122"/>
                <a:ea typeface="微软雅黑" panose="020B0503020204020204" pitchFamily="34" charset="-122"/>
              </a:rPr>
              <a:t> 920</a:t>
            </a:r>
            <a:r>
              <a:rPr lang="zh-CN" altLang="en-US" sz="1600" dirty="0" smtClean="0">
                <a:latin typeface="微软雅黑" panose="020B0503020204020204" pitchFamily="34" charset="-122"/>
                <a:ea typeface="微软雅黑" panose="020B0503020204020204" pitchFamily="34" charset="-122"/>
              </a:rPr>
              <a:t>处理器是业界第一颗采用</a:t>
            </a:r>
            <a:r>
              <a:rPr lang="en-US" altLang="zh-CN" sz="1600" dirty="0" smtClean="0">
                <a:latin typeface="微软雅黑" panose="020B0503020204020204" pitchFamily="34" charset="-122"/>
                <a:ea typeface="微软雅黑" panose="020B0503020204020204" pitchFamily="34" charset="-122"/>
              </a:rPr>
              <a:t>7nm</a:t>
            </a:r>
            <a:r>
              <a:rPr lang="zh-CN" altLang="en-US" sz="1600" dirty="0" smtClean="0">
                <a:latin typeface="微软雅黑" panose="020B0503020204020204" pitchFamily="34" charset="-122"/>
                <a:ea typeface="微软雅黑" panose="020B0503020204020204" pitchFamily="34" charset="-122"/>
              </a:rPr>
              <a:t>工艺的数据中心级的</a:t>
            </a:r>
            <a:r>
              <a:rPr lang="en-US" altLang="zh-CN" sz="1600" dirty="0" smtClean="0">
                <a:latin typeface="微软雅黑" panose="020B0503020204020204" pitchFamily="34" charset="-122"/>
                <a:ea typeface="微软雅黑" panose="020B0503020204020204" pitchFamily="34" charset="-122"/>
              </a:rPr>
              <a:t>ARM</a:t>
            </a:r>
            <a:r>
              <a:rPr lang="zh-CN" altLang="en-US" sz="1600" dirty="0" smtClean="0">
                <a:latin typeface="微软雅黑" panose="020B0503020204020204" pitchFamily="34" charset="-122"/>
                <a:ea typeface="微软雅黑" panose="020B0503020204020204" pitchFamily="34" charset="-122"/>
              </a:rPr>
              <a:t>架构处理器</a:t>
            </a:r>
            <a:r>
              <a:rPr lang="zh-CN" altLang="en-US" sz="1600" b="1"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lgn="ctr">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3" tIns="60952" rIns="121903" bIns="60952" numCol="1" anchor="ctr" anchorCtr="0" compatLnSpc="1"/>
          <a:lstStyle/>
          <a:p>
            <a:pPr defTabSz="914400" eaLnBrk="1" hangingPunct="1">
              <a:buSzPct val="100000"/>
              <a:buFont typeface="Arial" panose="020B0604020202020204" pitchFamily="34" charset="0"/>
              <a:buNone/>
            </a:pPr>
            <a:r>
              <a:rPr lang="zh-CN" altLang="en-US" kern="1200" dirty="0" smtClean="0">
                <a:solidFill>
                  <a:schemeClr val="tx1"/>
                </a:solidFill>
                <a:latin typeface="微软雅黑" panose="020B0503020204020204" pitchFamily="34" charset="-122"/>
                <a:ea typeface="微软雅黑" panose="020B0503020204020204" pitchFamily="34" charset="-122"/>
              </a:rPr>
              <a:t>华为鲲鹏</a:t>
            </a:r>
            <a:r>
              <a:rPr lang="en-US" altLang="zh-CN" kern="1200" dirty="0" smtClean="0">
                <a:solidFill>
                  <a:schemeClr val="tx1"/>
                </a:solidFill>
                <a:latin typeface="微软雅黑" panose="020B0503020204020204" pitchFamily="34" charset="-122"/>
                <a:ea typeface="微软雅黑" panose="020B0503020204020204" pitchFamily="34" charset="-122"/>
              </a:rPr>
              <a:t>920</a:t>
            </a:r>
            <a:r>
              <a:rPr lang="zh-CN" altLang="en-US" kern="1200" dirty="0">
                <a:solidFill>
                  <a:schemeClr val="tx1"/>
                </a:solidFill>
                <a:latin typeface="微软雅黑" panose="020B0503020204020204" pitchFamily="34" charset="-122"/>
                <a:ea typeface="微软雅黑" panose="020B0503020204020204" pitchFamily="34" charset="-122"/>
              </a:rPr>
              <a:t>处理器</a:t>
            </a:r>
            <a:r>
              <a:rPr lang="zh-CN" altLang="en-US" kern="1200" dirty="0" smtClean="0">
                <a:solidFill>
                  <a:schemeClr val="tx1"/>
                </a:solidFill>
                <a:latin typeface="微软雅黑" panose="020B0503020204020204" pitchFamily="34" charset="-122"/>
                <a:ea typeface="微软雅黑" panose="020B0503020204020204" pitchFamily="34" charset="-122"/>
              </a:rPr>
              <a:t>规格</a:t>
            </a:r>
            <a:endParaRPr lang="zh-CN" altLang="en-US" kern="1200" dirty="0">
              <a:solidFill>
                <a:schemeClr val="tx1"/>
              </a:solidFill>
              <a:latin typeface="微软雅黑" panose="020B0503020204020204" pitchFamily="34" charset="-122"/>
              <a:ea typeface="微软雅黑" panose="020B0503020204020204" pitchFamily="34" charset="-122"/>
            </a:endParaRPr>
          </a:p>
        </p:txBody>
      </p:sp>
      <p:sp>
        <p:nvSpPr>
          <p:cNvPr id="8" name="AutoShape 35"/>
          <p:cNvSpPr>
            <a:spLocks noChangeArrowheads="1"/>
          </p:cNvSpPr>
          <p:nvPr/>
        </p:nvSpPr>
        <p:spPr bwMode="auto">
          <a:xfrm>
            <a:off x="6137910" y="1412875"/>
            <a:ext cx="4874895" cy="4582795"/>
          </a:xfrm>
          <a:prstGeom prst="roundRect">
            <a:avLst>
              <a:gd name="adj" fmla="val 1705"/>
            </a:avLst>
          </a:prstGeom>
          <a:noFill/>
          <a:ln w="9525" cap="flat" cmpd="sng" algn="ctr">
            <a:solidFill>
              <a:schemeClr val="bg1">
                <a:lumMod val="85000"/>
              </a:schemeClr>
            </a:solidFill>
            <a:prstDash val="solid"/>
            <a:round/>
            <a:headEnd type="none" w="med" len="med"/>
            <a:tailEnd type="none" w="med" len="med"/>
          </a:ln>
          <a:effectLst/>
        </p:spPr>
        <p:txBody>
          <a:bodyPr lIns="52767" tIns="26384" rIns="52767" bIns="26384" anchor="ctr"/>
          <a:lstStyle/>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集成最多</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64</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*自研</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核，支持</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64</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48</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32</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核等多种型号</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指令集兼容</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ARMv8.2, </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最高主频</a:t>
            </a:r>
            <a:r>
              <a:rPr lang="zh-CN" altLang="en-US"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达</a:t>
            </a:r>
            <a:r>
              <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2.6GHz</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每核集成</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64KB L1 </a:t>
            </a:r>
            <a:r>
              <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I/D </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缓存</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每核独享</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512KB L2 </a:t>
            </a:r>
            <a:r>
              <a:rPr lang="zh-CN" altLang="en-US"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缓存</a:t>
            </a:r>
            <a:endPar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平均每核</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1MB L3 </a:t>
            </a:r>
            <a:r>
              <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cache</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DDR4</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控制器，最高可达</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2933MT/s</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集成</a:t>
            </a:r>
            <a:r>
              <a:rPr lang="en-US" altLang="zh-CN" sz="14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/SAS</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接口</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4.0</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，向下兼容</a:t>
            </a:r>
            <a:r>
              <a:rPr lang="en-US" altLang="zh-CN" sz="12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3.0/2.0/1.0</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x16,x8,x4,x2,x1 </a:t>
            </a:r>
            <a:r>
              <a:rPr lang="en-US" altLang="zh-CN" sz="12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4.0, </a:t>
            </a:r>
            <a:r>
              <a:rPr lang="zh-CN" altLang="en-US"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集成</a:t>
            </a:r>
            <a:r>
              <a:rPr lang="en-US" altLang="zh-CN" sz="1200" kern="0" dirty="0" err="1"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16</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SAS/SATA 3.0</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CCIX</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接口，支持加速器的缓存一致性</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2*100G </a:t>
            </a:r>
            <a:r>
              <a:rPr lang="en-US" altLang="zh-CN" sz="14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RoCE</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v2, </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25GE/50GE/100GE</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标准</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NIC</a:t>
            </a:r>
            <a:endParaRPr lang="en-US" altLang="zh-CN" sz="20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2P/4P</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扩展</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封装大小</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60mm*75mm</a:t>
            </a:r>
            <a:endParaRPr lang="zh-CN" altLang="en-US" sz="11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Kunpeng 920   鲲鹏920-算.png"/>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tretch>
            <a:fillRect/>
          </a:stretch>
        </p:blipFill>
        <p:spPr>
          <a:xfrm>
            <a:off x="1271464" y="2227895"/>
            <a:ext cx="3715545" cy="2976886"/>
          </a:xfrm>
          <a:prstGeom prst="rect">
            <a:avLst/>
          </a:prstGeom>
          <a:ln w="3175">
            <a:miter lim="4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计算，走向异构多样性"/>
          <p:cNvSpPr txBox="1"/>
          <p:nvPr/>
        </p:nvSpPr>
        <p:spPr>
          <a:xfrm>
            <a:off x="940324" y="442073"/>
            <a:ext cx="10311354" cy="718088"/>
          </a:xfrm>
          <a:prstGeom prst="rect">
            <a:avLst/>
          </a:prstGeom>
          <a:ln w="25400">
            <a:miter lim="400000"/>
          </a:ln>
        </p:spPr>
        <p:txBody>
          <a:bodyPr wrap="square" lIns="35710" tIns="35710" rIns="35710" bIns="35710" anchor="ctr">
            <a:spAutoFit/>
          </a:bodyPr>
          <a:lstStyle/>
          <a:p>
            <a:pPr marL="0" lvl="1" defTabSz="228600" hangingPunct="0">
              <a:lnSpc>
                <a:spcPct val="150000"/>
              </a:lnSpc>
              <a:defRPr sz="6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2800" b="1" kern="0" spc="-75" dirty="0">
                <a:solidFill>
                  <a:srgbClr val="C00000"/>
                </a:solidFill>
                <a:latin typeface="+mn-ea"/>
                <a:ea typeface="+mn-ea"/>
                <a:sym typeface="微软雅黑" panose="020B0503020204020204" pitchFamily="34" charset="-122"/>
              </a:rPr>
              <a:t> </a:t>
            </a:r>
            <a:endParaRPr lang="en-US" altLang="zh-CN" sz="2800" b="1" kern="0" spc="-75" dirty="0">
              <a:solidFill>
                <a:srgbClr val="C00000"/>
              </a:solidFill>
              <a:latin typeface="+mn-ea"/>
              <a:ea typeface="+mn-ea"/>
              <a:sym typeface="微软雅黑" panose="020B0503020204020204" pitchFamily="34" charset="-122"/>
            </a:endParaRPr>
          </a:p>
        </p:txBody>
      </p:sp>
      <p:sp>
        <p:nvSpPr>
          <p:cNvPr id="110" name="*Specint2006测试条件基于gcc"/>
          <p:cNvSpPr txBox="1"/>
          <p:nvPr/>
        </p:nvSpPr>
        <p:spPr>
          <a:xfrm>
            <a:off x="7232721" y="6028795"/>
            <a:ext cx="3508294" cy="293717"/>
          </a:xfrm>
          <a:prstGeom prst="rect">
            <a:avLst/>
          </a:prstGeom>
          <a:ln w="12700">
            <a:miter lim="400000"/>
          </a:ln>
        </p:spPr>
        <p:txBody>
          <a:bodyPr wrap="square" lIns="35710" tIns="35710" rIns="35710" bIns="35710" anchor="ctr">
            <a:spAutoFit/>
          </a:bodyPr>
          <a:lstStyle/>
          <a:p>
            <a:pPr marL="0" lvl="1" algn="r" defTabSz="228600" hangingPunct="0">
              <a:lnSpc>
                <a:spcPct val="120000"/>
              </a:lnSpc>
              <a:defRPr sz="1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kern="0" dirty="0">
                <a:latin typeface="+mn-ea"/>
                <a:ea typeface="+mn-ea"/>
                <a:cs typeface="微软雅黑" panose="020B0503020204020204" pitchFamily="34" charset="-122"/>
                <a:sym typeface="微软雅黑" panose="020B0503020204020204" pitchFamily="34" charset="-122"/>
              </a:rPr>
              <a:t>*华为实验室测试数据，结果在不同环境中有偏差</a:t>
            </a:r>
            <a:endParaRPr lang="zh-CN" altLang="en-US" sz="1200" kern="0" dirty="0">
              <a:latin typeface="+mn-ea"/>
              <a:ea typeface="+mn-ea"/>
              <a:cs typeface="微软雅黑" panose="020B0503020204020204" pitchFamily="34" charset="-122"/>
              <a:sym typeface="微软雅黑" panose="020B0503020204020204" pitchFamily="34" charset="-122"/>
            </a:endParaRPr>
          </a:p>
        </p:txBody>
      </p:sp>
      <p:grpSp>
        <p:nvGrpSpPr>
          <p:cNvPr id="20" name="组合 19"/>
          <p:cNvGrpSpPr/>
          <p:nvPr/>
        </p:nvGrpSpPr>
        <p:grpSpPr>
          <a:xfrm>
            <a:off x="1124766" y="1857288"/>
            <a:ext cx="5284473" cy="3691828"/>
            <a:chOff x="1877961" y="4364452"/>
            <a:chExt cx="10504317" cy="7385578"/>
          </a:xfrm>
        </p:grpSpPr>
        <p:sp>
          <p:nvSpPr>
            <p:cNvPr id="98" name="矩形 97"/>
            <p:cNvSpPr/>
            <p:nvPr/>
          </p:nvSpPr>
          <p:spPr>
            <a:xfrm>
              <a:off x="4844423" y="4419434"/>
              <a:ext cx="7343878" cy="1477713"/>
            </a:xfrm>
            <a:prstGeom prst="rect">
              <a:avLst/>
            </a:prstGeom>
          </p:spPr>
          <p:txBody>
            <a:bodyPr wrap="square">
              <a:spAutoFit/>
            </a:bodyPr>
            <a:lstStyle/>
            <a:p>
              <a:pPr defTabSz="914400" hangingPunct="0"/>
              <a:r>
                <a:rPr lang="en-US" altLang="zh-CN" sz="1400" b="1" kern="0" dirty="0">
                  <a:solidFill>
                    <a:srgbClr val="C00000"/>
                  </a:solidFill>
                  <a:latin typeface="+mn-ea"/>
                  <a:ea typeface="+mn-ea"/>
                  <a:sym typeface="Arial" panose="020B0604020202020204"/>
                </a:rPr>
                <a:t>930+, </a:t>
              </a:r>
              <a:r>
                <a:rPr lang="en-US" altLang="zh-CN" sz="1400" b="1" kern="0" dirty="0" smtClean="0">
                  <a:solidFill>
                    <a:srgbClr val="C00000"/>
                  </a:solidFill>
                  <a:latin typeface="+mn-ea"/>
                  <a:ea typeface="+mn-ea"/>
                  <a:sym typeface="Arial" panose="020B0604020202020204"/>
                </a:rPr>
                <a:t>25</a:t>
              </a:r>
              <a:r>
                <a:rPr lang="en-US" altLang="zh-CN" sz="1400" b="1" kern="0" dirty="0">
                  <a:solidFill>
                    <a:srgbClr val="C00000"/>
                  </a:solidFill>
                  <a:latin typeface="+mn-ea"/>
                  <a:ea typeface="+mn-ea"/>
                  <a:sym typeface="Arial" panose="020B0604020202020204"/>
                </a:rPr>
                <a:t>%</a:t>
              </a:r>
              <a:r>
                <a:rPr lang="en-US" altLang="zh-CN" sz="1400" kern="0" dirty="0">
                  <a:solidFill>
                    <a:srgbClr val="C00000"/>
                  </a:solidFill>
                  <a:latin typeface="+mn-ea"/>
                  <a:ea typeface="+mn-ea"/>
                  <a:sym typeface="Arial" panose="020B0604020202020204"/>
                </a:rPr>
                <a:t> </a:t>
              </a:r>
              <a:endParaRPr lang="en-US" altLang="zh-CN" sz="1400" kern="0" dirty="0" smtClean="0">
                <a:solidFill>
                  <a:srgbClr val="C00000"/>
                </a:solidFill>
                <a:latin typeface="+mn-ea"/>
                <a:ea typeface="+mn-ea"/>
                <a:sym typeface="Arial" panose="020B0604020202020204"/>
              </a:endParaRPr>
            </a:p>
            <a:p>
              <a:pPr defTabSz="914400" hangingPunct="0"/>
              <a:endParaRPr lang="en-US" altLang="zh-CN" sz="1400" kern="0" dirty="0" smtClean="0">
                <a:solidFill>
                  <a:schemeClr val="tx1">
                    <a:lumMod val="95000"/>
                    <a:lumOff val="5000"/>
                  </a:schemeClr>
                </a:solidFill>
                <a:latin typeface="+mn-ea"/>
                <a:ea typeface="+mn-ea"/>
                <a:sym typeface="Arial" panose="020B0604020202020204"/>
              </a:endParaRPr>
            </a:p>
            <a:p>
              <a:pPr defTabSz="914400" hangingPunct="0"/>
              <a:r>
                <a:rPr lang="en-US" altLang="zh-CN" sz="1400" kern="0" dirty="0" smtClean="0">
                  <a:solidFill>
                    <a:schemeClr val="tx1">
                      <a:lumMod val="95000"/>
                      <a:lumOff val="5000"/>
                    </a:schemeClr>
                  </a:solidFill>
                  <a:latin typeface="+mn-ea"/>
                  <a:ea typeface="+mn-ea"/>
                  <a:sym typeface="Arial" panose="020B0604020202020204"/>
                </a:rPr>
                <a:t>Estimated </a:t>
              </a:r>
              <a:r>
                <a:rPr lang="en-US" altLang="zh-CN" sz="1400" kern="0" dirty="0">
                  <a:solidFill>
                    <a:schemeClr val="tx1">
                      <a:lumMod val="95000"/>
                      <a:lumOff val="5000"/>
                    </a:schemeClr>
                  </a:solidFill>
                  <a:latin typeface="+mn-ea"/>
                  <a:ea typeface="+mn-ea"/>
                  <a:sym typeface="Arial" panose="020B0604020202020204"/>
                </a:rPr>
                <a:t>SPECint_Rate_base2006 Score</a:t>
              </a:r>
              <a:endParaRPr lang="en-US" altLang="zh-CN" sz="1400" b="1" kern="0" dirty="0">
                <a:solidFill>
                  <a:schemeClr val="tx1">
                    <a:lumMod val="95000"/>
                    <a:lumOff val="5000"/>
                  </a:schemeClr>
                </a:solidFill>
                <a:latin typeface="+mn-ea"/>
                <a:ea typeface="+mn-ea"/>
                <a:sym typeface="Arial" panose="020B0604020202020204"/>
              </a:endParaRPr>
            </a:p>
          </p:txBody>
        </p:sp>
        <p:sp>
          <p:nvSpPr>
            <p:cNvPr id="99" name="矩形 98"/>
            <p:cNvSpPr/>
            <p:nvPr/>
          </p:nvSpPr>
          <p:spPr>
            <a:xfrm>
              <a:off x="4844423" y="6563145"/>
              <a:ext cx="4333934" cy="1736312"/>
            </a:xfrm>
            <a:prstGeom prst="rect">
              <a:avLst/>
            </a:prstGeom>
          </p:spPr>
          <p:txBody>
            <a:bodyPr wrap="square">
              <a:spAutoFit/>
            </a:bodyPr>
            <a:lstStyle/>
            <a:p>
              <a:pPr defTabSz="914400" hangingPunct="0">
                <a:lnSpc>
                  <a:spcPct val="120000"/>
                </a:lnSpc>
              </a:pPr>
              <a:r>
                <a:rPr lang="zh-CN" altLang="en-US" sz="1400" kern="0" dirty="0">
                  <a:solidFill>
                    <a:srgbClr val="C00000"/>
                  </a:solidFill>
                  <a:latin typeface="+mn-ea"/>
                  <a:ea typeface="+mn-ea"/>
                  <a:sym typeface="Arial" panose="020B0604020202020204"/>
                </a:rPr>
                <a:t>内存带宽</a:t>
              </a:r>
              <a:r>
                <a:rPr lang="en-US" altLang="zh-CN" sz="1400" kern="0" dirty="0">
                  <a:solidFill>
                    <a:srgbClr val="C00000"/>
                  </a:solidFill>
                  <a:latin typeface="+mn-ea"/>
                  <a:ea typeface="+mn-ea"/>
                  <a:sym typeface="Arial" panose="020B0604020202020204"/>
                </a:rPr>
                <a:t>:</a:t>
              </a:r>
              <a:endParaRPr lang="en-US" altLang="zh-CN" sz="1400" b="1" kern="0" dirty="0">
                <a:solidFill>
                  <a:srgbClr val="C00000"/>
                </a:solidFill>
                <a:latin typeface="+mn-ea"/>
                <a:ea typeface="+mn-ea"/>
                <a:sym typeface="Wingdings 3" panose="05040102010807070707" pitchFamily="18" charset="2"/>
              </a:endParaRPr>
            </a:p>
            <a:p>
              <a:pPr defTabSz="914400" hangingPunct="0">
                <a:lnSpc>
                  <a:spcPct val="120000"/>
                </a:lnSpc>
              </a:pPr>
              <a:r>
                <a:rPr lang="en-US" altLang="zh-CN" sz="1400" kern="0" dirty="0">
                  <a:solidFill>
                    <a:srgbClr val="C00000"/>
                  </a:solidFill>
                  <a:latin typeface="+mn-ea"/>
                  <a:ea typeface="+mn-ea"/>
                  <a:sym typeface="Arial" panose="020B0604020202020204"/>
                </a:rPr>
                <a:t>I/O </a:t>
              </a:r>
              <a:r>
                <a:rPr lang="zh-CN" altLang="en-US" sz="1400" kern="0" dirty="0">
                  <a:solidFill>
                    <a:srgbClr val="C00000"/>
                  </a:solidFill>
                  <a:latin typeface="+mn-ea"/>
                  <a:ea typeface="+mn-ea"/>
                  <a:sym typeface="Arial" panose="020B0604020202020204"/>
                </a:rPr>
                <a:t>总带宽</a:t>
              </a:r>
              <a:r>
                <a:rPr lang="en-US" altLang="zh-CN" sz="1400" kern="0" dirty="0">
                  <a:solidFill>
                    <a:srgbClr val="C00000"/>
                  </a:solidFill>
                  <a:latin typeface="+mn-ea"/>
                  <a:ea typeface="+mn-ea"/>
                  <a:sym typeface="Arial" panose="020B0604020202020204"/>
                </a:rPr>
                <a:t>:</a:t>
              </a:r>
              <a:r>
                <a:rPr lang="zh-CN" altLang="en-US" sz="1400" kern="0" spc="-150" dirty="0">
                  <a:solidFill>
                    <a:srgbClr val="C00000"/>
                  </a:solidFill>
                  <a:latin typeface="+mn-ea"/>
                  <a:ea typeface="+mn-ea"/>
                  <a:sym typeface="Arial" panose="020B0604020202020204"/>
                </a:rPr>
                <a:t> </a:t>
              </a:r>
              <a:r>
                <a:rPr lang="en-US" altLang="zh-CN" sz="1400" kern="0" dirty="0">
                  <a:solidFill>
                    <a:srgbClr val="C00000"/>
                  </a:solidFill>
                  <a:latin typeface="+mn-ea"/>
                  <a:ea typeface="+mn-ea"/>
                  <a:sym typeface="Arial" panose="020B0604020202020204"/>
                </a:rPr>
                <a:t> </a:t>
              </a:r>
              <a:endParaRPr lang="en-US" altLang="zh-CN" sz="1400" kern="0" dirty="0">
                <a:solidFill>
                  <a:srgbClr val="C00000"/>
                </a:solidFill>
                <a:latin typeface="+mn-ea"/>
                <a:ea typeface="+mn-ea"/>
                <a:sym typeface="Arial" panose="020B0604020202020204"/>
              </a:endParaRPr>
            </a:p>
            <a:p>
              <a:pPr defTabSz="914400" hangingPunct="0">
                <a:lnSpc>
                  <a:spcPct val="120000"/>
                </a:lnSpc>
              </a:pPr>
              <a:r>
                <a:rPr lang="zh-CN" altLang="en-US" sz="1400" kern="0" dirty="0">
                  <a:solidFill>
                    <a:srgbClr val="C00000"/>
                  </a:solidFill>
                  <a:latin typeface="+mn-ea"/>
                  <a:ea typeface="+mn-ea"/>
                  <a:sym typeface="Arial" panose="020B0604020202020204"/>
                </a:rPr>
                <a:t>网络带宽</a:t>
              </a:r>
              <a:r>
                <a:rPr lang="en-US" altLang="zh-CN" sz="1400" kern="0" dirty="0">
                  <a:solidFill>
                    <a:srgbClr val="C00000"/>
                  </a:solidFill>
                  <a:latin typeface="+mn-ea"/>
                  <a:ea typeface="+mn-ea"/>
                  <a:sym typeface="Arial" panose="020B0604020202020204"/>
                </a:rPr>
                <a:t>:</a:t>
              </a:r>
              <a:endParaRPr lang="en-US" altLang="zh-CN" sz="1400" b="1" kern="0" dirty="0">
                <a:solidFill>
                  <a:srgbClr val="C00000"/>
                </a:solidFill>
                <a:latin typeface="+mn-ea"/>
                <a:ea typeface="+mn-ea"/>
                <a:sym typeface="Arial" panose="020B0604020202020204"/>
              </a:endParaRPr>
            </a:p>
          </p:txBody>
        </p:sp>
        <p:sp>
          <p:nvSpPr>
            <p:cNvPr id="101" name="矩形 100"/>
            <p:cNvSpPr/>
            <p:nvPr/>
          </p:nvSpPr>
          <p:spPr>
            <a:xfrm>
              <a:off x="5038400" y="10944000"/>
              <a:ext cx="7343878" cy="701913"/>
            </a:xfrm>
            <a:prstGeom prst="rect">
              <a:avLst/>
            </a:prstGeom>
          </p:spPr>
          <p:txBody>
            <a:bodyPr wrap="square">
              <a:spAutoFit/>
            </a:bodyPr>
            <a:lstStyle/>
            <a:p>
              <a:pPr defTabSz="914400" hangingPunct="0">
                <a:lnSpc>
                  <a:spcPct val="120000"/>
                </a:lnSpc>
              </a:pPr>
              <a:r>
                <a:rPr lang="en-US" altLang="zh-CN" sz="1400" b="1" kern="0" dirty="0">
                  <a:solidFill>
                    <a:srgbClr val="C00000"/>
                  </a:solidFill>
                  <a:latin typeface="+mn-ea"/>
                  <a:ea typeface="+mn-ea"/>
                  <a:sym typeface="Arial" panose="020B0604020202020204"/>
                </a:rPr>
                <a:t>30% </a:t>
              </a:r>
              <a:r>
                <a:rPr lang="en-US" altLang="zh-CN" sz="1400" b="1" kern="0" dirty="0">
                  <a:solidFill>
                    <a:srgbClr val="C00000"/>
                  </a:solidFill>
                  <a:latin typeface="+mn-ea"/>
                  <a:ea typeface="+mn-ea"/>
                  <a:sym typeface="Wingdings 3" panose="05040102010807070707" pitchFamily="18" charset="2"/>
                </a:rPr>
                <a:t>  </a:t>
              </a:r>
              <a:endParaRPr lang="en-US" altLang="zh-CN" sz="1400" b="1" kern="0" dirty="0">
                <a:solidFill>
                  <a:srgbClr val="C00000"/>
                </a:solidFill>
                <a:latin typeface="+mn-ea"/>
                <a:ea typeface="+mn-ea"/>
                <a:sym typeface="Wingdings 3" panose="05040102010807070707" pitchFamily="18" charset="2"/>
              </a:endParaRPr>
            </a:p>
          </p:txBody>
        </p:sp>
        <p:grpSp>
          <p:nvGrpSpPr>
            <p:cNvPr id="19" name="组合 18"/>
            <p:cNvGrpSpPr/>
            <p:nvPr/>
          </p:nvGrpSpPr>
          <p:grpSpPr>
            <a:xfrm>
              <a:off x="1877961" y="4364452"/>
              <a:ext cx="9881669" cy="7385578"/>
              <a:chOff x="1877961" y="4364452"/>
              <a:chExt cx="9881669" cy="7385578"/>
            </a:xfrm>
          </p:grpSpPr>
          <p:sp>
            <p:nvSpPr>
              <p:cNvPr id="90" name="矩形 89"/>
              <p:cNvSpPr/>
              <p:nvPr/>
            </p:nvSpPr>
            <p:spPr>
              <a:xfrm>
                <a:off x="1882264" y="4534807"/>
                <a:ext cx="1850988" cy="923570"/>
              </a:xfrm>
              <a:prstGeom prst="rect">
                <a:avLst/>
              </a:prstGeom>
              <a:solidFill>
                <a:srgbClr val="00B0F0"/>
              </a:solidFill>
            </p:spPr>
            <p:txBody>
              <a:bodyPr wrap="none">
                <a:spAutoFit/>
              </a:bodyPr>
              <a:lstStyle/>
              <a:p>
                <a:pPr defTabSz="914400" hangingPunct="0">
                  <a:lnSpc>
                    <a:spcPct val="120000"/>
                  </a:lnSpc>
                </a:pPr>
                <a:r>
                  <a:rPr lang="zh-CN" altLang="en-US" sz="2000" b="1" kern="0" spc="-75" dirty="0">
                    <a:solidFill>
                      <a:schemeClr val="bg1"/>
                    </a:solidFill>
                    <a:latin typeface="+mn-ea"/>
                    <a:ea typeface="+mn-ea"/>
                    <a:sym typeface="Arial" panose="020B0604020202020204"/>
                  </a:rPr>
                  <a:t>高性能</a:t>
                </a:r>
                <a:endParaRPr lang="zh-CN" altLang="en-US" sz="2000" b="1" kern="0" spc="-75" dirty="0">
                  <a:solidFill>
                    <a:schemeClr val="bg1"/>
                  </a:solidFill>
                  <a:latin typeface="+mn-ea"/>
                  <a:ea typeface="+mn-ea"/>
                  <a:sym typeface="Arial" panose="020B0604020202020204"/>
                </a:endParaRPr>
              </a:p>
            </p:txBody>
          </p:sp>
          <p:sp>
            <p:nvSpPr>
              <p:cNvPr id="91" name="矩形 90"/>
              <p:cNvSpPr/>
              <p:nvPr/>
            </p:nvSpPr>
            <p:spPr>
              <a:xfrm>
                <a:off x="1882264" y="6969945"/>
                <a:ext cx="1850988" cy="923570"/>
              </a:xfrm>
              <a:prstGeom prst="rect">
                <a:avLst/>
              </a:prstGeom>
              <a:solidFill>
                <a:srgbClr val="00B0F0"/>
              </a:solidFill>
            </p:spPr>
            <p:txBody>
              <a:bodyPr wrap="none">
                <a:spAutoFit/>
              </a:bodyPr>
              <a:lstStyle/>
              <a:p>
                <a:pPr defTabSz="914400" hangingPunct="0">
                  <a:lnSpc>
                    <a:spcPct val="120000"/>
                  </a:lnSpc>
                </a:pPr>
                <a:r>
                  <a:rPr lang="zh-CN" altLang="en-US" sz="2000" b="1" kern="0" spc="-75" dirty="0">
                    <a:solidFill>
                      <a:schemeClr val="bg1"/>
                    </a:solidFill>
                    <a:latin typeface="+mn-ea"/>
                    <a:ea typeface="+mn-ea"/>
                    <a:sym typeface="Arial" panose="020B0604020202020204"/>
                  </a:rPr>
                  <a:t>高吞吐</a:t>
                </a:r>
                <a:endParaRPr lang="en-US" altLang="zh-CN" sz="2000" b="1" kern="0" spc="-75" dirty="0">
                  <a:solidFill>
                    <a:schemeClr val="bg1"/>
                  </a:solidFill>
                  <a:latin typeface="+mn-ea"/>
                  <a:ea typeface="+mn-ea"/>
                  <a:sym typeface="Arial" panose="020B0604020202020204"/>
                </a:endParaRPr>
              </a:p>
            </p:txBody>
          </p:sp>
          <p:sp>
            <p:nvSpPr>
              <p:cNvPr id="92" name="矩形 91"/>
              <p:cNvSpPr/>
              <p:nvPr/>
            </p:nvSpPr>
            <p:spPr>
              <a:xfrm>
                <a:off x="1882264" y="9165452"/>
                <a:ext cx="1850988" cy="923570"/>
              </a:xfrm>
              <a:prstGeom prst="rect">
                <a:avLst/>
              </a:prstGeom>
              <a:solidFill>
                <a:srgbClr val="00B0F0"/>
              </a:solidFill>
            </p:spPr>
            <p:txBody>
              <a:bodyPr wrap="none">
                <a:spAutoFit/>
              </a:bodyPr>
              <a:lstStyle/>
              <a:p>
                <a:pPr defTabSz="914400" hangingPunct="0">
                  <a:lnSpc>
                    <a:spcPct val="120000"/>
                  </a:lnSpc>
                </a:pPr>
                <a:r>
                  <a:rPr lang="zh-CN" altLang="en-US" sz="2000" b="1" kern="0" spc="-75" dirty="0">
                    <a:solidFill>
                      <a:schemeClr val="bg1"/>
                    </a:solidFill>
                    <a:latin typeface="+mn-ea"/>
                    <a:ea typeface="+mn-ea"/>
                    <a:sym typeface="Arial" panose="020B0604020202020204"/>
                  </a:rPr>
                  <a:t>高集成</a:t>
                </a:r>
                <a:endParaRPr lang="en-US" altLang="zh-CN" sz="2000" b="1" kern="0" spc="-75" dirty="0">
                  <a:solidFill>
                    <a:schemeClr val="bg1"/>
                  </a:solidFill>
                  <a:latin typeface="+mn-ea"/>
                  <a:ea typeface="+mn-ea"/>
                  <a:sym typeface="Arial" panose="020B0604020202020204"/>
                </a:endParaRPr>
              </a:p>
            </p:txBody>
          </p:sp>
          <p:sp>
            <p:nvSpPr>
              <p:cNvPr id="93" name="矩形 92"/>
              <p:cNvSpPr/>
              <p:nvPr/>
            </p:nvSpPr>
            <p:spPr>
              <a:xfrm>
                <a:off x="1882264" y="10949602"/>
                <a:ext cx="1850988" cy="800428"/>
              </a:xfrm>
              <a:prstGeom prst="rect">
                <a:avLst/>
              </a:prstGeom>
              <a:solidFill>
                <a:srgbClr val="00B0F0"/>
              </a:solidFill>
            </p:spPr>
            <p:txBody>
              <a:bodyPr wrap="none">
                <a:spAutoFit/>
              </a:bodyPr>
              <a:lstStyle/>
              <a:p>
                <a:pPr defTabSz="914400" hangingPunct="0"/>
                <a:r>
                  <a:rPr lang="zh-CN" altLang="en-US" sz="2000" b="1" kern="0" spc="-75" dirty="0">
                    <a:solidFill>
                      <a:schemeClr val="bg1"/>
                    </a:solidFill>
                    <a:latin typeface="+mn-ea"/>
                    <a:ea typeface="+mn-ea"/>
                    <a:sym typeface="Arial" panose="020B0604020202020204"/>
                  </a:rPr>
                  <a:t>高能效</a:t>
                </a:r>
                <a:endParaRPr lang="zh-CN" altLang="en-US" sz="2000" b="1" kern="0" spc="-75" dirty="0">
                  <a:solidFill>
                    <a:schemeClr val="bg1"/>
                  </a:solidFill>
                  <a:latin typeface="+mn-ea"/>
                  <a:ea typeface="+mn-ea"/>
                  <a:sym typeface="Arial" panose="020B0604020202020204"/>
                </a:endParaRPr>
              </a:p>
            </p:txBody>
          </p:sp>
          <p:sp>
            <p:nvSpPr>
              <p:cNvPr id="100" name="矩形 99"/>
              <p:cNvSpPr/>
              <p:nvPr/>
            </p:nvSpPr>
            <p:spPr>
              <a:xfrm>
                <a:off x="4844423" y="9425730"/>
                <a:ext cx="5438946" cy="615714"/>
              </a:xfrm>
              <a:prstGeom prst="rect">
                <a:avLst/>
              </a:prstGeom>
            </p:spPr>
            <p:txBody>
              <a:bodyPr wrap="square">
                <a:spAutoFit/>
              </a:bodyPr>
              <a:lstStyle/>
              <a:p>
                <a:pPr defTabSz="914400" hangingPunct="0"/>
                <a:r>
                  <a:rPr lang="en-US" altLang="zh-CN" sz="1400" b="1" kern="0" spc="-75" dirty="0">
                    <a:solidFill>
                      <a:srgbClr val="C00000"/>
                    </a:solidFill>
                    <a:latin typeface="+mn-ea"/>
                    <a:ea typeface="+mn-ea"/>
                    <a:sym typeface="Arial" panose="020B0604020202020204"/>
                  </a:rPr>
                  <a:t>1 </a:t>
                </a:r>
                <a:r>
                  <a:rPr lang="zh-CN" altLang="en-US" sz="1400" b="1" kern="0" spc="-75" dirty="0">
                    <a:solidFill>
                      <a:srgbClr val="C00000"/>
                    </a:solidFill>
                    <a:latin typeface="+mn-ea"/>
                    <a:ea typeface="+mn-ea"/>
                    <a:sym typeface="Arial" panose="020B0604020202020204"/>
                  </a:rPr>
                  <a:t>颗</a:t>
                </a:r>
                <a:r>
                  <a:rPr lang="en-US" altLang="zh-CN" sz="1400" b="1" kern="0" spc="-75" dirty="0">
                    <a:solidFill>
                      <a:srgbClr val="C00000"/>
                    </a:solidFill>
                    <a:latin typeface="+mn-ea"/>
                    <a:ea typeface="+mn-ea"/>
                    <a:sym typeface="Arial" panose="020B0604020202020204"/>
                  </a:rPr>
                  <a:t>= 4</a:t>
                </a:r>
                <a:r>
                  <a:rPr lang="zh-CN" altLang="en-US" sz="1400" b="1" kern="0" spc="-75" dirty="0">
                    <a:solidFill>
                      <a:srgbClr val="C00000"/>
                    </a:solidFill>
                    <a:latin typeface="+mn-ea"/>
                    <a:ea typeface="+mn-ea"/>
                    <a:sym typeface="Arial" panose="020B0604020202020204"/>
                  </a:rPr>
                  <a:t>颗芯片</a:t>
                </a:r>
                <a:endParaRPr lang="en-US" altLang="zh-CN" sz="1400" b="1" kern="0" spc="-75" dirty="0">
                  <a:solidFill>
                    <a:srgbClr val="C00000"/>
                  </a:solidFill>
                  <a:latin typeface="+mn-ea"/>
                  <a:ea typeface="+mn-ea"/>
                  <a:sym typeface="Arial" panose="020B0604020202020204"/>
                </a:endParaRPr>
              </a:p>
            </p:txBody>
          </p:sp>
          <p:grpSp>
            <p:nvGrpSpPr>
              <p:cNvPr id="12" name="组合 11"/>
              <p:cNvGrpSpPr/>
              <p:nvPr/>
            </p:nvGrpSpPr>
            <p:grpSpPr>
              <a:xfrm>
                <a:off x="1877961" y="6089596"/>
                <a:ext cx="9881669" cy="4386404"/>
                <a:chOff x="1877961" y="6089596"/>
                <a:chExt cx="9398157" cy="4386404"/>
              </a:xfrm>
            </p:grpSpPr>
            <p:cxnSp>
              <p:nvCxnSpPr>
                <p:cNvPr id="36" name="直线连接符 35"/>
                <p:cNvCxnSpPr/>
                <p:nvPr/>
              </p:nvCxnSpPr>
              <p:spPr>
                <a:xfrm>
                  <a:off x="1877961" y="6089596"/>
                  <a:ext cx="9398157" cy="0"/>
                </a:xfrm>
                <a:prstGeom prst="line">
                  <a:avLst/>
                </a:prstGeom>
                <a:noFill/>
                <a:ln w="1905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37" name="直线连接符 36"/>
                <p:cNvCxnSpPr/>
                <p:nvPr/>
              </p:nvCxnSpPr>
              <p:spPr>
                <a:xfrm>
                  <a:off x="1877961" y="8734141"/>
                  <a:ext cx="9398157" cy="0"/>
                </a:xfrm>
                <a:prstGeom prst="line">
                  <a:avLst/>
                </a:prstGeom>
                <a:noFill/>
                <a:ln w="1905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39" name="直线连接符 38"/>
                <p:cNvCxnSpPr/>
                <p:nvPr/>
              </p:nvCxnSpPr>
              <p:spPr>
                <a:xfrm>
                  <a:off x="1877961" y="10476000"/>
                  <a:ext cx="9398157" cy="0"/>
                </a:xfrm>
                <a:prstGeom prst="line">
                  <a:avLst/>
                </a:prstGeom>
                <a:noFill/>
                <a:ln w="19050" cap="flat">
                  <a:solidFill>
                    <a:srgbClr val="00B0F0"/>
                  </a:solidFill>
                  <a:prstDash val="solid"/>
                  <a:miter lim="800000"/>
                </a:ln>
                <a:effectLst/>
                <a:sp3d/>
              </p:spPr>
              <p:style>
                <a:lnRef idx="0">
                  <a:scrgbClr r="0" g="0" b="0"/>
                </a:lnRef>
                <a:fillRef idx="0">
                  <a:scrgbClr r="0" g="0" b="0"/>
                </a:fillRef>
                <a:effectRef idx="0">
                  <a:scrgbClr r="0" g="0" b="0"/>
                </a:effectRef>
                <a:fontRef idx="none"/>
              </p:style>
            </p:cxnSp>
          </p:grpSp>
          <p:sp>
            <p:nvSpPr>
              <p:cNvPr id="40" name="右箭头 20"/>
              <p:cNvSpPr/>
              <p:nvPr/>
            </p:nvSpPr>
            <p:spPr>
              <a:xfrm rot="16200000">
                <a:off x="7328956" y="4480201"/>
                <a:ext cx="625695" cy="394197"/>
              </a:xfrm>
              <a:prstGeom prst="rightArrow">
                <a:avLst>
                  <a:gd name="adj1" fmla="val 50000"/>
                  <a:gd name="adj2" fmla="val 50000"/>
                </a:avLst>
              </a:prstGeom>
              <a:solidFill>
                <a:srgbClr val="C7000B"/>
              </a:solidFill>
              <a:ln w="12700">
                <a:miter lim="400000"/>
              </a:ln>
            </p:spPr>
            <p:txBody>
              <a:bodyPr tIns="45708" bIns="45708" anchor="ctr"/>
              <a:lstStyle/>
              <a:p>
                <a:pPr algn="ctr" defTabSz="914400" hangingPunct="0">
                  <a:defRPr>
                    <a:solidFill>
                      <a:srgbClr val="666666"/>
                    </a:solidFill>
                  </a:defRPr>
                </a:pPr>
                <a:endParaRPr sz="1800" kern="0" dirty="0">
                  <a:solidFill>
                    <a:srgbClr val="C00000"/>
                  </a:solidFill>
                  <a:latin typeface="+mn-ea"/>
                  <a:ea typeface="+mn-ea"/>
                  <a:sym typeface="Arial" panose="020B0604020202020204"/>
                </a:endParaRPr>
              </a:p>
            </p:txBody>
          </p:sp>
          <p:sp>
            <p:nvSpPr>
              <p:cNvPr id="44" name="右箭头 20"/>
              <p:cNvSpPr/>
              <p:nvPr/>
            </p:nvSpPr>
            <p:spPr>
              <a:xfrm rot="16200000">
                <a:off x="8149864" y="6538396"/>
                <a:ext cx="460256" cy="350671"/>
              </a:xfrm>
              <a:prstGeom prst="rightArrow">
                <a:avLst>
                  <a:gd name="adj1" fmla="val 50000"/>
                  <a:gd name="adj2" fmla="val 50000"/>
                </a:avLst>
              </a:prstGeom>
              <a:solidFill>
                <a:srgbClr val="C7000B"/>
              </a:solidFill>
              <a:ln w="12700">
                <a:miter lim="400000"/>
              </a:ln>
            </p:spPr>
            <p:txBody>
              <a:bodyPr tIns="45708" bIns="45708" anchor="ctr"/>
              <a:lstStyle/>
              <a:p>
                <a:pPr algn="ctr" defTabSz="914400" hangingPunct="0">
                  <a:defRPr>
                    <a:solidFill>
                      <a:srgbClr val="666666"/>
                    </a:solidFill>
                  </a:defRPr>
                </a:pPr>
                <a:endParaRPr sz="1800" kern="0" dirty="0">
                  <a:solidFill>
                    <a:srgbClr val="C00000"/>
                  </a:solidFill>
                  <a:latin typeface="+mn-ea"/>
                  <a:ea typeface="+mn-ea"/>
                  <a:sym typeface="Arial" panose="020B0604020202020204"/>
                </a:endParaRPr>
              </a:p>
            </p:txBody>
          </p:sp>
          <p:sp>
            <p:nvSpPr>
              <p:cNvPr id="48" name="右箭头 20"/>
              <p:cNvSpPr/>
              <p:nvPr/>
            </p:nvSpPr>
            <p:spPr>
              <a:xfrm rot="16200000">
                <a:off x="8149864" y="7204801"/>
                <a:ext cx="460256" cy="350671"/>
              </a:xfrm>
              <a:prstGeom prst="rightArrow">
                <a:avLst>
                  <a:gd name="adj1" fmla="val 50000"/>
                  <a:gd name="adj2" fmla="val 50000"/>
                </a:avLst>
              </a:prstGeom>
              <a:solidFill>
                <a:srgbClr val="C7000B"/>
              </a:solidFill>
              <a:ln w="12700">
                <a:miter lim="400000"/>
              </a:ln>
            </p:spPr>
            <p:txBody>
              <a:bodyPr tIns="45708" bIns="45708" anchor="ctr"/>
              <a:lstStyle/>
              <a:p>
                <a:pPr algn="ctr" defTabSz="914400" hangingPunct="0">
                  <a:defRPr>
                    <a:solidFill>
                      <a:srgbClr val="666666"/>
                    </a:solidFill>
                  </a:defRPr>
                </a:pPr>
                <a:endParaRPr sz="1800" kern="0" dirty="0">
                  <a:solidFill>
                    <a:srgbClr val="C00000"/>
                  </a:solidFill>
                  <a:latin typeface="+mn-ea"/>
                  <a:ea typeface="+mn-ea"/>
                  <a:sym typeface="Arial" panose="020B0604020202020204"/>
                </a:endParaRPr>
              </a:p>
            </p:txBody>
          </p:sp>
          <p:sp>
            <p:nvSpPr>
              <p:cNvPr id="49" name="右箭头 20"/>
              <p:cNvSpPr/>
              <p:nvPr/>
            </p:nvSpPr>
            <p:spPr>
              <a:xfrm rot="16200000">
                <a:off x="6413332" y="11203349"/>
                <a:ext cx="460256" cy="350670"/>
              </a:xfrm>
              <a:prstGeom prst="rightArrow">
                <a:avLst>
                  <a:gd name="adj1" fmla="val 50000"/>
                  <a:gd name="adj2" fmla="val 50000"/>
                </a:avLst>
              </a:prstGeom>
              <a:solidFill>
                <a:srgbClr val="C7000B"/>
              </a:solidFill>
              <a:ln w="12700">
                <a:miter lim="400000"/>
              </a:ln>
            </p:spPr>
            <p:txBody>
              <a:bodyPr tIns="45708" bIns="45708" anchor="ctr"/>
              <a:lstStyle/>
              <a:p>
                <a:pPr algn="ctr" defTabSz="914400" hangingPunct="0">
                  <a:defRPr>
                    <a:solidFill>
                      <a:srgbClr val="666666"/>
                    </a:solidFill>
                  </a:defRPr>
                </a:pPr>
                <a:endParaRPr sz="1800" kern="0" dirty="0">
                  <a:solidFill>
                    <a:srgbClr val="C00000"/>
                  </a:solidFill>
                  <a:latin typeface="+mn-ea"/>
                  <a:ea typeface="+mn-ea"/>
                  <a:sym typeface="Arial" panose="020B0604020202020204"/>
                </a:endParaRPr>
              </a:p>
            </p:txBody>
          </p:sp>
        </p:grpSp>
      </p:grpSp>
      <p:sp>
        <p:nvSpPr>
          <p:cNvPr id="23" name="矩形 22"/>
          <p:cNvSpPr/>
          <p:nvPr/>
        </p:nvSpPr>
        <p:spPr>
          <a:xfrm>
            <a:off x="3753844" y="2885528"/>
            <a:ext cx="572593" cy="307777"/>
          </a:xfrm>
          <a:prstGeom prst="rect">
            <a:avLst/>
          </a:prstGeom>
        </p:spPr>
        <p:txBody>
          <a:bodyPr wrap="none">
            <a:spAutoFit/>
          </a:bodyPr>
          <a:lstStyle/>
          <a:p>
            <a:pPr defTabSz="914400" hangingPunct="0"/>
            <a:r>
              <a:rPr lang="en-US" altLang="zh-CN" sz="1400" b="1" kern="0" dirty="0">
                <a:solidFill>
                  <a:srgbClr val="C00000"/>
                </a:solidFill>
                <a:latin typeface="+mn-ea"/>
                <a:ea typeface="+mn-ea"/>
                <a:sym typeface="Arial" panose="020B0604020202020204"/>
              </a:rPr>
              <a:t>46%</a:t>
            </a:r>
            <a:endParaRPr lang="zh-CN" altLang="en-US" sz="1400" kern="0" dirty="0">
              <a:solidFill>
                <a:srgbClr val="1D1D1A"/>
              </a:solidFill>
              <a:latin typeface="+mn-ea"/>
              <a:ea typeface="+mn-ea"/>
              <a:sym typeface="Arial" panose="020B0604020202020204"/>
            </a:endParaRPr>
          </a:p>
        </p:txBody>
      </p:sp>
      <p:sp>
        <p:nvSpPr>
          <p:cNvPr id="24" name="矩形 23"/>
          <p:cNvSpPr/>
          <p:nvPr/>
        </p:nvSpPr>
        <p:spPr>
          <a:xfrm>
            <a:off x="3753844" y="3232450"/>
            <a:ext cx="572593" cy="307777"/>
          </a:xfrm>
          <a:prstGeom prst="rect">
            <a:avLst/>
          </a:prstGeom>
        </p:spPr>
        <p:txBody>
          <a:bodyPr wrap="none">
            <a:spAutoFit/>
          </a:bodyPr>
          <a:lstStyle/>
          <a:p>
            <a:pPr defTabSz="914400" hangingPunct="0"/>
            <a:r>
              <a:rPr lang="en-US" altLang="zh-CN" sz="1400" b="1" kern="0" dirty="0">
                <a:solidFill>
                  <a:srgbClr val="C00000"/>
                </a:solidFill>
                <a:latin typeface="+mn-ea"/>
                <a:ea typeface="+mn-ea"/>
                <a:sym typeface="Arial" panose="020B0604020202020204"/>
              </a:rPr>
              <a:t>66%</a:t>
            </a:r>
            <a:endParaRPr lang="en-US" altLang="zh-CN" sz="1400" b="1" kern="0" dirty="0">
              <a:solidFill>
                <a:srgbClr val="C00000"/>
              </a:solidFill>
              <a:latin typeface="+mn-ea"/>
              <a:ea typeface="+mn-ea"/>
              <a:sym typeface="Wingdings 3" panose="05040102010807070707" pitchFamily="18" charset="2"/>
            </a:endParaRPr>
          </a:p>
        </p:txBody>
      </p:sp>
      <p:sp>
        <p:nvSpPr>
          <p:cNvPr id="25" name="矩形 24"/>
          <p:cNvSpPr/>
          <p:nvPr/>
        </p:nvSpPr>
        <p:spPr>
          <a:xfrm>
            <a:off x="3753844" y="3545845"/>
            <a:ext cx="401072" cy="307777"/>
          </a:xfrm>
          <a:prstGeom prst="rect">
            <a:avLst/>
          </a:prstGeom>
        </p:spPr>
        <p:txBody>
          <a:bodyPr wrap="none">
            <a:spAutoFit/>
          </a:bodyPr>
          <a:lstStyle/>
          <a:p>
            <a:pPr defTabSz="914400" hangingPunct="0"/>
            <a:r>
              <a:rPr lang="en-US" altLang="zh-CN" sz="1400" b="1" kern="0" dirty="0">
                <a:solidFill>
                  <a:srgbClr val="C00000"/>
                </a:solidFill>
                <a:latin typeface="+mn-ea"/>
                <a:ea typeface="+mn-ea"/>
                <a:sym typeface="Arial" panose="020B0604020202020204"/>
              </a:rPr>
              <a:t>4x</a:t>
            </a:r>
            <a:endParaRPr lang="zh-CN" altLang="en-US" sz="1400" kern="0" dirty="0">
              <a:solidFill>
                <a:srgbClr val="1D1D1A"/>
              </a:solidFill>
              <a:latin typeface="+mn-ea"/>
              <a:ea typeface="+mn-ea"/>
              <a:sym typeface="Arial" panose="020B0604020202020204"/>
            </a:endParaRPr>
          </a:p>
        </p:txBody>
      </p:sp>
      <p:pic>
        <p:nvPicPr>
          <p:cNvPr id="8" name="图片 7"/>
          <p:cNvPicPr>
            <a:picLocks noChangeAspect="1"/>
          </p:cNvPicPr>
          <p:nvPr/>
        </p:nvPicPr>
        <p:blipFill>
          <a:blip r:embed="rId1"/>
          <a:stretch>
            <a:fillRect/>
          </a:stretch>
        </p:blipFill>
        <p:spPr>
          <a:xfrm>
            <a:off x="7232721" y="1600887"/>
            <a:ext cx="3352218" cy="4040946"/>
          </a:xfrm>
          <a:prstGeom prst="rect">
            <a:avLst/>
          </a:prstGeom>
        </p:spPr>
      </p:pic>
      <p:sp>
        <p:nvSpPr>
          <p:cNvPr id="3" name="标题 2"/>
          <p:cNvSpPr>
            <a:spLocks noGrp="1"/>
          </p:cNvSpPr>
          <p:nvPr>
            <p:ph type="title"/>
          </p:nvPr>
        </p:nvSpPr>
        <p:spPr/>
        <p:txBody>
          <a:bodyPr/>
          <a:lstStyle/>
          <a:p>
            <a:r>
              <a:rPr lang="zh-CN" altLang="en-US" dirty="0" smtClean="0"/>
              <a:t>华为鲲鹏</a:t>
            </a:r>
            <a:r>
              <a:rPr lang="en-US" altLang="zh-CN" dirty="0" smtClean="0"/>
              <a:t>920</a:t>
            </a:r>
            <a:r>
              <a:rPr lang="zh-CN" altLang="en-US" dirty="0" smtClean="0"/>
              <a:t>处理器性能</a:t>
            </a:r>
            <a:endParaRPr lang="zh-CN" altLang="en-US" dirty="0"/>
          </a:p>
        </p:txBody>
      </p:sp>
      <p:sp>
        <p:nvSpPr>
          <p:cNvPr id="4" name="文本框 3"/>
          <p:cNvSpPr txBox="1"/>
          <p:nvPr/>
        </p:nvSpPr>
        <p:spPr bwMode="auto">
          <a:xfrm>
            <a:off x="4307577" y="6049187"/>
            <a:ext cx="2635691"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200" dirty="0">
                <a:latin typeface="+mn-ea"/>
                <a:ea typeface="+mn-ea"/>
              </a:rPr>
              <a:t>与业界同期主流产品对比</a:t>
            </a:r>
            <a:endParaRPr lang="zh-CN" altLang="en-US" sz="1200" dirty="0" smtClean="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鲲鹏生态介绍</a:t>
            </a:r>
            <a:endParaRPr lang="en-US" altLang="zh-CN" sz="1800" b="1" dirty="0" smtClean="0"/>
          </a:p>
          <a:p>
            <a:pPr lvl="1">
              <a:buClrTx/>
              <a:buSzPct val="60000"/>
              <a:buFont typeface="Wingdings" panose="05000000000000000000" pitchFamily="2" charset="2"/>
              <a:buChar char="n"/>
            </a:pPr>
            <a:r>
              <a:rPr lang="zh-CN" altLang="en-US" sz="1600" dirty="0" smtClean="0">
                <a:latin typeface="+mn-ea"/>
              </a:rPr>
              <a:t>计算产业发展趋势</a:t>
            </a:r>
            <a:endParaRPr lang="zh-CN" altLang="en-US" sz="1600" dirty="0">
              <a:latin typeface="+mn-ea"/>
            </a:endParaRPr>
          </a:p>
          <a:p>
            <a:pPr lvl="1">
              <a:buClrTx/>
            </a:pPr>
            <a:r>
              <a:rPr lang="zh-CN" altLang="en-US" sz="1600" dirty="0" smtClean="0">
                <a:solidFill>
                  <a:schemeClr val="bg1">
                    <a:lumMod val="50000"/>
                  </a:schemeClr>
                </a:solidFill>
                <a:latin typeface="+mn-ea"/>
              </a:rPr>
              <a:t>鲲鹏计算产业概述</a:t>
            </a:r>
            <a:endParaRPr lang="en-US" altLang="zh-CN" sz="1600" dirty="0" smtClean="0">
              <a:solidFill>
                <a:schemeClr val="bg1">
                  <a:lumMod val="50000"/>
                </a:schemeClr>
              </a:solidFill>
              <a:latin typeface="+mn-ea"/>
            </a:endParaRPr>
          </a:p>
          <a:p>
            <a:pPr lvl="1">
              <a:buClrTx/>
            </a:pPr>
            <a:r>
              <a:rPr lang="zh-CN" altLang="en-US" sz="1600" dirty="0" smtClean="0">
                <a:solidFill>
                  <a:schemeClr val="bg1">
                    <a:lumMod val="50000"/>
                  </a:schemeClr>
                </a:solidFill>
                <a:latin typeface="+mn-ea"/>
              </a:rPr>
              <a:t>鲲鹏计算产业生态</a:t>
            </a:r>
            <a:endParaRPr lang="en-US" altLang="zh-CN" sz="1800" b="1" dirty="0" smtClean="0"/>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a:t>
            </a:r>
            <a:r>
              <a:rPr lang="zh-CN" altLang="en-US" sz="1800" dirty="0">
                <a:solidFill>
                  <a:schemeClr val="bg1">
                    <a:lumMod val="50000"/>
                  </a:schemeClr>
                </a:solidFill>
              </a:rPr>
              <a:t>云</a:t>
            </a:r>
            <a:r>
              <a:rPr lang="zh-CN" altLang="en-US" sz="1800" dirty="0" smtClean="0">
                <a:solidFill>
                  <a:schemeClr val="bg1">
                    <a:lumMod val="50000"/>
                  </a:schemeClr>
                </a:solidFill>
              </a:rPr>
              <a:t>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华为鲲鹏处理器架构介绍</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华为鲲鹏处理器技术创新</a:t>
            </a:r>
            <a:endParaRPr lang="en-US" altLang="zh-CN" sz="1600" dirty="0">
              <a:latin typeface="+mn-ea"/>
            </a:endParaRPr>
          </a:p>
          <a:p>
            <a:pPr lvl="1">
              <a:buClrTx/>
            </a:pPr>
            <a:r>
              <a:rPr lang="zh-CN" altLang="en-US" sz="1600" dirty="0">
                <a:solidFill>
                  <a:schemeClr val="bg1">
                    <a:lumMod val="50000"/>
                  </a:schemeClr>
                </a:solidFill>
                <a:latin typeface="+mn-ea"/>
              </a:rPr>
              <a:t>华为鲲鹏处理器应用场景介绍</a:t>
            </a:r>
            <a:endParaRPr lang="zh-CN" altLang="en-US" sz="1600" dirty="0">
              <a:solidFill>
                <a:schemeClr val="bg1">
                  <a:lumMod val="50000"/>
                </a:schemeClr>
              </a:solidFill>
              <a:latin typeface="+mn-ea"/>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6332956" y="4017132"/>
            <a:ext cx="3931293"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8" name="标题 7"/>
          <p:cNvSpPr>
            <a:spLocks noGrp="1"/>
          </p:cNvSpPr>
          <p:nvPr>
            <p:ph type="title"/>
          </p:nvPr>
        </p:nvSpPr>
        <p:spPr/>
        <p:txBody>
          <a:bodyPr/>
          <a:lstStyle/>
          <a:p>
            <a:r>
              <a:rPr lang="zh-CN" altLang="en-US" dirty="0" smtClean="0"/>
              <a:t>华为鲲鹏处理器技术</a:t>
            </a:r>
            <a:r>
              <a:rPr lang="zh-CN" altLang="en-US" dirty="0"/>
              <a:t>创新</a:t>
            </a:r>
            <a:br>
              <a:rPr lang="zh-CN" altLang="en-US" dirty="0"/>
            </a:br>
            <a:endParaRPr lang="zh-CN" altLang="en-US" dirty="0"/>
          </a:p>
        </p:txBody>
      </p:sp>
      <p:sp>
        <p:nvSpPr>
          <p:cNvPr id="35" name="矩形 34"/>
          <p:cNvSpPr/>
          <p:nvPr/>
        </p:nvSpPr>
        <p:spPr>
          <a:xfrm>
            <a:off x="1961680" y="1803100"/>
            <a:ext cx="3875279"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36" name="矩形 35"/>
          <p:cNvSpPr/>
          <p:nvPr/>
        </p:nvSpPr>
        <p:spPr>
          <a:xfrm>
            <a:off x="6320458" y="1813925"/>
            <a:ext cx="3943791"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a:off x="1982569" y="4031024"/>
            <a:ext cx="3879142"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38" name="标题 1"/>
          <p:cNvSpPr txBox="1"/>
          <p:nvPr/>
        </p:nvSpPr>
        <p:spPr>
          <a:xfrm>
            <a:off x="3839706" y="2103611"/>
            <a:ext cx="2314961" cy="215230"/>
          </a:xfrm>
          <a:prstGeom prst="rect">
            <a:avLst/>
          </a:prstGeom>
        </p:spPr>
        <p:txBody>
          <a:bodyPr wrap="square" lIns="0" tIns="0" rIns="0" bIns="0">
            <a:spAutoFit/>
          </a:bodyPr>
          <a:lstStyle>
            <a:lvl1pPr algn="ctr" defTabSz="1219200" rtl="0" eaLnBrk="1" latinLnBrk="0" hangingPunct="1">
              <a:spcBef>
                <a:spcPct val="0"/>
              </a:spcBef>
              <a:buNone/>
              <a:defRPr sz="5900" kern="1200">
                <a:solidFill>
                  <a:schemeClr val="bg1"/>
                </a:solidFill>
                <a:latin typeface="+mj-lt"/>
                <a:ea typeface="+mj-ea"/>
                <a:cs typeface="+mj-cs"/>
              </a:defRPr>
            </a:lvl1pPr>
          </a:lstStyle>
          <a:p>
            <a:pPr algn="l"/>
            <a:r>
              <a:rPr lang="zh-CN" altLang="en-US" sz="14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内核全自研</a:t>
            </a:r>
            <a:endParaRPr lang="zh-CN" altLang="en-US" sz="14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a:xfrm>
            <a:off x="3465481" y="2443237"/>
            <a:ext cx="2142971" cy="1107996"/>
          </a:xfrm>
          <a:prstGeom prst="rect">
            <a:avLst/>
          </a:prstGeom>
        </p:spPr>
        <p:txBody>
          <a:bodyPr wrap="square" lIns="0" tIns="0" rIns="0" bIns="0">
            <a:spAutoFit/>
          </a:bodyPr>
          <a:lstStyle/>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自研</a:t>
            </a:r>
            <a:r>
              <a:rPr lang="en-US" altLang="zh-CN" sz="1200" dirty="0">
                <a:solidFill>
                  <a:srgbClr val="1D1D1A"/>
                </a:solidFill>
                <a:latin typeface="微软雅黑" panose="020B0503020204020204" pitchFamily="34" charset="-122"/>
                <a:ea typeface="微软雅黑" panose="020B0503020204020204" pitchFamily="34" charset="-122"/>
              </a:rPr>
              <a:t>CPU</a:t>
            </a:r>
            <a:r>
              <a:rPr lang="zh-CN" altLang="en-US" sz="1200" dirty="0">
                <a:solidFill>
                  <a:srgbClr val="1D1D1A"/>
                </a:solidFill>
                <a:latin typeface="微软雅黑" panose="020B0503020204020204" pitchFamily="34" charset="-122"/>
                <a:ea typeface="微软雅黑" panose="020B0503020204020204" pitchFamily="34" charset="-122"/>
              </a:rPr>
              <a:t>内核，算力提升</a:t>
            </a:r>
            <a:r>
              <a:rPr lang="en-US" altLang="zh-CN" sz="1200" dirty="0">
                <a:solidFill>
                  <a:srgbClr val="1D1D1A"/>
                </a:solidFill>
                <a:latin typeface="微软雅黑" panose="020B0503020204020204" pitchFamily="34" charset="-122"/>
                <a:ea typeface="微软雅黑" panose="020B0503020204020204" pitchFamily="34" charset="-122"/>
              </a:rPr>
              <a:t>50%</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自研片</a:t>
            </a:r>
            <a:r>
              <a:rPr lang="zh-CN" altLang="en-US" sz="1200" dirty="0" smtClean="0">
                <a:solidFill>
                  <a:srgbClr val="1D1D1A"/>
                </a:solidFill>
                <a:latin typeface="微软雅黑" panose="020B0503020204020204" pitchFamily="34" charset="-122"/>
                <a:ea typeface="微软雅黑" panose="020B0503020204020204" pitchFamily="34" charset="-122"/>
              </a:rPr>
              <a:t>间支持</a:t>
            </a:r>
            <a:r>
              <a:rPr lang="en-US" altLang="zh-CN" sz="1200" dirty="0">
                <a:solidFill>
                  <a:srgbClr val="1D1D1A"/>
                </a:solidFill>
                <a:latin typeface="微软雅黑" panose="020B0503020204020204" pitchFamily="34" charset="-122"/>
                <a:ea typeface="微软雅黑" panose="020B0503020204020204" pitchFamily="34" charset="-122"/>
              </a:rPr>
              <a:t>2</a:t>
            </a:r>
            <a:r>
              <a:rPr lang="zh-CN" altLang="en-US" sz="1200" dirty="0">
                <a:solidFill>
                  <a:srgbClr val="1D1D1A"/>
                </a:solidFill>
                <a:latin typeface="微软雅黑" panose="020B0503020204020204" pitchFamily="34" charset="-122"/>
                <a:ea typeface="微软雅黑" panose="020B0503020204020204" pitchFamily="34" charset="-122"/>
              </a:rPr>
              <a:t>路</a:t>
            </a:r>
            <a:r>
              <a:rPr lang="en-US" altLang="zh-CN" sz="1200" dirty="0">
                <a:solidFill>
                  <a:srgbClr val="1D1D1A"/>
                </a:solidFill>
                <a:latin typeface="微软雅黑" panose="020B0503020204020204" pitchFamily="34" charset="-122"/>
                <a:ea typeface="微软雅黑" panose="020B0503020204020204" pitchFamily="34" charset="-122"/>
              </a:rPr>
              <a:t>/4</a:t>
            </a:r>
            <a:r>
              <a:rPr lang="zh-CN" altLang="en-US" sz="1200" dirty="0">
                <a:solidFill>
                  <a:srgbClr val="1D1D1A"/>
                </a:solidFill>
                <a:latin typeface="微软雅黑" panose="020B0503020204020204" pitchFamily="34" charset="-122"/>
                <a:ea typeface="微软雅黑" panose="020B0503020204020204" pitchFamily="34" charset="-122"/>
              </a:rPr>
              <a:t>路互联</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自研多种硬件协加速引擎</a:t>
            </a:r>
            <a:endParaRPr lang="en-US" altLang="zh-CN" sz="1200" dirty="0">
              <a:solidFill>
                <a:srgbClr val="1D1D1A"/>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V="1">
            <a:off x="3537728" y="2443237"/>
            <a:ext cx="1867497" cy="1"/>
          </a:xfrm>
          <a:prstGeom prst="line">
            <a:avLst/>
          </a:prstGeom>
          <a:noFill/>
          <a:ln w="6350" cap="flat" cmpd="sng" algn="ctr">
            <a:solidFill>
              <a:srgbClr val="313E4F"/>
            </a:solidFill>
            <a:prstDash val="solid"/>
          </a:ln>
          <a:effectLst/>
        </p:spPr>
      </p:cxnSp>
      <p:sp>
        <p:nvSpPr>
          <p:cNvPr id="41" name="标题 1"/>
          <p:cNvSpPr txBox="1"/>
          <p:nvPr/>
        </p:nvSpPr>
        <p:spPr>
          <a:xfrm>
            <a:off x="8130117" y="2146097"/>
            <a:ext cx="2405616" cy="215315"/>
          </a:xfrm>
          <a:prstGeom prst="rect">
            <a:avLst/>
          </a:prstGeom>
        </p:spPr>
        <p:txBody>
          <a:bodyPr wrap="square" lIns="0" tIns="0" rIns="0" bIns="0">
            <a:spAutoFit/>
          </a:bodyPr>
          <a:lstStyle>
            <a:lvl1pPr algn="ctr" defTabSz="1219200" rtl="0" eaLnBrk="1" latinLnBrk="0" hangingPunct="1">
              <a:spcBef>
                <a:spcPct val="0"/>
              </a:spcBef>
              <a:buNone/>
              <a:defRPr sz="5900" kern="1200">
                <a:solidFill>
                  <a:schemeClr val="bg1"/>
                </a:solidFill>
                <a:latin typeface="+mj-lt"/>
                <a:ea typeface="+mj-ea"/>
                <a:cs typeface="+mj-cs"/>
              </a:defRPr>
            </a:lvl1pPr>
          </a:lstStyle>
          <a:p>
            <a:pPr algn="l"/>
            <a:r>
              <a:rPr lang="zh-CN" altLang="en-US" sz="1400" b="1" dirty="0">
                <a:solidFill>
                  <a:srgbClr val="1D1D1A"/>
                </a:solidFill>
                <a:ea typeface="微软雅黑" panose="020B0503020204020204" pitchFamily="34" charset="-122"/>
                <a:cs typeface="Arial" panose="020B0604020202020204" pitchFamily="34" charset="0"/>
              </a:rPr>
              <a:t>内存</a:t>
            </a:r>
            <a:r>
              <a:rPr lang="en-US" altLang="zh-CN" sz="1400" b="1" dirty="0">
                <a:solidFill>
                  <a:srgbClr val="1D1D1A"/>
                </a:solidFill>
                <a:ea typeface="微软雅黑" panose="020B0503020204020204" pitchFamily="34" charset="-122"/>
                <a:cs typeface="Arial" panose="020B0604020202020204" pitchFamily="34" charset="0"/>
              </a:rPr>
              <a:t>/</a:t>
            </a:r>
            <a:r>
              <a:rPr lang="zh-CN" altLang="en-US" sz="1400" b="1" dirty="0">
                <a:solidFill>
                  <a:srgbClr val="1D1D1A"/>
                </a:solidFill>
                <a:ea typeface="微软雅黑" panose="020B0503020204020204" pitchFamily="34" charset="-122"/>
                <a:cs typeface="Arial" panose="020B0604020202020204" pitchFamily="34" charset="0"/>
              </a:rPr>
              <a:t>网络</a:t>
            </a:r>
            <a:r>
              <a:rPr lang="zh-CN" altLang="en-US" sz="1400" b="1" dirty="0" smtClean="0">
                <a:solidFill>
                  <a:srgbClr val="1D1D1A"/>
                </a:solidFill>
                <a:ea typeface="微软雅黑" panose="020B0503020204020204" pitchFamily="34" charset="-122"/>
                <a:cs typeface="Arial" panose="020B0604020202020204" pitchFamily="34" charset="0"/>
              </a:rPr>
              <a:t>接口</a:t>
            </a:r>
            <a:r>
              <a:rPr lang="en-US" altLang="zh-CN" sz="1400" b="1" dirty="0" smtClean="0">
                <a:solidFill>
                  <a:srgbClr val="1D1D1A"/>
                </a:solidFill>
                <a:ea typeface="微软雅黑" panose="020B0503020204020204" pitchFamily="34" charset="-122"/>
                <a:cs typeface="Arial" panose="020B0604020202020204" pitchFamily="34" charset="0"/>
              </a:rPr>
              <a:t>&amp;</a:t>
            </a:r>
            <a:r>
              <a:rPr lang="en-US" altLang="zh-CN" sz="14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IO</a:t>
            </a:r>
            <a:r>
              <a:rPr lang="zh-CN" altLang="en-US" sz="14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协议</a:t>
            </a:r>
            <a:endParaRPr lang="zh-CN" altLang="en-US" sz="14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2" name="直接连接符 41"/>
          <p:cNvCxnSpPr/>
          <p:nvPr/>
        </p:nvCxnSpPr>
        <p:spPr>
          <a:xfrm flipV="1">
            <a:off x="7901296" y="2506870"/>
            <a:ext cx="2289801" cy="10943"/>
          </a:xfrm>
          <a:prstGeom prst="line">
            <a:avLst/>
          </a:prstGeom>
          <a:noFill/>
          <a:ln w="6350" cap="flat" cmpd="sng" algn="ctr">
            <a:solidFill>
              <a:srgbClr val="313E4F"/>
            </a:solidFill>
            <a:prstDash val="solid"/>
          </a:ln>
          <a:effectLst/>
        </p:spPr>
      </p:cxnSp>
      <p:sp>
        <p:nvSpPr>
          <p:cNvPr id="43" name="矩形 42"/>
          <p:cNvSpPr/>
          <p:nvPr/>
        </p:nvSpPr>
        <p:spPr>
          <a:xfrm>
            <a:off x="8015138" y="2606051"/>
            <a:ext cx="2249111" cy="1107996"/>
          </a:xfrm>
          <a:prstGeom prst="rect">
            <a:avLst/>
          </a:prstGeom>
        </p:spPr>
        <p:txBody>
          <a:bodyPr wrap="square" lIns="0" tIns="0" rIns="0" bIns="0">
            <a:spAutoFit/>
          </a:bodyPr>
          <a:lstStyle/>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通道</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DDR4</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内存控制器</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defTabSz="914400">
              <a:lnSpc>
                <a:spcPct val="150000"/>
              </a:lnSpc>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100G </a:t>
            </a:r>
            <a:r>
              <a:rPr lang="en-US" altLang="zh-CN" sz="1200" dirty="0" err="1"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RoCE</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端口</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dirty="0" err="1">
                <a:solidFill>
                  <a:srgbClr val="1D1D1A"/>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 4.0/CCIX</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协议</a:t>
            </a: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defTabSz="914400">
              <a:lnSpc>
                <a:spcPct val="150000"/>
              </a:lnSpc>
              <a:buFont typeface="Arial" panose="020B0604020202020204" pitchFamily="34" charset="0"/>
              <a:buChar char="•"/>
            </a:pP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标题 1"/>
          <p:cNvSpPr txBox="1"/>
          <p:nvPr/>
        </p:nvSpPr>
        <p:spPr>
          <a:xfrm>
            <a:off x="8145766" y="4367844"/>
            <a:ext cx="1638930" cy="215230"/>
          </a:xfrm>
          <a:prstGeom prst="rect">
            <a:avLst/>
          </a:prstGeom>
        </p:spPr>
        <p:txBody>
          <a:bodyPr wrap="square" lIns="0" tIns="0" rIns="0" bIns="0">
            <a:spAutoFit/>
          </a:bodyPr>
          <a:lstStyle>
            <a:lvl1pPr algn="ctr" defTabSz="1219200" rtl="0" eaLnBrk="1" latinLnBrk="0" hangingPunct="1">
              <a:spcBef>
                <a:spcPct val="0"/>
              </a:spcBef>
              <a:buNone/>
              <a:defRPr sz="5900" kern="1200">
                <a:solidFill>
                  <a:schemeClr val="bg1"/>
                </a:solidFill>
                <a:latin typeface="+mj-lt"/>
                <a:ea typeface="+mj-ea"/>
                <a:cs typeface="+mj-cs"/>
              </a:defRPr>
            </a:lvl1pPr>
          </a:lstStyle>
          <a:p>
            <a:pPr algn="l"/>
            <a:r>
              <a:rPr lang="zh-CN" altLang="en-US" sz="14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可靠性</a:t>
            </a:r>
            <a:r>
              <a:rPr lang="zh-CN" altLang="en-US" sz="14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提升</a:t>
            </a: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5" name="直接连接符 44"/>
          <p:cNvCxnSpPr/>
          <p:nvPr/>
        </p:nvCxnSpPr>
        <p:spPr>
          <a:xfrm flipV="1">
            <a:off x="8130117" y="4783450"/>
            <a:ext cx="1998104" cy="1"/>
          </a:xfrm>
          <a:prstGeom prst="line">
            <a:avLst/>
          </a:prstGeom>
          <a:noFill/>
          <a:ln w="6350" cap="flat" cmpd="sng" algn="ctr">
            <a:solidFill>
              <a:srgbClr val="313E4F"/>
            </a:solidFill>
            <a:prstDash val="solid"/>
          </a:ln>
          <a:effectLst/>
        </p:spPr>
      </p:cxnSp>
      <p:sp>
        <p:nvSpPr>
          <p:cNvPr id="46" name="矩形 45"/>
          <p:cNvSpPr/>
          <p:nvPr/>
        </p:nvSpPr>
        <p:spPr>
          <a:xfrm>
            <a:off x="8032338" y="4786013"/>
            <a:ext cx="1990110" cy="830997"/>
          </a:xfrm>
          <a:prstGeom prst="rect">
            <a:avLst/>
          </a:prstGeom>
        </p:spPr>
        <p:txBody>
          <a:bodyPr wrap="square" lIns="0" tIns="0" rIns="0" bIns="0">
            <a:spAutoFit/>
          </a:bodyPr>
          <a:lstStyle/>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支持使用概率高、收益大的</a:t>
            </a:r>
            <a:r>
              <a:rPr lang="en-US" altLang="zh-CN" sz="1200" dirty="0">
                <a:solidFill>
                  <a:srgbClr val="1D1D1A"/>
                </a:solidFill>
                <a:latin typeface="微软雅黑" panose="020B0503020204020204" pitchFamily="34" charset="-122"/>
                <a:ea typeface="微软雅黑" panose="020B0503020204020204" pitchFamily="34" charset="-122"/>
              </a:rPr>
              <a:t>RAS</a:t>
            </a:r>
            <a:r>
              <a:rPr lang="zh-CN" altLang="en-US" sz="1200" dirty="0">
                <a:solidFill>
                  <a:srgbClr val="1D1D1A"/>
                </a:solidFill>
                <a:latin typeface="微软雅黑" panose="020B0503020204020204" pitchFamily="34" charset="-122"/>
                <a:ea typeface="微软雅黑" panose="020B0503020204020204" pitchFamily="34" charset="-122"/>
              </a:rPr>
              <a:t>特性</a:t>
            </a:r>
            <a:r>
              <a:rPr lang="en-US" altLang="zh-CN" sz="1200" dirty="0">
                <a:solidFill>
                  <a:srgbClr val="1D1D1A"/>
                </a:solidFill>
                <a:latin typeface="微软雅黑" panose="020B0503020204020204" pitchFamily="34" charset="-122"/>
                <a:ea typeface="微软雅黑" panose="020B0503020204020204" pitchFamily="34" charset="-122"/>
              </a:rPr>
              <a:t>45</a:t>
            </a:r>
            <a:r>
              <a:rPr lang="zh-CN" altLang="en-US" sz="1200" dirty="0">
                <a:solidFill>
                  <a:srgbClr val="1D1D1A"/>
                </a:solidFill>
                <a:latin typeface="微软雅黑" panose="020B0503020204020204" pitchFamily="34" charset="-122"/>
                <a:ea typeface="微软雅黑" panose="020B0503020204020204" pitchFamily="34" charset="-122"/>
              </a:rPr>
              <a:t>条，实现在</a:t>
            </a:r>
            <a:r>
              <a:rPr lang="en-US" altLang="zh-CN" sz="1200" dirty="0">
                <a:solidFill>
                  <a:srgbClr val="1D1D1A"/>
                </a:solidFill>
                <a:latin typeface="微软雅黑" panose="020B0503020204020204" pitchFamily="34" charset="-122"/>
                <a:ea typeface="微软雅黑" panose="020B0503020204020204" pitchFamily="34" charset="-122"/>
              </a:rPr>
              <a:t>RAS</a:t>
            </a:r>
            <a:r>
              <a:rPr lang="zh-CN" altLang="en-US" sz="1200" dirty="0">
                <a:solidFill>
                  <a:srgbClr val="1D1D1A"/>
                </a:solidFill>
                <a:latin typeface="微软雅黑" panose="020B0503020204020204" pitchFamily="34" charset="-122"/>
                <a:ea typeface="微软雅黑" panose="020B0503020204020204" pitchFamily="34" charset="-122"/>
              </a:rPr>
              <a:t>特性</a:t>
            </a:r>
            <a:r>
              <a:rPr lang="zh-CN" altLang="en-US" sz="1200" dirty="0" smtClean="0">
                <a:solidFill>
                  <a:srgbClr val="1D1D1A"/>
                </a:solidFill>
                <a:latin typeface="微软雅黑" panose="020B0503020204020204" pitchFamily="34" charset="-122"/>
                <a:ea typeface="微软雅黑" panose="020B0503020204020204" pitchFamily="34" charset="-122"/>
              </a:rPr>
              <a:t>上的增强</a:t>
            </a:r>
            <a:endParaRPr lang="en-US" altLang="zh-CN" sz="1200" dirty="0">
              <a:solidFill>
                <a:srgbClr val="1D1D1A"/>
              </a:solidFill>
              <a:latin typeface="微软雅黑" panose="020B0503020204020204" pitchFamily="34" charset="-122"/>
              <a:ea typeface="微软雅黑" panose="020B0503020204020204" pitchFamily="34" charset="-122"/>
            </a:endParaRPr>
          </a:p>
        </p:txBody>
      </p:sp>
      <p:sp>
        <p:nvSpPr>
          <p:cNvPr id="47" name="标题 1"/>
          <p:cNvSpPr txBox="1"/>
          <p:nvPr/>
        </p:nvSpPr>
        <p:spPr>
          <a:xfrm>
            <a:off x="3628961" y="4216723"/>
            <a:ext cx="2204184" cy="215230"/>
          </a:xfrm>
          <a:prstGeom prst="rect">
            <a:avLst/>
          </a:prstGeom>
        </p:spPr>
        <p:txBody>
          <a:bodyPr wrap="square" lIns="0" tIns="0" rIns="0" bIns="0">
            <a:spAutoFit/>
          </a:bodyPr>
          <a:lstStyle>
            <a:lvl1pPr algn="ctr" defTabSz="1219200" rtl="0" eaLnBrk="1" latinLnBrk="0" hangingPunct="1">
              <a:spcBef>
                <a:spcPct val="0"/>
              </a:spcBef>
              <a:buNone/>
              <a:defRPr sz="5900" kern="1200">
                <a:solidFill>
                  <a:schemeClr val="bg1"/>
                </a:solidFill>
                <a:latin typeface="+mj-lt"/>
                <a:ea typeface="+mj-ea"/>
                <a:cs typeface="+mj-cs"/>
              </a:defRPr>
            </a:lvl1pPr>
          </a:lstStyle>
          <a:p>
            <a:pPr algn="l"/>
            <a:r>
              <a:rPr lang="zh-CN" altLang="en-US" sz="14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制程工艺领先</a:t>
            </a:r>
            <a:endParaRPr lang="zh-CN" altLang="en-US" sz="14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a:xfrm>
            <a:off x="3432150" y="4706304"/>
            <a:ext cx="2188635" cy="1107996"/>
          </a:xfrm>
          <a:prstGeom prst="rect">
            <a:avLst/>
          </a:prstGeom>
        </p:spPr>
        <p:txBody>
          <a:bodyPr wrap="square" lIns="0" tIns="0" rIns="0" bIns="0">
            <a:spAutoFit/>
          </a:bodyPr>
          <a:lstStyle/>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业界首款</a:t>
            </a:r>
            <a:r>
              <a:rPr lang="en-US" altLang="zh-CN" sz="1200" dirty="0">
                <a:solidFill>
                  <a:srgbClr val="1D1D1A"/>
                </a:solidFill>
                <a:latin typeface="微软雅黑" panose="020B0503020204020204" pitchFamily="34" charset="-122"/>
                <a:ea typeface="微软雅黑" panose="020B0503020204020204" pitchFamily="34" charset="-122"/>
              </a:rPr>
              <a:t>7</a:t>
            </a:r>
            <a:r>
              <a:rPr lang="zh-CN" altLang="en-US" sz="1200" dirty="0">
                <a:solidFill>
                  <a:srgbClr val="1D1D1A"/>
                </a:solidFill>
                <a:latin typeface="微软雅黑" panose="020B0503020204020204" pitchFamily="34" charset="-122"/>
                <a:ea typeface="微软雅黑" panose="020B0503020204020204" pitchFamily="34" charset="-122"/>
              </a:rPr>
              <a:t>纳米数据中心</a:t>
            </a:r>
            <a:r>
              <a:rPr lang="en-US" altLang="zh-CN" sz="1200" dirty="0">
                <a:solidFill>
                  <a:srgbClr val="1D1D1A"/>
                </a:solidFill>
                <a:latin typeface="微软雅黑" panose="020B0503020204020204" pitchFamily="34" charset="-122"/>
                <a:ea typeface="微软雅黑" panose="020B0503020204020204" pitchFamily="34" charset="-122"/>
              </a:rPr>
              <a:t>ARM CPU</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采用业界领先的</a:t>
            </a:r>
            <a:r>
              <a:rPr lang="en-US" altLang="zh-CN" sz="1200" dirty="0" err="1">
                <a:solidFill>
                  <a:srgbClr val="1D1D1A"/>
                </a:solidFill>
                <a:latin typeface="微软雅黑" panose="020B0503020204020204" pitchFamily="34" charset="-122"/>
                <a:ea typeface="微软雅黑" panose="020B0503020204020204" pitchFamily="34" charset="-122"/>
              </a:rPr>
              <a:t>CoWoS</a:t>
            </a:r>
            <a:r>
              <a:rPr lang="zh-CN" altLang="en-US" sz="1200" dirty="0">
                <a:solidFill>
                  <a:srgbClr val="1D1D1A"/>
                </a:solidFill>
                <a:latin typeface="微软雅黑" panose="020B0503020204020204" pitchFamily="34" charset="-122"/>
                <a:ea typeface="微软雅黑" panose="020B0503020204020204" pitchFamily="34" charset="-122"/>
              </a:rPr>
              <a:t>封装技术，实现多</a:t>
            </a:r>
            <a:r>
              <a:rPr lang="en-US" altLang="zh-CN" sz="1200" dirty="0">
                <a:solidFill>
                  <a:srgbClr val="1D1D1A"/>
                </a:solidFill>
                <a:latin typeface="微软雅黑" panose="020B0503020204020204" pitchFamily="34" charset="-122"/>
                <a:ea typeface="微软雅黑" panose="020B0503020204020204" pitchFamily="34" charset="-122"/>
              </a:rPr>
              <a:t>Die</a:t>
            </a:r>
            <a:r>
              <a:rPr lang="zh-CN" altLang="en-US" sz="1200" dirty="0">
                <a:solidFill>
                  <a:srgbClr val="1D1D1A"/>
                </a:solidFill>
                <a:latin typeface="微软雅黑" panose="020B0503020204020204" pitchFamily="34" charset="-122"/>
                <a:ea typeface="微软雅黑" panose="020B0503020204020204" pitchFamily="34" charset="-122"/>
              </a:rPr>
              <a:t>合封</a:t>
            </a:r>
            <a:endParaRPr lang="en-US" altLang="zh-CN" sz="1200" b="1" dirty="0">
              <a:solidFill>
                <a:srgbClr val="1D1D1A"/>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V="1">
            <a:off x="3536842" y="4615907"/>
            <a:ext cx="1778132" cy="3"/>
          </a:xfrm>
          <a:prstGeom prst="line">
            <a:avLst/>
          </a:prstGeom>
          <a:noFill/>
          <a:ln w="6350" cap="flat" cmpd="sng" algn="ctr">
            <a:solidFill>
              <a:srgbClr val="313E4F"/>
            </a:solidFill>
            <a:prstDash val="solid"/>
          </a:ln>
          <a:effectLst/>
        </p:spPr>
      </p:cxnSp>
      <p:grpSp>
        <p:nvGrpSpPr>
          <p:cNvPr id="10" name="组合 9"/>
          <p:cNvGrpSpPr/>
          <p:nvPr/>
        </p:nvGrpSpPr>
        <p:grpSpPr>
          <a:xfrm>
            <a:off x="2101666" y="2211226"/>
            <a:ext cx="1223446" cy="1225326"/>
            <a:chOff x="5619582" y="2093919"/>
            <a:chExt cx="1223446" cy="1225326"/>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62501" y="2171533"/>
              <a:ext cx="1146959" cy="1146959"/>
            </a:xfrm>
            <a:prstGeom prst="rect">
              <a:avLst/>
            </a:prstGeom>
            <a:ln>
              <a:noFill/>
            </a:ln>
          </p:spPr>
        </p:pic>
        <p:sp>
          <p:nvSpPr>
            <p:cNvPr id="85" name="MH_Other_2"/>
            <p:cNvSpPr/>
            <p:nvPr>
              <p:custDataLst>
                <p:tags r:id="rId2"/>
              </p:custDataLst>
            </p:nvPr>
          </p:nvSpPr>
          <p:spPr>
            <a:xfrm>
              <a:off x="5619582" y="2093919"/>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515244" y="2118609"/>
            <a:ext cx="1238698" cy="1225326"/>
            <a:chOff x="1798728" y="3846940"/>
            <a:chExt cx="1223446" cy="1225326"/>
          </a:xfrm>
        </p:grpSpPr>
        <p:sp>
          <p:nvSpPr>
            <p:cNvPr id="90" name="MH_Other_2"/>
            <p:cNvSpPr/>
            <p:nvPr>
              <p:custDataLst>
                <p:tags r:id="rId3"/>
              </p:custDataLst>
            </p:nvPr>
          </p:nvSpPr>
          <p:spPr>
            <a:xfrm>
              <a:off x="1798728" y="3846940"/>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3671" y="3925191"/>
              <a:ext cx="1040885" cy="1040885"/>
            </a:xfrm>
            <a:prstGeom prst="rect">
              <a:avLst/>
            </a:prstGeom>
          </p:spPr>
        </p:pic>
      </p:grpSp>
      <p:grpSp>
        <p:nvGrpSpPr>
          <p:cNvPr id="3" name="组合 2"/>
          <p:cNvGrpSpPr/>
          <p:nvPr/>
        </p:nvGrpSpPr>
        <p:grpSpPr>
          <a:xfrm>
            <a:off x="2132164" y="4308561"/>
            <a:ext cx="1164901" cy="1225326"/>
            <a:chOff x="1625575" y="2094145"/>
            <a:chExt cx="1223446" cy="1225326"/>
          </a:xfrm>
        </p:grpSpPr>
        <p:sp>
          <p:nvSpPr>
            <p:cNvPr id="91" name="MH_Other_2"/>
            <p:cNvSpPr/>
            <p:nvPr>
              <p:custDataLst>
                <p:tags r:id="rId5"/>
              </p:custDataLst>
            </p:nvPr>
          </p:nvSpPr>
          <p:spPr>
            <a:xfrm>
              <a:off x="1625575" y="2094145"/>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pic>
          <p:nvPicPr>
            <p:cNvPr id="83" name="图片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3777" y="2171533"/>
              <a:ext cx="1125513" cy="1125513"/>
            </a:xfrm>
            <a:prstGeom prst="rect">
              <a:avLst/>
            </a:prstGeom>
          </p:spPr>
        </p:pic>
      </p:grpSp>
      <p:grpSp>
        <p:nvGrpSpPr>
          <p:cNvPr id="11" name="组合 10"/>
          <p:cNvGrpSpPr/>
          <p:nvPr/>
        </p:nvGrpSpPr>
        <p:grpSpPr>
          <a:xfrm>
            <a:off x="6530496" y="4399414"/>
            <a:ext cx="1223446" cy="1225326"/>
            <a:chOff x="5619582" y="3846940"/>
            <a:chExt cx="1223446" cy="1225326"/>
          </a:xfrm>
        </p:grpSpPr>
        <p:sp>
          <p:nvSpPr>
            <p:cNvPr id="89" name="MH_Other_2"/>
            <p:cNvSpPr/>
            <p:nvPr>
              <p:custDataLst>
                <p:tags r:id="rId7"/>
              </p:custDataLst>
            </p:nvPr>
          </p:nvSpPr>
          <p:spPr>
            <a:xfrm>
              <a:off x="5619582" y="3846940"/>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grpSp>
          <p:nvGrpSpPr>
            <p:cNvPr id="63" name="Group 9"/>
            <p:cNvGrpSpPr/>
            <p:nvPr/>
          </p:nvGrpSpPr>
          <p:grpSpPr>
            <a:xfrm>
              <a:off x="5857202" y="4018254"/>
              <a:ext cx="748206" cy="852808"/>
              <a:chOff x="4021148" y="1814538"/>
              <a:chExt cx="669929" cy="763601"/>
            </a:xfrm>
            <a:solidFill>
              <a:srgbClr val="1A505E"/>
            </a:solidFill>
          </p:grpSpPr>
          <p:sp>
            <p:nvSpPr>
              <p:cNvPr id="64" name="Freeform 6"/>
              <p:cNvSpPr>
                <a:spLocks noEditPoints="1"/>
              </p:cNvSpPr>
              <p:nvPr/>
            </p:nvSpPr>
            <p:spPr bwMode="auto">
              <a:xfrm>
                <a:off x="4140207" y="1938367"/>
                <a:ext cx="431800" cy="639772"/>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solidFill>
                <a:srgbClr val="8FE8FF"/>
              </a:solidFill>
              <a:ln w="9525">
                <a:solidFill>
                  <a:srgbClr val="8FE8FF"/>
                </a:solidFill>
                <a:round/>
              </a:ln>
            </p:spPr>
            <p:txBody>
              <a:bodyPr vert="horz" wrap="square" lIns="91461" tIns="45731" rIns="91461" bIns="45731" numCol="1" anchor="t" anchorCtr="0" compatLnSpc="1"/>
              <a:lstStyle/>
              <a:p>
                <a:endParaRPr lang="ko-KR" altLang="en-US"/>
              </a:p>
            </p:txBody>
          </p:sp>
          <p:sp>
            <p:nvSpPr>
              <p:cNvPr id="65" name="Rectangle 7"/>
              <p:cNvSpPr>
                <a:spLocks noChangeArrowheads="1"/>
              </p:cNvSpPr>
              <p:nvPr/>
            </p:nvSpPr>
            <p:spPr bwMode="auto">
              <a:xfrm>
                <a:off x="4338647" y="1814538"/>
                <a:ext cx="23813" cy="68264"/>
              </a:xfrm>
              <a:prstGeom prst="rect">
                <a:avLst/>
              </a:prstGeom>
              <a:solidFill>
                <a:srgbClr val="8F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p>
            </p:txBody>
          </p:sp>
          <p:sp>
            <p:nvSpPr>
              <p:cNvPr id="66" name="Freeform 8"/>
              <p:cNvSpPr/>
              <p:nvPr/>
            </p:nvSpPr>
            <p:spPr bwMode="auto">
              <a:xfrm>
                <a:off x="4173546" y="1855814"/>
                <a:ext cx="55563" cy="71439"/>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solidFill>
                <a:srgbClr val="8FE8FF"/>
              </a:solid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p>
            </p:txBody>
          </p:sp>
          <p:sp>
            <p:nvSpPr>
              <p:cNvPr id="67" name="Freeform 9"/>
              <p:cNvSpPr/>
              <p:nvPr/>
            </p:nvSpPr>
            <p:spPr bwMode="auto">
              <a:xfrm>
                <a:off x="4057658" y="1976465"/>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solidFill>
                <a:srgbClr val="8FE8FF"/>
              </a:solid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p>
            </p:txBody>
          </p:sp>
          <p:sp>
            <p:nvSpPr>
              <p:cNvPr id="68" name="Rectangle 10"/>
              <p:cNvSpPr>
                <a:spLocks noChangeArrowheads="1"/>
              </p:cNvSpPr>
              <p:nvPr/>
            </p:nvSpPr>
            <p:spPr bwMode="auto">
              <a:xfrm>
                <a:off x="4021148" y="2143155"/>
                <a:ext cx="68263" cy="22226"/>
              </a:xfrm>
              <a:prstGeom prst="rect">
                <a:avLst/>
              </a:prstGeom>
              <a:solidFill>
                <a:srgbClr val="8F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p>
            </p:txBody>
          </p:sp>
          <p:sp>
            <p:nvSpPr>
              <p:cNvPr id="69" name="Rectangle 11"/>
              <p:cNvSpPr>
                <a:spLocks noChangeArrowheads="1"/>
              </p:cNvSpPr>
              <p:nvPr/>
            </p:nvSpPr>
            <p:spPr bwMode="auto">
              <a:xfrm>
                <a:off x="4621227" y="2133629"/>
                <a:ext cx="69850" cy="22226"/>
              </a:xfrm>
              <a:prstGeom prst="rect">
                <a:avLst/>
              </a:prstGeom>
              <a:solidFill>
                <a:srgbClr val="8F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p>
            </p:txBody>
          </p:sp>
          <p:sp>
            <p:nvSpPr>
              <p:cNvPr id="70" name="Freeform 12"/>
              <p:cNvSpPr/>
              <p:nvPr/>
            </p:nvSpPr>
            <p:spPr bwMode="auto">
              <a:xfrm>
                <a:off x="4578364" y="1966940"/>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solidFill>
                <a:srgbClr val="8FE8FF"/>
              </a:solid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p>
            </p:txBody>
          </p:sp>
          <p:sp>
            <p:nvSpPr>
              <p:cNvPr id="71" name="Freeform 13"/>
              <p:cNvSpPr/>
              <p:nvPr/>
            </p:nvSpPr>
            <p:spPr bwMode="auto">
              <a:xfrm>
                <a:off x="4473588" y="1849463"/>
                <a:ext cx="55563" cy="73026"/>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solidFill>
                <a:srgbClr val="8FE8FF"/>
              </a:solid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p>
            </p:txBody>
          </p:sp>
          <p:sp>
            <p:nvSpPr>
              <p:cNvPr id="73" name="Freeform 14"/>
              <p:cNvSpPr/>
              <p:nvPr/>
            </p:nvSpPr>
            <p:spPr bwMode="auto">
              <a:xfrm>
                <a:off x="4579951" y="2271729"/>
                <a:ext cx="73026"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solidFill>
                <a:srgbClr val="8FE8FF"/>
              </a:solid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p>
            </p:txBody>
          </p:sp>
          <p:sp>
            <p:nvSpPr>
              <p:cNvPr id="74" name="Freeform 15"/>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solidFill>
                <a:srgbClr val="8FE8FF"/>
              </a:solid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title"/>
          </p:nvPr>
        </p:nvSpPr>
        <p:spPr>
          <a:xfrm>
            <a:off x="1594800" y="410400"/>
            <a:ext cx="6301400" cy="640800"/>
          </a:xfrm>
        </p:spPr>
        <p:txBody>
          <a:bodyPr/>
          <a:lstStyle/>
          <a:p>
            <a:r>
              <a:rPr lang="zh-CN" altLang="en-US" dirty="0">
                <a:solidFill>
                  <a:schemeClr val="tx1"/>
                </a:solidFill>
              </a:rPr>
              <a:t>内核全自研，性能提升</a:t>
            </a:r>
            <a:endParaRPr lang="zh-CN" altLang="en-US" dirty="0">
              <a:solidFill>
                <a:schemeClr val="tx1"/>
              </a:solidFill>
            </a:endParaRPr>
          </a:p>
        </p:txBody>
      </p:sp>
      <p:graphicFrame>
        <p:nvGraphicFramePr>
          <p:cNvPr id="34" name="表格 33"/>
          <p:cNvGraphicFramePr>
            <a:graphicFrameLocks noGrp="1"/>
          </p:cNvGraphicFramePr>
          <p:nvPr>
            <p:custDataLst>
              <p:tags r:id="rId1"/>
            </p:custDataLst>
          </p:nvPr>
        </p:nvGraphicFramePr>
        <p:xfrm>
          <a:off x="1008064" y="1233488"/>
          <a:ext cx="10344520" cy="5089024"/>
        </p:xfrm>
        <a:graphic>
          <a:graphicData uri="http://schemas.openxmlformats.org/drawingml/2006/table">
            <a:tbl>
              <a:tblPr firstRow="1" bandRow="1">
                <a:tableStyleId>{5C22544A-7EE6-4342-B048-85BDC9FD1C3A}</a:tableStyleId>
              </a:tblPr>
              <a:tblGrid>
                <a:gridCol w="757163"/>
                <a:gridCol w="4373258"/>
                <a:gridCol w="635206"/>
                <a:gridCol w="4578893"/>
              </a:tblGrid>
              <a:tr h="526720">
                <a:tc rowSpan="2">
                  <a:txBody>
                    <a:bodyPr/>
                    <a:lstStyle/>
                    <a:p>
                      <a:pPr algn="ctr"/>
                      <a:r>
                        <a:rPr lang="zh-CN" altLang="en-US" sz="2800" dirty="0" smtClean="0">
                          <a:solidFill>
                            <a:schemeClr val="tx1"/>
                          </a:solidFill>
                          <a:latin typeface="+mn-ea"/>
                          <a:ea typeface="+mn-ea"/>
                        </a:rPr>
                        <a:t>高性能</a:t>
                      </a:r>
                      <a:endParaRPr lang="zh-CN" altLang="en-US" sz="2800" dirty="0">
                        <a:solidFill>
                          <a:schemeClr val="tx1"/>
                        </a:solidFill>
                        <a:latin typeface="+mn-ea"/>
                        <a:ea typeface="+mn-ea"/>
                      </a:endParaRPr>
                    </a:p>
                  </a:txBody>
                  <a:tcPr marL="12442" marR="12442" marT="6221" marB="62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en-US" altLang="zh-CN" sz="2000" b="0" dirty="0" err="1" smtClean="0">
                          <a:solidFill>
                            <a:schemeClr val="tx1"/>
                          </a:solidFill>
                          <a:latin typeface="+mn-ea"/>
                          <a:ea typeface="+mn-ea"/>
                          <a:cs typeface="Arial" panose="020B0604020202020204" pitchFamily="34" charset="0"/>
                        </a:rPr>
                        <a:t>Kunpeng</a:t>
                      </a:r>
                      <a:r>
                        <a:rPr lang="en-US" altLang="zh-CN" sz="2000" b="0" baseline="0" dirty="0" smtClean="0">
                          <a:solidFill>
                            <a:schemeClr val="tx1"/>
                          </a:solidFill>
                          <a:latin typeface="+mn-ea"/>
                          <a:ea typeface="+mn-ea"/>
                          <a:cs typeface="Arial" panose="020B0604020202020204" pitchFamily="34" charset="0"/>
                        </a:rPr>
                        <a:t> </a:t>
                      </a:r>
                      <a:r>
                        <a:rPr lang="en-US" altLang="zh-CN" sz="2000" b="0" dirty="0" smtClean="0">
                          <a:solidFill>
                            <a:schemeClr val="tx1"/>
                          </a:solidFill>
                          <a:latin typeface="+mn-ea"/>
                          <a:ea typeface="+mn-ea"/>
                          <a:cs typeface="Arial" panose="020B0604020202020204" pitchFamily="34" charset="0"/>
                        </a:rPr>
                        <a:t>920 64</a:t>
                      </a:r>
                      <a:r>
                        <a:rPr lang="zh-CN" altLang="en-US" sz="2000" b="0" dirty="0" smtClean="0">
                          <a:solidFill>
                            <a:schemeClr val="tx1"/>
                          </a:solidFill>
                          <a:latin typeface="+mn-ea"/>
                          <a:ea typeface="+mn-ea"/>
                          <a:cs typeface="Arial" panose="020B0604020202020204" pitchFamily="34" charset="0"/>
                        </a:rPr>
                        <a:t>核</a:t>
                      </a:r>
                      <a:endParaRPr lang="en-US" altLang="zh-CN" sz="2000" b="0" spc="-177" dirty="0" smtClean="0">
                        <a:solidFill>
                          <a:schemeClr val="tx1"/>
                        </a:solidFill>
                        <a:latin typeface="+mn-ea"/>
                        <a:ea typeface="+mn-ea"/>
                        <a:cs typeface="Arial" panose="020B0604020202020204" pitchFamily="34" charset="0"/>
                      </a:endParaRP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zh-CN" altLang="en-US" sz="2800" b="1" kern="1200" dirty="0" smtClean="0">
                          <a:solidFill>
                            <a:schemeClr val="tx1"/>
                          </a:solidFill>
                          <a:latin typeface="+mn-ea"/>
                          <a:ea typeface="+mn-ea"/>
                          <a:cs typeface="+mn-cs"/>
                        </a:rPr>
                        <a:t>高集成</a:t>
                      </a:r>
                      <a:endParaRPr lang="zh-CN" altLang="en-US" sz="2800" b="1" kern="1200" dirty="0" smtClean="0">
                        <a:solidFill>
                          <a:schemeClr val="tx1"/>
                        </a:solidFill>
                        <a:latin typeface="+mn-ea"/>
                        <a:ea typeface="+mn-ea"/>
                        <a:cs typeface="+mn-cs"/>
                      </a:endParaRP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en-US" altLang="zh-CN" sz="2000" b="0" dirty="0" err="1" smtClean="0">
                          <a:solidFill>
                            <a:schemeClr val="tx1"/>
                          </a:solidFill>
                          <a:latin typeface="+mn-ea"/>
                          <a:ea typeface="+mn-ea"/>
                          <a:cs typeface="Arial" panose="020B0604020202020204" pitchFamily="34" charset="0"/>
                        </a:rPr>
                        <a:t>Kunpeng</a:t>
                      </a:r>
                      <a:r>
                        <a:rPr lang="en-US" altLang="zh-CN" sz="2000" b="0" dirty="0" smtClean="0">
                          <a:solidFill>
                            <a:schemeClr val="tx1"/>
                          </a:solidFill>
                          <a:latin typeface="+mn-ea"/>
                          <a:ea typeface="+mn-ea"/>
                          <a:cs typeface="Arial" panose="020B0604020202020204" pitchFamily="34" charset="0"/>
                        </a:rPr>
                        <a:t> 920</a:t>
                      </a:r>
                      <a:endParaRPr lang="zh-CN" altLang="en-US" sz="2000" b="0" dirty="0" smtClean="0">
                        <a:solidFill>
                          <a:schemeClr val="tx1"/>
                        </a:solidFill>
                        <a:latin typeface="+mn-ea"/>
                        <a:ea typeface="+mn-ea"/>
                        <a:cs typeface="Arial" panose="020B0604020202020204" pitchFamily="34" charset="0"/>
                      </a:endParaRPr>
                    </a:p>
                  </a:txBody>
                  <a:tcPr marL="12442" marR="12442" marT="6221" marB="62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62417">
                <a:tc vMerge="1">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noFill/>
                  </a:tcPr>
                </a:tc>
              </a:tr>
              <a:tr h="435972">
                <a:tc rowSpan="2">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zh-CN" altLang="en-US" sz="2800" b="1" kern="1200" dirty="0" smtClean="0">
                          <a:solidFill>
                            <a:schemeClr val="tx1"/>
                          </a:solidFill>
                          <a:latin typeface="+mn-ea"/>
                          <a:ea typeface="+mn-ea"/>
                          <a:cs typeface="+mn-cs"/>
                        </a:rPr>
                        <a:t>高效能</a:t>
                      </a:r>
                      <a:endParaRPr lang="zh-CN" altLang="en-US" sz="2800" b="1" kern="1200" dirty="0" smtClean="0">
                        <a:solidFill>
                          <a:schemeClr val="tx1"/>
                        </a:solidFill>
                        <a:latin typeface="+mn-ea"/>
                        <a:ea typeface="+mn-ea"/>
                        <a:cs typeface="+mn-cs"/>
                      </a:endParaRPr>
                    </a:p>
                  </a:txBody>
                  <a:tcPr marL="12442" marR="12442" marT="6221" marB="62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en-US" altLang="zh-CN" sz="2000" b="0" dirty="0" err="1" smtClean="0">
                          <a:solidFill>
                            <a:schemeClr val="tx1"/>
                          </a:solidFill>
                          <a:latin typeface="+mn-ea"/>
                          <a:ea typeface="+mn-ea"/>
                          <a:cs typeface="Arial" panose="020B0604020202020204" pitchFamily="34" charset="0"/>
                        </a:rPr>
                        <a:t>Kunpeng</a:t>
                      </a:r>
                      <a:r>
                        <a:rPr lang="en-US" altLang="zh-CN" sz="2000" b="0" dirty="0" smtClean="0">
                          <a:solidFill>
                            <a:schemeClr val="tx1"/>
                          </a:solidFill>
                          <a:latin typeface="+mn-ea"/>
                          <a:ea typeface="+mn-ea"/>
                          <a:cs typeface="Arial" panose="020B0604020202020204" pitchFamily="34" charset="0"/>
                        </a:rPr>
                        <a:t> </a:t>
                      </a:r>
                      <a:r>
                        <a:rPr lang="en-US" altLang="zh-CN" sz="2000" b="0" kern="1200" dirty="0" smtClean="0">
                          <a:solidFill>
                            <a:schemeClr val="tx1"/>
                          </a:solidFill>
                          <a:latin typeface="+mn-ea"/>
                          <a:ea typeface="+mn-ea"/>
                          <a:cs typeface="Arial" panose="020B0604020202020204" pitchFamily="34" charset="0"/>
                        </a:rPr>
                        <a:t>920 32/48</a:t>
                      </a:r>
                      <a:r>
                        <a:rPr lang="zh-CN" altLang="en-US" sz="2000" b="0" kern="1200" dirty="0" smtClean="0">
                          <a:solidFill>
                            <a:schemeClr val="tx1"/>
                          </a:solidFill>
                          <a:latin typeface="+mn-ea"/>
                          <a:ea typeface="+mn-ea"/>
                          <a:cs typeface="Arial" panose="020B0604020202020204" pitchFamily="34" charset="0"/>
                        </a:rPr>
                        <a:t>核</a:t>
                      </a:r>
                      <a:endParaRPr lang="zh-CN" altLang="en-US" sz="2000" b="0" kern="1200" dirty="0" smtClean="0">
                        <a:solidFill>
                          <a:schemeClr val="tx1"/>
                        </a:solidFill>
                        <a:latin typeface="+mn-ea"/>
                        <a:ea typeface="+mn-ea"/>
                        <a:cs typeface="Arial" panose="020B0604020202020204" pitchFamily="34" charset="0"/>
                      </a:endParaRP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zh-CN" altLang="en-US" sz="2800" b="1" kern="1200" dirty="0" smtClean="0">
                          <a:solidFill>
                            <a:schemeClr val="tx1"/>
                          </a:solidFill>
                          <a:latin typeface="+mn-ea"/>
                          <a:ea typeface="+mn-ea"/>
                          <a:cs typeface="+mn-cs"/>
                        </a:rPr>
                        <a:t>低能耗</a:t>
                      </a:r>
                      <a:endParaRPr lang="zh-CN" altLang="en-US" sz="2800" b="1" kern="1200" dirty="0" smtClean="0">
                        <a:solidFill>
                          <a:schemeClr val="tx1"/>
                        </a:solidFill>
                        <a:latin typeface="+mn-ea"/>
                        <a:ea typeface="+mn-ea"/>
                        <a:cs typeface="+mn-cs"/>
                      </a:endParaRP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360" rtl="0" eaLnBrk="1" fontAlgn="auto" latinLnBrk="0" hangingPunct="1">
                        <a:lnSpc>
                          <a:spcPct val="100000"/>
                        </a:lnSpc>
                        <a:spcBef>
                          <a:spcPts val="0"/>
                        </a:spcBef>
                        <a:spcAft>
                          <a:spcPts val="0"/>
                        </a:spcAft>
                        <a:buClrTx/>
                        <a:buSzTx/>
                        <a:buFontTx/>
                        <a:buNone/>
                        <a:defRPr/>
                      </a:pPr>
                      <a:r>
                        <a:rPr lang="en-US" altLang="zh-CN" sz="2000" b="0" dirty="0" err="1" smtClean="0">
                          <a:solidFill>
                            <a:schemeClr val="tx1"/>
                          </a:solidFill>
                          <a:latin typeface="+mn-ea"/>
                          <a:ea typeface="+mn-ea"/>
                          <a:cs typeface="Arial" panose="020B0604020202020204" pitchFamily="34" charset="0"/>
                        </a:rPr>
                        <a:t>Kunpeng</a:t>
                      </a:r>
                      <a:r>
                        <a:rPr lang="en-US" altLang="zh-CN" sz="2000" b="0" dirty="0" smtClean="0">
                          <a:solidFill>
                            <a:schemeClr val="tx1"/>
                          </a:solidFill>
                          <a:latin typeface="+mn-ea"/>
                          <a:ea typeface="+mn-ea"/>
                          <a:cs typeface="Arial" panose="020B0604020202020204" pitchFamily="34" charset="0"/>
                        </a:rPr>
                        <a:t> </a:t>
                      </a:r>
                      <a:r>
                        <a:rPr lang="en-US" altLang="zh-CN" sz="2000" b="0" kern="1200" dirty="0" smtClean="0">
                          <a:solidFill>
                            <a:schemeClr val="tx1"/>
                          </a:solidFill>
                          <a:latin typeface="+mn-ea"/>
                          <a:ea typeface="+mn-ea"/>
                          <a:cs typeface="Arial" panose="020B0604020202020204" pitchFamily="34" charset="0"/>
                        </a:rPr>
                        <a:t>916 32</a:t>
                      </a:r>
                      <a:r>
                        <a:rPr lang="zh-CN" altLang="en-US" sz="2000" b="0" kern="1200" dirty="0" smtClean="0">
                          <a:solidFill>
                            <a:schemeClr val="tx1"/>
                          </a:solidFill>
                          <a:latin typeface="+mn-ea"/>
                          <a:ea typeface="+mn-ea"/>
                          <a:cs typeface="Arial" panose="020B0604020202020204" pitchFamily="34" charset="0"/>
                        </a:rPr>
                        <a:t>核</a:t>
                      </a:r>
                      <a:endParaRPr lang="zh-CN" altLang="en-US" sz="2000" b="0" kern="1200" dirty="0" smtClean="0">
                        <a:solidFill>
                          <a:schemeClr val="tx1"/>
                        </a:solidFill>
                        <a:latin typeface="+mn-ea"/>
                        <a:ea typeface="+mn-ea"/>
                        <a:cs typeface="Arial" panose="020B0604020202020204" pitchFamily="34" charset="0"/>
                      </a:endParaRPr>
                    </a:p>
                  </a:txBody>
                  <a:tcPr marL="12442" marR="12442" marT="6221" marB="62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163915">
                <a:tc vMerge="1">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5" name="矩形 34"/>
          <p:cNvSpPr/>
          <p:nvPr/>
        </p:nvSpPr>
        <p:spPr>
          <a:xfrm>
            <a:off x="1923487" y="1894887"/>
            <a:ext cx="4165128" cy="307777"/>
          </a:xfrm>
          <a:prstGeom prst="rect">
            <a:avLst/>
          </a:prstGeom>
        </p:spPr>
        <p:txBody>
          <a:bodyPr wrap="square">
            <a:spAutoFit/>
          </a:bodyPr>
          <a:lstStyle/>
          <a:p>
            <a:pPr algn="ctr"/>
            <a:r>
              <a:rPr lang="en-US" altLang="zh-CN" sz="1400" dirty="0" smtClean="0">
                <a:latin typeface="微软雅黑" panose="020B0503020204020204" pitchFamily="34" charset="-122"/>
                <a:ea typeface="微软雅黑" panose="020B0503020204020204" pitchFamily="34" charset="-122"/>
              </a:rPr>
              <a:t>Estimated SPECint</a:t>
            </a:r>
            <a:r>
              <a:rPr lang="en-US" altLang="zh-CN" sz="1400" dirty="0">
                <a:latin typeface="微软雅黑" panose="020B0503020204020204" pitchFamily="34" charset="-122"/>
                <a:ea typeface="微软雅黑" panose="020B0503020204020204" pitchFamily="34" charset="-122"/>
              </a:rPr>
              <a:t>®_rate_base2006 </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评估跑分</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8004136" y="3239437"/>
            <a:ext cx="1568957" cy="415498"/>
          </a:xfrm>
          <a:prstGeom prst="rect">
            <a:avLst/>
          </a:prstGeom>
        </p:spPr>
        <p:txBody>
          <a:bodyPr wrap="square">
            <a:spAutoFit/>
          </a:bodyPr>
          <a:lstStyle/>
          <a:p>
            <a:pPr>
              <a:lnSpc>
                <a:spcPct val="150000"/>
              </a:lnSpc>
            </a:pPr>
            <a:r>
              <a:rPr lang="en-US" altLang="zh-CN" sz="1400" b="1" dirty="0">
                <a:latin typeface="微软雅黑" panose="020B0503020204020204" pitchFamily="34" charset="-122"/>
                <a:ea typeface="微软雅黑" panose="020B0503020204020204" pitchFamily="34" charset="-122"/>
                <a:cs typeface="Arial" panose="020B0604020202020204" pitchFamily="34" charset="0"/>
              </a:rPr>
              <a:t>1 </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颗 </a:t>
            </a:r>
            <a:r>
              <a:rPr lang="en-US" altLang="zh-CN" sz="1400" b="1" dirty="0">
                <a:latin typeface="微软雅黑" panose="020B0503020204020204" pitchFamily="34" charset="-122"/>
                <a:ea typeface="微软雅黑" panose="020B0503020204020204" pitchFamily="34" charset="-122"/>
                <a:cs typeface="Arial" panose="020B0604020202020204" pitchFamily="34" charset="0"/>
              </a:rPr>
              <a:t>= 4 </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颗芯片</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7" name="组合 36"/>
          <p:cNvGrpSpPr/>
          <p:nvPr/>
        </p:nvGrpSpPr>
        <p:grpSpPr>
          <a:xfrm>
            <a:off x="1703398" y="1804659"/>
            <a:ext cx="4122405" cy="1863534"/>
            <a:chOff x="4966515" y="612644"/>
            <a:chExt cx="10920964" cy="2764793"/>
          </a:xfrm>
        </p:grpSpPr>
        <p:sp>
          <p:nvSpPr>
            <p:cNvPr id="38" name="线条"/>
            <p:cNvSpPr/>
            <p:nvPr/>
          </p:nvSpPr>
          <p:spPr>
            <a:xfrm rot="5400000">
              <a:off x="4521641" y="1995041"/>
              <a:ext cx="27647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22953" tIns="22953" rIns="22953" bIns="22953" anchor="ctr"/>
            <a:lstStyle/>
            <a:p>
              <a:endParaRPr sz="1200" dirty="0">
                <a:latin typeface="微软雅黑" panose="020B0503020204020204" pitchFamily="34" charset="-122"/>
                <a:ea typeface="微软雅黑" panose="020B0503020204020204" pitchFamily="34" charset="-122"/>
              </a:endParaRPr>
            </a:p>
          </p:txBody>
        </p:sp>
        <p:sp>
          <p:nvSpPr>
            <p:cNvPr id="39" name="930"/>
            <p:cNvSpPr txBox="1"/>
            <p:nvPr/>
          </p:nvSpPr>
          <p:spPr>
            <a:xfrm>
              <a:off x="13036201" y="1514597"/>
              <a:ext cx="2851278" cy="397543"/>
            </a:xfrm>
            <a:prstGeom prst="rect">
              <a:avLst/>
            </a:prstGeom>
            <a:ln w="12700">
              <a:miter lim="400000"/>
            </a:ln>
          </p:spPr>
          <p:txBody>
            <a:bodyPr wrap="square" lIns="22953" tIns="22953" rIns="22953" bIns="22953" anchor="ctr">
              <a:spAutoFit/>
            </a:bodyPr>
            <a:lstStyle/>
            <a:p>
              <a:pPr lvl="1" algn="ctr" defTabSz="146685">
                <a:lnSpc>
                  <a:spcPct val="120000"/>
                </a:lnSpc>
                <a:defRPr sz="4500" b="0">
                  <a:solidFill>
                    <a:srgbClr val="C7000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sz="1200" b="1" dirty="0">
                  <a:latin typeface="微软雅黑" panose="020B0503020204020204" pitchFamily="34" charset="-122"/>
                  <a:ea typeface="微软雅黑" panose="020B0503020204020204" pitchFamily="34" charset="-122"/>
                  <a:cs typeface="Arial" panose="020B0604020202020204" pitchFamily="34" charset="0"/>
                </a:rPr>
                <a:t>930+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p:cNvSpPr/>
            <p:nvPr/>
          </p:nvSpPr>
          <p:spPr>
            <a:xfrm rot="5400000">
              <a:off x="9600695" y="-2330596"/>
              <a:ext cx="669112" cy="8062438"/>
            </a:xfrm>
            <a:prstGeom prst="rect">
              <a:avLst/>
            </a:prstGeom>
            <a:solidFill>
              <a:srgbClr val="C01818"/>
            </a:solidFill>
            <a:ln w="12700">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sp>
          <p:nvSpPr>
            <p:cNvPr id="42" name="矩形"/>
            <p:cNvSpPr/>
            <p:nvPr/>
          </p:nvSpPr>
          <p:spPr>
            <a:xfrm rot="5400000">
              <a:off x="8092092" y="-5030"/>
              <a:ext cx="700375" cy="5017082"/>
            </a:xfrm>
            <a:prstGeom prst="rect">
              <a:avLst/>
            </a:prstGeom>
            <a:solidFill>
              <a:schemeClr val="accent6">
                <a:lumMod val="60000"/>
                <a:lumOff val="4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sp>
          <p:nvSpPr>
            <p:cNvPr id="43" name="Kunpeng920"/>
            <p:cNvSpPr txBox="1"/>
            <p:nvPr/>
          </p:nvSpPr>
          <p:spPr>
            <a:xfrm>
              <a:off x="4966515" y="1501851"/>
              <a:ext cx="10520054" cy="397543"/>
            </a:xfrm>
            <a:prstGeom prst="rect">
              <a:avLst/>
            </a:prstGeom>
            <a:ln w="12700">
              <a:miter lim="400000"/>
            </a:ln>
          </p:spPr>
          <p:txBody>
            <a:bodyPr wrap="square" lIns="22953" tIns="22953" rIns="22953" bIns="22953" anchor="ctr">
              <a:spAutoFit/>
            </a:bodyPr>
            <a:lstStyle/>
            <a:p>
              <a:pPr lvl="1" defTabSz="14668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920-6426 </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64</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核 </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2.6GHz</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44" name="others"/>
            <p:cNvSpPr txBox="1"/>
            <p:nvPr/>
          </p:nvSpPr>
          <p:spPr>
            <a:xfrm>
              <a:off x="6058139" y="2373734"/>
              <a:ext cx="6457108" cy="342748"/>
            </a:xfrm>
            <a:prstGeom prst="rect">
              <a:avLst/>
            </a:prstGeom>
            <a:ln w="12700">
              <a:miter lim="400000"/>
            </a:ln>
          </p:spPr>
          <p:txBody>
            <a:bodyPr wrap="square" lIns="22953" tIns="22953" rIns="22953" bIns="22953" anchor="ctr">
              <a:spAutoFit/>
            </a:bodyPr>
            <a:lstStyle/>
            <a:p>
              <a:r>
                <a:rPr lang="en-US" altLang="zh-CN" sz="1200" dirty="0" err="1">
                  <a:latin typeface="微软雅黑" panose="020B0503020204020204" pitchFamily="34" charset="-122"/>
                  <a:ea typeface="微软雅黑" panose="020B0503020204020204" pitchFamily="34" charset="-122"/>
                  <a:cs typeface="Arial" panose="020B0604020202020204" pitchFamily="34" charset="0"/>
                </a:rPr>
                <a:t>Skylake</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Platinum 8180</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7" name="组合 46"/>
          <p:cNvGrpSpPr/>
          <p:nvPr/>
        </p:nvGrpSpPr>
        <p:grpSpPr>
          <a:xfrm>
            <a:off x="6955794" y="1628795"/>
            <a:ext cx="3985809" cy="1752816"/>
            <a:chOff x="16062414" y="28034796"/>
            <a:chExt cx="10783914" cy="4076519"/>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6856572" y="28895137"/>
              <a:ext cx="4076519" cy="2355837"/>
            </a:xfrm>
            <a:prstGeom prst="rect">
              <a:avLst/>
            </a:prstGeom>
          </p:spPr>
        </p:pic>
        <p:pic>
          <p:nvPicPr>
            <p:cNvPr id="57" name="图片 56"/>
            <p:cNvPicPr>
              <a:picLocks noChangeAspect="1"/>
            </p:cNvPicPr>
            <p:nvPr/>
          </p:nvPicPr>
          <p:blipFill>
            <a:blip r:embed="rId3"/>
            <a:stretch>
              <a:fillRect/>
            </a:stretch>
          </p:blipFill>
          <p:spPr>
            <a:xfrm>
              <a:off x="16062414" y="29081183"/>
              <a:ext cx="1781881" cy="2230082"/>
            </a:xfrm>
            <a:prstGeom prst="rect">
              <a:avLst/>
            </a:prstGeom>
          </p:spPr>
        </p:pic>
        <p:grpSp>
          <p:nvGrpSpPr>
            <p:cNvPr id="58" name="组合 57"/>
            <p:cNvGrpSpPr>
              <a:grpSpLocks noChangeAspect="1"/>
            </p:cNvGrpSpPr>
            <p:nvPr/>
          </p:nvGrpSpPr>
          <p:grpSpPr>
            <a:xfrm>
              <a:off x="18042546" y="29298925"/>
              <a:ext cx="8803782" cy="2403296"/>
              <a:chOff x="3556755" y="4514028"/>
              <a:chExt cx="7254950" cy="1980491"/>
            </a:xfrm>
          </p:grpSpPr>
          <p:grpSp>
            <p:nvGrpSpPr>
              <p:cNvPr id="59" name="组合 58"/>
              <p:cNvGrpSpPr/>
              <p:nvPr/>
            </p:nvGrpSpPr>
            <p:grpSpPr>
              <a:xfrm>
                <a:off x="7525371" y="4522055"/>
                <a:ext cx="2108925" cy="1585832"/>
                <a:chOff x="6761264" y="3235451"/>
                <a:chExt cx="4472510" cy="3363164"/>
              </a:xfrm>
            </p:grpSpPr>
            <p:sp>
              <p:nvSpPr>
                <p:cNvPr id="68" name="南桥"/>
                <p:cNvSpPr txBox="1"/>
                <p:nvPr/>
              </p:nvSpPr>
              <p:spPr>
                <a:xfrm>
                  <a:off x="6761264" y="5523520"/>
                  <a:ext cx="4472510" cy="1075095"/>
                </a:xfrm>
                <a:prstGeom prst="rect">
                  <a:avLst/>
                </a:prstGeom>
                <a:ln w="12700">
                  <a:miter lim="400000"/>
                </a:ln>
              </p:spPr>
              <p:txBody>
                <a:bodyPr wrap="square" lIns="22953" tIns="22953" rIns="22953" bIns="22953" anchor="ctr">
                  <a:spAutoFit/>
                </a:bodyPr>
                <a:lstStyle/>
                <a:p>
                  <a:pPr algn="ctr"/>
                  <a:r>
                    <a:rPr lang="zh-CN" altLang="en-US" sz="1400" dirty="0">
                      <a:latin typeface="微软雅黑" panose="020B0503020204020204" pitchFamily="34" charset="-122"/>
                      <a:ea typeface="微软雅黑" panose="020B0503020204020204" pitchFamily="34" charset="-122"/>
                      <a:cs typeface="Arial" panose="020B0604020202020204" pitchFamily="34" charset="0"/>
                    </a:rPr>
                    <a:t>南桥</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9" name="图像" descr="图像"/>
                <p:cNvPicPr>
                  <a:picLocks noChangeAspect="1"/>
                </p:cNvPicPr>
                <p:nvPr/>
              </p:nvPicPr>
              <p:blipFill rotWithShape="1">
                <a:blip r:embed="rId4"/>
                <a:srcRect l="27792" t="38821" r="24603" b="43434"/>
                <a:stretch>
                  <a:fillRect/>
                </a:stretch>
              </p:blipFill>
              <p:spPr>
                <a:xfrm>
                  <a:off x="7177879" y="3235451"/>
                  <a:ext cx="2841655" cy="1821951"/>
                </a:xfrm>
                <a:prstGeom prst="rect">
                  <a:avLst/>
                </a:prstGeom>
                <a:ln w="12700">
                  <a:miter lim="400000"/>
                  <a:headEnd/>
                  <a:tailEnd/>
                </a:ln>
              </p:spPr>
            </p:pic>
          </p:grpSp>
          <p:grpSp>
            <p:nvGrpSpPr>
              <p:cNvPr id="60" name="组合 59"/>
              <p:cNvGrpSpPr/>
              <p:nvPr/>
            </p:nvGrpSpPr>
            <p:grpSpPr>
              <a:xfrm>
                <a:off x="3556755" y="4514028"/>
                <a:ext cx="4234987" cy="1980491"/>
                <a:chOff x="-1923855" y="3218429"/>
                <a:chExt cx="8981373" cy="4200142"/>
              </a:xfrm>
            </p:grpSpPr>
            <p:sp>
              <p:nvSpPr>
                <p:cNvPr id="66" name="RoCE 网卡"/>
                <p:cNvSpPr txBox="1"/>
                <p:nvPr/>
              </p:nvSpPr>
              <p:spPr>
                <a:xfrm>
                  <a:off x="-1923855" y="5484095"/>
                  <a:ext cx="8981373" cy="1934476"/>
                </a:xfrm>
                <a:prstGeom prst="rect">
                  <a:avLst/>
                </a:prstGeom>
                <a:ln w="12700">
                  <a:miter lim="400000"/>
                </a:ln>
              </p:spPr>
              <p:txBody>
                <a:bodyPr wrap="square" lIns="22953" tIns="22953" rIns="22953" bIns="22953" anchor="ctr">
                  <a:spAutoFit/>
                </a:bodyPr>
                <a:lstStyle/>
                <a:p>
                  <a:pPr algn="ct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RoCE</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网卡</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7" name="图片 66"/>
                <p:cNvPicPr>
                  <a:picLocks noChangeAspect="1"/>
                </p:cNvPicPr>
                <p:nvPr/>
              </p:nvPicPr>
              <p:blipFill>
                <a:blip r:embed="rId5"/>
                <a:stretch>
                  <a:fillRect/>
                </a:stretch>
              </p:blipFill>
              <p:spPr>
                <a:xfrm>
                  <a:off x="916392" y="3218429"/>
                  <a:ext cx="3759177" cy="1855995"/>
                </a:xfrm>
                <a:prstGeom prst="rect">
                  <a:avLst/>
                </a:prstGeom>
              </p:spPr>
            </p:pic>
          </p:grpSp>
          <p:grpSp>
            <p:nvGrpSpPr>
              <p:cNvPr id="61" name="组合 60"/>
              <p:cNvGrpSpPr/>
              <p:nvPr/>
            </p:nvGrpSpPr>
            <p:grpSpPr>
              <a:xfrm>
                <a:off x="5461044" y="4515883"/>
                <a:ext cx="3525801" cy="1947943"/>
                <a:chOff x="2288036" y="3222361"/>
                <a:chExt cx="7477364" cy="4131118"/>
              </a:xfrm>
            </p:grpSpPr>
            <p:sp>
              <p:nvSpPr>
                <p:cNvPr id="64" name="SAS 控制器"/>
                <p:cNvSpPr txBox="1"/>
                <p:nvPr/>
              </p:nvSpPr>
              <p:spPr>
                <a:xfrm>
                  <a:off x="2288036" y="5419003"/>
                  <a:ext cx="7477364" cy="1934476"/>
                </a:xfrm>
                <a:prstGeom prst="rect">
                  <a:avLst/>
                </a:prstGeom>
                <a:ln w="12700">
                  <a:miter lim="400000"/>
                </a:ln>
              </p:spPr>
              <p:txBody>
                <a:bodyPr wrap="square" lIns="22953" tIns="22953" rIns="22953" bIns="22953" anchor="ctr">
                  <a:spAutoFit/>
                </a:bodyP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SAS </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5" name="图片 64"/>
                <p:cNvPicPr>
                  <a:picLocks noChangeAspect="1"/>
                </p:cNvPicPr>
                <p:nvPr/>
              </p:nvPicPr>
              <p:blipFill>
                <a:blip r:embed="rId6"/>
                <a:stretch>
                  <a:fillRect/>
                </a:stretch>
              </p:blipFill>
              <p:spPr>
                <a:xfrm>
                  <a:off x="4728965" y="3222361"/>
                  <a:ext cx="2398639" cy="1848131"/>
                </a:xfrm>
                <a:prstGeom prst="rect">
                  <a:avLst/>
                </a:prstGeom>
              </p:spPr>
            </p:pic>
          </p:grpSp>
          <p:pic>
            <p:nvPicPr>
              <p:cNvPr id="62" name="图片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2418" y="4553672"/>
                <a:ext cx="797639" cy="795870"/>
              </a:xfrm>
              <a:prstGeom prst="rect">
                <a:avLst/>
              </a:prstGeom>
            </p:spPr>
          </p:pic>
          <p:sp>
            <p:nvSpPr>
              <p:cNvPr id="63" name="南桥"/>
              <p:cNvSpPr txBox="1"/>
              <p:nvPr/>
            </p:nvSpPr>
            <p:spPr>
              <a:xfrm>
                <a:off x="8603735" y="5576080"/>
                <a:ext cx="2207970" cy="506940"/>
              </a:xfrm>
              <a:prstGeom prst="rect">
                <a:avLst/>
              </a:prstGeom>
              <a:ln w="12700">
                <a:miter lim="400000"/>
              </a:ln>
            </p:spPr>
            <p:txBody>
              <a:bodyPr wrap="square" lIns="22953" tIns="22953" rIns="22953" bIns="22953" anchor="ctr">
                <a:spAutoFit/>
              </a:bodyP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CPU</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92" name="矩形 91"/>
          <p:cNvSpPr/>
          <p:nvPr/>
        </p:nvSpPr>
        <p:spPr>
          <a:xfrm>
            <a:off x="2423339" y="5850747"/>
            <a:ext cx="2612710"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单位功耗的</a:t>
            </a:r>
            <a:r>
              <a:rPr lang="en-US" altLang="zh-CN" sz="1400" dirty="0">
                <a:latin typeface="微软雅黑" panose="020B0503020204020204" pitchFamily="34" charset="-122"/>
                <a:ea typeface="微软雅黑" panose="020B0503020204020204" pitchFamily="34" charset="-122"/>
              </a:rPr>
              <a:t>SPECint</a:t>
            </a:r>
            <a:r>
              <a:rPr lang="zh-CN" altLang="en-US" sz="1400" dirty="0">
                <a:latin typeface="微软雅黑" panose="020B0503020204020204" pitchFamily="34" charset="-122"/>
                <a:ea typeface="微软雅黑" panose="020B0503020204020204" pitchFamily="34" charset="-122"/>
              </a:rPr>
              <a:t>性能更高</a:t>
            </a:r>
            <a:endParaRPr lang="zh-CN" altLang="en-US" sz="1400" dirty="0">
              <a:latin typeface="微软雅黑" panose="020B0503020204020204" pitchFamily="34" charset="-122"/>
              <a:ea typeface="微软雅黑" panose="020B0503020204020204" pitchFamily="34" charset="-122"/>
            </a:endParaRPr>
          </a:p>
        </p:txBody>
      </p:sp>
      <p:sp>
        <p:nvSpPr>
          <p:cNvPr id="93" name="矩形 92"/>
          <p:cNvSpPr/>
          <p:nvPr/>
        </p:nvSpPr>
        <p:spPr>
          <a:xfrm>
            <a:off x="7280347" y="5646354"/>
            <a:ext cx="2670812"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单位</a:t>
            </a:r>
            <a:r>
              <a:rPr lang="en-US" altLang="zh-CN" sz="1400" dirty="0">
                <a:latin typeface="微软雅黑" panose="020B0503020204020204" pitchFamily="34" charset="-122"/>
                <a:ea typeface="微软雅黑" panose="020B0503020204020204" pitchFamily="34" charset="-122"/>
              </a:rPr>
              <a:t>SPECint</a:t>
            </a:r>
            <a:r>
              <a:rPr lang="zh-CN" altLang="en-US" sz="1400" dirty="0">
                <a:latin typeface="微软雅黑" panose="020B0503020204020204" pitchFamily="34" charset="-122"/>
                <a:ea typeface="微软雅黑" panose="020B0503020204020204" pitchFamily="34" charset="-122"/>
              </a:rPr>
              <a:t>性能的功耗更低</a:t>
            </a:r>
            <a:endParaRPr lang="en-US" altLang="zh-CN" sz="1400" dirty="0">
              <a:latin typeface="微软雅黑" panose="020B0503020204020204" pitchFamily="34" charset="-122"/>
              <a:ea typeface="微软雅黑" panose="020B0503020204020204" pitchFamily="34" charset="-122"/>
            </a:endParaRPr>
          </a:p>
        </p:txBody>
      </p:sp>
      <p:grpSp>
        <p:nvGrpSpPr>
          <p:cNvPr id="94" name="组合 93"/>
          <p:cNvGrpSpPr/>
          <p:nvPr/>
        </p:nvGrpSpPr>
        <p:grpSpPr>
          <a:xfrm>
            <a:off x="2019154" y="4397220"/>
            <a:ext cx="3554653" cy="1577654"/>
            <a:chOff x="4847573" y="40540101"/>
            <a:chExt cx="11743475" cy="10344903"/>
          </a:xfrm>
        </p:grpSpPr>
        <p:sp>
          <p:nvSpPr>
            <p:cNvPr id="95" name="矩形"/>
            <p:cNvSpPr/>
            <p:nvPr/>
          </p:nvSpPr>
          <p:spPr>
            <a:xfrm rot="5400000">
              <a:off x="6942698" y="45118070"/>
              <a:ext cx="2023016" cy="6046759"/>
            </a:xfrm>
            <a:prstGeom prst="rect">
              <a:avLst/>
            </a:prstGeom>
            <a:solidFill>
              <a:schemeClr val="accent6">
                <a:lumMod val="40000"/>
                <a:lumOff val="6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grpSp>
          <p:nvGrpSpPr>
            <p:cNvPr id="96" name="组合 95"/>
            <p:cNvGrpSpPr/>
            <p:nvPr/>
          </p:nvGrpSpPr>
          <p:grpSpPr>
            <a:xfrm>
              <a:off x="4847573" y="40540101"/>
              <a:ext cx="11743475" cy="10344903"/>
              <a:chOff x="4847573" y="40540101"/>
              <a:chExt cx="11743475" cy="10344903"/>
            </a:xfrm>
          </p:grpSpPr>
          <p:grpSp>
            <p:nvGrpSpPr>
              <p:cNvPr id="97" name="组合 96"/>
              <p:cNvGrpSpPr/>
              <p:nvPr/>
            </p:nvGrpSpPr>
            <p:grpSpPr>
              <a:xfrm>
                <a:off x="4847573" y="40540101"/>
                <a:ext cx="11743475" cy="10344903"/>
                <a:chOff x="5768410" y="1358478"/>
                <a:chExt cx="8334408" cy="2340652"/>
              </a:xfrm>
            </p:grpSpPr>
            <p:sp>
              <p:nvSpPr>
                <p:cNvPr id="100" name="线条"/>
                <p:cNvSpPr/>
                <p:nvPr/>
              </p:nvSpPr>
              <p:spPr>
                <a:xfrm rot="5400000" flipV="1">
                  <a:off x="4611229" y="2515659"/>
                  <a:ext cx="2340652" cy="26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22953" tIns="22953" rIns="22953" bIns="22953" anchor="ctr"/>
                <a:lstStyle/>
                <a:p>
                  <a:endParaRPr sz="1200" dirty="0">
                    <a:latin typeface="微软雅黑" panose="020B0503020204020204" pitchFamily="34" charset="-122"/>
                    <a:ea typeface="微软雅黑" panose="020B0503020204020204" pitchFamily="34" charset="-122"/>
                  </a:endParaRPr>
                </a:p>
              </p:txBody>
            </p:sp>
            <p:sp>
              <p:nvSpPr>
                <p:cNvPr id="101" name="930"/>
                <p:cNvSpPr txBox="1"/>
                <p:nvPr/>
              </p:nvSpPr>
              <p:spPr>
                <a:xfrm>
                  <a:off x="11715695" y="1643033"/>
                  <a:ext cx="2387123" cy="397543"/>
                </a:xfrm>
                <a:prstGeom prst="rect">
                  <a:avLst/>
                </a:prstGeom>
                <a:ln w="12700">
                  <a:miter lim="400000"/>
                </a:ln>
              </p:spPr>
              <p:txBody>
                <a:bodyPr wrap="square" lIns="22953" tIns="22953" rIns="22953" bIns="22953" anchor="ctr">
                  <a:spAutoFit/>
                </a:bodyPr>
                <a:lstStyle/>
                <a:p>
                  <a:pPr lvl="1" algn="ctr" defTabSz="146685">
                    <a:lnSpc>
                      <a:spcPct val="120000"/>
                    </a:lnSpc>
                    <a:defRPr sz="4500" b="0">
                      <a:solidFill>
                        <a:srgbClr val="C7000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sz="1200" b="1" dirty="0">
                      <a:latin typeface="微软雅黑" panose="020B0503020204020204" pitchFamily="34" charset="-122"/>
                      <a:ea typeface="微软雅黑" panose="020B0503020204020204" pitchFamily="34" charset="-122"/>
                      <a:cs typeface="Arial" panose="020B0604020202020204" pitchFamily="34" charset="0"/>
                    </a:rPr>
                    <a:t>5.03</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矩形"/>
                <p:cNvSpPr/>
                <p:nvPr/>
              </p:nvSpPr>
              <p:spPr>
                <a:xfrm rot="5400000">
                  <a:off x="9028518" y="-1749861"/>
                  <a:ext cx="572047" cy="7054846"/>
                </a:xfrm>
                <a:prstGeom prst="rect">
                  <a:avLst/>
                </a:prstGeom>
                <a:solidFill>
                  <a:srgbClr val="0063AC"/>
                </a:solidFill>
                <a:ln w="12700">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sp>
              <p:nvSpPr>
                <p:cNvPr id="104" name="矩形"/>
                <p:cNvSpPr/>
                <p:nvPr/>
              </p:nvSpPr>
              <p:spPr>
                <a:xfrm rot="5400000">
                  <a:off x="8457441" y="-473195"/>
                  <a:ext cx="548492" cy="5838095"/>
                </a:xfrm>
                <a:prstGeom prst="rect">
                  <a:avLst/>
                </a:prstGeom>
                <a:solidFill>
                  <a:schemeClr val="accent5">
                    <a:lumMod val="40000"/>
                    <a:lumOff val="6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sp>
              <p:nvSpPr>
                <p:cNvPr id="105" name="Kunpeng920"/>
                <p:cNvSpPr txBox="1"/>
                <p:nvPr/>
              </p:nvSpPr>
              <p:spPr>
                <a:xfrm>
                  <a:off x="6223738" y="1624593"/>
                  <a:ext cx="7110570" cy="397543"/>
                </a:xfrm>
                <a:prstGeom prst="rect">
                  <a:avLst/>
                </a:prstGeom>
                <a:ln w="12700">
                  <a:miter lim="400000"/>
                </a:ln>
              </p:spPr>
              <p:txBody>
                <a:bodyPr wrap="square" lIns="22953" tIns="22953" rIns="22953" bIns="22953" anchor="ctr">
                  <a:spAutoFit/>
                </a:bodyPr>
                <a:lstStyle/>
                <a:p>
                  <a:pPr lvl="1" defTabSz="14668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dirty="0">
                      <a:latin typeface="微软雅黑" panose="020B0503020204020204" pitchFamily="34" charset="-122"/>
                      <a:ea typeface="微软雅黑" panose="020B0503020204020204" pitchFamily="34" charset="-122"/>
                      <a:cs typeface="Arial" panose="020B0604020202020204" pitchFamily="34" charset="0"/>
                    </a:rPr>
                    <a:t>Kunpeng-4826</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others"/>
                <p:cNvSpPr txBox="1"/>
                <p:nvPr/>
              </p:nvSpPr>
              <p:spPr>
                <a:xfrm>
                  <a:off x="6524057" y="2286602"/>
                  <a:ext cx="4205606" cy="342748"/>
                </a:xfrm>
                <a:prstGeom prst="rect">
                  <a:avLst/>
                </a:prstGeom>
                <a:ln w="12700">
                  <a:miter lim="400000"/>
                </a:ln>
              </p:spPr>
              <p:txBody>
                <a:bodyPr wrap="square" lIns="22953" tIns="22953" rIns="22953" bIns="22953" anchor="ctr">
                  <a:spAutoFit/>
                </a:bodyPr>
                <a:lstStyle/>
                <a:p>
                  <a:r>
                    <a:rPr lang="en-US" altLang="zh-CN" sz="1200" dirty="0">
                      <a:latin typeface="微软雅黑" panose="020B0503020204020204" pitchFamily="34" charset="-122"/>
                      <a:ea typeface="微软雅黑" panose="020B0503020204020204" pitchFamily="34" charset="-122"/>
                      <a:cs typeface="Arial" panose="020B0604020202020204" pitchFamily="34" charset="0"/>
                    </a:rPr>
                    <a:t>Kunpeng-3226</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99" name="others"/>
              <p:cNvSpPr txBox="1"/>
              <p:nvPr/>
            </p:nvSpPr>
            <p:spPr>
              <a:xfrm>
                <a:off x="5265440" y="47506456"/>
                <a:ext cx="5236578" cy="2725713"/>
              </a:xfrm>
              <a:prstGeom prst="rect">
                <a:avLst/>
              </a:prstGeom>
              <a:ln w="12700">
                <a:miter lim="400000"/>
              </a:ln>
            </p:spPr>
            <p:txBody>
              <a:bodyPr wrap="square" lIns="22953" tIns="22953" rIns="22953" bIns="22953" anchor="ctr">
                <a:spAutoFit/>
              </a:bodyPr>
              <a:lstStyle/>
              <a:p>
                <a:r>
                  <a:rPr lang="en-US" altLang="zh-CN" sz="1200" dirty="0" err="1">
                    <a:latin typeface="微软雅黑" panose="020B0503020204020204" pitchFamily="34" charset="-122"/>
                    <a:ea typeface="微软雅黑" panose="020B0503020204020204" pitchFamily="34" charset="-122"/>
                    <a:cs typeface="Arial" panose="020B0604020202020204" pitchFamily="34" charset="0"/>
                  </a:rPr>
                  <a:t>Skylake</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Gold 6148</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11" name="组合 110"/>
          <p:cNvGrpSpPr/>
          <p:nvPr/>
        </p:nvGrpSpPr>
        <p:grpSpPr>
          <a:xfrm>
            <a:off x="7011176" y="4214453"/>
            <a:ext cx="2402768" cy="1316054"/>
            <a:chOff x="5112343" y="1152065"/>
            <a:chExt cx="7446236" cy="1855358"/>
          </a:xfrm>
        </p:grpSpPr>
        <p:sp>
          <p:nvSpPr>
            <p:cNvPr id="113" name="线条"/>
            <p:cNvSpPr/>
            <p:nvPr/>
          </p:nvSpPr>
          <p:spPr>
            <a:xfrm rot="5400000" flipV="1">
              <a:off x="4951101" y="2079740"/>
              <a:ext cx="1855358" cy="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22953" tIns="22953" rIns="22953" bIns="22953" anchor="ctr"/>
            <a:lstStyle/>
            <a:p>
              <a:endParaRPr sz="1200" dirty="0">
                <a:latin typeface="微软雅黑" panose="020B0503020204020204" pitchFamily="34" charset="-122"/>
                <a:ea typeface="微软雅黑" panose="020B0503020204020204" pitchFamily="34" charset="-122"/>
              </a:endParaRPr>
            </a:p>
          </p:txBody>
        </p:sp>
        <p:sp>
          <p:nvSpPr>
            <p:cNvPr id="115" name="矩形"/>
            <p:cNvSpPr/>
            <p:nvPr/>
          </p:nvSpPr>
          <p:spPr>
            <a:xfrm rot="5400000">
              <a:off x="9031580" y="-1428721"/>
              <a:ext cx="546886" cy="6507112"/>
            </a:xfrm>
            <a:prstGeom prst="rect">
              <a:avLst/>
            </a:prstGeom>
            <a:solidFill>
              <a:srgbClr val="92D050"/>
            </a:solidFill>
            <a:ln w="12700">
              <a:noFill/>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sp>
          <p:nvSpPr>
            <p:cNvPr id="116" name="矩形"/>
            <p:cNvSpPr/>
            <p:nvPr/>
          </p:nvSpPr>
          <p:spPr>
            <a:xfrm rot="5400000">
              <a:off x="8008279" y="292580"/>
              <a:ext cx="555171" cy="4597355"/>
            </a:xfrm>
            <a:prstGeom prst="rect">
              <a:avLst/>
            </a:prstGeom>
            <a:solidFill>
              <a:schemeClr val="accent6">
                <a:lumMod val="60000"/>
                <a:lumOff val="4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a:defRPr>
              </a:pPr>
              <a:endParaRPr sz="1200" dirty="0">
                <a:latin typeface="微软雅黑" panose="020B0503020204020204" pitchFamily="34" charset="-122"/>
                <a:ea typeface="微软雅黑" panose="020B0503020204020204" pitchFamily="34" charset="-122"/>
              </a:endParaRPr>
            </a:p>
          </p:txBody>
        </p:sp>
        <p:sp>
          <p:nvSpPr>
            <p:cNvPr id="117" name="Kunpeng920"/>
            <p:cNvSpPr txBox="1"/>
            <p:nvPr/>
          </p:nvSpPr>
          <p:spPr>
            <a:xfrm>
              <a:off x="5112343" y="1598122"/>
              <a:ext cx="7446233" cy="377757"/>
            </a:xfrm>
            <a:prstGeom prst="rect">
              <a:avLst/>
            </a:prstGeom>
            <a:ln w="12700">
              <a:miter lim="400000"/>
            </a:ln>
          </p:spPr>
          <p:txBody>
            <a:bodyPr wrap="square" lIns="22953" tIns="22953" rIns="22953" bIns="22953" anchor="ctr">
              <a:spAutoFit/>
            </a:bodyPr>
            <a:lstStyle/>
            <a:p>
              <a:pPr lvl="1" defTabSz="146685">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dirty="0" err="1">
                  <a:latin typeface="微软雅黑" panose="020B0503020204020204" pitchFamily="34" charset="-122"/>
                  <a:ea typeface="微软雅黑" panose="020B0503020204020204" pitchFamily="34" charset="-122"/>
                  <a:cs typeface="Arial" panose="020B0604020202020204" pitchFamily="34" charset="0"/>
                </a:rPr>
                <a:t>Skylake</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Gold 5115</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others"/>
            <p:cNvSpPr txBox="1"/>
            <p:nvPr/>
          </p:nvSpPr>
          <p:spPr>
            <a:xfrm>
              <a:off x="6262760" y="2371204"/>
              <a:ext cx="4502547" cy="325689"/>
            </a:xfrm>
            <a:prstGeom prst="rect">
              <a:avLst/>
            </a:prstGeom>
            <a:ln w="12700">
              <a:miter lim="400000"/>
            </a:ln>
          </p:spPr>
          <p:txBody>
            <a:bodyPr wrap="square" lIns="22953" tIns="22953" rIns="22953" bIns="22953" anchor="ctr">
              <a:spAutoFit/>
            </a:bodyPr>
            <a:lstStyle/>
            <a:p>
              <a:r>
                <a:rPr lang="en-US" altLang="zh-CN" sz="1200" dirty="0" err="1">
                  <a:latin typeface="微软雅黑" panose="020B0503020204020204" pitchFamily="34" charset="-122"/>
                  <a:ea typeface="微软雅黑" panose="020B0503020204020204" pitchFamily="34" charset="-122"/>
                  <a:cs typeface="+mn-ea"/>
                  <a:sym typeface="Arial" panose="020B0604020202020204" pitchFamily="34" charset="0"/>
                </a:rPr>
                <a:t>Kunpeng</a:t>
              </a:r>
              <a:r>
                <a:rPr lang="en-US" altLang="zh-CN" sz="1200" dirty="0">
                  <a:latin typeface="微软雅黑" panose="020B0503020204020204" pitchFamily="34" charset="-122"/>
                  <a:ea typeface="微软雅黑" panose="020B0503020204020204" pitchFamily="34" charset="-122"/>
                  <a:cs typeface="+mn-ea"/>
                  <a:sym typeface="Arial" panose="020B0604020202020204" pitchFamily="34" charset="0"/>
                </a:rPr>
                <a:t> 916</a:t>
              </a:r>
              <a:endParaRPr lang="en-US" altLang="zh-CN" sz="12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2" name="矩形 1"/>
          <p:cNvSpPr/>
          <p:nvPr/>
        </p:nvSpPr>
        <p:spPr bwMode="auto">
          <a:xfrm>
            <a:off x="4006051" y="2994549"/>
            <a:ext cx="672016" cy="2807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750</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4" name="矩形 53"/>
          <p:cNvSpPr/>
          <p:nvPr/>
        </p:nvSpPr>
        <p:spPr bwMode="auto">
          <a:xfrm>
            <a:off x="9509990" y="4536273"/>
            <a:ext cx="707213" cy="29544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smtClean="0">
                <a:latin typeface="微软雅黑" panose="020B0503020204020204" pitchFamily="34" charset="-122"/>
                <a:ea typeface="微软雅黑" panose="020B0503020204020204" pitchFamily="34" charset="-122"/>
              </a:rPr>
              <a:t>0.31</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5" name="矩形 54"/>
          <p:cNvSpPr/>
          <p:nvPr/>
        </p:nvSpPr>
        <p:spPr bwMode="auto">
          <a:xfrm>
            <a:off x="4539887" y="4994513"/>
            <a:ext cx="672016" cy="2807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200" dirty="0" smtClean="0">
                <a:latin typeface="微软雅黑" panose="020B0503020204020204" pitchFamily="34" charset="-122"/>
                <a:ea typeface="微软雅黑" panose="020B0503020204020204" pitchFamily="34" charset="-122"/>
              </a:rPr>
              <a:t>4.52</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0" name="矩形 69"/>
          <p:cNvSpPr/>
          <p:nvPr/>
        </p:nvSpPr>
        <p:spPr bwMode="auto">
          <a:xfrm>
            <a:off x="4392473" y="5358079"/>
            <a:ext cx="672016" cy="2807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200" dirty="0" smtClean="0">
                <a:latin typeface="微软雅黑" panose="020B0503020204020204" pitchFamily="34" charset="-122"/>
                <a:ea typeface="微软雅黑" panose="020B0503020204020204" pitchFamily="34" charset="-122"/>
              </a:rPr>
              <a:t>3.63</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1" name="矩形 70"/>
          <p:cNvSpPr/>
          <p:nvPr/>
        </p:nvSpPr>
        <p:spPr bwMode="auto">
          <a:xfrm>
            <a:off x="8865880" y="5090217"/>
            <a:ext cx="707213" cy="29544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400" dirty="0" smtClean="0">
                <a:latin typeface="微软雅黑" panose="020B0503020204020204" pitchFamily="34" charset="-122"/>
                <a:ea typeface="微软雅黑" panose="020B0503020204020204" pitchFamily="34" charset="-122"/>
              </a:rPr>
              <a:t>0.25</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2" name="*Specint2006测试条件基于gcc"/>
          <p:cNvSpPr txBox="1"/>
          <p:nvPr/>
        </p:nvSpPr>
        <p:spPr>
          <a:xfrm>
            <a:off x="7011177" y="6010329"/>
            <a:ext cx="3951382" cy="330650"/>
          </a:xfrm>
          <a:prstGeom prst="rect">
            <a:avLst/>
          </a:prstGeom>
          <a:ln w="12700">
            <a:miter lim="400000"/>
          </a:ln>
        </p:spPr>
        <p:txBody>
          <a:bodyPr wrap="square" lIns="35710" tIns="35710" rIns="35710" bIns="35710" anchor="ctr">
            <a:spAutoFit/>
          </a:bodyPr>
          <a:lstStyle/>
          <a:p>
            <a:pPr marL="0" lvl="1" algn="r" defTabSz="228600" hangingPunct="0">
              <a:lnSpc>
                <a:spcPct val="120000"/>
              </a:lnSpc>
              <a:defRPr sz="1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*华为实验室测试数据，结果在不同环境中有偏差</a:t>
            </a:r>
            <a:endParaRPr lang="zh-CN" altLang="en-US" sz="1400"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Kunpeng</a:t>
            </a:r>
            <a:r>
              <a:rPr lang="en-US" altLang="zh-CN" dirty="0" smtClean="0">
                <a:solidFill>
                  <a:schemeClr val="tx1"/>
                </a:solidFill>
              </a:rPr>
              <a:t> 920</a:t>
            </a:r>
            <a:r>
              <a:rPr lang="zh-CN" altLang="en-US" dirty="0">
                <a:solidFill>
                  <a:schemeClr val="tx1"/>
                </a:solidFill>
              </a:rPr>
              <a:t>内置多种加速引擎</a:t>
            </a:r>
            <a:endParaRPr lang="zh-CN" altLang="en-US" dirty="0">
              <a:solidFill>
                <a:schemeClr val="tx1"/>
              </a:solidFill>
            </a:endParaRPr>
          </a:p>
        </p:txBody>
      </p:sp>
      <p:grpSp>
        <p:nvGrpSpPr>
          <p:cNvPr id="139" name="组合 138"/>
          <p:cNvGrpSpPr/>
          <p:nvPr/>
        </p:nvGrpSpPr>
        <p:grpSpPr>
          <a:xfrm>
            <a:off x="6066825" y="1250744"/>
            <a:ext cx="5486477" cy="3152886"/>
            <a:chOff x="6306492" y="722753"/>
            <a:chExt cx="5399082" cy="3051522"/>
          </a:xfrm>
        </p:grpSpPr>
        <p:sp>
          <p:nvSpPr>
            <p:cNvPr id="140" name="圆角矩形 139"/>
            <p:cNvSpPr/>
            <p:nvPr/>
          </p:nvSpPr>
          <p:spPr bwMode="auto">
            <a:xfrm>
              <a:off x="6306492" y="722753"/>
              <a:ext cx="5309036" cy="3051522"/>
            </a:xfrm>
            <a:prstGeom prst="roundRect">
              <a:avLst>
                <a:gd name="adj" fmla="val 2712"/>
              </a:avLst>
            </a:prstGeom>
            <a:noFill/>
            <a:ln w="28575" cap="flat" cmpd="sng" algn="ctr">
              <a:solidFill>
                <a:schemeClr val="bg1">
                  <a:lumMod val="85000"/>
                </a:schemeClr>
              </a:solidFill>
              <a:prstDash val="solid"/>
              <a:round/>
              <a:headEnd type="none" w="med" len="med"/>
              <a:tailEnd type="none" w="med" len="med"/>
            </a:ln>
            <a:effectLst/>
          </p:spPr>
          <p:txBody>
            <a:bodyPr vert="horz" wrap="square" lIns="91380" tIns="45690" rIns="91380" bIns="45690" numCol="1" rtlCol="0" anchor="t"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1D1D1A"/>
                </a:solidFill>
                <a:effectLst/>
                <a:uLnTx/>
                <a:uFillTx/>
                <a:latin typeface="+mn-ea"/>
                <a:ea typeface="+mn-ea"/>
              </a:endParaRPr>
            </a:p>
          </p:txBody>
        </p:sp>
        <p:sp>
          <p:nvSpPr>
            <p:cNvPr id="141" name="矩形 140"/>
            <p:cNvSpPr/>
            <p:nvPr/>
          </p:nvSpPr>
          <p:spPr>
            <a:xfrm>
              <a:off x="6705600" y="3229979"/>
              <a:ext cx="4999974" cy="446823"/>
            </a:xfrm>
            <a:prstGeom prst="rect">
              <a:avLst/>
            </a:prstGeom>
            <a:noFill/>
          </p:spPr>
          <p:txBody>
            <a:bodyPr wrap="square">
              <a:spAutoFit/>
            </a:bodyPr>
            <a:lstStyle/>
            <a:p>
              <a:pPr marL="0" marR="0" lvl="0" indent="0" defTabSz="914400" eaLnBrk="1" fontAlgn="base"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rPr>
                <a:t>数据的加解密在</a:t>
              </a:r>
              <a:r>
                <a:rPr kumimoji="0" lang="en-US" altLang="zh-CN" sz="1200" b="0" i="0" u="none" strike="noStrike" kern="0" cap="none" spc="0" normalizeH="0" baseline="0" noProof="0" dirty="0" smtClean="0">
                  <a:ln>
                    <a:noFill/>
                  </a:ln>
                  <a:solidFill>
                    <a:srgbClr val="1D1D1A"/>
                  </a:solidFill>
                  <a:effectLst/>
                  <a:uLnTx/>
                  <a:uFillTx/>
                  <a:latin typeface="+mn-ea"/>
                  <a:ea typeface="+mn-ea"/>
                </a:rPr>
                <a:t>CPU</a:t>
              </a:r>
              <a:r>
                <a:rPr kumimoji="0" lang="zh-CN" altLang="en-US" sz="1200" b="0" i="0" u="none" strike="noStrike" kern="0" cap="none" spc="0" normalizeH="0" baseline="0" noProof="0" dirty="0" smtClean="0">
                  <a:ln>
                    <a:noFill/>
                  </a:ln>
                  <a:solidFill>
                    <a:srgbClr val="1D1D1A"/>
                  </a:solidFill>
                  <a:effectLst/>
                  <a:uLnTx/>
                  <a:uFillTx/>
                  <a:latin typeface="+mn-ea"/>
                  <a:ea typeface="+mn-ea"/>
                </a:rPr>
                <a:t>内执行，密钥存储在安全区，只有特定进程能写入密钥，只能</a:t>
              </a:r>
              <a:r>
                <a:rPr kumimoji="0" lang="en-US" altLang="zh-CN" sz="1200" b="0" i="0" u="none" strike="noStrike" kern="0" cap="none" spc="0" normalizeH="0" baseline="0" noProof="0" dirty="0" smtClean="0">
                  <a:ln>
                    <a:noFill/>
                  </a:ln>
                  <a:solidFill>
                    <a:srgbClr val="1D1D1A"/>
                  </a:solidFill>
                  <a:effectLst/>
                  <a:uLnTx/>
                  <a:uFillTx/>
                  <a:latin typeface="+mn-ea"/>
                  <a:ea typeface="+mn-ea"/>
                </a:rPr>
                <a:t>CPU</a:t>
              </a:r>
              <a:r>
                <a:rPr kumimoji="0" lang="zh-CN" altLang="en-US" sz="1200" b="0" i="0" u="none" strike="noStrike" kern="0" cap="none" spc="0" normalizeH="0" baseline="0" noProof="0" dirty="0" smtClean="0">
                  <a:ln>
                    <a:noFill/>
                  </a:ln>
                  <a:solidFill>
                    <a:srgbClr val="1D1D1A"/>
                  </a:solidFill>
                  <a:effectLst/>
                  <a:uLnTx/>
                  <a:uFillTx/>
                  <a:latin typeface="+mn-ea"/>
                  <a:ea typeface="+mn-ea"/>
                </a:rPr>
                <a:t>直接读入到</a:t>
              </a:r>
              <a:r>
                <a:rPr kumimoji="0" lang="en-US" altLang="zh-CN" sz="1200" b="0" i="0" u="none" strike="noStrike" kern="0" cap="none" spc="0" normalizeH="0" baseline="0" noProof="0" dirty="0" smtClean="0">
                  <a:ln>
                    <a:noFill/>
                  </a:ln>
                  <a:solidFill>
                    <a:srgbClr val="1D1D1A"/>
                  </a:solidFill>
                  <a:effectLst/>
                  <a:uLnTx/>
                  <a:uFillTx/>
                  <a:latin typeface="+mn-ea"/>
                  <a:ea typeface="+mn-ea"/>
                </a:rPr>
                <a:t>CPU</a:t>
              </a:r>
              <a:endParaRPr kumimoji="0" lang="zh-CN" altLang="en-US" sz="1200" b="0" i="0" u="none" strike="noStrike" kern="0" cap="none" spc="0" normalizeH="0" baseline="0" noProof="0" dirty="0" smtClean="0">
                <a:ln>
                  <a:noFill/>
                </a:ln>
                <a:solidFill>
                  <a:srgbClr val="1D1D1A"/>
                </a:solidFill>
                <a:effectLst/>
                <a:uLnTx/>
                <a:uFillTx/>
                <a:latin typeface="+mn-ea"/>
                <a:ea typeface="+mn-ea"/>
              </a:endParaRPr>
            </a:p>
          </p:txBody>
        </p:sp>
        <p:sp>
          <p:nvSpPr>
            <p:cNvPr id="142" name="矩形 141"/>
            <p:cNvSpPr/>
            <p:nvPr/>
          </p:nvSpPr>
          <p:spPr>
            <a:xfrm>
              <a:off x="7586294" y="743465"/>
              <a:ext cx="2960592" cy="268094"/>
            </a:xfrm>
            <a:prstGeom prst="rect">
              <a:avLst/>
            </a:prstGeom>
          </p:spPr>
          <p:txBody>
            <a:bodyPr wrap="square">
              <a:spAutoFit/>
            </a:bodyPr>
            <a:lstStyle/>
            <a:p>
              <a:pPr marL="0" marR="0" lvl="0" indent="0" algn="ctr" defTabSz="121793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effectLst/>
                  <a:uLnTx/>
                  <a:uFillTx/>
                  <a:latin typeface="+mn-ea"/>
                  <a:ea typeface="+mn-ea"/>
                </a:rPr>
                <a:t>内置加密算法加速引擎</a:t>
              </a:r>
              <a:endParaRPr kumimoji="0" lang="zh-CN" altLang="en-US" sz="1200" b="1" i="0" u="none" strike="noStrike" kern="0" cap="none" spc="0" normalizeH="0" baseline="0" noProof="0" dirty="0" smtClean="0">
                <a:ln>
                  <a:noFill/>
                </a:ln>
                <a:effectLst/>
                <a:uLnTx/>
                <a:uFillTx/>
                <a:latin typeface="+mn-ea"/>
                <a:ea typeface="+mn-ea"/>
              </a:endParaRPr>
            </a:p>
          </p:txBody>
        </p:sp>
        <p:sp>
          <p:nvSpPr>
            <p:cNvPr id="143" name="矩形 6"/>
            <p:cNvSpPr>
              <a:spLocks noChangeArrowheads="1"/>
            </p:cNvSpPr>
            <p:nvPr/>
          </p:nvSpPr>
          <p:spPr bwMode="auto">
            <a:xfrm>
              <a:off x="9505036" y="2226294"/>
              <a:ext cx="1719397" cy="349481"/>
            </a:xfrm>
            <a:prstGeom prst="rect">
              <a:avLst/>
            </a:prstGeom>
            <a:solidFill>
              <a:srgbClr val="7CBF33"/>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white"/>
                  </a:solidFill>
                  <a:effectLst/>
                  <a:uLnTx/>
                  <a:uFillTx/>
                  <a:latin typeface="+mn-ea"/>
                  <a:ea typeface="+mn-ea"/>
                  <a:cs typeface="+mn-cs"/>
                </a:rPr>
                <a:t>存储控制器</a:t>
              </a:r>
              <a:endParaRPr kumimoji="0" lang="zh-CN" altLang="en-US" sz="1200" b="0" i="0" u="none" strike="noStrike" kern="0" cap="none" spc="0" normalizeH="0" baseline="0" noProof="0" dirty="0" smtClean="0">
                <a:ln>
                  <a:noFill/>
                </a:ln>
                <a:solidFill>
                  <a:prstClr val="white"/>
                </a:solidFill>
                <a:effectLst/>
                <a:uLnTx/>
                <a:uFillTx/>
                <a:latin typeface="+mn-ea"/>
                <a:ea typeface="+mn-ea"/>
                <a:cs typeface="+mn-cs"/>
              </a:endParaRPr>
            </a:p>
          </p:txBody>
        </p:sp>
        <p:sp>
          <p:nvSpPr>
            <p:cNvPr id="144" name="矩形 7"/>
            <p:cNvSpPr>
              <a:spLocks noChangeArrowheads="1"/>
            </p:cNvSpPr>
            <p:nvPr/>
          </p:nvSpPr>
          <p:spPr bwMode="auto">
            <a:xfrm>
              <a:off x="9429697" y="2739253"/>
              <a:ext cx="1771771" cy="346229"/>
            </a:xfrm>
            <a:prstGeom prst="rect">
              <a:avLst/>
            </a:prstGeom>
            <a:solidFill>
              <a:srgbClr val="666666">
                <a:lumMod val="20000"/>
                <a:lumOff val="80000"/>
              </a:srgbClr>
            </a:solidFill>
            <a:ln w="9525" algn="ctr">
              <a:solidFill>
                <a:srgbClr val="000000"/>
              </a:solidFill>
              <a:round/>
            </a:ln>
          </p:spPr>
          <p:txBody>
            <a:bodyPr lIns="79149" tIns="39574" rIns="79149" bIns="39574"/>
            <a:lstStyle>
              <a:lvl1pPr defTabSz="802005">
                <a:lnSpc>
                  <a:spcPct val="140000"/>
                </a:lnSpc>
                <a:buClr>
                  <a:schemeClr val="bg2"/>
                </a:buClr>
                <a:buSzPct val="60000"/>
                <a:buFont typeface="Wingdings" panose="05000000000000000000" pitchFamily="2" charset="2"/>
                <a:buChar char="l"/>
                <a:defRPr sz="2000" b="1">
                  <a:solidFill>
                    <a:schemeClr val="tx1"/>
                  </a:solidFill>
                  <a:latin typeface="FrutigerNext LT Regular" pitchFamily="34" charset="0"/>
                  <a:ea typeface="华文细黑" panose="02010600040101010101" pitchFamily="2" charset="-122"/>
                </a:defRPr>
              </a:lvl1pPr>
              <a:lvl2pPr marL="742950" indent="-285750" defTabSz="802005">
                <a:lnSpc>
                  <a:spcPct val="140000"/>
                </a:lnSpc>
                <a:buClr>
                  <a:schemeClr val="tx1"/>
                </a:buClr>
                <a:buSzPct val="50000"/>
                <a:buFont typeface="Wingdings" panose="05000000000000000000" pitchFamily="2" charset="2"/>
                <a:buChar char="p"/>
                <a:defRPr>
                  <a:solidFill>
                    <a:schemeClr val="tx1"/>
                  </a:solidFill>
                  <a:latin typeface="FrutigerNext LT Regular" pitchFamily="34" charset="0"/>
                  <a:ea typeface="华文细黑" panose="02010600040101010101" pitchFamily="2" charset="-122"/>
                </a:defRPr>
              </a:lvl2pPr>
              <a:lvl3pPr marL="1143000" indent="-228600" defTabSz="802005">
                <a:lnSpc>
                  <a:spcPct val="140000"/>
                </a:lnSpc>
                <a:buSzPct val="50000"/>
                <a:buFont typeface="Wingdings" panose="05000000000000000000" pitchFamily="2" charset="2"/>
                <a:buChar char="n"/>
                <a:defRPr sz="1600">
                  <a:solidFill>
                    <a:schemeClr val="tx1"/>
                  </a:solidFill>
                  <a:latin typeface="FrutigerNext LT Light" pitchFamily="34" charset="0"/>
                  <a:ea typeface="华文细黑" panose="02010600040101010101" pitchFamily="2" charset="-122"/>
                </a:defRPr>
              </a:lvl3pPr>
              <a:lvl4pPr marL="1600200" indent="-228600" defTabSz="802005">
                <a:lnSpc>
                  <a:spcPct val="140000"/>
                </a:lnSpc>
                <a:buChar char="–"/>
                <a:defRPr sz="1400">
                  <a:solidFill>
                    <a:schemeClr val="tx1"/>
                  </a:solidFill>
                  <a:latin typeface="FrutigerNext LT Medium" pitchFamily="34" charset="0"/>
                  <a:ea typeface="华文细黑" panose="02010600040101010101" pitchFamily="2" charset="-122"/>
                </a:defRPr>
              </a:lvl4pPr>
              <a:lvl5pPr marL="2057400" indent="-228600" defTabSz="802005">
                <a:lnSpc>
                  <a:spcPct val="140000"/>
                </a:lnSpc>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5pPr>
              <a:lvl6pPr marL="25146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6pPr>
              <a:lvl7pPr marL="29718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7pPr>
              <a:lvl8pPr marL="34290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8pPr>
              <a:lvl9pPr marL="38862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9pPr>
            </a:lstStyle>
            <a:p>
              <a:pPr marL="0" marR="0" lvl="0" indent="0" defTabSz="913765" eaLnBrk="1" fontAlgn="auto" latinLnBrk="0" hangingPunct="1">
                <a:lnSpc>
                  <a:spcPct val="100000"/>
                </a:lnSpc>
                <a:spcBef>
                  <a:spcPts val="0"/>
                </a:spcBef>
                <a:spcAft>
                  <a:spcPts val="0"/>
                </a:spcAft>
                <a:buClrTx/>
                <a:buSzTx/>
                <a:buFont typeface="Wingdings" panose="05000000000000000000" pitchFamily="2" charset="2"/>
                <a:buNone/>
                <a:defRPr/>
              </a:pPr>
              <a:r>
                <a:rPr kumimoji="0" lang="en-US" altLang="zh-CN" sz="1200" b="1" i="0" u="none" strike="noStrike" kern="0" cap="none" spc="0" normalizeH="0" baseline="0" noProof="0" dirty="0">
                  <a:ln>
                    <a:noFill/>
                  </a:ln>
                  <a:solidFill>
                    <a:srgbClr val="C00000"/>
                  </a:solidFill>
                  <a:effectLst/>
                  <a:uLnTx/>
                  <a:uFillTx/>
                  <a:latin typeface="+mn-ea"/>
                  <a:ea typeface="+mn-ea"/>
                </a:rPr>
                <a:t>I/O</a:t>
              </a:r>
              <a:endParaRPr kumimoji="0" lang="zh-CN" altLang="en-US" sz="1200" b="1" i="0" u="none" strike="noStrike" kern="0" cap="none" spc="0" normalizeH="0" baseline="0" noProof="0" dirty="0">
                <a:ln>
                  <a:noFill/>
                </a:ln>
                <a:solidFill>
                  <a:srgbClr val="C00000"/>
                </a:solidFill>
                <a:effectLst/>
                <a:uLnTx/>
                <a:uFillTx/>
                <a:latin typeface="+mn-ea"/>
                <a:ea typeface="+mn-ea"/>
              </a:endParaRPr>
            </a:p>
          </p:txBody>
        </p:sp>
        <p:sp>
          <p:nvSpPr>
            <p:cNvPr id="145" name="矩形 144"/>
            <p:cNvSpPr/>
            <p:nvPr/>
          </p:nvSpPr>
          <p:spPr bwMode="auto">
            <a:xfrm>
              <a:off x="6901838" y="1046446"/>
              <a:ext cx="4513861" cy="1101976"/>
            </a:xfrm>
            <a:prstGeom prst="rect">
              <a:avLst/>
            </a:prstGeom>
            <a:solidFill>
              <a:srgbClr val="EBEBEB">
                <a:lumMod val="40000"/>
                <a:lumOff val="60000"/>
              </a:srgbClr>
            </a:solidFill>
            <a:ln w="9525" cap="flat" cmpd="sng" algn="ctr">
              <a:solidFill>
                <a:srgbClr val="1D1D1A"/>
              </a:solidFill>
              <a:prstDash val="solid"/>
              <a:round/>
              <a:headEnd type="none" w="med" len="med"/>
              <a:tailEnd type="none" w="med" len="med"/>
            </a:ln>
            <a:effectLst/>
          </p:spPr>
          <p:txBody>
            <a:bodyPr vert="horz" wrap="square" lIns="91380" tIns="45690" rIns="91380" bIns="45690" numCol="1" rtlCol="0" anchor="t"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000000"/>
                </a:solidFill>
                <a:effectLst/>
                <a:uLnTx/>
                <a:uFillTx/>
                <a:latin typeface="+mn-ea"/>
                <a:ea typeface="+mn-ea"/>
              </a:endParaRPr>
            </a:p>
          </p:txBody>
        </p:sp>
        <p:sp>
          <p:nvSpPr>
            <p:cNvPr id="146" name="左右箭头 4"/>
            <p:cNvSpPr>
              <a:spLocks noChangeArrowheads="1"/>
            </p:cNvSpPr>
            <p:nvPr/>
          </p:nvSpPr>
          <p:spPr bwMode="auto">
            <a:xfrm>
              <a:off x="6998652" y="1631176"/>
              <a:ext cx="3065498" cy="417045"/>
            </a:xfrm>
            <a:prstGeom prst="leftRightArrow">
              <a:avLst>
                <a:gd name="adj1" fmla="val 50000"/>
                <a:gd name="adj2" fmla="val 50150"/>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380" tIns="45690" rIns="91380" bIns="45690" numCol="1" rtlCol="0" anchor="ctr"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FFFFFF"/>
                </a:solidFill>
                <a:effectLst/>
                <a:uLnTx/>
                <a:uFillTx/>
                <a:latin typeface="+mn-ea"/>
                <a:ea typeface="+mn-ea"/>
              </a:endParaRPr>
            </a:p>
          </p:txBody>
        </p:sp>
        <p:sp>
          <p:nvSpPr>
            <p:cNvPr id="147" name="矩形 6"/>
            <p:cNvSpPr>
              <a:spLocks noChangeArrowheads="1"/>
            </p:cNvSpPr>
            <p:nvPr/>
          </p:nvSpPr>
          <p:spPr bwMode="auto">
            <a:xfrm>
              <a:off x="7165653" y="2226575"/>
              <a:ext cx="1953271" cy="349481"/>
            </a:xfrm>
            <a:prstGeom prst="rect">
              <a:avLst/>
            </a:prstGeom>
            <a:solidFill>
              <a:srgbClr val="7CBF33"/>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white"/>
                  </a:solidFill>
                  <a:effectLst/>
                  <a:uLnTx/>
                  <a:uFillTx/>
                  <a:latin typeface="+mn-ea"/>
                  <a:ea typeface="+mn-ea"/>
                  <a:cs typeface="+mn-cs"/>
                </a:rPr>
                <a:t>内存控制器</a:t>
              </a:r>
              <a:endParaRPr kumimoji="0" lang="zh-CN" altLang="en-US" sz="1200" b="0" i="0" u="none" strike="noStrike" kern="0" cap="none" spc="0" normalizeH="0" baseline="0" noProof="0" dirty="0" smtClean="0">
                <a:ln>
                  <a:noFill/>
                </a:ln>
                <a:solidFill>
                  <a:prstClr val="white"/>
                </a:solidFill>
                <a:effectLst/>
                <a:uLnTx/>
                <a:uFillTx/>
                <a:latin typeface="+mn-ea"/>
                <a:ea typeface="+mn-ea"/>
                <a:cs typeface="+mn-cs"/>
              </a:endParaRPr>
            </a:p>
          </p:txBody>
        </p:sp>
        <p:sp>
          <p:nvSpPr>
            <p:cNvPr id="148" name="矩形 7"/>
            <p:cNvSpPr>
              <a:spLocks noChangeArrowheads="1"/>
            </p:cNvSpPr>
            <p:nvPr/>
          </p:nvSpPr>
          <p:spPr bwMode="auto">
            <a:xfrm>
              <a:off x="7148252" y="2757308"/>
              <a:ext cx="1957087" cy="328989"/>
            </a:xfrm>
            <a:prstGeom prst="rect">
              <a:avLst/>
            </a:prstGeom>
            <a:solidFill>
              <a:srgbClr val="666666">
                <a:lumMod val="20000"/>
                <a:lumOff val="80000"/>
              </a:srgbClr>
            </a:solidFill>
            <a:ln w="9525" algn="ctr">
              <a:solidFill>
                <a:srgbClr val="000000"/>
              </a:solidFill>
              <a:round/>
            </a:ln>
          </p:spPr>
          <p:txBody>
            <a:bodyPr lIns="79149" tIns="39574" rIns="79149" bIns="39574"/>
            <a:lstStyle>
              <a:lvl1pPr defTabSz="802005">
                <a:lnSpc>
                  <a:spcPct val="140000"/>
                </a:lnSpc>
                <a:buClr>
                  <a:schemeClr val="bg2"/>
                </a:buClr>
                <a:buSzPct val="60000"/>
                <a:buFont typeface="Wingdings" panose="05000000000000000000" pitchFamily="2" charset="2"/>
                <a:buChar char="l"/>
                <a:defRPr sz="2000" b="1">
                  <a:solidFill>
                    <a:schemeClr val="tx1"/>
                  </a:solidFill>
                  <a:latin typeface="FrutigerNext LT Regular" pitchFamily="34" charset="0"/>
                  <a:ea typeface="华文细黑" panose="02010600040101010101" pitchFamily="2" charset="-122"/>
                </a:defRPr>
              </a:lvl1pPr>
              <a:lvl2pPr marL="742950" indent="-285750" defTabSz="802005">
                <a:lnSpc>
                  <a:spcPct val="140000"/>
                </a:lnSpc>
                <a:buClr>
                  <a:schemeClr val="tx1"/>
                </a:buClr>
                <a:buSzPct val="50000"/>
                <a:buFont typeface="Wingdings" panose="05000000000000000000" pitchFamily="2" charset="2"/>
                <a:buChar char="p"/>
                <a:defRPr>
                  <a:solidFill>
                    <a:schemeClr val="tx1"/>
                  </a:solidFill>
                  <a:latin typeface="FrutigerNext LT Regular" pitchFamily="34" charset="0"/>
                  <a:ea typeface="华文细黑" panose="02010600040101010101" pitchFamily="2" charset="-122"/>
                </a:defRPr>
              </a:lvl2pPr>
              <a:lvl3pPr marL="1143000" indent="-228600" defTabSz="802005">
                <a:lnSpc>
                  <a:spcPct val="140000"/>
                </a:lnSpc>
                <a:buSzPct val="50000"/>
                <a:buFont typeface="Wingdings" panose="05000000000000000000" pitchFamily="2" charset="2"/>
                <a:buChar char="n"/>
                <a:defRPr sz="1600">
                  <a:solidFill>
                    <a:schemeClr val="tx1"/>
                  </a:solidFill>
                  <a:latin typeface="FrutigerNext LT Light" pitchFamily="34" charset="0"/>
                  <a:ea typeface="华文细黑" panose="02010600040101010101" pitchFamily="2" charset="-122"/>
                </a:defRPr>
              </a:lvl3pPr>
              <a:lvl4pPr marL="1600200" indent="-228600" defTabSz="802005">
                <a:lnSpc>
                  <a:spcPct val="140000"/>
                </a:lnSpc>
                <a:buChar char="–"/>
                <a:defRPr sz="1400">
                  <a:solidFill>
                    <a:schemeClr val="tx1"/>
                  </a:solidFill>
                  <a:latin typeface="FrutigerNext LT Medium" pitchFamily="34" charset="0"/>
                  <a:ea typeface="华文细黑" panose="02010600040101010101" pitchFamily="2" charset="-122"/>
                </a:defRPr>
              </a:lvl4pPr>
              <a:lvl5pPr marL="2057400" indent="-228600" defTabSz="802005">
                <a:lnSpc>
                  <a:spcPct val="140000"/>
                </a:lnSpc>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5pPr>
              <a:lvl6pPr marL="25146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6pPr>
              <a:lvl7pPr marL="29718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7pPr>
              <a:lvl8pPr marL="34290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8pPr>
              <a:lvl9pPr marL="3886200" indent="-228600" defTabSz="802005"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9pPr>
            </a:lstStyle>
            <a:p>
              <a:pPr marL="0" marR="0" lvl="0" indent="0" defTabSz="913765"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1200" b="1" i="0" u="none" strike="noStrike" kern="0" cap="none" spc="0" normalizeH="0" baseline="0" noProof="0" dirty="0">
                  <a:ln>
                    <a:noFill/>
                  </a:ln>
                  <a:solidFill>
                    <a:srgbClr val="C00000"/>
                  </a:solidFill>
                  <a:effectLst/>
                  <a:uLnTx/>
                  <a:uFillTx/>
                  <a:latin typeface="+mn-ea"/>
                  <a:ea typeface="+mn-ea"/>
                </a:rPr>
                <a:t>内存</a:t>
              </a:r>
              <a:endParaRPr kumimoji="0" lang="zh-CN" altLang="en-US" sz="1200" b="1" i="0" u="none" strike="noStrike" kern="0" cap="none" spc="0" normalizeH="0" baseline="0" noProof="0" dirty="0">
                <a:ln>
                  <a:noFill/>
                </a:ln>
                <a:solidFill>
                  <a:srgbClr val="C00000"/>
                </a:solidFill>
                <a:effectLst/>
                <a:uLnTx/>
                <a:uFillTx/>
                <a:latin typeface="+mn-ea"/>
                <a:ea typeface="+mn-ea"/>
              </a:endParaRPr>
            </a:p>
          </p:txBody>
        </p:sp>
        <p:cxnSp>
          <p:nvCxnSpPr>
            <p:cNvPr id="149" name="直接箭头连接符 12"/>
            <p:cNvCxnSpPr>
              <a:cxnSpLocks noChangeShapeType="1"/>
            </p:cNvCxnSpPr>
            <p:nvPr/>
          </p:nvCxnSpPr>
          <p:spPr bwMode="auto">
            <a:xfrm>
              <a:off x="9737365" y="1944096"/>
              <a:ext cx="4461" cy="300626"/>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50" name="直接箭头连接符 14"/>
            <p:cNvCxnSpPr>
              <a:cxnSpLocks noChangeShapeType="1"/>
            </p:cNvCxnSpPr>
            <p:nvPr/>
          </p:nvCxnSpPr>
          <p:spPr bwMode="auto">
            <a:xfrm>
              <a:off x="10546885" y="2537493"/>
              <a:ext cx="3057" cy="25178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1" name="矩形 15"/>
            <p:cNvSpPr>
              <a:spLocks noChangeArrowheads="1"/>
            </p:cNvSpPr>
            <p:nvPr/>
          </p:nvSpPr>
          <p:spPr bwMode="auto">
            <a:xfrm>
              <a:off x="10022529" y="1481816"/>
              <a:ext cx="1393171" cy="576687"/>
            </a:xfrm>
            <a:prstGeom prst="rect">
              <a:avLst/>
            </a:prstGeom>
            <a:solidFill>
              <a:srgbClr val="EBEBEB">
                <a:lumMod val="50000"/>
              </a:srgbClr>
            </a:solidFill>
            <a:ln w="12700" cap="flat" cmpd="sng" algn="ctr">
              <a:noFill/>
              <a:prstDash val="solid"/>
              <a:miter lim="800000"/>
            </a:ln>
            <a:effectLst/>
          </p:spPr>
          <p:txBody>
            <a:bodyPr rtlCol="0" anchor="t"/>
            <a:lstStyle/>
            <a:p>
              <a:pPr marL="0" marR="0" lvl="0" indent="0" algn="ctr" defTabSz="914400" eaLnBrk="1" fontAlgn="base"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mn-ea"/>
                  <a:ea typeface="+mn-ea"/>
                  <a:cs typeface="+mn-cs"/>
                </a:rPr>
                <a:t>加解密加速引擎</a:t>
              </a:r>
              <a:endParaRPr kumimoji="0" lang="zh-CN" altLang="en-US" sz="1200" b="1" i="0" u="none" strike="noStrike" kern="0" cap="none" spc="0" normalizeH="0" baseline="0" noProof="0" dirty="0" smtClean="0">
                <a:ln>
                  <a:noFill/>
                </a:ln>
                <a:solidFill>
                  <a:prstClr val="white"/>
                </a:solidFill>
                <a:effectLst/>
                <a:uLnTx/>
                <a:uFillTx/>
                <a:latin typeface="+mn-ea"/>
                <a:ea typeface="+mn-ea"/>
                <a:cs typeface="+mn-cs"/>
              </a:endParaRPr>
            </a:p>
          </p:txBody>
        </p:sp>
        <p:sp>
          <p:nvSpPr>
            <p:cNvPr id="152" name="矩形 151"/>
            <p:cNvSpPr/>
            <p:nvPr/>
          </p:nvSpPr>
          <p:spPr bwMode="auto">
            <a:xfrm>
              <a:off x="9877680" y="2779748"/>
              <a:ext cx="1156475" cy="258058"/>
            </a:xfrm>
            <a:prstGeom prst="rect">
              <a:avLst/>
            </a:prstGeom>
            <a:pattFill prst="dkDnDiag">
              <a:fgClr>
                <a:srgbClr val="777777">
                  <a:lumMod val="60000"/>
                  <a:lumOff val="40000"/>
                </a:srgbClr>
              </a:fgClr>
              <a:bgClr>
                <a:srgbClr val="FFFFFF"/>
              </a:bgClr>
            </a:pattFill>
            <a:ln w="9525" cap="flat" cmpd="sng" algn="ctr">
              <a:solidFill>
                <a:srgbClr val="000000"/>
              </a:solidFill>
              <a:prstDash val="solid"/>
              <a:round/>
              <a:headEnd type="none" w="med" len="med"/>
              <a:tailEnd type="none" w="med" len="med"/>
            </a:ln>
            <a:effectLst/>
          </p:spPr>
          <p:txBody>
            <a:bodyPr lIns="79149" tIns="39574" rIns="79149" bIns="39574" anchor="ctr"/>
            <a:lstStyle/>
            <a:p>
              <a:pPr marL="0" marR="0" lvl="0" indent="0" algn="ctr" defTabSz="80137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n-ea"/>
                  <a:ea typeface="+mn-ea"/>
                </a:rPr>
                <a:t>密文数据</a:t>
              </a:r>
              <a:endParaRPr kumimoji="0" lang="zh-CN" altLang="en-US" sz="1200" b="1" i="0" u="none" strike="noStrike" kern="0" cap="none" spc="0" normalizeH="0" baseline="0" noProof="0" dirty="0">
                <a:ln>
                  <a:noFill/>
                </a:ln>
                <a:solidFill>
                  <a:srgbClr val="000000"/>
                </a:solidFill>
                <a:effectLst/>
                <a:uLnTx/>
                <a:uFillTx/>
                <a:latin typeface="+mn-ea"/>
                <a:ea typeface="+mn-ea"/>
              </a:endParaRPr>
            </a:p>
          </p:txBody>
        </p:sp>
        <p:sp>
          <p:nvSpPr>
            <p:cNvPr id="153" name="矩形 152"/>
            <p:cNvSpPr/>
            <p:nvPr/>
          </p:nvSpPr>
          <p:spPr bwMode="auto">
            <a:xfrm>
              <a:off x="7735809" y="2810867"/>
              <a:ext cx="1228880" cy="241849"/>
            </a:xfrm>
            <a:prstGeom prst="rect">
              <a:avLst/>
            </a:prstGeom>
            <a:solidFill>
              <a:srgbClr val="777777">
                <a:lumMod val="20000"/>
                <a:lumOff val="80000"/>
              </a:srgbClr>
            </a:solidFill>
            <a:ln w="9525" cap="flat" cmpd="sng" algn="ctr">
              <a:solidFill>
                <a:srgbClr val="000000"/>
              </a:solidFill>
              <a:prstDash val="solid"/>
              <a:round/>
              <a:headEnd type="none" w="med" len="med"/>
              <a:tailEnd type="none" w="med" len="med"/>
            </a:ln>
            <a:effectLst/>
          </p:spPr>
          <p:txBody>
            <a:bodyPr lIns="79149" tIns="39574" rIns="79149" bIns="39574" anchor="ctr"/>
            <a:lstStyle/>
            <a:p>
              <a:pPr marL="0" marR="0" lvl="0" indent="0" algn="ctr" defTabSz="80137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n-ea"/>
                  <a:ea typeface="+mn-ea"/>
                </a:rPr>
                <a:t>明文数据</a:t>
              </a:r>
              <a:endParaRPr kumimoji="0" lang="zh-CN" altLang="en-US" sz="1200" b="1" i="0" u="none" strike="noStrike" kern="0" cap="none" spc="0" normalizeH="0" baseline="0" noProof="0" dirty="0">
                <a:ln>
                  <a:noFill/>
                </a:ln>
                <a:solidFill>
                  <a:srgbClr val="000000"/>
                </a:solidFill>
                <a:effectLst/>
                <a:uLnTx/>
                <a:uFillTx/>
                <a:latin typeface="+mn-ea"/>
                <a:ea typeface="+mn-ea"/>
              </a:endParaRPr>
            </a:p>
          </p:txBody>
        </p:sp>
        <p:sp>
          <p:nvSpPr>
            <p:cNvPr id="154" name="矩形 5"/>
            <p:cNvSpPr>
              <a:spLocks noChangeArrowheads="1"/>
            </p:cNvSpPr>
            <p:nvPr/>
          </p:nvSpPr>
          <p:spPr bwMode="auto">
            <a:xfrm>
              <a:off x="7239802" y="1148249"/>
              <a:ext cx="886993" cy="398062"/>
            </a:xfrm>
            <a:prstGeom prst="rect">
              <a:avLst/>
            </a:prstGeom>
            <a:solidFill>
              <a:srgbClr val="FF5F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prstClr val="white"/>
                  </a:solidFill>
                  <a:effectLst/>
                  <a:uLnTx/>
                  <a:uFillTx/>
                  <a:latin typeface="+mn-ea"/>
                  <a:ea typeface="+mn-ea"/>
                  <a:cs typeface="+mn-cs"/>
                </a:rPr>
                <a:t>CPU </a:t>
              </a:r>
              <a:r>
                <a:rPr kumimoji="0" lang="zh-CN" altLang="en-US" sz="1200" b="1" i="0" u="none" strike="noStrike" kern="0" cap="none" spc="0" normalizeH="0" baseline="0" noProof="0" dirty="0" smtClean="0">
                  <a:ln>
                    <a:noFill/>
                  </a:ln>
                  <a:solidFill>
                    <a:prstClr val="white"/>
                  </a:solidFill>
                  <a:effectLst/>
                  <a:uLnTx/>
                  <a:uFillTx/>
                  <a:latin typeface="+mn-ea"/>
                  <a:ea typeface="+mn-ea"/>
                  <a:cs typeface="+mn-cs"/>
                </a:rPr>
                <a:t>核</a:t>
              </a:r>
              <a:endParaRPr kumimoji="0" lang="zh-CN" altLang="en-US" sz="1200" b="1" i="0" u="none" strike="noStrike" kern="0" cap="none" spc="0" normalizeH="0" baseline="0" noProof="0" dirty="0" smtClean="0">
                <a:ln>
                  <a:noFill/>
                </a:ln>
                <a:solidFill>
                  <a:prstClr val="white"/>
                </a:solidFill>
                <a:effectLst/>
                <a:uLnTx/>
                <a:uFillTx/>
                <a:latin typeface="+mn-ea"/>
                <a:ea typeface="+mn-ea"/>
                <a:cs typeface="+mn-cs"/>
              </a:endParaRPr>
            </a:p>
          </p:txBody>
        </p:sp>
        <p:cxnSp>
          <p:nvCxnSpPr>
            <p:cNvPr id="155" name="直接箭头连接符 9"/>
            <p:cNvCxnSpPr>
              <a:cxnSpLocks noChangeShapeType="1"/>
            </p:cNvCxnSpPr>
            <p:nvPr/>
          </p:nvCxnSpPr>
          <p:spPr bwMode="auto">
            <a:xfrm flipH="1">
              <a:off x="7817439" y="1542914"/>
              <a:ext cx="5425" cy="240318"/>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6" name="矩形 5"/>
            <p:cNvSpPr>
              <a:spLocks noChangeArrowheads="1"/>
            </p:cNvSpPr>
            <p:nvPr/>
          </p:nvSpPr>
          <p:spPr bwMode="auto">
            <a:xfrm>
              <a:off x="8742483" y="1149197"/>
              <a:ext cx="886993" cy="398062"/>
            </a:xfrm>
            <a:prstGeom prst="rect">
              <a:avLst/>
            </a:prstGeom>
            <a:solidFill>
              <a:srgbClr val="FF5F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prstClr val="white"/>
                  </a:solidFill>
                  <a:effectLst/>
                  <a:uLnTx/>
                  <a:uFillTx/>
                  <a:latin typeface="+mn-ea"/>
                  <a:ea typeface="+mn-ea"/>
                  <a:cs typeface="+mn-cs"/>
                </a:rPr>
                <a:t>CPU </a:t>
              </a:r>
              <a:r>
                <a:rPr kumimoji="0" lang="zh-CN" altLang="en-US" sz="1200" b="1" i="0" u="none" strike="noStrike" kern="0" cap="none" spc="0" normalizeH="0" baseline="0" noProof="0" dirty="0" smtClean="0">
                  <a:ln>
                    <a:noFill/>
                  </a:ln>
                  <a:solidFill>
                    <a:prstClr val="white"/>
                  </a:solidFill>
                  <a:effectLst/>
                  <a:uLnTx/>
                  <a:uFillTx/>
                  <a:latin typeface="+mn-ea"/>
                  <a:ea typeface="+mn-ea"/>
                  <a:cs typeface="+mn-cs"/>
                </a:rPr>
                <a:t>核</a:t>
              </a:r>
              <a:endParaRPr kumimoji="0" lang="zh-CN" altLang="en-US" sz="1200" b="1" i="0" u="none" strike="noStrike" kern="0" cap="none" spc="0" normalizeH="0" baseline="0" noProof="0" dirty="0" smtClean="0">
                <a:ln>
                  <a:noFill/>
                </a:ln>
                <a:solidFill>
                  <a:prstClr val="white"/>
                </a:solidFill>
                <a:effectLst/>
                <a:uLnTx/>
                <a:uFillTx/>
                <a:latin typeface="+mn-ea"/>
                <a:ea typeface="+mn-ea"/>
                <a:cs typeface="+mn-cs"/>
              </a:endParaRPr>
            </a:p>
          </p:txBody>
        </p:sp>
        <p:cxnSp>
          <p:nvCxnSpPr>
            <p:cNvPr id="157" name="直接箭头连接符 9"/>
            <p:cNvCxnSpPr>
              <a:cxnSpLocks noChangeShapeType="1"/>
            </p:cNvCxnSpPr>
            <p:nvPr/>
          </p:nvCxnSpPr>
          <p:spPr bwMode="auto">
            <a:xfrm>
              <a:off x="9209025" y="1536617"/>
              <a:ext cx="0" cy="241453"/>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8" name="矩形 5"/>
            <p:cNvSpPr>
              <a:spLocks noChangeArrowheads="1"/>
            </p:cNvSpPr>
            <p:nvPr/>
          </p:nvSpPr>
          <p:spPr bwMode="auto">
            <a:xfrm>
              <a:off x="8004895" y="1118599"/>
              <a:ext cx="877401" cy="398062"/>
            </a:xfrm>
            <a:prstGeom prst="rect">
              <a:avLst/>
            </a:prstGeom>
            <a:no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mn-cs"/>
                </a:rPr>
                <a:t>……</a:t>
              </a:r>
              <a:endParaRPr kumimoji="0" lang="zh-CN" altLang="en-US" sz="1200" b="0" i="0" u="none" strike="noStrike" kern="0" cap="none" spc="0" normalizeH="0" baseline="0" noProof="0" dirty="0" smtClean="0">
                <a:ln>
                  <a:noFill/>
                </a:ln>
                <a:solidFill>
                  <a:srgbClr val="000000"/>
                </a:solidFill>
                <a:effectLst/>
                <a:uLnTx/>
                <a:uFillTx/>
                <a:latin typeface="+mn-ea"/>
                <a:ea typeface="+mn-ea"/>
                <a:cs typeface="+mn-cs"/>
              </a:endParaRPr>
            </a:p>
          </p:txBody>
        </p:sp>
        <p:sp>
          <p:nvSpPr>
            <p:cNvPr id="159" name="文本框 158"/>
            <p:cNvSpPr txBox="1"/>
            <p:nvPr/>
          </p:nvSpPr>
          <p:spPr>
            <a:xfrm>
              <a:off x="8051451" y="1724029"/>
              <a:ext cx="1009175" cy="2680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mn-ea"/>
                  <a:ea typeface="+mn-ea"/>
                </a:rPr>
                <a:t>片内总线</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60" name="文本框 159"/>
            <p:cNvSpPr txBox="1"/>
            <p:nvPr/>
          </p:nvSpPr>
          <p:spPr>
            <a:xfrm>
              <a:off x="10309927" y="1107248"/>
              <a:ext cx="630105" cy="2680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rgbClr val="C00000"/>
                  </a:solidFill>
                  <a:effectLst/>
                  <a:uLnTx/>
                  <a:uFillTx/>
                  <a:latin typeface="+mn-ea"/>
                  <a:ea typeface="+mn-ea"/>
                </a:rPr>
                <a:t>CPU</a:t>
              </a:r>
              <a:endParaRPr kumimoji="0" lang="zh-CN" altLang="en-US" sz="1200" b="1" i="0" u="none" strike="noStrike" kern="0" cap="none" spc="0" normalizeH="0" baseline="0" noProof="0" dirty="0" smtClean="0">
                <a:ln>
                  <a:noFill/>
                </a:ln>
                <a:solidFill>
                  <a:srgbClr val="C00000"/>
                </a:solidFill>
                <a:effectLst/>
                <a:uLnTx/>
                <a:uFillTx/>
                <a:latin typeface="+mn-ea"/>
                <a:ea typeface="+mn-ea"/>
              </a:endParaRPr>
            </a:p>
          </p:txBody>
        </p:sp>
        <p:sp>
          <p:nvSpPr>
            <p:cNvPr id="161" name="任意多边形 160"/>
            <p:cNvSpPr/>
            <p:nvPr/>
          </p:nvSpPr>
          <p:spPr bwMode="auto">
            <a:xfrm>
              <a:off x="8102753" y="1745476"/>
              <a:ext cx="2008632" cy="1043797"/>
            </a:xfrm>
            <a:custGeom>
              <a:avLst/>
              <a:gdLst>
                <a:gd name="connsiteX0" fmla="*/ 0 w 2239347"/>
                <a:gd name="connsiteY0" fmla="*/ 1315616 h 1315616"/>
                <a:gd name="connsiteX1" fmla="*/ 363894 w 2239347"/>
                <a:gd name="connsiteY1" fmla="*/ 653142 h 1315616"/>
                <a:gd name="connsiteX2" fmla="*/ 839755 w 2239347"/>
                <a:gd name="connsiteY2" fmla="*/ 214604 h 1315616"/>
                <a:gd name="connsiteX3" fmla="*/ 2239347 w 2239347"/>
                <a:gd name="connsiteY3" fmla="*/ 0 h 1315616"/>
              </a:gdLst>
              <a:ahLst/>
              <a:cxnLst>
                <a:cxn ang="0">
                  <a:pos x="connsiteX0" y="connsiteY0"/>
                </a:cxn>
                <a:cxn ang="0">
                  <a:pos x="connsiteX1" y="connsiteY1"/>
                </a:cxn>
                <a:cxn ang="0">
                  <a:pos x="connsiteX2" y="connsiteY2"/>
                </a:cxn>
                <a:cxn ang="0">
                  <a:pos x="connsiteX3" y="connsiteY3"/>
                </a:cxn>
              </a:cxnLst>
              <a:rect l="l" t="t" r="r" b="b"/>
              <a:pathLst>
                <a:path w="2239347" h="1315616">
                  <a:moveTo>
                    <a:pt x="0" y="1315616"/>
                  </a:moveTo>
                  <a:cubicBezTo>
                    <a:pt x="111967" y="1076130"/>
                    <a:pt x="223935" y="836644"/>
                    <a:pt x="363894" y="653142"/>
                  </a:cubicBezTo>
                  <a:cubicBezTo>
                    <a:pt x="503853" y="469640"/>
                    <a:pt x="527180" y="323461"/>
                    <a:pt x="839755" y="214604"/>
                  </a:cubicBezTo>
                  <a:cubicBezTo>
                    <a:pt x="1152330" y="105747"/>
                    <a:pt x="1695838" y="52873"/>
                    <a:pt x="2239347" y="0"/>
                  </a:cubicBezTo>
                </a:path>
              </a:pathLst>
            </a:custGeom>
            <a:noFill/>
            <a:ln w="19050" cap="flat" cmpd="sng" algn="ctr">
              <a:solidFill>
                <a:srgbClr val="C00000"/>
              </a:solidFill>
              <a:prstDash val="dash"/>
              <a:round/>
              <a:headEnd type="stealth" w="med" len="med"/>
              <a:tailEnd type="stealth" w="med" len="med"/>
            </a:ln>
            <a:effectLst/>
          </p:spPr>
          <p:txBody>
            <a:bodyPr vert="horz" wrap="square" lIns="91380" tIns="45690" rIns="91380" bIns="45690" numCol="1" rtlCol="0" anchor="t"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000000"/>
                </a:solidFill>
                <a:effectLst/>
                <a:uLnTx/>
                <a:uFillTx/>
                <a:latin typeface="+mn-ea"/>
                <a:ea typeface="+mn-ea"/>
              </a:endParaRPr>
            </a:p>
          </p:txBody>
        </p:sp>
        <p:sp>
          <p:nvSpPr>
            <p:cNvPr id="162" name="折角形 161"/>
            <p:cNvSpPr/>
            <p:nvPr/>
          </p:nvSpPr>
          <p:spPr bwMode="auto">
            <a:xfrm>
              <a:off x="10289271" y="1711696"/>
              <a:ext cx="912198" cy="281685"/>
            </a:xfrm>
            <a:prstGeom prst="foldedCorner">
              <a:avLst>
                <a:gd name="adj" fmla="val 28925"/>
              </a:avLst>
            </a:prstGeom>
            <a:solidFill>
              <a:srgbClr val="FFFFFF">
                <a:lumMod val="40000"/>
                <a:lumOff val="60000"/>
              </a:srgbClr>
            </a:solidFill>
            <a:ln>
              <a:solidFill>
                <a:srgbClr val="1D1D1A"/>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0" tIns="45690" rIns="91380" bIns="45690" numCol="1" rtlCol="0" anchor="ctr" anchorCtr="0" compatLnSpc="1"/>
            <a:lstStyle/>
            <a:p>
              <a:pPr marL="0" marR="0" lvl="0" indent="0" defTabSz="914400" eaLnBrk="1" fontAlgn="auto" latinLnBrk="0" hangingPunct="1">
                <a:lnSpc>
                  <a:spcPct val="100000"/>
                </a:lnSpc>
                <a:spcBef>
                  <a:spcPts val="0"/>
                </a:spcBef>
                <a:spcAft>
                  <a:spcPts val="0"/>
                </a:spcAft>
                <a:buClr>
                  <a:srgbClr val="CC9900"/>
                </a:buClr>
                <a:buSzTx/>
                <a:buFontTx/>
                <a:buNone/>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数据密钥</a:t>
              </a:r>
              <a:endParaRPr kumimoji="0" lang="zh-CN" altLang="en-US" sz="1200" b="0" i="0" u="none" strike="noStrike" kern="0" cap="none" spc="0" normalizeH="0" baseline="0" noProof="0" dirty="0" smtClean="0">
                <a:ln>
                  <a:noFill/>
                </a:ln>
                <a:solidFill>
                  <a:srgbClr val="000000"/>
                </a:solidFill>
                <a:effectLst/>
                <a:uLnTx/>
                <a:uFillTx/>
                <a:latin typeface="+mn-ea"/>
                <a:ea typeface="+mn-ea"/>
              </a:endParaRPr>
            </a:p>
          </p:txBody>
        </p:sp>
        <p:cxnSp>
          <p:nvCxnSpPr>
            <p:cNvPr id="163" name="直接箭头连接符 14"/>
            <p:cNvCxnSpPr>
              <a:cxnSpLocks noChangeShapeType="1"/>
            </p:cNvCxnSpPr>
            <p:nvPr/>
          </p:nvCxnSpPr>
          <p:spPr bwMode="auto">
            <a:xfrm>
              <a:off x="7917835" y="2537493"/>
              <a:ext cx="7032" cy="263605"/>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4" name="直接箭头连接符 14"/>
            <p:cNvCxnSpPr>
              <a:cxnSpLocks noChangeShapeType="1"/>
            </p:cNvCxnSpPr>
            <p:nvPr/>
          </p:nvCxnSpPr>
          <p:spPr bwMode="auto">
            <a:xfrm>
              <a:off x="7820153" y="1908621"/>
              <a:ext cx="2892" cy="321706"/>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65" name="任意多边形 164"/>
            <p:cNvSpPr/>
            <p:nvPr/>
          </p:nvSpPr>
          <p:spPr bwMode="auto">
            <a:xfrm>
              <a:off x="9462034" y="1866900"/>
              <a:ext cx="643991" cy="923925"/>
            </a:xfrm>
            <a:custGeom>
              <a:avLst/>
              <a:gdLst>
                <a:gd name="connsiteX0" fmla="*/ 643991 w 643991"/>
                <a:gd name="connsiteY0" fmla="*/ 923925 h 923925"/>
                <a:gd name="connsiteX1" fmla="*/ 339191 w 643991"/>
                <a:gd name="connsiteY1" fmla="*/ 600075 h 923925"/>
                <a:gd name="connsiteX2" fmla="*/ 5816 w 643991"/>
                <a:gd name="connsiteY2" fmla="*/ 171450 h 923925"/>
                <a:gd name="connsiteX3" fmla="*/ 634466 w 643991"/>
                <a:gd name="connsiteY3" fmla="*/ 0 h 923925"/>
              </a:gdLst>
              <a:ahLst/>
              <a:cxnLst>
                <a:cxn ang="0">
                  <a:pos x="connsiteX0" y="connsiteY0"/>
                </a:cxn>
                <a:cxn ang="0">
                  <a:pos x="connsiteX1" y="connsiteY1"/>
                </a:cxn>
                <a:cxn ang="0">
                  <a:pos x="connsiteX2" y="connsiteY2"/>
                </a:cxn>
                <a:cxn ang="0">
                  <a:pos x="connsiteX3" y="connsiteY3"/>
                </a:cxn>
              </a:cxnLst>
              <a:rect l="l" t="t" r="r" b="b"/>
              <a:pathLst>
                <a:path w="643991" h="923925">
                  <a:moveTo>
                    <a:pt x="643991" y="923925"/>
                  </a:moveTo>
                  <a:cubicBezTo>
                    <a:pt x="544772" y="824706"/>
                    <a:pt x="445553" y="725487"/>
                    <a:pt x="339191" y="600075"/>
                  </a:cubicBezTo>
                  <a:cubicBezTo>
                    <a:pt x="232829" y="474663"/>
                    <a:pt x="-43396" y="271462"/>
                    <a:pt x="5816" y="171450"/>
                  </a:cubicBezTo>
                  <a:cubicBezTo>
                    <a:pt x="55028" y="71438"/>
                    <a:pt x="344747" y="35719"/>
                    <a:pt x="634466" y="0"/>
                  </a:cubicBezTo>
                </a:path>
              </a:pathLst>
            </a:custGeom>
            <a:noFill/>
            <a:ln w="19050" cap="flat" cmpd="sng" algn="ctr">
              <a:solidFill>
                <a:srgbClr val="C00000"/>
              </a:solidFill>
              <a:prstDash val="dash"/>
              <a:round/>
              <a:headEnd type="stealth" w="med" len="med"/>
              <a:tailEnd type="stealth" w="med" len="med"/>
            </a:ln>
            <a:effectLst/>
          </p:spPr>
          <p:txBody>
            <a:bodyPr vert="horz" wrap="square" lIns="91380" tIns="45690" rIns="91380" bIns="45690" numCol="1" rtlCol="0" anchor="t"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000000"/>
                </a:solidFill>
                <a:effectLst/>
                <a:uLnTx/>
                <a:uFillTx/>
                <a:latin typeface="+mn-ea"/>
                <a:ea typeface="+mn-ea"/>
              </a:endParaRPr>
            </a:p>
          </p:txBody>
        </p:sp>
      </p:grpSp>
      <p:sp>
        <p:nvSpPr>
          <p:cNvPr id="167" name="矩形 166"/>
          <p:cNvSpPr/>
          <p:nvPr/>
        </p:nvSpPr>
        <p:spPr>
          <a:xfrm>
            <a:off x="3360712" y="2041822"/>
            <a:ext cx="2663685" cy="2456944"/>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mn-ea"/>
              <a:ea typeface="+mn-ea"/>
              <a:sym typeface="Arial" panose="020B0604020202020204" pitchFamily="34" charset="0"/>
            </a:endParaRPr>
          </a:p>
        </p:txBody>
      </p:sp>
      <p:grpSp>
        <p:nvGrpSpPr>
          <p:cNvPr id="168" name="组合 167"/>
          <p:cNvGrpSpPr/>
          <p:nvPr/>
        </p:nvGrpSpPr>
        <p:grpSpPr>
          <a:xfrm>
            <a:off x="1085802" y="1779791"/>
            <a:ext cx="3551619" cy="270961"/>
            <a:chOff x="364028" y="1221733"/>
            <a:chExt cx="5579619" cy="578879"/>
          </a:xfrm>
        </p:grpSpPr>
        <p:grpSp>
          <p:nvGrpSpPr>
            <p:cNvPr id="220" name="组合 25679"/>
            <p:cNvGrpSpPr/>
            <p:nvPr/>
          </p:nvGrpSpPr>
          <p:grpSpPr bwMode="auto">
            <a:xfrm>
              <a:off x="2630865" y="1221733"/>
              <a:ext cx="484106" cy="576211"/>
              <a:chOff x="5943009" y="1766914"/>
              <a:chExt cx="685800" cy="685800"/>
            </a:xfrm>
          </p:grpSpPr>
          <p:sp>
            <p:nvSpPr>
              <p:cNvPr id="265" name="Freeform 13"/>
              <p:cNvSpPr/>
              <p:nvPr/>
            </p:nvSpPr>
            <p:spPr bwMode="auto">
              <a:xfrm>
                <a:off x="5943009" y="1766914"/>
                <a:ext cx="685800" cy="685800"/>
              </a:xfrm>
              <a:custGeom>
                <a:avLst/>
                <a:gdLst>
                  <a:gd name="T0" fmla="*/ 2147483646 w 805"/>
                  <a:gd name="T1" fmla="*/ 2147483646 h 803"/>
                  <a:gd name="T2" fmla="*/ 2147483646 w 805"/>
                  <a:gd name="T3" fmla="*/ 2147483646 h 803"/>
                  <a:gd name="T4" fmla="*/ 2147483646 w 805"/>
                  <a:gd name="T5" fmla="*/ 2147483646 h 803"/>
                  <a:gd name="T6" fmla="*/ 0 w 805"/>
                  <a:gd name="T7" fmla="*/ 2147483646 h 803"/>
                  <a:gd name="T8" fmla="*/ 2147483646 w 805"/>
                  <a:gd name="T9" fmla="*/ 0 h 803"/>
                  <a:gd name="T10" fmla="*/ 2147483646 w 805"/>
                  <a:gd name="T11" fmla="*/ 2147483646 h 8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803">
                    <a:moveTo>
                      <a:pt x="805" y="401"/>
                    </a:moveTo>
                    <a:lnTo>
                      <a:pt x="805" y="401"/>
                    </a:lnTo>
                    <a:cubicBezTo>
                      <a:pt x="805" y="623"/>
                      <a:pt x="625" y="803"/>
                      <a:pt x="403" y="803"/>
                    </a:cubicBezTo>
                    <a:cubicBezTo>
                      <a:pt x="180" y="803"/>
                      <a:pt x="0" y="623"/>
                      <a:pt x="0" y="401"/>
                    </a:cubicBezTo>
                    <a:cubicBezTo>
                      <a:pt x="0" y="179"/>
                      <a:pt x="180" y="0"/>
                      <a:pt x="403" y="0"/>
                    </a:cubicBezTo>
                    <a:cubicBezTo>
                      <a:pt x="625" y="0"/>
                      <a:pt x="805" y="179"/>
                      <a:pt x="805" y="401"/>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66" name="组合 25657"/>
              <p:cNvGrpSpPr/>
              <p:nvPr/>
            </p:nvGrpSpPr>
            <p:grpSpPr bwMode="auto">
              <a:xfrm>
                <a:off x="6106116" y="1823632"/>
                <a:ext cx="360363" cy="290513"/>
                <a:chOff x="6016626" y="1843088"/>
                <a:chExt cx="360363" cy="290513"/>
              </a:xfrm>
            </p:grpSpPr>
            <p:sp>
              <p:nvSpPr>
                <p:cNvPr id="267" name="Freeform 49"/>
                <p:cNvSpPr/>
                <p:nvPr/>
              </p:nvSpPr>
              <p:spPr bwMode="auto">
                <a:xfrm>
                  <a:off x="6016626" y="1843088"/>
                  <a:ext cx="360363" cy="290513"/>
                </a:xfrm>
                <a:custGeom>
                  <a:avLst/>
                  <a:gdLst>
                    <a:gd name="T0" fmla="*/ 2147483646 w 423"/>
                    <a:gd name="T1" fmla="*/ 0 h 340"/>
                    <a:gd name="T2" fmla="*/ 2147483646 w 423"/>
                    <a:gd name="T3" fmla="*/ 0 h 340"/>
                    <a:gd name="T4" fmla="*/ 2147483646 w 423"/>
                    <a:gd name="T5" fmla="*/ 0 h 340"/>
                    <a:gd name="T6" fmla="*/ 0 w 423"/>
                    <a:gd name="T7" fmla="*/ 2147483646 h 340"/>
                    <a:gd name="T8" fmla="*/ 0 w 423"/>
                    <a:gd name="T9" fmla="*/ 2147483646 h 340"/>
                    <a:gd name="T10" fmla="*/ 2147483646 w 423"/>
                    <a:gd name="T11" fmla="*/ 2147483646 h 340"/>
                    <a:gd name="T12" fmla="*/ 2147483646 w 423"/>
                    <a:gd name="T13" fmla="*/ 2147483646 h 340"/>
                    <a:gd name="T14" fmla="*/ 2147483646 w 423"/>
                    <a:gd name="T15" fmla="*/ 2147483646 h 340"/>
                    <a:gd name="T16" fmla="*/ 2147483646 w 423"/>
                    <a:gd name="T17" fmla="*/ 2147483646 h 340"/>
                    <a:gd name="T18" fmla="*/ 2147483646 w 423"/>
                    <a:gd name="T19" fmla="*/ 2147483646 h 340"/>
                    <a:gd name="T20" fmla="*/ 2147483646 w 423"/>
                    <a:gd name="T21" fmla="*/ 2147483646 h 340"/>
                    <a:gd name="T22" fmla="*/ 2147483646 w 423"/>
                    <a:gd name="T23" fmla="*/ 2147483646 h 340"/>
                    <a:gd name="T24" fmla="*/ 2147483646 w 423"/>
                    <a:gd name="T25" fmla="*/ 2147483646 h 340"/>
                    <a:gd name="T26" fmla="*/ 2147483646 w 423"/>
                    <a:gd name="T27" fmla="*/ 2147483646 h 340"/>
                    <a:gd name="T28" fmla="*/ 2147483646 w 423"/>
                    <a:gd name="T29" fmla="*/ 2147483646 h 340"/>
                    <a:gd name="T30" fmla="*/ 2147483646 w 423"/>
                    <a:gd name="T31" fmla="*/ 2147483646 h 340"/>
                    <a:gd name="T32" fmla="*/ 2147483646 w 423"/>
                    <a:gd name="T33" fmla="*/ 2147483646 h 340"/>
                    <a:gd name="T34" fmla="*/ 2147483646 w 423"/>
                    <a:gd name="T35" fmla="*/ 2147483646 h 340"/>
                    <a:gd name="T36" fmla="*/ 2147483646 w 423"/>
                    <a:gd name="T37" fmla="*/ 2147483646 h 340"/>
                    <a:gd name="T38" fmla="*/ 2147483646 w 423"/>
                    <a:gd name="T39" fmla="*/ 2147483646 h 340"/>
                    <a:gd name="T40" fmla="*/ 2147483646 w 423"/>
                    <a:gd name="T41" fmla="*/ 2147483646 h 340"/>
                    <a:gd name="T42" fmla="*/ 2147483646 w 423"/>
                    <a:gd name="T43" fmla="*/ 2147483646 h 340"/>
                    <a:gd name="T44" fmla="*/ 2147483646 w 423"/>
                    <a:gd name="T45" fmla="*/ 2147483646 h 340"/>
                    <a:gd name="T46" fmla="*/ 2147483646 w 423"/>
                    <a:gd name="T47" fmla="*/ 0 h 3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3" h="340">
                      <a:moveTo>
                        <a:pt x="402" y="0"/>
                      </a:moveTo>
                      <a:lnTo>
                        <a:pt x="402" y="0"/>
                      </a:lnTo>
                      <a:lnTo>
                        <a:pt x="20" y="0"/>
                      </a:lnTo>
                      <a:cubicBezTo>
                        <a:pt x="9" y="0"/>
                        <a:pt x="0" y="9"/>
                        <a:pt x="0" y="21"/>
                      </a:cubicBezTo>
                      <a:lnTo>
                        <a:pt x="0" y="309"/>
                      </a:lnTo>
                      <a:cubicBezTo>
                        <a:pt x="0" y="320"/>
                        <a:pt x="9" y="329"/>
                        <a:pt x="20" y="329"/>
                      </a:cubicBezTo>
                      <a:lnTo>
                        <a:pt x="263" y="329"/>
                      </a:lnTo>
                      <a:cubicBezTo>
                        <a:pt x="267" y="336"/>
                        <a:pt x="274" y="340"/>
                        <a:pt x="282" y="340"/>
                      </a:cubicBezTo>
                      <a:cubicBezTo>
                        <a:pt x="293" y="340"/>
                        <a:pt x="303" y="331"/>
                        <a:pt x="303" y="319"/>
                      </a:cubicBezTo>
                      <a:cubicBezTo>
                        <a:pt x="303" y="308"/>
                        <a:pt x="293" y="298"/>
                        <a:pt x="282" y="298"/>
                      </a:cubicBezTo>
                      <a:cubicBezTo>
                        <a:pt x="274" y="298"/>
                        <a:pt x="267" y="303"/>
                        <a:pt x="263" y="309"/>
                      </a:cubicBezTo>
                      <a:lnTo>
                        <a:pt x="20" y="309"/>
                      </a:lnTo>
                      <a:lnTo>
                        <a:pt x="20" y="20"/>
                      </a:lnTo>
                      <a:lnTo>
                        <a:pt x="403" y="21"/>
                      </a:lnTo>
                      <a:lnTo>
                        <a:pt x="402" y="309"/>
                      </a:lnTo>
                      <a:lnTo>
                        <a:pt x="365" y="309"/>
                      </a:lnTo>
                      <a:cubicBezTo>
                        <a:pt x="361" y="303"/>
                        <a:pt x="354" y="298"/>
                        <a:pt x="346" y="298"/>
                      </a:cubicBezTo>
                      <a:cubicBezTo>
                        <a:pt x="334" y="298"/>
                        <a:pt x="325" y="308"/>
                        <a:pt x="325" y="319"/>
                      </a:cubicBezTo>
                      <a:cubicBezTo>
                        <a:pt x="325" y="331"/>
                        <a:pt x="334" y="340"/>
                        <a:pt x="346" y="340"/>
                      </a:cubicBezTo>
                      <a:cubicBezTo>
                        <a:pt x="354" y="340"/>
                        <a:pt x="361" y="336"/>
                        <a:pt x="364" y="329"/>
                      </a:cubicBezTo>
                      <a:lnTo>
                        <a:pt x="402" y="329"/>
                      </a:lnTo>
                      <a:cubicBezTo>
                        <a:pt x="414" y="329"/>
                        <a:pt x="423" y="320"/>
                        <a:pt x="423" y="309"/>
                      </a:cubicBezTo>
                      <a:lnTo>
                        <a:pt x="423" y="21"/>
                      </a:lnTo>
                      <a:cubicBezTo>
                        <a:pt x="423" y="9"/>
                        <a:pt x="414" y="0"/>
                        <a:pt x="402"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8" name="Freeform 50"/>
                <p:cNvSpPr/>
                <p:nvPr/>
              </p:nvSpPr>
              <p:spPr bwMode="auto">
                <a:xfrm>
                  <a:off x="6235701" y="1955801"/>
                  <a:ext cx="85725" cy="55563"/>
                </a:xfrm>
                <a:custGeom>
                  <a:avLst/>
                  <a:gdLst>
                    <a:gd name="T0" fmla="*/ 0 w 100"/>
                    <a:gd name="T1" fmla="*/ 2147483646 h 66"/>
                    <a:gd name="T2" fmla="*/ 0 w 100"/>
                    <a:gd name="T3" fmla="*/ 2147483646 h 66"/>
                    <a:gd name="T4" fmla="*/ 2147483646 w 100"/>
                    <a:gd name="T5" fmla="*/ 2147483646 h 66"/>
                    <a:gd name="T6" fmla="*/ 2147483646 w 100"/>
                    <a:gd name="T7" fmla="*/ 2147483646 h 66"/>
                    <a:gd name="T8" fmla="*/ 2147483646 w 100"/>
                    <a:gd name="T9" fmla="*/ 2147483646 h 66"/>
                    <a:gd name="T10" fmla="*/ 2147483646 w 100"/>
                    <a:gd name="T11" fmla="*/ 0 h 66"/>
                    <a:gd name="T12" fmla="*/ 2147483646 w 100"/>
                    <a:gd name="T13" fmla="*/ 2147483646 h 66"/>
                    <a:gd name="T14" fmla="*/ 0 w 100"/>
                    <a:gd name="T15" fmla="*/ 2147483646 h 66"/>
                    <a:gd name="T16" fmla="*/ 0 w 100"/>
                    <a:gd name="T17" fmla="*/ 214748364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66">
                      <a:moveTo>
                        <a:pt x="0" y="43"/>
                      </a:moveTo>
                      <a:lnTo>
                        <a:pt x="0" y="43"/>
                      </a:lnTo>
                      <a:lnTo>
                        <a:pt x="63" y="43"/>
                      </a:lnTo>
                      <a:lnTo>
                        <a:pt x="63" y="66"/>
                      </a:lnTo>
                      <a:lnTo>
                        <a:pt x="100" y="33"/>
                      </a:lnTo>
                      <a:lnTo>
                        <a:pt x="63" y="0"/>
                      </a:lnTo>
                      <a:lnTo>
                        <a:pt x="63" y="23"/>
                      </a:lnTo>
                      <a:lnTo>
                        <a:pt x="0" y="23"/>
                      </a:lnTo>
                      <a:lnTo>
                        <a:pt x="0" y="4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9" name="Freeform 51"/>
                <p:cNvSpPr/>
                <p:nvPr/>
              </p:nvSpPr>
              <p:spPr bwMode="auto">
                <a:xfrm>
                  <a:off x="6237288" y="1900238"/>
                  <a:ext cx="82550" cy="53975"/>
                </a:xfrm>
                <a:custGeom>
                  <a:avLst/>
                  <a:gdLst>
                    <a:gd name="T0" fmla="*/ 2147483646 w 97"/>
                    <a:gd name="T1" fmla="*/ 2147483646 h 63"/>
                    <a:gd name="T2" fmla="*/ 2147483646 w 97"/>
                    <a:gd name="T3" fmla="*/ 2147483646 h 63"/>
                    <a:gd name="T4" fmla="*/ 2147483646 w 97"/>
                    <a:gd name="T5" fmla="*/ 2147483646 h 63"/>
                    <a:gd name="T6" fmla="*/ 2147483646 w 97"/>
                    <a:gd name="T7" fmla="*/ 2147483646 h 63"/>
                    <a:gd name="T8" fmla="*/ 2147483646 w 97"/>
                    <a:gd name="T9" fmla="*/ 2147483646 h 63"/>
                    <a:gd name="T10" fmla="*/ 2147483646 w 97"/>
                    <a:gd name="T11" fmla="*/ 0 h 63"/>
                    <a:gd name="T12" fmla="*/ 2147483646 w 97"/>
                    <a:gd name="T13" fmla="*/ 2147483646 h 63"/>
                    <a:gd name="T14" fmla="*/ 0 w 97"/>
                    <a:gd name="T15" fmla="*/ 2147483646 h 63"/>
                    <a:gd name="T16" fmla="*/ 2147483646 w 97"/>
                    <a:gd name="T17" fmla="*/ 2147483646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7" h="63">
                      <a:moveTo>
                        <a:pt x="8" y="63"/>
                      </a:moveTo>
                      <a:lnTo>
                        <a:pt x="8" y="63"/>
                      </a:lnTo>
                      <a:lnTo>
                        <a:pt x="66" y="40"/>
                      </a:lnTo>
                      <a:lnTo>
                        <a:pt x="74" y="61"/>
                      </a:lnTo>
                      <a:lnTo>
                        <a:pt x="97" y="16"/>
                      </a:lnTo>
                      <a:lnTo>
                        <a:pt x="50" y="0"/>
                      </a:lnTo>
                      <a:lnTo>
                        <a:pt x="58" y="21"/>
                      </a:lnTo>
                      <a:lnTo>
                        <a:pt x="0" y="44"/>
                      </a:lnTo>
                      <a:lnTo>
                        <a:pt x="8" y="6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70" name="Freeform 52"/>
                <p:cNvSpPr/>
                <p:nvPr/>
              </p:nvSpPr>
              <p:spPr bwMode="auto">
                <a:xfrm>
                  <a:off x="6237288" y="2014538"/>
                  <a:ext cx="82550" cy="52388"/>
                </a:xfrm>
                <a:custGeom>
                  <a:avLst/>
                  <a:gdLst>
                    <a:gd name="T0" fmla="*/ 2147483646 w 97"/>
                    <a:gd name="T1" fmla="*/ 2147483646 h 63"/>
                    <a:gd name="T2" fmla="*/ 2147483646 w 97"/>
                    <a:gd name="T3" fmla="*/ 2147483646 h 63"/>
                    <a:gd name="T4" fmla="*/ 2147483646 w 97"/>
                    <a:gd name="T5" fmla="*/ 575315037 h 63"/>
                    <a:gd name="T6" fmla="*/ 2147483646 w 97"/>
                    <a:gd name="T7" fmla="*/ 2147483646 h 63"/>
                    <a:gd name="T8" fmla="*/ 2147483646 w 97"/>
                    <a:gd name="T9" fmla="*/ 0 h 63"/>
                    <a:gd name="T10" fmla="*/ 0 w 97"/>
                    <a:gd name="T11" fmla="*/ 2147483646 h 63"/>
                    <a:gd name="T12" fmla="*/ 2147483646 w 97"/>
                    <a:gd name="T13" fmla="*/ 2147483646 h 63"/>
                    <a:gd name="T14" fmla="*/ 2147483646 w 97"/>
                    <a:gd name="T15" fmla="*/ 2147483646 h 63"/>
                    <a:gd name="T16" fmla="*/ 2147483646 w 97"/>
                    <a:gd name="T17" fmla="*/ 2147483646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7" h="63">
                      <a:moveTo>
                        <a:pt x="97" y="46"/>
                      </a:moveTo>
                      <a:lnTo>
                        <a:pt x="97" y="46"/>
                      </a:lnTo>
                      <a:lnTo>
                        <a:pt x="74" y="1"/>
                      </a:lnTo>
                      <a:lnTo>
                        <a:pt x="66" y="23"/>
                      </a:lnTo>
                      <a:lnTo>
                        <a:pt x="8" y="0"/>
                      </a:lnTo>
                      <a:lnTo>
                        <a:pt x="0" y="18"/>
                      </a:lnTo>
                      <a:lnTo>
                        <a:pt x="58" y="42"/>
                      </a:lnTo>
                      <a:lnTo>
                        <a:pt x="50" y="63"/>
                      </a:lnTo>
                      <a:lnTo>
                        <a:pt x="97" y="4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71" name="Freeform 53"/>
                <p:cNvSpPr/>
                <p:nvPr/>
              </p:nvSpPr>
              <p:spPr bwMode="auto">
                <a:xfrm>
                  <a:off x="6061076" y="1943101"/>
                  <a:ext cx="119063" cy="82550"/>
                </a:xfrm>
                <a:custGeom>
                  <a:avLst/>
                  <a:gdLst>
                    <a:gd name="T0" fmla="*/ 2147483646 w 139"/>
                    <a:gd name="T1" fmla="*/ 2147483646 h 96"/>
                    <a:gd name="T2" fmla="*/ 2147483646 w 139"/>
                    <a:gd name="T3" fmla="*/ 2147483646 h 96"/>
                    <a:gd name="T4" fmla="*/ 2147483646 w 139"/>
                    <a:gd name="T5" fmla="*/ 0 h 96"/>
                    <a:gd name="T6" fmla="*/ 2147483646 w 139"/>
                    <a:gd name="T7" fmla="*/ 2147483646 h 96"/>
                    <a:gd name="T8" fmla="*/ 0 w 139"/>
                    <a:gd name="T9" fmla="*/ 2147483646 h 96"/>
                    <a:gd name="T10" fmla="*/ 0 w 139"/>
                    <a:gd name="T11" fmla="*/ 2147483646 h 96"/>
                    <a:gd name="T12" fmla="*/ 2147483646 w 139"/>
                    <a:gd name="T13" fmla="*/ 2147483646 h 96"/>
                    <a:gd name="T14" fmla="*/ 2147483646 w 139"/>
                    <a:gd name="T15" fmla="*/ 2147483646 h 96"/>
                    <a:gd name="T16" fmla="*/ 2147483646 w 139"/>
                    <a:gd name="T17" fmla="*/ 2147483646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96">
                      <a:moveTo>
                        <a:pt x="139" y="48"/>
                      </a:moveTo>
                      <a:lnTo>
                        <a:pt x="139" y="48"/>
                      </a:lnTo>
                      <a:lnTo>
                        <a:pt x="84" y="0"/>
                      </a:lnTo>
                      <a:lnTo>
                        <a:pt x="84" y="32"/>
                      </a:lnTo>
                      <a:lnTo>
                        <a:pt x="0" y="32"/>
                      </a:lnTo>
                      <a:lnTo>
                        <a:pt x="0" y="64"/>
                      </a:lnTo>
                      <a:lnTo>
                        <a:pt x="84" y="64"/>
                      </a:lnTo>
                      <a:lnTo>
                        <a:pt x="84" y="96"/>
                      </a:lnTo>
                      <a:lnTo>
                        <a:pt x="139" y="48"/>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72" name="Freeform 54"/>
                <p:cNvSpPr/>
                <p:nvPr/>
              </p:nvSpPr>
              <p:spPr bwMode="auto">
                <a:xfrm>
                  <a:off x="6191251" y="1930401"/>
                  <a:ext cx="26988" cy="106363"/>
                </a:xfrm>
                <a:custGeom>
                  <a:avLst/>
                  <a:gdLst>
                    <a:gd name="T0" fmla="*/ 2147483646 w 32"/>
                    <a:gd name="T1" fmla="*/ 0 h 125"/>
                    <a:gd name="T2" fmla="*/ 2147483646 w 32"/>
                    <a:gd name="T3" fmla="*/ 0 h 125"/>
                    <a:gd name="T4" fmla="*/ 0 w 32"/>
                    <a:gd name="T5" fmla="*/ 2147483646 h 125"/>
                    <a:gd name="T6" fmla="*/ 0 w 32"/>
                    <a:gd name="T7" fmla="*/ 2147483646 h 125"/>
                    <a:gd name="T8" fmla="*/ 2147483646 w 32"/>
                    <a:gd name="T9" fmla="*/ 2147483646 h 125"/>
                    <a:gd name="T10" fmla="*/ 2147483646 w 32"/>
                    <a:gd name="T11" fmla="*/ 2147483646 h 125"/>
                    <a:gd name="T12" fmla="*/ 2147483646 w 32"/>
                    <a:gd name="T13" fmla="*/ 2147483646 h 125"/>
                    <a:gd name="T14" fmla="*/ 2147483646 w 32"/>
                    <a:gd name="T15" fmla="*/ 2147483646 h 125"/>
                    <a:gd name="T16" fmla="*/ 2147483646 w 32"/>
                    <a:gd name="T17" fmla="*/ 0 h 125"/>
                    <a:gd name="T18" fmla="*/ 2147483646 w 32"/>
                    <a:gd name="T19" fmla="*/ 0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25">
                      <a:moveTo>
                        <a:pt x="14" y="0"/>
                      </a:moveTo>
                      <a:lnTo>
                        <a:pt x="14" y="0"/>
                      </a:lnTo>
                      <a:cubicBezTo>
                        <a:pt x="6" y="0"/>
                        <a:pt x="0" y="6"/>
                        <a:pt x="0" y="13"/>
                      </a:cubicBezTo>
                      <a:lnTo>
                        <a:pt x="0" y="113"/>
                      </a:lnTo>
                      <a:cubicBezTo>
                        <a:pt x="0" y="120"/>
                        <a:pt x="6" y="125"/>
                        <a:pt x="14" y="125"/>
                      </a:cubicBezTo>
                      <a:lnTo>
                        <a:pt x="18" y="125"/>
                      </a:lnTo>
                      <a:cubicBezTo>
                        <a:pt x="26" y="125"/>
                        <a:pt x="32" y="120"/>
                        <a:pt x="32" y="113"/>
                      </a:cubicBezTo>
                      <a:lnTo>
                        <a:pt x="32" y="13"/>
                      </a:lnTo>
                      <a:cubicBezTo>
                        <a:pt x="32" y="6"/>
                        <a:pt x="26" y="0"/>
                        <a:pt x="18" y="0"/>
                      </a:cubicBezTo>
                      <a:lnTo>
                        <a:pt x="14" y="0"/>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grpSp>
          <p:nvGrpSpPr>
            <p:cNvPr id="221" name="组合 25684"/>
            <p:cNvGrpSpPr/>
            <p:nvPr/>
          </p:nvGrpSpPr>
          <p:grpSpPr bwMode="auto">
            <a:xfrm>
              <a:off x="364028" y="1221733"/>
              <a:ext cx="481864" cy="578879"/>
              <a:chOff x="4810126" y="3163119"/>
              <a:chExt cx="682625" cy="688975"/>
            </a:xfrm>
          </p:grpSpPr>
          <p:sp>
            <p:nvSpPr>
              <p:cNvPr id="260" name="Freeform 12"/>
              <p:cNvSpPr/>
              <p:nvPr/>
            </p:nvSpPr>
            <p:spPr bwMode="auto">
              <a:xfrm>
                <a:off x="4810126" y="3163119"/>
                <a:ext cx="682625" cy="688975"/>
              </a:xfrm>
              <a:custGeom>
                <a:avLst/>
                <a:gdLst>
                  <a:gd name="T0" fmla="*/ 2147483646 w 804"/>
                  <a:gd name="T1" fmla="*/ 2147483646 h 805"/>
                  <a:gd name="T2" fmla="*/ 2147483646 w 804"/>
                  <a:gd name="T3" fmla="*/ 2147483646 h 805"/>
                  <a:gd name="T4" fmla="*/ 2147483646 w 804"/>
                  <a:gd name="T5" fmla="*/ 2147483646 h 805"/>
                  <a:gd name="T6" fmla="*/ 0 w 804"/>
                  <a:gd name="T7" fmla="*/ 2147483646 h 805"/>
                  <a:gd name="T8" fmla="*/ 2147483646 w 804"/>
                  <a:gd name="T9" fmla="*/ 0 h 805"/>
                  <a:gd name="T10" fmla="*/ 2147483646 w 804"/>
                  <a:gd name="T11" fmla="*/ 2147483646 h 8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5">
                    <a:moveTo>
                      <a:pt x="804" y="403"/>
                    </a:moveTo>
                    <a:lnTo>
                      <a:pt x="804" y="403"/>
                    </a:lnTo>
                    <a:cubicBezTo>
                      <a:pt x="804" y="625"/>
                      <a:pt x="624" y="805"/>
                      <a:pt x="402" y="805"/>
                    </a:cubicBezTo>
                    <a:cubicBezTo>
                      <a:pt x="180" y="805"/>
                      <a:pt x="0" y="625"/>
                      <a:pt x="0" y="403"/>
                    </a:cubicBezTo>
                    <a:cubicBezTo>
                      <a:pt x="0" y="181"/>
                      <a:pt x="180" y="0"/>
                      <a:pt x="402" y="0"/>
                    </a:cubicBezTo>
                    <a:cubicBezTo>
                      <a:pt x="624" y="0"/>
                      <a:pt x="804" y="181"/>
                      <a:pt x="804" y="403"/>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61" name="组合 25662"/>
              <p:cNvGrpSpPr/>
              <p:nvPr/>
            </p:nvGrpSpPr>
            <p:grpSpPr bwMode="auto">
              <a:xfrm>
                <a:off x="4927601" y="3164681"/>
                <a:ext cx="406400" cy="382588"/>
                <a:chOff x="4927601" y="2949576"/>
                <a:chExt cx="406400" cy="382588"/>
              </a:xfrm>
            </p:grpSpPr>
            <p:sp>
              <p:nvSpPr>
                <p:cNvPr id="262" name="Freeform 77"/>
                <p:cNvSpPr>
                  <a:spLocks noEditPoints="1"/>
                </p:cNvSpPr>
                <p:nvPr/>
              </p:nvSpPr>
              <p:spPr bwMode="auto">
                <a:xfrm>
                  <a:off x="5097463" y="2949576"/>
                  <a:ext cx="169863" cy="171450"/>
                </a:xfrm>
                <a:custGeom>
                  <a:avLst/>
                  <a:gdLst>
                    <a:gd name="T0" fmla="*/ 2147483646 w 201"/>
                    <a:gd name="T1" fmla="*/ 2147483646 h 201"/>
                    <a:gd name="T2" fmla="*/ 2147483646 w 201"/>
                    <a:gd name="T3" fmla="*/ 2147483646 h 201"/>
                    <a:gd name="T4" fmla="*/ 2147483646 w 201"/>
                    <a:gd name="T5" fmla="*/ 2147483646 h 201"/>
                    <a:gd name="T6" fmla="*/ 2147483646 w 201"/>
                    <a:gd name="T7" fmla="*/ 2147483646 h 201"/>
                    <a:gd name="T8" fmla="*/ 2147483646 w 201"/>
                    <a:gd name="T9" fmla="*/ 2147483646 h 201"/>
                    <a:gd name="T10" fmla="*/ 2147483646 w 201"/>
                    <a:gd name="T11" fmla="*/ 2147483646 h 201"/>
                    <a:gd name="T12" fmla="*/ 2147483646 w 201"/>
                    <a:gd name="T13" fmla="*/ 2147483646 h 201"/>
                    <a:gd name="T14" fmla="*/ 2147483646 w 201"/>
                    <a:gd name="T15" fmla="*/ 2147483646 h 201"/>
                    <a:gd name="T16" fmla="*/ 2147483646 w 201"/>
                    <a:gd name="T17" fmla="*/ 2147483646 h 201"/>
                    <a:gd name="T18" fmla="*/ 2147483646 w 201"/>
                    <a:gd name="T19" fmla="*/ 0 h 201"/>
                    <a:gd name="T20" fmla="*/ 0 w 201"/>
                    <a:gd name="T21" fmla="*/ 2147483646 h 201"/>
                    <a:gd name="T22" fmla="*/ 2147483646 w 201"/>
                    <a:gd name="T23" fmla="*/ 2147483646 h 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1" h="201">
                      <a:moveTo>
                        <a:pt x="101" y="21"/>
                      </a:moveTo>
                      <a:lnTo>
                        <a:pt x="101" y="21"/>
                      </a:lnTo>
                      <a:cubicBezTo>
                        <a:pt x="145" y="21"/>
                        <a:pt x="181" y="56"/>
                        <a:pt x="181" y="101"/>
                      </a:cubicBezTo>
                      <a:cubicBezTo>
                        <a:pt x="181" y="145"/>
                        <a:pt x="145" y="181"/>
                        <a:pt x="101" y="181"/>
                      </a:cubicBezTo>
                      <a:cubicBezTo>
                        <a:pt x="57" y="181"/>
                        <a:pt x="21" y="145"/>
                        <a:pt x="21" y="101"/>
                      </a:cubicBezTo>
                      <a:cubicBezTo>
                        <a:pt x="21" y="56"/>
                        <a:pt x="57" y="21"/>
                        <a:pt x="101" y="21"/>
                      </a:cubicBezTo>
                      <a:close/>
                      <a:moveTo>
                        <a:pt x="101" y="201"/>
                      </a:moveTo>
                      <a:lnTo>
                        <a:pt x="101" y="201"/>
                      </a:lnTo>
                      <a:cubicBezTo>
                        <a:pt x="156" y="201"/>
                        <a:pt x="201" y="156"/>
                        <a:pt x="201" y="101"/>
                      </a:cubicBezTo>
                      <a:cubicBezTo>
                        <a:pt x="201" y="45"/>
                        <a:pt x="156" y="0"/>
                        <a:pt x="101" y="0"/>
                      </a:cubicBezTo>
                      <a:cubicBezTo>
                        <a:pt x="46" y="0"/>
                        <a:pt x="0" y="45"/>
                        <a:pt x="0" y="101"/>
                      </a:cubicBezTo>
                      <a:cubicBezTo>
                        <a:pt x="0" y="156"/>
                        <a:pt x="46" y="201"/>
                        <a:pt x="101" y="20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3" name="Freeform 78"/>
                <p:cNvSpPr>
                  <a:spLocks noEditPoints="1"/>
                </p:cNvSpPr>
                <p:nvPr/>
              </p:nvSpPr>
              <p:spPr bwMode="auto">
                <a:xfrm>
                  <a:off x="4940301" y="3114676"/>
                  <a:ext cx="393700" cy="217488"/>
                </a:xfrm>
                <a:custGeom>
                  <a:avLst/>
                  <a:gdLst>
                    <a:gd name="T0" fmla="*/ 2147483646 w 463"/>
                    <a:gd name="T1" fmla="*/ 2147483646 h 253"/>
                    <a:gd name="T2" fmla="*/ 2147483646 w 463"/>
                    <a:gd name="T3" fmla="*/ 2147483646 h 253"/>
                    <a:gd name="T4" fmla="*/ 2147483646 w 463"/>
                    <a:gd name="T5" fmla="*/ 2147483646 h 253"/>
                    <a:gd name="T6" fmla="*/ 2147483646 w 463"/>
                    <a:gd name="T7" fmla="*/ 2147483646 h 253"/>
                    <a:gd name="T8" fmla="*/ 2147483646 w 463"/>
                    <a:gd name="T9" fmla="*/ 2147483646 h 253"/>
                    <a:gd name="T10" fmla="*/ 2147483646 w 463"/>
                    <a:gd name="T11" fmla="*/ 2147483646 h 253"/>
                    <a:gd name="T12" fmla="*/ 2147483646 w 463"/>
                    <a:gd name="T13" fmla="*/ 2147483646 h 253"/>
                    <a:gd name="T14" fmla="*/ 2147483646 w 463"/>
                    <a:gd name="T15" fmla="*/ 2147483646 h 253"/>
                    <a:gd name="T16" fmla="*/ 2147483646 w 463"/>
                    <a:gd name="T17" fmla="*/ 2147483646 h 253"/>
                    <a:gd name="T18" fmla="*/ 2147483646 w 463"/>
                    <a:gd name="T19" fmla="*/ 1270297549 h 253"/>
                    <a:gd name="T20" fmla="*/ 2147483646 w 463"/>
                    <a:gd name="T21" fmla="*/ 1270297549 h 253"/>
                    <a:gd name="T22" fmla="*/ 2147483646 w 463"/>
                    <a:gd name="T23" fmla="*/ 2147483646 h 253"/>
                    <a:gd name="T24" fmla="*/ 2147483646 w 463"/>
                    <a:gd name="T25" fmla="*/ 2147483646 h 253"/>
                    <a:gd name="T26" fmla="*/ 2147483646 w 463"/>
                    <a:gd name="T27" fmla="*/ 2147483646 h 253"/>
                    <a:gd name="T28" fmla="*/ 2147483646 w 463"/>
                    <a:gd name="T29" fmla="*/ 2147483646 h 253"/>
                    <a:gd name="T30" fmla="*/ 2147483646 w 463"/>
                    <a:gd name="T31" fmla="*/ 2147483646 h 253"/>
                    <a:gd name="T32" fmla="*/ 2147483646 w 463"/>
                    <a:gd name="T33" fmla="*/ 2147483646 h 253"/>
                    <a:gd name="T34" fmla="*/ 2147483646 w 463"/>
                    <a:gd name="T35" fmla="*/ 2147483646 h 253"/>
                    <a:gd name="T36" fmla="*/ 2147483646 w 463"/>
                    <a:gd name="T37" fmla="*/ 2147483646 h 253"/>
                    <a:gd name="T38" fmla="*/ 2147483646 w 463"/>
                    <a:gd name="T39" fmla="*/ 1905815537 h 253"/>
                    <a:gd name="T40" fmla="*/ 2147483646 w 463"/>
                    <a:gd name="T41" fmla="*/ 2147483646 h 253"/>
                    <a:gd name="T42" fmla="*/ 2147483646 w 463"/>
                    <a:gd name="T43" fmla="*/ 2147483646 h 253"/>
                    <a:gd name="T44" fmla="*/ 2147483646 w 463"/>
                    <a:gd name="T45" fmla="*/ 2147483646 h 253"/>
                    <a:gd name="T46" fmla="*/ 0 w 463"/>
                    <a:gd name="T47" fmla="*/ 2147483646 h 253"/>
                    <a:gd name="T48" fmla="*/ 0 w 463"/>
                    <a:gd name="T49" fmla="*/ 2147483646 h 253"/>
                    <a:gd name="T50" fmla="*/ 2147483646 w 463"/>
                    <a:gd name="T51" fmla="*/ 2147483646 h 253"/>
                    <a:gd name="T52" fmla="*/ 2147483646 w 463"/>
                    <a:gd name="T53" fmla="*/ 2147483646 h 253"/>
                    <a:gd name="T54" fmla="*/ 2147483646 w 463"/>
                    <a:gd name="T55" fmla="*/ 2147483646 h 253"/>
                    <a:gd name="T56" fmla="*/ 2147483646 w 463"/>
                    <a:gd name="T57" fmla="*/ 2147483646 h 253"/>
                    <a:gd name="T58" fmla="*/ 2147483646 w 463"/>
                    <a:gd name="T59" fmla="*/ 2147483646 h 253"/>
                    <a:gd name="T60" fmla="*/ 2147483646 w 463"/>
                    <a:gd name="T61" fmla="*/ 2147483646 h 253"/>
                    <a:gd name="T62" fmla="*/ 2147483646 w 463"/>
                    <a:gd name="T63" fmla="*/ 2147483646 h 253"/>
                    <a:gd name="T64" fmla="*/ 2147483646 w 463"/>
                    <a:gd name="T65" fmla="*/ 2147483646 h 253"/>
                    <a:gd name="T66" fmla="*/ 2147483646 w 463"/>
                    <a:gd name="T67" fmla="*/ 2147483646 h 253"/>
                    <a:gd name="T68" fmla="*/ 2147483646 w 463"/>
                    <a:gd name="T69" fmla="*/ 2147483646 h 253"/>
                    <a:gd name="T70" fmla="*/ 2147483646 w 463"/>
                    <a:gd name="T71" fmla="*/ 2147483646 h 253"/>
                    <a:gd name="T72" fmla="*/ 2147483646 w 463"/>
                    <a:gd name="T73" fmla="*/ 2147483646 h 253"/>
                    <a:gd name="T74" fmla="*/ 2147483646 w 463"/>
                    <a:gd name="T75" fmla="*/ 2147483646 h 253"/>
                    <a:gd name="T76" fmla="*/ 2147483646 w 463"/>
                    <a:gd name="T77" fmla="*/ 2147483646 h 253"/>
                    <a:gd name="T78" fmla="*/ 2147483646 w 463"/>
                    <a:gd name="T79" fmla="*/ 2147483646 h 253"/>
                    <a:gd name="T80" fmla="*/ 2147483646 w 463"/>
                    <a:gd name="T81" fmla="*/ 2147483646 h 253"/>
                    <a:gd name="T82" fmla="*/ 2147483646 w 463"/>
                    <a:gd name="T83" fmla="*/ 2147483646 h 253"/>
                    <a:gd name="T84" fmla="*/ 2147483646 w 463"/>
                    <a:gd name="T85" fmla="*/ 2147483646 h 253"/>
                    <a:gd name="T86" fmla="*/ 2147483646 w 463"/>
                    <a:gd name="T87" fmla="*/ 2147483646 h 253"/>
                    <a:gd name="T88" fmla="*/ 2147483646 w 463"/>
                    <a:gd name="T89" fmla="*/ 2147483646 h 253"/>
                    <a:gd name="T90" fmla="*/ 2147483646 w 463"/>
                    <a:gd name="T91" fmla="*/ 2147483646 h 253"/>
                    <a:gd name="T92" fmla="*/ 2147483646 w 463"/>
                    <a:gd name="T93" fmla="*/ 2147483646 h 253"/>
                    <a:gd name="T94" fmla="*/ 2147483646 w 463"/>
                    <a:gd name="T95" fmla="*/ 2147483646 h 253"/>
                    <a:gd name="T96" fmla="*/ 2147483646 w 463"/>
                    <a:gd name="T97" fmla="*/ 2147483646 h 253"/>
                    <a:gd name="T98" fmla="*/ 2147483646 w 463"/>
                    <a:gd name="T99" fmla="*/ 2147483646 h 253"/>
                    <a:gd name="T100" fmla="*/ 2147483646 w 463"/>
                    <a:gd name="T101" fmla="*/ 2147483646 h 253"/>
                    <a:gd name="T102" fmla="*/ 2147483646 w 463"/>
                    <a:gd name="T103" fmla="*/ 2147483646 h 253"/>
                    <a:gd name="T104" fmla="*/ 2147483646 w 463"/>
                    <a:gd name="T105" fmla="*/ 2147483646 h 253"/>
                    <a:gd name="T106" fmla="*/ 2147483646 w 463"/>
                    <a:gd name="T107" fmla="*/ 2147483646 h 253"/>
                    <a:gd name="T108" fmla="*/ 2147483646 w 463"/>
                    <a:gd name="T109" fmla="*/ 2147483646 h 253"/>
                    <a:gd name="T110" fmla="*/ 2147483646 w 463"/>
                    <a:gd name="T111" fmla="*/ 1270297549 h 2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3" h="253">
                      <a:moveTo>
                        <a:pt x="173" y="55"/>
                      </a:moveTo>
                      <a:lnTo>
                        <a:pt x="173" y="55"/>
                      </a:lnTo>
                      <a:lnTo>
                        <a:pt x="173" y="157"/>
                      </a:lnTo>
                      <a:lnTo>
                        <a:pt x="16" y="157"/>
                      </a:lnTo>
                      <a:lnTo>
                        <a:pt x="16" y="55"/>
                      </a:lnTo>
                      <a:lnTo>
                        <a:pt x="137" y="55"/>
                      </a:lnTo>
                      <a:lnTo>
                        <a:pt x="138" y="55"/>
                      </a:lnTo>
                      <a:lnTo>
                        <a:pt x="173" y="55"/>
                      </a:lnTo>
                      <a:close/>
                      <a:moveTo>
                        <a:pt x="384" y="2"/>
                      </a:moveTo>
                      <a:lnTo>
                        <a:pt x="384" y="2"/>
                      </a:lnTo>
                      <a:cubicBezTo>
                        <a:pt x="380" y="0"/>
                        <a:pt x="375" y="1"/>
                        <a:pt x="372" y="4"/>
                      </a:cubicBezTo>
                      <a:lnTo>
                        <a:pt x="332" y="48"/>
                      </a:lnTo>
                      <a:lnTo>
                        <a:pt x="309" y="31"/>
                      </a:lnTo>
                      <a:cubicBezTo>
                        <a:pt x="308" y="30"/>
                        <a:pt x="306" y="29"/>
                        <a:pt x="303" y="29"/>
                      </a:cubicBezTo>
                      <a:lnTo>
                        <a:pt x="262" y="29"/>
                      </a:lnTo>
                      <a:cubicBezTo>
                        <a:pt x="260" y="29"/>
                        <a:pt x="258" y="30"/>
                        <a:pt x="256" y="32"/>
                      </a:cubicBezTo>
                      <a:lnTo>
                        <a:pt x="235" y="48"/>
                      </a:lnTo>
                      <a:lnTo>
                        <a:pt x="195" y="4"/>
                      </a:lnTo>
                      <a:cubicBezTo>
                        <a:pt x="191" y="1"/>
                        <a:pt x="186" y="0"/>
                        <a:pt x="182" y="3"/>
                      </a:cubicBezTo>
                      <a:lnTo>
                        <a:pt x="127" y="38"/>
                      </a:lnTo>
                      <a:lnTo>
                        <a:pt x="127" y="39"/>
                      </a:lnTo>
                      <a:lnTo>
                        <a:pt x="8" y="39"/>
                      </a:lnTo>
                      <a:cubicBezTo>
                        <a:pt x="3" y="39"/>
                        <a:pt x="0" y="42"/>
                        <a:pt x="0" y="47"/>
                      </a:cubicBezTo>
                      <a:lnTo>
                        <a:pt x="0" y="165"/>
                      </a:lnTo>
                      <a:cubicBezTo>
                        <a:pt x="0" y="170"/>
                        <a:pt x="3" y="173"/>
                        <a:pt x="8" y="173"/>
                      </a:cubicBezTo>
                      <a:lnTo>
                        <a:pt x="181" y="173"/>
                      </a:lnTo>
                      <a:cubicBezTo>
                        <a:pt x="186" y="173"/>
                        <a:pt x="189" y="170"/>
                        <a:pt x="189" y="165"/>
                      </a:cubicBezTo>
                      <a:lnTo>
                        <a:pt x="189" y="47"/>
                      </a:lnTo>
                      <a:cubicBezTo>
                        <a:pt x="189" y="42"/>
                        <a:pt x="186" y="39"/>
                        <a:pt x="181" y="39"/>
                      </a:cubicBezTo>
                      <a:lnTo>
                        <a:pt x="163" y="39"/>
                      </a:lnTo>
                      <a:lnTo>
                        <a:pt x="186" y="24"/>
                      </a:lnTo>
                      <a:lnTo>
                        <a:pt x="226" y="69"/>
                      </a:lnTo>
                      <a:cubicBezTo>
                        <a:pt x="230" y="72"/>
                        <a:pt x="236" y="73"/>
                        <a:pt x="240" y="70"/>
                      </a:cubicBezTo>
                      <a:lnTo>
                        <a:pt x="262" y="52"/>
                      </a:lnTo>
                      <a:lnTo>
                        <a:pt x="267" y="69"/>
                      </a:lnTo>
                      <a:lnTo>
                        <a:pt x="255" y="150"/>
                      </a:lnTo>
                      <a:lnTo>
                        <a:pt x="285" y="182"/>
                      </a:lnTo>
                      <a:lnTo>
                        <a:pt x="315" y="150"/>
                      </a:lnTo>
                      <a:lnTo>
                        <a:pt x="299" y="70"/>
                      </a:lnTo>
                      <a:lnTo>
                        <a:pt x="303" y="52"/>
                      </a:lnTo>
                      <a:lnTo>
                        <a:pt x="327" y="69"/>
                      </a:lnTo>
                      <a:cubicBezTo>
                        <a:pt x="331" y="72"/>
                        <a:pt x="337" y="72"/>
                        <a:pt x="340" y="68"/>
                      </a:cubicBezTo>
                      <a:lnTo>
                        <a:pt x="382" y="24"/>
                      </a:lnTo>
                      <a:cubicBezTo>
                        <a:pt x="396" y="31"/>
                        <a:pt x="428" y="49"/>
                        <a:pt x="443" y="59"/>
                      </a:cubicBezTo>
                      <a:lnTo>
                        <a:pt x="443" y="222"/>
                      </a:lnTo>
                      <a:lnTo>
                        <a:pt x="401" y="222"/>
                      </a:lnTo>
                      <a:cubicBezTo>
                        <a:pt x="398" y="215"/>
                        <a:pt x="391" y="211"/>
                        <a:pt x="383" y="211"/>
                      </a:cubicBezTo>
                      <a:cubicBezTo>
                        <a:pt x="371" y="211"/>
                        <a:pt x="362" y="220"/>
                        <a:pt x="362" y="232"/>
                      </a:cubicBezTo>
                      <a:cubicBezTo>
                        <a:pt x="362" y="243"/>
                        <a:pt x="371" y="253"/>
                        <a:pt x="383" y="253"/>
                      </a:cubicBezTo>
                      <a:cubicBezTo>
                        <a:pt x="391" y="253"/>
                        <a:pt x="398" y="248"/>
                        <a:pt x="401" y="242"/>
                      </a:cubicBezTo>
                      <a:lnTo>
                        <a:pt x="453" y="242"/>
                      </a:lnTo>
                      <a:cubicBezTo>
                        <a:pt x="459" y="242"/>
                        <a:pt x="463" y="237"/>
                        <a:pt x="463" y="232"/>
                      </a:cubicBezTo>
                      <a:lnTo>
                        <a:pt x="463" y="54"/>
                      </a:lnTo>
                      <a:cubicBezTo>
                        <a:pt x="463" y="51"/>
                        <a:pt x="462" y="48"/>
                        <a:pt x="459" y="46"/>
                      </a:cubicBezTo>
                      <a:cubicBezTo>
                        <a:pt x="443" y="34"/>
                        <a:pt x="387" y="3"/>
                        <a:pt x="384" y="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4" name="Freeform 79"/>
                <p:cNvSpPr/>
                <p:nvPr/>
              </p:nvSpPr>
              <p:spPr bwMode="auto">
                <a:xfrm>
                  <a:off x="4927601" y="3270251"/>
                  <a:ext cx="301625" cy="61913"/>
                </a:xfrm>
                <a:custGeom>
                  <a:avLst/>
                  <a:gdLst>
                    <a:gd name="T0" fmla="*/ 2147483646 w 354"/>
                    <a:gd name="T1" fmla="*/ 2147483646 h 71"/>
                    <a:gd name="T2" fmla="*/ 2147483646 w 354"/>
                    <a:gd name="T3" fmla="*/ 2147483646 h 71"/>
                    <a:gd name="T4" fmla="*/ 2147483646 w 354"/>
                    <a:gd name="T5" fmla="*/ 2147483646 h 71"/>
                    <a:gd name="T6" fmla="*/ 2147483646 w 354"/>
                    <a:gd name="T7" fmla="*/ 2147483646 h 71"/>
                    <a:gd name="T8" fmla="*/ 2147483646 w 354"/>
                    <a:gd name="T9" fmla="*/ 2147483646 h 71"/>
                    <a:gd name="T10" fmla="*/ 2147483646 w 354"/>
                    <a:gd name="T11" fmla="*/ 2147483646 h 71"/>
                    <a:gd name="T12" fmla="*/ 2147483646 w 354"/>
                    <a:gd name="T13" fmla="*/ 2147483646 h 71"/>
                    <a:gd name="T14" fmla="*/ 2147483646 w 354"/>
                    <a:gd name="T15" fmla="*/ 0 h 71"/>
                    <a:gd name="T16" fmla="*/ 2147483646 w 354"/>
                    <a:gd name="T17" fmla="*/ 0 h 71"/>
                    <a:gd name="T18" fmla="*/ 0 w 354"/>
                    <a:gd name="T19" fmla="*/ 2147483646 h 71"/>
                    <a:gd name="T20" fmla="*/ 0 w 354"/>
                    <a:gd name="T21" fmla="*/ 2147483646 h 71"/>
                    <a:gd name="T22" fmla="*/ 2147483646 w 354"/>
                    <a:gd name="T23" fmla="*/ 2147483646 h 71"/>
                    <a:gd name="T24" fmla="*/ 2147483646 w 354"/>
                    <a:gd name="T25" fmla="*/ 2147483646 h 71"/>
                    <a:gd name="T26" fmla="*/ 2147483646 w 354"/>
                    <a:gd name="T27" fmla="*/ 2147483646 h 71"/>
                    <a:gd name="T28" fmla="*/ 2147483646 w 354"/>
                    <a:gd name="T29" fmla="*/ 2147483646 h 71"/>
                    <a:gd name="T30" fmla="*/ 2147483646 w 354"/>
                    <a:gd name="T31" fmla="*/ 2147483646 h 71"/>
                    <a:gd name="T32" fmla="*/ 2147483646 w 354"/>
                    <a:gd name="T33" fmla="*/ 2147483646 h 71"/>
                    <a:gd name="T34" fmla="*/ 2147483646 w 354"/>
                    <a:gd name="T35" fmla="*/ 2147483646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4" h="71">
                      <a:moveTo>
                        <a:pt x="333" y="29"/>
                      </a:moveTo>
                      <a:lnTo>
                        <a:pt x="333" y="29"/>
                      </a:lnTo>
                      <a:cubicBezTo>
                        <a:pt x="325" y="29"/>
                        <a:pt x="319" y="33"/>
                        <a:pt x="315" y="40"/>
                      </a:cubicBezTo>
                      <a:lnTo>
                        <a:pt x="145" y="40"/>
                      </a:lnTo>
                      <a:lnTo>
                        <a:pt x="145" y="27"/>
                      </a:lnTo>
                      <a:lnTo>
                        <a:pt x="219" y="27"/>
                      </a:lnTo>
                      <a:lnTo>
                        <a:pt x="219" y="14"/>
                      </a:lnTo>
                      <a:lnTo>
                        <a:pt x="196" y="0"/>
                      </a:lnTo>
                      <a:lnTo>
                        <a:pt x="15" y="0"/>
                      </a:lnTo>
                      <a:lnTo>
                        <a:pt x="0" y="14"/>
                      </a:lnTo>
                      <a:lnTo>
                        <a:pt x="0" y="27"/>
                      </a:lnTo>
                      <a:lnTo>
                        <a:pt x="124" y="27"/>
                      </a:lnTo>
                      <a:lnTo>
                        <a:pt x="124" y="50"/>
                      </a:lnTo>
                      <a:cubicBezTo>
                        <a:pt x="124" y="55"/>
                        <a:pt x="129" y="60"/>
                        <a:pt x="135" y="60"/>
                      </a:cubicBezTo>
                      <a:lnTo>
                        <a:pt x="315" y="60"/>
                      </a:lnTo>
                      <a:cubicBezTo>
                        <a:pt x="318" y="67"/>
                        <a:pt x="325" y="71"/>
                        <a:pt x="333" y="71"/>
                      </a:cubicBezTo>
                      <a:cubicBezTo>
                        <a:pt x="345" y="71"/>
                        <a:pt x="354" y="62"/>
                        <a:pt x="354" y="50"/>
                      </a:cubicBezTo>
                      <a:cubicBezTo>
                        <a:pt x="354" y="38"/>
                        <a:pt x="345" y="29"/>
                        <a:pt x="333" y="2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grpSp>
          <p:nvGrpSpPr>
            <p:cNvPr id="222" name="组合 24839"/>
            <p:cNvGrpSpPr/>
            <p:nvPr/>
          </p:nvGrpSpPr>
          <p:grpSpPr bwMode="auto">
            <a:xfrm>
              <a:off x="4027765" y="1221733"/>
              <a:ext cx="482985" cy="577545"/>
              <a:chOff x="1675698" y="1813929"/>
              <a:chExt cx="684213" cy="687388"/>
            </a:xfrm>
          </p:grpSpPr>
          <p:sp>
            <p:nvSpPr>
              <p:cNvPr id="236" name="Freeform 10"/>
              <p:cNvSpPr/>
              <p:nvPr/>
            </p:nvSpPr>
            <p:spPr bwMode="auto">
              <a:xfrm>
                <a:off x="1675698" y="1813929"/>
                <a:ext cx="684213" cy="687388"/>
              </a:xfrm>
              <a:custGeom>
                <a:avLst/>
                <a:gdLst>
                  <a:gd name="T0" fmla="*/ 2147483646 w 804"/>
                  <a:gd name="T1" fmla="*/ 2147483646 h 804"/>
                  <a:gd name="T2" fmla="*/ 2147483646 w 804"/>
                  <a:gd name="T3" fmla="*/ 2147483646 h 804"/>
                  <a:gd name="T4" fmla="*/ 2147483646 w 804"/>
                  <a:gd name="T5" fmla="*/ 2147483646 h 804"/>
                  <a:gd name="T6" fmla="*/ 0 w 804"/>
                  <a:gd name="T7" fmla="*/ 2147483646 h 804"/>
                  <a:gd name="T8" fmla="*/ 2147483646 w 804"/>
                  <a:gd name="T9" fmla="*/ 0 h 804"/>
                  <a:gd name="T10" fmla="*/ 2147483646 w 804"/>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4">
                    <a:moveTo>
                      <a:pt x="804" y="402"/>
                    </a:moveTo>
                    <a:lnTo>
                      <a:pt x="804" y="402"/>
                    </a:lnTo>
                    <a:cubicBezTo>
                      <a:pt x="804" y="624"/>
                      <a:pt x="624" y="804"/>
                      <a:pt x="402" y="804"/>
                    </a:cubicBezTo>
                    <a:cubicBezTo>
                      <a:pt x="180" y="804"/>
                      <a:pt x="0" y="624"/>
                      <a:pt x="0" y="402"/>
                    </a:cubicBezTo>
                    <a:cubicBezTo>
                      <a:pt x="0" y="180"/>
                      <a:pt x="180" y="0"/>
                      <a:pt x="402" y="0"/>
                    </a:cubicBezTo>
                    <a:cubicBezTo>
                      <a:pt x="624" y="0"/>
                      <a:pt x="804" y="180"/>
                      <a:pt x="804"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37" name="组合 24803"/>
              <p:cNvGrpSpPr/>
              <p:nvPr/>
            </p:nvGrpSpPr>
            <p:grpSpPr bwMode="auto">
              <a:xfrm>
                <a:off x="1807461" y="1899629"/>
                <a:ext cx="465138" cy="436587"/>
                <a:chOff x="1954213" y="1928813"/>
                <a:chExt cx="465138" cy="436587"/>
              </a:xfrm>
            </p:grpSpPr>
            <p:sp>
              <p:nvSpPr>
                <p:cNvPr id="238" name="Freeform 154"/>
                <p:cNvSpPr>
                  <a:spLocks noEditPoints="1"/>
                </p:cNvSpPr>
                <p:nvPr/>
              </p:nvSpPr>
              <p:spPr bwMode="auto">
                <a:xfrm>
                  <a:off x="1954213" y="2024088"/>
                  <a:ext cx="306389" cy="341312"/>
                </a:xfrm>
                <a:custGeom>
                  <a:avLst/>
                  <a:gdLst>
                    <a:gd name="T0" fmla="*/ 2147483646 w 360"/>
                    <a:gd name="T1" fmla="*/ 2147483646 h 400"/>
                    <a:gd name="T2" fmla="*/ 2147483646 w 360"/>
                    <a:gd name="T3" fmla="*/ 2147483646 h 400"/>
                    <a:gd name="T4" fmla="*/ 2147483646 w 360"/>
                    <a:gd name="T5" fmla="*/ 2147483646 h 400"/>
                    <a:gd name="T6" fmla="*/ 2147483646 w 360"/>
                    <a:gd name="T7" fmla="*/ 2147483646 h 400"/>
                    <a:gd name="T8" fmla="*/ 2147483646 w 360"/>
                    <a:gd name="T9" fmla="*/ 2147483646 h 400"/>
                    <a:gd name="T10" fmla="*/ 2147483646 w 360"/>
                    <a:gd name="T11" fmla="*/ 2147483646 h 400"/>
                    <a:gd name="T12" fmla="*/ 2147483646 w 360"/>
                    <a:gd name="T13" fmla="*/ 2147483646 h 400"/>
                    <a:gd name="T14" fmla="*/ 2147483646 w 360"/>
                    <a:gd name="T15" fmla="*/ 2147483646 h 400"/>
                    <a:gd name="T16" fmla="*/ 2147483646 w 360"/>
                    <a:gd name="T17" fmla="*/ 2147483646 h 400"/>
                    <a:gd name="T18" fmla="*/ 2147483646 w 360"/>
                    <a:gd name="T19" fmla="*/ 2147483646 h 400"/>
                    <a:gd name="T20" fmla="*/ 2147483646 w 360"/>
                    <a:gd name="T21" fmla="*/ 2147483646 h 400"/>
                    <a:gd name="T22" fmla="*/ 2147483646 w 360"/>
                    <a:gd name="T23" fmla="*/ 2147483646 h 400"/>
                    <a:gd name="T24" fmla="*/ 2147483646 w 360"/>
                    <a:gd name="T25" fmla="*/ 2147483646 h 400"/>
                    <a:gd name="T26" fmla="*/ 2147483646 w 360"/>
                    <a:gd name="T27" fmla="*/ 2147483646 h 400"/>
                    <a:gd name="T28" fmla="*/ 2147483646 w 360"/>
                    <a:gd name="T29" fmla="*/ 2147483646 h 400"/>
                    <a:gd name="T30" fmla="*/ 2147483646 w 360"/>
                    <a:gd name="T31" fmla="*/ 2147483646 h 400"/>
                    <a:gd name="T32" fmla="*/ 2147483646 w 360"/>
                    <a:gd name="T33" fmla="*/ 2147483646 h 400"/>
                    <a:gd name="T34" fmla="*/ 2147483646 w 360"/>
                    <a:gd name="T35" fmla="*/ 2147483646 h 400"/>
                    <a:gd name="T36" fmla="*/ 2147483646 w 360"/>
                    <a:gd name="T37" fmla="*/ 2147483646 h 400"/>
                    <a:gd name="T38" fmla="*/ 2147483646 w 360"/>
                    <a:gd name="T39" fmla="*/ 2147483646 h 400"/>
                    <a:gd name="T40" fmla="*/ 2147483646 w 360"/>
                    <a:gd name="T41" fmla="*/ 2147483646 h 400"/>
                    <a:gd name="T42" fmla="*/ 2147483646 w 360"/>
                    <a:gd name="T43" fmla="*/ 2147483646 h 400"/>
                    <a:gd name="T44" fmla="*/ 2147483646 w 360"/>
                    <a:gd name="T45" fmla="*/ 2147483646 h 400"/>
                    <a:gd name="T46" fmla="*/ 2147483646 w 360"/>
                    <a:gd name="T47" fmla="*/ 2147483646 h 400"/>
                    <a:gd name="T48" fmla="*/ 2147483646 w 360"/>
                    <a:gd name="T49" fmla="*/ 2147483646 h 400"/>
                    <a:gd name="T50" fmla="*/ 2147483646 w 360"/>
                    <a:gd name="T51" fmla="*/ 2147483646 h 400"/>
                    <a:gd name="T52" fmla="*/ 2147483646 w 360"/>
                    <a:gd name="T53" fmla="*/ 2147483646 h 400"/>
                    <a:gd name="T54" fmla="*/ 2147483646 w 360"/>
                    <a:gd name="T55" fmla="*/ 2147483646 h 400"/>
                    <a:gd name="T56" fmla="*/ 2147483646 w 360"/>
                    <a:gd name="T57" fmla="*/ 2147483646 h 400"/>
                    <a:gd name="T58" fmla="*/ 2147483646 w 360"/>
                    <a:gd name="T59" fmla="*/ 2147483646 h 400"/>
                    <a:gd name="T60" fmla="*/ 2147483646 w 360"/>
                    <a:gd name="T61" fmla="*/ 2147483646 h 400"/>
                    <a:gd name="T62" fmla="*/ 2147483646 w 360"/>
                    <a:gd name="T63" fmla="*/ 2147483646 h 400"/>
                    <a:gd name="T64" fmla="*/ 2147483646 w 360"/>
                    <a:gd name="T65" fmla="*/ 2147483646 h 400"/>
                    <a:gd name="T66" fmla="*/ 2147483646 w 360"/>
                    <a:gd name="T67" fmla="*/ 2147483646 h 400"/>
                    <a:gd name="T68" fmla="*/ 2147483646 w 360"/>
                    <a:gd name="T69" fmla="*/ 2147483646 h 400"/>
                    <a:gd name="T70" fmla="*/ 2147483646 w 360"/>
                    <a:gd name="T71" fmla="*/ 2147483646 h 400"/>
                    <a:gd name="T72" fmla="*/ 2147483646 w 360"/>
                    <a:gd name="T73" fmla="*/ 2147483646 h 400"/>
                    <a:gd name="T74" fmla="*/ 2147483646 w 360"/>
                    <a:gd name="T75" fmla="*/ 2147483646 h 400"/>
                    <a:gd name="T76" fmla="*/ 2147483646 w 360"/>
                    <a:gd name="T77" fmla="*/ 2147483646 h 400"/>
                    <a:gd name="T78" fmla="*/ 2147483646 w 360"/>
                    <a:gd name="T79" fmla="*/ 0 h 400"/>
                    <a:gd name="T80" fmla="*/ 0 w 360"/>
                    <a:gd name="T81" fmla="*/ 2147483646 h 400"/>
                    <a:gd name="T82" fmla="*/ 2147483646 w 360"/>
                    <a:gd name="T83" fmla="*/ 2147483646 h 400"/>
                    <a:gd name="T84" fmla="*/ 2147483646 w 360"/>
                    <a:gd name="T85" fmla="*/ 2147483646 h 400"/>
                    <a:gd name="T86" fmla="*/ 2147483646 w 360"/>
                    <a:gd name="T87" fmla="*/ 2147483646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0" h="400">
                      <a:moveTo>
                        <a:pt x="254" y="56"/>
                      </a:moveTo>
                      <a:lnTo>
                        <a:pt x="254" y="56"/>
                      </a:lnTo>
                      <a:lnTo>
                        <a:pt x="254" y="133"/>
                      </a:lnTo>
                      <a:lnTo>
                        <a:pt x="201" y="125"/>
                      </a:lnTo>
                      <a:lnTo>
                        <a:pt x="201" y="43"/>
                      </a:lnTo>
                      <a:lnTo>
                        <a:pt x="254" y="56"/>
                      </a:lnTo>
                      <a:close/>
                      <a:moveTo>
                        <a:pt x="112" y="379"/>
                      </a:moveTo>
                      <a:lnTo>
                        <a:pt x="112" y="379"/>
                      </a:lnTo>
                      <a:lnTo>
                        <a:pt x="112" y="295"/>
                      </a:lnTo>
                      <a:lnTo>
                        <a:pt x="189" y="288"/>
                      </a:lnTo>
                      <a:lnTo>
                        <a:pt x="189" y="366"/>
                      </a:lnTo>
                      <a:lnTo>
                        <a:pt x="112" y="379"/>
                      </a:lnTo>
                      <a:close/>
                      <a:moveTo>
                        <a:pt x="254" y="205"/>
                      </a:moveTo>
                      <a:lnTo>
                        <a:pt x="254" y="205"/>
                      </a:lnTo>
                      <a:lnTo>
                        <a:pt x="201" y="205"/>
                      </a:lnTo>
                      <a:lnTo>
                        <a:pt x="201" y="129"/>
                      </a:lnTo>
                      <a:lnTo>
                        <a:pt x="254" y="137"/>
                      </a:lnTo>
                      <a:lnTo>
                        <a:pt x="254" y="205"/>
                      </a:lnTo>
                      <a:close/>
                      <a:moveTo>
                        <a:pt x="304" y="145"/>
                      </a:moveTo>
                      <a:lnTo>
                        <a:pt x="304" y="145"/>
                      </a:lnTo>
                      <a:lnTo>
                        <a:pt x="304" y="205"/>
                      </a:lnTo>
                      <a:lnTo>
                        <a:pt x="266" y="205"/>
                      </a:lnTo>
                      <a:lnTo>
                        <a:pt x="266" y="139"/>
                      </a:lnTo>
                      <a:lnTo>
                        <a:pt x="304" y="145"/>
                      </a:lnTo>
                      <a:close/>
                      <a:moveTo>
                        <a:pt x="304" y="141"/>
                      </a:moveTo>
                      <a:lnTo>
                        <a:pt x="304" y="141"/>
                      </a:lnTo>
                      <a:lnTo>
                        <a:pt x="266" y="135"/>
                      </a:lnTo>
                      <a:lnTo>
                        <a:pt x="266" y="59"/>
                      </a:lnTo>
                      <a:lnTo>
                        <a:pt x="304" y="68"/>
                      </a:lnTo>
                      <a:lnTo>
                        <a:pt x="304" y="141"/>
                      </a:lnTo>
                      <a:close/>
                      <a:moveTo>
                        <a:pt x="344" y="147"/>
                      </a:moveTo>
                      <a:lnTo>
                        <a:pt x="344" y="147"/>
                      </a:lnTo>
                      <a:lnTo>
                        <a:pt x="316" y="142"/>
                      </a:lnTo>
                      <a:lnTo>
                        <a:pt x="316" y="71"/>
                      </a:lnTo>
                      <a:lnTo>
                        <a:pt x="344" y="78"/>
                      </a:lnTo>
                      <a:lnTo>
                        <a:pt x="344" y="147"/>
                      </a:lnTo>
                      <a:close/>
                      <a:moveTo>
                        <a:pt x="316" y="276"/>
                      </a:moveTo>
                      <a:lnTo>
                        <a:pt x="316" y="276"/>
                      </a:lnTo>
                      <a:lnTo>
                        <a:pt x="344" y="273"/>
                      </a:lnTo>
                      <a:lnTo>
                        <a:pt x="344" y="339"/>
                      </a:lnTo>
                      <a:lnTo>
                        <a:pt x="316" y="344"/>
                      </a:lnTo>
                      <a:lnTo>
                        <a:pt x="316" y="276"/>
                      </a:lnTo>
                      <a:close/>
                      <a:moveTo>
                        <a:pt x="266" y="281"/>
                      </a:moveTo>
                      <a:lnTo>
                        <a:pt x="266" y="281"/>
                      </a:lnTo>
                      <a:lnTo>
                        <a:pt x="304" y="277"/>
                      </a:lnTo>
                      <a:lnTo>
                        <a:pt x="304" y="346"/>
                      </a:lnTo>
                      <a:lnTo>
                        <a:pt x="266" y="353"/>
                      </a:lnTo>
                      <a:lnTo>
                        <a:pt x="266" y="281"/>
                      </a:lnTo>
                      <a:close/>
                      <a:moveTo>
                        <a:pt x="254" y="282"/>
                      </a:moveTo>
                      <a:lnTo>
                        <a:pt x="254" y="282"/>
                      </a:lnTo>
                      <a:lnTo>
                        <a:pt x="254" y="355"/>
                      </a:lnTo>
                      <a:lnTo>
                        <a:pt x="201" y="364"/>
                      </a:lnTo>
                      <a:lnTo>
                        <a:pt x="201" y="286"/>
                      </a:lnTo>
                      <a:lnTo>
                        <a:pt x="254" y="282"/>
                      </a:lnTo>
                      <a:close/>
                      <a:moveTo>
                        <a:pt x="304" y="273"/>
                      </a:moveTo>
                      <a:lnTo>
                        <a:pt x="304" y="273"/>
                      </a:lnTo>
                      <a:lnTo>
                        <a:pt x="266" y="276"/>
                      </a:lnTo>
                      <a:lnTo>
                        <a:pt x="266" y="209"/>
                      </a:lnTo>
                      <a:lnTo>
                        <a:pt x="304" y="209"/>
                      </a:lnTo>
                      <a:lnTo>
                        <a:pt x="304" y="273"/>
                      </a:lnTo>
                      <a:close/>
                      <a:moveTo>
                        <a:pt x="344" y="210"/>
                      </a:moveTo>
                      <a:lnTo>
                        <a:pt x="344" y="210"/>
                      </a:lnTo>
                      <a:lnTo>
                        <a:pt x="344" y="269"/>
                      </a:lnTo>
                      <a:lnTo>
                        <a:pt x="316" y="272"/>
                      </a:lnTo>
                      <a:lnTo>
                        <a:pt x="316" y="209"/>
                      </a:lnTo>
                      <a:lnTo>
                        <a:pt x="344" y="210"/>
                      </a:lnTo>
                      <a:close/>
                      <a:moveTo>
                        <a:pt x="344" y="206"/>
                      </a:moveTo>
                      <a:lnTo>
                        <a:pt x="344" y="206"/>
                      </a:lnTo>
                      <a:lnTo>
                        <a:pt x="316" y="205"/>
                      </a:lnTo>
                      <a:lnTo>
                        <a:pt x="316" y="146"/>
                      </a:lnTo>
                      <a:lnTo>
                        <a:pt x="344" y="151"/>
                      </a:lnTo>
                      <a:lnTo>
                        <a:pt x="344" y="206"/>
                      </a:lnTo>
                      <a:close/>
                      <a:moveTo>
                        <a:pt x="201" y="209"/>
                      </a:moveTo>
                      <a:lnTo>
                        <a:pt x="201" y="209"/>
                      </a:lnTo>
                      <a:lnTo>
                        <a:pt x="254" y="209"/>
                      </a:lnTo>
                      <a:lnTo>
                        <a:pt x="254" y="278"/>
                      </a:lnTo>
                      <a:lnTo>
                        <a:pt x="201" y="282"/>
                      </a:lnTo>
                      <a:lnTo>
                        <a:pt x="201" y="209"/>
                      </a:lnTo>
                      <a:close/>
                      <a:moveTo>
                        <a:pt x="112" y="208"/>
                      </a:moveTo>
                      <a:lnTo>
                        <a:pt x="112" y="208"/>
                      </a:lnTo>
                      <a:lnTo>
                        <a:pt x="189" y="209"/>
                      </a:lnTo>
                      <a:lnTo>
                        <a:pt x="189" y="284"/>
                      </a:lnTo>
                      <a:lnTo>
                        <a:pt x="112" y="291"/>
                      </a:lnTo>
                      <a:lnTo>
                        <a:pt x="112" y="208"/>
                      </a:lnTo>
                      <a:close/>
                      <a:moveTo>
                        <a:pt x="189" y="127"/>
                      </a:moveTo>
                      <a:lnTo>
                        <a:pt x="189" y="127"/>
                      </a:lnTo>
                      <a:lnTo>
                        <a:pt x="189" y="205"/>
                      </a:lnTo>
                      <a:lnTo>
                        <a:pt x="112" y="204"/>
                      </a:lnTo>
                      <a:lnTo>
                        <a:pt x="112" y="115"/>
                      </a:lnTo>
                      <a:lnTo>
                        <a:pt x="189" y="127"/>
                      </a:lnTo>
                      <a:close/>
                      <a:moveTo>
                        <a:pt x="189" y="40"/>
                      </a:moveTo>
                      <a:lnTo>
                        <a:pt x="189" y="40"/>
                      </a:lnTo>
                      <a:lnTo>
                        <a:pt x="189" y="123"/>
                      </a:lnTo>
                      <a:lnTo>
                        <a:pt x="112" y="111"/>
                      </a:lnTo>
                      <a:lnTo>
                        <a:pt x="112" y="21"/>
                      </a:lnTo>
                      <a:lnTo>
                        <a:pt x="189" y="40"/>
                      </a:lnTo>
                      <a:close/>
                      <a:moveTo>
                        <a:pt x="42" y="330"/>
                      </a:moveTo>
                      <a:lnTo>
                        <a:pt x="42" y="330"/>
                      </a:lnTo>
                      <a:cubicBezTo>
                        <a:pt x="42" y="318"/>
                        <a:pt x="33" y="309"/>
                        <a:pt x="21" y="309"/>
                      </a:cubicBezTo>
                      <a:cubicBezTo>
                        <a:pt x="9" y="309"/>
                        <a:pt x="0" y="318"/>
                        <a:pt x="0" y="330"/>
                      </a:cubicBezTo>
                      <a:cubicBezTo>
                        <a:pt x="0" y="338"/>
                        <a:pt x="4" y="345"/>
                        <a:pt x="11" y="348"/>
                      </a:cubicBezTo>
                      <a:lnTo>
                        <a:pt x="11" y="390"/>
                      </a:lnTo>
                      <a:cubicBezTo>
                        <a:pt x="11" y="395"/>
                        <a:pt x="15" y="400"/>
                        <a:pt x="21" y="400"/>
                      </a:cubicBezTo>
                      <a:lnTo>
                        <a:pt x="102" y="400"/>
                      </a:lnTo>
                      <a:cubicBezTo>
                        <a:pt x="103" y="400"/>
                        <a:pt x="104" y="400"/>
                        <a:pt x="105" y="399"/>
                      </a:cubicBezTo>
                      <a:cubicBezTo>
                        <a:pt x="106" y="400"/>
                        <a:pt x="107" y="400"/>
                        <a:pt x="108" y="400"/>
                      </a:cubicBezTo>
                      <a:lnTo>
                        <a:pt x="109" y="400"/>
                      </a:lnTo>
                      <a:lnTo>
                        <a:pt x="350" y="359"/>
                      </a:lnTo>
                      <a:cubicBezTo>
                        <a:pt x="352" y="358"/>
                        <a:pt x="353" y="358"/>
                        <a:pt x="354" y="357"/>
                      </a:cubicBezTo>
                      <a:cubicBezTo>
                        <a:pt x="357" y="356"/>
                        <a:pt x="360" y="353"/>
                        <a:pt x="360" y="350"/>
                      </a:cubicBezTo>
                      <a:lnTo>
                        <a:pt x="360" y="70"/>
                      </a:lnTo>
                      <a:cubicBezTo>
                        <a:pt x="360" y="67"/>
                        <a:pt x="359" y="65"/>
                        <a:pt x="357" y="64"/>
                      </a:cubicBezTo>
                      <a:cubicBezTo>
                        <a:pt x="356" y="62"/>
                        <a:pt x="354" y="60"/>
                        <a:pt x="351" y="59"/>
                      </a:cubicBezTo>
                      <a:lnTo>
                        <a:pt x="201" y="22"/>
                      </a:lnTo>
                      <a:lnTo>
                        <a:pt x="199" y="22"/>
                      </a:lnTo>
                      <a:lnTo>
                        <a:pt x="111" y="0"/>
                      </a:lnTo>
                      <a:lnTo>
                        <a:pt x="108" y="0"/>
                      </a:lnTo>
                      <a:lnTo>
                        <a:pt x="21" y="0"/>
                      </a:lnTo>
                      <a:cubicBezTo>
                        <a:pt x="15" y="0"/>
                        <a:pt x="11" y="4"/>
                        <a:pt x="11" y="10"/>
                      </a:cubicBezTo>
                      <a:lnTo>
                        <a:pt x="11" y="251"/>
                      </a:lnTo>
                      <a:cubicBezTo>
                        <a:pt x="4" y="254"/>
                        <a:pt x="0" y="261"/>
                        <a:pt x="0" y="269"/>
                      </a:cubicBezTo>
                      <a:cubicBezTo>
                        <a:pt x="0" y="281"/>
                        <a:pt x="9" y="290"/>
                        <a:pt x="21" y="290"/>
                      </a:cubicBezTo>
                      <a:cubicBezTo>
                        <a:pt x="32" y="290"/>
                        <a:pt x="42" y="281"/>
                        <a:pt x="42" y="269"/>
                      </a:cubicBezTo>
                      <a:cubicBezTo>
                        <a:pt x="42" y="261"/>
                        <a:pt x="37" y="255"/>
                        <a:pt x="31" y="251"/>
                      </a:cubicBezTo>
                      <a:lnTo>
                        <a:pt x="31" y="20"/>
                      </a:lnTo>
                      <a:lnTo>
                        <a:pt x="92" y="20"/>
                      </a:lnTo>
                      <a:cubicBezTo>
                        <a:pt x="92" y="20"/>
                        <a:pt x="92" y="21"/>
                        <a:pt x="92" y="21"/>
                      </a:cubicBezTo>
                      <a:lnTo>
                        <a:pt x="92" y="379"/>
                      </a:lnTo>
                      <a:cubicBezTo>
                        <a:pt x="92" y="379"/>
                        <a:pt x="92" y="379"/>
                        <a:pt x="92" y="380"/>
                      </a:cubicBezTo>
                      <a:lnTo>
                        <a:pt x="31" y="380"/>
                      </a:lnTo>
                      <a:lnTo>
                        <a:pt x="31" y="348"/>
                      </a:lnTo>
                      <a:cubicBezTo>
                        <a:pt x="37" y="345"/>
                        <a:pt x="42" y="338"/>
                        <a:pt x="42" y="33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9" name="Freeform 155"/>
                <p:cNvSpPr>
                  <a:spLocks noEditPoints="1"/>
                </p:cNvSpPr>
                <p:nvPr/>
              </p:nvSpPr>
              <p:spPr bwMode="auto">
                <a:xfrm>
                  <a:off x="2063750" y="1928813"/>
                  <a:ext cx="39688" cy="47625"/>
                </a:xfrm>
                <a:custGeom>
                  <a:avLst/>
                  <a:gdLst>
                    <a:gd name="T0" fmla="*/ 2147483646 w 48"/>
                    <a:gd name="T1" fmla="*/ 2147483646 h 55"/>
                    <a:gd name="T2" fmla="*/ 2147483646 w 48"/>
                    <a:gd name="T3" fmla="*/ 2147483646 h 55"/>
                    <a:gd name="T4" fmla="*/ 2147483646 w 48"/>
                    <a:gd name="T5" fmla="*/ 2147483646 h 55"/>
                    <a:gd name="T6" fmla="*/ 2147483646 w 48"/>
                    <a:gd name="T7" fmla="*/ 2147483646 h 55"/>
                    <a:gd name="T8" fmla="*/ 2147483646 w 48"/>
                    <a:gd name="T9" fmla="*/ 2147483646 h 55"/>
                    <a:gd name="T10" fmla="*/ 2147483646 w 48"/>
                    <a:gd name="T11" fmla="*/ 2147483646 h 55"/>
                    <a:gd name="T12" fmla="*/ 2147483646 w 48"/>
                    <a:gd name="T13" fmla="*/ 2147483646 h 55"/>
                    <a:gd name="T14" fmla="*/ 2147483646 w 48"/>
                    <a:gd name="T15" fmla="*/ 2147483646 h 55"/>
                    <a:gd name="T16" fmla="*/ 2147483646 w 48"/>
                    <a:gd name="T17" fmla="*/ 2147483646 h 55"/>
                    <a:gd name="T18" fmla="*/ 2147483646 w 48"/>
                    <a:gd name="T19" fmla="*/ 2147483646 h 55"/>
                    <a:gd name="T20" fmla="*/ 2147483646 w 48"/>
                    <a:gd name="T21" fmla="*/ 2147483646 h 55"/>
                    <a:gd name="T22" fmla="*/ 2147483646 w 48"/>
                    <a:gd name="T23" fmla="*/ 2147483646 h 55"/>
                    <a:gd name="T24" fmla="*/ 2147483646 w 48"/>
                    <a:gd name="T25" fmla="*/ 2147483646 h 55"/>
                    <a:gd name="T26" fmla="*/ 2147483646 w 48"/>
                    <a:gd name="T27" fmla="*/ 2147483646 h 55"/>
                    <a:gd name="T28" fmla="*/ 2147483646 w 48"/>
                    <a:gd name="T29" fmla="*/ 2147483646 h 55"/>
                    <a:gd name="T30" fmla="*/ 2147483646 w 48"/>
                    <a:gd name="T31" fmla="*/ 2147483646 h 55"/>
                    <a:gd name="T32" fmla="*/ 2147483646 w 48"/>
                    <a:gd name="T33" fmla="*/ 2147483646 h 55"/>
                    <a:gd name="T34" fmla="*/ 2147483646 w 48"/>
                    <a:gd name="T35" fmla="*/ 649325311 h 55"/>
                    <a:gd name="T36" fmla="*/ 2147483646 w 48"/>
                    <a:gd name="T37" fmla="*/ 0 h 55"/>
                    <a:gd name="T38" fmla="*/ 0 w 48"/>
                    <a:gd name="T39" fmla="*/ 2147483646 h 55"/>
                    <a:gd name="T40" fmla="*/ 0 w 48"/>
                    <a:gd name="T41" fmla="*/ 2147483646 h 55"/>
                    <a:gd name="T42" fmla="*/ 565381192 w 48"/>
                    <a:gd name="T43" fmla="*/ 2147483646 h 55"/>
                    <a:gd name="T44" fmla="*/ 2147483646 w 48"/>
                    <a:gd name="T45" fmla="*/ 2147483646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8" h="55">
                      <a:moveTo>
                        <a:pt x="8" y="12"/>
                      </a:moveTo>
                      <a:lnTo>
                        <a:pt x="8" y="12"/>
                      </a:lnTo>
                      <a:cubicBezTo>
                        <a:pt x="8" y="10"/>
                        <a:pt x="8" y="9"/>
                        <a:pt x="8" y="9"/>
                      </a:cubicBezTo>
                      <a:lnTo>
                        <a:pt x="38" y="16"/>
                      </a:lnTo>
                      <a:cubicBezTo>
                        <a:pt x="39" y="16"/>
                        <a:pt x="40" y="18"/>
                        <a:pt x="40" y="19"/>
                      </a:cubicBezTo>
                      <a:lnTo>
                        <a:pt x="40" y="44"/>
                      </a:lnTo>
                      <a:cubicBezTo>
                        <a:pt x="40" y="46"/>
                        <a:pt x="39" y="47"/>
                        <a:pt x="39" y="47"/>
                      </a:cubicBezTo>
                      <a:lnTo>
                        <a:pt x="9" y="43"/>
                      </a:lnTo>
                      <a:cubicBezTo>
                        <a:pt x="8" y="43"/>
                        <a:pt x="8" y="42"/>
                        <a:pt x="8" y="40"/>
                      </a:cubicBezTo>
                      <a:lnTo>
                        <a:pt x="8" y="12"/>
                      </a:lnTo>
                      <a:close/>
                      <a:moveTo>
                        <a:pt x="7" y="51"/>
                      </a:moveTo>
                      <a:lnTo>
                        <a:pt x="7" y="51"/>
                      </a:lnTo>
                      <a:lnTo>
                        <a:pt x="39" y="55"/>
                      </a:lnTo>
                      <a:lnTo>
                        <a:pt x="40" y="55"/>
                      </a:lnTo>
                      <a:cubicBezTo>
                        <a:pt x="44" y="55"/>
                        <a:pt x="48" y="50"/>
                        <a:pt x="48" y="44"/>
                      </a:cubicBezTo>
                      <a:lnTo>
                        <a:pt x="48" y="19"/>
                      </a:lnTo>
                      <a:cubicBezTo>
                        <a:pt x="48" y="14"/>
                        <a:pt x="44" y="9"/>
                        <a:pt x="40" y="8"/>
                      </a:cubicBezTo>
                      <a:lnTo>
                        <a:pt x="9" y="1"/>
                      </a:lnTo>
                      <a:lnTo>
                        <a:pt x="8" y="0"/>
                      </a:lnTo>
                      <a:cubicBezTo>
                        <a:pt x="3" y="0"/>
                        <a:pt x="0" y="5"/>
                        <a:pt x="0" y="12"/>
                      </a:cubicBezTo>
                      <a:lnTo>
                        <a:pt x="0" y="40"/>
                      </a:lnTo>
                      <a:cubicBezTo>
                        <a:pt x="0" y="42"/>
                        <a:pt x="0" y="45"/>
                        <a:pt x="1" y="47"/>
                      </a:cubicBezTo>
                      <a:cubicBezTo>
                        <a:pt x="3" y="50"/>
                        <a:pt x="5" y="51"/>
                        <a:pt x="7" y="5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0" name="Freeform 156"/>
                <p:cNvSpPr>
                  <a:spLocks noEditPoints="1"/>
                </p:cNvSpPr>
                <p:nvPr/>
              </p:nvSpPr>
              <p:spPr bwMode="auto">
                <a:xfrm>
                  <a:off x="2133600" y="1946275"/>
                  <a:ext cx="31750" cy="39688"/>
                </a:xfrm>
                <a:custGeom>
                  <a:avLst/>
                  <a:gdLst>
                    <a:gd name="T0" fmla="*/ 2147483646 w 39"/>
                    <a:gd name="T1" fmla="*/ 2147483646 h 47"/>
                    <a:gd name="T2" fmla="*/ 2147483646 w 39"/>
                    <a:gd name="T3" fmla="*/ 2147483646 h 47"/>
                    <a:gd name="T4" fmla="*/ 2147483646 w 39"/>
                    <a:gd name="T5" fmla="*/ 2147483646 h 47"/>
                    <a:gd name="T6" fmla="*/ 2147483646 w 39"/>
                    <a:gd name="T7" fmla="*/ 2147483646 h 47"/>
                    <a:gd name="T8" fmla="*/ 2147483646 w 39"/>
                    <a:gd name="T9" fmla="*/ 2147483646 h 47"/>
                    <a:gd name="T10" fmla="*/ 2147483646 w 39"/>
                    <a:gd name="T11" fmla="*/ 2147483646 h 47"/>
                    <a:gd name="T12" fmla="*/ 2147483646 w 39"/>
                    <a:gd name="T13" fmla="*/ 2147483646 h 47"/>
                    <a:gd name="T14" fmla="*/ 2147483646 w 39"/>
                    <a:gd name="T15" fmla="*/ 2147483646 h 47"/>
                    <a:gd name="T16" fmla="*/ 2147483646 w 39"/>
                    <a:gd name="T17" fmla="*/ 2147483646 h 47"/>
                    <a:gd name="T18" fmla="*/ 2147483646 w 39"/>
                    <a:gd name="T19" fmla="*/ 2147483646 h 47"/>
                    <a:gd name="T20" fmla="*/ 539488673 w 39"/>
                    <a:gd name="T21" fmla="*/ 2147483646 h 47"/>
                    <a:gd name="T22" fmla="*/ 539488673 w 39"/>
                    <a:gd name="T23" fmla="*/ 2147483646 h 47"/>
                    <a:gd name="T24" fmla="*/ 2147483646 w 39"/>
                    <a:gd name="T25" fmla="*/ 2147483646 h 47"/>
                    <a:gd name="T26" fmla="*/ 2147483646 w 39"/>
                    <a:gd name="T27" fmla="*/ 2147483646 h 47"/>
                    <a:gd name="T28" fmla="*/ 2147483646 w 39"/>
                    <a:gd name="T29" fmla="*/ 2147483646 h 47"/>
                    <a:gd name="T30" fmla="*/ 2147483646 w 39"/>
                    <a:gd name="T31" fmla="*/ 2147483646 h 47"/>
                    <a:gd name="T32" fmla="*/ 2147483646 w 39"/>
                    <a:gd name="T33" fmla="*/ 2147483646 h 47"/>
                    <a:gd name="T34" fmla="*/ 2147483646 w 39"/>
                    <a:gd name="T35" fmla="*/ 2147483646 h 47"/>
                    <a:gd name="T36" fmla="*/ 2147483646 w 39"/>
                    <a:gd name="T37" fmla="*/ 2147483646 h 47"/>
                    <a:gd name="T38" fmla="*/ 2147483646 w 39"/>
                    <a:gd name="T39" fmla="*/ 0 h 47"/>
                    <a:gd name="T40" fmla="*/ 2147483646 w 39"/>
                    <a:gd name="T41" fmla="*/ 0 h 47"/>
                    <a:gd name="T42" fmla="*/ 0 w 39"/>
                    <a:gd name="T43" fmla="*/ 2147483646 h 47"/>
                    <a:gd name="T44" fmla="*/ 0 w 39"/>
                    <a:gd name="T45" fmla="*/ 2147483646 h 47"/>
                    <a:gd name="T46" fmla="*/ 539488673 w 39"/>
                    <a:gd name="T47" fmla="*/ 2147483646 h 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 h="47">
                      <a:moveTo>
                        <a:pt x="8" y="11"/>
                      </a:moveTo>
                      <a:lnTo>
                        <a:pt x="8" y="11"/>
                      </a:lnTo>
                      <a:cubicBezTo>
                        <a:pt x="8" y="10"/>
                        <a:pt x="8" y="9"/>
                        <a:pt x="8" y="8"/>
                      </a:cubicBezTo>
                      <a:lnTo>
                        <a:pt x="30" y="15"/>
                      </a:lnTo>
                      <a:cubicBezTo>
                        <a:pt x="31" y="15"/>
                        <a:pt x="31" y="16"/>
                        <a:pt x="31" y="18"/>
                      </a:cubicBezTo>
                      <a:lnTo>
                        <a:pt x="31" y="37"/>
                      </a:lnTo>
                      <a:cubicBezTo>
                        <a:pt x="31" y="38"/>
                        <a:pt x="31" y="38"/>
                        <a:pt x="31" y="39"/>
                      </a:cubicBezTo>
                      <a:lnTo>
                        <a:pt x="8" y="36"/>
                      </a:lnTo>
                      <a:cubicBezTo>
                        <a:pt x="8" y="35"/>
                        <a:pt x="8" y="34"/>
                        <a:pt x="8" y="33"/>
                      </a:cubicBezTo>
                      <a:lnTo>
                        <a:pt x="8" y="11"/>
                      </a:lnTo>
                      <a:close/>
                      <a:moveTo>
                        <a:pt x="1" y="39"/>
                      </a:moveTo>
                      <a:lnTo>
                        <a:pt x="1" y="39"/>
                      </a:lnTo>
                      <a:cubicBezTo>
                        <a:pt x="3" y="42"/>
                        <a:pt x="5" y="43"/>
                        <a:pt x="7" y="43"/>
                      </a:cubicBezTo>
                      <a:lnTo>
                        <a:pt x="31" y="47"/>
                      </a:lnTo>
                      <a:cubicBezTo>
                        <a:pt x="36" y="47"/>
                        <a:pt x="39" y="42"/>
                        <a:pt x="39" y="37"/>
                      </a:cubicBezTo>
                      <a:lnTo>
                        <a:pt x="39" y="18"/>
                      </a:lnTo>
                      <a:cubicBezTo>
                        <a:pt x="39" y="12"/>
                        <a:pt x="36" y="8"/>
                        <a:pt x="32" y="7"/>
                      </a:cubicBezTo>
                      <a:lnTo>
                        <a:pt x="9" y="0"/>
                      </a:lnTo>
                      <a:lnTo>
                        <a:pt x="7" y="0"/>
                      </a:lnTo>
                      <a:cubicBezTo>
                        <a:pt x="3" y="0"/>
                        <a:pt x="0" y="4"/>
                        <a:pt x="0" y="11"/>
                      </a:cubicBezTo>
                      <a:lnTo>
                        <a:pt x="0" y="33"/>
                      </a:lnTo>
                      <a:cubicBezTo>
                        <a:pt x="0" y="35"/>
                        <a:pt x="0" y="38"/>
                        <a:pt x="1" y="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1" name="Freeform 157"/>
                <p:cNvSpPr>
                  <a:spLocks noEditPoints="1"/>
                </p:cNvSpPr>
                <p:nvPr/>
              </p:nvSpPr>
              <p:spPr bwMode="auto">
                <a:xfrm>
                  <a:off x="2063750" y="2001838"/>
                  <a:ext cx="39688" cy="44450"/>
                </a:xfrm>
                <a:custGeom>
                  <a:avLst/>
                  <a:gdLst>
                    <a:gd name="T0" fmla="*/ 2147483646 w 48"/>
                    <a:gd name="T1" fmla="*/ 2147483646 h 51"/>
                    <a:gd name="T2" fmla="*/ 2147483646 w 48"/>
                    <a:gd name="T3" fmla="*/ 2147483646 h 51"/>
                    <a:gd name="T4" fmla="*/ 2147483646 w 48"/>
                    <a:gd name="T5" fmla="*/ 2147483646 h 51"/>
                    <a:gd name="T6" fmla="*/ 2147483646 w 48"/>
                    <a:gd name="T7" fmla="*/ 2147483646 h 51"/>
                    <a:gd name="T8" fmla="*/ 2147483646 w 48"/>
                    <a:gd name="T9" fmla="*/ 2147483646 h 51"/>
                    <a:gd name="T10" fmla="*/ 2147483646 w 48"/>
                    <a:gd name="T11" fmla="*/ 2147483646 h 51"/>
                    <a:gd name="T12" fmla="*/ 2147483646 w 48"/>
                    <a:gd name="T13" fmla="*/ 2147483646 h 51"/>
                    <a:gd name="T14" fmla="*/ 2147483646 w 48"/>
                    <a:gd name="T15" fmla="*/ 2147483646 h 51"/>
                    <a:gd name="T16" fmla="*/ 2147483646 w 48"/>
                    <a:gd name="T17" fmla="*/ 2147483646 h 51"/>
                    <a:gd name="T18" fmla="*/ 2147483646 w 48"/>
                    <a:gd name="T19" fmla="*/ 2147483646 h 51"/>
                    <a:gd name="T20" fmla="*/ 2147483646 w 48"/>
                    <a:gd name="T21" fmla="*/ 2147483646 h 51"/>
                    <a:gd name="T22" fmla="*/ 2147483646 w 48"/>
                    <a:gd name="T23" fmla="*/ 2147483646 h 51"/>
                    <a:gd name="T24" fmla="*/ 2147483646 w 48"/>
                    <a:gd name="T25" fmla="*/ 2147483646 h 51"/>
                    <a:gd name="T26" fmla="*/ 2147483646 w 48"/>
                    <a:gd name="T27" fmla="*/ 2147483646 h 51"/>
                    <a:gd name="T28" fmla="*/ 2147483646 w 48"/>
                    <a:gd name="T29" fmla="*/ 2147483646 h 51"/>
                    <a:gd name="T30" fmla="*/ 2147483646 w 48"/>
                    <a:gd name="T31" fmla="*/ 1986437380 h 51"/>
                    <a:gd name="T32" fmla="*/ 2147483646 w 48"/>
                    <a:gd name="T33" fmla="*/ 0 h 51"/>
                    <a:gd name="T34" fmla="*/ 0 w 48"/>
                    <a:gd name="T35" fmla="*/ 2147483646 h 51"/>
                    <a:gd name="T36" fmla="*/ 0 w 48"/>
                    <a:gd name="T37" fmla="*/ 2147483646 h 51"/>
                    <a:gd name="T38" fmla="*/ 2147483646 w 4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51">
                      <a:moveTo>
                        <a:pt x="8" y="11"/>
                      </a:moveTo>
                      <a:lnTo>
                        <a:pt x="8" y="11"/>
                      </a:lnTo>
                      <a:cubicBezTo>
                        <a:pt x="8" y="10"/>
                        <a:pt x="8" y="9"/>
                        <a:pt x="8" y="8"/>
                      </a:cubicBezTo>
                      <a:lnTo>
                        <a:pt x="39" y="11"/>
                      </a:lnTo>
                      <a:cubicBezTo>
                        <a:pt x="39" y="11"/>
                        <a:pt x="40" y="12"/>
                        <a:pt x="40" y="14"/>
                      </a:cubicBezTo>
                      <a:lnTo>
                        <a:pt x="40" y="40"/>
                      </a:lnTo>
                      <a:cubicBezTo>
                        <a:pt x="40" y="42"/>
                        <a:pt x="39" y="43"/>
                        <a:pt x="39" y="43"/>
                      </a:cubicBezTo>
                      <a:lnTo>
                        <a:pt x="8" y="43"/>
                      </a:lnTo>
                      <a:cubicBezTo>
                        <a:pt x="8" y="42"/>
                        <a:pt x="8" y="41"/>
                        <a:pt x="8" y="39"/>
                      </a:cubicBezTo>
                      <a:lnTo>
                        <a:pt x="8" y="11"/>
                      </a:lnTo>
                      <a:close/>
                      <a:moveTo>
                        <a:pt x="8" y="51"/>
                      </a:moveTo>
                      <a:lnTo>
                        <a:pt x="8" y="51"/>
                      </a:lnTo>
                      <a:lnTo>
                        <a:pt x="40" y="51"/>
                      </a:lnTo>
                      <a:cubicBezTo>
                        <a:pt x="44" y="50"/>
                        <a:pt x="48" y="46"/>
                        <a:pt x="48" y="40"/>
                      </a:cubicBezTo>
                      <a:lnTo>
                        <a:pt x="48" y="14"/>
                      </a:lnTo>
                      <a:cubicBezTo>
                        <a:pt x="48" y="8"/>
                        <a:pt x="44" y="3"/>
                        <a:pt x="40" y="3"/>
                      </a:cubicBezTo>
                      <a:lnTo>
                        <a:pt x="7" y="0"/>
                      </a:lnTo>
                      <a:cubicBezTo>
                        <a:pt x="3" y="0"/>
                        <a:pt x="0" y="5"/>
                        <a:pt x="0" y="11"/>
                      </a:cubicBezTo>
                      <a:lnTo>
                        <a:pt x="0" y="39"/>
                      </a:lnTo>
                      <a:cubicBezTo>
                        <a:pt x="0" y="46"/>
                        <a:pt x="3" y="51"/>
                        <a:pt x="8" y="5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2" name="Freeform 158"/>
                <p:cNvSpPr>
                  <a:spLocks noEditPoints="1"/>
                </p:cNvSpPr>
                <p:nvPr/>
              </p:nvSpPr>
              <p:spPr bwMode="auto">
                <a:xfrm>
                  <a:off x="2133600" y="2009775"/>
                  <a:ext cx="31750" cy="38100"/>
                </a:xfrm>
                <a:custGeom>
                  <a:avLst/>
                  <a:gdLst>
                    <a:gd name="T0" fmla="*/ 2147483646 w 39"/>
                    <a:gd name="T1" fmla="*/ 2147483646 h 44"/>
                    <a:gd name="T2" fmla="*/ 2147483646 w 39"/>
                    <a:gd name="T3" fmla="*/ 2147483646 h 44"/>
                    <a:gd name="T4" fmla="*/ 2147483646 w 39"/>
                    <a:gd name="T5" fmla="*/ 2147483646 h 44"/>
                    <a:gd name="T6" fmla="*/ 2147483646 w 39"/>
                    <a:gd name="T7" fmla="*/ 2147483646 h 44"/>
                    <a:gd name="T8" fmla="*/ 2147483646 w 39"/>
                    <a:gd name="T9" fmla="*/ 2147483646 h 44"/>
                    <a:gd name="T10" fmla="*/ 2147483646 w 39"/>
                    <a:gd name="T11" fmla="*/ 2147483646 h 44"/>
                    <a:gd name="T12" fmla="*/ 2147483646 w 39"/>
                    <a:gd name="T13" fmla="*/ 2147483646 h 44"/>
                    <a:gd name="T14" fmla="*/ 2147483646 w 39"/>
                    <a:gd name="T15" fmla="*/ 2147483646 h 44"/>
                    <a:gd name="T16" fmla="*/ 2147483646 w 39"/>
                    <a:gd name="T17" fmla="*/ 2147483646 h 44"/>
                    <a:gd name="T18" fmla="*/ 2147483646 w 39"/>
                    <a:gd name="T19" fmla="*/ 2147483646 h 44"/>
                    <a:gd name="T20" fmla="*/ 2147483646 w 39"/>
                    <a:gd name="T21" fmla="*/ 2147483646 h 44"/>
                    <a:gd name="T22" fmla="*/ 2147483646 w 39"/>
                    <a:gd name="T23" fmla="*/ 2147483646 h 44"/>
                    <a:gd name="T24" fmla="*/ 2147483646 w 39"/>
                    <a:gd name="T25" fmla="*/ 2147483646 h 44"/>
                    <a:gd name="T26" fmla="*/ 2147483646 w 39"/>
                    <a:gd name="T27" fmla="*/ 2147483646 h 44"/>
                    <a:gd name="T28" fmla="*/ 2147483646 w 39"/>
                    <a:gd name="T29" fmla="*/ 2147483646 h 44"/>
                    <a:gd name="T30" fmla="*/ 2147483646 w 39"/>
                    <a:gd name="T31" fmla="*/ 2147483646 h 44"/>
                    <a:gd name="T32" fmla="*/ 2147483646 w 39"/>
                    <a:gd name="T33" fmla="*/ 0 h 44"/>
                    <a:gd name="T34" fmla="*/ 0 w 39"/>
                    <a:gd name="T35" fmla="*/ 2147483646 h 44"/>
                    <a:gd name="T36" fmla="*/ 0 w 39"/>
                    <a:gd name="T37" fmla="*/ 2147483646 h 44"/>
                    <a:gd name="T38" fmla="*/ 2147483646 w 39"/>
                    <a:gd name="T39" fmla="*/ 2147483646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 h="44">
                      <a:moveTo>
                        <a:pt x="8" y="10"/>
                      </a:moveTo>
                      <a:lnTo>
                        <a:pt x="8" y="10"/>
                      </a:lnTo>
                      <a:cubicBezTo>
                        <a:pt x="8" y="9"/>
                        <a:pt x="8" y="8"/>
                        <a:pt x="8" y="8"/>
                      </a:cubicBezTo>
                      <a:lnTo>
                        <a:pt x="30" y="12"/>
                      </a:lnTo>
                      <a:cubicBezTo>
                        <a:pt x="31" y="12"/>
                        <a:pt x="31" y="12"/>
                        <a:pt x="31" y="13"/>
                      </a:cubicBezTo>
                      <a:lnTo>
                        <a:pt x="31" y="34"/>
                      </a:lnTo>
                      <a:cubicBezTo>
                        <a:pt x="31" y="35"/>
                        <a:pt x="31" y="36"/>
                        <a:pt x="31" y="36"/>
                      </a:cubicBezTo>
                      <a:lnTo>
                        <a:pt x="8" y="36"/>
                      </a:lnTo>
                      <a:cubicBezTo>
                        <a:pt x="8" y="36"/>
                        <a:pt x="8" y="35"/>
                        <a:pt x="8" y="34"/>
                      </a:cubicBezTo>
                      <a:lnTo>
                        <a:pt x="8" y="10"/>
                      </a:lnTo>
                      <a:close/>
                      <a:moveTo>
                        <a:pt x="8" y="44"/>
                      </a:moveTo>
                      <a:lnTo>
                        <a:pt x="8" y="44"/>
                      </a:lnTo>
                      <a:lnTo>
                        <a:pt x="31" y="44"/>
                      </a:lnTo>
                      <a:cubicBezTo>
                        <a:pt x="36" y="44"/>
                        <a:pt x="39" y="39"/>
                        <a:pt x="39" y="34"/>
                      </a:cubicBezTo>
                      <a:lnTo>
                        <a:pt x="39" y="13"/>
                      </a:lnTo>
                      <a:cubicBezTo>
                        <a:pt x="39" y="8"/>
                        <a:pt x="36" y="4"/>
                        <a:pt x="32" y="4"/>
                      </a:cubicBezTo>
                      <a:lnTo>
                        <a:pt x="7" y="0"/>
                      </a:lnTo>
                      <a:cubicBezTo>
                        <a:pt x="3" y="0"/>
                        <a:pt x="0" y="4"/>
                        <a:pt x="0" y="10"/>
                      </a:cubicBezTo>
                      <a:lnTo>
                        <a:pt x="0" y="34"/>
                      </a:lnTo>
                      <a:cubicBezTo>
                        <a:pt x="0" y="40"/>
                        <a:pt x="3" y="44"/>
                        <a:pt x="8" y="4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3" name="Freeform 159"/>
                <p:cNvSpPr>
                  <a:spLocks noEditPoints="1"/>
                </p:cNvSpPr>
                <p:nvPr/>
              </p:nvSpPr>
              <p:spPr bwMode="auto">
                <a:xfrm>
                  <a:off x="2063750" y="2078038"/>
                  <a:ext cx="39688" cy="42863"/>
                </a:xfrm>
                <a:custGeom>
                  <a:avLst/>
                  <a:gdLst>
                    <a:gd name="T0" fmla="*/ 2147483646 w 48"/>
                    <a:gd name="T1" fmla="*/ 2147483646 h 51"/>
                    <a:gd name="T2" fmla="*/ 2147483646 w 48"/>
                    <a:gd name="T3" fmla="*/ 2147483646 h 51"/>
                    <a:gd name="T4" fmla="*/ 2147483646 w 48"/>
                    <a:gd name="T5" fmla="*/ 2147483646 h 51"/>
                    <a:gd name="T6" fmla="*/ 2147483646 w 48"/>
                    <a:gd name="T7" fmla="*/ 2147483646 h 51"/>
                    <a:gd name="T8" fmla="*/ 2147483646 w 48"/>
                    <a:gd name="T9" fmla="*/ 2147483646 h 51"/>
                    <a:gd name="T10" fmla="*/ 2147483646 w 48"/>
                    <a:gd name="T11" fmla="*/ 2147483646 h 51"/>
                    <a:gd name="T12" fmla="*/ 2147483646 w 48"/>
                    <a:gd name="T13" fmla="*/ 2147483646 h 51"/>
                    <a:gd name="T14" fmla="*/ 2147483646 w 48"/>
                    <a:gd name="T15" fmla="*/ 2147483646 h 51"/>
                    <a:gd name="T16" fmla="*/ 2147483646 w 48"/>
                    <a:gd name="T17" fmla="*/ 2147483646 h 51"/>
                    <a:gd name="T18" fmla="*/ 2147483646 w 48"/>
                    <a:gd name="T19" fmla="*/ 2147483646 h 51"/>
                    <a:gd name="T20" fmla="*/ 2147483646 w 48"/>
                    <a:gd name="T21" fmla="*/ 0 h 51"/>
                    <a:gd name="T22" fmla="*/ 2147483646 w 48"/>
                    <a:gd name="T23" fmla="*/ 0 h 51"/>
                    <a:gd name="T24" fmla="*/ 2147483646 w 48"/>
                    <a:gd name="T25" fmla="*/ 0 h 51"/>
                    <a:gd name="T26" fmla="*/ 0 w 48"/>
                    <a:gd name="T27" fmla="*/ 2147483646 h 51"/>
                    <a:gd name="T28" fmla="*/ 0 w 48"/>
                    <a:gd name="T29" fmla="*/ 2147483646 h 51"/>
                    <a:gd name="T30" fmla="*/ 2147483646 w 48"/>
                    <a:gd name="T31" fmla="*/ 2147483646 h 51"/>
                    <a:gd name="T32" fmla="*/ 2147483646 w 48"/>
                    <a:gd name="T33" fmla="*/ 2147483646 h 51"/>
                    <a:gd name="T34" fmla="*/ 2147483646 w 48"/>
                    <a:gd name="T35" fmla="*/ 2147483646 h 51"/>
                    <a:gd name="T36" fmla="*/ 2147483646 w 48"/>
                    <a:gd name="T37" fmla="*/ 2147483646 h 51"/>
                    <a:gd name="T38" fmla="*/ 2147483646 w 48"/>
                    <a:gd name="T39" fmla="*/ 0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51">
                      <a:moveTo>
                        <a:pt x="40" y="38"/>
                      </a:moveTo>
                      <a:lnTo>
                        <a:pt x="40" y="38"/>
                      </a:lnTo>
                      <a:cubicBezTo>
                        <a:pt x="40" y="39"/>
                        <a:pt x="39" y="40"/>
                        <a:pt x="39" y="40"/>
                      </a:cubicBezTo>
                      <a:lnTo>
                        <a:pt x="8" y="43"/>
                      </a:lnTo>
                      <a:cubicBezTo>
                        <a:pt x="8" y="42"/>
                        <a:pt x="8" y="41"/>
                        <a:pt x="8" y="39"/>
                      </a:cubicBezTo>
                      <a:lnTo>
                        <a:pt x="8" y="11"/>
                      </a:lnTo>
                      <a:cubicBezTo>
                        <a:pt x="8" y="10"/>
                        <a:pt x="8" y="8"/>
                        <a:pt x="8" y="8"/>
                      </a:cubicBezTo>
                      <a:lnTo>
                        <a:pt x="38" y="8"/>
                      </a:lnTo>
                      <a:cubicBezTo>
                        <a:pt x="39" y="9"/>
                        <a:pt x="40" y="10"/>
                        <a:pt x="40" y="11"/>
                      </a:cubicBezTo>
                      <a:lnTo>
                        <a:pt x="40" y="38"/>
                      </a:lnTo>
                      <a:close/>
                      <a:moveTo>
                        <a:pt x="39" y="0"/>
                      </a:moveTo>
                      <a:lnTo>
                        <a:pt x="39" y="0"/>
                      </a:lnTo>
                      <a:lnTo>
                        <a:pt x="8" y="0"/>
                      </a:lnTo>
                      <a:cubicBezTo>
                        <a:pt x="3" y="0"/>
                        <a:pt x="0" y="4"/>
                        <a:pt x="0" y="11"/>
                      </a:cubicBezTo>
                      <a:lnTo>
                        <a:pt x="0" y="39"/>
                      </a:lnTo>
                      <a:cubicBezTo>
                        <a:pt x="0" y="46"/>
                        <a:pt x="3" y="51"/>
                        <a:pt x="8" y="51"/>
                      </a:cubicBezTo>
                      <a:lnTo>
                        <a:pt x="40" y="48"/>
                      </a:lnTo>
                      <a:cubicBezTo>
                        <a:pt x="44" y="48"/>
                        <a:pt x="48" y="44"/>
                        <a:pt x="48" y="38"/>
                      </a:cubicBezTo>
                      <a:lnTo>
                        <a:pt x="48" y="11"/>
                      </a:lnTo>
                      <a:cubicBezTo>
                        <a:pt x="48" y="6"/>
                        <a:pt x="44" y="1"/>
                        <a:pt x="39"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4" name="Freeform 160"/>
                <p:cNvSpPr>
                  <a:spLocks noEditPoints="1"/>
                </p:cNvSpPr>
                <p:nvPr/>
              </p:nvSpPr>
              <p:spPr bwMode="auto">
                <a:xfrm>
                  <a:off x="2132013" y="2076450"/>
                  <a:ext cx="33338" cy="38100"/>
                </a:xfrm>
                <a:custGeom>
                  <a:avLst/>
                  <a:gdLst>
                    <a:gd name="T0" fmla="*/ 2147483646 w 41"/>
                    <a:gd name="T1" fmla="*/ 2147483646 h 44"/>
                    <a:gd name="T2" fmla="*/ 2147483646 w 41"/>
                    <a:gd name="T3" fmla="*/ 2147483646 h 44"/>
                    <a:gd name="T4" fmla="*/ 2147483646 w 41"/>
                    <a:gd name="T5" fmla="*/ 2147483646 h 44"/>
                    <a:gd name="T6" fmla="*/ 2147483646 w 41"/>
                    <a:gd name="T7" fmla="*/ 2147483646 h 44"/>
                    <a:gd name="T8" fmla="*/ 2147483646 w 41"/>
                    <a:gd name="T9" fmla="*/ 2147483646 h 44"/>
                    <a:gd name="T10" fmla="*/ 2147483646 w 41"/>
                    <a:gd name="T11" fmla="*/ 2147483646 h 44"/>
                    <a:gd name="T12" fmla="*/ 2147483646 w 41"/>
                    <a:gd name="T13" fmla="*/ 2147483646 h 44"/>
                    <a:gd name="T14" fmla="*/ 2147483646 w 41"/>
                    <a:gd name="T15" fmla="*/ 2147483646 h 44"/>
                    <a:gd name="T16" fmla="*/ 2147483646 w 41"/>
                    <a:gd name="T17" fmla="*/ 2147483646 h 44"/>
                    <a:gd name="T18" fmla="*/ 2147483646 w 41"/>
                    <a:gd name="T19" fmla="*/ 2147483646 h 44"/>
                    <a:gd name="T20" fmla="*/ 2147483646 w 41"/>
                    <a:gd name="T21" fmla="*/ 649325311 h 44"/>
                    <a:gd name="T22" fmla="*/ 2147483646 w 41"/>
                    <a:gd name="T23" fmla="*/ 649325311 h 44"/>
                    <a:gd name="T24" fmla="*/ 2147483646 w 41"/>
                    <a:gd name="T25" fmla="*/ 0 h 44"/>
                    <a:gd name="T26" fmla="*/ 0 w 41"/>
                    <a:gd name="T27" fmla="*/ 2147483646 h 44"/>
                    <a:gd name="T28" fmla="*/ 0 w 41"/>
                    <a:gd name="T29" fmla="*/ 2147483646 h 44"/>
                    <a:gd name="T30" fmla="*/ 2147483646 w 41"/>
                    <a:gd name="T31" fmla="*/ 2147483646 h 44"/>
                    <a:gd name="T32" fmla="*/ 2147483646 w 41"/>
                    <a:gd name="T33" fmla="*/ 2147483646 h 44"/>
                    <a:gd name="T34" fmla="*/ 2147483646 w 41"/>
                    <a:gd name="T35" fmla="*/ 2147483646 h 44"/>
                    <a:gd name="T36" fmla="*/ 2147483646 w 41"/>
                    <a:gd name="T37" fmla="*/ 2147483646 h 44"/>
                    <a:gd name="T38" fmla="*/ 2147483646 w 41"/>
                    <a:gd name="T39" fmla="*/ 649325311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 h="44">
                      <a:moveTo>
                        <a:pt x="8" y="36"/>
                      </a:moveTo>
                      <a:lnTo>
                        <a:pt x="8" y="36"/>
                      </a:lnTo>
                      <a:cubicBezTo>
                        <a:pt x="8" y="35"/>
                        <a:pt x="8" y="35"/>
                        <a:pt x="8" y="34"/>
                      </a:cubicBezTo>
                      <a:lnTo>
                        <a:pt x="8" y="10"/>
                      </a:lnTo>
                      <a:cubicBezTo>
                        <a:pt x="8" y="10"/>
                        <a:pt x="8" y="9"/>
                        <a:pt x="8" y="9"/>
                      </a:cubicBezTo>
                      <a:lnTo>
                        <a:pt x="32" y="9"/>
                      </a:lnTo>
                      <a:cubicBezTo>
                        <a:pt x="33" y="9"/>
                        <a:pt x="33" y="10"/>
                        <a:pt x="33" y="11"/>
                      </a:cubicBezTo>
                      <a:lnTo>
                        <a:pt x="33" y="32"/>
                      </a:lnTo>
                      <a:cubicBezTo>
                        <a:pt x="33" y="33"/>
                        <a:pt x="33" y="34"/>
                        <a:pt x="33" y="34"/>
                      </a:cubicBezTo>
                      <a:lnTo>
                        <a:pt x="8" y="36"/>
                      </a:lnTo>
                      <a:close/>
                      <a:moveTo>
                        <a:pt x="33" y="1"/>
                      </a:moveTo>
                      <a:lnTo>
                        <a:pt x="33" y="1"/>
                      </a:lnTo>
                      <a:lnTo>
                        <a:pt x="7" y="0"/>
                      </a:lnTo>
                      <a:cubicBezTo>
                        <a:pt x="3" y="0"/>
                        <a:pt x="0" y="5"/>
                        <a:pt x="0" y="10"/>
                      </a:cubicBezTo>
                      <a:lnTo>
                        <a:pt x="0" y="34"/>
                      </a:lnTo>
                      <a:cubicBezTo>
                        <a:pt x="0" y="40"/>
                        <a:pt x="3" y="44"/>
                        <a:pt x="7" y="44"/>
                      </a:cubicBezTo>
                      <a:lnTo>
                        <a:pt x="34" y="42"/>
                      </a:lnTo>
                      <a:cubicBezTo>
                        <a:pt x="38" y="42"/>
                        <a:pt x="41" y="38"/>
                        <a:pt x="41" y="32"/>
                      </a:cubicBezTo>
                      <a:lnTo>
                        <a:pt x="41" y="11"/>
                      </a:lnTo>
                      <a:cubicBezTo>
                        <a:pt x="41" y="6"/>
                        <a:pt x="38" y="2"/>
                        <a:pt x="33" y="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5" name="Freeform 161"/>
                <p:cNvSpPr/>
                <p:nvPr/>
              </p:nvSpPr>
              <p:spPr bwMode="auto">
                <a:xfrm>
                  <a:off x="2060575" y="2149475"/>
                  <a:ext cx="44450" cy="15875"/>
                </a:xfrm>
                <a:custGeom>
                  <a:avLst/>
                  <a:gdLst>
                    <a:gd name="T0" fmla="*/ 2147483646 w 53"/>
                    <a:gd name="T1" fmla="*/ 2147483646 h 18"/>
                    <a:gd name="T2" fmla="*/ 2147483646 w 53"/>
                    <a:gd name="T3" fmla="*/ 2147483646 h 18"/>
                    <a:gd name="T4" fmla="*/ 2147483646 w 53"/>
                    <a:gd name="T5" fmla="*/ 2147483646 h 18"/>
                    <a:gd name="T6" fmla="*/ 2147483646 w 53"/>
                    <a:gd name="T7" fmla="*/ 2147483646 h 18"/>
                    <a:gd name="T8" fmla="*/ 2147483646 w 53"/>
                    <a:gd name="T9" fmla="*/ 2147483646 h 18"/>
                    <a:gd name="T10" fmla="*/ 2147483646 w 53"/>
                    <a:gd name="T11" fmla="*/ 0 h 18"/>
                    <a:gd name="T12" fmla="*/ 2147483646 w 53"/>
                    <a:gd name="T13" fmla="*/ 2147483646 h 18"/>
                    <a:gd name="T14" fmla="*/ 0 w 53"/>
                    <a:gd name="T15" fmla="*/ 2147483646 h 18"/>
                    <a:gd name="T16" fmla="*/ 2147483646 w 53"/>
                    <a:gd name="T17" fmla="*/ 214748364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 h="18">
                      <a:moveTo>
                        <a:pt x="5" y="18"/>
                      </a:moveTo>
                      <a:lnTo>
                        <a:pt x="5" y="18"/>
                      </a:lnTo>
                      <a:lnTo>
                        <a:pt x="48" y="13"/>
                      </a:lnTo>
                      <a:cubicBezTo>
                        <a:pt x="51" y="13"/>
                        <a:pt x="53" y="11"/>
                        <a:pt x="53" y="7"/>
                      </a:cubicBezTo>
                      <a:cubicBezTo>
                        <a:pt x="53" y="3"/>
                        <a:pt x="51" y="0"/>
                        <a:pt x="48" y="0"/>
                      </a:cubicBezTo>
                      <a:lnTo>
                        <a:pt x="5" y="5"/>
                      </a:lnTo>
                      <a:cubicBezTo>
                        <a:pt x="3" y="5"/>
                        <a:pt x="0" y="8"/>
                        <a:pt x="0" y="11"/>
                      </a:cubicBezTo>
                      <a:cubicBezTo>
                        <a:pt x="0" y="15"/>
                        <a:pt x="3" y="18"/>
                        <a:pt x="5" y="1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6" name="Freeform 162"/>
                <p:cNvSpPr/>
                <p:nvPr/>
              </p:nvSpPr>
              <p:spPr bwMode="auto">
                <a:xfrm>
                  <a:off x="2060575" y="2170113"/>
                  <a:ext cx="44450" cy="17463"/>
                </a:xfrm>
                <a:custGeom>
                  <a:avLst/>
                  <a:gdLst>
                    <a:gd name="T0" fmla="*/ 2147483646 w 53"/>
                    <a:gd name="T1" fmla="*/ 0 h 20"/>
                    <a:gd name="T2" fmla="*/ 2147483646 w 53"/>
                    <a:gd name="T3" fmla="*/ 0 h 20"/>
                    <a:gd name="T4" fmla="*/ 2147483646 w 53"/>
                    <a:gd name="T5" fmla="*/ 0 h 20"/>
                    <a:gd name="T6" fmla="*/ 2147483646 w 53"/>
                    <a:gd name="T7" fmla="*/ 2147483646 h 20"/>
                    <a:gd name="T8" fmla="*/ 0 w 53"/>
                    <a:gd name="T9" fmla="*/ 2147483646 h 20"/>
                    <a:gd name="T10" fmla="*/ 2147483646 w 53"/>
                    <a:gd name="T11" fmla="*/ 2147483646 h 20"/>
                    <a:gd name="T12" fmla="*/ 2147483646 w 53"/>
                    <a:gd name="T13" fmla="*/ 2147483646 h 20"/>
                    <a:gd name="T14" fmla="*/ 2147483646 w 53"/>
                    <a:gd name="T15" fmla="*/ 2147483646 h 20"/>
                    <a:gd name="T16" fmla="*/ 2147483646 w 53"/>
                    <a:gd name="T17" fmla="*/ 2147483646 h 20"/>
                    <a:gd name="T18" fmla="*/ 2147483646 w 53"/>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0">
                      <a:moveTo>
                        <a:pt x="48" y="0"/>
                      </a:moveTo>
                      <a:lnTo>
                        <a:pt x="48" y="0"/>
                      </a:lnTo>
                      <a:lnTo>
                        <a:pt x="5" y="6"/>
                      </a:lnTo>
                      <a:cubicBezTo>
                        <a:pt x="3" y="6"/>
                        <a:pt x="0" y="9"/>
                        <a:pt x="0" y="13"/>
                      </a:cubicBezTo>
                      <a:cubicBezTo>
                        <a:pt x="0" y="17"/>
                        <a:pt x="3" y="20"/>
                        <a:pt x="5" y="20"/>
                      </a:cubicBezTo>
                      <a:lnTo>
                        <a:pt x="48" y="13"/>
                      </a:lnTo>
                      <a:cubicBezTo>
                        <a:pt x="51" y="13"/>
                        <a:pt x="53" y="10"/>
                        <a:pt x="53" y="7"/>
                      </a:cubicBezTo>
                      <a:cubicBezTo>
                        <a:pt x="53" y="3"/>
                        <a:pt x="51" y="0"/>
                        <a:pt x="48"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7" name="Freeform 163"/>
                <p:cNvSpPr/>
                <p:nvPr/>
              </p:nvSpPr>
              <p:spPr bwMode="auto">
                <a:xfrm>
                  <a:off x="2132013" y="2143125"/>
                  <a:ext cx="33338" cy="12700"/>
                </a:xfrm>
                <a:custGeom>
                  <a:avLst/>
                  <a:gdLst>
                    <a:gd name="T0" fmla="*/ 2147483646 w 40"/>
                    <a:gd name="T1" fmla="*/ 2147483646 h 14"/>
                    <a:gd name="T2" fmla="*/ 2147483646 w 40"/>
                    <a:gd name="T3" fmla="*/ 2147483646 h 14"/>
                    <a:gd name="T4" fmla="*/ 2147483646 w 40"/>
                    <a:gd name="T5" fmla="*/ 2147483646 h 14"/>
                    <a:gd name="T6" fmla="*/ 2147483646 w 40"/>
                    <a:gd name="T7" fmla="*/ 2147483646 h 14"/>
                    <a:gd name="T8" fmla="*/ 2147483646 w 40"/>
                    <a:gd name="T9" fmla="*/ 2147483646 h 14"/>
                    <a:gd name="T10" fmla="*/ 2147483646 w 40"/>
                    <a:gd name="T11" fmla="*/ 0 h 14"/>
                    <a:gd name="T12" fmla="*/ 2147483646 w 40"/>
                    <a:gd name="T13" fmla="*/ 2147483646 h 14"/>
                    <a:gd name="T14" fmla="*/ 0 w 40"/>
                    <a:gd name="T15" fmla="*/ 2147483646 h 14"/>
                    <a:gd name="T16" fmla="*/ 2147483646 w 40"/>
                    <a:gd name="T17" fmla="*/ 214748364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14">
                      <a:moveTo>
                        <a:pt x="4" y="14"/>
                      </a:moveTo>
                      <a:lnTo>
                        <a:pt x="4" y="14"/>
                      </a:lnTo>
                      <a:lnTo>
                        <a:pt x="37" y="10"/>
                      </a:lnTo>
                      <a:cubicBezTo>
                        <a:pt x="39" y="10"/>
                        <a:pt x="40" y="8"/>
                        <a:pt x="40" y="5"/>
                      </a:cubicBezTo>
                      <a:cubicBezTo>
                        <a:pt x="40" y="2"/>
                        <a:pt x="39" y="0"/>
                        <a:pt x="37" y="0"/>
                      </a:cubicBezTo>
                      <a:lnTo>
                        <a:pt x="4" y="4"/>
                      </a:lnTo>
                      <a:cubicBezTo>
                        <a:pt x="2" y="4"/>
                        <a:pt x="0" y="6"/>
                        <a:pt x="0" y="9"/>
                      </a:cubicBezTo>
                      <a:cubicBezTo>
                        <a:pt x="0" y="12"/>
                        <a:pt x="2" y="14"/>
                        <a:pt x="4" y="1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8" name="Freeform 164"/>
                <p:cNvSpPr/>
                <p:nvPr/>
              </p:nvSpPr>
              <p:spPr bwMode="auto">
                <a:xfrm>
                  <a:off x="2132013" y="2159000"/>
                  <a:ext cx="33338" cy="12700"/>
                </a:xfrm>
                <a:custGeom>
                  <a:avLst/>
                  <a:gdLst>
                    <a:gd name="T0" fmla="*/ 2147483646 w 40"/>
                    <a:gd name="T1" fmla="*/ 0 h 14"/>
                    <a:gd name="T2" fmla="*/ 2147483646 w 40"/>
                    <a:gd name="T3" fmla="*/ 0 h 14"/>
                    <a:gd name="T4" fmla="*/ 2147483646 w 40"/>
                    <a:gd name="T5" fmla="*/ 2147483646 h 14"/>
                    <a:gd name="T6" fmla="*/ 0 w 40"/>
                    <a:gd name="T7" fmla="*/ 2147483646 h 14"/>
                    <a:gd name="T8" fmla="*/ 2147483646 w 40"/>
                    <a:gd name="T9" fmla="*/ 2147483646 h 14"/>
                    <a:gd name="T10" fmla="*/ 2147483646 w 40"/>
                    <a:gd name="T11" fmla="*/ 2147483646 h 14"/>
                    <a:gd name="T12" fmla="*/ 2147483646 w 40"/>
                    <a:gd name="T13" fmla="*/ 2147483646 h 14"/>
                    <a:gd name="T14" fmla="*/ 2147483646 w 40"/>
                    <a:gd name="T15" fmla="*/ 2147483646 h 14"/>
                    <a:gd name="T16" fmla="*/ 2147483646 w 4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14">
                      <a:moveTo>
                        <a:pt x="37" y="0"/>
                      </a:moveTo>
                      <a:lnTo>
                        <a:pt x="37" y="0"/>
                      </a:lnTo>
                      <a:lnTo>
                        <a:pt x="4" y="4"/>
                      </a:lnTo>
                      <a:cubicBezTo>
                        <a:pt x="2" y="4"/>
                        <a:pt x="0" y="7"/>
                        <a:pt x="0" y="9"/>
                      </a:cubicBezTo>
                      <a:cubicBezTo>
                        <a:pt x="0" y="12"/>
                        <a:pt x="2" y="14"/>
                        <a:pt x="4" y="14"/>
                      </a:cubicBezTo>
                      <a:lnTo>
                        <a:pt x="37" y="10"/>
                      </a:lnTo>
                      <a:cubicBezTo>
                        <a:pt x="39" y="10"/>
                        <a:pt x="40" y="7"/>
                        <a:pt x="40" y="5"/>
                      </a:cubicBezTo>
                      <a:cubicBezTo>
                        <a:pt x="40" y="2"/>
                        <a:pt x="39" y="0"/>
                        <a:pt x="37"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9" name="Freeform 165"/>
                <p:cNvSpPr>
                  <a:spLocks noEditPoints="1"/>
                </p:cNvSpPr>
                <p:nvPr/>
              </p:nvSpPr>
              <p:spPr bwMode="auto">
                <a:xfrm>
                  <a:off x="2185988" y="1958975"/>
                  <a:ext cx="23813" cy="30163"/>
                </a:xfrm>
                <a:custGeom>
                  <a:avLst/>
                  <a:gdLst>
                    <a:gd name="T0" fmla="*/ 2147483646 w 28"/>
                    <a:gd name="T1" fmla="*/ 2147483646 h 36"/>
                    <a:gd name="T2" fmla="*/ 2147483646 w 28"/>
                    <a:gd name="T3" fmla="*/ 2147483646 h 36"/>
                    <a:gd name="T4" fmla="*/ 2147483646 w 28"/>
                    <a:gd name="T5" fmla="*/ 2147483646 h 36"/>
                    <a:gd name="T6" fmla="*/ 2147483646 w 28"/>
                    <a:gd name="T7" fmla="*/ 2147483646 h 36"/>
                    <a:gd name="T8" fmla="*/ 2147483646 w 28"/>
                    <a:gd name="T9" fmla="*/ 2147483646 h 36"/>
                    <a:gd name="T10" fmla="*/ 2147483646 w 28"/>
                    <a:gd name="T11" fmla="*/ 2147483646 h 36"/>
                    <a:gd name="T12" fmla="*/ 2147483646 w 28"/>
                    <a:gd name="T13" fmla="*/ 2147483646 h 36"/>
                    <a:gd name="T14" fmla="*/ 2147483646 w 28"/>
                    <a:gd name="T15" fmla="*/ 2147483646 h 36"/>
                    <a:gd name="T16" fmla="*/ 2147483646 w 28"/>
                    <a:gd name="T17" fmla="*/ 2147483646 h 36"/>
                    <a:gd name="T18" fmla="*/ 2147483646 w 28"/>
                    <a:gd name="T19" fmla="*/ 2147483646 h 36"/>
                    <a:gd name="T20" fmla="*/ 614796380 w 28"/>
                    <a:gd name="T21" fmla="*/ 2147483646 h 36"/>
                    <a:gd name="T22" fmla="*/ 614796380 w 28"/>
                    <a:gd name="T23" fmla="*/ 2147483646 h 36"/>
                    <a:gd name="T24" fmla="*/ 2147483646 w 28"/>
                    <a:gd name="T25" fmla="*/ 2147483646 h 36"/>
                    <a:gd name="T26" fmla="*/ 2147483646 w 28"/>
                    <a:gd name="T27" fmla="*/ 2147483646 h 36"/>
                    <a:gd name="T28" fmla="*/ 2147483646 w 28"/>
                    <a:gd name="T29" fmla="*/ 2147483646 h 36"/>
                    <a:gd name="T30" fmla="*/ 2147483646 w 28"/>
                    <a:gd name="T31" fmla="*/ 2147483646 h 36"/>
                    <a:gd name="T32" fmla="*/ 2147483646 w 28"/>
                    <a:gd name="T33" fmla="*/ 2147483646 h 36"/>
                    <a:gd name="T34" fmla="*/ 2147483646 w 28"/>
                    <a:gd name="T35" fmla="*/ 2147483646 h 36"/>
                    <a:gd name="T36" fmla="*/ 2147483646 w 28"/>
                    <a:gd name="T37" fmla="*/ 0 h 36"/>
                    <a:gd name="T38" fmla="*/ 2147483646 w 28"/>
                    <a:gd name="T39" fmla="*/ 0 h 36"/>
                    <a:gd name="T40" fmla="*/ 0 w 28"/>
                    <a:gd name="T41" fmla="*/ 2147483646 h 36"/>
                    <a:gd name="T42" fmla="*/ 0 w 28"/>
                    <a:gd name="T43" fmla="*/ 2147483646 h 36"/>
                    <a:gd name="T44" fmla="*/ 614796380 w 28"/>
                    <a:gd name="T45" fmla="*/ 2147483646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36">
                      <a:moveTo>
                        <a:pt x="6" y="9"/>
                      </a:moveTo>
                      <a:lnTo>
                        <a:pt x="6" y="9"/>
                      </a:lnTo>
                      <a:cubicBezTo>
                        <a:pt x="6" y="8"/>
                        <a:pt x="6" y="7"/>
                        <a:pt x="6" y="6"/>
                      </a:cubicBezTo>
                      <a:lnTo>
                        <a:pt x="21" y="11"/>
                      </a:lnTo>
                      <a:cubicBezTo>
                        <a:pt x="21" y="11"/>
                        <a:pt x="22" y="12"/>
                        <a:pt x="22" y="14"/>
                      </a:cubicBezTo>
                      <a:lnTo>
                        <a:pt x="22" y="27"/>
                      </a:lnTo>
                      <a:cubicBezTo>
                        <a:pt x="22" y="29"/>
                        <a:pt x="21" y="30"/>
                        <a:pt x="21" y="30"/>
                      </a:cubicBezTo>
                      <a:lnTo>
                        <a:pt x="7" y="29"/>
                      </a:lnTo>
                      <a:cubicBezTo>
                        <a:pt x="6" y="28"/>
                        <a:pt x="6" y="27"/>
                        <a:pt x="6" y="25"/>
                      </a:cubicBezTo>
                      <a:lnTo>
                        <a:pt x="6" y="9"/>
                      </a:lnTo>
                      <a:close/>
                      <a:moveTo>
                        <a:pt x="1" y="31"/>
                      </a:moveTo>
                      <a:lnTo>
                        <a:pt x="1" y="31"/>
                      </a:lnTo>
                      <a:cubicBezTo>
                        <a:pt x="3" y="35"/>
                        <a:pt x="5" y="35"/>
                        <a:pt x="6" y="35"/>
                      </a:cubicBezTo>
                      <a:lnTo>
                        <a:pt x="22" y="36"/>
                      </a:lnTo>
                      <a:cubicBezTo>
                        <a:pt x="25" y="36"/>
                        <a:pt x="28" y="32"/>
                        <a:pt x="28" y="27"/>
                      </a:cubicBezTo>
                      <a:lnTo>
                        <a:pt x="28" y="14"/>
                      </a:lnTo>
                      <a:cubicBezTo>
                        <a:pt x="28" y="10"/>
                        <a:pt x="26" y="6"/>
                        <a:pt x="22" y="5"/>
                      </a:cubicBezTo>
                      <a:lnTo>
                        <a:pt x="7" y="0"/>
                      </a:lnTo>
                      <a:lnTo>
                        <a:pt x="6" y="0"/>
                      </a:lnTo>
                      <a:cubicBezTo>
                        <a:pt x="2" y="0"/>
                        <a:pt x="0" y="4"/>
                        <a:pt x="0" y="9"/>
                      </a:cubicBezTo>
                      <a:lnTo>
                        <a:pt x="0" y="25"/>
                      </a:lnTo>
                      <a:cubicBezTo>
                        <a:pt x="0" y="27"/>
                        <a:pt x="0" y="30"/>
                        <a:pt x="1" y="3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0" name="Freeform 166"/>
                <p:cNvSpPr>
                  <a:spLocks noEditPoints="1"/>
                </p:cNvSpPr>
                <p:nvPr/>
              </p:nvSpPr>
              <p:spPr bwMode="auto">
                <a:xfrm>
                  <a:off x="2185988" y="2019300"/>
                  <a:ext cx="23813" cy="33338"/>
                </a:xfrm>
                <a:custGeom>
                  <a:avLst/>
                  <a:gdLst>
                    <a:gd name="T0" fmla="*/ 2147483646 w 28"/>
                    <a:gd name="T1" fmla="*/ 2147483646 h 39"/>
                    <a:gd name="T2" fmla="*/ 2147483646 w 28"/>
                    <a:gd name="T3" fmla="*/ 2147483646 h 39"/>
                    <a:gd name="T4" fmla="*/ 2147483646 w 28"/>
                    <a:gd name="T5" fmla="*/ 2147483646 h 39"/>
                    <a:gd name="T6" fmla="*/ 2147483646 w 28"/>
                    <a:gd name="T7" fmla="*/ 2147483646 h 39"/>
                    <a:gd name="T8" fmla="*/ 2147483646 w 28"/>
                    <a:gd name="T9" fmla="*/ 2147483646 h 39"/>
                    <a:gd name="T10" fmla="*/ 2147483646 w 28"/>
                    <a:gd name="T11" fmla="*/ 2147483646 h 39"/>
                    <a:gd name="T12" fmla="*/ 2147483646 w 28"/>
                    <a:gd name="T13" fmla="*/ 2147483646 h 39"/>
                    <a:gd name="T14" fmla="*/ 2147483646 w 28"/>
                    <a:gd name="T15" fmla="*/ 2147483646 h 39"/>
                    <a:gd name="T16" fmla="*/ 2147483646 w 28"/>
                    <a:gd name="T17" fmla="*/ 2147483646 h 39"/>
                    <a:gd name="T18" fmla="*/ 2147483646 w 28"/>
                    <a:gd name="T19" fmla="*/ 2147483646 h 39"/>
                    <a:gd name="T20" fmla="*/ 2147483646 w 28"/>
                    <a:gd name="T21" fmla="*/ 2147483646 h 39"/>
                    <a:gd name="T22" fmla="*/ 2147483646 w 28"/>
                    <a:gd name="T23" fmla="*/ 2147483646 h 39"/>
                    <a:gd name="T24" fmla="*/ 2147483646 w 28"/>
                    <a:gd name="T25" fmla="*/ 2147483646 h 39"/>
                    <a:gd name="T26" fmla="*/ 2147483646 w 28"/>
                    <a:gd name="T27" fmla="*/ 2147483646 h 39"/>
                    <a:gd name="T28" fmla="*/ 2147483646 w 28"/>
                    <a:gd name="T29" fmla="*/ 2147483646 h 39"/>
                    <a:gd name="T30" fmla="*/ 2147483646 w 28"/>
                    <a:gd name="T31" fmla="*/ 2147483646 h 39"/>
                    <a:gd name="T32" fmla="*/ 2147483646 w 28"/>
                    <a:gd name="T33" fmla="*/ 0 h 39"/>
                    <a:gd name="T34" fmla="*/ 2147483646 w 28"/>
                    <a:gd name="T35" fmla="*/ 0 h 39"/>
                    <a:gd name="T36" fmla="*/ 0 w 28"/>
                    <a:gd name="T37" fmla="*/ 2147483646 h 39"/>
                    <a:gd name="T38" fmla="*/ 0 w 28"/>
                    <a:gd name="T39" fmla="*/ 2147483646 h 39"/>
                    <a:gd name="T40" fmla="*/ 2147483646 w 28"/>
                    <a:gd name="T41" fmla="*/ 2147483646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 h="39">
                      <a:moveTo>
                        <a:pt x="6" y="9"/>
                      </a:moveTo>
                      <a:lnTo>
                        <a:pt x="6" y="9"/>
                      </a:lnTo>
                      <a:cubicBezTo>
                        <a:pt x="6" y="8"/>
                        <a:pt x="6" y="7"/>
                        <a:pt x="6" y="7"/>
                      </a:cubicBezTo>
                      <a:lnTo>
                        <a:pt x="21" y="10"/>
                      </a:lnTo>
                      <a:cubicBezTo>
                        <a:pt x="21" y="10"/>
                        <a:pt x="22" y="11"/>
                        <a:pt x="22" y="13"/>
                      </a:cubicBezTo>
                      <a:lnTo>
                        <a:pt x="22" y="30"/>
                      </a:lnTo>
                      <a:cubicBezTo>
                        <a:pt x="22" y="31"/>
                        <a:pt x="21" y="32"/>
                        <a:pt x="21" y="32"/>
                      </a:cubicBezTo>
                      <a:lnTo>
                        <a:pt x="7" y="32"/>
                      </a:lnTo>
                      <a:cubicBezTo>
                        <a:pt x="6" y="32"/>
                        <a:pt x="6" y="31"/>
                        <a:pt x="6" y="29"/>
                      </a:cubicBezTo>
                      <a:lnTo>
                        <a:pt x="6" y="9"/>
                      </a:lnTo>
                      <a:close/>
                      <a:moveTo>
                        <a:pt x="6" y="39"/>
                      </a:moveTo>
                      <a:lnTo>
                        <a:pt x="6" y="39"/>
                      </a:lnTo>
                      <a:lnTo>
                        <a:pt x="22" y="38"/>
                      </a:lnTo>
                      <a:cubicBezTo>
                        <a:pt x="25" y="38"/>
                        <a:pt x="28" y="34"/>
                        <a:pt x="28" y="30"/>
                      </a:cubicBezTo>
                      <a:lnTo>
                        <a:pt x="28" y="13"/>
                      </a:lnTo>
                      <a:cubicBezTo>
                        <a:pt x="28" y="9"/>
                        <a:pt x="25" y="5"/>
                        <a:pt x="22" y="4"/>
                      </a:cubicBezTo>
                      <a:lnTo>
                        <a:pt x="7" y="0"/>
                      </a:lnTo>
                      <a:lnTo>
                        <a:pt x="6" y="0"/>
                      </a:lnTo>
                      <a:cubicBezTo>
                        <a:pt x="2" y="0"/>
                        <a:pt x="0" y="4"/>
                        <a:pt x="0" y="9"/>
                      </a:cubicBezTo>
                      <a:lnTo>
                        <a:pt x="0" y="29"/>
                      </a:lnTo>
                      <a:cubicBezTo>
                        <a:pt x="0" y="35"/>
                        <a:pt x="2" y="39"/>
                        <a:pt x="6" y="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1" name="Freeform 167"/>
                <p:cNvSpPr>
                  <a:spLocks noEditPoints="1"/>
                </p:cNvSpPr>
                <p:nvPr/>
              </p:nvSpPr>
              <p:spPr bwMode="auto">
                <a:xfrm>
                  <a:off x="2184400" y="2079625"/>
                  <a:ext cx="23813" cy="31750"/>
                </a:xfrm>
                <a:custGeom>
                  <a:avLst/>
                  <a:gdLst>
                    <a:gd name="T0" fmla="*/ 2147483646 w 28"/>
                    <a:gd name="T1" fmla="*/ 2147483646 h 37"/>
                    <a:gd name="T2" fmla="*/ 2147483646 w 28"/>
                    <a:gd name="T3" fmla="*/ 2147483646 h 37"/>
                    <a:gd name="T4" fmla="*/ 2147483646 w 28"/>
                    <a:gd name="T5" fmla="*/ 2147483646 h 37"/>
                    <a:gd name="T6" fmla="*/ 2147483646 w 28"/>
                    <a:gd name="T7" fmla="*/ 2147483646 h 37"/>
                    <a:gd name="T8" fmla="*/ 2147483646 w 28"/>
                    <a:gd name="T9" fmla="*/ 2147483646 h 37"/>
                    <a:gd name="T10" fmla="*/ 2147483646 w 28"/>
                    <a:gd name="T11" fmla="*/ 2147483646 h 37"/>
                    <a:gd name="T12" fmla="*/ 2147483646 w 28"/>
                    <a:gd name="T13" fmla="*/ 2147483646 h 37"/>
                    <a:gd name="T14" fmla="*/ 2147483646 w 28"/>
                    <a:gd name="T15" fmla="*/ 2147483646 h 37"/>
                    <a:gd name="T16" fmla="*/ 2147483646 w 28"/>
                    <a:gd name="T17" fmla="*/ 2147483646 h 37"/>
                    <a:gd name="T18" fmla="*/ 2147483646 w 28"/>
                    <a:gd name="T19" fmla="*/ 2147483646 h 37"/>
                    <a:gd name="T20" fmla="*/ 2147483646 w 28"/>
                    <a:gd name="T21" fmla="*/ 2147483646 h 37"/>
                    <a:gd name="T22" fmla="*/ 2147483646 w 28"/>
                    <a:gd name="T23" fmla="*/ 2147483646 h 37"/>
                    <a:gd name="T24" fmla="*/ 2147483646 w 28"/>
                    <a:gd name="T25" fmla="*/ 2147483646 h 37"/>
                    <a:gd name="T26" fmla="*/ 2147483646 w 28"/>
                    <a:gd name="T27" fmla="*/ 2147483646 h 37"/>
                    <a:gd name="T28" fmla="*/ 2147483646 w 28"/>
                    <a:gd name="T29" fmla="*/ 2147483646 h 37"/>
                    <a:gd name="T30" fmla="*/ 2147483646 w 28"/>
                    <a:gd name="T31" fmla="*/ 631788101 h 37"/>
                    <a:gd name="T32" fmla="*/ 2147483646 w 28"/>
                    <a:gd name="T33" fmla="*/ 0 h 37"/>
                    <a:gd name="T34" fmla="*/ 2147483646 w 28"/>
                    <a:gd name="T35" fmla="*/ 0 h 37"/>
                    <a:gd name="T36" fmla="*/ 0 w 28"/>
                    <a:gd name="T37" fmla="*/ 2147483646 h 37"/>
                    <a:gd name="T38" fmla="*/ 0 w 28"/>
                    <a:gd name="T39" fmla="*/ 2147483646 h 37"/>
                    <a:gd name="T40" fmla="*/ 2147483646 w 28"/>
                    <a:gd name="T41" fmla="*/ 2147483646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 h="37">
                      <a:moveTo>
                        <a:pt x="6" y="9"/>
                      </a:moveTo>
                      <a:lnTo>
                        <a:pt x="6" y="9"/>
                      </a:lnTo>
                      <a:cubicBezTo>
                        <a:pt x="6" y="8"/>
                        <a:pt x="6" y="7"/>
                        <a:pt x="6" y="6"/>
                      </a:cubicBezTo>
                      <a:lnTo>
                        <a:pt x="22" y="7"/>
                      </a:lnTo>
                      <a:cubicBezTo>
                        <a:pt x="22" y="7"/>
                        <a:pt x="22" y="8"/>
                        <a:pt x="22" y="9"/>
                      </a:cubicBezTo>
                      <a:lnTo>
                        <a:pt x="22" y="27"/>
                      </a:lnTo>
                      <a:cubicBezTo>
                        <a:pt x="22" y="28"/>
                        <a:pt x="22" y="29"/>
                        <a:pt x="22" y="29"/>
                      </a:cubicBezTo>
                      <a:lnTo>
                        <a:pt x="6" y="31"/>
                      </a:lnTo>
                      <a:cubicBezTo>
                        <a:pt x="6" y="30"/>
                        <a:pt x="6" y="29"/>
                        <a:pt x="6" y="28"/>
                      </a:cubicBezTo>
                      <a:lnTo>
                        <a:pt x="6" y="9"/>
                      </a:lnTo>
                      <a:close/>
                      <a:moveTo>
                        <a:pt x="5" y="37"/>
                      </a:moveTo>
                      <a:lnTo>
                        <a:pt x="5" y="37"/>
                      </a:lnTo>
                      <a:lnTo>
                        <a:pt x="23" y="35"/>
                      </a:lnTo>
                      <a:cubicBezTo>
                        <a:pt x="26" y="35"/>
                        <a:pt x="28" y="32"/>
                        <a:pt x="28" y="27"/>
                      </a:cubicBezTo>
                      <a:lnTo>
                        <a:pt x="28" y="9"/>
                      </a:lnTo>
                      <a:cubicBezTo>
                        <a:pt x="28" y="6"/>
                        <a:pt x="27" y="1"/>
                        <a:pt x="23" y="1"/>
                      </a:cubicBezTo>
                      <a:lnTo>
                        <a:pt x="6" y="0"/>
                      </a:lnTo>
                      <a:lnTo>
                        <a:pt x="5" y="0"/>
                      </a:lnTo>
                      <a:cubicBezTo>
                        <a:pt x="2" y="0"/>
                        <a:pt x="0" y="4"/>
                        <a:pt x="0" y="9"/>
                      </a:cubicBezTo>
                      <a:lnTo>
                        <a:pt x="0" y="28"/>
                      </a:lnTo>
                      <a:cubicBezTo>
                        <a:pt x="0" y="34"/>
                        <a:pt x="2" y="37"/>
                        <a:pt x="5" y="3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2" name="Freeform 168"/>
                <p:cNvSpPr/>
                <p:nvPr/>
              </p:nvSpPr>
              <p:spPr bwMode="auto">
                <a:xfrm>
                  <a:off x="2185988" y="2136775"/>
                  <a:ext cx="22225" cy="11113"/>
                </a:xfrm>
                <a:custGeom>
                  <a:avLst/>
                  <a:gdLst>
                    <a:gd name="T0" fmla="*/ 1115285072 w 27"/>
                    <a:gd name="T1" fmla="*/ 2147483646 h 12"/>
                    <a:gd name="T2" fmla="*/ 1115285072 w 27"/>
                    <a:gd name="T3" fmla="*/ 2147483646 h 12"/>
                    <a:gd name="T4" fmla="*/ 2147483646 w 27"/>
                    <a:gd name="T5" fmla="*/ 2147483646 h 12"/>
                    <a:gd name="T6" fmla="*/ 2147483646 w 27"/>
                    <a:gd name="T7" fmla="*/ 2147483646 h 12"/>
                    <a:gd name="T8" fmla="*/ 2147483646 w 27"/>
                    <a:gd name="T9" fmla="*/ 0 h 12"/>
                    <a:gd name="T10" fmla="*/ 1115285072 w 27"/>
                    <a:gd name="T11" fmla="*/ 2147483646 h 12"/>
                    <a:gd name="T12" fmla="*/ 0 w 27"/>
                    <a:gd name="T13" fmla="*/ 2147483646 h 12"/>
                    <a:gd name="T14" fmla="*/ 1115285072 w 27"/>
                    <a:gd name="T15" fmla="*/ 214748364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12">
                      <a:moveTo>
                        <a:pt x="2" y="12"/>
                      </a:moveTo>
                      <a:lnTo>
                        <a:pt x="2" y="12"/>
                      </a:lnTo>
                      <a:lnTo>
                        <a:pt x="24" y="9"/>
                      </a:lnTo>
                      <a:cubicBezTo>
                        <a:pt x="25" y="9"/>
                        <a:pt x="27" y="7"/>
                        <a:pt x="27" y="5"/>
                      </a:cubicBezTo>
                      <a:cubicBezTo>
                        <a:pt x="27" y="2"/>
                        <a:pt x="25" y="0"/>
                        <a:pt x="24" y="0"/>
                      </a:cubicBezTo>
                      <a:lnTo>
                        <a:pt x="2" y="3"/>
                      </a:lnTo>
                      <a:cubicBezTo>
                        <a:pt x="1" y="3"/>
                        <a:pt x="0" y="5"/>
                        <a:pt x="0" y="7"/>
                      </a:cubicBezTo>
                      <a:cubicBezTo>
                        <a:pt x="0" y="10"/>
                        <a:pt x="1" y="12"/>
                        <a:pt x="2" y="1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3" name="Freeform 169"/>
                <p:cNvSpPr/>
                <p:nvPr/>
              </p:nvSpPr>
              <p:spPr bwMode="auto">
                <a:xfrm>
                  <a:off x="2185988" y="2152650"/>
                  <a:ext cx="22225" cy="9525"/>
                </a:xfrm>
                <a:custGeom>
                  <a:avLst/>
                  <a:gdLst>
                    <a:gd name="T0" fmla="*/ 2147483646 w 27"/>
                    <a:gd name="T1" fmla="*/ 0 h 13"/>
                    <a:gd name="T2" fmla="*/ 2147483646 w 27"/>
                    <a:gd name="T3" fmla="*/ 0 h 13"/>
                    <a:gd name="T4" fmla="*/ 1115285072 w 27"/>
                    <a:gd name="T5" fmla="*/ 1179970188 h 13"/>
                    <a:gd name="T6" fmla="*/ 0 w 27"/>
                    <a:gd name="T7" fmla="*/ 2147483646 h 13"/>
                    <a:gd name="T8" fmla="*/ 1115285072 w 27"/>
                    <a:gd name="T9" fmla="*/ 2147483646 h 13"/>
                    <a:gd name="T10" fmla="*/ 1115285072 w 27"/>
                    <a:gd name="T11" fmla="*/ 2147483646 h 13"/>
                    <a:gd name="T12" fmla="*/ 2147483646 w 27"/>
                    <a:gd name="T13" fmla="*/ 2147483646 h 13"/>
                    <a:gd name="T14" fmla="*/ 2147483646 w 27"/>
                    <a:gd name="T15" fmla="*/ 1966437715 h 13"/>
                    <a:gd name="T16" fmla="*/ 2147483646 w 27"/>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13">
                      <a:moveTo>
                        <a:pt x="24" y="0"/>
                      </a:moveTo>
                      <a:lnTo>
                        <a:pt x="24" y="0"/>
                      </a:lnTo>
                      <a:lnTo>
                        <a:pt x="2" y="3"/>
                      </a:lnTo>
                      <a:cubicBezTo>
                        <a:pt x="1" y="3"/>
                        <a:pt x="0" y="5"/>
                        <a:pt x="0" y="8"/>
                      </a:cubicBezTo>
                      <a:cubicBezTo>
                        <a:pt x="0" y="10"/>
                        <a:pt x="1" y="13"/>
                        <a:pt x="2" y="13"/>
                      </a:cubicBezTo>
                      <a:lnTo>
                        <a:pt x="24" y="9"/>
                      </a:lnTo>
                      <a:cubicBezTo>
                        <a:pt x="25" y="9"/>
                        <a:pt x="27" y="7"/>
                        <a:pt x="27" y="5"/>
                      </a:cubicBezTo>
                      <a:cubicBezTo>
                        <a:pt x="27" y="2"/>
                        <a:pt x="25" y="0"/>
                        <a:pt x="24"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4" name="Freeform 170"/>
                <p:cNvSpPr/>
                <p:nvPr/>
              </p:nvSpPr>
              <p:spPr bwMode="auto">
                <a:xfrm>
                  <a:off x="2227263" y="2136775"/>
                  <a:ext cx="14288" cy="7938"/>
                </a:xfrm>
                <a:custGeom>
                  <a:avLst/>
                  <a:gdLst>
                    <a:gd name="T0" fmla="*/ 1000571971 w 18"/>
                    <a:gd name="T1" fmla="*/ 2147483646 h 8"/>
                    <a:gd name="T2" fmla="*/ 1000571971 w 18"/>
                    <a:gd name="T3" fmla="*/ 2147483646 h 8"/>
                    <a:gd name="T4" fmla="*/ 1000571971 w 18"/>
                    <a:gd name="T5" fmla="*/ 2147483646 h 8"/>
                    <a:gd name="T6" fmla="*/ 2147483646 w 18"/>
                    <a:gd name="T7" fmla="*/ 2147483646 h 8"/>
                    <a:gd name="T8" fmla="*/ 2147483646 w 18"/>
                    <a:gd name="T9" fmla="*/ 2147483646 h 8"/>
                    <a:gd name="T10" fmla="*/ 2147483646 w 18"/>
                    <a:gd name="T11" fmla="*/ 0 h 8"/>
                    <a:gd name="T12" fmla="*/ 1000571971 w 18"/>
                    <a:gd name="T13" fmla="*/ 1954351476 h 8"/>
                    <a:gd name="T14" fmla="*/ 0 w 18"/>
                    <a:gd name="T15" fmla="*/ 2147483646 h 8"/>
                    <a:gd name="T16" fmla="*/ 1000571971 w 18"/>
                    <a:gd name="T17" fmla="*/ 214748364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8">
                      <a:moveTo>
                        <a:pt x="2" y="8"/>
                      </a:moveTo>
                      <a:lnTo>
                        <a:pt x="2" y="8"/>
                      </a:lnTo>
                      <a:lnTo>
                        <a:pt x="17" y="7"/>
                      </a:lnTo>
                      <a:cubicBezTo>
                        <a:pt x="18" y="7"/>
                        <a:pt x="18" y="5"/>
                        <a:pt x="18" y="3"/>
                      </a:cubicBezTo>
                      <a:cubicBezTo>
                        <a:pt x="18" y="2"/>
                        <a:pt x="18" y="0"/>
                        <a:pt x="17" y="0"/>
                      </a:cubicBezTo>
                      <a:lnTo>
                        <a:pt x="2" y="2"/>
                      </a:lnTo>
                      <a:cubicBezTo>
                        <a:pt x="1" y="2"/>
                        <a:pt x="0" y="3"/>
                        <a:pt x="0" y="5"/>
                      </a:cubicBezTo>
                      <a:cubicBezTo>
                        <a:pt x="0" y="7"/>
                        <a:pt x="1" y="8"/>
                        <a:pt x="2" y="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5" name="Freeform 171"/>
                <p:cNvSpPr/>
                <p:nvPr/>
              </p:nvSpPr>
              <p:spPr bwMode="auto">
                <a:xfrm>
                  <a:off x="2227263" y="2147888"/>
                  <a:ext cx="14288" cy="6350"/>
                </a:xfrm>
                <a:custGeom>
                  <a:avLst/>
                  <a:gdLst>
                    <a:gd name="T0" fmla="*/ 2147483646 w 18"/>
                    <a:gd name="T1" fmla="*/ 0 h 8"/>
                    <a:gd name="T2" fmla="*/ 2147483646 w 18"/>
                    <a:gd name="T3" fmla="*/ 0 h 8"/>
                    <a:gd name="T4" fmla="*/ 1000571971 w 18"/>
                    <a:gd name="T5" fmla="*/ 1000502031 h 8"/>
                    <a:gd name="T6" fmla="*/ 0 w 18"/>
                    <a:gd name="T7" fmla="*/ 2147483646 h 8"/>
                    <a:gd name="T8" fmla="*/ 1000571971 w 18"/>
                    <a:gd name="T9" fmla="*/ 2147483646 h 8"/>
                    <a:gd name="T10" fmla="*/ 1000571971 w 18"/>
                    <a:gd name="T11" fmla="*/ 2147483646 h 8"/>
                    <a:gd name="T12" fmla="*/ 2147483646 w 18"/>
                    <a:gd name="T13" fmla="*/ 2147483646 h 8"/>
                    <a:gd name="T14" fmla="*/ 2147483646 w 18"/>
                    <a:gd name="T15" fmla="*/ 1500123206 h 8"/>
                    <a:gd name="T16" fmla="*/ 2147483646 w 18"/>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8">
                      <a:moveTo>
                        <a:pt x="17" y="0"/>
                      </a:moveTo>
                      <a:lnTo>
                        <a:pt x="17" y="0"/>
                      </a:lnTo>
                      <a:lnTo>
                        <a:pt x="2" y="2"/>
                      </a:lnTo>
                      <a:cubicBezTo>
                        <a:pt x="1" y="2"/>
                        <a:pt x="0" y="3"/>
                        <a:pt x="0" y="5"/>
                      </a:cubicBezTo>
                      <a:cubicBezTo>
                        <a:pt x="0" y="7"/>
                        <a:pt x="1" y="8"/>
                        <a:pt x="2" y="8"/>
                      </a:cubicBezTo>
                      <a:lnTo>
                        <a:pt x="17" y="6"/>
                      </a:lnTo>
                      <a:cubicBezTo>
                        <a:pt x="18" y="6"/>
                        <a:pt x="18" y="4"/>
                        <a:pt x="18" y="3"/>
                      </a:cubicBezTo>
                      <a:cubicBezTo>
                        <a:pt x="18" y="1"/>
                        <a:pt x="18" y="0"/>
                        <a:pt x="17"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6" name="Freeform 172"/>
                <p:cNvSpPr>
                  <a:spLocks noEditPoints="1"/>
                </p:cNvSpPr>
                <p:nvPr/>
              </p:nvSpPr>
              <p:spPr bwMode="auto">
                <a:xfrm>
                  <a:off x="2227263" y="1971675"/>
                  <a:ext cx="15875" cy="22225"/>
                </a:xfrm>
                <a:custGeom>
                  <a:avLst/>
                  <a:gdLst>
                    <a:gd name="T0" fmla="*/ 2147483646 w 19"/>
                    <a:gd name="T1" fmla="*/ 2147483646 h 25"/>
                    <a:gd name="T2" fmla="*/ 2147483646 w 19"/>
                    <a:gd name="T3" fmla="*/ 2147483646 h 25"/>
                    <a:gd name="T4" fmla="*/ 2147483646 w 19"/>
                    <a:gd name="T5" fmla="*/ 2147483646 h 25"/>
                    <a:gd name="T6" fmla="*/ 2147483646 w 19"/>
                    <a:gd name="T7" fmla="*/ 2147483646 h 25"/>
                    <a:gd name="T8" fmla="*/ 2147483646 w 19"/>
                    <a:gd name="T9" fmla="*/ 2147483646 h 25"/>
                    <a:gd name="T10" fmla="*/ 2147483646 w 19"/>
                    <a:gd name="T11" fmla="*/ 2147483646 h 25"/>
                    <a:gd name="T12" fmla="*/ 2147483646 w 19"/>
                    <a:gd name="T13" fmla="*/ 2147483646 h 25"/>
                    <a:gd name="T14" fmla="*/ 2147483646 w 19"/>
                    <a:gd name="T15" fmla="*/ 2147483646 h 25"/>
                    <a:gd name="T16" fmla="*/ 2147483646 w 19"/>
                    <a:gd name="T17" fmla="*/ 2147483646 h 25"/>
                    <a:gd name="T18" fmla="*/ 2147483646 w 19"/>
                    <a:gd name="T19" fmla="*/ 2147483646 h 25"/>
                    <a:gd name="T20" fmla="*/ 0 w 19"/>
                    <a:gd name="T21" fmla="*/ 2147483646 h 25"/>
                    <a:gd name="T22" fmla="*/ 0 w 19"/>
                    <a:gd name="T23" fmla="*/ 2147483646 h 25"/>
                    <a:gd name="T24" fmla="*/ 2147483646 w 19"/>
                    <a:gd name="T25" fmla="*/ 2147483646 h 25"/>
                    <a:gd name="T26" fmla="*/ 2147483646 w 19"/>
                    <a:gd name="T27" fmla="*/ 2147483646 h 25"/>
                    <a:gd name="T28" fmla="*/ 2147483646 w 19"/>
                    <a:gd name="T29" fmla="*/ 2147483646 h 25"/>
                    <a:gd name="T30" fmla="*/ 2147483646 w 19"/>
                    <a:gd name="T31" fmla="*/ 2147483646 h 25"/>
                    <a:gd name="T32" fmla="*/ 2147483646 w 19"/>
                    <a:gd name="T33" fmla="*/ 2147483646 h 25"/>
                    <a:gd name="T34" fmla="*/ 2147483646 w 19"/>
                    <a:gd name="T35" fmla="*/ 2147483646 h 25"/>
                    <a:gd name="T36" fmla="*/ 2147483646 w 19"/>
                    <a:gd name="T37" fmla="*/ 2147483646 h 25"/>
                    <a:gd name="T38" fmla="*/ 2147483646 w 19"/>
                    <a:gd name="T39" fmla="*/ 2107786107 h 25"/>
                    <a:gd name="T40" fmla="*/ 2147483646 w 19"/>
                    <a:gd name="T41" fmla="*/ 0 h 25"/>
                    <a:gd name="T42" fmla="*/ 2147483646 w 19"/>
                    <a:gd name="T43" fmla="*/ 0 h 25"/>
                    <a:gd name="T44" fmla="*/ 0 w 19"/>
                    <a:gd name="T45" fmla="*/ 2147483646 h 25"/>
                    <a:gd name="T46" fmla="*/ 0 w 19"/>
                    <a:gd name="T47" fmla="*/ 2147483646 h 25"/>
                    <a:gd name="T48" fmla="*/ 0 w 19"/>
                    <a:gd name="T49" fmla="*/ 2147483646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 h="25">
                      <a:moveTo>
                        <a:pt x="4" y="6"/>
                      </a:moveTo>
                      <a:lnTo>
                        <a:pt x="4" y="6"/>
                      </a:lnTo>
                      <a:cubicBezTo>
                        <a:pt x="4" y="5"/>
                        <a:pt x="4" y="5"/>
                        <a:pt x="4" y="4"/>
                      </a:cubicBezTo>
                      <a:lnTo>
                        <a:pt x="14" y="7"/>
                      </a:lnTo>
                      <a:cubicBezTo>
                        <a:pt x="14" y="7"/>
                        <a:pt x="15" y="8"/>
                        <a:pt x="15" y="10"/>
                      </a:cubicBezTo>
                      <a:lnTo>
                        <a:pt x="15" y="19"/>
                      </a:lnTo>
                      <a:cubicBezTo>
                        <a:pt x="15" y="20"/>
                        <a:pt x="14" y="21"/>
                        <a:pt x="14" y="21"/>
                      </a:cubicBezTo>
                      <a:lnTo>
                        <a:pt x="4" y="20"/>
                      </a:lnTo>
                      <a:cubicBezTo>
                        <a:pt x="4" y="20"/>
                        <a:pt x="4" y="19"/>
                        <a:pt x="4" y="17"/>
                      </a:cubicBezTo>
                      <a:lnTo>
                        <a:pt x="4" y="6"/>
                      </a:lnTo>
                      <a:close/>
                      <a:moveTo>
                        <a:pt x="0" y="22"/>
                      </a:moveTo>
                      <a:lnTo>
                        <a:pt x="0" y="22"/>
                      </a:lnTo>
                      <a:cubicBezTo>
                        <a:pt x="1" y="24"/>
                        <a:pt x="3" y="24"/>
                        <a:pt x="4" y="24"/>
                      </a:cubicBezTo>
                      <a:cubicBezTo>
                        <a:pt x="4" y="24"/>
                        <a:pt x="4" y="24"/>
                        <a:pt x="4" y="24"/>
                      </a:cubicBezTo>
                      <a:lnTo>
                        <a:pt x="14" y="25"/>
                      </a:lnTo>
                      <a:lnTo>
                        <a:pt x="15" y="25"/>
                      </a:lnTo>
                      <a:cubicBezTo>
                        <a:pt x="17" y="25"/>
                        <a:pt x="19" y="22"/>
                        <a:pt x="19" y="19"/>
                      </a:cubicBezTo>
                      <a:lnTo>
                        <a:pt x="19" y="10"/>
                      </a:lnTo>
                      <a:cubicBezTo>
                        <a:pt x="19" y="7"/>
                        <a:pt x="17" y="4"/>
                        <a:pt x="15" y="3"/>
                      </a:cubicBezTo>
                      <a:lnTo>
                        <a:pt x="4" y="0"/>
                      </a:lnTo>
                      <a:cubicBezTo>
                        <a:pt x="1" y="0"/>
                        <a:pt x="0" y="3"/>
                        <a:pt x="0" y="6"/>
                      </a:cubicBezTo>
                      <a:lnTo>
                        <a:pt x="0" y="17"/>
                      </a:lnTo>
                      <a:cubicBezTo>
                        <a:pt x="0" y="19"/>
                        <a:pt x="0" y="20"/>
                        <a:pt x="0" y="2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7" name="Freeform 173"/>
                <p:cNvSpPr>
                  <a:spLocks noEditPoints="1"/>
                </p:cNvSpPr>
                <p:nvPr/>
              </p:nvSpPr>
              <p:spPr bwMode="auto">
                <a:xfrm>
                  <a:off x="2227263" y="2030413"/>
                  <a:ext cx="15875" cy="20638"/>
                </a:xfrm>
                <a:custGeom>
                  <a:avLst/>
                  <a:gdLst>
                    <a:gd name="T0" fmla="*/ 2147483646 w 18"/>
                    <a:gd name="T1" fmla="*/ 2147483646 h 24"/>
                    <a:gd name="T2" fmla="*/ 2147483646 w 18"/>
                    <a:gd name="T3" fmla="*/ 2147483646 h 24"/>
                    <a:gd name="T4" fmla="*/ 2147483646 w 18"/>
                    <a:gd name="T5" fmla="*/ 2147483646 h 24"/>
                    <a:gd name="T6" fmla="*/ 2147483646 w 18"/>
                    <a:gd name="T7" fmla="*/ 2147483646 h 24"/>
                    <a:gd name="T8" fmla="*/ 2147483646 w 18"/>
                    <a:gd name="T9" fmla="*/ 2147483646 h 24"/>
                    <a:gd name="T10" fmla="*/ 2147483646 w 18"/>
                    <a:gd name="T11" fmla="*/ 2147483646 h 24"/>
                    <a:gd name="T12" fmla="*/ 2147483646 w 18"/>
                    <a:gd name="T13" fmla="*/ 2147483646 h 24"/>
                    <a:gd name="T14" fmla="*/ 2147483646 w 18"/>
                    <a:gd name="T15" fmla="*/ 2147483646 h 24"/>
                    <a:gd name="T16" fmla="*/ 2147483646 w 18"/>
                    <a:gd name="T17" fmla="*/ 2147483646 h 24"/>
                    <a:gd name="T18" fmla="*/ 2147483646 w 18"/>
                    <a:gd name="T19" fmla="*/ 2147483646 h 24"/>
                    <a:gd name="T20" fmla="*/ 2147483646 w 18"/>
                    <a:gd name="T21" fmla="*/ 2147483646 h 24"/>
                    <a:gd name="T22" fmla="*/ 2147483646 w 18"/>
                    <a:gd name="T23" fmla="*/ 2147483646 h 24"/>
                    <a:gd name="T24" fmla="*/ 2147483646 w 18"/>
                    <a:gd name="T25" fmla="*/ 2147483646 h 24"/>
                    <a:gd name="T26" fmla="*/ 2147483646 w 18"/>
                    <a:gd name="T27" fmla="*/ 2147483646 h 24"/>
                    <a:gd name="T28" fmla="*/ 2147483646 w 18"/>
                    <a:gd name="T29" fmla="*/ 2147483646 h 24"/>
                    <a:gd name="T30" fmla="*/ 2147483646 w 18"/>
                    <a:gd name="T31" fmla="*/ 1271865765 h 24"/>
                    <a:gd name="T32" fmla="*/ 2147483646 w 18"/>
                    <a:gd name="T33" fmla="*/ 0 h 24"/>
                    <a:gd name="T34" fmla="*/ 2147483646 w 18"/>
                    <a:gd name="T35" fmla="*/ 0 h 24"/>
                    <a:gd name="T36" fmla="*/ 0 w 18"/>
                    <a:gd name="T37" fmla="*/ 2147483646 h 24"/>
                    <a:gd name="T38" fmla="*/ 0 w 18"/>
                    <a:gd name="T39" fmla="*/ 2147483646 h 24"/>
                    <a:gd name="T40" fmla="*/ 2147483646 w 18"/>
                    <a:gd name="T41" fmla="*/ 2147483646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 h="24">
                      <a:moveTo>
                        <a:pt x="4" y="6"/>
                      </a:moveTo>
                      <a:lnTo>
                        <a:pt x="4" y="6"/>
                      </a:lnTo>
                      <a:cubicBezTo>
                        <a:pt x="4" y="5"/>
                        <a:pt x="4" y="4"/>
                        <a:pt x="4" y="4"/>
                      </a:cubicBezTo>
                      <a:lnTo>
                        <a:pt x="13" y="6"/>
                      </a:lnTo>
                      <a:cubicBezTo>
                        <a:pt x="14" y="6"/>
                        <a:pt x="14" y="7"/>
                        <a:pt x="14" y="8"/>
                      </a:cubicBezTo>
                      <a:lnTo>
                        <a:pt x="14" y="19"/>
                      </a:lnTo>
                      <a:cubicBezTo>
                        <a:pt x="14" y="20"/>
                        <a:pt x="14" y="20"/>
                        <a:pt x="14" y="20"/>
                      </a:cubicBezTo>
                      <a:lnTo>
                        <a:pt x="5" y="20"/>
                      </a:lnTo>
                      <a:cubicBezTo>
                        <a:pt x="4" y="20"/>
                        <a:pt x="4" y="19"/>
                        <a:pt x="4" y="18"/>
                      </a:cubicBezTo>
                      <a:lnTo>
                        <a:pt x="4" y="6"/>
                      </a:lnTo>
                      <a:close/>
                      <a:moveTo>
                        <a:pt x="4" y="24"/>
                      </a:moveTo>
                      <a:lnTo>
                        <a:pt x="4" y="24"/>
                      </a:lnTo>
                      <a:lnTo>
                        <a:pt x="14" y="24"/>
                      </a:lnTo>
                      <a:cubicBezTo>
                        <a:pt x="16" y="24"/>
                        <a:pt x="18" y="22"/>
                        <a:pt x="18" y="19"/>
                      </a:cubicBezTo>
                      <a:lnTo>
                        <a:pt x="18" y="8"/>
                      </a:lnTo>
                      <a:cubicBezTo>
                        <a:pt x="18" y="5"/>
                        <a:pt x="16" y="3"/>
                        <a:pt x="15" y="2"/>
                      </a:cubicBezTo>
                      <a:lnTo>
                        <a:pt x="5" y="0"/>
                      </a:lnTo>
                      <a:lnTo>
                        <a:pt x="4" y="0"/>
                      </a:lnTo>
                      <a:cubicBezTo>
                        <a:pt x="2" y="0"/>
                        <a:pt x="0" y="2"/>
                        <a:pt x="0" y="6"/>
                      </a:cubicBezTo>
                      <a:lnTo>
                        <a:pt x="0" y="18"/>
                      </a:lnTo>
                      <a:cubicBezTo>
                        <a:pt x="0" y="22"/>
                        <a:pt x="2" y="24"/>
                        <a:pt x="4" y="2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8" name="Freeform 174"/>
                <p:cNvSpPr>
                  <a:spLocks noEditPoints="1"/>
                </p:cNvSpPr>
                <p:nvPr/>
              </p:nvSpPr>
              <p:spPr bwMode="auto">
                <a:xfrm>
                  <a:off x="2227263" y="2084388"/>
                  <a:ext cx="15875" cy="19050"/>
                </a:xfrm>
                <a:custGeom>
                  <a:avLst/>
                  <a:gdLst>
                    <a:gd name="T0" fmla="*/ 2147483646 w 19"/>
                    <a:gd name="T1" fmla="*/ 2147483646 h 24"/>
                    <a:gd name="T2" fmla="*/ 2147483646 w 19"/>
                    <a:gd name="T3" fmla="*/ 2147483646 h 24"/>
                    <a:gd name="T4" fmla="*/ 2147483646 w 19"/>
                    <a:gd name="T5" fmla="*/ 2000373825 h 24"/>
                    <a:gd name="T6" fmla="*/ 2147483646 w 19"/>
                    <a:gd name="T7" fmla="*/ 2000373825 h 24"/>
                    <a:gd name="T8" fmla="*/ 2147483646 w 19"/>
                    <a:gd name="T9" fmla="*/ 2147483646 h 24"/>
                    <a:gd name="T10" fmla="*/ 2147483646 w 19"/>
                    <a:gd name="T11" fmla="*/ 2147483646 h 24"/>
                    <a:gd name="T12" fmla="*/ 2147483646 w 19"/>
                    <a:gd name="T13" fmla="*/ 2147483646 h 24"/>
                    <a:gd name="T14" fmla="*/ 2147483646 w 19"/>
                    <a:gd name="T15" fmla="*/ 2147483646 h 24"/>
                    <a:gd name="T16" fmla="*/ 2147483646 w 19"/>
                    <a:gd name="T17" fmla="*/ 2147483646 h 24"/>
                    <a:gd name="T18" fmla="*/ 2147483646 w 19"/>
                    <a:gd name="T19" fmla="*/ 2147483646 h 24"/>
                    <a:gd name="T20" fmla="*/ 2147483646 w 19"/>
                    <a:gd name="T21" fmla="*/ 2147483646 h 24"/>
                    <a:gd name="T22" fmla="*/ 2147483646 w 19"/>
                    <a:gd name="T23" fmla="*/ 2147483646 h 24"/>
                    <a:gd name="T24" fmla="*/ 2147483646 w 19"/>
                    <a:gd name="T25" fmla="*/ 2147483646 h 24"/>
                    <a:gd name="T26" fmla="*/ 2147483646 w 19"/>
                    <a:gd name="T27" fmla="*/ 2147483646 h 24"/>
                    <a:gd name="T28" fmla="*/ 2147483646 w 19"/>
                    <a:gd name="T29" fmla="*/ 2147483646 h 24"/>
                    <a:gd name="T30" fmla="*/ 2147483646 w 19"/>
                    <a:gd name="T31" fmla="*/ 0 h 24"/>
                    <a:gd name="T32" fmla="*/ 2147483646 w 19"/>
                    <a:gd name="T33" fmla="*/ 0 h 24"/>
                    <a:gd name="T34" fmla="*/ 2147483646 w 19"/>
                    <a:gd name="T35" fmla="*/ 0 h 24"/>
                    <a:gd name="T36" fmla="*/ 0 w 19"/>
                    <a:gd name="T37" fmla="*/ 2147483646 h 24"/>
                    <a:gd name="T38" fmla="*/ 0 w 19"/>
                    <a:gd name="T39" fmla="*/ 2147483646 h 24"/>
                    <a:gd name="T40" fmla="*/ 2147483646 w 19"/>
                    <a:gd name="T41" fmla="*/ 2147483646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24">
                      <a:moveTo>
                        <a:pt x="4" y="5"/>
                      </a:moveTo>
                      <a:lnTo>
                        <a:pt x="4" y="5"/>
                      </a:lnTo>
                      <a:cubicBezTo>
                        <a:pt x="4" y="5"/>
                        <a:pt x="4" y="4"/>
                        <a:pt x="4" y="4"/>
                      </a:cubicBezTo>
                      <a:lnTo>
                        <a:pt x="14" y="4"/>
                      </a:lnTo>
                      <a:cubicBezTo>
                        <a:pt x="14" y="4"/>
                        <a:pt x="15" y="5"/>
                        <a:pt x="15" y="6"/>
                      </a:cubicBezTo>
                      <a:lnTo>
                        <a:pt x="15" y="17"/>
                      </a:lnTo>
                      <a:cubicBezTo>
                        <a:pt x="15" y="18"/>
                        <a:pt x="14" y="18"/>
                        <a:pt x="14" y="18"/>
                      </a:cubicBezTo>
                      <a:lnTo>
                        <a:pt x="4" y="20"/>
                      </a:lnTo>
                      <a:cubicBezTo>
                        <a:pt x="4" y="19"/>
                        <a:pt x="4" y="18"/>
                        <a:pt x="4" y="18"/>
                      </a:cubicBezTo>
                      <a:lnTo>
                        <a:pt x="4" y="5"/>
                      </a:lnTo>
                      <a:close/>
                      <a:moveTo>
                        <a:pt x="4" y="24"/>
                      </a:moveTo>
                      <a:lnTo>
                        <a:pt x="4" y="24"/>
                      </a:lnTo>
                      <a:lnTo>
                        <a:pt x="15" y="22"/>
                      </a:lnTo>
                      <a:cubicBezTo>
                        <a:pt x="17" y="22"/>
                        <a:pt x="19" y="20"/>
                        <a:pt x="19" y="17"/>
                      </a:cubicBezTo>
                      <a:lnTo>
                        <a:pt x="19" y="6"/>
                      </a:lnTo>
                      <a:cubicBezTo>
                        <a:pt x="19" y="3"/>
                        <a:pt x="18" y="0"/>
                        <a:pt x="15" y="0"/>
                      </a:cubicBezTo>
                      <a:lnTo>
                        <a:pt x="4" y="0"/>
                      </a:lnTo>
                      <a:cubicBezTo>
                        <a:pt x="1" y="0"/>
                        <a:pt x="0" y="2"/>
                        <a:pt x="0" y="5"/>
                      </a:cubicBezTo>
                      <a:lnTo>
                        <a:pt x="0" y="18"/>
                      </a:lnTo>
                      <a:cubicBezTo>
                        <a:pt x="0" y="21"/>
                        <a:pt x="2" y="24"/>
                        <a:pt x="4" y="2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9" name="Freeform 175"/>
                <p:cNvSpPr>
                  <a:spLocks noEditPoints="1"/>
                </p:cNvSpPr>
                <p:nvPr/>
              </p:nvSpPr>
              <p:spPr bwMode="auto">
                <a:xfrm>
                  <a:off x="2284413" y="2143151"/>
                  <a:ext cx="134938" cy="136524"/>
                </a:xfrm>
                <a:custGeom>
                  <a:avLst/>
                  <a:gdLst>
                    <a:gd name="T0" fmla="*/ 2147483646 w 159"/>
                    <a:gd name="T1" fmla="*/ 2147483646 h 160"/>
                    <a:gd name="T2" fmla="*/ 2147483646 w 159"/>
                    <a:gd name="T3" fmla="*/ 2147483646 h 160"/>
                    <a:gd name="T4" fmla="*/ 2147483646 w 159"/>
                    <a:gd name="T5" fmla="*/ 2147483646 h 160"/>
                    <a:gd name="T6" fmla="*/ 2147483646 w 159"/>
                    <a:gd name="T7" fmla="*/ 2147483646 h 160"/>
                    <a:gd name="T8" fmla="*/ 2147483646 w 159"/>
                    <a:gd name="T9" fmla="*/ 2147483646 h 160"/>
                    <a:gd name="T10" fmla="*/ 2147483646 w 159"/>
                    <a:gd name="T11" fmla="*/ 2147483646 h 160"/>
                    <a:gd name="T12" fmla="*/ 2147483646 w 159"/>
                    <a:gd name="T13" fmla="*/ 2147483646 h 160"/>
                    <a:gd name="T14" fmla="*/ 2147483646 w 159"/>
                    <a:gd name="T15" fmla="*/ 2147483646 h 160"/>
                    <a:gd name="T16" fmla="*/ 2147483646 w 159"/>
                    <a:gd name="T17" fmla="*/ 2147483646 h 160"/>
                    <a:gd name="T18" fmla="*/ 2147483646 w 159"/>
                    <a:gd name="T19" fmla="*/ 2147483646 h 160"/>
                    <a:gd name="T20" fmla="*/ 2147483646 w 159"/>
                    <a:gd name="T21" fmla="*/ 2147483646 h 160"/>
                    <a:gd name="T22" fmla="*/ 2147483646 w 159"/>
                    <a:gd name="T23" fmla="*/ 2147483646 h 160"/>
                    <a:gd name="T24" fmla="*/ 2147483646 w 159"/>
                    <a:gd name="T25" fmla="*/ 2147483646 h 160"/>
                    <a:gd name="T26" fmla="*/ 2147483646 w 159"/>
                    <a:gd name="T27" fmla="*/ 2147483646 h 160"/>
                    <a:gd name="T28" fmla="*/ 2147483646 w 159"/>
                    <a:gd name="T29" fmla="*/ 2147483646 h 160"/>
                    <a:gd name="T30" fmla="*/ 2147483646 w 159"/>
                    <a:gd name="T31" fmla="*/ 2147483646 h 160"/>
                    <a:gd name="T32" fmla="*/ 2147483646 w 159"/>
                    <a:gd name="T33" fmla="*/ 2147483646 h 160"/>
                    <a:gd name="T34" fmla="*/ 2147483646 w 159"/>
                    <a:gd name="T35" fmla="*/ 2147483646 h 160"/>
                    <a:gd name="T36" fmla="*/ 2147483646 w 159"/>
                    <a:gd name="T37" fmla="*/ 2147483646 h 160"/>
                    <a:gd name="T38" fmla="*/ 2147483646 w 159"/>
                    <a:gd name="T39" fmla="*/ 2147483646 h 160"/>
                    <a:gd name="T40" fmla="*/ 2147483646 w 159"/>
                    <a:gd name="T41" fmla="*/ 2147483646 h 160"/>
                    <a:gd name="T42" fmla="*/ 2147483646 w 159"/>
                    <a:gd name="T43" fmla="*/ 2147483646 h 160"/>
                    <a:gd name="T44" fmla="*/ 2147483646 w 159"/>
                    <a:gd name="T45" fmla="*/ 2147483646 h 160"/>
                    <a:gd name="T46" fmla="*/ 2147483646 w 159"/>
                    <a:gd name="T47" fmla="*/ 2147483646 h 160"/>
                    <a:gd name="T48" fmla="*/ 2147483646 w 159"/>
                    <a:gd name="T49" fmla="*/ 2147483646 h 160"/>
                    <a:gd name="T50" fmla="*/ 2147483646 w 159"/>
                    <a:gd name="T51" fmla="*/ 2147483646 h 160"/>
                    <a:gd name="T52" fmla="*/ 2147483646 w 159"/>
                    <a:gd name="T53" fmla="*/ 2147483646 h 160"/>
                    <a:gd name="T54" fmla="*/ 2147483646 w 159"/>
                    <a:gd name="T55" fmla="*/ 2147483646 h 160"/>
                    <a:gd name="T56" fmla="*/ 2147483646 w 159"/>
                    <a:gd name="T57" fmla="*/ 2147483646 h 160"/>
                    <a:gd name="T58" fmla="*/ 2147483646 w 159"/>
                    <a:gd name="T59" fmla="*/ 2147483646 h 160"/>
                    <a:gd name="T60" fmla="*/ 2147483646 w 159"/>
                    <a:gd name="T61" fmla="*/ 2147483646 h 160"/>
                    <a:gd name="T62" fmla="*/ 2147483646 w 159"/>
                    <a:gd name="T63" fmla="*/ 2147483646 h 160"/>
                    <a:gd name="T64" fmla="*/ 2147483646 w 159"/>
                    <a:gd name="T65" fmla="*/ 2147483646 h 160"/>
                    <a:gd name="T66" fmla="*/ 2147483646 w 159"/>
                    <a:gd name="T67" fmla="*/ 2147483646 h 160"/>
                    <a:gd name="T68" fmla="*/ 2147483646 w 159"/>
                    <a:gd name="T69" fmla="*/ 2147483646 h 160"/>
                    <a:gd name="T70" fmla="*/ 2147483646 w 159"/>
                    <a:gd name="T71" fmla="*/ 2147483646 h 160"/>
                    <a:gd name="T72" fmla="*/ 2147483646 w 159"/>
                    <a:gd name="T73" fmla="*/ 2147483646 h 160"/>
                    <a:gd name="T74" fmla="*/ 2147483646 w 159"/>
                    <a:gd name="T75" fmla="*/ 2147483646 h 160"/>
                    <a:gd name="T76" fmla="*/ 2147483646 w 159"/>
                    <a:gd name="T77" fmla="*/ 2147483646 h 160"/>
                    <a:gd name="T78" fmla="*/ 2147483646 w 159"/>
                    <a:gd name="T79" fmla="*/ 2147483646 h 160"/>
                    <a:gd name="T80" fmla="*/ 2147483646 w 159"/>
                    <a:gd name="T81" fmla="*/ 2147483646 h 160"/>
                    <a:gd name="T82" fmla="*/ 2147483646 w 159"/>
                    <a:gd name="T83" fmla="*/ 2147483646 h 160"/>
                    <a:gd name="T84" fmla="*/ 2147483646 w 159"/>
                    <a:gd name="T85" fmla="*/ 2147483646 h 160"/>
                    <a:gd name="T86" fmla="*/ 2147483646 w 159"/>
                    <a:gd name="T87" fmla="*/ 2147483646 h 160"/>
                    <a:gd name="T88" fmla="*/ 2147483646 w 159"/>
                    <a:gd name="T89" fmla="*/ 0 h 160"/>
                    <a:gd name="T90" fmla="*/ 0 w 159"/>
                    <a:gd name="T91" fmla="*/ 2147483646 h 160"/>
                    <a:gd name="T92" fmla="*/ 0 w 159"/>
                    <a:gd name="T93" fmla="*/ 2147483646 h 160"/>
                    <a:gd name="T94" fmla="*/ 2147483646 w 159"/>
                    <a:gd name="T95" fmla="*/ 2147483646 h 1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59" h="160">
                      <a:moveTo>
                        <a:pt x="126" y="76"/>
                      </a:moveTo>
                      <a:lnTo>
                        <a:pt x="126" y="76"/>
                      </a:lnTo>
                      <a:cubicBezTo>
                        <a:pt x="126" y="64"/>
                        <a:pt x="124" y="52"/>
                        <a:pt x="121" y="41"/>
                      </a:cubicBezTo>
                      <a:cubicBezTo>
                        <a:pt x="125" y="40"/>
                        <a:pt x="128" y="39"/>
                        <a:pt x="132" y="38"/>
                      </a:cubicBezTo>
                      <a:cubicBezTo>
                        <a:pt x="140" y="48"/>
                        <a:pt x="146" y="61"/>
                        <a:pt x="147" y="76"/>
                      </a:cubicBezTo>
                      <a:lnTo>
                        <a:pt x="126" y="76"/>
                      </a:lnTo>
                      <a:close/>
                      <a:moveTo>
                        <a:pt x="116" y="131"/>
                      </a:moveTo>
                      <a:lnTo>
                        <a:pt x="116" y="131"/>
                      </a:lnTo>
                      <a:cubicBezTo>
                        <a:pt x="118" y="131"/>
                        <a:pt x="120" y="132"/>
                        <a:pt x="121" y="132"/>
                      </a:cubicBezTo>
                      <a:cubicBezTo>
                        <a:pt x="118" y="135"/>
                        <a:pt x="115" y="137"/>
                        <a:pt x="111" y="139"/>
                      </a:cubicBezTo>
                      <a:cubicBezTo>
                        <a:pt x="113" y="136"/>
                        <a:pt x="115" y="134"/>
                        <a:pt x="116" y="131"/>
                      </a:cubicBezTo>
                      <a:close/>
                      <a:moveTo>
                        <a:pt x="43" y="131"/>
                      </a:moveTo>
                      <a:lnTo>
                        <a:pt x="43" y="131"/>
                      </a:lnTo>
                      <a:cubicBezTo>
                        <a:pt x="44" y="134"/>
                        <a:pt x="46" y="137"/>
                        <a:pt x="48" y="139"/>
                      </a:cubicBezTo>
                      <a:cubicBezTo>
                        <a:pt x="44" y="137"/>
                        <a:pt x="41" y="135"/>
                        <a:pt x="37" y="132"/>
                      </a:cubicBezTo>
                      <a:cubicBezTo>
                        <a:pt x="39" y="132"/>
                        <a:pt x="41" y="131"/>
                        <a:pt x="43" y="131"/>
                      </a:cubicBezTo>
                      <a:close/>
                      <a:moveTo>
                        <a:pt x="42" y="30"/>
                      </a:moveTo>
                      <a:lnTo>
                        <a:pt x="42" y="30"/>
                      </a:lnTo>
                      <a:cubicBezTo>
                        <a:pt x="40" y="29"/>
                        <a:pt x="38" y="29"/>
                        <a:pt x="36" y="28"/>
                      </a:cubicBezTo>
                      <a:cubicBezTo>
                        <a:pt x="40" y="25"/>
                        <a:pt x="44" y="23"/>
                        <a:pt x="48" y="20"/>
                      </a:cubicBezTo>
                      <a:cubicBezTo>
                        <a:pt x="46" y="23"/>
                        <a:pt x="44" y="27"/>
                        <a:pt x="42" y="30"/>
                      </a:cubicBezTo>
                      <a:close/>
                      <a:moveTo>
                        <a:pt x="111" y="20"/>
                      </a:moveTo>
                      <a:lnTo>
                        <a:pt x="111" y="20"/>
                      </a:lnTo>
                      <a:cubicBezTo>
                        <a:pt x="115" y="23"/>
                        <a:pt x="119" y="25"/>
                        <a:pt x="123" y="28"/>
                      </a:cubicBezTo>
                      <a:cubicBezTo>
                        <a:pt x="121" y="29"/>
                        <a:pt x="119" y="30"/>
                        <a:pt x="117" y="30"/>
                      </a:cubicBezTo>
                      <a:cubicBezTo>
                        <a:pt x="115" y="27"/>
                        <a:pt x="113" y="23"/>
                        <a:pt x="111" y="20"/>
                      </a:cubicBezTo>
                      <a:close/>
                      <a:moveTo>
                        <a:pt x="85" y="35"/>
                      </a:moveTo>
                      <a:lnTo>
                        <a:pt x="85" y="35"/>
                      </a:lnTo>
                      <a:lnTo>
                        <a:pt x="85" y="13"/>
                      </a:lnTo>
                      <a:cubicBezTo>
                        <a:pt x="93" y="16"/>
                        <a:pt x="99" y="23"/>
                        <a:pt x="104" y="33"/>
                      </a:cubicBezTo>
                      <a:cubicBezTo>
                        <a:pt x="98" y="34"/>
                        <a:pt x="92" y="34"/>
                        <a:pt x="85" y="35"/>
                      </a:cubicBezTo>
                      <a:close/>
                      <a:moveTo>
                        <a:pt x="85" y="76"/>
                      </a:moveTo>
                      <a:lnTo>
                        <a:pt x="85" y="76"/>
                      </a:lnTo>
                      <a:lnTo>
                        <a:pt x="85" y="47"/>
                      </a:lnTo>
                      <a:cubicBezTo>
                        <a:pt x="94" y="47"/>
                        <a:pt x="102" y="46"/>
                        <a:pt x="109" y="44"/>
                      </a:cubicBezTo>
                      <a:cubicBezTo>
                        <a:pt x="112" y="54"/>
                        <a:pt x="114" y="65"/>
                        <a:pt x="114" y="76"/>
                      </a:cubicBezTo>
                      <a:lnTo>
                        <a:pt x="85" y="76"/>
                      </a:lnTo>
                      <a:close/>
                      <a:moveTo>
                        <a:pt x="85" y="114"/>
                      </a:moveTo>
                      <a:lnTo>
                        <a:pt x="85" y="114"/>
                      </a:lnTo>
                      <a:lnTo>
                        <a:pt x="85" y="88"/>
                      </a:lnTo>
                      <a:lnTo>
                        <a:pt x="114" y="88"/>
                      </a:lnTo>
                      <a:cubicBezTo>
                        <a:pt x="113" y="98"/>
                        <a:pt x="111" y="108"/>
                        <a:pt x="109" y="117"/>
                      </a:cubicBezTo>
                      <a:cubicBezTo>
                        <a:pt x="101" y="115"/>
                        <a:pt x="93" y="114"/>
                        <a:pt x="85" y="114"/>
                      </a:cubicBezTo>
                      <a:close/>
                      <a:moveTo>
                        <a:pt x="85" y="126"/>
                      </a:moveTo>
                      <a:lnTo>
                        <a:pt x="85" y="126"/>
                      </a:lnTo>
                      <a:cubicBezTo>
                        <a:pt x="92" y="127"/>
                        <a:pt x="98" y="127"/>
                        <a:pt x="104" y="128"/>
                      </a:cubicBezTo>
                      <a:cubicBezTo>
                        <a:pt x="99" y="137"/>
                        <a:pt x="92" y="144"/>
                        <a:pt x="85" y="146"/>
                      </a:cubicBezTo>
                      <a:lnTo>
                        <a:pt x="85" y="126"/>
                      </a:lnTo>
                      <a:close/>
                      <a:moveTo>
                        <a:pt x="73" y="126"/>
                      </a:moveTo>
                      <a:lnTo>
                        <a:pt x="73" y="126"/>
                      </a:lnTo>
                      <a:lnTo>
                        <a:pt x="73" y="146"/>
                      </a:lnTo>
                      <a:cubicBezTo>
                        <a:pt x="66" y="144"/>
                        <a:pt x="60" y="137"/>
                        <a:pt x="55" y="128"/>
                      </a:cubicBezTo>
                      <a:cubicBezTo>
                        <a:pt x="61" y="127"/>
                        <a:pt x="67" y="127"/>
                        <a:pt x="73" y="126"/>
                      </a:cubicBezTo>
                      <a:close/>
                      <a:moveTo>
                        <a:pt x="73" y="88"/>
                      </a:moveTo>
                      <a:lnTo>
                        <a:pt x="73" y="88"/>
                      </a:lnTo>
                      <a:lnTo>
                        <a:pt x="73" y="114"/>
                      </a:lnTo>
                      <a:cubicBezTo>
                        <a:pt x="65" y="114"/>
                        <a:pt x="58" y="115"/>
                        <a:pt x="50" y="117"/>
                      </a:cubicBezTo>
                      <a:cubicBezTo>
                        <a:pt x="47" y="108"/>
                        <a:pt x="46" y="98"/>
                        <a:pt x="45" y="88"/>
                      </a:cubicBezTo>
                      <a:lnTo>
                        <a:pt x="73" y="88"/>
                      </a:lnTo>
                      <a:close/>
                      <a:moveTo>
                        <a:pt x="73" y="47"/>
                      </a:moveTo>
                      <a:lnTo>
                        <a:pt x="73" y="47"/>
                      </a:lnTo>
                      <a:lnTo>
                        <a:pt x="73" y="76"/>
                      </a:lnTo>
                      <a:lnTo>
                        <a:pt x="45" y="76"/>
                      </a:lnTo>
                      <a:cubicBezTo>
                        <a:pt x="45" y="65"/>
                        <a:pt x="47" y="54"/>
                        <a:pt x="50" y="44"/>
                      </a:cubicBezTo>
                      <a:cubicBezTo>
                        <a:pt x="57" y="46"/>
                        <a:pt x="65" y="47"/>
                        <a:pt x="73" y="47"/>
                      </a:cubicBezTo>
                      <a:close/>
                      <a:moveTo>
                        <a:pt x="73" y="35"/>
                      </a:moveTo>
                      <a:lnTo>
                        <a:pt x="73" y="35"/>
                      </a:lnTo>
                      <a:cubicBezTo>
                        <a:pt x="67" y="34"/>
                        <a:pt x="61" y="34"/>
                        <a:pt x="54" y="33"/>
                      </a:cubicBezTo>
                      <a:cubicBezTo>
                        <a:pt x="60" y="23"/>
                        <a:pt x="66" y="16"/>
                        <a:pt x="73" y="13"/>
                      </a:cubicBezTo>
                      <a:lnTo>
                        <a:pt x="73" y="35"/>
                      </a:lnTo>
                      <a:close/>
                      <a:moveTo>
                        <a:pt x="27" y="38"/>
                      </a:moveTo>
                      <a:lnTo>
                        <a:pt x="27" y="38"/>
                      </a:lnTo>
                      <a:cubicBezTo>
                        <a:pt x="30" y="39"/>
                        <a:pt x="34" y="40"/>
                        <a:pt x="38" y="41"/>
                      </a:cubicBezTo>
                      <a:cubicBezTo>
                        <a:pt x="35" y="52"/>
                        <a:pt x="33" y="63"/>
                        <a:pt x="32" y="76"/>
                      </a:cubicBezTo>
                      <a:lnTo>
                        <a:pt x="12" y="76"/>
                      </a:lnTo>
                      <a:cubicBezTo>
                        <a:pt x="13" y="61"/>
                        <a:pt x="18" y="48"/>
                        <a:pt x="27" y="38"/>
                      </a:cubicBezTo>
                      <a:close/>
                      <a:moveTo>
                        <a:pt x="13" y="88"/>
                      </a:moveTo>
                      <a:lnTo>
                        <a:pt x="13" y="88"/>
                      </a:lnTo>
                      <a:lnTo>
                        <a:pt x="32" y="88"/>
                      </a:lnTo>
                      <a:cubicBezTo>
                        <a:pt x="33" y="100"/>
                        <a:pt x="35" y="110"/>
                        <a:pt x="38" y="119"/>
                      </a:cubicBezTo>
                      <a:cubicBezTo>
                        <a:pt x="35" y="120"/>
                        <a:pt x="31" y="122"/>
                        <a:pt x="28" y="123"/>
                      </a:cubicBezTo>
                      <a:cubicBezTo>
                        <a:pt x="20" y="113"/>
                        <a:pt x="14" y="101"/>
                        <a:pt x="13" y="88"/>
                      </a:cubicBezTo>
                      <a:close/>
                      <a:moveTo>
                        <a:pt x="131" y="123"/>
                      </a:moveTo>
                      <a:lnTo>
                        <a:pt x="131" y="123"/>
                      </a:lnTo>
                      <a:cubicBezTo>
                        <a:pt x="128" y="122"/>
                        <a:pt x="124" y="120"/>
                        <a:pt x="120" y="119"/>
                      </a:cubicBezTo>
                      <a:cubicBezTo>
                        <a:pt x="124" y="110"/>
                        <a:pt x="126" y="100"/>
                        <a:pt x="126" y="88"/>
                      </a:cubicBezTo>
                      <a:lnTo>
                        <a:pt x="146" y="88"/>
                      </a:lnTo>
                      <a:cubicBezTo>
                        <a:pt x="145" y="101"/>
                        <a:pt x="139" y="113"/>
                        <a:pt x="131" y="123"/>
                      </a:cubicBezTo>
                      <a:close/>
                      <a:moveTo>
                        <a:pt x="79" y="0"/>
                      </a:moveTo>
                      <a:lnTo>
                        <a:pt x="79" y="0"/>
                      </a:lnTo>
                      <a:cubicBezTo>
                        <a:pt x="35" y="0"/>
                        <a:pt x="0" y="36"/>
                        <a:pt x="0" y="80"/>
                      </a:cubicBezTo>
                      <a:cubicBezTo>
                        <a:pt x="0" y="80"/>
                        <a:pt x="0" y="81"/>
                        <a:pt x="0" y="82"/>
                      </a:cubicBezTo>
                      <a:cubicBezTo>
                        <a:pt x="0" y="82"/>
                        <a:pt x="0" y="82"/>
                        <a:pt x="0" y="82"/>
                      </a:cubicBezTo>
                      <a:cubicBezTo>
                        <a:pt x="0" y="82"/>
                        <a:pt x="0" y="83"/>
                        <a:pt x="0" y="83"/>
                      </a:cubicBezTo>
                      <a:cubicBezTo>
                        <a:pt x="2" y="125"/>
                        <a:pt x="37" y="160"/>
                        <a:pt x="79" y="160"/>
                      </a:cubicBezTo>
                      <a:cubicBezTo>
                        <a:pt x="123" y="160"/>
                        <a:pt x="159" y="124"/>
                        <a:pt x="159" y="80"/>
                      </a:cubicBezTo>
                      <a:cubicBezTo>
                        <a:pt x="159" y="36"/>
                        <a:pt x="123" y="0"/>
                        <a:pt x="79"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grpSp>
          <p:nvGrpSpPr>
            <p:cNvPr id="223" name="组合 22742"/>
            <p:cNvGrpSpPr/>
            <p:nvPr/>
          </p:nvGrpSpPr>
          <p:grpSpPr bwMode="auto">
            <a:xfrm>
              <a:off x="5461783" y="1221733"/>
              <a:ext cx="481864" cy="576211"/>
              <a:chOff x="7845871" y="1709284"/>
              <a:chExt cx="682625" cy="685800"/>
            </a:xfrm>
          </p:grpSpPr>
          <p:sp>
            <p:nvSpPr>
              <p:cNvPr id="230" name="Freeform 20"/>
              <p:cNvSpPr/>
              <p:nvPr/>
            </p:nvSpPr>
            <p:spPr bwMode="auto">
              <a:xfrm>
                <a:off x="7845871" y="1709284"/>
                <a:ext cx="682625" cy="685800"/>
              </a:xfrm>
              <a:custGeom>
                <a:avLst/>
                <a:gdLst>
                  <a:gd name="T0" fmla="*/ 2147483646 w 804"/>
                  <a:gd name="T1" fmla="*/ 2147483646 h 804"/>
                  <a:gd name="T2" fmla="*/ 2147483646 w 804"/>
                  <a:gd name="T3" fmla="*/ 2147483646 h 804"/>
                  <a:gd name="T4" fmla="*/ 2147483646 w 804"/>
                  <a:gd name="T5" fmla="*/ 2147483646 h 804"/>
                  <a:gd name="T6" fmla="*/ 0 w 804"/>
                  <a:gd name="T7" fmla="*/ 2147483646 h 804"/>
                  <a:gd name="T8" fmla="*/ 2147483646 w 804"/>
                  <a:gd name="T9" fmla="*/ 0 h 804"/>
                  <a:gd name="T10" fmla="*/ 2147483646 w 804"/>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4">
                    <a:moveTo>
                      <a:pt x="804" y="402"/>
                    </a:moveTo>
                    <a:lnTo>
                      <a:pt x="804" y="402"/>
                    </a:lnTo>
                    <a:cubicBezTo>
                      <a:pt x="804" y="624"/>
                      <a:pt x="624" y="804"/>
                      <a:pt x="402" y="804"/>
                    </a:cubicBezTo>
                    <a:cubicBezTo>
                      <a:pt x="180" y="804"/>
                      <a:pt x="0" y="624"/>
                      <a:pt x="0" y="402"/>
                    </a:cubicBezTo>
                    <a:cubicBezTo>
                      <a:pt x="0" y="180"/>
                      <a:pt x="180" y="0"/>
                      <a:pt x="402" y="0"/>
                    </a:cubicBezTo>
                    <a:cubicBezTo>
                      <a:pt x="624" y="0"/>
                      <a:pt x="804" y="180"/>
                      <a:pt x="804"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31" name="组合 22728"/>
              <p:cNvGrpSpPr/>
              <p:nvPr/>
            </p:nvGrpSpPr>
            <p:grpSpPr bwMode="auto">
              <a:xfrm>
                <a:off x="8063358" y="1882296"/>
                <a:ext cx="263525" cy="342926"/>
                <a:chOff x="3867150" y="4237038"/>
                <a:chExt cx="263525" cy="342926"/>
              </a:xfrm>
            </p:grpSpPr>
            <p:sp>
              <p:nvSpPr>
                <p:cNvPr id="232" name="Freeform 96"/>
                <p:cNvSpPr>
                  <a:spLocks noEditPoints="1"/>
                </p:cNvSpPr>
                <p:nvPr/>
              </p:nvSpPr>
              <p:spPr bwMode="auto">
                <a:xfrm>
                  <a:off x="3867150" y="4245001"/>
                  <a:ext cx="263525" cy="334963"/>
                </a:xfrm>
                <a:custGeom>
                  <a:avLst/>
                  <a:gdLst>
                    <a:gd name="T0" fmla="*/ 2147483646 w 310"/>
                    <a:gd name="T1" fmla="*/ 2147483646 h 392"/>
                    <a:gd name="T2" fmla="*/ 2147483646 w 310"/>
                    <a:gd name="T3" fmla="*/ 2147483646 h 392"/>
                    <a:gd name="T4" fmla="*/ 2147483646 w 310"/>
                    <a:gd name="T5" fmla="*/ 2147483646 h 392"/>
                    <a:gd name="T6" fmla="*/ 2147483646 w 310"/>
                    <a:gd name="T7" fmla="*/ 2147483646 h 392"/>
                    <a:gd name="T8" fmla="*/ 2147483646 w 310"/>
                    <a:gd name="T9" fmla="*/ 2147483646 h 392"/>
                    <a:gd name="T10" fmla="*/ 2147483646 w 310"/>
                    <a:gd name="T11" fmla="*/ 2147483646 h 392"/>
                    <a:gd name="T12" fmla="*/ 2147483646 w 310"/>
                    <a:gd name="T13" fmla="*/ 2147483646 h 392"/>
                    <a:gd name="T14" fmla="*/ 2147483646 w 310"/>
                    <a:gd name="T15" fmla="*/ 2147483646 h 392"/>
                    <a:gd name="T16" fmla="*/ 2147483646 w 310"/>
                    <a:gd name="T17" fmla="*/ 2147483646 h 392"/>
                    <a:gd name="T18" fmla="*/ 2147483646 w 310"/>
                    <a:gd name="T19" fmla="*/ 2147483646 h 392"/>
                    <a:gd name="T20" fmla="*/ 2147483646 w 310"/>
                    <a:gd name="T21" fmla="*/ 2147483646 h 392"/>
                    <a:gd name="T22" fmla="*/ 2147483646 w 310"/>
                    <a:gd name="T23" fmla="*/ 2147483646 h 392"/>
                    <a:gd name="T24" fmla="*/ 2147483646 w 310"/>
                    <a:gd name="T25" fmla="*/ 2147483646 h 392"/>
                    <a:gd name="T26" fmla="*/ 2147483646 w 310"/>
                    <a:gd name="T27" fmla="*/ 2147483646 h 392"/>
                    <a:gd name="T28" fmla="*/ 2147483646 w 310"/>
                    <a:gd name="T29" fmla="*/ 2147483646 h 392"/>
                    <a:gd name="T30" fmla="*/ 2147483646 w 310"/>
                    <a:gd name="T31" fmla="*/ 2147483646 h 392"/>
                    <a:gd name="T32" fmla="*/ 2147483646 w 310"/>
                    <a:gd name="T33" fmla="*/ 2147483646 h 392"/>
                    <a:gd name="T34" fmla="*/ 2147483646 w 310"/>
                    <a:gd name="T35" fmla="*/ 2147483646 h 392"/>
                    <a:gd name="T36" fmla="*/ 2147483646 w 310"/>
                    <a:gd name="T37" fmla="*/ 2147483646 h 392"/>
                    <a:gd name="T38" fmla="*/ 2147483646 w 310"/>
                    <a:gd name="T39" fmla="*/ 2147483646 h 392"/>
                    <a:gd name="T40" fmla="*/ 2147483646 w 310"/>
                    <a:gd name="T41" fmla="*/ 2147483646 h 392"/>
                    <a:gd name="T42" fmla="*/ 2147483646 w 310"/>
                    <a:gd name="T43" fmla="*/ 2147483646 h 392"/>
                    <a:gd name="T44" fmla="*/ 2147483646 w 310"/>
                    <a:gd name="T45" fmla="*/ 2147483646 h 392"/>
                    <a:gd name="T46" fmla="*/ 2147483646 w 310"/>
                    <a:gd name="T47" fmla="*/ 2147483646 h 392"/>
                    <a:gd name="T48" fmla="*/ 2147483646 w 310"/>
                    <a:gd name="T49" fmla="*/ 0 h 392"/>
                    <a:gd name="T50" fmla="*/ 0 w 310"/>
                    <a:gd name="T51" fmla="*/ 2147483646 h 392"/>
                    <a:gd name="T52" fmla="*/ 0 w 310"/>
                    <a:gd name="T53" fmla="*/ 2147483646 h 392"/>
                    <a:gd name="T54" fmla="*/ 0 w 310"/>
                    <a:gd name="T55" fmla="*/ 2147483646 h 392"/>
                    <a:gd name="T56" fmla="*/ 0 w 310"/>
                    <a:gd name="T57" fmla="*/ 2147483646 h 392"/>
                    <a:gd name="T58" fmla="*/ 0 w 310"/>
                    <a:gd name="T59" fmla="*/ 2147483646 h 392"/>
                    <a:gd name="T60" fmla="*/ 0 w 310"/>
                    <a:gd name="T61" fmla="*/ 2147483646 h 392"/>
                    <a:gd name="T62" fmla="*/ 0 w 310"/>
                    <a:gd name="T63" fmla="*/ 2147483646 h 392"/>
                    <a:gd name="T64" fmla="*/ 2147483646 w 310"/>
                    <a:gd name="T65" fmla="*/ 2147483646 h 392"/>
                    <a:gd name="T66" fmla="*/ 2147483646 w 310"/>
                    <a:gd name="T67" fmla="*/ 2147483646 h 392"/>
                    <a:gd name="T68" fmla="*/ 2147483646 w 310"/>
                    <a:gd name="T69" fmla="*/ 2147483646 h 392"/>
                    <a:gd name="T70" fmla="*/ 2147483646 w 310"/>
                    <a:gd name="T71" fmla="*/ 2147483646 h 392"/>
                    <a:gd name="T72" fmla="*/ 2147483646 w 310"/>
                    <a:gd name="T73" fmla="*/ 2147483646 h 392"/>
                    <a:gd name="T74" fmla="*/ 2147483646 w 310"/>
                    <a:gd name="T75" fmla="*/ 2147483646 h 392"/>
                    <a:gd name="T76" fmla="*/ 2147483646 w 310"/>
                    <a:gd name="T77" fmla="*/ 2147483646 h 392"/>
                    <a:gd name="T78" fmla="*/ 2147483646 w 310"/>
                    <a:gd name="T79" fmla="*/ 2147483646 h 392"/>
                    <a:gd name="T80" fmla="*/ 2147483646 w 310"/>
                    <a:gd name="T81" fmla="*/ 2147483646 h 392"/>
                    <a:gd name="T82" fmla="*/ 2147483646 w 310"/>
                    <a:gd name="T83" fmla="*/ 2147483646 h 392"/>
                    <a:gd name="T84" fmla="*/ 2147483646 w 310"/>
                    <a:gd name="T85" fmla="*/ 2147483646 h 392"/>
                    <a:gd name="T86" fmla="*/ 2147483646 w 310"/>
                    <a:gd name="T87" fmla="*/ 2147483646 h 392"/>
                    <a:gd name="T88" fmla="*/ 2147483646 w 310"/>
                    <a:gd name="T89" fmla="*/ 2147483646 h 392"/>
                    <a:gd name="T90" fmla="*/ 2147483646 w 310"/>
                    <a:gd name="T91" fmla="*/ 2147483646 h 392"/>
                    <a:gd name="T92" fmla="*/ 2147483646 w 310"/>
                    <a:gd name="T93" fmla="*/ 2147483646 h 392"/>
                    <a:gd name="T94" fmla="*/ 2147483646 w 310"/>
                    <a:gd name="T95" fmla="*/ 2147483646 h 392"/>
                    <a:gd name="T96" fmla="*/ 2147483646 w 310"/>
                    <a:gd name="T97" fmla="*/ 2147483646 h 392"/>
                    <a:gd name="T98" fmla="*/ 2147483646 w 310"/>
                    <a:gd name="T99" fmla="*/ 2147483646 h 392"/>
                    <a:gd name="T100" fmla="*/ 2147483646 w 310"/>
                    <a:gd name="T101" fmla="*/ 2147483646 h 392"/>
                    <a:gd name="T102" fmla="*/ 2147483646 w 310"/>
                    <a:gd name="T103" fmla="*/ 2147483646 h 392"/>
                    <a:gd name="T104" fmla="*/ 2147483646 w 310"/>
                    <a:gd name="T105" fmla="*/ 2147483646 h 392"/>
                    <a:gd name="T106" fmla="*/ 2147483646 w 310"/>
                    <a:gd name="T107" fmla="*/ 2147483646 h 392"/>
                    <a:gd name="T108" fmla="*/ 2147483646 w 310"/>
                    <a:gd name="T109" fmla="*/ 2147483646 h 392"/>
                    <a:gd name="T110" fmla="*/ 2147483646 w 310"/>
                    <a:gd name="T111" fmla="*/ 2147483646 h 392"/>
                    <a:gd name="T112" fmla="*/ 2147483646 w 310"/>
                    <a:gd name="T113" fmla="*/ 2147483646 h 392"/>
                    <a:gd name="T114" fmla="*/ 2147483646 w 310"/>
                    <a:gd name="T115" fmla="*/ 2147483646 h 392"/>
                    <a:gd name="T116" fmla="*/ 2147483646 w 310"/>
                    <a:gd name="T117" fmla="*/ 2147483646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10" h="392">
                      <a:moveTo>
                        <a:pt x="293" y="157"/>
                      </a:moveTo>
                      <a:lnTo>
                        <a:pt x="293" y="157"/>
                      </a:lnTo>
                      <a:cubicBezTo>
                        <a:pt x="293" y="192"/>
                        <a:pt x="230" y="221"/>
                        <a:pt x="155" y="221"/>
                      </a:cubicBezTo>
                      <a:cubicBezTo>
                        <a:pt x="80" y="221"/>
                        <a:pt x="16" y="192"/>
                        <a:pt x="16" y="157"/>
                      </a:cubicBezTo>
                      <a:lnTo>
                        <a:pt x="16" y="117"/>
                      </a:lnTo>
                      <a:cubicBezTo>
                        <a:pt x="41" y="143"/>
                        <a:pt x="93" y="161"/>
                        <a:pt x="155" y="161"/>
                      </a:cubicBezTo>
                      <a:cubicBezTo>
                        <a:pt x="216" y="161"/>
                        <a:pt x="268" y="143"/>
                        <a:pt x="293" y="117"/>
                      </a:cubicBezTo>
                      <a:lnTo>
                        <a:pt x="293" y="157"/>
                      </a:lnTo>
                      <a:close/>
                      <a:moveTo>
                        <a:pt x="155" y="293"/>
                      </a:moveTo>
                      <a:lnTo>
                        <a:pt x="155" y="293"/>
                      </a:lnTo>
                      <a:cubicBezTo>
                        <a:pt x="80" y="293"/>
                        <a:pt x="16" y="264"/>
                        <a:pt x="16" y="229"/>
                      </a:cubicBezTo>
                      <a:lnTo>
                        <a:pt x="16" y="193"/>
                      </a:lnTo>
                      <a:cubicBezTo>
                        <a:pt x="41" y="220"/>
                        <a:pt x="93" y="238"/>
                        <a:pt x="155" y="238"/>
                      </a:cubicBezTo>
                      <a:cubicBezTo>
                        <a:pt x="216" y="238"/>
                        <a:pt x="268" y="220"/>
                        <a:pt x="293" y="193"/>
                      </a:cubicBezTo>
                      <a:lnTo>
                        <a:pt x="293" y="229"/>
                      </a:lnTo>
                      <a:cubicBezTo>
                        <a:pt x="293" y="264"/>
                        <a:pt x="230" y="293"/>
                        <a:pt x="155" y="293"/>
                      </a:cubicBezTo>
                      <a:close/>
                      <a:moveTo>
                        <a:pt x="155" y="16"/>
                      </a:moveTo>
                      <a:lnTo>
                        <a:pt x="155" y="16"/>
                      </a:lnTo>
                      <a:cubicBezTo>
                        <a:pt x="230" y="16"/>
                        <a:pt x="293" y="46"/>
                        <a:pt x="293" y="81"/>
                      </a:cubicBezTo>
                      <a:cubicBezTo>
                        <a:pt x="293" y="116"/>
                        <a:pt x="230" y="145"/>
                        <a:pt x="155" y="145"/>
                      </a:cubicBezTo>
                      <a:cubicBezTo>
                        <a:pt x="80" y="145"/>
                        <a:pt x="16" y="116"/>
                        <a:pt x="16" y="81"/>
                      </a:cubicBezTo>
                      <a:cubicBezTo>
                        <a:pt x="16" y="46"/>
                        <a:pt x="80" y="16"/>
                        <a:pt x="155" y="16"/>
                      </a:cubicBezTo>
                      <a:close/>
                      <a:moveTo>
                        <a:pt x="310" y="81"/>
                      </a:moveTo>
                      <a:lnTo>
                        <a:pt x="310" y="81"/>
                      </a:lnTo>
                      <a:cubicBezTo>
                        <a:pt x="310" y="35"/>
                        <a:pt x="242" y="0"/>
                        <a:pt x="155" y="0"/>
                      </a:cubicBezTo>
                      <a:cubicBezTo>
                        <a:pt x="68" y="0"/>
                        <a:pt x="0" y="35"/>
                        <a:pt x="0" y="81"/>
                      </a:cubicBezTo>
                      <a:cubicBezTo>
                        <a:pt x="0" y="82"/>
                        <a:pt x="0" y="82"/>
                        <a:pt x="0" y="83"/>
                      </a:cubicBezTo>
                      <a:cubicBezTo>
                        <a:pt x="0" y="84"/>
                        <a:pt x="0" y="84"/>
                        <a:pt x="0" y="85"/>
                      </a:cubicBezTo>
                      <a:lnTo>
                        <a:pt x="0" y="193"/>
                      </a:lnTo>
                      <a:lnTo>
                        <a:pt x="0" y="301"/>
                      </a:lnTo>
                      <a:lnTo>
                        <a:pt x="0" y="302"/>
                      </a:lnTo>
                      <a:cubicBezTo>
                        <a:pt x="0" y="302"/>
                        <a:pt x="0" y="302"/>
                        <a:pt x="0" y="302"/>
                      </a:cubicBezTo>
                      <a:cubicBezTo>
                        <a:pt x="1" y="347"/>
                        <a:pt x="69" y="382"/>
                        <a:pt x="155" y="382"/>
                      </a:cubicBezTo>
                      <a:cubicBezTo>
                        <a:pt x="166" y="382"/>
                        <a:pt x="177" y="381"/>
                        <a:pt x="189" y="380"/>
                      </a:cubicBezTo>
                      <a:cubicBezTo>
                        <a:pt x="193" y="388"/>
                        <a:pt x="203" y="392"/>
                        <a:pt x="213" y="389"/>
                      </a:cubicBezTo>
                      <a:cubicBezTo>
                        <a:pt x="224" y="386"/>
                        <a:pt x="230" y="374"/>
                        <a:pt x="227" y="363"/>
                      </a:cubicBezTo>
                      <a:cubicBezTo>
                        <a:pt x="223" y="352"/>
                        <a:pt x="212" y="346"/>
                        <a:pt x="201" y="349"/>
                      </a:cubicBezTo>
                      <a:cubicBezTo>
                        <a:pt x="193" y="351"/>
                        <a:pt x="188" y="357"/>
                        <a:pt x="186" y="364"/>
                      </a:cubicBezTo>
                      <a:cubicBezTo>
                        <a:pt x="176" y="365"/>
                        <a:pt x="166" y="366"/>
                        <a:pt x="155" y="366"/>
                      </a:cubicBezTo>
                      <a:cubicBezTo>
                        <a:pt x="80" y="366"/>
                        <a:pt x="16" y="336"/>
                        <a:pt x="16" y="301"/>
                      </a:cubicBezTo>
                      <a:lnTo>
                        <a:pt x="16" y="265"/>
                      </a:lnTo>
                      <a:cubicBezTo>
                        <a:pt x="41" y="292"/>
                        <a:pt x="93" y="310"/>
                        <a:pt x="155" y="310"/>
                      </a:cubicBezTo>
                      <a:cubicBezTo>
                        <a:pt x="216" y="310"/>
                        <a:pt x="268" y="292"/>
                        <a:pt x="293" y="265"/>
                      </a:cubicBezTo>
                      <a:lnTo>
                        <a:pt x="293" y="301"/>
                      </a:lnTo>
                      <a:cubicBezTo>
                        <a:pt x="293" y="313"/>
                        <a:pt x="286" y="323"/>
                        <a:pt x="277" y="331"/>
                      </a:cubicBezTo>
                      <a:cubicBezTo>
                        <a:pt x="273" y="329"/>
                        <a:pt x="267" y="328"/>
                        <a:pt x="262" y="330"/>
                      </a:cubicBezTo>
                      <a:cubicBezTo>
                        <a:pt x="251" y="333"/>
                        <a:pt x="245" y="345"/>
                        <a:pt x="248" y="356"/>
                      </a:cubicBezTo>
                      <a:cubicBezTo>
                        <a:pt x="252" y="367"/>
                        <a:pt x="264" y="373"/>
                        <a:pt x="275" y="370"/>
                      </a:cubicBezTo>
                      <a:cubicBezTo>
                        <a:pt x="286" y="366"/>
                        <a:pt x="292" y="355"/>
                        <a:pt x="289" y="343"/>
                      </a:cubicBezTo>
                      <a:cubicBezTo>
                        <a:pt x="288" y="343"/>
                        <a:pt x="288" y="343"/>
                        <a:pt x="288" y="342"/>
                      </a:cubicBezTo>
                      <a:cubicBezTo>
                        <a:pt x="302" y="330"/>
                        <a:pt x="309" y="316"/>
                        <a:pt x="310" y="302"/>
                      </a:cubicBezTo>
                      <a:lnTo>
                        <a:pt x="310" y="247"/>
                      </a:lnTo>
                      <a:cubicBezTo>
                        <a:pt x="310" y="247"/>
                        <a:pt x="310" y="247"/>
                        <a:pt x="310" y="247"/>
                      </a:cubicBezTo>
                      <a:lnTo>
                        <a:pt x="310" y="229"/>
                      </a:lnTo>
                      <a:lnTo>
                        <a:pt x="310" y="193"/>
                      </a:lnTo>
                      <a:lnTo>
                        <a:pt x="310" y="85"/>
                      </a:lnTo>
                      <a:lnTo>
                        <a:pt x="309" y="85"/>
                      </a:lnTo>
                      <a:cubicBezTo>
                        <a:pt x="309" y="83"/>
                        <a:pt x="310" y="82"/>
                        <a:pt x="310" y="8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3" name="Freeform 97"/>
                <p:cNvSpPr/>
                <p:nvPr/>
              </p:nvSpPr>
              <p:spPr bwMode="auto">
                <a:xfrm>
                  <a:off x="3887788" y="4360863"/>
                  <a:ext cx="20637" cy="17463"/>
                </a:xfrm>
                <a:custGeom>
                  <a:avLst/>
                  <a:gdLst>
                    <a:gd name="T0" fmla="*/ 1445113103 w 23"/>
                    <a:gd name="T1" fmla="*/ 2147483646 h 21"/>
                    <a:gd name="T2" fmla="*/ 1445113103 w 23"/>
                    <a:gd name="T3" fmla="*/ 2147483646 h 21"/>
                    <a:gd name="T4" fmla="*/ 2147483646 w 23"/>
                    <a:gd name="T5" fmla="*/ 2147483646 h 21"/>
                    <a:gd name="T6" fmla="*/ 2147483646 w 23"/>
                    <a:gd name="T7" fmla="*/ 2147483646 h 21"/>
                    <a:gd name="T8" fmla="*/ 2147483646 w 23"/>
                    <a:gd name="T9" fmla="*/ 1725320284 h 21"/>
                    <a:gd name="T10" fmla="*/ 1445113103 w 23"/>
                    <a:gd name="T11" fmla="*/ 2147483646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2" y="6"/>
                      </a:moveTo>
                      <a:lnTo>
                        <a:pt x="2" y="6"/>
                      </a:lnTo>
                      <a:cubicBezTo>
                        <a:pt x="0" y="10"/>
                        <a:pt x="2" y="16"/>
                        <a:pt x="7" y="18"/>
                      </a:cubicBezTo>
                      <a:cubicBezTo>
                        <a:pt x="13" y="21"/>
                        <a:pt x="19" y="20"/>
                        <a:pt x="21" y="15"/>
                      </a:cubicBezTo>
                      <a:cubicBezTo>
                        <a:pt x="23" y="11"/>
                        <a:pt x="21" y="5"/>
                        <a:pt x="15" y="3"/>
                      </a:cubicBezTo>
                      <a:cubicBezTo>
                        <a:pt x="10" y="0"/>
                        <a:pt x="4" y="1"/>
                        <a:pt x="2" y="6"/>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4" name="Freeform 98"/>
                <p:cNvSpPr/>
                <p:nvPr/>
              </p:nvSpPr>
              <p:spPr bwMode="auto">
                <a:xfrm>
                  <a:off x="3887788" y="4298950"/>
                  <a:ext cx="20637" cy="17463"/>
                </a:xfrm>
                <a:custGeom>
                  <a:avLst/>
                  <a:gdLst>
                    <a:gd name="T0" fmla="*/ 2147483646 w 23"/>
                    <a:gd name="T1" fmla="*/ 1149982623 h 21"/>
                    <a:gd name="T2" fmla="*/ 2147483646 w 23"/>
                    <a:gd name="T3" fmla="*/ 1149982623 h 21"/>
                    <a:gd name="T4" fmla="*/ 1445113103 w 23"/>
                    <a:gd name="T5" fmla="*/ 2147483646 h 21"/>
                    <a:gd name="T6" fmla="*/ 2147483646 w 23"/>
                    <a:gd name="T7" fmla="*/ 2147483646 h 21"/>
                    <a:gd name="T8" fmla="*/ 2147483646 w 23"/>
                    <a:gd name="T9" fmla="*/ 2147483646 h 21"/>
                    <a:gd name="T10" fmla="*/ 2147483646 w 23"/>
                    <a:gd name="T11" fmla="*/ 1149982623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5" y="2"/>
                      </a:moveTo>
                      <a:lnTo>
                        <a:pt x="15" y="2"/>
                      </a:lnTo>
                      <a:cubicBezTo>
                        <a:pt x="10" y="0"/>
                        <a:pt x="4" y="1"/>
                        <a:pt x="2" y="5"/>
                      </a:cubicBezTo>
                      <a:cubicBezTo>
                        <a:pt x="0" y="10"/>
                        <a:pt x="2" y="15"/>
                        <a:pt x="7" y="18"/>
                      </a:cubicBezTo>
                      <a:cubicBezTo>
                        <a:pt x="13" y="21"/>
                        <a:pt x="19" y="19"/>
                        <a:pt x="21" y="15"/>
                      </a:cubicBezTo>
                      <a:cubicBezTo>
                        <a:pt x="23" y="11"/>
                        <a:pt x="21" y="5"/>
                        <a:pt x="15" y="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5" name="Freeform 99"/>
                <p:cNvSpPr/>
                <p:nvPr/>
              </p:nvSpPr>
              <p:spPr bwMode="auto">
                <a:xfrm>
                  <a:off x="3887788" y="4237038"/>
                  <a:ext cx="20637" cy="17463"/>
                </a:xfrm>
                <a:custGeom>
                  <a:avLst/>
                  <a:gdLst>
                    <a:gd name="T0" fmla="*/ 2147483646 w 23"/>
                    <a:gd name="T1" fmla="*/ 1725320284 h 21"/>
                    <a:gd name="T2" fmla="*/ 2147483646 w 23"/>
                    <a:gd name="T3" fmla="*/ 1725320284 h 21"/>
                    <a:gd name="T4" fmla="*/ 1445113103 w 23"/>
                    <a:gd name="T5" fmla="*/ 2147483646 h 21"/>
                    <a:gd name="T6" fmla="*/ 2147483646 w 23"/>
                    <a:gd name="T7" fmla="*/ 2147483646 h 21"/>
                    <a:gd name="T8" fmla="*/ 2147483646 w 23"/>
                    <a:gd name="T9" fmla="*/ 2147483646 h 21"/>
                    <a:gd name="T10" fmla="*/ 2147483646 w 23"/>
                    <a:gd name="T11" fmla="*/ 1725320284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5" y="3"/>
                      </a:moveTo>
                      <a:lnTo>
                        <a:pt x="15" y="3"/>
                      </a:lnTo>
                      <a:cubicBezTo>
                        <a:pt x="10" y="0"/>
                        <a:pt x="4" y="2"/>
                        <a:pt x="2" y="6"/>
                      </a:cubicBezTo>
                      <a:cubicBezTo>
                        <a:pt x="0" y="10"/>
                        <a:pt x="2" y="16"/>
                        <a:pt x="7" y="19"/>
                      </a:cubicBezTo>
                      <a:cubicBezTo>
                        <a:pt x="13" y="21"/>
                        <a:pt x="19" y="20"/>
                        <a:pt x="21" y="16"/>
                      </a:cubicBezTo>
                      <a:cubicBezTo>
                        <a:pt x="23" y="11"/>
                        <a:pt x="21" y="6"/>
                        <a:pt x="15" y="3"/>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14:hiddenLine>
                  </a:ext>
                </a:extLst>
              </p:spPr>
              <p:txBody>
                <a:bodyPr wrap="square">
                  <a:noAutofit/>
                </a:bodyPr>
                <a:lstStyle/>
                <a:p>
                  <a:pPr marL="0" marR="0" lvl="0" indent="0" defTabSz="913765"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cxnSp>
          <p:nvCxnSpPr>
            <p:cNvPr id="224" name="Straight Arrow Connector 4105"/>
            <p:cNvCxnSpPr/>
            <p:nvPr/>
          </p:nvCxnSpPr>
          <p:spPr bwMode="auto">
            <a:xfrm>
              <a:off x="931025" y="1512507"/>
              <a:ext cx="1710179" cy="1332"/>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Straight Arrow Connector 86"/>
            <p:cNvCxnSpPr/>
            <p:nvPr/>
          </p:nvCxnSpPr>
          <p:spPr bwMode="auto">
            <a:xfrm>
              <a:off x="3107511" y="1512507"/>
              <a:ext cx="931662"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Straight Arrow Connector 87"/>
            <p:cNvCxnSpPr/>
            <p:nvPr/>
          </p:nvCxnSpPr>
          <p:spPr bwMode="auto">
            <a:xfrm>
              <a:off x="4547671" y="1512507"/>
              <a:ext cx="933569"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8" name="云形 227"/>
            <p:cNvSpPr/>
            <p:nvPr/>
          </p:nvSpPr>
          <p:spPr>
            <a:xfrm>
              <a:off x="1345058" y="1277477"/>
              <a:ext cx="917368" cy="504055"/>
            </a:xfrm>
            <a:prstGeom prst="cloud">
              <a:avLst/>
            </a:prstGeom>
            <a:solidFill>
              <a:srgbClr val="FFFFFF"/>
            </a:solidFill>
            <a:ln w="6350" cap="flat" cmpd="sng" algn="ctr">
              <a:solidFill>
                <a:srgbClr val="C7000A"/>
              </a:solidFill>
              <a:prstDash val="solid"/>
              <a:miter lim="800000"/>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defRPr/>
              </a:pPr>
              <a:endParaRPr kumimoji="0" lang="en-US" altLang="zh-CN" sz="1200" b="1" i="0" u="none" strike="noStrike" kern="0" cap="none" spc="0" normalizeH="0" baseline="0" noProof="0" dirty="0" smtClean="0">
                <a:ln>
                  <a:noFill/>
                </a:ln>
                <a:solidFill>
                  <a:srgbClr val="FF0000"/>
                </a:solidFill>
                <a:effectLst/>
                <a:uLnTx/>
                <a:uFillTx/>
                <a:latin typeface="+mn-ea"/>
                <a:ea typeface="+mn-ea"/>
              </a:endParaRPr>
            </a:p>
          </p:txBody>
        </p:sp>
        <p:sp>
          <p:nvSpPr>
            <p:cNvPr id="229" name="TextBox 80"/>
            <p:cNvSpPr txBox="1"/>
            <p:nvPr/>
          </p:nvSpPr>
          <p:spPr>
            <a:xfrm>
              <a:off x="1492248" y="1259682"/>
              <a:ext cx="696930" cy="278519"/>
            </a:xfrm>
            <a:prstGeom prst="rect">
              <a:avLst/>
            </a:prstGeom>
            <a:noFill/>
          </p:spPr>
          <p:txBody>
            <a:bodyPr wrap="square" lIns="0" rIns="0" rtlCol="0">
              <a:noAutofit/>
            </a:bodyPr>
            <a:lstStyle/>
            <a:p>
              <a:pPr marL="0" marR="0" lvl="0" indent="0" defTabSz="913765" eaLnBrk="1" fontAlgn="ctr"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smtClean="0">
                  <a:ln>
                    <a:noFill/>
                  </a:ln>
                  <a:solidFill>
                    <a:srgbClr val="0070C0"/>
                  </a:solidFill>
                  <a:effectLst/>
                  <a:uLnTx/>
                  <a:uFillTx/>
                  <a:latin typeface="+mn-ea"/>
                  <a:ea typeface="+mn-ea"/>
                </a:rPr>
                <a:t>https</a:t>
              </a:r>
              <a:endParaRPr kumimoji="0" lang="en-US" sz="1200" b="0" i="0" u="none" strike="noStrike" kern="0" cap="none" spc="0" normalizeH="0" baseline="0" noProof="0" dirty="0" smtClean="0">
                <a:ln>
                  <a:noFill/>
                </a:ln>
                <a:solidFill>
                  <a:srgbClr val="0070C0"/>
                </a:solidFill>
                <a:effectLst/>
                <a:uLnTx/>
                <a:uFillTx/>
                <a:latin typeface="+mn-ea"/>
                <a:ea typeface="+mn-ea"/>
              </a:endParaRPr>
            </a:p>
          </p:txBody>
        </p:sp>
        <p:sp>
          <p:nvSpPr>
            <p:cNvPr id="275" name="TextBox 80"/>
            <p:cNvSpPr txBox="1"/>
            <p:nvPr/>
          </p:nvSpPr>
          <p:spPr>
            <a:xfrm>
              <a:off x="3236681" y="1405236"/>
              <a:ext cx="696930" cy="278519"/>
            </a:xfrm>
            <a:prstGeom prst="rect">
              <a:avLst/>
            </a:prstGeom>
            <a:noFill/>
          </p:spPr>
          <p:txBody>
            <a:bodyPr wrap="square" lIns="0" rIns="0" rtlCol="0">
              <a:noAutofit/>
            </a:bodyPr>
            <a:lstStyle/>
            <a:p>
              <a:pPr marL="0" marR="0" lvl="0" indent="0" defTabSz="913765" eaLnBrk="1" fontAlgn="ctr"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smtClean="0">
                  <a:ln>
                    <a:noFill/>
                  </a:ln>
                  <a:solidFill>
                    <a:srgbClr val="0070C0"/>
                  </a:solidFill>
                  <a:effectLst/>
                  <a:uLnTx/>
                  <a:uFillTx/>
                  <a:latin typeface="+mn-ea"/>
                  <a:ea typeface="+mn-ea"/>
                </a:rPr>
                <a:t>https</a:t>
              </a:r>
              <a:endParaRPr kumimoji="0" lang="en-US" sz="1200" b="0" i="0" u="none" strike="noStrike" kern="0" cap="none" spc="0" normalizeH="0" baseline="0" noProof="0" dirty="0" smtClean="0">
                <a:ln>
                  <a:noFill/>
                </a:ln>
                <a:solidFill>
                  <a:srgbClr val="0070C0"/>
                </a:solidFill>
                <a:effectLst/>
                <a:uLnTx/>
                <a:uFillTx/>
                <a:latin typeface="+mn-ea"/>
                <a:ea typeface="+mn-ea"/>
              </a:endParaRPr>
            </a:p>
          </p:txBody>
        </p:sp>
      </p:grpSp>
      <p:sp>
        <p:nvSpPr>
          <p:cNvPr id="169" name="椭圆 168"/>
          <p:cNvSpPr/>
          <p:nvPr/>
        </p:nvSpPr>
        <p:spPr>
          <a:xfrm>
            <a:off x="2136199" y="1750240"/>
            <a:ext cx="1099843" cy="364702"/>
          </a:xfrm>
          <a:prstGeom prst="ellipse">
            <a:avLst/>
          </a:prstGeom>
          <a:noFill/>
          <a:ln w="6350" cap="flat" cmpd="sng" algn="ctr">
            <a:solidFill>
              <a:srgbClr val="C00000"/>
            </a:solidFill>
            <a:prstDash val="lgDash"/>
            <a:miter lim="800000"/>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defRPr/>
            </a:pPr>
            <a:endParaRPr kumimoji="0" lang="en-US" altLang="zh-CN" sz="1200" b="1" i="0" u="none" strike="noStrike" kern="0" cap="none" spc="0" normalizeH="0" baseline="0" noProof="0" dirty="0" smtClean="0">
              <a:ln>
                <a:noFill/>
              </a:ln>
              <a:solidFill>
                <a:srgbClr val="FF0000"/>
              </a:solidFill>
              <a:effectLst/>
              <a:uLnTx/>
              <a:uFillTx/>
              <a:latin typeface="+mn-ea"/>
              <a:ea typeface="+mn-ea"/>
            </a:endParaRPr>
          </a:p>
        </p:txBody>
      </p:sp>
      <p:sp>
        <p:nvSpPr>
          <p:cNvPr id="170" name="TextBox 302"/>
          <p:cNvSpPr txBox="1"/>
          <p:nvPr/>
        </p:nvSpPr>
        <p:spPr>
          <a:xfrm>
            <a:off x="969622" y="2054955"/>
            <a:ext cx="1795940" cy="391129"/>
          </a:xfrm>
          <a:prstGeom prst="rect">
            <a:avLst/>
          </a:prstGeom>
          <a:noFill/>
        </p:spPr>
        <p:txBody>
          <a:bodyPr wrap="square" rtlCol="0">
            <a:noAutofit/>
          </a:bodyPr>
          <a:lstStyle/>
          <a:p>
            <a:pPr marL="0" marR="0" lvl="0" indent="0" defTabSz="914400" eaLnBrk="1" fontAlgn="ctr"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smtClean="0">
                <a:ln>
                  <a:noFill/>
                </a:ln>
                <a:solidFill>
                  <a:srgbClr val="C00000"/>
                </a:solidFill>
                <a:effectLst/>
                <a:uLnTx/>
                <a:uFillTx/>
                <a:latin typeface="+mn-ea"/>
                <a:ea typeface="+mn-ea"/>
                <a:cs typeface="Arial" panose="020B0604020202020204" pitchFamily="34" charset="0"/>
              </a:rPr>
              <a:t>SSL</a:t>
            </a:r>
            <a:r>
              <a:rPr kumimoji="0" lang="zh-CN" altLang="en-US" sz="1200" b="1" i="0" u="none" strike="noStrike" kern="0" cap="none" spc="0" normalizeH="0" baseline="0" noProof="0" dirty="0" smtClean="0">
                <a:ln>
                  <a:noFill/>
                </a:ln>
                <a:solidFill>
                  <a:srgbClr val="C00000"/>
                </a:solidFill>
                <a:effectLst/>
                <a:uLnTx/>
                <a:uFillTx/>
                <a:latin typeface="+mn-ea"/>
                <a:ea typeface="+mn-ea"/>
                <a:cs typeface="Arial" panose="020B0604020202020204" pitchFamily="34" charset="0"/>
              </a:rPr>
              <a:t>加速服务器</a:t>
            </a:r>
            <a:endParaRPr kumimoji="0" lang="en-US" sz="1200" b="1" i="0" u="none" strike="noStrike" kern="0" cap="none" spc="0" normalizeH="0" baseline="0" noProof="0" dirty="0" smtClean="0">
              <a:ln>
                <a:noFill/>
              </a:ln>
              <a:solidFill>
                <a:srgbClr val="C00000"/>
              </a:solidFill>
              <a:effectLst/>
              <a:uLnTx/>
              <a:uFillTx/>
              <a:latin typeface="+mn-ea"/>
              <a:ea typeface="+mn-ea"/>
              <a:cs typeface="Arial" panose="020B0604020202020204" pitchFamily="34" charset="0"/>
            </a:endParaRPr>
          </a:p>
        </p:txBody>
      </p:sp>
      <p:sp>
        <p:nvSpPr>
          <p:cNvPr id="171" name="矩形 170"/>
          <p:cNvSpPr/>
          <p:nvPr/>
        </p:nvSpPr>
        <p:spPr>
          <a:xfrm>
            <a:off x="1933797" y="2685521"/>
            <a:ext cx="1328642" cy="1504110"/>
          </a:xfrm>
          <a:prstGeom prst="rect">
            <a:avLst/>
          </a:prstGeom>
          <a:solidFill>
            <a:srgbClr val="A5A5A5">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a:ln>
                <a:noFill/>
              </a:ln>
              <a:solidFill>
                <a:sysClr val="windowText" lastClr="000000"/>
              </a:solidFill>
              <a:effectLst/>
              <a:uLnTx/>
              <a:uFillTx/>
              <a:latin typeface="+mn-ea"/>
              <a:ea typeface="+mn-ea"/>
            </a:endParaRPr>
          </a:p>
        </p:txBody>
      </p:sp>
      <p:cxnSp>
        <p:nvCxnSpPr>
          <p:cNvPr id="172" name="直接箭头连接符 171"/>
          <p:cNvCxnSpPr/>
          <p:nvPr/>
        </p:nvCxnSpPr>
        <p:spPr bwMode="auto">
          <a:xfrm flipV="1">
            <a:off x="2388662" y="2476799"/>
            <a:ext cx="0" cy="223767"/>
          </a:xfrm>
          <a:prstGeom prst="straightConnector1">
            <a:avLst/>
          </a:prstGeom>
          <a:solidFill>
            <a:sysClr val="window" lastClr="FFFFFF"/>
          </a:solidFill>
          <a:ln w="38100" cap="flat" cmpd="sng" algn="ctr">
            <a:solidFill>
              <a:srgbClr val="5B9BD5"/>
            </a:solidFill>
            <a:prstDash val="solid"/>
            <a:miter lim="800000"/>
            <a:headEnd type="triangle" w="med" len="med"/>
            <a:tailEnd type="triangle" w="med" len="med"/>
          </a:ln>
          <a:effectLst/>
        </p:spPr>
      </p:cxnSp>
      <p:sp>
        <p:nvSpPr>
          <p:cNvPr id="173" name="矩形 172"/>
          <p:cNvSpPr/>
          <p:nvPr/>
        </p:nvSpPr>
        <p:spPr>
          <a:xfrm>
            <a:off x="2383851" y="2405128"/>
            <a:ext cx="1049949" cy="249486"/>
          </a:xfrm>
          <a:prstGeom prst="rect">
            <a:avLst/>
          </a:prstGeom>
        </p:spPr>
        <p:txBody>
          <a:bodyPr wrap="square">
            <a:noAutofit/>
          </a:bodyPr>
          <a:lstStyle/>
          <a:p>
            <a:pPr marL="0" marR="0" lvl="0" indent="0" defTabSz="914400" eaLnBrk="1" fontAlgn="ctr" latinLnBrk="0" hangingPunct="1">
              <a:lnSpc>
                <a:spcPct val="100000"/>
              </a:lnSpc>
              <a:spcBef>
                <a:spcPts val="800"/>
              </a:spcBef>
              <a:spcAft>
                <a:spcPts val="0"/>
              </a:spcAft>
              <a:buClrTx/>
              <a:buSzTx/>
              <a:buFontTx/>
              <a:buNone/>
              <a:defRPr/>
            </a:pPr>
            <a:r>
              <a:rPr kumimoji="0" lang="en-US" sz="1200" b="1" i="0" u="none" strike="noStrike" kern="0" cap="none" spc="0" normalizeH="0" baseline="0" noProof="0" dirty="0" smtClean="0">
                <a:ln>
                  <a:noFill/>
                </a:ln>
                <a:solidFill>
                  <a:srgbClr val="0070C0"/>
                </a:solidFill>
                <a:effectLst/>
                <a:uLnTx/>
                <a:uFillTx/>
                <a:latin typeface="+mn-ea"/>
                <a:ea typeface="+mn-ea"/>
              </a:rPr>
              <a:t>HTTPS</a:t>
            </a:r>
            <a:endParaRPr kumimoji="0" lang="en-US" sz="1200" b="1" i="0" u="none" strike="noStrike" kern="0" cap="none" spc="0" normalizeH="0" baseline="0" noProof="0" dirty="0" smtClean="0">
              <a:ln>
                <a:noFill/>
              </a:ln>
              <a:solidFill>
                <a:srgbClr val="0070C0"/>
              </a:solidFill>
              <a:effectLst/>
              <a:uLnTx/>
              <a:uFillTx/>
              <a:latin typeface="+mn-ea"/>
              <a:ea typeface="+mn-ea"/>
            </a:endParaRPr>
          </a:p>
        </p:txBody>
      </p:sp>
      <p:cxnSp>
        <p:nvCxnSpPr>
          <p:cNvPr id="174" name="直接箭头连接符 173"/>
          <p:cNvCxnSpPr/>
          <p:nvPr/>
        </p:nvCxnSpPr>
        <p:spPr bwMode="auto">
          <a:xfrm flipV="1">
            <a:off x="2249516" y="4197600"/>
            <a:ext cx="0" cy="223766"/>
          </a:xfrm>
          <a:prstGeom prst="straightConnector1">
            <a:avLst/>
          </a:prstGeom>
          <a:solidFill>
            <a:sysClr val="window" lastClr="FFFFFF"/>
          </a:solidFill>
          <a:ln w="38100" cap="flat" cmpd="sng" algn="ctr">
            <a:solidFill>
              <a:srgbClr val="5B9BD5"/>
            </a:solidFill>
            <a:prstDash val="solid"/>
            <a:miter lim="800000"/>
            <a:headEnd type="triangle" w="med" len="med"/>
            <a:tailEnd type="triangle" w="med" len="med"/>
          </a:ln>
          <a:effectLst/>
        </p:spPr>
      </p:cxnSp>
      <p:sp>
        <p:nvSpPr>
          <p:cNvPr id="175" name="矩形 174"/>
          <p:cNvSpPr/>
          <p:nvPr/>
        </p:nvSpPr>
        <p:spPr>
          <a:xfrm>
            <a:off x="2294198" y="4109507"/>
            <a:ext cx="980836" cy="250863"/>
          </a:xfrm>
          <a:prstGeom prst="rect">
            <a:avLst/>
          </a:prstGeom>
        </p:spPr>
        <p:txBody>
          <a:bodyPr wrap="square">
            <a:noAutofit/>
          </a:bodyPr>
          <a:lstStyle/>
          <a:p>
            <a:pPr marL="0" marR="0" lvl="0" indent="0" defTabSz="914400" eaLnBrk="1" fontAlgn="ctr" latinLnBrk="0" hangingPunct="1">
              <a:lnSpc>
                <a:spcPct val="100000"/>
              </a:lnSpc>
              <a:spcBef>
                <a:spcPts val="800"/>
              </a:spcBef>
              <a:spcAft>
                <a:spcPts val="0"/>
              </a:spcAft>
              <a:buClrTx/>
              <a:buSzTx/>
              <a:buFontTx/>
              <a:buNone/>
              <a:defRPr/>
            </a:pPr>
            <a:r>
              <a:rPr kumimoji="0" lang="en-US" sz="1200" b="1" i="0" u="none" strike="noStrike" kern="0" cap="none" spc="0" normalizeH="0" baseline="0" noProof="0" dirty="0" smtClean="0">
                <a:ln>
                  <a:noFill/>
                </a:ln>
                <a:solidFill>
                  <a:srgbClr val="0070C0"/>
                </a:solidFill>
                <a:effectLst/>
                <a:uLnTx/>
                <a:uFillTx/>
                <a:latin typeface="+mn-ea"/>
                <a:ea typeface="+mn-ea"/>
              </a:rPr>
              <a:t>HTTP</a:t>
            </a:r>
            <a:endParaRPr kumimoji="0" lang="en-US" sz="1200" b="1" i="0" u="none" strike="noStrike" kern="0" cap="none" spc="0" normalizeH="0" baseline="0" noProof="0" dirty="0" smtClean="0">
              <a:ln>
                <a:noFill/>
              </a:ln>
              <a:solidFill>
                <a:srgbClr val="0070C0"/>
              </a:solidFill>
              <a:effectLst/>
              <a:uLnTx/>
              <a:uFillTx/>
              <a:latin typeface="+mn-ea"/>
              <a:ea typeface="+mn-ea"/>
            </a:endParaRPr>
          </a:p>
        </p:txBody>
      </p:sp>
      <p:sp>
        <p:nvSpPr>
          <p:cNvPr id="176" name="矩形 175"/>
          <p:cNvSpPr/>
          <p:nvPr/>
        </p:nvSpPr>
        <p:spPr>
          <a:xfrm>
            <a:off x="991817" y="2264127"/>
            <a:ext cx="1517885" cy="459643"/>
          </a:xfrm>
          <a:prstGeom prst="rect">
            <a:avLst/>
          </a:prstGeom>
        </p:spPr>
        <p:txBody>
          <a:bodyPr wrap="square">
            <a:noAutofit/>
          </a:bodyPr>
          <a:lstStyle/>
          <a:p>
            <a:pPr marL="0" marR="0" lvl="0" indent="0" defTabSz="914400" eaLnBrk="1" fontAlgn="ctr" latinLnBrk="0" hangingPunct="1">
              <a:lnSpc>
                <a:spcPct val="100000"/>
              </a:lnSpc>
              <a:spcBef>
                <a:spcPts val="800"/>
              </a:spcBef>
              <a:spcAft>
                <a:spcPts val="0"/>
              </a:spcAft>
              <a:buClrTx/>
              <a:buSzTx/>
              <a:buFontTx/>
              <a:buNone/>
              <a:defRPr/>
            </a:pPr>
            <a:r>
              <a:rPr kumimoji="0" lang="en-US" sz="1200" b="0" i="0" u="none" strike="noStrike" kern="0" cap="none" spc="0" normalizeH="0" baseline="0" noProof="0" dirty="0" smtClean="0">
                <a:ln>
                  <a:noFill/>
                </a:ln>
                <a:solidFill>
                  <a:srgbClr val="1D1D1A"/>
                </a:solidFill>
                <a:effectLst/>
                <a:uLnTx/>
                <a:uFillTx/>
                <a:latin typeface="+mn-ea"/>
                <a:ea typeface="+mn-ea"/>
              </a:rPr>
              <a:t>TaiShan </a:t>
            </a:r>
            <a:r>
              <a:rPr kumimoji="0" lang="zh-CN" altLang="en-US" sz="1200" b="0" i="0" u="none" strike="noStrike" kern="0" cap="none" spc="0" normalizeH="0" baseline="0" noProof="0" dirty="0" smtClean="0">
                <a:ln>
                  <a:noFill/>
                </a:ln>
                <a:solidFill>
                  <a:srgbClr val="1D1D1A"/>
                </a:solidFill>
                <a:effectLst/>
                <a:uLnTx/>
                <a:uFillTx/>
                <a:latin typeface="+mn-ea"/>
                <a:ea typeface="+mn-ea"/>
              </a:rPr>
              <a:t>服务器</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a:p>
            <a:pPr marL="0" marR="0" lvl="0" indent="0" defTabSz="914400" eaLnBrk="1" fontAlgn="ctr" latinLnBrk="0" hangingPunct="1">
              <a:lnSpc>
                <a:spcPct val="100000"/>
              </a:lnSpc>
              <a:spcBef>
                <a:spcPts val="800"/>
              </a:spcBef>
              <a:spcAft>
                <a:spcPts val="0"/>
              </a:spcAft>
              <a:buClrTx/>
              <a:buSzTx/>
              <a:buFontTx/>
              <a:buNone/>
              <a:defRPr/>
            </a:pPr>
            <a:r>
              <a:rPr kumimoji="0" lang="en-US" sz="1200" b="0" i="0" u="none" strike="noStrike" kern="0" cap="none" spc="0" normalizeH="0" baseline="0" noProof="0" dirty="0" smtClean="0">
                <a:ln>
                  <a:noFill/>
                </a:ln>
                <a:solidFill>
                  <a:srgbClr val="1D1D1A"/>
                </a:solidFill>
                <a:effectLst/>
                <a:uLnTx/>
                <a:uFillTx/>
                <a:latin typeface="+mn-ea"/>
                <a:ea typeface="+mn-ea"/>
              </a:rPr>
              <a:t>(2* </a:t>
            </a:r>
            <a:r>
              <a:rPr kumimoji="0" lang="zh-CN" altLang="en-US" sz="1200" b="0" i="0" u="none" strike="noStrike" kern="0" cap="none" spc="0" normalizeH="0" baseline="0" noProof="0" dirty="0" smtClean="0">
                <a:ln>
                  <a:noFill/>
                </a:ln>
                <a:solidFill>
                  <a:srgbClr val="1D1D1A"/>
                </a:solidFill>
                <a:effectLst/>
                <a:uLnTx/>
                <a:uFillTx/>
                <a:latin typeface="+mn-ea"/>
                <a:ea typeface="+mn-ea"/>
              </a:rPr>
              <a:t>鲲鹏</a:t>
            </a:r>
            <a:r>
              <a:rPr kumimoji="0" lang="en-US" sz="1200" b="0" i="0" u="none" strike="noStrike" kern="0" cap="none" spc="0" normalizeH="0" baseline="0" noProof="0" dirty="0" smtClean="0">
                <a:ln>
                  <a:noFill/>
                </a:ln>
                <a:solidFill>
                  <a:srgbClr val="1D1D1A"/>
                </a:solidFill>
                <a:effectLst/>
                <a:uLnTx/>
                <a:uFillTx/>
                <a:latin typeface="+mn-ea"/>
                <a:ea typeface="+mn-ea"/>
              </a:rPr>
              <a:t> 920 CPU)</a:t>
            </a:r>
            <a:endParaRPr kumimoji="0" lang="en-US" sz="1200" b="0" i="0" u="none" strike="noStrike" kern="0" cap="none" spc="0" normalizeH="0" baseline="0" noProof="0" dirty="0" smtClean="0">
              <a:ln>
                <a:noFill/>
              </a:ln>
              <a:solidFill>
                <a:srgbClr val="1D1D1A"/>
              </a:solidFill>
              <a:effectLst/>
              <a:uLnTx/>
              <a:uFillTx/>
              <a:latin typeface="+mn-ea"/>
              <a:ea typeface="+mn-ea"/>
            </a:endParaRPr>
          </a:p>
        </p:txBody>
      </p:sp>
      <p:sp>
        <p:nvSpPr>
          <p:cNvPr id="177" name="TextBox 338"/>
          <p:cNvSpPr txBox="1"/>
          <p:nvPr/>
        </p:nvSpPr>
        <p:spPr>
          <a:xfrm>
            <a:off x="2446554" y="1233488"/>
            <a:ext cx="1884145" cy="253882"/>
          </a:xfrm>
          <a:prstGeom prst="rect">
            <a:avLst/>
          </a:prstGeom>
          <a:noFill/>
        </p:spPr>
        <p:txBody>
          <a:bodyPr wrap="square" rtlCol="0">
            <a:noAutofit/>
          </a:bodyPr>
          <a:lstStyle/>
          <a:p>
            <a:pPr marL="0" marR="0" lvl="0" indent="0" defTabSz="914400" eaLnBrk="1" fontAlgn="ctr"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effectLst/>
                <a:uLnTx/>
                <a:uFillTx/>
                <a:latin typeface="+mn-ea"/>
                <a:ea typeface="+mn-ea"/>
              </a:rPr>
              <a:t>内置</a:t>
            </a:r>
            <a:r>
              <a:rPr kumimoji="0" lang="en-US" altLang="zh-CN" sz="1200" b="1" i="0" u="none" strike="noStrike" kern="0" cap="none" spc="0" normalizeH="0" baseline="0" noProof="0" dirty="0" smtClean="0">
                <a:ln>
                  <a:noFill/>
                </a:ln>
                <a:effectLst/>
                <a:uLnTx/>
                <a:uFillTx/>
                <a:latin typeface="+mn-ea"/>
                <a:ea typeface="+mn-ea"/>
              </a:rPr>
              <a:t>SSL</a:t>
            </a:r>
            <a:r>
              <a:rPr kumimoji="0" lang="zh-CN" altLang="en-US" sz="1200" b="1" i="0" u="none" strike="noStrike" kern="0" cap="none" spc="0" normalizeH="0" baseline="0" noProof="0" dirty="0" smtClean="0">
                <a:ln>
                  <a:noFill/>
                </a:ln>
                <a:effectLst/>
                <a:uLnTx/>
                <a:uFillTx/>
                <a:latin typeface="+mn-ea"/>
                <a:ea typeface="+mn-ea"/>
              </a:rPr>
              <a:t>加速引擎</a:t>
            </a:r>
            <a:endParaRPr kumimoji="0" lang="en-US" sz="1200" b="1" i="0" u="none" strike="noStrike" kern="0" cap="none" spc="0" normalizeH="0" baseline="0" noProof="0" dirty="0" smtClean="0">
              <a:ln>
                <a:noFill/>
              </a:ln>
              <a:effectLst/>
              <a:uLnTx/>
              <a:uFillTx/>
              <a:latin typeface="+mn-ea"/>
              <a:ea typeface="+mn-ea"/>
            </a:endParaRPr>
          </a:p>
        </p:txBody>
      </p:sp>
      <p:sp>
        <p:nvSpPr>
          <p:cNvPr id="178" name="右箭头 3"/>
          <p:cNvSpPr/>
          <p:nvPr/>
        </p:nvSpPr>
        <p:spPr>
          <a:xfrm>
            <a:off x="3017582" y="3273143"/>
            <a:ext cx="338802" cy="432174"/>
          </a:xfrm>
          <a:prstGeom prst="rightArrow">
            <a:avLst>
              <a:gd name="adj1" fmla="val 48428"/>
              <a:gd name="adj2" fmla="val 19844"/>
            </a:avLst>
          </a:prstGeom>
          <a:gradFill>
            <a:gsLst>
              <a:gs pos="0">
                <a:srgbClr val="FFEFF0">
                  <a:alpha val="0"/>
                </a:srgbClr>
              </a:gs>
              <a:gs pos="97000">
                <a:srgbClr val="FF737A"/>
              </a:gs>
              <a:gs pos="100000">
                <a:srgbClr val="FFA2A6">
                  <a:alpha val="0"/>
                </a:srgbClr>
              </a:gs>
            </a:gsLst>
          </a:gradFill>
          <a:ln w="12700">
            <a:miter lim="400000"/>
          </a:ln>
        </p:spPr>
        <p:txBody>
          <a:bodyPr tIns="45702" bIns="45702" anchor="ctr"/>
          <a:lstStyle/>
          <a:p>
            <a:pPr marL="0" marR="0" lvl="0" indent="0" algn="ctr" defTabSz="914400" eaLnBrk="1" fontAlgn="auto" latinLnBrk="0" hangingPunct="1">
              <a:lnSpc>
                <a:spcPct val="100000"/>
              </a:lnSpc>
              <a:spcBef>
                <a:spcPts val="0"/>
              </a:spcBef>
              <a:spcAft>
                <a:spcPts val="0"/>
              </a:spcAft>
              <a:buClrTx/>
              <a:buSzTx/>
              <a:buFontTx/>
              <a:buNone/>
              <a:defRPr>
                <a:solidFill>
                  <a:srgbClr val="595757"/>
                </a:solidFill>
              </a:defRPr>
            </a:pPr>
            <a:endParaRPr kumimoji="0" sz="1200" b="0" i="0" u="none" strike="noStrike" kern="0" cap="none" spc="0" normalizeH="0" baseline="0" noProof="0" dirty="0">
              <a:ln>
                <a:noFill/>
              </a:ln>
              <a:solidFill>
                <a:srgbClr val="595757"/>
              </a:solidFill>
              <a:effectLst/>
              <a:uLnTx/>
              <a:uFillTx/>
              <a:latin typeface="+mn-ea"/>
              <a:ea typeface="+mn-ea"/>
              <a:cs typeface="Arial" panose="020B0604020202020204" pitchFamily="34" charset="0"/>
            </a:endParaRPr>
          </a:p>
        </p:txBody>
      </p:sp>
      <p:sp>
        <p:nvSpPr>
          <p:cNvPr id="179" name="右箭头 3"/>
          <p:cNvSpPr/>
          <p:nvPr/>
        </p:nvSpPr>
        <p:spPr>
          <a:xfrm rot="5400000">
            <a:off x="2416966" y="2087987"/>
            <a:ext cx="434784" cy="375607"/>
          </a:xfrm>
          <a:prstGeom prst="rightArrow">
            <a:avLst>
              <a:gd name="adj1" fmla="val 48428"/>
              <a:gd name="adj2" fmla="val 59203"/>
            </a:avLst>
          </a:prstGeom>
          <a:gradFill>
            <a:gsLst>
              <a:gs pos="0">
                <a:srgbClr val="FFEFF0">
                  <a:alpha val="0"/>
                </a:srgbClr>
              </a:gs>
              <a:gs pos="97000">
                <a:srgbClr val="FF737A"/>
              </a:gs>
              <a:gs pos="100000">
                <a:srgbClr val="FFA2A6">
                  <a:alpha val="0"/>
                </a:srgbClr>
              </a:gs>
            </a:gsLst>
          </a:gradFill>
          <a:ln w="12700">
            <a:miter lim="400000"/>
          </a:ln>
        </p:spPr>
        <p:txBody>
          <a:bodyPr tIns="45702" bIns="45702" anchor="ctr"/>
          <a:lstStyle/>
          <a:p>
            <a:pPr marL="0" marR="0" lvl="0" indent="0" algn="ctr" defTabSz="914400" eaLnBrk="1" fontAlgn="auto" latinLnBrk="0" hangingPunct="1">
              <a:lnSpc>
                <a:spcPct val="100000"/>
              </a:lnSpc>
              <a:spcBef>
                <a:spcPts val="0"/>
              </a:spcBef>
              <a:spcAft>
                <a:spcPts val="0"/>
              </a:spcAft>
              <a:buClrTx/>
              <a:buSzTx/>
              <a:buFontTx/>
              <a:buNone/>
              <a:defRPr>
                <a:solidFill>
                  <a:srgbClr val="595757"/>
                </a:solidFill>
              </a:defRPr>
            </a:pPr>
            <a:endParaRPr kumimoji="0" sz="1200" b="0" i="0" u="none" strike="noStrike" kern="0" cap="none" spc="0" normalizeH="0" baseline="0" noProof="0" dirty="0">
              <a:ln>
                <a:noFill/>
              </a:ln>
              <a:solidFill>
                <a:srgbClr val="595757"/>
              </a:solidFill>
              <a:effectLst/>
              <a:uLnTx/>
              <a:uFillTx/>
              <a:latin typeface="+mn-ea"/>
              <a:ea typeface="+mn-ea"/>
              <a:cs typeface="Arial" panose="020B0604020202020204" pitchFamily="34" charset="0"/>
            </a:endParaRPr>
          </a:p>
        </p:txBody>
      </p:sp>
      <p:sp>
        <p:nvSpPr>
          <p:cNvPr id="180" name="圆角矩形 179"/>
          <p:cNvSpPr/>
          <p:nvPr/>
        </p:nvSpPr>
        <p:spPr bwMode="auto">
          <a:xfrm>
            <a:off x="2058745" y="2791478"/>
            <a:ext cx="952299" cy="375010"/>
          </a:xfrm>
          <a:prstGeom prst="roundRect">
            <a:avLst/>
          </a:prstGeom>
          <a:solidFill>
            <a:sysClr val="window" lastClr="FFFFFF"/>
          </a:solidFill>
          <a:ln w="12700" cap="flat" cmpd="sng" algn="ctr">
            <a:solidFill>
              <a:srgbClr val="5B9BD5"/>
            </a:solidFill>
            <a:prstDash val="solid"/>
            <a:miter lim="800000"/>
            <a:headEnd type="none" w="med" len="med"/>
            <a:tailEnd type="arrow" w="med" len="med"/>
          </a:ln>
          <a:effectLst/>
        </p:spPr>
        <p:txBody>
          <a:bodyPr vert="horz" wrap="none" lIns="79151" tIns="39576" rIns="79151" bIns="39576" numCol="1" rtlCol="0" anchor="ctr" anchorCtr="0" compatLnSpc="1">
            <a:noAutofit/>
          </a:bodyPr>
          <a:lstStyle/>
          <a:p>
            <a:pPr marL="0" marR="0" lvl="0" indent="0" algn="ctr" defTabSz="106870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ysClr val="windowText" lastClr="000000"/>
                </a:solidFill>
                <a:effectLst/>
                <a:uLnTx/>
                <a:uFillTx/>
                <a:latin typeface="+mn-ea"/>
                <a:ea typeface="+mn-ea"/>
              </a:rPr>
              <a:t>Nginx</a:t>
            </a:r>
            <a:r>
              <a:rPr kumimoji="0" lang="zh-CN" altLang="en-US" sz="1200" b="0" i="0" u="none" strike="noStrike" kern="0" cap="none" spc="0" normalizeH="0" baseline="0" noProof="0" dirty="0" smtClean="0">
                <a:ln>
                  <a:noFill/>
                </a:ln>
                <a:solidFill>
                  <a:sysClr val="windowText" lastClr="000000"/>
                </a:solidFill>
                <a:effectLst/>
                <a:uLnTx/>
                <a:uFillTx/>
                <a:latin typeface="+mn-ea"/>
                <a:ea typeface="+mn-ea"/>
              </a:rPr>
              <a:t>节点</a:t>
            </a:r>
            <a:endParaRPr kumimoji="0" lang="en-US" altLang="zh-CN" sz="1200" b="0" i="0" u="none" strike="noStrike" kern="0" cap="none" spc="0" normalizeH="0" baseline="0" noProof="0" dirty="0">
              <a:ln>
                <a:noFill/>
              </a:ln>
              <a:solidFill>
                <a:sysClr val="windowText" lastClr="000000"/>
              </a:solidFill>
              <a:effectLst/>
              <a:uLnTx/>
              <a:uFillTx/>
              <a:latin typeface="+mn-ea"/>
              <a:ea typeface="+mn-ea"/>
            </a:endParaRPr>
          </a:p>
          <a:p>
            <a:pPr marL="0" marR="0" lvl="0" indent="0" algn="ctr" defTabSz="106870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181" name="圆角矩形 180"/>
          <p:cNvSpPr/>
          <p:nvPr/>
        </p:nvSpPr>
        <p:spPr bwMode="auto">
          <a:xfrm>
            <a:off x="2148702" y="2973699"/>
            <a:ext cx="759685" cy="164145"/>
          </a:xfrm>
          <a:prstGeom prst="roundRect">
            <a:avLst/>
          </a:prstGeom>
          <a:solidFill>
            <a:srgbClr val="ED7D31">
              <a:lumMod val="90000"/>
            </a:srgbClr>
          </a:solidFill>
          <a:ln w="12700" cap="flat" cmpd="sng" algn="ctr">
            <a:noFill/>
            <a:prstDash val="solid"/>
            <a:miter lim="800000"/>
            <a:headEnd type="none" w="med" len="med"/>
            <a:tailEnd type="arrow" w="med" len="med"/>
          </a:ln>
          <a:effectLst/>
        </p:spPr>
        <p:txBody>
          <a:bodyPr vert="horz" wrap="none" lIns="79151" tIns="39576" rIns="79151" bIns="39576" numCol="1" rtlCol="0" anchor="ctr" anchorCtr="0" compatLnSpc="1">
            <a:noAutofit/>
          </a:bodyPr>
          <a:lstStyle/>
          <a:p>
            <a:pPr marL="0" marR="0" lvl="0" indent="0" algn="ctr" defTabSz="106870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ysClr val="window" lastClr="FFFFFF"/>
                </a:solidFill>
                <a:effectLst/>
                <a:uLnTx/>
                <a:uFillTx/>
                <a:latin typeface="+mn-ea"/>
                <a:ea typeface="+mn-ea"/>
              </a:rPr>
              <a:t>SSL</a:t>
            </a:r>
            <a:r>
              <a:rPr kumimoji="0" lang="zh-CN" altLang="en-US" sz="1200" b="0" i="0" u="none" strike="noStrike" kern="0" cap="none" spc="0" normalizeH="0" baseline="0" noProof="0" dirty="0">
                <a:ln>
                  <a:noFill/>
                </a:ln>
                <a:solidFill>
                  <a:sysClr val="window" lastClr="FFFFFF"/>
                </a:solidFill>
                <a:effectLst/>
                <a:uLnTx/>
                <a:uFillTx/>
                <a:latin typeface="+mn-ea"/>
                <a:ea typeface="+mn-ea"/>
              </a:rPr>
              <a:t>加速器</a:t>
            </a:r>
            <a:endParaRPr kumimoji="0" lang="zh-CN" altLang="en-US" sz="1200" b="0" i="0" u="none" strike="noStrike" kern="0" cap="none" spc="0" normalizeH="0" baseline="0" noProof="0" dirty="0">
              <a:ln>
                <a:noFill/>
              </a:ln>
              <a:solidFill>
                <a:sysClr val="window" lastClr="FFFFFF"/>
              </a:solidFill>
              <a:effectLst/>
              <a:uLnTx/>
              <a:uFillTx/>
              <a:latin typeface="+mn-ea"/>
              <a:ea typeface="+mn-ea"/>
            </a:endParaRPr>
          </a:p>
        </p:txBody>
      </p:sp>
      <p:sp>
        <p:nvSpPr>
          <p:cNvPr id="182" name="圆角矩形 181"/>
          <p:cNvSpPr/>
          <p:nvPr/>
        </p:nvSpPr>
        <p:spPr bwMode="auto">
          <a:xfrm>
            <a:off x="2058745" y="3487274"/>
            <a:ext cx="952299" cy="400463"/>
          </a:xfrm>
          <a:prstGeom prst="roundRect">
            <a:avLst/>
          </a:prstGeom>
          <a:solidFill>
            <a:sysClr val="window" lastClr="FFFFFF"/>
          </a:solidFill>
          <a:ln w="12700" cap="flat" cmpd="sng" algn="ctr">
            <a:solidFill>
              <a:srgbClr val="5B9BD5"/>
            </a:solidFill>
            <a:prstDash val="solid"/>
            <a:miter lim="800000"/>
            <a:headEnd type="none" w="med" len="med"/>
            <a:tailEnd type="arrow" w="med" len="med"/>
          </a:ln>
          <a:effectLst/>
        </p:spPr>
        <p:txBody>
          <a:bodyPr vert="horz" wrap="none" lIns="79151" tIns="39576" rIns="79151" bIns="39576" numCol="1" rtlCol="0" anchor="ctr" anchorCtr="0" compatLnSpc="1">
            <a:noAutofit/>
          </a:bodyPr>
          <a:lstStyle/>
          <a:p>
            <a:pPr marL="0" marR="0" lvl="0" indent="0" algn="ctr" defTabSz="106870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ysClr val="windowText" lastClr="000000"/>
                </a:solidFill>
                <a:effectLst/>
                <a:uLnTx/>
                <a:uFillTx/>
                <a:latin typeface="+mn-ea"/>
                <a:ea typeface="+mn-ea"/>
              </a:rPr>
              <a:t>Nginx</a:t>
            </a:r>
            <a:r>
              <a:rPr kumimoji="0" lang="zh-CN" altLang="en-US" sz="1200" b="0" i="0" u="none" strike="noStrike" kern="0" cap="none" spc="0" normalizeH="0" baseline="0" noProof="0" dirty="0" smtClean="0">
                <a:ln>
                  <a:noFill/>
                </a:ln>
                <a:solidFill>
                  <a:sysClr val="windowText" lastClr="000000"/>
                </a:solidFill>
                <a:effectLst/>
                <a:uLnTx/>
                <a:uFillTx/>
                <a:latin typeface="+mn-ea"/>
                <a:ea typeface="+mn-ea"/>
              </a:rPr>
              <a:t>节点</a:t>
            </a:r>
            <a:endParaRPr kumimoji="0" lang="en-US" altLang="zh-CN" sz="1200" b="0" i="0" u="none" strike="noStrike" kern="0" cap="none" spc="0" normalizeH="0" baseline="0" noProof="0" dirty="0">
              <a:ln>
                <a:noFill/>
              </a:ln>
              <a:solidFill>
                <a:sysClr val="windowText" lastClr="000000"/>
              </a:solidFill>
              <a:effectLst/>
              <a:uLnTx/>
              <a:uFillTx/>
              <a:latin typeface="+mn-ea"/>
              <a:ea typeface="+mn-ea"/>
            </a:endParaRPr>
          </a:p>
          <a:p>
            <a:pPr marL="0" marR="0" lvl="0" indent="0" algn="ctr" defTabSz="106870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183" name="圆角矩形 182"/>
          <p:cNvSpPr/>
          <p:nvPr/>
        </p:nvSpPr>
        <p:spPr bwMode="auto">
          <a:xfrm>
            <a:off x="2148702" y="3694946"/>
            <a:ext cx="759685" cy="164145"/>
          </a:xfrm>
          <a:prstGeom prst="roundRect">
            <a:avLst/>
          </a:prstGeom>
          <a:solidFill>
            <a:srgbClr val="ED7D31">
              <a:lumMod val="90000"/>
            </a:srgbClr>
          </a:solidFill>
          <a:ln w="12700" cap="flat" cmpd="sng" algn="ctr">
            <a:noFill/>
            <a:prstDash val="solid"/>
            <a:miter lim="800000"/>
            <a:headEnd type="none" w="med" len="med"/>
            <a:tailEnd type="arrow" w="med" len="med"/>
          </a:ln>
          <a:effectLst/>
        </p:spPr>
        <p:txBody>
          <a:bodyPr vert="horz" wrap="none" lIns="79151" tIns="39576" rIns="79151" bIns="39576" numCol="1" rtlCol="0" anchor="ctr" anchorCtr="0" compatLnSpc="1">
            <a:noAutofit/>
          </a:bodyPr>
          <a:lstStyle/>
          <a:p>
            <a:pPr marL="0" marR="0" lvl="0" indent="0" algn="ctr" defTabSz="106870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ysClr val="window" lastClr="FFFFFF"/>
                </a:solidFill>
                <a:effectLst/>
                <a:uLnTx/>
                <a:uFillTx/>
                <a:latin typeface="+mn-ea"/>
                <a:ea typeface="+mn-ea"/>
              </a:rPr>
              <a:t>SSL</a:t>
            </a:r>
            <a:r>
              <a:rPr kumimoji="0" lang="zh-CN" altLang="en-US" sz="1200" b="0" i="0" u="none" strike="noStrike" kern="0" cap="none" spc="0" normalizeH="0" baseline="0" noProof="0" dirty="0">
                <a:ln>
                  <a:noFill/>
                </a:ln>
                <a:solidFill>
                  <a:sysClr val="window" lastClr="FFFFFF"/>
                </a:solidFill>
                <a:effectLst/>
                <a:uLnTx/>
                <a:uFillTx/>
                <a:latin typeface="+mn-ea"/>
                <a:ea typeface="+mn-ea"/>
              </a:rPr>
              <a:t>加速器</a:t>
            </a:r>
            <a:endParaRPr kumimoji="0" lang="zh-CN" altLang="en-US" sz="1200" b="0" i="0" u="none" strike="noStrike" kern="0" cap="none" spc="0" normalizeH="0" baseline="0" noProof="0" dirty="0">
              <a:ln>
                <a:noFill/>
              </a:ln>
              <a:solidFill>
                <a:sysClr val="window" lastClr="FFFFFF"/>
              </a:solidFill>
              <a:effectLst/>
              <a:uLnTx/>
              <a:uFillTx/>
              <a:latin typeface="+mn-ea"/>
              <a:ea typeface="+mn-ea"/>
            </a:endParaRPr>
          </a:p>
        </p:txBody>
      </p:sp>
      <p:sp>
        <p:nvSpPr>
          <p:cNvPr id="184" name="圆角矩形 183"/>
          <p:cNvSpPr/>
          <p:nvPr/>
        </p:nvSpPr>
        <p:spPr bwMode="auto">
          <a:xfrm>
            <a:off x="2058744" y="3232344"/>
            <a:ext cx="952301" cy="200231"/>
          </a:xfrm>
          <a:prstGeom prst="roundRect">
            <a:avLst/>
          </a:prstGeom>
          <a:solidFill>
            <a:sysClr val="window" lastClr="FFFFFF"/>
          </a:solidFill>
          <a:ln w="12700" cap="flat" cmpd="sng" algn="ctr">
            <a:solidFill>
              <a:srgbClr val="5B9BD5"/>
            </a:solidFill>
            <a:prstDash val="solid"/>
            <a:miter lim="800000"/>
            <a:headEnd type="none" w="med" len="med"/>
            <a:tailEnd type="arrow" w="med" len="med"/>
          </a:ln>
          <a:effectLst/>
        </p:spPr>
        <p:txBody>
          <a:bodyPr vert="horz" wrap="none" lIns="79151" tIns="39576" rIns="79151" bIns="39576" numCol="1" rtlCol="0" anchor="ctr" anchorCtr="0" compatLnSpc="1">
            <a:noAutofit/>
          </a:bodyPr>
          <a:lstStyle/>
          <a:p>
            <a:pPr marL="0" marR="0" lvl="0" indent="0" algn="ctr" defTabSz="106870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ysClr val="windowText" lastClr="000000"/>
                </a:solidFill>
                <a:effectLst/>
                <a:uLnTx/>
                <a:uFillTx/>
                <a:latin typeface="+mn-ea"/>
                <a:ea typeface="+mn-ea"/>
              </a:rPr>
              <a:t>…</a:t>
            </a:r>
            <a:endParaRPr kumimoji="0" lang="zh-CN"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185" name="矩形 184"/>
          <p:cNvSpPr/>
          <p:nvPr/>
        </p:nvSpPr>
        <p:spPr>
          <a:xfrm>
            <a:off x="2134330" y="3917994"/>
            <a:ext cx="887468" cy="279833"/>
          </a:xfrm>
          <a:prstGeom prst="rect">
            <a:avLst/>
          </a:prstGeom>
        </p:spPr>
        <p:txBody>
          <a:bodyPr wrap="none">
            <a:spAutoFit/>
          </a:bodyPr>
          <a:lstStyle/>
          <a:p>
            <a:pPr marL="0" marR="0" lvl="0" indent="0" defTabSz="914400" eaLnBrk="1" fontAlgn="auto" latinLnBrk="0" hangingPunct="1">
              <a:lnSpc>
                <a:spcPct val="100000"/>
              </a:lnSpc>
              <a:spcBef>
                <a:spcPts val="80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mn-ea"/>
                <a:ea typeface="+mn-ea"/>
              </a:rPr>
              <a:t>Nginx</a:t>
            </a:r>
            <a:r>
              <a:rPr kumimoji="0" lang="zh-CN" altLang="en-US" sz="1200" b="0" i="0" u="none" strike="noStrike" kern="0" cap="none" spc="0" normalizeH="0" baseline="0" noProof="0" dirty="0" smtClean="0">
                <a:ln>
                  <a:noFill/>
                </a:ln>
                <a:solidFill>
                  <a:srgbClr val="1D1D1A"/>
                </a:solidFill>
                <a:effectLst/>
                <a:uLnTx/>
                <a:uFillTx/>
                <a:latin typeface="+mn-ea"/>
                <a:ea typeface="+mn-ea"/>
              </a:rPr>
              <a:t>集群</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p:txBody>
      </p:sp>
      <p:sp>
        <p:nvSpPr>
          <p:cNvPr id="186" name="矩形 185"/>
          <p:cNvSpPr/>
          <p:nvPr/>
        </p:nvSpPr>
        <p:spPr>
          <a:xfrm>
            <a:off x="1008063" y="3984825"/>
            <a:ext cx="1181149" cy="279833"/>
          </a:xfrm>
          <a:prstGeom prst="rect">
            <a:avLst/>
          </a:prstGeom>
        </p:spPr>
        <p:txBody>
          <a:bodyPr wrap="none">
            <a:spAutoFit/>
          </a:bodyPr>
          <a:lstStyle/>
          <a:p>
            <a:pPr marL="0" marR="0" lvl="0" indent="0" defTabSz="914400" eaLnBrk="1" fontAlgn="auto" latinLnBrk="0" hangingPunct="1">
              <a:lnSpc>
                <a:spcPct val="100000"/>
              </a:lnSpc>
              <a:spcBef>
                <a:spcPts val="80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mn-ea"/>
                <a:ea typeface="+mn-ea"/>
              </a:rPr>
              <a:t>Nginx</a:t>
            </a:r>
            <a:r>
              <a:rPr kumimoji="0" lang="zh-CN" altLang="en-US" sz="1200" b="0" i="0" u="none" strike="noStrike" kern="0" cap="none" spc="0" normalizeH="0" baseline="0" noProof="0" dirty="0" smtClean="0">
                <a:ln>
                  <a:noFill/>
                </a:ln>
                <a:solidFill>
                  <a:srgbClr val="1D1D1A"/>
                </a:solidFill>
                <a:effectLst/>
                <a:uLnTx/>
                <a:uFillTx/>
                <a:latin typeface="+mn-ea"/>
                <a:ea typeface="+mn-ea"/>
              </a:rPr>
              <a:t>流量路径</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p:txBody>
      </p:sp>
      <p:sp>
        <p:nvSpPr>
          <p:cNvPr id="187" name="矩形 186"/>
          <p:cNvSpPr/>
          <p:nvPr/>
        </p:nvSpPr>
        <p:spPr>
          <a:xfrm>
            <a:off x="3417305" y="4266919"/>
            <a:ext cx="2040778" cy="279833"/>
          </a:xfrm>
          <a:prstGeom prst="rect">
            <a:avLst/>
          </a:prstGeom>
        </p:spPr>
        <p:txBody>
          <a:bodyPr wrap="none">
            <a:spAutoFit/>
          </a:bodyPr>
          <a:lstStyle/>
          <a:p>
            <a:pPr marL="0" marR="0" lvl="0" indent="0" defTabSz="914400" eaLnBrk="1" fontAlgn="auto" latinLnBrk="0" hangingPunct="1">
              <a:lnSpc>
                <a:spcPct val="100000"/>
              </a:lnSpc>
              <a:spcBef>
                <a:spcPts val="80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rPr>
              <a:t>鲲鹏</a:t>
            </a:r>
            <a:r>
              <a:rPr kumimoji="0" lang="en-US" altLang="zh-CN" sz="1200" b="0" i="0" u="none" strike="noStrike" kern="0" cap="none" spc="0" normalizeH="0" baseline="0" noProof="0" dirty="0" smtClean="0">
                <a:ln>
                  <a:noFill/>
                </a:ln>
                <a:solidFill>
                  <a:srgbClr val="1D1D1A"/>
                </a:solidFill>
                <a:effectLst/>
                <a:uLnTx/>
                <a:uFillTx/>
                <a:latin typeface="+mn-ea"/>
                <a:ea typeface="+mn-ea"/>
              </a:rPr>
              <a:t>920 SSL</a:t>
            </a:r>
            <a:r>
              <a:rPr kumimoji="0" lang="zh-CN" altLang="en-US" sz="1200" b="0" i="0" u="none" strike="noStrike" kern="0" cap="none" spc="0" normalizeH="0" baseline="0" noProof="0" dirty="0" smtClean="0">
                <a:ln>
                  <a:noFill/>
                </a:ln>
                <a:solidFill>
                  <a:srgbClr val="1D1D1A"/>
                </a:solidFill>
                <a:effectLst/>
                <a:uLnTx/>
                <a:uFillTx/>
                <a:latin typeface="+mn-ea"/>
                <a:ea typeface="+mn-ea"/>
              </a:rPr>
              <a:t>加速器调用流程</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p:txBody>
      </p:sp>
      <p:cxnSp>
        <p:nvCxnSpPr>
          <p:cNvPr id="194" name="直接箭头连接符 193"/>
          <p:cNvCxnSpPr/>
          <p:nvPr/>
        </p:nvCxnSpPr>
        <p:spPr>
          <a:xfrm flipH="1">
            <a:off x="3836806" y="3971277"/>
            <a:ext cx="1098" cy="174883"/>
          </a:xfrm>
          <a:prstGeom prst="straightConnector1">
            <a:avLst/>
          </a:prstGeom>
          <a:noFill/>
          <a:ln w="19050" cap="flat" cmpd="sng" algn="ctr">
            <a:solidFill>
              <a:srgbClr val="1D1D1A"/>
            </a:solidFill>
            <a:prstDash val="solid"/>
            <a:miter lim="800000"/>
            <a:tailEnd type="arrow"/>
          </a:ln>
          <a:effectLst/>
        </p:spPr>
      </p:cxnSp>
      <p:sp>
        <p:nvSpPr>
          <p:cNvPr id="195" name="矩形 194"/>
          <p:cNvSpPr/>
          <p:nvPr/>
        </p:nvSpPr>
        <p:spPr>
          <a:xfrm>
            <a:off x="3397383" y="2091645"/>
            <a:ext cx="1425310" cy="214933"/>
          </a:xfrm>
          <a:prstGeom prst="rect">
            <a:avLst/>
          </a:prstGeom>
          <a:solidFill>
            <a:srgbClr val="7CBF33"/>
          </a:solidFill>
          <a:ln w="952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mn-ea"/>
                <a:ea typeface="+mn-ea"/>
              </a:rPr>
              <a:t>Nginx worker</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96" name="矩形 195"/>
          <p:cNvSpPr/>
          <p:nvPr/>
        </p:nvSpPr>
        <p:spPr>
          <a:xfrm>
            <a:off x="3405001" y="2465991"/>
            <a:ext cx="1417691" cy="155957"/>
          </a:xfrm>
          <a:prstGeom prst="rect">
            <a:avLst/>
          </a:prstGeom>
          <a:solidFill>
            <a:srgbClr val="7CBF33"/>
          </a:solidFill>
          <a:ln w="952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mn-ea"/>
                <a:ea typeface="+mn-ea"/>
              </a:rPr>
              <a:t>Openssl libssl</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97" name="矩形 196"/>
          <p:cNvSpPr/>
          <p:nvPr/>
        </p:nvSpPr>
        <p:spPr>
          <a:xfrm>
            <a:off x="3412578" y="2761913"/>
            <a:ext cx="1504800" cy="165533"/>
          </a:xfrm>
          <a:prstGeom prst="rect">
            <a:avLst/>
          </a:prstGeom>
          <a:solidFill>
            <a:srgbClr val="7CBF33"/>
          </a:solidFill>
          <a:ln w="952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mn-ea"/>
                <a:ea typeface="+mn-ea"/>
              </a:rPr>
              <a:t>Openssl libcrypto</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98" name="矩形 197"/>
          <p:cNvSpPr/>
          <p:nvPr/>
        </p:nvSpPr>
        <p:spPr>
          <a:xfrm>
            <a:off x="3397683" y="3460926"/>
            <a:ext cx="2081770" cy="197801"/>
          </a:xfrm>
          <a:prstGeom prst="rect">
            <a:avLst/>
          </a:prstGeom>
          <a:solidFill>
            <a:srgbClr val="00B0F0"/>
          </a:solidFill>
          <a:ln w="9525" cap="flat" cmpd="sng" algn="ctr">
            <a:solidFill>
              <a:srgbClr val="00B0F0"/>
            </a:solidFill>
            <a:prstDash val="solid"/>
            <a:miter lim="800000"/>
          </a:ln>
          <a:effectLst/>
        </p:spPr>
        <p:txBody>
          <a:bodyPr lIns="0" rIns="0" rtlCol="0" anchor="ctr"/>
          <a:lstStyle/>
          <a:p>
            <a:pPr algn="ctr" defTabSz="914400" fontAlgn="auto">
              <a:spcBef>
                <a:spcPts val="0"/>
              </a:spcBef>
              <a:spcAft>
                <a:spcPts val="0"/>
              </a:spcAft>
            </a:pPr>
            <a:r>
              <a:rPr lang="zh-CN" altLang="en-US" sz="1200" kern="0" dirty="0">
                <a:solidFill>
                  <a:srgbClr val="FFFFFF"/>
                </a:solidFill>
                <a:latin typeface="+mn-ea"/>
                <a:ea typeface="+mn-ea"/>
              </a:rPr>
              <a:t>鲲鹏</a:t>
            </a:r>
            <a:r>
              <a:rPr lang="en-US" altLang="zh-CN" sz="1200" kern="0" dirty="0">
                <a:solidFill>
                  <a:srgbClr val="FFFFFF"/>
                </a:solidFill>
                <a:latin typeface="+mn-ea"/>
                <a:ea typeface="+mn-ea"/>
              </a:rPr>
              <a:t>CPU</a:t>
            </a:r>
            <a:r>
              <a:rPr lang="zh-CN" altLang="en-US" sz="1200" kern="0" dirty="0">
                <a:solidFill>
                  <a:srgbClr val="FFFFFF"/>
                </a:solidFill>
                <a:latin typeface="+mn-ea"/>
                <a:ea typeface="+mn-ea"/>
              </a:rPr>
              <a:t>加速器用户态</a:t>
            </a:r>
            <a:r>
              <a:rPr lang="en-US" altLang="zh-CN" sz="1200" kern="0" dirty="0">
                <a:solidFill>
                  <a:srgbClr val="FFFFFF"/>
                </a:solidFill>
                <a:latin typeface="+mn-ea"/>
                <a:ea typeface="+mn-ea"/>
              </a:rPr>
              <a:t>Library</a:t>
            </a:r>
            <a:endParaRPr lang="zh-CN" altLang="en-US" sz="1200" kern="0" dirty="0">
              <a:solidFill>
                <a:srgbClr val="FFFFFF"/>
              </a:solidFill>
              <a:latin typeface="+mn-ea"/>
              <a:ea typeface="+mn-ea"/>
            </a:endParaRPr>
          </a:p>
        </p:txBody>
      </p:sp>
      <p:sp>
        <p:nvSpPr>
          <p:cNvPr id="199" name="矩形 198"/>
          <p:cNvSpPr/>
          <p:nvPr/>
        </p:nvSpPr>
        <p:spPr>
          <a:xfrm>
            <a:off x="3419066" y="3811873"/>
            <a:ext cx="2060387" cy="171058"/>
          </a:xfrm>
          <a:prstGeom prst="rect">
            <a:avLst/>
          </a:prstGeom>
          <a:solidFill>
            <a:srgbClr val="00B0F0"/>
          </a:solidFill>
          <a:ln w="9525" cap="flat" cmpd="sng" algn="ctr">
            <a:solidFill>
              <a:srgbClr val="00B0F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mn-ea"/>
                <a:ea typeface="+mn-ea"/>
              </a:rPr>
              <a:t>鲲鹏</a:t>
            </a:r>
            <a:r>
              <a:rPr kumimoji="0" lang="en-US" altLang="zh-CN" sz="1200" b="0" i="0" u="none" strike="noStrike" kern="0" cap="none" spc="0" normalizeH="0" baseline="0" noProof="0" dirty="0" smtClean="0">
                <a:ln>
                  <a:noFill/>
                </a:ln>
                <a:solidFill>
                  <a:srgbClr val="FFFFFF"/>
                </a:solidFill>
                <a:effectLst/>
                <a:uLnTx/>
                <a:uFillTx/>
                <a:latin typeface="+mn-ea"/>
                <a:ea typeface="+mn-ea"/>
              </a:rPr>
              <a:t>CPU</a:t>
            </a:r>
            <a:r>
              <a:rPr kumimoji="0" lang="zh-CN" altLang="en-US" sz="1200" b="0" i="0" u="none" strike="noStrike" kern="0" cap="none" spc="0" normalizeH="0" baseline="0" noProof="0" dirty="0" smtClean="0">
                <a:ln>
                  <a:noFill/>
                </a:ln>
                <a:solidFill>
                  <a:srgbClr val="FFFFFF"/>
                </a:solidFill>
                <a:effectLst/>
                <a:uLnTx/>
                <a:uFillTx/>
                <a:latin typeface="+mn-ea"/>
                <a:ea typeface="+mn-ea"/>
              </a:rPr>
              <a:t>加速器内核态</a:t>
            </a:r>
            <a:r>
              <a:rPr kumimoji="0" lang="en-US" altLang="zh-CN" sz="1200" b="0" i="0" u="none" strike="noStrike" kern="0" cap="none" spc="0" normalizeH="0" baseline="0" noProof="0" dirty="0" smtClean="0">
                <a:ln>
                  <a:noFill/>
                </a:ln>
                <a:solidFill>
                  <a:srgbClr val="FFFFFF"/>
                </a:solidFill>
                <a:effectLst/>
                <a:uLnTx/>
                <a:uFillTx/>
                <a:latin typeface="+mn-ea"/>
                <a:ea typeface="+mn-ea"/>
              </a:rPr>
              <a:t>Driver</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200" name="矩形 199"/>
          <p:cNvSpPr/>
          <p:nvPr/>
        </p:nvSpPr>
        <p:spPr>
          <a:xfrm>
            <a:off x="3392399" y="4126635"/>
            <a:ext cx="2237353" cy="176284"/>
          </a:xfrm>
          <a:prstGeom prst="rect">
            <a:avLst/>
          </a:prstGeom>
          <a:solidFill>
            <a:srgbClr val="FFFFFF">
              <a:lumMod val="65000"/>
            </a:srgbClr>
          </a:solidFill>
          <a:ln w="9525" cap="flat" cmpd="sng" algn="ctr">
            <a:solidFill>
              <a:srgbClr val="1D1D1A">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mn-ea"/>
                <a:ea typeface="+mn-ea"/>
              </a:rPr>
              <a:t>鲲鹏</a:t>
            </a:r>
            <a:r>
              <a:rPr kumimoji="0" lang="en-US" altLang="zh-CN" sz="1200" b="0" i="0" u="none" strike="noStrike" kern="0" cap="none" spc="0" normalizeH="0" baseline="0" noProof="0" dirty="0" smtClean="0">
                <a:ln>
                  <a:noFill/>
                </a:ln>
                <a:solidFill>
                  <a:srgbClr val="FFFFFF"/>
                </a:solidFill>
                <a:effectLst/>
                <a:uLnTx/>
                <a:uFillTx/>
                <a:latin typeface="+mn-ea"/>
                <a:ea typeface="+mn-ea"/>
              </a:rPr>
              <a:t>CPU</a:t>
            </a:r>
            <a:r>
              <a:rPr kumimoji="0" lang="zh-CN" altLang="en-US" sz="1200" b="0" i="0" u="none" strike="noStrike" kern="0" cap="none" spc="0" normalizeH="0" baseline="0" noProof="0" dirty="0" smtClean="0">
                <a:ln>
                  <a:noFill/>
                </a:ln>
                <a:solidFill>
                  <a:srgbClr val="FFFFFF"/>
                </a:solidFill>
                <a:effectLst/>
                <a:uLnTx/>
                <a:uFillTx/>
                <a:latin typeface="+mn-ea"/>
                <a:ea typeface="+mn-ea"/>
              </a:rPr>
              <a:t>加速器硬件</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cxnSp>
        <p:nvCxnSpPr>
          <p:cNvPr id="201" name="直接连接符 200"/>
          <p:cNvCxnSpPr/>
          <p:nvPr/>
        </p:nvCxnSpPr>
        <p:spPr>
          <a:xfrm>
            <a:off x="3439830" y="2396320"/>
            <a:ext cx="1430294" cy="0"/>
          </a:xfrm>
          <a:prstGeom prst="line">
            <a:avLst/>
          </a:prstGeom>
          <a:noFill/>
          <a:ln w="12700" cap="flat" cmpd="sng" algn="ctr">
            <a:solidFill>
              <a:srgbClr val="EA594F">
                <a:lumMod val="75000"/>
              </a:srgbClr>
            </a:solidFill>
            <a:prstDash val="dash"/>
            <a:miter lim="800000"/>
            <a:tailEnd type="none"/>
          </a:ln>
          <a:effectLst/>
        </p:spPr>
      </p:cxnSp>
      <p:cxnSp>
        <p:nvCxnSpPr>
          <p:cNvPr id="202" name="直接箭头连接符 201"/>
          <p:cNvCxnSpPr/>
          <p:nvPr/>
        </p:nvCxnSpPr>
        <p:spPr>
          <a:xfrm>
            <a:off x="3617792" y="2261250"/>
            <a:ext cx="0" cy="203861"/>
          </a:xfrm>
          <a:prstGeom prst="straightConnector1">
            <a:avLst/>
          </a:prstGeom>
          <a:noFill/>
          <a:ln w="19050" cap="flat" cmpd="sng" algn="ctr">
            <a:solidFill>
              <a:srgbClr val="1D1D1A"/>
            </a:solidFill>
            <a:prstDash val="solid"/>
            <a:miter lim="800000"/>
            <a:tailEnd type="arrow"/>
          </a:ln>
          <a:effectLst/>
        </p:spPr>
      </p:cxnSp>
      <p:sp>
        <p:nvSpPr>
          <p:cNvPr id="203" name="TextBox 315"/>
          <p:cNvSpPr txBox="1"/>
          <p:nvPr/>
        </p:nvSpPr>
        <p:spPr>
          <a:xfrm>
            <a:off x="4955630" y="2243505"/>
            <a:ext cx="1397159" cy="2996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rPr>
              <a:t>Openssl 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04" name="直接连接符 203"/>
          <p:cNvCxnSpPr/>
          <p:nvPr/>
        </p:nvCxnSpPr>
        <p:spPr>
          <a:xfrm>
            <a:off x="3421532" y="2723193"/>
            <a:ext cx="1420502" cy="3873"/>
          </a:xfrm>
          <a:prstGeom prst="line">
            <a:avLst/>
          </a:prstGeom>
          <a:noFill/>
          <a:ln w="12700" cap="flat" cmpd="sng" algn="ctr">
            <a:solidFill>
              <a:srgbClr val="EA594F">
                <a:lumMod val="75000"/>
              </a:srgbClr>
            </a:solidFill>
            <a:prstDash val="dash"/>
            <a:miter lim="800000"/>
            <a:tailEnd type="none"/>
          </a:ln>
          <a:effectLst/>
        </p:spPr>
      </p:cxnSp>
      <p:cxnSp>
        <p:nvCxnSpPr>
          <p:cNvPr id="205" name="直接箭头连接符 204"/>
          <p:cNvCxnSpPr/>
          <p:nvPr/>
        </p:nvCxnSpPr>
        <p:spPr>
          <a:xfrm flipH="1">
            <a:off x="3617792" y="2609331"/>
            <a:ext cx="1098" cy="174883"/>
          </a:xfrm>
          <a:prstGeom prst="straightConnector1">
            <a:avLst/>
          </a:prstGeom>
          <a:noFill/>
          <a:ln w="19050" cap="flat" cmpd="sng" algn="ctr">
            <a:solidFill>
              <a:srgbClr val="1D1D1A"/>
            </a:solidFill>
            <a:prstDash val="solid"/>
            <a:miter lim="800000"/>
            <a:tailEnd type="arrow"/>
          </a:ln>
          <a:effectLst/>
        </p:spPr>
      </p:cxnSp>
      <p:sp>
        <p:nvSpPr>
          <p:cNvPr id="206" name="TextBox 318"/>
          <p:cNvSpPr txBox="1"/>
          <p:nvPr/>
        </p:nvSpPr>
        <p:spPr>
          <a:xfrm>
            <a:off x="5143348" y="2548812"/>
            <a:ext cx="1123330" cy="2952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rPr>
              <a:t>EVP 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07" name="直接连接符 206"/>
          <p:cNvCxnSpPr/>
          <p:nvPr/>
        </p:nvCxnSpPr>
        <p:spPr>
          <a:xfrm>
            <a:off x="3436080" y="3102941"/>
            <a:ext cx="1430294" cy="0"/>
          </a:xfrm>
          <a:prstGeom prst="line">
            <a:avLst/>
          </a:prstGeom>
          <a:noFill/>
          <a:ln w="12700" cap="flat" cmpd="sng" algn="ctr">
            <a:solidFill>
              <a:srgbClr val="EA594F">
                <a:lumMod val="75000"/>
              </a:srgbClr>
            </a:solidFill>
            <a:prstDash val="dash"/>
            <a:miter lim="800000"/>
            <a:tailEnd type="none"/>
          </a:ln>
          <a:effectLst/>
        </p:spPr>
      </p:cxnSp>
      <p:cxnSp>
        <p:nvCxnSpPr>
          <p:cNvPr id="208" name="直接箭头连接符 207"/>
          <p:cNvCxnSpPr/>
          <p:nvPr/>
        </p:nvCxnSpPr>
        <p:spPr>
          <a:xfrm flipV="1">
            <a:off x="3610955" y="2929109"/>
            <a:ext cx="0" cy="205954"/>
          </a:xfrm>
          <a:prstGeom prst="straightConnector1">
            <a:avLst/>
          </a:prstGeom>
          <a:noFill/>
          <a:ln w="19050" cap="flat" cmpd="sng" algn="ctr">
            <a:solidFill>
              <a:srgbClr val="1D1D1A"/>
            </a:solidFill>
            <a:prstDash val="solid"/>
            <a:miter lim="800000"/>
            <a:tailEnd type="arrow"/>
          </a:ln>
          <a:effectLst/>
        </p:spPr>
      </p:cxnSp>
      <p:sp>
        <p:nvSpPr>
          <p:cNvPr id="209" name="TextBox 321"/>
          <p:cNvSpPr txBox="1"/>
          <p:nvPr/>
        </p:nvSpPr>
        <p:spPr>
          <a:xfrm>
            <a:off x="4477731" y="2866121"/>
            <a:ext cx="1774433" cy="2952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rPr>
              <a:t>Openssl Engine 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10" name="直接连接符 209"/>
          <p:cNvCxnSpPr/>
          <p:nvPr/>
        </p:nvCxnSpPr>
        <p:spPr>
          <a:xfrm>
            <a:off x="3447068" y="3435602"/>
            <a:ext cx="1975167" cy="0"/>
          </a:xfrm>
          <a:prstGeom prst="line">
            <a:avLst/>
          </a:prstGeom>
          <a:noFill/>
          <a:ln w="12700" cap="flat" cmpd="sng" algn="ctr">
            <a:solidFill>
              <a:srgbClr val="0070C0"/>
            </a:solidFill>
            <a:prstDash val="dash"/>
            <a:miter lim="800000"/>
            <a:tailEnd type="none"/>
          </a:ln>
          <a:effectLst/>
        </p:spPr>
      </p:cxnSp>
      <p:sp>
        <p:nvSpPr>
          <p:cNvPr id="211" name="矩形 210"/>
          <p:cNvSpPr/>
          <p:nvPr/>
        </p:nvSpPr>
        <p:spPr>
          <a:xfrm>
            <a:off x="3394896" y="3135063"/>
            <a:ext cx="1682216" cy="154812"/>
          </a:xfrm>
          <a:prstGeom prst="rect">
            <a:avLst/>
          </a:prstGeom>
          <a:solidFill>
            <a:srgbClr val="00B0F0"/>
          </a:solidFill>
          <a:ln w="9525" cap="flat" cmpd="sng" algn="ctr">
            <a:solidFill>
              <a:srgbClr val="00B0F0"/>
            </a:solidFill>
            <a:prstDash val="solid"/>
            <a:miter lim="800000"/>
          </a:ln>
          <a:effectLst/>
        </p:spPr>
        <p:txBody>
          <a:bodyPr lIns="0" rIns="0" rtlCol="0" anchor="ctr"/>
          <a:lstStyle/>
          <a:p>
            <a:pPr algn="ctr" defTabSz="914400" fontAlgn="auto">
              <a:spcBef>
                <a:spcPts val="0"/>
              </a:spcBef>
              <a:spcAft>
                <a:spcPts val="0"/>
              </a:spcAft>
            </a:pPr>
            <a:r>
              <a:rPr lang="zh-CN" altLang="en-US" sz="1200" kern="0" dirty="0">
                <a:solidFill>
                  <a:srgbClr val="FFFFFF"/>
                </a:solidFill>
                <a:latin typeface="+mn-ea"/>
                <a:ea typeface="+mn-ea"/>
              </a:rPr>
              <a:t>鲲鹏</a:t>
            </a:r>
            <a:r>
              <a:rPr lang="en-US" altLang="zh-CN" sz="1200" kern="0" dirty="0">
                <a:solidFill>
                  <a:srgbClr val="FFFFFF"/>
                </a:solidFill>
                <a:latin typeface="+mn-ea"/>
                <a:ea typeface="+mn-ea"/>
              </a:rPr>
              <a:t>CPU</a:t>
            </a:r>
            <a:r>
              <a:rPr lang="zh-CN" altLang="en-US" sz="1200" kern="0" dirty="0">
                <a:solidFill>
                  <a:srgbClr val="FFFFFF"/>
                </a:solidFill>
                <a:latin typeface="+mn-ea"/>
                <a:ea typeface="+mn-ea"/>
              </a:rPr>
              <a:t>加速器 </a:t>
            </a:r>
            <a:r>
              <a:rPr lang="en-US" altLang="zh-CN" sz="1200" kern="0" dirty="0">
                <a:solidFill>
                  <a:srgbClr val="FFFFFF"/>
                </a:solidFill>
                <a:latin typeface="+mn-ea"/>
                <a:ea typeface="+mn-ea"/>
              </a:rPr>
              <a:t>Engine</a:t>
            </a:r>
            <a:endParaRPr lang="zh-CN" altLang="en-US" sz="1200" kern="0" dirty="0">
              <a:solidFill>
                <a:srgbClr val="FFFFFF"/>
              </a:solidFill>
              <a:latin typeface="+mn-ea"/>
              <a:ea typeface="+mn-ea"/>
            </a:endParaRPr>
          </a:p>
        </p:txBody>
      </p:sp>
      <p:sp>
        <p:nvSpPr>
          <p:cNvPr id="212" name="TextBox 324"/>
          <p:cNvSpPr txBox="1"/>
          <p:nvPr/>
        </p:nvSpPr>
        <p:spPr>
          <a:xfrm>
            <a:off x="4174104" y="3227761"/>
            <a:ext cx="1931546" cy="2952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rPr>
              <a:t>鲲鹏</a:t>
            </a:r>
            <a:r>
              <a:rPr kumimoji="0" lang="en-US" altLang="zh-CN" sz="1200" b="0" i="0" u="none" strike="noStrike" kern="0" cap="none" spc="0" normalizeH="0" baseline="0" noProof="0" dirty="0" smtClean="0">
                <a:ln>
                  <a:noFill/>
                </a:ln>
                <a:effectLst/>
                <a:uLnTx/>
                <a:uFillTx/>
                <a:latin typeface="+mn-ea"/>
                <a:ea typeface="+mn-ea"/>
              </a:rPr>
              <a:t>920</a:t>
            </a:r>
            <a:r>
              <a:rPr kumimoji="0" lang="zh-CN" altLang="en-US" sz="1200" b="0" i="0" u="none" strike="noStrike" kern="0" cap="none" spc="0" normalizeH="0" baseline="0" noProof="0" dirty="0" smtClean="0">
                <a:ln>
                  <a:noFill/>
                </a:ln>
                <a:effectLst/>
                <a:uLnTx/>
                <a:uFillTx/>
                <a:latin typeface="+mn-ea"/>
                <a:ea typeface="+mn-ea"/>
              </a:rPr>
              <a:t>加速器自定义</a:t>
            </a:r>
            <a:r>
              <a:rPr kumimoji="0" lang="en-US" altLang="zh-CN" sz="1200" b="0" i="0" u="none" strike="noStrike" kern="0" cap="none" spc="0" normalizeH="0" baseline="0" noProof="0" dirty="0" smtClean="0">
                <a:ln>
                  <a:noFill/>
                </a:ln>
                <a:effectLst/>
                <a:uLnTx/>
                <a:uFillTx/>
                <a:latin typeface="+mn-ea"/>
                <a:ea typeface="+mn-ea"/>
              </a:rPr>
              <a:t>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13" name="直接箭头连接符 212"/>
          <p:cNvCxnSpPr/>
          <p:nvPr/>
        </p:nvCxnSpPr>
        <p:spPr>
          <a:xfrm flipH="1">
            <a:off x="3610955" y="3299474"/>
            <a:ext cx="1098" cy="174883"/>
          </a:xfrm>
          <a:prstGeom prst="straightConnector1">
            <a:avLst/>
          </a:prstGeom>
          <a:noFill/>
          <a:ln w="19050" cap="flat" cmpd="sng" algn="ctr">
            <a:solidFill>
              <a:srgbClr val="1D1D1A"/>
            </a:solidFill>
            <a:prstDash val="solid"/>
            <a:miter lim="800000"/>
            <a:tailEnd type="arrow"/>
          </a:ln>
          <a:effectLst/>
        </p:spPr>
      </p:cxnSp>
      <p:cxnSp>
        <p:nvCxnSpPr>
          <p:cNvPr id="214" name="直接连接符 213"/>
          <p:cNvCxnSpPr/>
          <p:nvPr/>
        </p:nvCxnSpPr>
        <p:spPr>
          <a:xfrm>
            <a:off x="3489264" y="4056941"/>
            <a:ext cx="1967478" cy="0"/>
          </a:xfrm>
          <a:prstGeom prst="line">
            <a:avLst/>
          </a:prstGeom>
          <a:noFill/>
          <a:ln w="12700" cap="flat" cmpd="sng" algn="ctr">
            <a:solidFill>
              <a:srgbClr val="0070C0"/>
            </a:solidFill>
            <a:prstDash val="dash"/>
            <a:miter lim="800000"/>
            <a:tailEnd type="none"/>
          </a:ln>
          <a:effectLst/>
        </p:spPr>
      </p:cxnSp>
      <p:cxnSp>
        <p:nvCxnSpPr>
          <p:cNvPr id="215" name="直接连接符 214"/>
          <p:cNvCxnSpPr/>
          <p:nvPr/>
        </p:nvCxnSpPr>
        <p:spPr>
          <a:xfrm>
            <a:off x="3425356" y="3723209"/>
            <a:ext cx="2549440" cy="0"/>
          </a:xfrm>
          <a:prstGeom prst="line">
            <a:avLst/>
          </a:prstGeom>
          <a:noFill/>
          <a:ln w="12700" cap="flat" cmpd="sng" algn="ctr">
            <a:solidFill>
              <a:srgbClr val="C00000"/>
            </a:solidFill>
            <a:prstDash val="dash"/>
            <a:miter lim="800000"/>
            <a:tailEnd type="none"/>
          </a:ln>
          <a:effectLst/>
        </p:spPr>
      </p:cxnSp>
      <p:sp>
        <p:nvSpPr>
          <p:cNvPr id="216" name="TextBox 328"/>
          <p:cNvSpPr txBox="1"/>
          <p:nvPr/>
        </p:nvSpPr>
        <p:spPr>
          <a:xfrm>
            <a:off x="5461784" y="3434129"/>
            <a:ext cx="794243" cy="2952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rPr>
              <a:t>用户态</a:t>
            </a:r>
            <a:endParaRPr kumimoji="0" lang="zh-CN" altLang="en-US" sz="1200" b="0" i="0" u="none" strike="noStrike" kern="0" cap="none" spc="0" normalizeH="0" baseline="0" noProof="0" dirty="0" smtClean="0">
              <a:ln>
                <a:noFill/>
              </a:ln>
              <a:effectLst/>
              <a:uLnTx/>
              <a:uFillTx/>
              <a:latin typeface="+mn-ea"/>
              <a:ea typeface="+mn-ea"/>
            </a:endParaRPr>
          </a:p>
        </p:txBody>
      </p:sp>
      <p:sp>
        <p:nvSpPr>
          <p:cNvPr id="217" name="TextBox 329"/>
          <p:cNvSpPr txBox="1"/>
          <p:nvPr/>
        </p:nvSpPr>
        <p:spPr>
          <a:xfrm>
            <a:off x="5454964" y="3697879"/>
            <a:ext cx="103966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rPr>
              <a:t>内核态</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18" name="直接箭头连接符 217"/>
          <p:cNvCxnSpPr/>
          <p:nvPr/>
        </p:nvCxnSpPr>
        <p:spPr>
          <a:xfrm flipH="1">
            <a:off x="3621601" y="3617763"/>
            <a:ext cx="4394" cy="180458"/>
          </a:xfrm>
          <a:prstGeom prst="straightConnector1">
            <a:avLst/>
          </a:prstGeom>
          <a:noFill/>
          <a:ln w="19050" cap="flat" cmpd="sng" algn="ctr">
            <a:solidFill>
              <a:srgbClr val="1D1D1A"/>
            </a:solidFill>
            <a:prstDash val="solid"/>
            <a:miter lim="800000"/>
            <a:tailEnd type="arrow"/>
          </a:ln>
          <a:effectLst/>
        </p:spPr>
      </p:cxnSp>
      <p:cxnSp>
        <p:nvCxnSpPr>
          <p:cNvPr id="219" name="直接箭头连接符 218"/>
          <p:cNvCxnSpPr/>
          <p:nvPr/>
        </p:nvCxnSpPr>
        <p:spPr>
          <a:xfrm>
            <a:off x="5166729" y="3550205"/>
            <a:ext cx="0" cy="576432"/>
          </a:xfrm>
          <a:prstGeom prst="straightConnector1">
            <a:avLst/>
          </a:prstGeom>
          <a:noFill/>
          <a:ln w="19050" cap="flat" cmpd="sng" algn="ctr">
            <a:solidFill>
              <a:srgbClr val="1D1D1A"/>
            </a:solidFill>
            <a:prstDash val="solid"/>
            <a:miter lim="800000"/>
            <a:tailEnd type="arrow"/>
          </a:ln>
          <a:effectLst/>
        </p:spPr>
      </p:cxnSp>
      <p:sp>
        <p:nvSpPr>
          <p:cNvPr id="189" name="TextBox 4103"/>
          <p:cNvSpPr txBox="1"/>
          <p:nvPr/>
        </p:nvSpPr>
        <p:spPr>
          <a:xfrm>
            <a:off x="1047276" y="1540389"/>
            <a:ext cx="469890" cy="279833"/>
          </a:xfrm>
          <a:prstGeom prst="rect">
            <a:avLst/>
          </a:prstGeom>
          <a:noFill/>
        </p:spPr>
        <p:txBody>
          <a:bodyPr wrap="none" rtlCol="0">
            <a:spAutoFit/>
          </a:bodyPr>
          <a:lstStyle/>
          <a:p>
            <a:pPr marL="0" marR="0" lvl="0" indent="0" defTabSz="913765" eaLnBrk="1" fontAlgn="base"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用户</a:t>
            </a:r>
            <a:endParaRPr kumimoji="0" lang="zh-CN" altLang="en-US" sz="1200" b="0" i="0" u="none" strike="noStrike" kern="0" cap="none" spc="0" normalizeH="0" baseline="0" noProof="0" dirty="0" smtClean="0">
              <a:ln>
                <a:noFill/>
              </a:ln>
              <a:solidFill>
                <a:srgbClr val="000000"/>
              </a:solidFill>
              <a:effectLst/>
              <a:uLnTx/>
              <a:uFillTx/>
              <a:latin typeface="+mn-ea"/>
              <a:ea typeface="+mn-ea"/>
            </a:endParaRPr>
          </a:p>
        </p:txBody>
      </p:sp>
      <p:sp>
        <p:nvSpPr>
          <p:cNvPr id="190" name="TextBox 80"/>
          <p:cNvSpPr txBox="1"/>
          <p:nvPr/>
        </p:nvSpPr>
        <p:spPr>
          <a:xfrm>
            <a:off x="2139229" y="1512353"/>
            <a:ext cx="1074077" cy="279833"/>
          </a:xfrm>
          <a:prstGeom prst="rect">
            <a:avLst/>
          </a:prstGeom>
          <a:noFill/>
        </p:spPr>
        <p:txBody>
          <a:bodyPr wrap="none" rtlCol="0">
            <a:spAutoFit/>
          </a:bodyPr>
          <a:lstStyle/>
          <a:p>
            <a:pPr marL="0" marR="0" lvl="0" indent="0" defTabSz="913765" eaLnBrk="1" fontAlgn="base"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负载均衡</a:t>
            </a:r>
            <a:r>
              <a:rPr kumimoji="0" lang="en-US" altLang="zh-CN" sz="1200" b="0" i="0" u="none" strike="noStrike" kern="0" cap="none" spc="0" normalizeH="0" baseline="0" noProof="0" dirty="0" smtClean="0">
                <a:ln>
                  <a:noFill/>
                </a:ln>
                <a:solidFill>
                  <a:srgbClr val="000000"/>
                </a:solidFill>
                <a:effectLst/>
                <a:uLnTx/>
                <a:uFillTx/>
                <a:latin typeface="+mn-ea"/>
                <a:ea typeface="+mn-ea"/>
              </a:rPr>
              <a:t>/ELB</a:t>
            </a:r>
            <a:endParaRPr kumimoji="0" lang="zh-CN" altLang="en-US" sz="1200" b="0" i="0" u="none" strike="noStrike" kern="0" cap="none" spc="0" normalizeH="0" baseline="0" noProof="0" dirty="0" smtClean="0">
              <a:ln>
                <a:noFill/>
              </a:ln>
              <a:solidFill>
                <a:srgbClr val="000000"/>
              </a:solidFill>
              <a:effectLst/>
              <a:uLnTx/>
              <a:uFillTx/>
              <a:latin typeface="+mn-ea"/>
              <a:ea typeface="+mn-ea"/>
            </a:endParaRPr>
          </a:p>
        </p:txBody>
      </p:sp>
      <p:sp>
        <p:nvSpPr>
          <p:cNvPr id="191" name="TextBox 81"/>
          <p:cNvSpPr txBox="1"/>
          <p:nvPr/>
        </p:nvSpPr>
        <p:spPr>
          <a:xfrm>
            <a:off x="3096071" y="1520364"/>
            <a:ext cx="910411" cy="279833"/>
          </a:xfrm>
          <a:prstGeom prst="rect">
            <a:avLst/>
          </a:prstGeom>
          <a:noFill/>
        </p:spPr>
        <p:txBody>
          <a:bodyPr wrap="none" rtlCol="0">
            <a:spAutoFit/>
          </a:bodyPr>
          <a:lstStyle/>
          <a:p>
            <a:pPr marL="0" marR="0" lvl="0" indent="0" defTabSz="913765" eaLnBrk="1" fontAlgn="base"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应用服务器</a:t>
            </a:r>
            <a:endParaRPr kumimoji="0" lang="zh-CN" altLang="en-US" sz="1200" b="0" i="0" u="none" strike="noStrike" kern="0" cap="none" spc="0" normalizeH="0" baseline="0" noProof="0" dirty="0" smtClean="0">
              <a:ln>
                <a:noFill/>
              </a:ln>
              <a:solidFill>
                <a:srgbClr val="000000"/>
              </a:solidFill>
              <a:effectLst/>
              <a:uLnTx/>
              <a:uFillTx/>
              <a:latin typeface="+mn-ea"/>
              <a:ea typeface="+mn-ea"/>
            </a:endParaRPr>
          </a:p>
        </p:txBody>
      </p:sp>
      <p:sp>
        <p:nvSpPr>
          <p:cNvPr id="192" name="TextBox 82"/>
          <p:cNvSpPr txBox="1"/>
          <p:nvPr/>
        </p:nvSpPr>
        <p:spPr>
          <a:xfrm>
            <a:off x="4077201" y="1519453"/>
            <a:ext cx="820167" cy="279833"/>
          </a:xfrm>
          <a:prstGeom prst="rect">
            <a:avLst/>
          </a:prstGeom>
          <a:noFill/>
        </p:spPr>
        <p:txBody>
          <a:bodyPr wrap="none" rtlCol="0">
            <a:spAutoFit/>
          </a:bodyPr>
          <a:lstStyle/>
          <a:p>
            <a:pPr marL="0" marR="0" lvl="0" indent="0" defTabSz="913765" eaLnBrk="1" fontAlgn="base"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latin typeface="+mn-ea"/>
                <a:ea typeface="+mn-ea"/>
              </a:rPr>
              <a:t>DB</a:t>
            </a:r>
            <a:r>
              <a:rPr kumimoji="0" lang="zh-CN" altLang="en-US" sz="1200" b="0" i="0" u="none" strike="noStrike" kern="0" cap="none" spc="0" normalizeH="0" baseline="0" noProof="0" dirty="0" smtClean="0">
                <a:ln>
                  <a:noFill/>
                </a:ln>
                <a:solidFill>
                  <a:srgbClr val="000000"/>
                </a:solidFill>
                <a:effectLst/>
                <a:uLnTx/>
                <a:uFillTx/>
                <a:latin typeface="+mn-ea"/>
                <a:ea typeface="+mn-ea"/>
              </a:rPr>
              <a:t>服务器</a:t>
            </a:r>
            <a:endParaRPr kumimoji="0" lang="zh-CN" altLang="en-US" sz="1200" b="0" i="0" u="none" strike="noStrike" kern="0" cap="none" spc="0" normalizeH="0" baseline="0" noProof="0" dirty="0" smtClean="0">
              <a:ln>
                <a:noFill/>
              </a:ln>
              <a:solidFill>
                <a:srgbClr val="000000"/>
              </a:solidFill>
              <a:effectLst/>
              <a:uLnTx/>
              <a:uFillTx/>
              <a:latin typeface="+mn-ea"/>
              <a:ea typeface="+mn-ea"/>
            </a:endParaRPr>
          </a:p>
        </p:txBody>
      </p:sp>
      <p:sp>
        <p:nvSpPr>
          <p:cNvPr id="193" name="圆角矩形 192"/>
          <p:cNvSpPr/>
          <p:nvPr/>
        </p:nvSpPr>
        <p:spPr bwMode="auto">
          <a:xfrm>
            <a:off x="1039674" y="1236104"/>
            <a:ext cx="5044762" cy="3325599"/>
          </a:xfrm>
          <a:prstGeom prst="roundRect">
            <a:avLst>
              <a:gd name="adj" fmla="val 2712"/>
            </a:avLst>
          </a:prstGeom>
          <a:noFill/>
          <a:ln w="12700" cap="flat" cmpd="sng" algn="ctr">
            <a:solidFill>
              <a:schemeClr val="bg1">
                <a:lumMod val="85000"/>
              </a:schemeClr>
            </a:solidFill>
            <a:prstDash val="solid"/>
            <a:round/>
            <a:headEnd type="none" w="med" len="med"/>
            <a:tailEnd type="none" w="med" len="med"/>
          </a:ln>
          <a:effectLst/>
        </p:spPr>
        <p:txBody>
          <a:bodyPr vert="horz" wrap="square" lIns="91380" tIns="45690" rIns="91380" bIns="45690" numCol="1" rtlCol="0" anchor="t"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1D1D1A"/>
              </a:solidFill>
              <a:effectLst/>
              <a:uLnTx/>
              <a:uFillTx/>
              <a:latin typeface="+mn-ea"/>
              <a:ea typeface="+mn-ea"/>
            </a:endParaRPr>
          </a:p>
        </p:txBody>
      </p:sp>
      <p:graphicFrame>
        <p:nvGraphicFramePr>
          <p:cNvPr id="273" name="图表 272"/>
          <p:cNvGraphicFramePr/>
          <p:nvPr/>
        </p:nvGraphicFramePr>
        <p:xfrm>
          <a:off x="1053550" y="4561703"/>
          <a:ext cx="10435336" cy="2206732"/>
        </p:xfrm>
        <a:graphic>
          <a:graphicData uri="http://schemas.openxmlformats.org/drawingml/2006/chart">
            <c:chart xmlns:c="http://schemas.openxmlformats.org/drawingml/2006/chart" xmlns:r="http://schemas.openxmlformats.org/officeDocument/2006/relationships" r:id="rId1"/>
          </a:graphicData>
        </a:graphic>
      </p:graphicFrame>
      <p:sp>
        <p:nvSpPr>
          <p:cNvPr id="274" name="圆角矩形 273"/>
          <p:cNvSpPr/>
          <p:nvPr/>
        </p:nvSpPr>
        <p:spPr bwMode="auto">
          <a:xfrm>
            <a:off x="777734" y="4499391"/>
            <a:ext cx="10776017" cy="1909982"/>
          </a:xfrm>
          <a:prstGeom prst="roundRect">
            <a:avLst>
              <a:gd name="adj" fmla="val 2712"/>
            </a:avLst>
          </a:prstGeom>
          <a:noFill/>
          <a:ln w="28575" cap="flat" cmpd="sng" algn="ctr">
            <a:solidFill>
              <a:schemeClr val="bg1"/>
            </a:solidFill>
            <a:prstDash val="solid"/>
            <a:round/>
            <a:headEnd type="none" w="med" len="med"/>
            <a:tailEnd type="none" w="med" len="med"/>
          </a:ln>
          <a:effectLst/>
        </p:spPr>
        <p:txBody>
          <a:bodyPr vert="horz" wrap="square" lIns="91380" tIns="45690" rIns="91380" bIns="45690" numCol="1" rtlCol="0" anchor="t" anchorCtr="0" compatLnSpc="1"/>
          <a:lstStyle/>
          <a:p>
            <a:pPr marL="0" marR="0" lvl="0" indent="0" algn="ctr" defTabSz="80137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smtClean="0">
              <a:ln>
                <a:noFill/>
              </a:ln>
              <a:solidFill>
                <a:srgbClr val="1D1D1A"/>
              </a:solidFill>
              <a:effectLst/>
              <a:uLnTx/>
              <a:uFillTx/>
              <a:latin typeface="+mn-ea"/>
              <a:ea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Kunpeng</a:t>
            </a:r>
            <a:r>
              <a:rPr lang="en-US" altLang="zh-CN" dirty="0" smtClean="0">
                <a:solidFill>
                  <a:schemeClr val="tx1"/>
                </a:solidFill>
              </a:rPr>
              <a:t> 920</a:t>
            </a:r>
            <a:r>
              <a:rPr lang="zh-CN" altLang="en-US" dirty="0" smtClean="0">
                <a:solidFill>
                  <a:schemeClr val="tx1"/>
                </a:solidFill>
              </a:rPr>
              <a:t>加速器简介</a:t>
            </a:r>
            <a:endParaRPr lang="zh-CN" altLang="en-US" dirty="0">
              <a:solidFill>
                <a:schemeClr val="tx1"/>
              </a:solidFill>
            </a:endParaRPr>
          </a:p>
        </p:txBody>
      </p:sp>
      <p:sp>
        <p:nvSpPr>
          <p:cNvPr id="7" name="文本框 6"/>
          <p:cNvSpPr txBox="1"/>
          <p:nvPr/>
        </p:nvSpPr>
        <p:spPr>
          <a:xfrm>
            <a:off x="1742065" y="1484165"/>
            <a:ext cx="3600000" cy="540000"/>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lang="en-US" altLang="zh-CN" kern="0" dirty="0" err="1" smtClean="0">
                <a:solidFill>
                  <a:schemeClr val="tx1"/>
                </a:solidFill>
                <a:latin typeface="+mn-ea"/>
                <a:ea typeface="+mn-ea"/>
              </a:rPr>
              <a:t>Kunpeng</a:t>
            </a:r>
            <a:r>
              <a:rPr lang="en-US" altLang="zh-CN" kern="0" dirty="0" smtClean="0">
                <a:solidFill>
                  <a:schemeClr val="tx1"/>
                </a:solidFill>
                <a:latin typeface="+mn-ea"/>
                <a:ea typeface="+mn-ea"/>
              </a:rPr>
              <a:t> </a:t>
            </a:r>
            <a:r>
              <a:rPr kumimoji="0" lang="en-US" altLang="zh-CN" sz="1600" b="1" i="0" u="none" strike="noStrike" kern="0" cap="none" spc="0" normalizeH="0" baseline="0" noProof="0" dirty="0" smtClean="0">
                <a:ln>
                  <a:noFill/>
                </a:ln>
                <a:solidFill>
                  <a:schemeClr val="tx1"/>
                </a:solidFill>
                <a:effectLst/>
                <a:uLnTx/>
                <a:uFillTx/>
                <a:latin typeface="+mn-ea"/>
                <a:ea typeface="+mn-ea"/>
                <a:cs typeface="Arial" panose="020B0604020202020204" pitchFamily="34" charset="0"/>
              </a:rPr>
              <a:t>920</a:t>
            </a:r>
            <a:r>
              <a:rPr kumimoji="0" lang="zh-CN" altLang="en-US" sz="1600" b="1" i="0" u="none" strike="noStrike" kern="0" cap="none" spc="0" normalizeH="0" baseline="0" noProof="0" dirty="0" smtClean="0">
                <a:ln>
                  <a:noFill/>
                </a:ln>
                <a:solidFill>
                  <a:schemeClr val="tx1"/>
                </a:solidFill>
                <a:effectLst/>
                <a:uLnTx/>
                <a:uFillTx/>
                <a:latin typeface="+mn-ea"/>
                <a:ea typeface="+mn-ea"/>
                <a:cs typeface="Arial" panose="020B0604020202020204" pitchFamily="34" charset="0"/>
              </a:rPr>
              <a:t>加速器系统逻辑架构</a:t>
            </a:r>
            <a:endParaRPr kumimoji="0" lang="zh-CN" altLang="en-US" sz="1600" b="1" i="0" u="none" strike="noStrike" kern="0" cap="none" spc="0" normalizeH="0" baseline="0" noProof="0" dirty="0">
              <a:ln>
                <a:noFill/>
              </a:ln>
              <a:solidFill>
                <a:schemeClr val="tx1"/>
              </a:solidFill>
              <a:effectLst/>
              <a:uLnTx/>
              <a:uFillTx/>
              <a:latin typeface="+mn-ea"/>
              <a:ea typeface="+mn-ea"/>
              <a:cs typeface="Arial" panose="020B0604020202020204" pitchFamily="34" charset="0"/>
            </a:endParaRPr>
          </a:p>
        </p:txBody>
      </p:sp>
      <p:sp>
        <p:nvSpPr>
          <p:cNvPr id="8" name="文本框 7"/>
          <p:cNvSpPr txBox="1"/>
          <p:nvPr/>
        </p:nvSpPr>
        <p:spPr>
          <a:xfrm>
            <a:off x="6995035" y="1484165"/>
            <a:ext cx="3600000" cy="540000"/>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加速器子系统简介</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a:xfrm>
            <a:off x="6391297" y="2381844"/>
            <a:ext cx="5105303" cy="3462486"/>
          </a:xfrm>
          <a:prstGeom prst="rect">
            <a:avLst/>
          </a:prstGeom>
        </p:spPr>
        <p:txBody>
          <a:bodyPr wrap="square">
            <a:spAutoFit/>
          </a:bodyPr>
          <a:lstStyle/>
          <a:p>
            <a:pPr fontAlgn="auto">
              <a:lnSpc>
                <a:spcPct val="250000"/>
              </a:lnSpc>
              <a:spcBef>
                <a:spcPts val="0"/>
              </a:spcBef>
              <a:spcAft>
                <a:spcPts val="0"/>
              </a:spcAft>
            </a:pPr>
            <a:r>
              <a:rPr lang="zh-CN" altLang="en-US" sz="1800" dirty="0" smtClean="0">
                <a:solidFill>
                  <a:srgbClr val="1D1D1A"/>
                </a:solidFill>
                <a:latin typeface="+mn-ea"/>
                <a:ea typeface="+mn-ea"/>
              </a:rPr>
              <a:t>目前加速</a:t>
            </a:r>
            <a:r>
              <a:rPr lang="zh-CN" altLang="en-US" sz="1800" dirty="0">
                <a:solidFill>
                  <a:srgbClr val="1D1D1A"/>
                </a:solidFill>
                <a:latin typeface="+mn-ea"/>
                <a:ea typeface="+mn-ea"/>
              </a:rPr>
              <a:t>引擎主要支持以下算法：</a:t>
            </a:r>
            <a:endParaRPr lang="zh-CN" altLang="en-US" sz="1800" dirty="0">
              <a:solidFill>
                <a:srgbClr val="1D1D1A"/>
              </a:solidFill>
              <a:latin typeface="+mn-ea"/>
              <a:ea typeface="+mn-ea"/>
            </a:endParaRP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摘要</a:t>
            </a:r>
            <a:r>
              <a:rPr lang="zh-CN" altLang="en-US" sz="1600" dirty="0">
                <a:solidFill>
                  <a:srgbClr val="1D1D1A"/>
                </a:solidFill>
                <a:latin typeface="+mn-ea"/>
                <a:ea typeface="+mn-ea"/>
              </a:rPr>
              <a:t>算法</a:t>
            </a:r>
            <a:r>
              <a:rPr lang="en-US" altLang="zh-CN" sz="1600" dirty="0" smtClean="0">
                <a:solidFill>
                  <a:srgbClr val="1D1D1A"/>
                </a:solidFill>
                <a:latin typeface="+mn-ea"/>
                <a:ea typeface="+mn-ea"/>
              </a:rPr>
              <a:t>SM3</a:t>
            </a:r>
            <a:r>
              <a:rPr lang="zh-CN" altLang="en-US" sz="1600" dirty="0">
                <a:solidFill>
                  <a:srgbClr val="1D1D1A"/>
                </a:solidFill>
                <a:latin typeface="+mn-ea"/>
                <a:ea typeface="+mn-ea"/>
              </a:rPr>
              <a:t>；</a:t>
            </a:r>
            <a:endParaRPr lang="zh-CN" altLang="en-US" sz="1600" dirty="0">
              <a:solidFill>
                <a:srgbClr val="1D1D1A"/>
              </a:solidFill>
              <a:latin typeface="+mn-ea"/>
              <a:ea typeface="+mn-ea"/>
            </a:endParaRP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对称</a:t>
            </a:r>
            <a:r>
              <a:rPr lang="zh-CN" altLang="en-US" sz="1600" dirty="0">
                <a:solidFill>
                  <a:srgbClr val="1D1D1A"/>
                </a:solidFill>
                <a:latin typeface="+mn-ea"/>
                <a:ea typeface="+mn-ea"/>
              </a:rPr>
              <a:t>加密算法</a:t>
            </a:r>
            <a:r>
              <a:rPr lang="en-US" altLang="zh-CN" sz="1600" dirty="0">
                <a:solidFill>
                  <a:srgbClr val="1D1D1A"/>
                </a:solidFill>
                <a:latin typeface="+mn-ea"/>
                <a:ea typeface="+mn-ea"/>
              </a:rPr>
              <a:t>SM4</a:t>
            </a:r>
            <a:r>
              <a:rPr lang="zh-CN" altLang="en-US" sz="1600" dirty="0">
                <a:solidFill>
                  <a:srgbClr val="1D1D1A"/>
                </a:solidFill>
                <a:latin typeface="+mn-ea"/>
                <a:ea typeface="+mn-ea"/>
              </a:rPr>
              <a:t>，支持</a:t>
            </a:r>
            <a:r>
              <a:rPr lang="en-US" altLang="zh-CN" sz="1600" dirty="0">
                <a:solidFill>
                  <a:srgbClr val="1D1D1A"/>
                </a:solidFill>
                <a:latin typeface="+mn-ea"/>
                <a:ea typeface="+mn-ea"/>
              </a:rPr>
              <a:t>CTR/CBC</a:t>
            </a:r>
            <a:r>
              <a:rPr lang="zh-CN" altLang="en-US" sz="1600" dirty="0" smtClean="0">
                <a:solidFill>
                  <a:srgbClr val="1D1D1A"/>
                </a:solidFill>
                <a:latin typeface="+mn-ea"/>
                <a:ea typeface="+mn-ea"/>
              </a:rPr>
              <a:t>模式；</a:t>
            </a:r>
            <a:endParaRPr lang="zh-CN" altLang="en-US" sz="1600" dirty="0">
              <a:solidFill>
                <a:srgbClr val="1D1D1A"/>
              </a:solidFill>
              <a:latin typeface="+mn-ea"/>
              <a:ea typeface="+mn-ea"/>
            </a:endParaRP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非对称</a:t>
            </a:r>
            <a:r>
              <a:rPr lang="zh-CN" altLang="en-US" sz="1600" dirty="0">
                <a:solidFill>
                  <a:srgbClr val="1D1D1A"/>
                </a:solidFill>
                <a:latin typeface="+mn-ea"/>
                <a:ea typeface="+mn-ea"/>
              </a:rPr>
              <a:t>算法</a:t>
            </a:r>
            <a:r>
              <a:rPr lang="en-US" altLang="zh-CN" sz="1600" dirty="0">
                <a:solidFill>
                  <a:srgbClr val="1D1D1A"/>
                </a:solidFill>
                <a:latin typeface="+mn-ea"/>
                <a:ea typeface="+mn-ea"/>
              </a:rPr>
              <a:t>RSA</a:t>
            </a:r>
            <a:r>
              <a:rPr lang="zh-CN" altLang="en-US" sz="1600" dirty="0">
                <a:solidFill>
                  <a:srgbClr val="1D1D1A"/>
                </a:solidFill>
                <a:latin typeface="+mn-ea"/>
                <a:ea typeface="+mn-ea"/>
              </a:rPr>
              <a:t>，支持异步模型，支持 </a:t>
            </a:r>
            <a:r>
              <a:rPr lang="en-US" altLang="zh-CN" sz="1600" dirty="0">
                <a:solidFill>
                  <a:srgbClr val="1D1D1A"/>
                </a:solidFill>
                <a:latin typeface="+mn-ea"/>
                <a:ea typeface="+mn-ea"/>
              </a:rPr>
              <a:t>Key Sizes </a:t>
            </a:r>
            <a:r>
              <a:rPr lang="en-US" altLang="zh-CN" sz="1600" dirty="0" smtClean="0">
                <a:solidFill>
                  <a:srgbClr val="1D1D1A"/>
                </a:solidFill>
                <a:latin typeface="+mn-ea"/>
                <a:ea typeface="+mn-ea"/>
              </a:rPr>
              <a:t>1024/2048/3072/4096</a:t>
            </a:r>
            <a:r>
              <a:rPr lang="zh-CN" altLang="en-US" sz="1600" dirty="0">
                <a:solidFill>
                  <a:srgbClr val="1D1D1A"/>
                </a:solidFill>
                <a:latin typeface="+mn-ea"/>
                <a:ea typeface="+mn-ea"/>
              </a:rPr>
              <a:t>；</a:t>
            </a:r>
            <a:endParaRPr lang="zh-CN" altLang="en-US" sz="1600" dirty="0">
              <a:solidFill>
                <a:srgbClr val="1D1D1A"/>
              </a:solidFill>
              <a:latin typeface="+mn-ea"/>
              <a:ea typeface="+mn-ea"/>
            </a:endParaRP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压缩</a:t>
            </a:r>
            <a:r>
              <a:rPr lang="zh-CN" altLang="en-US" sz="1600" dirty="0">
                <a:solidFill>
                  <a:srgbClr val="1D1D1A"/>
                </a:solidFill>
                <a:latin typeface="+mn-ea"/>
                <a:ea typeface="+mn-ea"/>
              </a:rPr>
              <a:t>解压缩算法，支持</a:t>
            </a:r>
            <a:r>
              <a:rPr lang="en-US" altLang="zh-CN" sz="1600" dirty="0" err="1">
                <a:solidFill>
                  <a:srgbClr val="1D1D1A"/>
                </a:solidFill>
                <a:latin typeface="+mn-ea"/>
                <a:ea typeface="+mn-ea"/>
              </a:rPr>
              <a:t>zlib</a:t>
            </a:r>
            <a:r>
              <a:rPr lang="en-US" altLang="zh-CN" sz="1600" dirty="0">
                <a:solidFill>
                  <a:srgbClr val="1D1D1A"/>
                </a:solidFill>
                <a:latin typeface="+mn-ea"/>
                <a:ea typeface="+mn-ea"/>
              </a:rPr>
              <a:t>/</a:t>
            </a:r>
            <a:r>
              <a:rPr lang="en-US" altLang="zh-CN" sz="1600" dirty="0" err="1">
                <a:solidFill>
                  <a:srgbClr val="1D1D1A"/>
                </a:solidFill>
                <a:latin typeface="+mn-ea"/>
                <a:ea typeface="+mn-ea"/>
              </a:rPr>
              <a:t>gzip</a:t>
            </a:r>
            <a:r>
              <a:rPr lang="zh-CN" altLang="en-US" sz="1600" dirty="0" smtClean="0">
                <a:solidFill>
                  <a:srgbClr val="1D1D1A"/>
                </a:solidFill>
                <a:latin typeface="+mn-ea"/>
                <a:ea typeface="+mn-ea"/>
              </a:rPr>
              <a:t>。</a:t>
            </a:r>
            <a:endParaRPr lang="en-US" altLang="zh-CN" sz="1600" dirty="0" smtClean="0">
              <a:solidFill>
                <a:srgbClr val="1D1D1A"/>
              </a:solidFill>
              <a:latin typeface="+mn-ea"/>
              <a:ea typeface="+mn-ea"/>
            </a:endParaRPr>
          </a:p>
          <a:p>
            <a:pPr fontAlgn="auto">
              <a:lnSpc>
                <a:spcPct val="150000"/>
              </a:lnSpc>
              <a:spcBef>
                <a:spcPts val="0"/>
              </a:spcBef>
              <a:spcAft>
                <a:spcPts val="0"/>
              </a:spcAft>
            </a:pPr>
            <a:r>
              <a:rPr lang="zh-CN" altLang="en-US" sz="1800" dirty="0" smtClean="0">
                <a:solidFill>
                  <a:srgbClr val="1D1D1A"/>
                </a:solidFill>
                <a:latin typeface="+mn-ea"/>
                <a:ea typeface="+mn-ea"/>
              </a:rPr>
              <a:t>安装</a:t>
            </a:r>
            <a:r>
              <a:rPr lang="zh-CN" altLang="en-US" sz="1800" dirty="0">
                <a:solidFill>
                  <a:srgbClr val="1D1D1A"/>
                </a:solidFill>
                <a:latin typeface="+mn-ea"/>
                <a:ea typeface="+mn-ea"/>
              </a:rPr>
              <a:t>方式</a:t>
            </a:r>
            <a:r>
              <a:rPr lang="zh-CN" altLang="en-US" sz="1800" dirty="0" smtClean="0">
                <a:solidFill>
                  <a:srgbClr val="1D1D1A"/>
                </a:solidFill>
                <a:latin typeface="+mn-ea"/>
                <a:ea typeface="+mn-ea"/>
              </a:rPr>
              <a:t>：</a:t>
            </a:r>
            <a:r>
              <a:rPr lang="en-US" altLang="zh-CN" sz="1800" dirty="0" err="1" smtClean="0">
                <a:solidFill>
                  <a:srgbClr val="1D1D1A"/>
                </a:solidFill>
                <a:latin typeface="+mn-ea"/>
                <a:ea typeface="+mn-ea"/>
              </a:rPr>
              <a:t>Kunpeng</a:t>
            </a:r>
            <a:r>
              <a:rPr lang="en-US" altLang="zh-CN" sz="1800" dirty="0" smtClean="0">
                <a:solidFill>
                  <a:srgbClr val="1D1D1A"/>
                </a:solidFill>
                <a:latin typeface="+mn-ea"/>
                <a:ea typeface="+mn-ea"/>
              </a:rPr>
              <a:t> 920</a:t>
            </a:r>
            <a:r>
              <a:rPr lang="zh-CN" altLang="en-US" sz="1800" dirty="0" smtClean="0">
                <a:solidFill>
                  <a:srgbClr val="1D1D1A"/>
                </a:solidFill>
                <a:latin typeface="+mn-ea"/>
                <a:ea typeface="+mn-ea"/>
              </a:rPr>
              <a:t>加速器子系统提供</a:t>
            </a:r>
            <a:r>
              <a:rPr lang="en-US" altLang="zh-CN" sz="1800" dirty="0" smtClean="0">
                <a:solidFill>
                  <a:srgbClr val="1D1D1A"/>
                </a:solidFill>
                <a:latin typeface="+mn-ea"/>
                <a:ea typeface="+mn-ea"/>
              </a:rPr>
              <a:t>RPM</a:t>
            </a:r>
            <a:r>
              <a:rPr lang="zh-CN" altLang="en-US" sz="1800" dirty="0" smtClean="0">
                <a:solidFill>
                  <a:srgbClr val="1D1D1A"/>
                </a:solidFill>
                <a:latin typeface="+mn-ea"/>
                <a:ea typeface="+mn-ea"/>
              </a:rPr>
              <a:t>安装和源码安装两种方式。</a:t>
            </a:r>
            <a:endParaRPr lang="zh-CN" altLang="en-US" sz="1800" dirty="0">
              <a:solidFill>
                <a:srgbClr val="1D1D1A"/>
              </a:solidFill>
              <a:latin typeface="+mn-ea"/>
              <a:ea typeface="+mn-ea"/>
            </a:endParaRPr>
          </a:p>
        </p:txBody>
      </p:sp>
      <p:grpSp>
        <p:nvGrpSpPr>
          <p:cNvPr id="11" name="组合 10"/>
          <p:cNvGrpSpPr/>
          <p:nvPr/>
        </p:nvGrpSpPr>
        <p:grpSpPr>
          <a:xfrm>
            <a:off x="1019084" y="2744924"/>
            <a:ext cx="5087938" cy="2875734"/>
            <a:chOff x="515380" y="2492271"/>
            <a:chExt cx="5436604" cy="3287574"/>
          </a:xfrm>
        </p:grpSpPr>
        <p:sp>
          <p:nvSpPr>
            <p:cNvPr id="12" name="文本框 11"/>
            <p:cNvSpPr txBox="1"/>
            <p:nvPr/>
          </p:nvSpPr>
          <p:spPr>
            <a:xfrm>
              <a:off x="1664859" y="2492271"/>
              <a:ext cx="2711289" cy="504056"/>
            </a:xfrm>
            <a:prstGeom prst="rect">
              <a:avLst/>
            </a:prstGeom>
            <a:solidFill>
              <a:srgbClr val="7CBF33"/>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应用系统（</a:t>
              </a:r>
              <a:r>
                <a:rPr lang="en-US" altLang="zh-CN" sz="1300" b="1" dirty="0" smtClean="0">
                  <a:latin typeface="+mn-ea"/>
                  <a:ea typeface="+mn-ea"/>
                </a:rPr>
                <a:t>APPs</a:t>
              </a:r>
              <a:r>
                <a:rPr lang="zh-CN" altLang="en-US" sz="1300" b="1" dirty="0" smtClean="0">
                  <a:latin typeface="+mn-ea"/>
                  <a:ea typeface="+mn-ea"/>
                </a:rPr>
                <a:t>）</a:t>
              </a:r>
              <a:endParaRPr lang="zh-CN" altLang="en-US" sz="1300" b="1" dirty="0" smtClean="0">
                <a:latin typeface="+mn-ea"/>
                <a:ea typeface="+mn-ea"/>
              </a:endParaRPr>
            </a:p>
          </p:txBody>
        </p:sp>
        <p:sp>
          <p:nvSpPr>
            <p:cNvPr id="13" name="文本框 12"/>
            <p:cNvSpPr txBox="1"/>
            <p:nvPr/>
          </p:nvSpPr>
          <p:spPr>
            <a:xfrm>
              <a:off x="1687489" y="3413498"/>
              <a:ext cx="1786368" cy="504056"/>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应用库子系统（</a:t>
              </a:r>
              <a:r>
                <a:rPr lang="en-US" altLang="zh-CN" sz="1300" b="1" dirty="0" smtClean="0">
                  <a:latin typeface="+mn-ea"/>
                  <a:ea typeface="+mn-ea"/>
                </a:rPr>
                <a:t>OpenSSL/</a:t>
              </a:r>
              <a:r>
                <a:rPr lang="en-US" altLang="zh-CN" sz="1300" b="1" dirty="0" err="1" smtClean="0">
                  <a:latin typeface="+mn-ea"/>
                  <a:ea typeface="+mn-ea"/>
                </a:rPr>
                <a:t>zlib</a:t>
              </a:r>
              <a:r>
                <a:rPr lang="zh-CN" altLang="en-US" sz="1300" b="1" dirty="0" smtClean="0">
                  <a:latin typeface="+mn-ea"/>
                  <a:ea typeface="+mn-ea"/>
                </a:rPr>
                <a:t>）</a:t>
              </a:r>
              <a:endParaRPr lang="zh-CN" altLang="en-US" sz="1300" b="1" dirty="0" smtClean="0">
                <a:latin typeface="+mn-ea"/>
                <a:ea typeface="+mn-ea"/>
              </a:endParaRPr>
            </a:p>
          </p:txBody>
        </p:sp>
        <p:sp>
          <p:nvSpPr>
            <p:cNvPr id="14" name="文本框 13"/>
            <p:cNvSpPr txBox="1"/>
            <p:nvPr/>
          </p:nvSpPr>
          <p:spPr>
            <a:xfrm>
              <a:off x="1670031" y="4283515"/>
              <a:ext cx="2711289" cy="504056"/>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加速器驱动子系统</a:t>
              </a:r>
              <a:endParaRPr lang="zh-CN" altLang="en-US" sz="1300" b="1" dirty="0" smtClean="0">
                <a:latin typeface="+mn-ea"/>
                <a:ea typeface="+mn-ea"/>
              </a:endParaRPr>
            </a:p>
          </p:txBody>
        </p:sp>
        <p:sp>
          <p:nvSpPr>
            <p:cNvPr id="15" name="文本框 14"/>
            <p:cNvSpPr txBox="1"/>
            <p:nvPr/>
          </p:nvSpPr>
          <p:spPr>
            <a:xfrm>
              <a:off x="515380" y="5179137"/>
              <a:ext cx="1730841" cy="504056"/>
            </a:xfrm>
            <a:prstGeom prst="rect">
              <a:avLst/>
            </a:prstGeom>
            <a:solidFill>
              <a:srgbClr val="FFC000"/>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芯片加速器子系统</a:t>
              </a:r>
              <a:endParaRPr lang="zh-CN" altLang="en-US" sz="1300" b="1" dirty="0" smtClean="0">
                <a:latin typeface="+mn-ea"/>
                <a:ea typeface="+mn-ea"/>
              </a:endParaRPr>
            </a:p>
          </p:txBody>
        </p:sp>
        <p:sp>
          <p:nvSpPr>
            <p:cNvPr id="16" name="文本框 15"/>
            <p:cNvSpPr txBox="1"/>
            <p:nvPr/>
          </p:nvSpPr>
          <p:spPr>
            <a:xfrm>
              <a:off x="2822287" y="5179137"/>
              <a:ext cx="1087742" cy="504056"/>
            </a:xfrm>
            <a:prstGeom prst="rect">
              <a:avLst/>
            </a:prstGeom>
            <a:solidFill>
              <a:schemeClr val="bg1">
                <a:lumMod val="75000"/>
              </a:schemeClr>
            </a:solidFill>
          </p:spPr>
          <p:txBody>
            <a:bodyPr vert="horz" wrap="square" rtlCol="0" anchor="ctr" anchorCtr="0">
              <a:noAutofit/>
            </a:bodyPr>
            <a:lstStyle/>
            <a:p>
              <a:pPr algn="ctr" fontAlgn="auto">
                <a:spcBef>
                  <a:spcPts val="0"/>
                </a:spcBef>
                <a:spcAft>
                  <a:spcPts val="0"/>
                </a:spcAft>
              </a:pPr>
              <a:r>
                <a:rPr lang="en-US" altLang="zh-CN" sz="1300" b="1" dirty="0" smtClean="0">
                  <a:latin typeface="+mn-ea"/>
                  <a:ea typeface="+mn-ea"/>
                </a:rPr>
                <a:t>BIOS</a:t>
              </a:r>
              <a:r>
                <a:rPr lang="zh-CN" altLang="en-US" sz="1300" b="1" dirty="0" smtClean="0">
                  <a:latin typeface="+mn-ea"/>
                  <a:ea typeface="+mn-ea"/>
                </a:rPr>
                <a:t>子系统</a:t>
              </a:r>
              <a:endParaRPr lang="zh-CN" altLang="en-US" sz="1300" b="1" dirty="0" smtClean="0">
                <a:latin typeface="+mn-ea"/>
                <a:ea typeface="+mn-ea"/>
              </a:endParaRPr>
            </a:p>
          </p:txBody>
        </p:sp>
        <p:sp>
          <p:nvSpPr>
            <p:cNvPr id="17" name="文本框 16"/>
            <p:cNvSpPr txBox="1"/>
            <p:nvPr/>
          </p:nvSpPr>
          <p:spPr>
            <a:xfrm>
              <a:off x="4691844" y="5179137"/>
              <a:ext cx="1260140" cy="504056"/>
            </a:xfrm>
            <a:prstGeom prst="rect">
              <a:avLst/>
            </a:prstGeom>
            <a:solidFill>
              <a:schemeClr val="bg1">
                <a:lumMod val="75000"/>
              </a:schemeClr>
            </a:solidFill>
          </p:spPr>
          <p:txBody>
            <a:bodyPr vert="horz" wrap="square" rtlCol="0" anchor="ctr" anchorCtr="0">
              <a:noAutofit/>
            </a:bodyPr>
            <a:lstStyle/>
            <a:p>
              <a:pPr algn="ctr" fontAlgn="auto">
                <a:spcBef>
                  <a:spcPts val="0"/>
                </a:spcBef>
                <a:spcAft>
                  <a:spcPts val="0"/>
                </a:spcAft>
              </a:pPr>
              <a:r>
                <a:rPr lang="en-US" altLang="zh-CN" sz="1300" b="1" dirty="0" smtClean="0">
                  <a:latin typeface="+mn-ea"/>
                  <a:ea typeface="+mn-ea"/>
                </a:rPr>
                <a:t>BMC</a:t>
              </a:r>
              <a:r>
                <a:rPr lang="zh-CN" altLang="en-US" sz="1300" b="1" dirty="0" smtClean="0">
                  <a:latin typeface="+mn-ea"/>
                  <a:ea typeface="+mn-ea"/>
                </a:rPr>
                <a:t>子系统</a:t>
              </a:r>
              <a:endParaRPr lang="zh-CN" altLang="en-US" sz="1300" b="1" dirty="0" smtClean="0">
                <a:latin typeface="+mn-ea"/>
                <a:ea typeface="+mn-ea"/>
              </a:endParaRPr>
            </a:p>
          </p:txBody>
        </p:sp>
        <p:cxnSp>
          <p:nvCxnSpPr>
            <p:cNvPr id="18" name="直接箭头连接符 17"/>
            <p:cNvCxnSpPr>
              <a:stCxn id="13" idx="0"/>
            </p:cNvCxnSpPr>
            <p:nvPr/>
          </p:nvCxnSpPr>
          <p:spPr bwMode="auto">
            <a:xfrm flipH="1" flipV="1">
              <a:off x="2580673" y="3006310"/>
              <a:ext cx="1" cy="407188"/>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19" name="直接箭头连接符 18"/>
            <p:cNvCxnSpPr/>
            <p:nvPr/>
          </p:nvCxnSpPr>
          <p:spPr bwMode="auto">
            <a:xfrm flipH="1" flipV="1">
              <a:off x="2519488" y="3877807"/>
              <a:ext cx="1" cy="391566"/>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0" name="直接箭头连接符 19"/>
            <p:cNvCxnSpPr/>
            <p:nvPr/>
          </p:nvCxnSpPr>
          <p:spPr bwMode="auto">
            <a:xfrm flipV="1">
              <a:off x="3910029" y="2992883"/>
              <a:ext cx="1" cy="1290632"/>
            </a:xfrm>
            <a:prstGeom prst="straightConnector1">
              <a:avLst/>
            </a:prstGeom>
            <a:solidFill>
              <a:schemeClr val="accent1"/>
            </a:solidFill>
            <a:ln w="12700" cap="flat" cmpd="sng" algn="ctr">
              <a:solidFill>
                <a:srgbClr val="0070C0"/>
              </a:solidFill>
              <a:prstDash val="solid"/>
              <a:round/>
              <a:headEnd type="triangle"/>
              <a:tailEnd type="triangle"/>
            </a:ln>
            <a:effectLst/>
          </p:spPr>
        </p:cxnSp>
        <p:sp>
          <p:nvSpPr>
            <p:cNvPr id="21" name="文本框 20"/>
            <p:cNvSpPr txBox="1"/>
            <p:nvPr/>
          </p:nvSpPr>
          <p:spPr bwMode="auto">
            <a:xfrm>
              <a:off x="1686675" y="2929878"/>
              <a:ext cx="1695157" cy="5235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latin typeface="+mn-ea"/>
                  <a:ea typeface="+mn-ea"/>
                </a:rPr>
                <a:t>OpenSSL/</a:t>
              </a:r>
              <a:r>
                <a:rPr lang="en-US" altLang="zh-CN" sz="1200" dirty="0" err="1" smtClean="0">
                  <a:latin typeface="+mn-ea"/>
                  <a:ea typeface="+mn-ea"/>
                </a:rPr>
                <a:t>zlib</a:t>
              </a:r>
              <a:r>
                <a:rPr lang="zh-CN" altLang="en-US" sz="1200" dirty="0" smtClean="0">
                  <a:latin typeface="+mn-ea"/>
                  <a:ea typeface="+mn-ea"/>
                </a:rPr>
                <a:t>标准接口</a:t>
              </a:r>
              <a:endParaRPr lang="zh-CN" altLang="en-US" sz="1200" dirty="0" smtClean="0">
                <a:latin typeface="+mn-ea"/>
                <a:ea typeface="+mn-ea"/>
              </a:endParaRPr>
            </a:p>
          </p:txBody>
        </p:sp>
        <p:sp>
          <p:nvSpPr>
            <p:cNvPr id="22" name="文本框 21"/>
            <p:cNvSpPr txBox="1"/>
            <p:nvPr/>
          </p:nvSpPr>
          <p:spPr bwMode="auto">
            <a:xfrm>
              <a:off x="1939866" y="3917356"/>
              <a:ext cx="1695157" cy="31246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200" dirty="0" smtClean="0">
                  <a:latin typeface="+mn-ea"/>
                  <a:ea typeface="+mn-ea"/>
                </a:rPr>
                <a:t>驱动统一接口</a:t>
              </a:r>
              <a:r>
                <a:rPr lang="en-US" altLang="zh-CN" sz="1200" dirty="0" smtClean="0">
                  <a:latin typeface="+mn-ea"/>
                  <a:ea typeface="+mn-ea"/>
                </a:rPr>
                <a:t>Warp</a:t>
              </a:r>
              <a:endParaRPr lang="zh-CN" altLang="en-US" sz="1200" dirty="0" smtClean="0">
                <a:latin typeface="+mn-ea"/>
                <a:ea typeface="+mn-ea"/>
              </a:endParaRPr>
            </a:p>
          </p:txBody>
        </p:sp>
        <p:sp>
          <p:nvSpPr>
            <p:cNvPr id="23" name="文本框 22"/>
            <p:cNvSpPr txBox="1"/>
            <p:nvPr/>
          </p:nvSpPr>
          <p:spPr bwMode="auto">
            <a:xfrm>
              <a:off x="3451227" y="3461979"/>
              <a:ext cx="1695157" cy="31246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200" dirty="0" smtClean="0">
                  <a:latin typeface="+mn-ea"/>
                  <a:ea typeface="+mn-ea"/>
                </a:rPr>
                <a:t>驱动统一接口</a:t>
              </a:r>
              <a:r>
                <a:rPr lang="en-US" altLang="zh-CN" sz="1200" dirty="0" smtClean="0">
                  <a:latin typeface="+mn-ea"/>
                  <a:ea typeface="+mn-ea"/>
                </a:rPr>
                <a:t>Warp</a:t>
              </a:r>
              <a:endParaRPr lang="zh-CN" altLang="en-US" sz="1200" dirty="0" smtClean="0">
                <a:latin typeface="+mn-ea"/>
                <a:ea typeface="+mn-ea"/>
              </a:endParaRPr>
            </a:p>
          </p:txBody>
        </p:sp>
        <p:cxnSp>
          <p:nvCxnSpPr>
            <p:cNvPr id="24" name="直接箭头连接符 23"/>
            <p:cNvCxnSpPr/>
            <p:nvPr/>
          </p:nvCxnSpPr>
          <p:spPr bwMode="auto">
            <a:xfrm flipH="1" flipV="1">
              <a:off x="2027548" y="4787571"/>
              <a:ext cx="1" cy="391566"/>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5" name="直接箭头连接符 24"/>
            <p:cNvCxnSpPr/>
            <p:nvPr/>
          </p:nvCxnSpPr>
          <p:spPr bwMode="auto">
            <a:xfrm flipH="1" flipV="1">
              <a:off x="3317284" y="4804760"/>
              <a:ext cx="1" cy="391566"/>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6" name="直接箭头连接符 25"/>
            <p:cNvCxnSpPr>
              <a:stCxn id="16" idx="1"/>
              <a:endCxn id="15" idx="3"/>
            </p:cNvCxnSpPr>
            <p:nvPr/>
          </p:nvCxnSpPr>
          <p:spPr bwMode="auto">
            <a:xfrm flipH="1">
              <a:off x="2246221" y="5431165"/>
              <a:ext cx="576066" cy="0"/>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7" name="直接箭头连接符 26"/>
            <p:cNvCxnSpPr>
              <a:stCxn id="17" idx="1"/>
              <a:endCxn id="16" idx="3"/>
            </p:cNvCxnSpPr>
            <p:nvPr/>
          </p:nvCxnSpPr>
          <p:spPr bwMode="auto">
            <a:xfrm flipH="1">
              <a:off x="3910029" y="5431165"/>
              <a:ext cx="781815" cy="0"/>
            </a:xfrm>
            <a:prstGeom prst="straightConnector1">
              <a:avLst/>
            </a:prstGeom>
            <a:solidFill>
              <a:schemeClr val="accent1"/>
            </a:solidFill>
            <a:ln w="12700" cap="flat" cmpd="sng" algn="ctr">
              <a:solidFill>
                <a:srgbClr val="0070C0"/>
              </a:solidFill>
              <a:prstDash val="solid"/>
              <a:round/>
              <a:headEnd type="triangle"/>
              <a:tailEnd type="triangle"/>
            </a:ln>
            <a:effectLst/>
          </p:spPr>
        </p:cxnSp>
        <p:sp>
          <p:nvSpPr>
            <p:cNvPr id="28" name="文本框 27"/>
            <p:cNvSpPr txBox="1"/>
            <p:nvPr/>
          </p:nvSpPr>
          <p:spPr bwMode="auto">
            <a:xfrm>
              <a:off x="1110829" y="4812267"/>
              <a:ext cx="1055901" cy="31246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200" dirty="0" smtClean="0">
                  <a:latin typeface="+mn-ea"/>
                  <a:ea typeface="+mn-ea"/>
                </a:rPr>
                <a:t>寄存器访问</a:t>
              </a:r>
              <a:endParaRPr lang="zh-CN" altLang="en-US" sz="1200" dirty="0" smtClean="0">
                <a:latin typeface="+mn-ea"/>
                <a:ea typeface="+mn-ea"/>
              </a:endParaRPr>
            </a:p>
          </p:txBody>
        </p:sp>
        <p:sp>
          <p:nvSpPr>
            <p:cNvPr id="29" name="文本框 28"/>
            <p:cNvSpPr txBox="1"/>
            <p:nvPr/>
          </p:nvSpPr>
          <p:spPr bwMode="auto">
            <a:xfrm>
              <a:off x="3285038" y="4721563"/>
              <a:ext cx="864097" cy="5235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latin typeface="+mn-ea"/>
                  <a:ea typeface="+mn-ea"/>
                </a:rPr>
                <a:t>ACPI</a:t>
              </a:r>
              <a:r>
                <a:rPr lang="zh-CN" altLang="en-US" sz="1200" dirty="0" smtClean="0">
                  <a:latin typeface="+mn-ea"/>
                  <a:ea typeface="+mn-ea"/>
                </a:rPr>
                <a:t>表上报</a:t>
              </a:r>
              <a:endParaRPr lang="zh-CN" altLang="en-US" sz="1200" dirty="0" smtClean="0">
                <a:latin typeface="+mn-ea"/>
                <a:ea typeface="+mn-ea"/>
              </a:endParaRPr>
            </a:p>
          </p:txBody>
        </p:sp>
        <p:sp>
          <p:nvSpPr>
            <p:cNvPr id="30" name="文本框 29"/>
            <p:cNvSpPr txBox="1"/>
            <p:nvPr/>
          </p:nvSpPr>
          <p:spPr bwMode="auto">
            <a:xfrm>
              <a:off x="2070039" y="5149432"/>
              <a:ext cx="864097" cy="5235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latin typeface="+mn-ea"/>
                  <a:ea typeface="+mn-ea"/>
                </a:rPr>
                <a:t>初始化</a:t>
              </a:r>
              <a:endParaRPr lang="en-US" altLang="zh-CN" sz="1200" dirty="0" smtClean="0">
                <a:latin typeface="+mn-ea"/>
                <a:ea typeface="+mn-ea"/>
              </a:endParaRPr>
            </a:p>
            <a:p>
              <a:pPr algn="ctr"/>
              <a:r>
                <a:rPr lang="zh-CN" altLang="en-US" sz="1200" dirty="0">
                  <a:latin typeface="+mn-ea"/>
                  <a:ea typeface="+mn-ea"/>
                </a:rPr>
                <a:t>使能</a:t>
              </a:r>
              <a:endParaRPr lang="zh-CN" altLang="en-US" sz="1200" dirty="0" smtClean="0">
                <a:latin typeface="+mn-ea"/>
                <a:ea typeface="+mn-ea"/>
              </a:endParaRPr>
            </a:p>
          </p:txBody>
        </p:sp>
        <p:sp>
          <p:nvSpPr>
            <p:cNvPr id="31" name="文本框 30"/>
            <p:cNvSpPr txBox="1"/>
            <p:nvPr/>
          </p:nvSpPr>
          <p:spPr bwMode="auto">
            <a:xfrm>
              <a:off x="3867950" y="5045152"/>
              <a:ext cx="902601" cy="734693"/>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latin typeface="+mn-ea"/>
                  <a:ea typeface="+mn-ea"/>
                </a:rPr>
                <a:t>License</a:t>
              </a:r>
              <a:r>
                <a:rPr lang="zh-CN" altLang="en-US" sz="1200" dirty="0" smtClean="0">
                  <a:latin typeface="+mn-ea"/>
                  <a:ea typeface="+mn-ea"/>
                </a:rPr>
                <a:t>控制</a:t>
              </a:r>
              <a:endParaRPr lang="en-US" altLang="zh-CN" sz="1200" dirty="0" smtClean="0">
                <a:latin typeface="+mn-ea"/>
                <a:ea typeface="+mn-ea"/>
              </a:endParaRPr>
            </a:p>
            <a:p>
              <a:pPr algn="ctr"/>
              <a:r>
                <a:rPr lang="zh-CN" altLang="en-US" sz="1200" dirty="0" smtClean="0">
                  <a:latin typeface="+mn-ea"/>
                  <a:ea typeface="+mn-ea"/>
                </a:rPr>
                <a:t>信息读取</a:t>
              </a:r>
              <a:endParaRPr lang="zh-CN" altLang="en-US" sz="1200" dirty="0" smtClean="0">
                <a:latin typeface="+mn-ea"/>
                <a:ea typeface="+mn-ea"/>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部署加速器环境要求与软件包下载</a:t>
            </a:r>
            <a:endParaRPr lang="zh-CN" altLang="en-US" dirty="0">
              <a:solidFill>
                <a:schemeClr val="tx1"/>
              </a:solidFill>
            </a:endParaRPr>
          </a:p>
        </p:txBody>
      </p:sp>
      <p:sp>
        <p:nvSpPr>
          <p:cNvPr id="10" name="文本框 9"/>
          <p:cNvSpPr txBox="1"/>
          <p:nvPr/>
        </p:nvSpPr>
        <p:spPr>
          <a:xfrm>
            <a:off x="1018238" y="1266160"/>
            <a:ext cx="5077762" cy="540000"/>
          </a:xfrm>
          <a:prstGeom prst="rect">
            <a:avLst/>
          </a:prstGeom>
          <a:solidFill>
            <a:srgbClr val="00B0F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chemeClr val="tx1"/>
                </a:solidFill>
                <a:effectLst/>
                <a:uLnTx/>
                <a:uFillTx/>
                <a:latin typeface="+mn-ea"/>
                <a:ea typeface="+mn-ea"/>
                <a:cs typeface="Arial" panose="020B0604020202020204" pitchFamily="34" charset="0"/>
              </a:rPr>
              <a:t>环境要求</a:t>
            </a:r>
            <a:endParaRPr kumimoji="0" lang="zh-CN" altLang="en-US" sz="1600" b="1" i="0" u="none" strike="noStrike" kern="0" cap="none" spc="0" normalizeH="0" baseline="0" noProof="0" dirty="0">
              <a:ln>
                <a:noFill/>
              </a:ln>
              <a:solidFill>
                <a:schemeClr val="tx1"/>
              </a:solidFill>
              <a:effectLst/>
              <a:uLnTx/>
              <a:uFillTx/>
              <a:latin typeface="+mn-ea"/>
              <a:ea typeface="+mn-ea"/>
              <a:cs typeface="Arial" panose="020B0604020202020204" pitchFamily="34" charset="0"/>
            </a:endParaRPr>
          </a:p>
        </p:txBody>
      </p:sp>
      <p:sp>
        <p:nvSpPr>
          <p:cNvPr id="11" name="文本框 10"/>
          <p:cNvSpPr txBox="1"/>
          <p:nvPr/>
        </p:nvSpPr>
        <p:spPr>
          <a:xfrm>
            <a:off x="6109766" y="1266160"/>
            <a:ext cx="5308689" cy="540000"/>
          </a:xfrm>
          <a:prstGeom prst="rect">
            <a:avLst/>
          </a:prstGeom>
          <a:solidFill>
            <a:srgbClr val="7CBF33"/>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chemeClr val="tx1"/>
                </a:solidFill>
                <a:effectLst/>
                <a:uLnTx/>
                <a:uFillTx/>
                <a:latin typeface="+mn-ea"/>
                <a:ea typeface="+mn-ea"/>
                <a:cs typeface="Arial" panose="020B0604020202020204" pitchFamily="34" charset="0"/>
              </a:rPr>
              <a:t>通过华为</a:t>
            </a:r>
            <a:r>
              <a:rPr kumimoji="0" lang="en-US" altLang="zh-CN" sz="1600" b="1" i="0" u="none" strike="noStrike" kern="0" cap="none" spc="0" normalizeH="0" baseline="0" noProof="0" dirty="0" smtClean="0">
                <a:ln>
                  <a:noFill/>
                </a:ln>
                <a:solidFill>
                  <a:schemeClr val="tx1"/>
                </a:solidFill>
                <a:effectLst/>
                <a:uLnTx/>
                <a:uFillTx/>
                <a:latin typeface="+mn-ea"/>
                <a:ea typeface="+mn-ea"/>
                <a:cs typeface="Arial" panose="020B0604020202020204" pitchFamily="34" charset="0"/>
              </a:rPr>
              <a:t>support</a:t>
            </a:r>
            <a:r>
              <a:rPr kumimoji="0" lang="zh-CN" altLang="en-US" sz="1600" b="1" i="0" u="none" strike="noStrike" kern="0" cap="none" spc="0" normalizeH="0" baseline="0" noProof="0" dirty="0" smtClean="0">
                <a:ln>
                  <a:noFill/>
                </a:ln>
                <a:solidFill>
                  <a:schemeClr val="tx1"/>
                </a:solidFill>
                <a:effectLst/>
                <a:uLnTx/>
                <a:uFillTx/>
                <a:latin typeface="+mn-ea"/>
                <a:ea typeface="+mn-ea"/>
                <a:cs typeface="Arial" panose="020B0604020202020204" pitchFamily="34" charset="0"/>
              </a:rPr>
              <a:t>网站下载软件包和产品文档</a:t>
            </a:r>
            <a:endParaRPr kumimoji="0" lang="zh-CN" altLang="en-US" sz="1600" b="1" i="0" u="none" strike="noStrike" kern="0" cap="none" spc="0" normalizeH="0" baseline="0" noProof="0" dirty="0">
              <a:ln>
                <a:noFill/>
              </a:ln>
              <a:solidFill>
                <a:schemeClr val="tx1"/>
              </a:solidFill>
              <a:effectLst/>
              <a:uLnTx/>
              <a:uFillTx/>
              <a:latin typeface="+mn-ea"/>
              <a:ea typeface="+mn-ea"/>
              <a:cs typeface="Arial" panose="020B0604020202020204" pitchFamily="34" charset="0"/>
            </a:endParaRPr>
          </a:p>
        </p:txBody>
      </p:sp>
      <p:sp>
        <p:nvSpPr>
          <p:cNvPr id="12" name="矩形 11"/>
          <p:cNvSpPr/>
          <p:nvPr/>
        </p:nvSpPr>
        <p:spPr>
          <a:xfrm>
            <a:off x="1021829" y="1806160"/>
            <a:ext cx="5087937" cy="3477875"/>
          </a:xfrm>
          <a:prstGeom prst="rect">
            <a:avLst/>
          </a:prstGeom>
          <a:ln>
            <a:solidFill>
              <a:schemeClr val="bg1">
                <a:lumMod val="85000"/>
              </a:schemeClr>
            </a:solidFill>
          </a:ln>
        </p:spPr>
        <p:txBody>
          <a:bodyPr wrap="square">
            <a:spAutoFit/>
          </a:bodyPr>
          <a:lstStyle/>
          <a:p>
            <a:pPr marL="285750" indent="-285750" fontAlgn="auto">
              <a:lnSpc>
                <a:spcPct val="250000"/>
              </a:lnSpc>
              <a:spcBef>
                <a:spcPts val="0"/>
              </a:spcBef>
              <a:spcAft>
                <a:spcPts val="0"/>
              </a:spcAft>
              <a:buClr>
                <a:schemeClr val="bg1">
                  <a:lumMod val="50000"/>
                </a:schemeClr>
              </a:buClr>
              <a:buSzPct val="70000"/>
              <a:buFont typeface="Wingdings" panose="05000000000000000000" pitchFamily="2" charset="2"/>
              <a:buChar char="l"/>
            </a:pPr>
            <a:r>
              <a:rPr lang="en-US" altLang="zh-CN" sz="1600" b="1" dirty="0" smtClean="0">
                <a:latin typeface="+mn-ea"/>
                <a:ea typeface="+mn-ea"/>
              </a:rPr>
              <a:t>TaiShan </a:t>
            </a:r>
            <a:r>
              <a:rPr lang="en-US" altLang="zh-CN" sz="1600" b="1" dirty="0">
                <a:latin typeface="+mn-ea"/>
                <a:ea typeface="+mn-ea"/>
              </a:rPr>
              <a:t>200</a:t>
            </a:r>
            <a:r>
              <a:rPr lang="zh-CN" altLang="en-US" sz="1600" b="1" dirty="0" smtClean="0">
                <a:latin typeface="+mn-ea"/>
                <a:ea typeface="+mn-ea"/>
              </a:rPr>
              <a:t>服务器</a:t>
            </a:r>
            <a:endParaRPr lang="en-US" altLang="zh-CN" sz="1600" b="1" dirty="0" smtClean="0">
              <a:latin typeface="+mn-ea"/>
              <a:ea typeface="+mn-ea"/>
            </a:endParaRPr>
          </a:p>
          <a:p>
            <a:pPr marL="285750" indent="-285750" fontAlgn="auto">
              <a:lnSpc>
                <a:spcPct val="250000"/>
              </a:lnSpc>
              <a:spcBef>
                <a:spcPts val="0"/>
              </a:spcBef>
              <a:spcAft>
                <a:spcPts val="0"/>
              </a:spcAft>
              <a:buClr>
                <a:schemeClr val="bg1">
                  <a:lumMod val="50000"/>
                </a:schemeClr>
              </a:buClr>
              <a:buSzPct val="70000"/>
              <a:buFont typeface="Wingdings" panose="05000000000000000000" pitchFamily="2" charset="2"/>
              <a:buChar char="l"/>
            </a:pPr>
            <a:r>
              <a:rPr lang="en-US" altLang="zh-CN" sz="1600" b="1" dirty="0" smtClean="0">
                <a:latin typeface="+mn-ea"/>
                <a:ea typeface="+mn-ea"/>
              </a:rPr>
              <a:t>CPU</a:t>
            </a:r>
            <a:r>
              <a:rPr lang="zh-CN" altLang="en-US" sz="1600" b="1" dirty="0">
                <a:latin typeface="+mn-ea"/>
                <a:ea typeface="+mn-ea"/>
              </a:rPr>
              <a:t>：</a:t>
            </a:r>
            <a:r>
              <a:rPr lang="en-US" altLang="zh-CN" sz="1600" b="1" dirty="0" err="1">
                <a:latin typeface="+mn-ea"/>
                <a:ea typeface="+mn-ea"/>
              </a:rPr>
              <a:t>Kunpeng</a:t>
            </a:r>
            <a:r>
              <a:rPr lang="en-US" altLang="zh-CN" sz="1600" b="1" dirty="0">
                <a:latin typeface="+mn-ea"/>
                <a:ea typeface="+mn-ea"/>
              </a:rPr>
              <a:t> </a:t>
            </a:r>
            <a:r>
              <a:rPr lang="en-US" altLang="zh-CN" sz="1600" b="1" dirty="0" smtClean="0">
                <a:latin typeface="+mn-ea"/>
                <a:ea typeface="+mn-ea"/>
              </a:rPr>
              <a:t>920</a:t>
            </a:r>
            <a:endParaRPr lang="en-US" altLang="zh-CN" sz="1600" b="1" dirty="0" smtClean="0">
              <a:latin typeface="+mn-ea"/>
              <a:ea typeface="+mn-ea"/>
            </a:endParaRPr>
          </a:p>
          <a:p>
            <a:pPr marL="285750" indent="-285750" fontAlgn="auto">
              <a:lnSpc>
                <a:spcPct val="250000"/>
              </a:lnSpc>
              <a:spcBef>
                <a:spcPts val="0"/>
              </a:spcBef>
              <a:spcAft>
                <a:spcPts val="0"/>
              </a:spcAft>
              <a:buClr>
                <a:schemeClr val="bg1">
                  <a:lumMod val="50000"/>
                </a:schemeClr>
              </a:buClr>
              <a:buSzPct val="70000"/>
              <a:buFont typeface="Wingdings" panose="05000000000000000000" pitchFamily="2" charset="2"/>
              <a:buChar char="l"/>
            </a:pPr>
            <a:r>
              <a:rPr lang="zh-CN" altLang="en-US" sz="1600" b="1" dirty="0" smtClean="0">
                <a:latin typeface="+mn-ea"/>
                <a:ea typeface="+mn-ea"/>
              </a:rPr>
              <a:t>操作系统*： </a:t>
            </a:r>
            <a:endParaRPr lang="en-US" altLang="zh-CN" sz="1600" b="1" dirty="0" smtClean="0">
              <a:latin typeface="+mn-ea"/>
              <a:ea typeface="+mn-ea"/>
            </a:endParaRPr>
          </a:p>
          <a:p>
            <a:pPr marL="742950" lvl="1" indent="-285750" fontAlgn="auto">
              <a:lnSpc>
                <a:spcPct val="250000"/>
              </a:lnSpc>
              <a:spcBef>
                <a:spcPts val="0"/>
              </a:spcBef>
              <a:spcAft>
                <a:spcPts val="0"/>
              </a:spcAft>
              <a:buClr>
                <a:schemeClr val="bg1">
                  <a:lumMod val="50000"/>
                </a:schemeClr>
              </a:buClr>
              <a:buSzPct val="70000"/>
              <a:buFont typeface="Wingdings" panose="05000000000000000000" pitchFamily="2" charset="2"/>
              <a:buChar char="p"/>
            </a:pPr>
            <a:r>
              <a:rPr lang="en-US" altLang="zh-CN" sz="1200" b="1" dirty="0" smtClean="0">
                <a:latin typeface="+mn-ea"/>
                <a:ea typeface="+mn-ea"/>
              </a:rPr>
              <a:t>CentOS </a:t>
            </a:r>
            <a:r>
              <a:rPr lang="en-US" altLang="zh-CN" sz="1200" b="1" dirty="0">
                <a:latin typeface="+mn-ea"/>
                <a:ea typeface="+mn-ea"/>
              </a:rPr>
              <a:t>7.6 4.14.0-115.el7a.0.1.aarch64 version </a:t>
            </a:r>
            <a:endParaRPr lang="en-US" altLang="zh-CN" sz="1200" b="1" dirty="0" smtClean="0">
              <a:latin typeface="+mn-ea"/>
              <a:ea typeface="+mn-ea"/>
            </a:endParaRPr>
          </a:p>
          <a:p>
            <a:pPr marL="742950" lvl="1" indent="-285750" fontAlgn="auto">
              <a:lnSpc>
                <a:spcPct val="250000"/>
              </a:lnSpc>
              <a:spcBef>
                <a:spcPts val="0"/>
              </a:spcBef>
              <a:spcAft>
                <a:spcPts val="0"/>
              </a:spcAft>
              <a:buClr>
                <a:schemeClr val="bg1">
                  <a:lumMod val="50000"/>
                </a:schemeClr>
              </a:buClr>
              <a:buSzPct val="70000"/>
              <a:buFont typeface="Wingdings" panose="05000000000000000000" pitchFamily="2" charset="2"/>
              <a:buChar char="p"/>
            </a:pPr>
            <a:r>
              <a:rPr lang="en-US" altLang="zh-CN" sz="1200" b="1" dirty="0" smtClean="0">
                <a:latin typeface="+mn-ea"/>
                <a:ea typeface="+mn-ea"/>
              </a:rPr>
              <a:t>SUSE </a:t>
            </a:r>
            <a:r>
              <a:rPr lang="en-US" altLang="zh-CN" sz="1200" b="1" dirty="0">
                <a:latin typeface="+mn-ea"/>
                <a:ea typeface="+mn-ea"/>
              </a:rPr>
              <a:t>15.1 4.12.14-195-default.aarch64 </a:t>
            </a:r>
            <a:r>
              <a:rPr lang="en-US" altLang="zh-CN" sz="1200" b="1" dirty="0" smtClean="0">
                <a:latin typeface="+mn-ea"/>
                <a:ea typeface="+mn-ea"/>
              </a:rPr>
              <a:t>version</a:t>
            </a:r>
            <a:endParaRPr lang="en-US" altLang="zh-CN" sz="1200" b="1" dirty="0" smtClean="0">
              <a:latin typeface="+mn-ea"/>
              <a:ea typeface="+mn-ea"/>
            </a:endParaRPr>
          </a:p>
          <a:p>
            <a:pPr marL="285750" indent="-285750" fontAlgn="auto">
              <a:lnSpc>
                <a:spcPct val="250000"/>
              </a:lnSpc>
              <a:spcBef>
                <a:spcPts val="0"/>
              </a:spcBef>
              <a:spcAft>
                <a:spcPts val="0"/>
              </a:spcAft>
              <a:buClr>
                <a:schemeClr val="bg1">
                  <a:lumMod val="50000"/>
                </a:schemeClr>
              </a:buClr>
              <a:buSzPct val="70000"/>
              <a:buFont typeface="Wingdings" panose="05000000000000000000" pitchFamily="2" charset="2"/>
              <a:buChar char="l"/>
            </a:pPr>
            <a:r>
              <a:rPr lang="zh-CN" altLang="en-US" sz="1600" b="1" dirty="0" smtClean="0">
                <a:latin typeface="+mn-ea"/>
                <a:ea typeface="+mn-ea"/>
              </a:rPr>
              <a:t>远程</a:t>
            </a:r>
            <a:r>
              <a:rPr lang="en-US" altLang="zh-CN" sz="1600" b="1" dirty="0" smtClean="0">
                <a:latin typeface="+mn-ea"/>
                <a:ea typeface="+mn-ea"/>
              </a:rPr>
              <a:t>SSH</a:t>
            </a:r>
            <a:r>
              <a:rPr lang="zh-CN" altLang="en-US" sz="1600" b="1" dirty="0" smtClean="0">
                <a:latin typeface="+mn-ea"/>
                <a:ea typeface="+mn-ea"/>
              </a:rPr>
              <a:t>登录工具已经在本地安装 </a:t>
            </a:r>
            <a:endParaRPr lang="zh-CN" altLang="en-US" sz="1600" b="1" dirty="0">
              <a:latin typeface="+mn-ea"/>
              <a:ea typeface="+mn-ea"/>
            </a:endParaRPr>
          </a:p>
        </p:txBody>
      </p:sp>
      <p:sp>
        <p:nvSpPr>
          <p:cNvPr id="13" name="文本框 12"/>
          <p:cNvSpPr txBox="1"/>
          <p:nvPr/>
        </p:nvSpPr>
        <p:spPr>
          <a:xfrm>
            <a:off x="1018238" y="5589240"/>
            <a:ext cx="5077762" cy="535531"/>
          </a:xfrm>
          <a:prstGeom prst="rect">
            <a:avLst/>
          </a:prstGeom>
          <a:noFill/>
          <a:ln>
            <a:solidFill>
              <a:schemeClr val="bg1"/>
            </a:solidFill>
          </a:ln>
        </p:spPr>
        <p:txBody>
          <a:bodyPr wrap="square" rtlCol="0">
            <a:spAutoFit/>
          </a:bodyPr>
          <a:lstStyle>
            <a:defPPr>
              <a:defRPr lang="zh-CN"/>
            </a:defPPr>
            <a:lvl1pPr>
              <a:defRPr sz="1400" b="1">
                <a:solidFill>
                  <a:srgbClr val="C00000"/>
                </a:solidFill>
                <a:latin typeface="+mn-ea"/>
                <a:ea typeface="+mn-ea"/>
              </a:defRPr>
            </a:lvl1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200" b="0" u="none" strike="noStrike" kern="0" cap="none" spc="0" normalizeH="0" baseline="0" noProof="0" dirty="0" smtClean="0">
                <a:ln>
                  <a:noFill/>
                </a:ln>
                <a:solidFill>
                  <a:schemeClr val="tx1"/>
                </a:solidFill>
                <a:effectLst/>
                <a:uLnTx/>
                <a:uFillTx/>
              </a:rPr>
              <a:t>*说明：</a:t>
            </a:r>
            <a:r>
              <a:rPr kumimoji="0" lang="en-US" altLang="zh-CN" sz="1200" b="0" u="none" strike="noStrike" kern="0" cap="none" spc="0" normalizeH="0" baseline="0" noProof="0" dirty="0" smtClean="0">
                <a:ln>
                  <a:noFill/>
                </a:ln>
                <a:solidFill>
                  <a:schemeClr val="tx1"/>
                </a:solidFill>
                <a:effectLst/>
                <a:uLnTx/>
                <a:uFillTx/>
              </a:rPr>
              <a:t>RPM</a:t>
            </a:r>
            <a:r>
              <a:rPr kumimoji="0" lang="zh-CN" altLang="en-US" sz="1200" b="0" u="none" strike="noStrike" kern="0" cap="none" spc="0" normalizeH="0" baseline="0" noProof="0" dirty="0" smtClean="0">
                <a:ln>
                  <a:noFill/>
                </a:ln>
                <a:solidFill>
                  <a:schemeClr val="tx1"/>
                </a:solidFill>
                <a:effectLst/>
                <a:uLnTx/>
                <a:uFillTx/>
              </a:rPr>
              <a:t>包目前只支持</a:t>
            </a:r>
            <a:r>
              <a:rPr kumimoji="0" lang="en-US" altLang="zh-CN" sz="1200" b="0" u="none" strike="noStrike" kern="0" cap="none" spc="0" normalizeH="0" baseline="0" noProof="0" dirty="0" smtClean="0">
                <a:ln>
                  <a:noFill/>
                </a:ln>
                <a:solidFill>
                  <a:schemeClr val="tx1"/>
                </a:solidFill>
                <a:effectLst/>
                <a:uLnTx/>
                <a:uFillTx/>
              </a:rPr>
              <a:t>CentOS 7.6</a:t>
            </a:r>
            <a:r>
              <a:rPr kumimoji="0" lang="zh-CN" altLang="en-US" sz="1200" b="0" u="none" strike="noStrike" kern="0" cap="none" spc="0" normalizeH="0" baseline="0" noProof="0" dirty="0" smtClean="0">
                <a:ln>
                  <a:noFill/>
                </a:ln>
                <a:solidFill>
                  <a:schemeClr val="tx1"/>
                </a:solidFill>
                <a:effectLst/>
                <a:uLnTx/>
                <a:uFillTx/>
              </a:rPr>
              <a:t>与</a:t>
            </a:r>
            <a:r>
              <a:rPr kumimoji="0" lang="en-US" altLang="zh-CN" sz="1200" b="0" u="none" strike="noStrike" kern="0" cap="none" spc="0" normalizeH="0" baseline="0" noProof="0" dirty="0" smtClean="0">
                <a:ln>
                  <a:noFill/>
                </a:ln>
                <a:solidFill>
                  <a:schemeClr val="tx1"/>
                </a:solidFill>
                <a:effectLst/>
                <a:uLnTx/>
                <a:uFillTx/>
              </a:rPr>
              <a:t>SUSE 15.1</a:t>
            </a:r>
            <a:r>
              <a:rPr kumimoji="0" lang="zh-CN" altLang="en-US" sz="1200" b="0" u="none" strike="noStrike" kern="0" cap="none" spc="0" normalizeH="0" baseline="0" noProof="0" dirty="0" smtClean="0">
                <a:ln>
                  <a:noFill/>
                </a:ln>
                <a:solidFill>
                  <a:schemeClr val="tx1"/>
                </a:solidFill>
                <a:effectLst/>
                <a:uLnTx/>
                <a:uFillTx/>
              </a:rPr>
              <a:t>两种操作系统，如需在其他操作系统使用加速库，建议使用源码方式编译安装</a:t>
            </a:r>
            <a:r>
              <a:rPr lang="zh-CN" altLang="en-US" sz="1200" b="0" kern="0" dirty="0">
                <a:solidFill>
                  <a:schemeClr val="tx1"/>
                </a:solidFill>
              </a:rPr>
              <a:t>。</a:t>
            </a:r>
            <a:endParaRPr kumimoji="0" lang="zh-CN" altLang="en-US" sz="1200" b="0" u="none" strike="noStrike" kern="0" cap="none" spc="0" normalizeH="0" baseline="0" noProof="0" dirty="0">
              <a:ln>
                <a:noFill/>
              </a:ln>
              <a:solidFill>
                <a:schemeClr val="tx1"/>
              </a:solidFill>
              <a:effectLst/>
              <a:uLnTx/>
              <a:uFillTx/>
            </a:endParaRPr>
          </a:p>
        </p:txBody>
      </p:sp>
      <p:pic>
        <p:nvPicPr>
          <p:cNvPr id="14" name="图片 13"/>
          <p:cNvPicPr>
            <a:picLocks noChangeAspect="1"/>
          </p:cNvPicPr>
          <p:nvPr/>
        </p:nvPicPr>
        <p:blipFill>
          <a:blip r:embed="rId1"/>
          <a:stretch>
            <a:fillRect/>
          </a:stretch>
        </p:blipFill>
        <p:spPr>
          <a:xfrm>
            <a:off x="6113246" y="1996393"/>
            <a:ext cx="5305209" cy="2044675"/>
          </a:xfrm>
          <a:prstGeom prst="rect">
            <a:avLst/>
          </a:prstGeom>
          <a:ln>
            <a:solidFill>
              <a:schemeClr val="bg1">
                <a:lumMod val="85000"/>
              </a:schemeClr>
            </a:solidFill>
          </a:ln>
        </p:spPr>
      </p:pic>
      <p:pic>
        <p:nvPicPr>
          <p:cNvPr id="15" name="图片 14"/>
          <p:cNvPicPr>
            <a:picLocks noChangeAspect="1"/>
          </p:cNvPicPr>
          <p:nvPr/>
        </p:nvPicPr>
        <p:blipFill>
          <a:blip r:embed="rId2"/>
          <a:stretch>
            <a:fillRect/>
          </a:stretch>
        </p:blipFill>
        <p:spPr>
          <a:xfrm>
            <a:off x="6109766" y="4113823"/>
            <a:ext cx="5308689" cy="2087485"/>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部署鲲鹏</a:t>
            </a:r>
            <a:r>
              <a:rPr lang="zh-CN" altLang="en-US" dirty="0" smtClean="0">
                <a:solidFill>
                  <a:schemeClr val="tx1"/>
                </a:solidFill>
              </a:rPr>
              <a:t>加速器</a:t>
            </a: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安装</a:t>
            </a:r>
            <a:r>
              <a:rPr lang="en-US" altLang="zh-CN" dirty="0" smtClean="0">
                <a:solidFill>
                  <a:schemeClr val="tx1"/>
                </a:solidFill>
              </a:rPr>
              <a:t>OpenSSL</a:t>
            </a:r>
            <a:endParaRPr lang="zh-CN" altLang="en-US" dirty="0">
              <a:solidFill>
                <a:schemeClr val="tx1"/>
              </a:solidFill>
            </a:endParaRPr>
          </a:p>
        </p:txBody>
      </p:sp>
      <p:sp>
        <p:nvSpPr>
          <p:cNvPr id="14" name="文本框 13"/>
          <p:cNvSpPr txBox="1"/>
          <p:nvPr/>
        </p:nvSpPr>
        <p:spPr>
          <a:xfrm>
            <a:off x="1200399" y="1265386"/>
            <a:ext cx="4379636"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OpenSSL</a:t>
            </a: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安装过程</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nvSpPr>
        <p:spPr>
          <a:xfrm>
            <a:off x="6276020" y="1265386"/>
            <a:ext cx="4572508"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步骤说明</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文本框 15"/>
          <p:cNvSpPr txBox="1"/>
          <p:nvPr/>
        </p:nvSpPr>
        <p:spPr>
          <a:xfrm>
            <a:off x="1008063" y="5933755"/>
            <a:ext cx="4764308" cy="535531"/>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200" b="0" u="none" strike="noStrike" kern="0" cap="none" spc="0" normalizeH="0" baseline="0" noProof="0" dirty="0" smtClean="0">
                <a:ln>
                  <a:noFill/>
                </a:ln>
                <a:solidFill>
                  <a:srgbClr val="1D1D1A"/>
                </a:solidFill>
                <a:effectLst/>
                <a:uLnTx/>
                <a:uFillTx/>
              </a:rPr>
              <a:t>说明：必须使用</a:t>
            </a:r>
            <a:r>
              <a:rPr kumimoji="0" lang="en-US" altLang="zh-CN" sz="1200" b="0" u="none" strike="noStrike" kern="0" cap="none" spc="0" normalizeH="0" baseline="0" noProof="0" dirty="0" smtClean="0">
                <a:ln>
                  <a:noFill/>
                </a:ln>
                <a:solidFill>
                  <a:srgbClr val="1D1D1A"/>
                </a:solidFill>
                <a:effectLst/>
                <a:uLnTx/>
                <a:uFillTx/>
              </a:rPr>
              <a:t>OpenSSL 1.1.1a</a:t>
            </a:r>
            <a:r>
              <a:rPr kumimoji="0" lang="zh-CN" altLang="en-US" sz="1200" b="0" u="none" strike="noStrike" kern="0" cap="none" spc="0" normalizeH="0" baseline="0" noProof="0" dirty="0" smtClean="0">
                <a:ln>
                  <a:noFill/>
                </a:ln>
                <a:solidFill>
                  <a:srgbClr val="1D1D1A"/>
                </a:solidFill>
                <a:effectLst/>
                <a:uLnTx/>
                <a:uFillTx/>
              </a:rPr>
              <a:t>或以上版本。</a:t>
            </a:r>
            <a:r>
              <a:rPr kumimoji="0" lang="en-US" altLang="zh-CN" sz="1200" b="0" u="none" strike="noStrike" kern="0" cap="none" spc="0" normalizeH="0" baseline="0" noProof="0" dirty="0" err="1" smtClean="0">
                <a:ln>
                  <a:noFill/>
                </a:ln>
                <a:solidFill>
                  <a:srgbClr val="1D1D1A"/>
                </a:solidFill>
                <a:effectLst/>
                <a:uLnTx/>
                <a:uFillTx/>
              </a:rPr>
              <a:t>Gcc</a:t>
            </a:r>
            <a:r>
              <a:rPr kumimoji="0" lang="zh-CN" altLang="en-US" sz="1200" b="0" u="none" strike="noStrike" kern="0" cap="none" spc="0" normalizeH="0" baseline="0" noProof="0" dirty="0" smtClean="0">
                <a:ln>
                  <a:noFill/>
                </a:ln>
                <a:solidFill>
                  <a:srgbClr val="1D1D1A"/>
                </a:solidFill>
                <a:effectLst/>
                <a:uLnTx/>
                <a:uFillTx/>
              </a:rPr>
              <a:t>推荐使用</a:t>
            </a:r>
            <a:r>
              <a:rPr kumimoji="0" lang="en-US" altLang="zh-CN" sz="1200" b="0" u="none" strike="noStrike" kern="0" cap="none" spc="0" normalizeH="0" baseline="0" noProof="0" dirty="0" smtClean="0">
                <a:ln>
                  <a:noFill/>
                </a:ln>
                <a:solidFill>
                  <a:srgbClr val="1D1D1A"/>
                </a:solidFill>
                <a:effectLst/>
                <a:uLnTx/>
                <a:uFillTx/>
              </a:rPr>
              <a:t>7.4.1</a:t>
            </a:r>
            <a:r>
              <a:rPr kumimoji="0" lang="zh-CN" altLang="en-US" sz="1200" b="0" u="none" strike="noStrike" kern="0" cap="none" spc="0" normalizeH="0" baseline="0" noProof="0" dirty="0" smtClean="0">
                <a:ln>
                  <a:noFill/>
                </a:ln>
                <a:solidFill>
                  <a:srgbClr val="1D1D1A"/>
                </a:solidFill>
                <a:effectLst/>
                <a:uLnTx/>
                <a:uFillTx/>
              </a:rPr>
              <a:t>及以上版本，</a:t>
            </a:r>
            <a:r>
              <a:rPr kumimoji="0" lang="en-US" altLang="zh-CN" sz="1200" b="0" u="none" strike="noStrike" kern="0" cap="none" spc="0" normalizeH="0" baseline="0" noProof="0" dirty="0" smtClean="0">
                <a:ln>
                  <a:noFill/>
                </a:ln>
                <a:solidFill>
                  <a:srgbClr val="1D1D1A"/>
                </a:solidFill>
                <a:effectLst/>
                <a:uLnTx/>
                <a:uFillTx/>
              </a:rPr>
              <a:t>make</a:t>
            </a:r>
            <a:r>
              <a:rPr kumimoji="0" lang="zh-CN" altLang="en-US" sz="1200" b="0" u="none" strike="noStrike" kern="0" cap="none" spc="0" normalizeH="0" baseline="0" noProof="0" dirty="0" smtClean="0">
                <a:ln>
                  <a:noFill/>
                </a:ln>
                <a:solidFill>
                  <a:srgbClr val="1D1D1A"/>
                </a:solidFill>
                <a:effectLst/>
                <a:uLnTx/>
                <a:uFillTx/>
              </a:rPr>
              <a:t>推荐使用</a:t>
            </a:r>
            <a:r>
              <a:rPr kumimoji="0" lang="en-US" altLang="zh-CN" sz="1200" b="0" u="none" strike="noStrike" kern="0" cap="none" spc="0" normalizeH="0" baseline="0" noProof="0" dirty="0" smtClean="0">
                <a:ln>
                  <a:noFill/>
                </a:ln>
                <a:solidFill>
                  <a:srgbClr val="1D1D1A"/>
                </a:solidFill>
                <a:effectLst/>
                <a:uLnTx/>
                <a:uFillTx/>
              </a:rPr>
              <a:t>3.82</a:t>
            </a:r>
            <a:r>
              <a:rPr kumimoji="0" lang="zh-CN" altLang="en-US" sz="1200" b="0" u="none" strike="noStrike" kern="0" cap="none" spc="0" normalizeH="0" baseline="0" noProof="0" dirty="0" smtClean="0">
                <a:ln>
                  <a:noFill/>
                </a:ln>
                <a:solidFill>
                  <a:srgbClr val="1D1D1A"/>
                </a:solidFill>
                <a:effectLst/>
                <a:uLnTx/>
                <a:uFillTx/>
              </a:rPr>
              <a:t>及以上版本。</a:t>
            </a:r>
            <a:endParaRPr kumimoji="0" lang="zh-CN" altLang="en-US" sz="1200" b="0" u="none" strike="noStrike" kern="0" cap="none" spc="0" normalizeH="0" baseline="0" noProof="0" dirty="0">
              <a:ln>
                <a:noFill/>
              </a:ln>
              <a:solidFill>
                <a:srgbClr val="1D1D1A"/>
              </a:solidFill>
              <a:effectLst/>
              <a:uLnTx/>
              <a:uFillTx/>
            </a:endParaRPr>
          </a:p>
        </p:txBody>
      </p:sp>
      <p:sp>
        <p:nvSpPr>
          <p:cNvPr id="17" name="文本框 16"/>
          <p:cNvSpPr txBox="1"/>
          <p:nvPr/>
        </p:nvSpPr>
        <p:spPr>
          <a:xfrm>
            <a:off x="1953408" y="3092347"/>
            <a:ext cx="2198155"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编译</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OpenSSL</a:t>
            </a:r>
            <a:endParaRPr kumimoji="0" lang="en-US" altLang="zh-CN" sz="14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文本框 17"/>
          <p:cNvSpPr txBox="1"/>
          <p:nvPr/>
        </p:nvSpPr>
        <p:spPr>
          <a:xfrm>
            <a:off x="1953408" y="4205345"/>
            <a:ext cx="2198154" cy="531262"/>
          </a:xfrm>
          <a:prstGeom prst="rect">
            <a:avLst/>
          </a:prstGeom>
          <a:solidFill>
            <a:srgbClr val="0070C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设置环境变量</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18"/>
          <p:cNvSpPr txBox="1"/>
          <p:nvPr/>
        </p:nvSpPr>
        <p:spPr>
          <a:xfrm>
            <a:off x="1953408" y="5335181"/>
            <a:ext cx="2198153"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安装检查</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0" name="直接箭头连接符 19"/>
          <p:cNvCxnSpPr>
            <a:stCxn id="23" idx="2"/>
            <a:endCxn id="17" idx="0"/>
          </p:cNvCxnSpPr>
          <p:nvPr/>
        </p:nvCxnSpPr>
        <p:spPr>
          <a:xfrm flipH="1">
            <a:off x="3052486" y="2577684"/>
            <a:ext cx="1" cy="514663"/>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1" name="直接箭头连接符 20"/>
          <p:cNvCxnSpPr>
            <a:stCxn id="17" idx="2"/>
            <a:endCxn id="18" idx="0"/>
          </p:cNvCxnSpPr>
          <p:nvPr/>
        </p:nvCxnSpPr>
        <p:spPr>
          <a:xfrm flipH="1">
            <a:off x="3052485" y="3623609"/>
            <a:ext cx="1" cy="581736"/>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2" name="直接箭头连接符 21"/>
          <p:cNvCxnSpPr>
            <a:stCxn id="18" idx="2"/>
            <a:endCxn id="19" idx="0"/>
          </p:cNvCxnSpPr>
          <p:nvPr/>
        </p:nvCxnSpPr>
        <p:spPr>
          <a:xfrm>
            <a:off x="3052485" y="4736607"/>
            <a:ext cx="0" cy="598574"/>
          </a:xfrm>
          <a:prstGeom prst="straightConnector1">
            <a:avLst/>
          </a:prstGeom>
          <a:noFill/>
          <a:ln w="28575" cap="flat" cmpd="sng" algn="ctr">
            <a:solidFill>
              <a:srgbClr val="EBEBEB">
                <a:lumMod val="75000"/>
              </a:srgbClr>
            </a:solidFill>
            <a:prstDash val="solid"/>
            <a:miter lim="800000"/>
            <a:tailEnd type="triangle"/>
          </a:ln>
          <a:effectLst/>
        </p:spPr>
      </p:cxnSp>
      <p:sp>
        <p:nvSpPr>
          <p:cNvPr id="23" name="文本框 22"/>
          <p:cNvSpPr txBox="1"/>
          <p:nvPr/>
        </p:nvSpPr>
        <p:spPr>
          <a:xfrm>
            <a:off x="1953409" y="2046422"/>
            <a:ext cx="2198156"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拷贝</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OpenSSL</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源码包</a:t>
            </a: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3"/>
          <p:cNvSpPr/>
          <p:nvPr/>
        </p:nvSpPr>
        <p:spPr>
          <a:xfrm>
            <a:off x="6175010" y="1956803"/>
            <a:ext cx="5308689" cy="4524315"/>
          </a:xfrm>
          <a:prstGeom prst="rect">
            <a:avLst/>
          </a:prstGeom>
        </p:spPr>
        <p:txBody>
          <a:bodyPr wrap="square">
            <a:spAutoFit/>
          </a:bodyPr>
          <a:lstStyle/>
          <a:p>
            <a:pPr fontAlgn="auto">
              <a:lnSpc>
                <a:spcPct val="15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rPr>
              <a:t>1</a:t>
            </a:r>
            <a:r>
              <a:rPr lang="zh-CN" altLang="en-US" sz="1600" dirty="0" smtClean="0">
                <a:solidFill>
                  <a:srgbClr val="1D1D1A"/>
                </a:solidFill>
                <a:latin typeface="微软雅黑" panose="020B0503020204020204" pitchFamily="34" charset="-122"/>
                <a:ea typeface="微软雅黑" panose="020B0503020204020204" pitchFamily="34" charset="-122"/>
              </a:rPr>
              <a:t>、将</a:t>
            </a:r>
            <a:r>
              <a:rPr lang="en-US" altLang="zh-CN" sz="1600" dirty="0" smtClean="0">
                <a:solidFill>
                  <a:srgbClr val="1D1D1A"/>
                </a:solidFill>
                <a:latin typeface="微软雅黑" panose="020B0503020204020204" pitchFamily="34" charset="-122"/>
                <a:ea typeface="微软雅黑" panose="020B0503020204020204" pitchFamily="34" charset="-122"/>
              </a:rPr>
              <a:t>OpenSSL</a:t>
            </a:r>
            <a:r>
              <a:rPr lang="zh-CN" altLang="en-US" sz="1600" dirty="0" smtClean="0">
                <a:solidFill>
                  <a:srgbClr val="1D1D1A"/>
                </a:solidFill>
                <a:latin typeface="微软雅黑" panose="020B0503020204020204" pitchFamily="34" charset="-122"/>
                <a:ea typeface="微软雅黑" panose="020B0503020204020204" pitchFamily="34" charset="-122"/>
              </a:rPr>
              <a:t>源码包拷贝到安装目录下</a:t>
            </a:r>
            <a:endParaRPr lang="en-US" altLang="zh-CN" sz="1600" i="1"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rPr>
              <a:t>2</a:t>
            </a:r>
            <a:r>
              <a:rPr lang="zh-CN" altLang="en-US" sz="1600" dirty="0" smtClean="0">
                <a:solidFill>
                  <a:srgbClr val="1D1D1A"/>
                </a:solidFill>
                <a:latin typeface="微软雅黑" panose="020B0503020204020204" pitchFamily="34" charset="-122"/>
                <a:ea typeface="微软雅黑" panose="020B0503020204020204" pitchFamily="34" charset="-122"/>
              </a:rPr>
              <a:t>、编译</a:t>
            </a:r>
            <a:r>
              <a:rPr lang="en-US" altLang="zh-CN" sz="1600" dirty="0" smtClean="0">
                <a:solidFill>
                  <a:srgbClr val="1D1D1A"/>
                </a:solidFill>
                <a:latin typeface="微软雅黑" panose="020B0503020204020204" pitchFamily="34" charset="-122"/>
                <a:ea typeface="微软雅黑" panose="020B0503020204020204" pitchFamily="34" charset="-122"/>
              </a:rPr>
              <a:t>OpenSSL</a:t>
            </a:r>
            <a:endParaRPr lang="en-US" altLang="zh-CN" sz="1600" dirty="0" smtClean="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600"/>
              </a:spcBef>
              <a:spcAft>
                <a:spcPts val="0"/>
              </a:spcAft>
            </a:pPr>
            <a:r>
              <a:rPr lang="en-US" altLang="zh-CN" sz="1200" dirty="0" smtClean="0">
                <a:solidFill>
                  <a:srgbClr val="1D1D1A"/>
                </a:solidFill>
                <a:latin typeface="微软雅黑" panose="020B0503020204020204" pitchFamily="34" charset="-122"/>
                <a:ea typeface="微软雅黑" panose="020B0503020204020204" pitchFamily="34" charset="-122"/>
              </a:rPr>
              <a:t>2.1 </a:t>
            </a:r>
            <a:r>
              <a:rPr lang="zh-CN" altLang="en-US" sz="1200" dirty="0" smtClean="0">
                <a:solidFill>
                  <a:srgbClr val="1D1D1A"/>
                </a:solidFill>
                <a:latin typeface="微软雅黑" panose="020B0503020204020204" pitchFamily="34" charset="-122"/>
                <a:ea typeface="微软雅黑" panose="020B0503020204020204" pitchFamily="34" charset="-122"/>
              </a:rPr>
              <a:t>执行</a:t>
            </a:r>
            <a:r>
              <a:rPr lang="en-US" altLang="zh-CN" sz="1200" dirty="0" smtClean="0">
                <a:solidFill>
                  <a:srgbClr val="1D1D1A"/>
                </a:solidFill>
                <a:latin typeface="微软雅黑" panose="020B0503020204020204" pitchFamily="34" charset="-122"/>
                <a:ea typeface="微软雅黑" panose="020B0503020204020204" pitchFamily="34" charset="-122"/>
              </a:rPr>
              <a:t>./</a:t>
            </a:r>
            <a:r>
              <a:rPr lang="en-US" altLang="zh-CN" sz="1200" dirty="0" err="1" smtClean="0">
                <a:solidFill>
                  <a:srgbClr val="1D1D1A"/>
                </a:solidFill>
                <a:latin typeface="微软雅黑" panose="020B0503020204020204" pitchFamily="34" charset="-122"/>
                <a:ea typeface="微软雅黑" panose="020B0503020204020204" pitchFamily="34" charset="-122"/>
              </a:rPr>
              <a:t>config</a:t>
            </a:r>
            <a:r>
              <a:rPr lang="zh-CN" altLang="en-US" sz="1200" dirty="0" smtClean="0">
                <a:solidFill>
                  <a:srgbClr val="1D1D1A"/>
                </a:solidFill>
                <a:latin typeface="微软雅黑" panose="020B0503020204020204" pitchFamily="34" charset="-122"/>
                <a:ea typeface="微软雅黑" panose="020B0503020204020204" pitchFamily="34" charset="-122"/>
              </a:rPr>
              <a:t>生成</a:t>
            </a:r>
            <a:r>
              <a:rPr lang="en-US" altLang="zh-CN" sz="1200" dirty="0" err="1" smtClean="0">
                <a:solidFill>
                  <a:srgbClr val="1D1D1A"/>
                </a:solidFill>
                <a:latin typeface="微软雅黑" panose="020B0503020204020204" pitchFamily="34" charset="-122"/>
                <a:ea typeface="微软雅黑" panose="020B0503020204020204" pitchFamily="34" charset="-122"/>
              </a:rPr>
              <a:t>makefile</a:t>
            </a:r>
            <a:endParaRPr lang="en-US" altLang="zh-CN" sz="1200" dirty="0" smtClean="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600"/>
              </a:spcBef>
              <a:spcAft>
                <a:spcPts val="0"/>
              </a:spcAft>
            </a:pPr>
            <a:r>
              <a:rPr lang="en-US" altLang="zh-CN" sz="1200" dirty="0" smtClean="0">
                <a:solidFill>
                  <a:srgbClr val="1D1D1A"/>
                </a:solidFill>
                <a:latin typeface="微软雅黑" panose="020B0503020204020204" pitchFamily="34" charset="-122"/>
                <a:ea typeface="微软雅黑" panose="020B0503020204020204" pitchFamily="34" charset="-122"/>
              </a:rPr>
              <a:t>2.2 </a:t>
            </a:r>
            <a:r>
              <a:rPr lang="zh-CN" altLang="en-US" sz="1200" dirty="0" smtClean="0">
                <a:solidFill>
                  <a:srgbClr val="1D1D1A"/>
                </a:solidFill>
                <a:latin typeface="微软雅黑" panose="020B0503020204020204" pitchFamily="34" charset="-122"/>
                <a:ea typeface="微软雅黑" panose="020B0503020204020204" pitchFamily="34" charset="-122"/>
              </a:rPr>
              <a:t>执行</a:t>
            </a:r>
            <a:r>
              <a:rPr lang="en-US" altLang="zh-CN" sz="1200" dirty="0" smtClean="0">
                <a:solidFill>
                  <a:srgbClr val="1D1D1A"/>
                </a:solidFill>
                <a:latin typeface="微软雅黑" panose="020B0503020204020204" pitchFamily="34" charset="-122"/>
                <a:ea typeface="微软雅黑" panose="020B0503020204020204" pitchFamily="34" charset="-122"/>
              </a:rPr>
              <a:t>make</a:t>
            </a:r>
            <a:r>
              <a:rPr lang="zh-CN" altLang="en-US" sz="1200" dirty="0" smtClean="0">
                <a:solidFill>
                  <a:srgbClr val="1D1D1A"/>
                </a:solidFill>
                <a:latin typeface="微软雅黑" panose="020B0503020204020204" pitchFamily="34" charset="-122"/>
                <a:ea typeface="微软雅黑" panose="020B0503020204020204" pitchFamily="34" charset="-122"/>
              </a:rPr>
              <a:t>命令编译</a:t>
            </a:r>
            <a:r>
              <a:rPr lang="en-US" altLang="zh-CN" sz="1200" dirty="0" smtClean="0">
                <a:solidFill>
                  <a:srgbClr val="1D1D1A"/>
                </a:solidFill>
                <a:latin typeface="微软雅黑" panose="020B0503020204020204" pitchFamily="34" charset="-122"/>
                <a:ea typeface="微软雅黑" panose="020B0503020204020204" pitchFamily="34" charset="-122"/>
              </a:rPr>
              <a:t>OpenSSL</a:t>
            </a:r>
            <a:endParaRPr lang="en-US" altLang="zh-CN" sz="1200" dirty="0" smtClean="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600"/>
              </a:spcBef>
              <a:spcAft>
                <a:spcPts val="0"/>
              </a:spcAft>
            </a:pPr>
            <a:r>
              <a:rPr lang="en-US" altLang="zh-CN" sz="1200" dirty="0" smtClean="0">
                <a:solidFill>
                  <a:srgbClr val="1D1D1A"/>
                </a:solidFill>
                <a:latin typeface="微软雅黑" panose="020B0503020204020204" pitchFamily="34" charset="-122"/>
                <a:ea typeface="微软雅黑" panose="020B0503020204020204" pitchFamily="34" charset="-122"/>
              </a:rPr>
              <a:t>2.3 </a:t>
            </a:r>
            <a:r>
              <a:rPr lang="zh-CN" altLang="en-US" sz="1200" dirty="0" smtClean="0">
                <a:solidFill>
                  <a:srgbClr val="1D1D1A"/>
                </a:solidFill>
                <a:latin typeface="微软雅黑" panose="020B0503020204020204" pitchFamily="34" charset="-122"/>
                <a:ea typeface="微软雅黑" panose="020B0503020204020204" pitchFamily="34" charset="-122"/>
              </a:rPr>
              <a:t>执行安装脚本</a:t>
            </a:r>
            <a:r>
              <a:rPr lang="en-US" altLang="zh-CN" sz="1200" dirty="0" smtClean="0">
                <a:solidFill>
                  <a:srgbClr val="1D1D1A"/>
                </a:solidFill>
                <a:latin typeface="微软雅黑" panose="020B0503020204020204" pitchFamily="34" charset="-122"/>
                <a:ea typeface="微软雅黑" panose="020B0503020204020204" pitchFamily="34" charset="-122"/>
              </a:rPr>
              <a:t>make install</a:t>
            </a:r>
            <a:r>
              <a:rPr lang="zh-CN" altLang="en-US" sz="1200" dirty="0" smtClean="0">
                <a:solidFill>
                  <a:srgbClr val="1D1D1A"/>
                </a:solidFill>
                <a:latin typeface="微软雅黑" panose="020B0503020204020204" pitchFamily="34" charset="-122"/>
                <a:ea typeface="微软雅黑" panose="020B0503020204020204" pitchFamily="34" charset="-122"/>
              </a:rPr>
              <a:t>，默认部署路径为</a:t>
            </a:r>
            <a:r>
              <a:rPr lang="en-US" altLang="zh-CN" sz="1200" dirty="0" smtClean="0">
                <a:solidFill>
                  <a:srgbClr val="1D1D1A"/>
                </a:solidFill>
                <a:latin typeface="微软雅黑" panose="020B0503020204020204" pitchFamily="34" charset="-122"/>
                <a:ea typeface="微软雅黑" panose="020B0503020204020204" pitchFamily="34" charset="-122"/>
              </a:rPr>
              <a:t>/</a:t>
            </a:r>
            <a:r>
              <a:rPr lang="en-US" altLang="zh-CN" sz="1200" dirty="0" err="1" smtClean="0">
                <a:solidFill>
                  <a:srgbClr val="1D1D1A"/>
                </a:solidFill>
                <a:latin typeface="微软雅黑" panose="020B0503020204020204" pitchFamily="34" charset="-122"/>
                <a:ea typeface="微软雅黑" panose="020B0503020204020204" pitchFamily="34" charset="-122"/>
              </a:rPr>
              <a:t>usr</a:t>
            </a:r>
            <a:r>
              <a:rPr lang="en-US" altLang="zh-CN" sz="1200" dirty="0" smtClean="0">
                <a:solidFill>
                  <a:srgbClr val="1D1D1A"/>
                </a:solidFill>
                <a:latin typeface="微软雅黑" panose="020B0503020204020204" pitchFamily="34" charset="-122"/>
                <a:ea typeface="微软雅黑" panose="020B0503020204020204" pitchFamily="34" charset="-122"/>
              </a:rPr>
              <a:t>/local</a:t>
            </a:r>
            <a:endParaRPr lang="en-US" altLang="zh-CN" sz="1200"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smtClean="0">
                <a:solidFill>
                  <a:prstClr val="black"/>
                </a:solidFill>
                <a:latin typeface="微软雅黑" panose="020B0503020204020204" pitchFamily="34" charset="-122"/>
                <a:ea typeface="微软雅黑" panose="020B0503020204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rPr>
              <a:t>、设置环境变量（以默认路径为例）</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lvl="1" fontAlgn="auto">
              <a:lnSpc>
                <a:spcPct val="1500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rPr>
              <a:t>export LD_LIBRARY_PATH=$LD_LIBRARY_PATH:/</a:t>
            </a:r>
            <a:r>
              <a:rPr lang="en-US" altLang="zh-CN" sz="1200" dirty="0" err="1">
                <a:solidFill>
                  <a:srgbClr val="1D1D1A"/>
                </a:solidFill>
                <a:latin typeface="微软雅黑" panose="020B0503020204020204" pitchFamily="34" charset="-122"/>
                <a:ea typeface="微软雅黑" panose="020B0503020204020204" pitchFamily="34" charset="-122"/>
              </a:rPr>
              <a:t>usr</a:t>
            </a:r>
            <a:r>
              <a:rPr lang="en-US" altLang="zh-CN" sz="1200" dirty="0">
                <a:solidFill>
                  <a:srgbClr val="1D1D1A"/>
                </a:solidFill>
                <a:latin typeface="微软雅黑" panose="020B0503020204020204" pitchFamily="34" charset="-122"/>
                <a:ea typeface="微软雅黑" panose="020B0503020204020204" pitchFamily="34" charset="-122"/>
              </a:rPr>
              <a:t>/local/lib </a:t>
            </a:r>
            <a:endParaRPr lang="en-US" altLang="zh-CN" sz="1200" dirty="0" smtClean="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0"/>
              </a:spcBef>
              <a:spcAft>
                <a:spcPts val="0"/>
              </a:spcAft>
            </a:pPr>
            <a:r>
              <a:rPr lang="en-US" altLang="zh-CN" sz="1200" dirty="0" smtClean="0">
                <a:solidFill>
                  <a:srgbClr val="1D1D1A"/>
                </a:solidFill>
                <a:latin typeface="微软雅黑" panose="020B0503020204020204" pitchFamily="34" charset="-122"/>
                <a:ea typeface="微软雅黑" panose="020B0503020204020204" pitchFamily="34" charset="-122"/>
              </a:rPr>
              <a:t>export </a:t>
            </a:r>
            <a:r>
              <a:rPr lang="en-US" altLang="zh-CN" sz="1200" dirty="0">
                <a:solidFill>
                  <a:srgbClr val="1D1D1A"/>
                </a:solidFill>
                <a:latin typeface="微软雅黑" panose="020B0503020204020204" pitchFamily="34" charset="-122"/>
                <a:ea typeface="微软雅黑" panose="020B0503020204020204" pitchFamily="34" charset="-122"/>
              </a:rPr>
              <a:t>OPENSSL_ENGINES=/</a:t>
            </a:r>
            <a:r>
              <a:rPr lang="en-US" altLang="zh-CN" sz="1200" dirty="0" err="1">
                <a:solidFill>
                  <a:srgbClr val="1D1D1A"/>
                </a:solidFill>
                <a:latin typeface="微软雅黑" panose="020B0503020204020204" pitchFamily="34" charset="-122"/>
                <a:ea typeface="微软雅黑" panose="020B0503020204020204" pitchFamily="34" charset="-122"/>
              </a:rPr>
              <a:t>usr</a:t>
            </a:r>
            <a:r>
              <a:rPr lang="en-US" altLang="zh-CN" sz="1200" dirty="0">
                <a:solidFill>
                  <a:srgbClr val="1D1D1A"/>
                </a:solidFill>
                <a:latin typeface="微软雅黑" panose="020B0503020204020204" pitchFamily="34" charset="-122"/>
                <a:ea typeface="微软雅黑" panose="020B0503020204020204" pitchFamily="34" charset="-122"/>
              </a:rPr>
              <a:t>/local/lib/engines-1.1</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smtClean="0">
                <a:solidFill>
                  <a:prstClr val="black"/>
                </a:solidFill>
                <a:latin typeface="微软雅黑" panose="020B0503020204020204" pitchFamily="34" charset="-122"/>
                <a:ea typeface="微软雅黑" panose="020B0503020204020204" pitchFamily="34" charset="-122"/>
              </a:rPr>
              <a:t>4</a:t>
            </a:r>
            <a:r>
              <a:rPr lang="zh-CN" altLang="en-US" sz="1600" dirty="0" smtClean="0">
                <a:solidFill>
                  <a:prstClr val="black"/>
                </a:solidFill>
                <a:latin typeface="微软雅黑" panose="020B0503020204020204" pitchFamily="34" charset="-122"/>
                <a:ea typeface="微软雅黑" panose="020B0503020204020204" pitchFamily="34" charset="-122"/>
              </a:rPr>
              <a:t>、安装检查</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lvl="1" fontAlgn="auto">
              <a:lnSpc>
                <a:spcPct val="1500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rPr>
              <a:t>1. </a:t>
            </a:r>
            <a:r>
              <a:rPr lang="zh-CN" altLang="en-US" sz="1200" dirty="0">
                <a:solidFill>
                  <a:srgbClr val="1D1D1A"/>
                </a:solidFill>
                <a:latin typeface="微软雅黑" panose="020B0503020204020204" pitchFamily="34" charset="-122"/>
                <a:ea typeface="微软雅黑" panose="020B0503020204020204" pitchFamily="34" charset="-122"/>
              </a:rPr>
              <a:t>执行</a:t>
            </a:r>
            <a:r>
              <a:rPr lang="en-US" altLang="zh-CN" sz="1200" dirty="0">
                <a:solidFill>
                  <a:srgbClr val="1D1D1A"/>
                </a:solidFill>
                <a:latin typeface="微软雅黑" panose="020B0503020204020204" pitchFamily="34" charset="-122"/>
                <a:ea typeface="微软雅黑" panose="020B0503020204020204" pitchFamily="34" charset="-122"/>
              </a:rPr>
              <a:t>cd</a:t>
            </a:r>
            <a:r>
              <a:rPr lang="zh-CN" altLang="en-US" sz="1200" dirty="0">
                <a:solidFill>
                  <a:srgbClr val="1D1D1A"/>
                </a:solidFill>
                <a:latin typeface="微软雅黑" panose="020B0503020204020204" pitchFamily="34" charset="-122"/>
                <a:ea typeface="微软雅黑" panose="020B0503020204020204" pitchFamily="34" charset="-122"/>
              </a:rPr>
              <a:t>命令，进入到</a:t>
            </a:r>
            <a:r>
              <a:rPr lang="en-US" altLang="zh-CN" sz="1200" dirty="0">
                <a:solidFill>
                  <a:srgbClr val="1D1D1A"/>
                </a:solidFill>
                <a:latin typeface="微软雅黑" panose="020B0503020204020204" pitchFamily="34" charset="-122"/>
                <a:ea typeface="微软雅黑" panose="020B0503020204020204" pitchFamily="34" charset="-122"/>
              </a:rPr>
              <a:t>/</a:t>
            </a:r>
            <a:r>
              <a:rPr lang="en-US" altLang="zh-CN" sz="1200" dirty="0" err="1">
                <a:solidFill>
                  <a:srgbClr val="1D1D1A"/>
                </a:solidFill>
                <a:latin typeface="微软雅黑" panose="020B0503020204020204" pitchFamily="34" charset="-122"/>
                <a:ea typeface="微软雅黑" panose="020B0503020204020204" pitchFamily="34" charset="-122"/>
              </a:rPr>
              <a:t>usr</a:t>
            </a:r>
            <a:r>
              <a:rPr lang="en-US" altLang="zh-CN" sz="1200" dirty="0">
                <a:solidFill>
                  <a:srgbClr val="1D1D1A"/>
                </a:solidFill>
                <a:latin typeface="微软雅黑" panose="020B0503020204020204" pitchFamily="34" charset="-122"/>
                <a:ea typeface="微软雅黑" panose="020B0503020204020204" pitchFamily="34" charset="-122"/>
              </a:rPr>
              <a:t>/local/bin</a:t>
            </a:r>
            <a:r>
              <a:rPr lang="zh-CN" altLang="en-US" sz="1200" dirty="0">
                <a:solidFill>
                  <a:srgbClr val="1D1D1A"/>
                </a:solidFill>
                <a:latin typeface="微软雅黑" panose="020B0503020204020204" pitchFamily="34" charset="-122"/>
                <a:ea typeface="微软雅黑" panose="020B0503020204020204" pitchFamily="34" charset="-122"/>
              </a:rPr>
              <a:t>目录</a:t>
            </a:r>
            <a:r>
              <a:rPr lang="zh-CN" altLang="en-US" sz="1200" dirty="0" smtClean="0">
                <a:solidFill>
                  <a:srgbClr val="1D1D1A"/>
                </a:solidFill>
                <a:latin typeface="微软雅黑" panose="020B0503020204020204" pitchFamily="34" charset="-122"/>
                <a:ea typeface="微软雅黑" panose="020B0503020204020204" pitchFamily="34" charset="-122"/>
              </a:rPr>
              <a:t>下</a:t>
            </a:r>
            <a:endParaRPr lang="zh-CN" altLang="en-US" sz="1200" dirty="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rPr>
              <a:t>2. </a:t>
            </a:r>
            <a:r>
              <a:rPr lang="zh-CN" altLang="en-US" sz="1200" dirty="0">
                <a:solidFill>
                  <a:srgbClr val="1D1D1A"/>
                </a:solidFill>
                <a:latin typeface="微软雅黑" panose="020B0503020204020204" pitchFamily="34" charset="-122"/>
                <a:ea typeface="微软雅黑" panose="020B0503020204020204" pitchFamily="34" charset="-122"/>
              </a:rPr>
              <a:t>执行</a:t>
            </a:r>
            <a:r>
              <a:rPr lang="en-US" altLang="zh-CN" sz="1200" dirty="0">
                <a:solidFill>
                  <a:srgbClr val="1D1D1A"/>
                </a:solidFill>
                <a:latin typeface="微软雅黑" panose="020B0503020204020204" pitchFamily="34" charset="-122"/>
                <a:ea typeface="微软雅黑" panose="020B0503020204020204" pitchFamily="34" charset="-122"/>
              </a:rPr>
              <a:t>./</a:t>
            </a:r>
            <a:r>
              <a:rPr lang="en-US" altLang="zh-CN" sz="1200" dirty="0" err="1">
                <a:solidFill>
                  <a:srgbClr val="1D1D1A"/>
                </a:solidFill>
                <a:latin typeface="微软雅黑" panose="020B0503020204020204" pitchFamily="34" charset="-122"/>
                <a:ea typeface="微软雅黑" panose="020B0503020204020204" pitchFamily="34" charset="-122"/>
              </a:rPr>
              <a:t>openssl</a:t>
            </a:r>
            <a:r>
              <a:rPr lang="en-US" altLang="zh-CN" sz="1200" dirty="0">
                <a:solidFill>
                  <a:srgbClr val="1D1D1A"/>
                </a:solidFill>
                <a:latin typeface="微软雅黑" panose="020B0503020204020204" pitchFamily="34" charset="-122"/>
                <a:ea typeface="微软雅黑" panose="020B0503020204020204" pitchFamily="34" charset="-122"/>
              </a:rPr>
              <a:t> version</a:t>
            </a:r>
            <a:r>
              <a:rPr lang="zh-CN" altLang="en-US" sz="1200" dirty="0">
                <a:solidFill>
                  <a:srgbClr val="1D1D1A"/>
                </a:solidFill>
                <a:latin typeface="微软雅黑" panose="020B0503020204020204" pitchFamily="34" charset="-122"/>
                <a:ea typeface="微软雅黑" panose="020B0503020204020204" pitchFamily="34" charset="-122"/>
              </a:rPr>
              <a:t>命令查看版本</a:t>
            </a:r>
            <a:r>
              <a:rPr lang="zh-CN" altLang="en-US" sz="1200" dirty="0" smtClean="0">
                <a:solidFill>
                  <a:srgbClr val="1D1D1A"/>
                </a:solidFill>
                <a:latin typeface="微软雅黑" panose="020B0503020204020204" pitchFamily="34" charset="-122"/>
                <a:ea typeface="微软雅黑" panose="020B0503020204020204" pitchFamily="34" charset="-122"/>
              </a:rPr>
              <a:t>信息</a:t>
            </a:r>
            <a:endParaRPr lang="zh-CN" altLang="en-US" sz="1200" dirty="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rPr>
              <a:t>[</a:t>
            </a:r>
            <a:r>
              <a:rPr lang="en-US" altLang="zh-CN" sz="1200" dirty="0" err="1">
                <a:solidFill>
                  <a:srgbClr val="1D1D1A"/>
                </a:solidFill>
                <a:latin typeface="微软雅黑" panose="020B0503020204020204" pitchFamily="34" charset="-122"/>
                <a:ea typeface="微软雅黑" panose="020B0503020204020204" pitchFamily="34" charset="-122"/>
              </a:rPr>
              <a:t>root@localhost</a:t>
            </a:r>
            <a:r>
              <a:rPr lang="en-US" altLang="zh-CN" sz="1200" dirty="0">
                <a:solidFill>
                  <a:srgbClr val="1D1D1A"/>
                </a:solidFill>
                <a:latin typeface="微软雅黑" panose="020B0503020204020204" pitchFamily="34" charset="-122"/>
                <a:ea typeface="微软雅黑" panose="020B0503020204020204" pitchFamily="34" charset="-122"/>
              </a:rPr>
              <a:t> bin]# ./</a:t>
            </a:r>
            <a:r>
              <a:rPr lang="en-US" altLang="zh-CN" sz="1200" dirty="0" err="1">
                <a:solidFill>
                  <a:srgbClr val="1D1D1A"/>
                </a:solidFill>
                <a:latin typeface="微软雅黑" panose="020B0503020204020204" pitchFamily="34" charset="-122"/>
                <a:ea typeface="微软雅黑" panose="020B0503020204020204" pitchFamily="34" charset="-122"/>
              </a:rPr>
              <a:t>openssl</a:t>
            </a:r>
            <a:r>
              <a:rPr lang="en-US" altLang="zh-CN" sz="1200" dirty="0">
                <a:solidFill>
                  <a:srgbClr val="1D1D1A"/>
                </a:solidFill>
                <a:latin typeface="微软雅黑" panose="020B0503020204020204" pitchFamily="34" charset="-122"/>
                <a:ea typeface="微软雅黑" panose="020B0503020204020204" pitchFamily="34" charset="-122"/>
              </a:rPr>
              <a:t> version</a:t>
            </a:r>
            <a:endParaRPr lang="en-US" altLang="zh-CN" sz="1200" dirty="0">
              <a:solidFill>
                <a:srgbClr val="1D1D1A"/>
              </a:solidFill>
              <a:latin typeface="微软雅黑" panose="020B0503020204020204" pitchFamily="34" charset="-122"/>
              <a:ea typeface="微软雅黑" panose="020B0503020204020204" pitchFamily="34" charset="-122"/>
            </a:endParaRPr>
          </a:p>
          <a:p>
            <a:pPr lvl="1" fontAlgn="auto">
              <a:lnSpc>
                <a:spcPct val="1500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rPr>
              <a:t>OpenSSL 1.1.1a 20 Nov 2018 //</a:t>
            </a:r>
            <a:r>
              <a:rPr lang="zh-CN" altLang="en-US" sz="1200" dirty="0">
                <a:solidFill>
                  <a:srgbClr val="1D1D1A"/>
                </a:solidFill>
                <a:latin typeface="微软雅黑" panose="020B0503020204020204" pitchFamily="34" charset="-122"/>
                <a:ea typeface="微软雅黑" panose="020B0503020204020204" pitchFamily="34" charset="-122"/>
              </a:rPr>
              <a:t>显示该格式内容说明安装成功</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安装加速器软件包（ </a:t>
            </a:r>
            <a:r>
              <a:rPr lang="en-US" altLang="zh-CN" dirty="0">
                <a:solidFill>
                  <a:schemeClr val="tx1"/>
                </a:solidFill>
              </a:rPr>
              <a:t>RPM</a:t>
            </a:r>
            <a:r>
              <a:rPr lang="zh-CN" altLang="en-US" dirty="0">
                <a:solidFill>
                  <a:schemeClr val="tx1"/>
                </a:solidFill>
              </a:rPr>
              <a:t>包安装 ）</a:t>
            </a:r>
            <a:endParaRPr lang="zh-CN" altLang="en-US" dirty="0">
              <a:solidFill>
                <a:schemeClr val="tx1"/>
              </a:solidFill>
            </a:endParaRPr>
          </a:p>
        </p:txBody>
      </p:sp>
      <p:sp>
        <p:nvSpPr>
          <p:cNvPr id="12" name="文本框 11"/>
          <p:cNvSpPr txBox="1"/>
          <p:nvPr/>
        </p:nvSpPr>
        <p:spPr>
          <a:xfrm>
            <a:off x="1970421" y="1233488"/>
            <a:ext cx="3059965" cy="432000"/>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加速器软件包安装过程</a:t>
            </a:r>
            <a:endParaRPr kumimoji="0" lang="zh-CN" altLang="en-US" sz="1600" b="1"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p:txBody>
      </p:sp>
      <p:sp>
        <p:nvSpPr>
          <p:cNvPr id="13" name="文本框 12"/>
          <p:cNvSpPr txBox="1"/>
          <p:nvPr/>
        </p:nvSpPr>
        <p:spPr>
          <a:xfrm>
            <a:off x="6960096" y="1221112"/>
            <a:ext cx="3600000" cy="432000"/>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步骤说明</a:t>
            </a:r>
            <a:endParaRPr kumimoji="0" lang="zh-CN" altLang="en-US" sz="1600" b="1"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p:txBody>
      </p:sp>
      <p:sp>
        <p:nvSpPr>
          <p:cNvPr id="14" name="文本框 13"/>
          <p:cNvSpPr txBox="1"/>
          <p:nvPr/>
        </p:nvSpPr>
        <p:spPr>
          <a:xfrm>
            <a:off x="1019828" y="5902337"/>
            <a:ext cx="4979925" cy="461665"/>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000" b="0" u="none" strike="noStrike" kern="0" cap="none" spc="0" normalizeH="0" baseline="0" noProof="0" dirty="0" smtClean="0">
                <a:ln>
                  <a:noFill/>
                </a:ln>
                <a:solidFill>
                  <a:srgbClr val="1D1D1A"/>
                </a:solidFill>
                <a:effectLst/>
                <a:uLnTx/>
                <a:uFillTx/>
              </a:rPr>
              <a:t>说明：</a:t>
            </a:r>
            <a:r>
              <a:rPr kumimoji="0" lang="zh-CN" altLang="en-US" sz="1000" b="0" u="none" strike="noStrike" kern="0" cap="none" spc="0" normalizeH="0" baseline="0" noProof="0" dirty="0">
                <a:ln>
                  <a:noFill/>
                </a:ln>
                <a:solidFill>
                  <a:srgbClr val="1D1D1A"/>
                </a:solidFill>
                <a:effectLst/>
                <a:uLnTx/>
                <a:uFillTx/>
              </a:rPr>
              <a:t>只支持</a:t>
            </a:r>
            <a:r>
              <a:rPr kumimoji="0" lang="en-US" altLang="zh-CN" sz="1000" b="0" u="none" strike="noStrike" kern="0" cap="none" spc="0" normalizeH="0" baseline="0" noProof="0" dirty="0">
                <a:ln>
                  <a:noFill/>
                </a:ln>
                <a:solidFill>
                  <a:srgbClr val="1D1D1A"/>
                </a:solidFill>
                <a:effectLst/>
                <a:uLnTx/>
                <a:uFillTx/>
              </a:rPr>
              <a:t>CentOS 7.6</a:t>
            </a:r>
            <a:r>
              <a:rPr kumimoji="0" lang="zh-CN" altLang="en-US" sz="1000" b="0" u="none" strike="noStrike" kern="0" cap="none" spc="0" normalizeH="0" baseline="0" noProof="0" dirty="0">
                <a:ln>
                  <a:noFill/>
                </a:ln>
                <a:solidFill>
                  <a:srgbClr val="1D1D1A"/>
                </a:solidFill>
                <a:effectLst/>
                <a:uLnTx/>
                <a:uFillTx/>
              </a:rPr>
              <a:t>与</a:t>
            </a:r>
            <a:r>
              <a:rPr kumimoji="0" lang="en-US" altLang="zh-CN" sz="1000" b="0" u="none" strike="noStrike" kern="0" cap="none" spc="0" normalizeH="0" baseline="0" noProof="0" dirty="0">
                <a:ln>
                  <a:noFill/>
                </a:ln>
                <a:solidFill>
                  <a:srgbClr val="1D1D1A"/>
                </a:solidFill>
                <a:effectLst/>
                <a:uLnTx/>
                <a:uFillTx/>
              </a:rPr>
              <a:t>SUSE 15.1</a:t>
            </a:r>
            <a:r>
              <a:rPr kumimoji="0" lang="zh-CN" altLang="en-US" sz="1000" b="0" u="none" strike="noStrike" kern="0" cap="none" spc="0" normalizeH="0" baseline="0" noProof="0" dirty="0">
                <a:ln>
                  <a:noFill/>
                </a:ln>
                <a:solidFill>
                  <a:srgbClr val="1D1D1A"/>
                </a:solidFill>
                <a:effectLst/>
                <a:uLnTx/>
                <a:uFillTx/>
              </a:rPr>
              <a:t>两种</a:t>
            </a:r>
            <a:r>
              <a:rPr kumimoji="0" lang="zh-CN" altLang="en-US" sz="1000" b="0" u="none" strike="noStrike" kern="0" cap="none" spc="0" normalizeH="0" baseline="0" noProof="0" dirty="0" smtClean="0">
                <a:ln>
                  <a:noFill/>
                </a:ln>
                <a:solidFill>
                  <a:srgbClr val="1D1D1A"/>
                </a:solidFill>
                <a:effectLst/>
                <a:uLnTx/>
                <a:uFillTx/>
              </a:rPr>
              <a:t>操作系统进行</a:t>
            </a:r>
            <a:r>
              <a:rPr kumimoji="0" lang="en-US" altLang="zh-CN" sz="1000" b="0" u="none" strike="noStrike" kern="0" cap="none" spc="0" normalizeH="0" baseline="0" noProof="0" dirty="0" smtClean="0">
                <a:ln>
                  <a:noFill/>
                </a:ln>
                <a:solidFill>
                  <a:srgbClr val="1D1D1A"/>
                </a:solidFill>
                <a:effectLst/>
                <a:uLnTx/>
                <a:uFillTx/>
              </a:rPr>
              <a:t>RPM</a:t>
            </a:r>
            <a:r>
              <a:rPr kumimoji="0" lang="zh-CN" altLang="en-US" sz="1000" b="0" u="none" strike="noStrike" kern="0" cap="none" spc="0" normalizeH="0" baseline="0" noProof="0" dirty="0" smtClean="0">
                <a:ln>
                  <a:noFill/>
                </a:ln>
                <a:solidFill>
                  <a:srgbClr val="1D1D1A"/>
                </a:solidFill>
                <a:effectLst/>
                <a:uLnTx/>
                <a:uFillTx/>
              </a:rPr>
              <a:t>方式安装，其他</a:t>
            </a:r>
            <a:r>
              <a:rPr kumimoji="0" lang="en-US" altLang="zh-CN" sz="1000" b="0" u="none" strike="noStrike" kern="0" cap="none" spc="0" normalizeH="0" baseline="0" noProof="0" dirty="0" smtClean="0">
                <a:ln>
                  <a:noFill/>
                </a:ln>
                <a:solidFill>
                  <a:srgbClr val="1D1D1A"/>
                </a:solidFill>
                <a:effectLst/>
                <a:uLnTx/>
                <a:uFillTx/>
              </a:rPr>
              <a:t>OS</a:t>
            </a:r>
            <a:r>
              <a:rPr kumimoji="0" lang="zh-CN" altLang="en-US" sz="1000" b="0" u="none" strike="noStrike" kern="0" cap="none" spc="0" normalizeH="0" baseline="0" noProof="0" dirty="0" smtClean="0">
                <a:ln>
                  <a:noFill/>
                </a:ln>
                <a:solidFill>
                  <a:srgbClr val="1D1D1A"/>
                </a:solidFill>
                <a:effectLst/>
                <a:uLnTx/>
                <a:uFillTx/>
              </a:rPr>
              <a:t>请按照源码方式安装。</a:t>
            </a:r>
            <a:endParaRPr kumimoji="0" lang="zh-CN" altLang="en-US" sz="1000" b="0" u="none" strike="noStrike" kern="0" cap="none" spc="0" normalizeH="0" baseline="0" noProof="0" dirty="0">
              <a:ln>
                <a:noFill/>
              </a:ln>
              <a:solidFill>
                <a:srgbClr val="1D1D1A"/>
              </a:solidFill>
              <a:effectLst/>
              <a:uLnTx/>
              <a:uFillTx/>
            </a:endParaRPr>
          </a:p>
        </p:txBody>
      </p:sp>
      <p:sp>
        <p:nvSpPr>
          <p:cNvPr id="15" name="文本框 14"/>
          <p:cNvSpPr txBox="1"/>
          <p:nvPr/>
        </p:nvSpPr>
        <p:spPr>
          <a:xfrm>
            <a:off x="2252258" y="3622181"/>
            <a:ext cx="2198155"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安装加速器软件包</a:t>
            </a:r>
            <a:endParaRPr kumimoji="0" lang="en-US" altLang="zh-CN" sz="14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endParaRPr>
          </a:p>
        </p:txBody>
      </p:sp>
      <p:sp>
        <p:nvSpPr>
          <p:cNvPr id="16" name="文本框 15"/>
          <p:cNvSpPr txBox="1"/>
          <p:nvPr/>
        </p:nvSpPr>
        <p:spPr>
          <a:xfrm>
            <a:off x="2252258" y="5061476"/>
            <a:ext cx="2198154" cy="531262"/>
          </a:xfrm>
          <a:prstGeom prst="rect">
            <a:avLst/>
          </a:prstGeom>
          <a:solidFill>
            <a:srgbClr val="FFC00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安装检查</a:t>
            </a:r>
            <a:endParaRPr kumimoji="0" lang="en-US" altLang="zh-CN"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cxnSp>
        <p:nvCxnSpPr>
          <p:cNvPr id="17" name="直接箭头连接符 16"/>
          <p:cNvCxnSpPr>
            <a:stCxn id="19" idx="2"/>
            <a:endCxn id="15" idx="0"/>
          </p:cNvCxnSpPr>
          <p:nvPr/>
        </p:nvCxnSpPr>
        <p:spPr>
          <a:xfrm flipH="1">
            <a:off x="3351336" y="2714147"/>
            <a:ext cx="1" cy="908034"/>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18" name="直接箭头连接符 17"/>
          <p:cNvCxnSpPr>
            <a:stCxn id="15" idx="2"/>
            <a:endCxn id="16" idx="0"/>
          </p:cNvCxnSpPr>
          <p:nvPr/>
        </p:nvCxnSpPr>
        <p:spPr>
          <a:xfrm flipH="1">
            <a:off x="3351335" y="4153443"/>
            <a:ext cx="1" cy="908033"/>
          </a:xfrm>
          <a:prstGeom prst="straightConnector1">
            <a:avLst/>
          </a:prstGeom>
          <a:noFill/>
          <a:ln w="28575" cap="flat" cmpd="sng" algn="ctr">
            <a:solidFill>
              <a:srgbClr val="EBEBEB">
                <a:lumMod val="75000"/>
              </a:srgbClr>
            </a:solidFill>
            <a:prstDash val="solid"/>
            <a:miter lim="800000"/>
            <a:tailEnd type="triangle"/>
          </a:ln>
          <a:effectLst/>
        </p:spPr>
      </p:cxnSp>
      <p:sp>
        <p:nvSpPr>
          <p:cNvPr id="19" name="文本框 18"/>
          <p:cNvSpPr txBox="1"/>
          <p:nvPr/>
        </p:nvSpPr>
        <p:spPr>
          <a:xfrm>
            <a:off x="2252259" y="2182885"/>
            <a:ext cx="2198156"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拷贝软件包</a:t>
            </a:r>
            <a:endParaRPr kumimoji="0" lang="zh-CN" altLang="en-US"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sp>
        <p:nvSpPr>
          <p:cNvPr id="20" name="矩形 19"/>
          <p:cNvSpPr/>
          <p:nvPr/>
        </p:nvSpPr>
        <p:spPr>
          <a:xfrm>
            <a:off x="6096000" y="1693024"/>
            <a:ext cx="5538397" cy="4708981"/>
          </a:xfrm>
          <a:prstGeom prst="rect">
            <a:avLst/>
          </a:prstGeom>
        </p:spPr>
        <p:txBody>
          <a:bodyPr wrap="square">
            <a:spAutoFit/>
          </a:bodyPr>
          <a:lstStyle/>
          <a:p>
            <a:pPr fontAlgn="auto">
              <a:spcBef>
                <a:spcPts val="600"/>
              </a:spcBef>
              <a:spcAft>
                <a:spcPts val="0"/>
              </a:spcAft>
            </a:pPr>
            <a:r>
              <a:rPr lang="en-US" altLang="zh-CN" sz="1600" dirty="0" smtClean="0">
                <a:solidFill>
                  <a:srgbClr val="1D1D1A"/>
                </a:solidFill>
                <a:latin typeface="+mn-ea"/>
                <a:ea typeface="+mn-ea"/>
              </a:rPr>
              <a:t>1</a:t>
            </a:r>
            <a:r>
              <a:rPr lang="zh-CN" altLang="en-US" sz="1600" dirty="0" smtClean="0">
                <a:solidFill>
                  <a:srgbClr val="1D1D1A"/>
                </a:solidFill>
                <a:latin typeface="+mn-ea"/>
                <a:ea typeface="+mn-ea"/>
              </a:rPr>
              <a:t>、将加速器软件包拷贝到安装目录下</a:t>
            </a:r>
            <a:endParaRPr lang="en-US" altLang="zh-CN" sz="1600" dirty="0" smtClean="0">
              <a:solidFill>
                <a:srgbClr val="1D1D1A"/>
              </a:solidFill>
              <a:latin typeface="+mn-ea"/>
              <a:ea typeface="+mn-ea"/>
            </a:endParaRPr>
          </a:p>
          <a:p>
            <a:pPr lvl="1" fontAlgn="auto">
              <a:spcBef>
                <a:spcPts val="600"/>
              </a:spcBef>
              <a:spcAft>
                <a:spcPts val="0"/>
              </a:spcAft>
            </a:pPr>
            <a:r>
              <a:rPr lang="en-US" altLang="zh-CN" sz="1200" dirty="0" smtClean="0">
                <a:solidFill>
                  <a:srgbClr val="1D1D1A"/>
                </a:solidFill>
                <a:latin typeface="+mn-ea"/>
                <a:ea typeface="+mn-ea"/>
              </a:rPr>
              <a:t>1.1 </a:t>
            </a:r>
            <a:r>
              <a:rPr lang="zh-CN" altLang="en-US" sz="1200" dirty="0" smtClean="0">
                <a:solidFill>
                  <a:srgbClr val="1D1D1A"/>
                </a:solidFill>
                <a:latin typeface="+mn-ea"/>
                <a:ea typeface="+mn-ea"/>
              </a:rPr>
              <a:t>安装</a:t>
            </a:r>
            <a:r>
              <a:rPr lang="zh-CN" altLang="en-US" sz="1200" dirty="0">
                <a:solidFill>
                  <a:srgbClr val="1D1D1A"/>
                </a:solidFill>
                <a:latin typeface="+mn-ea"/>
                <a:ea typeface="+mn-ea"/>
              </a:rPr>
              <a:t>前需完成</a:t>
            </a:r>
            <a:r>
              <a:rPr lang="en-US" altLang="zh-CN" sz="1200" dirty="0">
                <a:solidFill>
                  <a:srgbClr val="1D1D1A"/>
                </a:solidFill>
                <a:latin typeface="+mn-ea"/>
                <a:ea typeface="+mn-ea"/>
              </a:rPr>
              <a:t>OpenSSL 1.1.1a</a:t>
            </a:r>
            <a:r>
              <a:rPr lang="zh-CN" altLang="en-US" sz="1200" dirty="0">
                <a:solidFill>
                  <a:srgbClr val="1D1D1A"/>
                </a:solidFill>
                <a:latin typeface="+mn-ea"/>
                <a:ea typeface="+mn-ea"/>
              </a:rPr>
              <a:t>及以上版本已正确安装</a:t>
            </a:r>
            <a:endParaRPr lang="en-US" altLang="zh-CN" sz="1200" dirty="0">
              <a:solidFill>
                <a:srgbClr val="1D1D1A"/>
              </a:solidFill>
              <a:latin typeface="+mn-ea"/>
              <a:ea typeface="+mn-ea"/>
            </a:endParaRPr>
          </a:p>
          <a:p>
            <a:pPr fontAlgn="auto">
              <a:spcBef>
                <a:spcPts val="600"/>
              </a:spcBef>
              <a:spcAft>
                <a:spcPts val="0"/>
              </a:spcAft>
            </a:pPr>
            <a:r>
              <a:rPr lang="en-US" altLang="zh-CN" sz="1600" dirty="0" smtClean="0">
                <a:solidFill>
                  <a:srgbClr val="1D1D1A"/>
                </a:solidFill>
                <a:latin typeface="+mn-ea"/>
                <a:ea typeface="+mn-ea"/>
              </a:rPr>
              <a:t>2</a:t>
            </a:r>
            <a:r>
              <a:rPr lang="zh-CN" altLang="en-US" sz="1600" dirty="0" smtClean="0">
                <a:solidFill>
                  <a:srgbClr val="1D1D1A"/>
                </a:solidFill>
                <a:latin typeface="+mn-ea"/>
                <a:ea typeface="+mn-ea"/>
              </a:rPr>
              <a:t>、安装加速器软件包</a:t>
            </a:r>
            <a:endParaRPr lang="en-US" altLang="zh-CN" sz="1600" dirty="0" smtClean="0">
              <a:solidFill>
                <a:srgbClr val="1D1D1A"/>
              </a:solidFill>
              <a:latin typeface="+mn-ea"/>
              <a:ea typeface="+mn-ea"/>
            </a:endParaRPr>
          </a:p>
          <a:p>
            <a:pPr lvl="1" fontAlgn="auto">
              <a:lnSpc>
                <a:spcPts val="1200"/>
              </a:lnSpc>
              <a:spcBef>
                <a:spcPts val="600"/>
              </a:spcBef>
              <a:spcAft>
                <a:spcPts val="0"/>
              </a:spcAft>
            </a:pPr>
            <a:r>
              <a:rPr lang="en-US" altLang="zh-CN" sz="1200" dirty="0" smtClean="0">
                <a:solidFill>
                  <a:srgbClr val="1D1D1A"/>
                </a:solidFill>
                <a:latin typeface="+mn-ea"/>
                <a:ea typeface="+mn-ea"/>
              </a:rPr>
              <a:t>2.1 </a:t>
            </a:r>
            <a:r>
              <a:rPr lang="zh-CN" altLang="en-US" sz="1200" dirty="0" smtClean="0">
                <a:solidFill>
                  <a:srgbClr val="1D1D1A"/>
                </a:solidFill>
                <a:latin typeface="+mn-ea"/>
                <a:ea typeface="+mn-ea"/>
              </a:rPr>
              <a:t>执行</a:t>
            </a:r>
            <a:r>
              <a:rPr lang="en-US" altLang="zh-CN" sz="1200" dirty="0" smtClean="0">
                <a:solidFill>
                  <a:srgbClr val="1D1D1A"/>
                </a:solidFill>
                <a:latin typeface="+mn-ea"/>
                <a:ea typeface="+mn-ea"/>
              </a:rPr>
              <a:t>rpm -</a:t>
            </a:r>
            <a:r>
              <a:rPr lang="en-US" altLang="zh-CN" sz="1200" dirty="0" err="1" smtClean="0">
                <a:solidFill>
                  <a:srgbClr val="1D1D1A"/>
                </a:solidFill>
                <a:latin typeface="+mn-ea"/>
                <a:ea typeface="+mn-ea"/>
              </a:rPr>
              <a:t>ivh</a:t>
            </a:r>
            <a:r>
              <a:rPr lang="zh-CN" altLang="en-US" sz="1200" dirty="0" smtClean="0">
                <a:solidFill>
                  <a:srgbClr val="1D1D1A"/>
                </a:solidFill>
                <a:latin typeface="+mn-ea"/>
                <a:ea typeface="+mn-ea"/>
              </a:rPr>
              <a:t>命令安装加速驱动软件包，以</a:t>
            </a:r>
            <a:r>
              <a:rPr lang="en-US" altLang="zh-CN" sz="1200" dirty="0" err="1" smtClean="0">
                <a:solidFill>
                  <a:srgbClr val="1D1D1A"/>
                </a:solidFill>
                <a:latin typeface="+mn-ea"/>
                <a:ea typeface="+mn-ea"/>
              </a:rPr>
              <a:t>uacce</a:t>
            </a:r>
            <a:r>
              <a:rPr lang="zh-CN" altLang="en-US" sz="1200" dirty="0" smtClean="0">
                <a:solidFill>
                  <a:srgbClr val="1D1D1A"/>
                </a:solidFill>
                <a:latin typeface="+mn-ea"/>
                <a:ea typeface="+mn-ea"/>
              </a:rPr>
              <a:t>为例</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a:t>
            </a:r>
            <a:r>
              <a:rPr lang="en-US" altLang="zh-CN" sz="1200" dirty="0" err="1" smtClean="0">
                <a:solidFill>
                  <a:srgbClr val="1D1D1A"/>
                </a:solidFill>
                <a:latin typeface="+mn-ea"/>
                <a:ea typeface="+mn-ea"/>
              </a:rPr>
              <a:t>root@localhost</a:t>
            </a:r>
            <a:r>
              <a:rPr lang="en-US" altLang="zh-CN" sz="1200" dirty="0" smtClean="0">
                <a:solidFill>
                  <a:srgbClr val="1D1D1A"/>
                </a:solidFill>
                <a:latin typeface="+mn-ea"/>
                <a:ea typeface="+mn-ea"/>
              </a:rPr>
              <a:t> home]# rpm -</a:t>
            </a:r>
            <a:r>
              <a:rPr lang="en-US" altLang="zh-CN" sz="1200" dirty="0" err="1" smtClean="0">
                <a:solidFill>
                  <a:srgbClr val="1D1D1A"/>
                </a:solidFill>
                <a:latin typeface="+mn-ea"/>
                <a:ea typeface="+mn-ea"/>
              </a:rPr>
              <a:t>ivh</a:t>
            </a:r>
            <a:r>
              <a:rPr lang="en-US" altLang="zh-CN" sz="1200" dirty="0" smtClean="0">
                <a:solidFill>
                  <a:srgbClr val="1D1D1A"/>
                </a:solidFill>
                <a:latin typeface="+mn-ea"/>
                <a:ea typeface="+mn-ea"/>
              </a:rPr>
              <a:t> uacce-1.0.1-1.centos7.6.aarch64.rpm</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Preparing... #################################</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[100%]</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checking installed modules</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Updating / installing...</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1:uacce-1.0.1-1.centos7.6 #################################</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[100%]</a:t>
            </a:r>
            <a:endParaRPr lang="en-US" altLang="zh-CN" sz="1200" dirty="0" smtClean="0">
              <a:solidFill>
                <a:srgbClr val="1D1D1A"/>
              </a:solidFill>
              <a:latin typeface="+mn-ea"/>
              <a:ea typeface="+mn-ea"/>
            </a:endParaRPr>
          </a:p>
          <a:p>
            <a:pPr lvl="2" fontAlgn="auto">
              <a:lnSpc>
                <a:spcPts val="1200"/>
              </a:lnSpc>
              <a:spcBef>
                <a:spcPts val="600"/>
              </a:spcBef>
              <a:spcAft>
                <a:spcPts val="0"/>
              </a:spcAft>
            </a:pPr>
            <a:r>
              <a:rPr lang="en-US" altLang="zh-CN" sz="1200" dirty="0" smtClean="0">
                <a:solidFill>
                  <a:srgbClr val="1D1D1A"/>
                </a:solidFill>
                <a:latin typeface="+mn-ea"/>
                <a:ea typeface="+mn-ea"/>
              </a:rPr>
              <a:t>modules installed</a:t>
            </a:r>
            <a:endParaRPr lang="en-US" altLang="zh-CN" sz="1200" dirty="0" smtClean="0">
              <a:solidFill>
                <a:srgbClr val="1D1D1A"/>
              </a:solidFill>
              <a:latin typeface="+mn-ea"/>
              <a:ea typeface="+mn-ea"/>
            </a:endParaRPr>
          </a:p>
          <a:p>
            <a:pPr lvl="1" fontAlgn="auto">
              <a:lnSpc>
                <a:spcPts val="1200"/>
              </a:lnSpc>
              <a:spcBef>
                <a:spcPts val="600"/>
              </a:spcBef>
              <a:spcAft>
                <a:spcPts val="0"/>
              </a:spcAft>
            </a:pPr>
            <a:r>
              <a:rPr lang="en-US" altLang="zh-CN" sz="1200" dirty="0" smtClean="0">
                <a:solidFill>
                  <a:srgbClr val="1D1D1A"/>
                </a:solidFill>
                <a:latin typeface="+mn-ea"/>
                <a:ea typeface="+mn-ea"/>
              </a:rPr>
              <a:t>2.2 </a:t>
            </a:r>
            <a:r>
              <a:rPr lang="zh-CN" altLang="en-US" sz="1200" dirty="0" smtClean="0">
                <a:solidFill>
                  <a:srgbClr val="1D1D1A"/>
                </a:solidFill>
                <a:latin typeface="+mn-ea"/>
                <a:ea typeface="+mn-ea"/>
              </a:rPr>
              <a:t>参考步骤</a:t>
            </a:r>
            <a:r>
              <a:rPr lang="en-US" altLang="zh-CN" sz="1200" dirty="0" smtClean="0">
                <a:solidFill>
                  <a:srgbClr val="1D1D1A"/>
                </a:solidFill>
                <a:latin typeface="+mn-ea"/>
                <a:ea typeface="+mn-ea"/>
              </a:rPr>
              <a:t>2.1</a:t>
            </a:r>
            <a:r>
              <a:rPr lang="zh-CN" altLang="en-US" sz="1200" dirty="0" smtClean="0">
                <a:solidFill>
                  <a:srgbClr val="1D1D1A"/>
                </a:solidFill>
                <a:latin typeface="+mn-ea"/>
                <a:ea typeface="+mn-ea"/>
              </a:rPr>
              <a:t>，依次安装</a:t>
            </a:r>
            <a:r>
              <a:rPr lang="en-US" altLang="zh-CN" sz="1200" dirty="0" err="1" smtClean="0">
                <a:solidFill>
                  <a:srgbClr val="1D1D1A"/>
                </a:solidFill>
                <a:latin typeface="+mn-ea"/>
                <a:ea typeface="+mn-ea"/>
              </a:rPr>
              <a:t>hisi_hpre</a:t>
            </a:r>
            <a:r>
              <a:rPr lang="zh-CN" altLang="en-US" sz="1200" dirty="0" smtClean="0">
                <a:solidFill>
                  <a:srgbClr val="1D1D1A"/>
                </a:solidFill>
                <a:latin typeface="+mn-ea"/>
                <a:ea typeface="+mn-ea"/>
              </a:rPr>
              <a:t>，</a:t>
            </a:r>
            <a:r>
              <a:rPr lang="en-US" altLang="zh-CN" sz="1200" dirty="0" smtClean="0">
                <a:solidFill>
                  <a:srgbClr val="1D1D1A"/>
                </a:solidFill>
                <a:latin typeface="+mn-ea"/>
                <a:ea typeface="+mn-ea"/>
              </a:rPr>
              <a:t>hisi_sec2</a:t>
            </a:r>
            <a:r>
              <a:rPr lang="zh-CN" altLang="en-US" sz="1200" dirty="0" smtClean="0">
                <a:solidFill>
                  <a:srgbClr val="1D1D1A"/>
                </a:solidFill>
                <a:latin typeface="+mn-ea"/>
                <a:ea typeface="+mn-ea"/>
              </a:rPr>
              <a:t>，</a:t>
            </a:r>
            <a:r>
              <a:rPr lang="en-US" altLang="zh-CN" sz="1200" dirty="0" err="1" smtClean="0">
                <a:solidFill>
                  <a:srgbClr val="1D1D1A"/>
                </a:solidFill>
                <a:latin typeface="+mn-ea"/>
                <a:ea typeface="+mn-ea"/>
              </a:rPr>
              <a:t>hisi_rde</a:t>
            </a:r>
            <a:r>
              <a:rPr lang="zh-CN" altLang="en-US" sz="1200" dirty="0" smtClean="0">
                <a:solidFill>
                  <a:srgbClr val="1D1D1A"/>
                </a:solidFill>
                <a:latin typeface="+mn-ea"/>
                <a:ea typeface="+mn-ea"/>
              </a:rPr>
              <a:t>，</a:t>
            </a:r>
            <a:r>
              <a:rPr lang="en-US" altLang="zh-CN" sz="1200" dirty="0" err="1" smtClean="0">
                <a:solidFill>
                  <a:srgbClr val="1D1D1A"/>
                </a:solidFill>
                <a:latin typeface="+mn-ea"/>
                <a:ea typeface="+mn-ea"/>
              </a:rPr>
              <a:t>hisi_zip</a:t>
            </a:r>
            <a:r>
              <a:rPr lang="zh-CN" altLang="en-US" sz="1200" dirty="0" smtClean="0">
                <a:solidFill>
                  <a:srgbClr val="1D1D1A"/>
                </a:solidFill>
                <a:latin typeface="+mn-ea"/>
                <a:ea typeface="+mn-ea"/>
              </a:rPr>
              <a:t>驱动软件包和</a:t>
            </a:r>
            <a:r>
              <a:rPr lang="en-US" altLang="zh-CN" sz="1200" dirty="0" err="1" smtClean="0">
                <a:solidFill>
                  <a:srgbClr val="1D1D1A"/>
                </a:solidFill>
                <a:latin typeface="+mn-ea"/>
                <a:ea typeface="+mn-ea"/>
              </a:rPr>
              <a:t>libwd</a:t>
            </a:r>
            <a:r>
              <a:rPr lang="zh-CN" altLang="en-US" sz="1200" dirty="0" smtClean="0">
                <a:solidFill>
                  <a:srgbClr val="1D1D1A"/>
                </a:solidFill>
                <a:latin typeface="+mn-ea"/>
                <a:ea typeface="+mn-ea"/>
              </a:rPr>
              <a:t>，</a:t>
            </a:r>
            <a:r>
              <a:rPr lang="en-US" altLang="zh-CN" sz="1200" dirty="0" err="1" smtClean="0">
                <a:solidFill>
                  <a:srgbClr val="1D1D1A"/>
                </a:solidFill>
                <a:latin typeface="+mn-ea"/>
                <a:ea typeface="+mn-ea"/>
              </a:rPr>
              <a:t>libkae</a:t>
            </a:r>
            <a:r>
              <a:rPr lang="zh-CN" altLang="en-US" sz="1200" dirty="0" smtClean="0">
                <a:solidFill>
                  <a:srgbClr val="1D1D1A"/>
                </a:solidFill>
                <a:latin typeface="+mn-ea"/>
                <a:ea typeface="+mn-ea"/>
              </a:rPr>
              <a:t>引擎软件包。</a:t>
            </a:r>
            <a:endParaRPr lang="en-US" altLang="zh-CN" sz="1200" dirty="0" smtClean="0">
              <a:solidFill>
                <a:srgbClr val="1D1D1A"/>
              </a:solidFill>
              <a:latin typeface="+mn-ea"/>
              <a:ea typeface="+mn-ea"/>
            </a:endParaRPr>
          </a:p>
          <a:p>
            <a:pPr fontAlgn="auto">
              <a:spcBef>
                <a:spcPts val="600"/>
              </a:spcBef>
              <a:spcAft>
                <a:spcPts val="0"/>
              </a:spcAft>
            </a:pPr>
            <a:r>
              <a:rPr lang="en-US" altLang="zh-CN" sz="1600" dirty="0" smtClean="0">
                <a:solidFill>
                  <a:prstClr val="black"/>
                </a:solidFill>
                <a:latin typeface="+mn-ea"/>
                <a:ea typeface="+mn-ea"/>
              </a:rPr>
              <a:t>3</a:t>
            </a:r>
            <a:r>
              <a:rPr lang="zh-CN" altLang="en-US" sz="1600" dirty="0" smtClean="0">
                <a:solidFill>
                  <a:prstClr val="black"/>
                </a:solidFill>
                <a:latin typeface="+mn-ea"/>
                <a:ea typeface="+mn-ea"/>
              </a:rPr>
              <a:t>、安装检查</a:t>
            </a:r>
            <a:endParaRPr lang="en-US" altLang="zh-CN" sz="1600" dirty="0" smtClean="0">
              <a:solidFill>
                <a:prstClr val="black"/>
              </a:solidFill>
              <a:latin typeface="+mn-ea"/>
              <a:ea typeface="+mn-ea"/>
            </a:endParaRPr>
          </a:p>
          <a:p>
            <a:pPr lvl="1" fontAlgn="auto">
              <a:lnSpc>
                <a:spcPts val="1200"/>
              </a:lnSpc>
              <a:spcBef>
                <a:spcPts val="600"/>
              </a:spcBef>
              <a:spcAft>
                <a:spcPts val="0"/>
              </a:spcAft>
            </a:pPr>
            <a:r>
              <a:rPr lang="en-US" altLang="zh-CN" sz="1200" dirty="0" smtClean="0">
                <a:solidFill>
                  <a:srgbClr val="1D1D1A"/>
                </a:solidFill>
                <a:latin typeface="+mn-ea"/>
                <a:ea typeface="+mn-ea"/>
              </a:rPr>
              <a:t>3.1 </a:t>
            </a:r>
            <a:r>
              <a:rPr lang="zh-CN" altLang="en-US" sz="1200" dirty="0" smtClean="0">
                <a:solidFill>
                  <a:srgbClr val="1D1D1A"/>
                </a:solidFill>
                <a:latin typeface="+mn-ea"/>
                <a:ea typeface="+mn-ea"/>
              </a:rPr>
              <a:t>使用</a:t>
            </a:r>
            <a:r>
              <a:rPr lang="en-US" altLang="zh-CN" sz="1200" dirty="0">
                <a:solidFill>
                  <a:srgbClr val="1D1D1A"/>
                </a:solidFill>
                <a:latin typeface="+mn-ea"/>
                <a:ea typeface="+mn-ea"/>
              </a:rPr>
              <a:t>rpm -</a:t>
            </a:r>
            <a:r>
              <a:rPr lang="en-US" altLang="zh-CN" sz="1200" dirty="0" err="1">
                <a:solidFill>
                  <a:srgbClr val="1D1D1A"/>
                </a:solidFill>
                <a:latin typeface="+mn-ea"/>
                <a:ea typeface="+mn-ea"/>
              </a:rPr>
              <a:t>qa</a:t>
            </a:r>
            <a:r>
              <a:rPr lang="en-US" altLang="zh-CN" sz="1200" dirty="0">
                <a:solidFill>
                  <a:srgbClr val="1D1D1A"/>
                </a:solidFill>
                <a:latin typeface="+mn-ea"/>
                <a:ea typeface="+mn-ea"/>
              </a:rPr>
              <a:t> |grep </a:t>
            </a:r>
            <a:r>
              <a:rPr lang="zh-CN" altLang="en-US" sz="1200" dirty="0">
                <a:solidFill>
                  <a:srgbClr val="1D1D1A"/>
                </a:solidFill>
                <a:latin typeface="+mn-ea"/>
                <a:ea typeface="+mn-ea"/>
              </a:rPr>
              <a:t>查看加速器软件包</a:t>
            </a:r>
            <a:r>
              <a:rPr lang="zh-CN" altLang="en-US" sz="1200" dirty="0" smtClean="0">
                <a:solidFill>
                  <a:srgbClr val="1D1D1A"/>
                </a:solidFill>
                <a:latin typeface="+mn-ea"/>
                <a:ea typeface="+mn-ea"/>
              </a:rPr>
              <a:t>。</a:t>
            </a:r>
            <a:endParaRPr lang="en-US" altLang="zh-CN" sz="1200" dirty="0" smtClean="0">
              <a:solidFill>
                <a:srgbClr val="1D1D1A"/>
              </a:solidFill>
              <a:latin typeface="+mn-ea"/>
              <a:ea typeface="+mn-ea"/>
            </a:endParaRPr>
          </a:p>
          <a:p>
            <a:pPr lvl="2" fontAlgn="auto">
              <a:lnSpc>
                <a:spcPts val="1200"/>
              </a:lnSpc>
              <a:spcBef>
                <a:spcPts val="0"/>
              </a:spcBef>
              <a:spcAft>
                <a:spcPts val="0"/>
              </a:spcAft>
            </a:pPr>
            <a:r>
              <a:rPr lang="en-US" altLang="zh-CN" sz="1200" dirty="0">
                <a:solidFill>
                  <a:srgbClr val="1D1D1A"/>
                </a:solidFill>
                <a:latin typeface="+mn-ea"/>
                <a:ea typeface="+mn-ea"/>
              </a:rPr>
              <a:t>[</a:t>
            </a:r>
            <a:r>
              <a:rPr lang="en-US" altLang="zh-CN" sz="1200" dirty="0" err="1">
                <a:solidFill>
                  <a:srgbClr val="1D1D1A"/>
                </a:solidFill>
                <a:latin typeface="+mn-ea"/>
                <a:ea typeface="+mn-ea"/>
              </a:rPr>
              <a:t>root@localhost</a:t>
            </a:r>
            <a:r>
              <a:rPr lang="en-US" altLang="zh-CN" sz="1200" dirty="0">
                <a:solidFill>
                  <a:srgbClr val="1D1D1A"/>
                </a:solidFill>
                <a:latin typeface="+mn-ea"/>
                <a:ea typeface="+mn-ea"/>
              </a:rPr>
              <a:t> home]# rpm -</a:t>
            </a:r>
            <a:r>
              <a:rPr lang="en-US" altLang="zh-CN" sz="1200" dirty="0" err="1">
                <a:solidFill>
                  <a:srgbClr val="1D1D1A"/>
                </a:solidFill>
                <a:latin typeface="+mn-ea"/>
                <a:ea typeface="+mn-ea"/>
              </a:rPr>
              <a:t>qa</a:t>
            </a:r>
            <a:r>
              <a:rPr lang="en-US" altLang="zh-CN" sz="1200" dirty="0">
                <a:solidFill>
                  <a:srgbClr val="1D1D1A"/>
                </a:solidFill>
                <a:latin typeface="+mn-ea"/>
                <a:ea typeface="+mn-ea"/>
              </a:rPr>
              <a:t> </a:t>
            </a:r>
            <a:r>
              <a:rPr lang="en-US" altLang="zh-CN" sz="1200" dirty="0" err="1">
                <a:solidFill>
                  <a:srgbClr val="1D1D1A"/>
                </a:solidFill>
                <a:latin typeface="+mn-ea"/>
                <a:ea typeface="+mn-ea"/>
              </a:rPr>
              <a:t>uacce</a:t>
            </a:r>
            <a:endParaRPr lang="en-US" altLang="zh-CN" sz="1200" dirty="0">
              <a:solidFill>
                <a:srgbClr val="1D1D1A"/>
              </a:solidFill>
              <a:latin typeface="+mn-ea"/>
              <a:ea typeface="+mn-ea"/>
            </a:endParaRPr>
          </a:p>
          <a:p>
            <a:pPr lvl="2" fontAlgn="auto">
              <a:lnSpc>
                <a:spcPts val="1200"/>
              </a:lnSpc>
              <a:spcBef>
                <a:spcPts val="0"/>
              </a:spcBef>
              <a:spcAft>
                <a:spcPts val="0"/>
              </a:spcAft>
            </a:pPr>
            <a:r>
              <a:rPr lang="en-US" altLang="zh-CN" sz="1200" dirty="0">
                <a:solidFill>
                  <a:srgbClr val="1D1D1A"/>
                </a:solidFill>
                <a:latin typeface="+mn-ea"/>
                <a:ea typeface="+mn-ea"/>
              </a:rPr>
              <a:t>uacce-1.0.1-1.centos7.6.aarch64 //</a:t>
            </a:r>
            <a:r>
              <a:rPr lang="zh-CN" altLang="en-US" sz="1200" dirty="0">
                <a:solidFill>
                  <a:srgbClr val="1D1D1A"/>
                </a:solidFill>
                <a:latin typeface="+mn-ea"/>
                <a:ea typeface="+mn-ea"/>
              </a:rPr>
              <a:t>显示该格式内容说明安装成功</a:t>
            </a:r>
            <a:endParaRPr lang="en-US" altLang="zh-CN" sz="1200" dirty="0">
              <a:solidFill>
                <a:srgbClr val="1D1D1A"/>
              </a:solidFill>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安装加速器软件包（ 源码安装 ）</a:t>
            </a:r>
            <a:endParaRPr lang="zh-CN" altLang="en-US" dirty="0">
              <a:solidFill>
                <a:schemeClr val="tx1"/>
              </a:solidFill>
            </a:endParaRPr>
          </a:p>
        </p:txBody>
      </p:sp>
      <p:sp>
        <p:nvSpPr>
          <p:cNvPr id="20" name="文本框 19"/>
          <p:cNvSpPr txBox="1"/>
          <p:nvPr/>
        </p:nvSpPr>
        <p:spPr>
          <a:xfrm>
            <a:off x="1008063" y="1268760"/>
            <a:ext cx="4343632"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加速器软件包安装过程</a:t>
            </a:r>
            <a:endParaRPr kumimoji="0" lang="zh-CN" altLang="en-US" sz="1600" b="1"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p:txBody>
      </p:sp>
      <p:sp>
        <p:nvSpPr>
          <p:cNvPr id="21" name="文本框 20"/>
          <p:cNvSpPr txBox="1"/>
          <p:nvPr/>
        </p:nvSpPr>
        <p:spPr>
          <a:xfrm>
            <a:off x="6139006" y="1268760"/>
            <a:ext cx="5308689"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安装步骤说明</a:t>
            </a:r>
            <a:endParaRPr kumimoji="0" lang="zh-CN" altLang="en-US" sz="1600" b="1"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p:txBody>
      </p:sp>
      <p:sp>
        <p:nvSpPr>
          <p:cNvPr id="22" name="文本框 21"/>
          <p:cNvSpPr txBox="1"/>
          <p:nvPr/>
        </p:nvSpPr>
        <p:spPr>
          <a:xfrm>
            <a:off x="6152435" y="5669512"/>
            <a:ext cx="4764308" cy="757130"/>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200" b="0" u="none" strike="noStrike" kern="0" cap="none" spc="0" normalizeH="0" baseline="0" noProof="0" dirty="0" smtClean="0">
                <a:ln>
                  <a:noFill/>
                </a:ln>
                <a:solidFill>
                  <a:srgbClr val="1D1D1A"/>
                </a:solidFill>
                <a:effectLst/>
                <a:uLnTx/>
                <a:uFillTx/>
              </a:rPr>
              <a:t>说明：</a:t>
            </a:r>
            <a:endParaRPr kumimoji="0" lang="en-US" altLang="zh-CN" sz="1200" b="0" u="none" strike="noStrike" kern="0" cap="none" spc="0" normalizeH="0" baseline="0" noProof="0" dirty="0" smtClean="0">
              <a:ln>
                <a:noFill/>
              </a:ln>
              <a:solidFill>
                <a:srgbClr val="1D1D1A"/>
              </a:solidFill>
              <a:effectLst/>
              <a:uLnTx/>
              <a:uFillTx/>
            </a:endParaRPr>
          </a:p>
          <a:p>
            <a:pPr marL="0" marR="0" lvl="0" indent="0" defTabSz="914400" eaLnBrk="1" fontAlgn="auto" latinLnBrk="0" hangingPunct="1">
              <a:lnSpc>
                <a:spcPct val="120000"/>
              </a:lnSpc>
              <a:spcBef>
                <a:spcPts val="0"/>
              </a:spcBef>
              <a:spcAft>
                <a:spcPts val="0"/>
              </a:spcAft>
              <a:buClrTx/>
              <a:buSzTx/>
              <a:buFontTx/>
              <a:buNone/>
              <a:defRPr/>
            </a:pPr>
            <a:r>
              <a:rPr kumimoji="0" lang="en-US" altLang="zh-CN" sz="1200" b="0" u="none" strike="noStrike" kern="0" cap="none" spc="0" normalizeH="0" baseline="0" noProof="0" dirty="0" smtClean="0">
                <a:ln>
                  <a:noFill/>
                </a:ln>
                <a:solidFill>
                  <a:srgbClr val="1D1D1A"/>
                </a:solidFill>
                <a:effectLst/>
                <a:uLnTx/>
                <a:uFillTx/>
              </a:rPr>
              <a:t>1</a:t>
            </a:r>
            <a:r>
              <a:rPr kumimoji="0" lang="zh-CN" altLang="en-US" sz="1200" b="0" u="none" strike="noStrike" kern="0" cap="none" spc="0" normalizeH="0" baseline="0" noProof="0" dirty="0" smtClean="0">
                <a:ln>
                  <a:noFill/>
                </a:ln>
                <a:solidFill>
                  <a:srgbClr val="1D1D1A"/>
                </a:solidFill>
                <a:effectLst/>
                <a:uLnTx/>
                <a:uFillTx/>
              </a:rPr>
              <a:t>、安装前需确保</a:t>
            </a:r>
            <a:r>
              <a:rPr kumimoji="0" lang="en-US" altLang="zh-CN" sz="1200" b="0" u="none" strike="noStrike" kern="0" cap="none" spc="0" normalizeH="0" baseline="0" noProof="0" dirty="0" smtClean="0">
                <a:ln>
                  <a:noFill/>
                </a:ln>
                <a:solidFill>
                  <a:srgbClr val="1D1D1A"/>
                </a:solidFill>
                <a:effectLst/>
                <a:uLnTx/>
                <a:uFillTx/>
              </a:rPr>
              <a:t>OpenSSL 1.1.1a</a:t>
            </a:r>
            <a:r>
              <a:rPr kumimoji="0" lang="zh-CN" altLang="en-US" sz="1200" b="0" u="none" strike="noStrike" kern="0" cap="none" spc="0" normalizeH="0" baseline="0" noProof="0" dirty="0" smtClean="0">
                <a:ln>
                  <a:noFill/>
                </a:ln>
                <a:solidFill>
                  <a:srgbClr val="1D1D1A"/>
                </a:solidFill>
                <a:effectLst/>
                <a:uLnTx/>
                <a:uFillTx/>
              </a:rPr>
              <a:t>版本已经正确安装。</a:t>
            </a:r>
            <a:endParaRPr kumimoji="0" lang="en-US" altLang="zh-CN" sz="1200" b="0" u="none" strike="noStrike" kern="0" cap="none" spc="0" normalizeH="0" baseline="0" noProof="0" dirty="0" smtClean="0">
              <a:ln>
                <a:noFill/>
              </a:ln>
              <a:solidFill>
                <a:srgbClr val="1D1D1A"/>
              </a:solidFill>
              <a:effectLst/>
              <a:uLnTx/>
              <a:uFillTx/>
            </a:endParaRPr>
          </a:p>
          <a:p>
            <a:pPr marL="0" marR="0" lvl="0" indent="0" defTabSz="914400" eaLnBrk="1" fontAlgn="auto" latinLnBrk="0" hangingPunct="1">
              <a:lnSpc>
                <a:spcPct val="120000"/>
              </a:lnSpc>
              <a:spcBef>
                <a:spcPts val="0"/>
              </a:spcBef>
              <a:spcAft>
                <a:spcPts val="0"/>
              </a:spcAft>
              <a:buClrTx/>
              <a:buSzTx/>
              <a:buFontTx/>
              <a:buNone/>
              <a:defRPr/>
            </a:pPr>
            <a:r>
              <a:rPr kumimoji="0" lang="en-US" altLang="zh-CN" sz="1200" b="0" u="none" strike="noStrike" kern="0" cap="none" spc="0" normalizeH="0" baseline="0" noProof="0" dirty="0" smtClean="0">
                <a:ln>
                  <a:noFill/>
                </a:ln>
                <a:solidFill>
                  <a:srgbClr val="1D1D1A"/>
                </a:solidFill>
                <a:effectLst/>
                <a:uLnTx/>
                <a:uFillTx/>
              </a:rPr>
              <a:t>2</a:t>
            </a:r>
            <a:r>
              <a:rPr kumimoji="0" lang="zh-CN" altLang="en-US" sz="1200" b="0" u="none" strike="noStrike" kern="0" cap="none" spc="0" normalizeH="0" baseline="0" noProof="0" dirty="0" smtClean="0">
                <a:ln>
                  <a:noFill/>
                </a:ln>
                <a:solidFill>
                  <a:srgbClr val="1D1D1A"/>
                </a:solidFill>
                <a:effectLst/>
                <a:uLnTx/>
                <a:uFillTx/>
              </a:rPr>
              <a:t>、详细安装步骤请参考</a:t>
            </a:r>
            <a:r>
              <a:rPr kumimoji="0" lang="en-US" altLang="zh-CN" sz="1200" b="0" u="none" strike="noStrike" kern="0" cap="none" spc="0" normalizeH="0" baseline="0" noProof="0" dirty="0">
                <a:ln>
                  <a:noFill/>
                </a:ln>
                <a:solidFill>
                  <a:srgbClr val="1D1D1A"/>
                </a:solidFill>
                <a:effectLst/>
                <a:uLnTx/>
                <a:uFillTx/>
              </a:rPr>
              <a:t>《 </a:t>
            </a:r>
            <a:r>
              <a:rPr kumimoji="0" lang="en-US" altLang="zh-CN" sz="1200" b="0" u="none" strike="noStrike" kern="0" cap="none" spc="0" normalizeH="0" baseline="0" noProof="0" dirty="0" smtClean="0">
                <a:ln>
                  <a:noFill/>
                </a:ln>
                <a:solidFill>
                  <a:srgbClr val="1D1D1A"/>
                </a:solidFill>
                <a:effectLst/>
                <a:uLnTx/>
                <a:uFillTx/>
              </a:rPr>
              <a:t>TaiShan200</a:t>
            </a:r>
            <a:r>
              <a:rPr kumimoji="0" lang="zh-CN" altLang="en-US" sz="1200" b="0" u="none" strike="noStrike" kern="0" cap="none" spc="0" normalizeH="0" baseline="0" noProof="0" dirty="0">
                <a:ln>
                  <a:noFill/>
                </a:ln>
                <a:solidFill>
                  <a:srgbClr val="1D1D1A"/>
                </a:solidFill>
                <a:effectLst/>
                <a:uLnTx/>
                <a:uFillTx/>
              </a:rPr>
              <a:t>服务器加速引擎开发者</a:t>
            </a:r>
            <a:r>
              <a:rPr kumimoji="0" lang="zh-CN" altLang="en-US" sz="1200" b="0" u="none" strike="noStrike" kern="0" cap="none" spc="0" normalizeH="0" baseline="0" noProof="0" dirty="0" smtClean="0">
                <a:ln>
                  <a:noFill/>
                </a:ln>
                <a:solidFill>
                  <a:srgbClr val="1D1D1A"/>
                </a:solidFill>
                <a:effectLst/>
                <a:uLnTx/>
                <a:uFillTx/>
              </a:rPr>
              <a:t>指南</a:t>
            </a:r>
            <a:r>
              <a:rPr kumimoji="0" lang="en-US" altLang="zh-CN" sz="1200" b="0" u="none" strike="noStrike" kern="0" cap="none" spc="0" normalizeH="0" baseline="0" noProof="0" dirty="0" smtClean="0">
                <a:ln>
                  <a:noFill/>
                </a:ln>
                <a:solidFill>
                  <a:srgbClr val="1D1D1A"/>
                </a:solidFill>
                <a:effectLst/>
                <a:uLnTx/>
                <a:uFillTx/>
              </a:rPr>
              <a:t> </a:t>
            </a:r>
            <a:r>
              <a:rPr kumimoji="0" lang="en-US" altLang="zh-CN" sz="1200" b="0" u="none" strike="noStrike" kern="0" cap="none" spc="0" normalizeH="0" baseline="0" noProof="0" dirty="0">
                <a:ln>
                  <a:noFill/>
                </a:ln>
                <a:solidFill>
                  <a:srgbClr val="1D1D1A"/>
                </a:solidFill>
                <a:effectLst/>
                <a:uLnTx/>
                <a:uFillTx/>
              </a:rPr>
              <a:t>》</a:t>
            </a:r>
            <a:endParaRPr kumimoji="0" lang="zh-CN" altLang="en-US" sz="1200" b="0" u="none" strike="noStrike" kern="0" cap="none" spc="0" normalizeH="0" baseline="0" noProof="0" dirty="0">
              <a:ln>
                <a:noFill/>
              </a:ln>
              <a:solidFill>
                <a:srgbClr val="1D1D1A"/>
              </a:solidFill>
              <a:effectLst/>
              <a:uLnTx/>
              <a:uFillTx/>
            </a:endParaRPr>
          </a:p>
        </p:txBody>
      </p:sp>
      <p:sp>
        <p:nvSpPr>
          <p:cNvPr id="23" name="矩形 22"/>
          <p:cNvSpPr/>
          <p:nvPr/>
        </p:nvSpPr>
        <p:spPr>
          <a:xfrm>
            <a:off x="6139006" y="1952455"/>
            <a:ext cx="5672755" cy="3139321"/>
          </a:xfrm>
          <a:prstGeom prst="rect">
            <a:avLst/>
          </a:prstGeom>
        </p:spPr>
        <p:txBody>
          <a:bodyPr wrap="square">
            <a:spAutoFit/>
          </a:bodyPr>
          <a:lstStyle/>
          <a:p>
            <a:pPr fontAlgn="auto">
              <a:lnSpc>
                <a:spcPct val="150000"/>
              </a:lnSpc>
              <a:spcBef>
                <a:spcPts val="600"/>
              </a:spcBef>
              <a:spcAft>
                <a:spcPts val="0"/>
              </a:spcAft>
            </a:pPr>
            <a:r>
              <a:rPr lang="en-US" altLang="zh-CN" sz="1600" dirty="0" smtClean="0">
                <a:solidFill>
                  <a:srgbClr val="1D1D1A"/>
                </a:solidFill>
                <a:latin typeface="+mn-ea"/>
                <a:ea typeface="+mn-ea"/>
              </a:rPr>
              <a:t>1</a:t>
            </a:r>
            <a:r>
              <a:rPr lang="zh-CN" altLang="en-US" sz="1600" dirty="0" smtClean="0">
                <a:solidFill>
                  <a:srgbClr val="1D1D1A"/>
                </a:solidFill>
                <a:latin typeface="+mn-ea"/>
                <a:ea typeface="+mn-ea"/>
              </a:rPr>
              <a:t>、安装内核开发包</a:t>
            </a:r>
            <a:r>
              <a:rPr lang="en-US" altLang="zh-CN" sz="1600" dirty="0" smtClean="0">
                <a:solidFill>
                  <a:srgbClr val="1D1D1A"/>
                </a:solidFill>
                <a:latin typeface="+mn-ea"/>
                <a:ea typeface="+mn-ea"/>
              </a:rPr>
              <a:t>kernel-</a:t>
            </a:r>
            <a:r>
              <a:rPr lang="en-US" altLang="zh-CN" sz="1600" dirty="0" err="1" smtClean="0">
                <a:solidFill>
                  <a:srgbClr val="1D1D1A"/>
                </a:solidFill>
                <a:latin typeface="+mn-ea"/>
                <a:ea typeface="+mn-ea"/>
              </a:rPr>
              <a:t>devel</a:t>
            </a:r>
            <a:endParaRPr lang="en-US" altLang="zh-CN" sz="1600" dirty="0" smtClean="0">
              <a:solidFill>
                <a:srgbClr val="1D1D1A"/>
              </a:solidFill>
              <a:latin typeface="+mn-ea"/>
              <a:ea typeface="+mn-ea"/>
            </a:endParaRPr>
          </a:p>
          <a:p>
            <a:pPr fontAlgn="auto">
              <a:lnSpc>
                <a:spcPct val="150000"/>
              </a:lnSpc>
              <a:spcBef>
                <a:spcPts val="600"/>
              </a:spcBef>
              <a:spcAft>
                <a:spcPts val="0"/>
              </a:spcAft>
            </a:pPr>
            <a:r>
              <a:rPr lang="en-US" altLang="zh-CN" sz="1600" dirty="0" smtClean="0">
                <a:solidFill>
                  <a:srgbClr val="1D1D1A"/>
                </a:solidFill>
                <a:latin typeface="+mn-ea"/>
                <a:ea typeface="+mn-ea"/>
              </a:rPr>
              <a:t>2</a:t>
            </a:r>
            <a:r>
              <a:rPr lang="zh-CN" altLang="en-US" sz="1600" dirty="0" smtClean="0">
                <a:solidFill>
                  <a:srgbClr val="1D1D1A"/>
                </a:solidFill>
                <a:latin typeface="+mn-ea"/>
                <a:ea typeface="+mn-ea"/>
              </a:rPr>
              <a:t>、将加速器源码包拷贝到自定义目录</a:t>
            </a:r>
            <a:endParaRPr lang="en-US" altLang="zh-CN" sz="1600" dirty="0" smtClean="0">
              <a:solidFill>
                <a:srgbClr val="1D1D1A"/>
              </a:solidFill>
              <a:latin typeface="+mn-ea"/>
              <a:ea typeface="+mn-ea"/>
            </a:endParaRPr>
          </a:p>
          <a:p>
            <a:pPr fontAlgn="auto">
              <a:lnSpc>
                <a:spcPct val="150000"/>
              </a:lnSpc>
              <a:spcBef>
                <a:spcPts val="600"/>
              </a:spcBef>
              <a:spcAft>
                <a:spcPts val="0"/>
              </a:spcAft>
            </a:pPr>
            <a:r>
              <a:rPr lang="en-US" altLang="zh-CN" sz="1600" dirty="0" smtClean="0">
                <a:solidFill>
                  <a:srgbClr val="1D1D1A"/>
                </a:solidFill>
                <a:latin typeface="+mn-ea"/>
                <a:ea typeface="+mn-ea"/>
              </a:rPr>
              <a:t>3</a:t>
            </a:r>
            <a:r>
              <a:rPr lang="zh-CN" altLang="en-US" sz="1600" dirty="0" smtClean="0">
                <a:solidFill>
                  <a:srgbClr val="1D1D1A"/>
                </a:solidFill>
                <a:latin typeface="+mn-ea"/>
                <a:ea typeface="+mn-ea"/>
              </a:rPr>
              <a:t>、</a:t>
            </a:r>
            <a:r>
              <a:rPr lang="zh-CN" altLang="en-US" sz="1600" dirty="0">
                <a:solidFill>
                  <a:srgbClr val="1D1D1A"/>
                </a:solidFill>
                <a:latin typeface="+mn-ea"/>
                <a:ea typeface="+mn-ea"/>
              </a:rPr>
              <a:t>在下载好的源码目录下，</a:t>
            </a:r>
            <a:r>
              <a:rPr lang="zh-CN" altLang="en-US" sz="1600" dirty="0" smtClean="0">
                <a:solidFill>
                  <a:srgbClr val="1D1D1A"/>
                </a:solidFill>
                <a:latin typeface="+mn-ea"/>
                <a:ea typeface="+mn-ea"/>
              </a:rPr>
              <a:t>使用</a:t>
            </a:r>
            <a:r>
              <a:rPr lang="en-US" altLang="zh-CN" sz="1600" dirty="0" smtClean="0">
                <a:solidFill>
                  <a:srgbClr val="1D1D1A"/>
                </a:solidFill>
                <a:latin typeface="+mn-ea"/>
                <a:ea typeface="+mn-ea"/>
              </a:rPr>
              <a:t>make</a:t>
            </a:r>
            <a:r>
              <a:rPr lang="zh-CN" altLang="en-US" sz="1600" dirty="0" smtClean="0">
                <a:solidFill>
                  <a:srgbClr val="1D1D1A"/>
                </a:solidFill>
                <a:latin typeface="+mn-ea"/>
                <a:ea typeface="+mn-ea"/>
              </a:rPr>
              <a:t>命令编译加速器</a:t>
            </a:r>
            <a:endParaRPr lang="en-US" altLang="zh-CN" sz="1600" dirty="0">
              <a:solidFill>
                <a:srgbClr val="1D1D1A"/>
              </a:solidFill>
              <a:latin typeface="+mn-ea"/>
              <a:ea typeface="+mn-ea"/>
            </a:endParaRPr>
          </a:p>
          <a:p>
            <a:pPr fontAlgn="auto">
              <a:lnSpc>
                <a:spcPct val="150000"/>
              </a:lnSpc>
              <a:spcBef>
                <a:spcPts val="600"/>
              </a:spcBef>
              <a:spcAft>
                <a:spcPts val="0"/>
              </a:spcAft>
            </a:pPr>
            <a:r>
              <a:rPr lang="en-US" altLang="zh-CN" sz="1600" dirty="0" smtClean="0">
                <a:solidFill>
                  <a:prstClr val="black"/>
                </a:solidFill>
                <a:latin typeface="+mn-ea"/>
                <a:ea typeface="+mn-ea"/>
              </a:rPr>
              <a:t>4</a:t>
            </a:r>
            <a:r>
              <a:rPr lang="zh-CN" altLang="en-US" sz="1600" dirty="0" smtClean="0">
                <a:solidFill>
                  <a:prstClr val="black"/>
                </a:solidFill>
                <a:latin typeface="+mn-ea"/>
                <a:ea typeface="+mn-ea"/>
              </a:rPr>
              <a:t>、编译安装</a:t>
            </a:r>
            <a:r>
              <a:rPr lang="en-US" altLang="zh-CN" sz="1600" dirty="0" err="1" smtClean="0">
                <a:solidFill>
                  <a:prstClr val="black"/>
                </a:solidFill>
                <a:latin typeface="+mn-ea"/>
                <a:ea typeface="+mn-ea"/>
              </a:rPr>
              <a:t>Warpdrive</a:t>
            </a:r>
            <a:r>
              <a:rPr lang="zh-CN" altLang="en-US" sz="1600" dirty="0" smtClean="0">
                <a:solidFill>
                  <a:prstClr val="black"/>
                </a:solidFill>
                <a:latin typeface="+mn-ea"/>
                <a:ea typeface="+mn-ea"/>
              </a:rPr>
              <a:t>驱动开发库</a:t>
            </a:r>
            <a:endParaRPr lang="en-US" altLang="zh-CN" sz="1600" dirty="0" smtClean="0">
              <a:solidFill>
                <a:prstClr val="black"/>
              </a:solidFill>
              <a:latin typeface="+mn-ea"/>
              <a:ea typeface="+mn-ea"/>
            </a:endParaRPr>
          </a:p>
          <a:p>
            <a:pPr fontAlgn="auto">
              <a:lnSpc>
                <a:spcPct val="150000"/>
              </a:lnSpc>
              <a:spcBef>
                <a:spcPts val="600"/>
              </a:spcBef>
              <a:spcAft>
                <a:spcPts val="0"/>
              </a:spcAft>
            </a:pPr>
            <a:r>
              <a:rPr lang="en-US" altLang="zh-CN" sz="1600" dirty="0" smtClean="0">
                <a:solidFill>
                  <a:prstClr val="black"/>
                </a:solidFill>
                <a:latin typeface="+mn-ea"/>
                <a:ea typeface="+mn-ea"/>
              </a:rPr>
              <a:t>5</a:t>
            </a:r>
            <a:r>
              <a:rPr lang="zh-CN" altLang="en-US" sz="1600" dirty="0" smtClean="0">
                <a:solidFill>
                  <a:prstClr val="black"/>
                </a:solidFill>
                <a:latin typeface="+mn-ea"/>
                <a:ea typeface="+mn-ea"/>
              </a:rPr>
              <a:t>、编译安装加速器</a:t>
            </a:r>
            <a:r>
              <a:rPr lang="en-US" altLang="zh-CN" sz="1600" dirty="0" smtClean="0">
                <a:solidFill>
                  <a:prstClr val="black"/>
                </a:solidFill>
                <a:latin typeface="+mn-ea"/>
                <a:ea typeface="+mn-ea"/>
              </a:rPr>
              <a:t>OpenSSL</a:t>
            </a:r>
            <a:r>
              <a:rPr lang="zh-CN" altLang="en-US" sz="1600" dirty="0" smtClean="0">
                <a:solidFill>
                  <a:prstClr val="black"/>
                </a:solidFill>
                <a:latin typeface="+mn-ea"/>
                <a:ea typeface="+mn-ea"/>
              </a:rPr>
              <a:t>引擎</a:t>
            </a:r>
            <a:endParaRPr lang="en-US" altLang="zh-CN" sz="1600" dirty="0" smtClean="0">
              <a:solidFill>
                <a:prstClr val="black"/>
              </a:solidFill>
              <a:latin typeface="+mn-ea"/>
              <a:ea typeface="+mn-ea"/>
            </a:endParaRPr>
          </a:p>
          <a:p>
            <a:pPr fontAlgn="auto">
              <a:lnSpc>
                <a:spcPct val="150000"/>
              </a:lnSpc>
              <a:spcBef>
                <a:spcPts val="600"/>
              </a:spcBef>
              <a:spcAft>
                <a:spcPts val="0"/>
              </a:spcAft>
            </a:pPr>
            <a:r>
              <a:rPr lang="en-US" altLang="zh-CN" sz="1600" dirty="0" smtClean="0">
                <a:solidFill>
                  <a:prstClr val="black"/>
                </a:solidFill>
                <a:latin typeface="+mn-ea"/>
                <a:ea typeface="+mn-ea"/>
              </a:rPr>
              <a:t>6</a:t>
            </a:r>
            <a:r>
              <a:rPr lang="zh-CN" altLang="en-US" sz="1600" dirty="0" smtClean="0">
                <a:solidFill>
                  <a:prstClr val="black"/>
                </a:solidFill>
                <a:latin typeface="+mn-ea"/>
                <a:ea typeface="+mn-ea"/>
              </a:rPr>
              <a:t>、编译安装</a:t>
            </a:r>
            <a:r>
              <a:rPr lang="en-US" altLang="zh-CN" sz="1600" dirty="0" err="1" smtClean="0">
                <a:solidFill>
                  <a:prstClr val="black"/>
                </a:solidFill>
                <a:latin typeface="+mn-ea"/>
                <a:ea typeface="+mn-ea"/>
              </a:rPr>
              <a:t>zlib</a:t>
            </a:r>
            <a:r>
              <a:rPr lang="zh-CN" altLang="en-US" sz="1600" dirty="0" smtClean="0">
                <a:solidFill>
                  <a:prstClr val="black"/>
                </a:solidFill>
                <a:latin typeface="+mn-ea"/>
                <a:ea typeface="+mn-ea"/>
              </a:rPr>
              <a:t>加速库</a:t>
            </a:r>
            <a:endParaRPr lang="en-US" altLang="zh-CN" sz="1600" dirty="0" smtClean="0">
              <a:solidFill>
                <a:prstClr val="black"/>
              </a:solidFill>
              <a:latin typeface="+mn-ea"/>
              <a:ea typeface="+mn-ea"/>
            </a:endParaRPr>
          </a:p>
          <a:p>
            <a:pPr fontAlgn="auto">
              <a:lnSpc>
                <a:spcPct val="150000"/>
              </a:lnSpc>
              <a:spcBef>
                <a:spcPts val="600"/>
              </a:spcBef>
              <a:spcAft>
                <a:spcPts val="0"/>
              </a:spcAft>
            </a:pPr>
            <a:r>
              <a:rPr lang="en-US" altLang="zh-CN" sz="1600" dirty="0" smtClean="0">
                <a:solidFill>
                  <a:prstClr val="black"/>
                </a:solidFill>
                <a:latin typeface="+mn-ea"/>
                <a:ea typeface="+mn-ea"/>
              </a:rPr>
              <a:t>7</a:t>
            </a:r>
            <a:r>
              <a:rPr lang="zh-CN" altLang="en-US" sz="1600" dirty="0" smtClean="0">
                <a:solidFill>
                  <a:prstClr val="black"/>
                </a:solidFill>
                <a:latin typeface="+mn-ea"/>
                <a:ea typeface="+mn-ea"/>
              </a:rPr>
              <a:t>、进入到</a:t>
            </a:r>
            <a:r>
              <a:rPr lang="en-US" altLang="zh-CN" sz="1600" dirty="0" smtClean="0">
                <a:solidFill>
                  <a:prstClr val="black"/>
                </a:solidFill>
                <a:latin typeface="+mn-ea"/>
                <a:ea typeface="+mn-ea"/>
              </a:rPr>
              <a:t>/</a:t>
            </a:r>
            <a:r>
              <a:rPr lang="en-US" altLang="zh-CN" sz="1600" dirty="0" err="1" smtClean="0">
                <a:solidFill>
                  <a:prstClr val="black"/>
                </a:solidFill>
                <a:latin typeface="+mn-ea"/>
                <a:ea typeface="+mn-ea"/>
              </a:rPr>
              <a:t>usr</a:t>
            </a:r>
            <a:r>
              <a:rPr lang="en-US" altLang="zh-CN" sz="1600" dirty="0" smtClean="0">
                <a:solidFill>
                  <a:prstClr val="black"/>
                </a:solidFill>
                <a:latin typeface="+mn-ea"/>
                <a:ea typeface="+mn-ea"/>
              </a:rPr>
              <a:t>/local/lib</a:t>
            </a:r>
            <a:r>
              <a:rPr lang="zh-CN" altLang="en-US" sz="1600" dirty="0" smtClean="0">
                <a:solidFill>
                  <a:prstClr val="black"/>
                </a:solidFill>
                <a:latin typeface="+mn-ea"/>
                <a:ea typeface="+mn-ea"/>
              </a:rPr>
              <a:t>目录下，检查</a:t>
            </a:r>
            <a:r>
              <a:rPr lang="en-US" altLang="zh-CN" sz="1600" dirty="0" smtClean="0">
                <a:solidFill>
                  <a:prstClr val="black"/>
                </a:solidFill>
                <a:latin typeface="+mn-ea"/>
                <a:ea typeface="+mn-ea"/>
              </a:rPr>
              <a:t>lib</a:t>
            </a:r>
            <a:r>
              <a:rPr lang="zh-CN" altLang="en-US" sz="1600" dirty="0" smtClean="0">
                <a:solidFill>
                  <a:prstClr val="black"/>
                </a:solidFill>
                <a:latin typeface="+mn-ea"/>
                <a:ea typeface="+mn-ea"/>
              </a:rPr>
              <a:t>库软链接状态</a:t>
            </a:r>
            <a:endParaRPr lang="en-US" altLang="zh-CN" dirty="0">
              <a:solidFill>
                <a:srgbClr val="1D1D1A"/>
              </a:solidFill>
              <a:latin typeface="+mn-ea"/>
              <a:ea typeface="+mn-ea"/>
            </a:endParaRPr>
          </a:p>
        </p:txBody>
      </p:sp>
      <p:sp>
        <p:nvSpPr>
          <p:cNvPr id="24" name="文本框 23"/>
          <p:cNvSpPr txBox="1"/>
          <p:nvPr/>
        </p:nvSpPr>
        <p:spPr>
          <a:xfrm>
            <a:off x="1917404" y="2082426"/>
            <a:ext cx="2587627" cy="364532"/>
          </a:xfrm>
          <a:prstGeom prst="rect">
            <a:avLst/>
          </a:prstGeom>
          <a:solidFill>
            <a:srgbClr val="7CBF33"/>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a:t>
            </a:r>
            <a:r>
              <a:rPr kumimoji="0" lang="en-US" altLang="zh-CN"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kernel-</a:t>
            </a:r>
            <a:r>
              <a:rPr kumimoji="0" lang="en-US" altLang="zh-CN" sz="1600" b="1" i="0" u="none" strike="noStrike" kern="0" cap="none" spc="0" normalizeH="0" baseline="0" noProof="0" dirty="0" err="1" smtClean="0">
                <a:ln>
                  <a:noFill/>
                </a:ln>
                <a:solidFill>
                  <a:srgbClr val="FFFFFF"/>
                </a:solidFill>
                <a:effectLst/>
                <a:uLnTx/>
                <a:uFillTx/>
                <a:latin typeface="+mn-ea"/>
                <a:ea typeface="+mn-ea"/>
                <a:cs typeface="Arial" panose="020B0604020202020204" pitchFamily="34" charset="0"/>
              </a:rPr>
              <a:t>devel</a:t>
            </a:r>
            <a:endParaRPr kumimoji="0" lang="zh-CN" altLang="en-US"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sp>
        <p:nvSpPr>
          <p:cNvPr id="25" name="文本框 24"/>
          <p:cNvSpPr txBox="1"/>
          <p:nvPr/>
        </p:nvSpPr>
        <p:spPr>
          <a:xfrm>
            <a:off x="1917404" y="2715634"/>
            <a:ext cx="2587625" cy="364532"/>
          </a:xfrm>
          <a:prstGeom prst="rect">
            <a:avLst/>
          </a:prstGeom>
          <a:solidFill>
            <a:srgbClr val="7CBF33"/>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拷贝加速器源码包</a:t>
            </a:r>
            <a:endParaRPr kumimoji="0" lang="en-US" altLang="zh-CN" sz="14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endParaRPr>
          </a:p>
        </p:txBody>
      </p:sp>
      <p:sp>
        <p:nvSpPr>
          <p:cNvPr id="26" name="文本框 25"/>
          <p:cNvSpPr txBox="1"/>
          <p:nvPr/>
        </p:nvSpPr>
        <p:spPr>
          <a:xfrm>
            <a:off x="1917404" y="3348842"/>
            <a:ext cx="2587624" cy="364532"/>
          </a:xfrm>
          <a:prstGeom prst="rect">
            <a:avLst/>
          </a:prstGeom>
          <a:solidFill>
            <a:srgbClr val="7CBF33"/>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编译加速器</a:t>
            </a:r>
            <a:endParaRPr kumimoji="0" lang="en-US" altLang="zh-CN"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sp>
        <p:nvSpPr>
          <p:cNvPr id="27" name="文本框 26"/>
          <p:cNvSpPr txBox="1"/>
          <p:nvPr/>
        </p:nvSpPr>
        <p:spPr>
          <a:xfrm>
            <a:off x="1917404" y="3982050"/>
            <a:ext cx="2587623" cy="36453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安装驱动开发库</a:t>
            </a:r>
            <a:endParaRPr kumimoji="0" lang="en-US" altLang="zh-CN"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cxnSp>
        <p:nvCxnSpPr>
          <p:cNvPr id="28" name="直接箭头连接符 27"/>
          <p:cNvCxnSpPr>
            <a:stCxn id="24" idx="2"/>
            <a:endCxn id="25" idx="0"/>
          </p:cNvCxnSpPr>
          <p:nvPr/>
        </p:nvCxnSpPr>
        <p:spPr>
          <a:xfrm flipH="1">
            <a:off x="3211217" y="2446958"/>
            <a:ext cx="1" cy="268676"/>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9" name="直接箭头连接符 28"/>
          <p:cNvCxnSpPr>
            <a:stCxn id="25" idx="2"/>
            <a:endCxn id="26" idx="0"/>
          </p:cNvCxnSpPr>
          <p:nvPr/>
        </p:nvCxnSpPr>
        <p:spPr>
          <a:xfrm flipH="1">
            <a:off x="3211216" y="3080166"/>
            <a:ext cx="1" cy="268676"/>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30" name="直接箭头连接符 29"/>
          <p:cNvCxnSpPr>
            <a:stCxn id="26" idx="2"/>
            <a:endCxn id="27" idx="0"/>
          </p:cNvCxnSpPr>
          <p:nvPr/>
        </p:nvCxnSpPr>
        <p:spPr>
          <a:xfrm>
            <a:off x="3211216" y="3713374"/>
            <a:ext cx="0" cy="268676"/>
          </a:xfrm>
          <a:prstGeom prst="straightConnector1">
            <a:avLst/>
          </a:prstGeom>
          <a:noFill/>
          <a:ln w="28575" cap="flat" cmpd="sng" algn="ctr">
            <a:solidFill>
              <a:srgbClr val="EBEBEB">
                <a:lumMod val="75000"/>
              </a:srgbClr>
            </a:solidFill>
            <a:prstDash val="solid"/>
            <a:miter lim="800000"/>
            <a:tailEnd type="triangle"/>
          </a:ln>
          <a:effectLst/>
        </p:spPr>
      </p:cxnSp>
      <p:sp>
        <p:nvSpPr>
          <p:cNvPr id="31" name="文本框 30"/>
          <p:cNvSpPr txBox="1"/>
          <p:nvPr/>
        </p:nvSpPr>
        <p:spPr>
          <a:xfrm>
            <a:off x="1917404" y="5248466"/>
            <a:ext cx="2587623" cy="36453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a:t>
            </a:r>
            <a:r>
              <a:rPr kumimoji="0" lang="en-US" altLang="zh-CN" sz="1600" b="1" i="0" u="none" strike="noStrike" kern="0" cap="none" spc="0" normalizeH="0" baseline="0" noProof="0" dirty="0" err="1" smtClean="0">
                <a:ln>
                  <a:noFill/>
                </a:ln>
                <a:solidFill>
                  <a:srgbClr val="FFFFFF"/>
                </a:solidFill>
                <a:effectLst/>
                <a:uLnTx/>
                <a:uFillTx/>
                <a:latin typeface="+mn-ea"/>
                <a:ea typeface="+mn-ea"/>
                <a:cs typeface="Arial" panose="020B0604020202020204" pitchFamily="34" charset="0"/>
              </a:rPr>
              <a:t>zlib</a:t>
            </a: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加速库</a:t>
            </a:r>
            <a:endParaRPr kumimoji="0" lang="en-US" altLang="zh-CN"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cxnSp>
        <p:nvCxnSpPr>
          <p:cNvPr id="32" name="直接箭头连接符 31"/>
          <p:cNvCxnSpPr>
            <a:stCxn id="27" idx="2"/>
            <a:endCxn id="33" idx="0"/>
          </p:cNvCxnSpPr>
          <p:nvPr/>
        </p:nvCxnSpPr>
        <p:spPr>
          <a:xfrm>
            <a:off x="3211216" y="4346582"/>
            <a:ext cx="0" cy="268676"/>
          </a:xfrm>
          <a:prstGeom prst="straightConnector1">
            <a:avLst/>
          </a:prstGeom>
          <a:noFill/>
          <a:ln w="28575" cap="flat" cmpd="sng" algn="ctr">
            <a:solidFill>
              <a:srgbClr val="EBEBEB">
                <a:lumMod val="75000"/>
              </a:srgbClr>
            </a:solidFill>
            <a:prstDash val="solid"/>
            <a:miter lim="800000"/>
            <a:tailEnd type="triangle"/>
          </a:ln>
          <a:effectLst/>
        </p:spPr>
      </p:cxnSp>
      <p:sp>
        <p:nvSpPr>
          <p:cNvPr id="33" name="文本框 32"/>
          <p:cNvSpPr txBox="1"/>
          <p:nvPr/>
        </p:nvSpPr>
        <p:spPr>
          <a:xfrm>
            <a:off x="1917404" y="4615258"/>
            <a:ext cx="2587623" cy="36453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安装加速器</a:t>
            </a:r>
            <a:r>
              <a:rPr kumimoji="0" lang="en-US" altLang="zh-CN"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OpenSSL</a:t>
            </a: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引擎</a:t>
            </a:r>
            <a:endParaRPr kumimoji="0" lang="en-US" altLang="zh-CN"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cxnSp>
        <p:nvCxnSpPr>
          <p:cNvPr id="34" name="直接箭头连接符 33"/>
          <p:cNvCxnSpPr>
            <a:stCxn id="33" idx="2"/>
            <a:endCxn id="31" idx="0"/>
          </p:cNvCxnSpPr>
          <p:nvPr/>
        </p:nvCxnSpPr>
        <p:spPr>
          <a:xfrm>
            <a:off x="3211216" y="4979790"/>
            <a:ext cx="0" cy="268676"/>
          </a:xfrm>
          <a:prstGeom prst="straightConnector1">
            <a:avLst/>
          </a:prstGeom>
          <a:noFill/>
          <a:ln w="28575" cap="flat" cmpd="sng" algn="ctr">
            <a:solidFill>
              <a:srgbClr val="EBEBEB">
                <a:lumMod val="75000"/>
              </a:srgbClr>
            </a:solidFill>
            <a:prstDash val="solid"/>
            <a:miter lim="800000"/>
            <a:tailEnd type="triangle"/>
          </a:ln>
          <a:effectLst/>
        </p:spPr>
      </p:cxnSp>
      <p:sp>
        <p:nvSpPr>
          <p:cNvPr id="35" name="文本框 34"/>
          <p:cNvSpPr txBox="1"/>
          <p:nvPr/>
        </p:nvSpPr>
        <p:spPr>
          <a:xfrm>
            <a:off x="1917404" y="5881672"/>
            <a:ext cx="2587623" cy="364532"/>
          </a:xfrm>
          <a:prstGeom prst="rect">
            <a:avLst/>
          </a:prstGeom>
          <a:solidFill>
            <a:srgbClr val="FFC00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1219200" eaLnBrk="1" fontAlgn="auto" latinLnBrk="0" hangingPunct="1">
              <a:lnSpc>
                <a:spcPct val="100000"/>
              </a:lnSpc>
              <a:spcBef>
                <a:spcPts val="30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mn-ea"/>
                <a:ea typeface="+mn-ea"/>
                <a:cs typeface="Arial" panose="020B0604020202020204" pitchFamily="34" charset="0"/>
              </a:rPr>
              <a:t>安装检查</a:t>
            </a:r>
            <a:endParaRPr kumimoji="0" lang="en-US" altLang="zh-CN" sz="1200" b="1" i="0" u="none" strike="noStrike" kern="0" cap="none" spc="0" normalizeH="0" baseline="0" noProof="0" dirty="0">
              <a:ln>
                <a:noFill/>
              </a:ln>
              <a:solidFill>
                <a:srgbClr val="FFFFFF"/>
              </a:solidFill>
              <a:effectLst/>
              <a:uLnTx/>
              <a:uFillTx/>
              <a:latin typeface="+mn-ea"/>
              <a:ea typeface="+mn-ea"/>
              <a:cs typeface="Arial" panose="020B0604020202020204" pitchFamily="34" charset="0"/>
            </a:endParaRPr>
          </a:p>
        </p:txBody>
      </p:sp>
      <p:cxnSp>
        <p:nvCxnSpPr>
          <p:cNvPr id="36" name="直接箭头连接符 35"/>
          <p:cNvCxnSpPr>
            <a:stCxn id="31" idx="2"/>
            <a:endCxn id="35" idx="0"/>
          </p:cNvCxnSpPr>
          <p:nvPr/>
        </p:nvCxnSpPr>
        <p:spPr>
          <a:xfrm>
            <a:off x="3211216" y="5612998"/>
            <a:ext cx="0" cy="268674"/>
          </a:xfrm>
          <a:prstGeom prst="straightConnector1">
            <a:avLst/>
          </a:prstGeom>
          <a:noFill/>
          <a:ln w="28575" cap="flat" cmpd="sng" algn="ctr">
            <a:solidFill>
              <a:srgbClr val="EBEBEB">
                <a:lumMod val="75000"/>
              </a:srgbClr>
            </a:solidFill>
            <a:prstDash val="solid"/>
            <a:miter lim="800000"/>
            <a:tailEnd type="triangle"/>
          </a:ln>
          <a:effectLst/>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加速器测试</a:t>
            </a:r>
            <a:endParaRPr lang="zh-CN" altLang="en-US" dirty="0">
              <a:solidFill>
                <a:schemeClr val="tx1"/>
              </a:solidFill>
            </a:endParaRPr>
          </a:p>
        </p:txBody>
      </p:sp>
      <p:sp>
        <p:nvSpPr>
          <p:cNvPr id="21" name="文本框 20"/>
          <p:cNvSpPr txBox="1"/>
          <p:nvPr/>
        </p:nvSpPr>
        <p:spPr>
          <a:xfrm>
            <a:off x="1026795" y="1739695"/>
            <a:ext cx="4817173" cy="707941"/>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36000" bIns="45720" numCol="1" rtlCol="0" anchor="ctr" anchorCtr="1" compatLnSpc="1"/>
          <a:lstStyle>
            <a:defPPr>
              <a:defRPr lang="zh-CN"/>
            </a:defPPr>
            <a:lvl1pPr marL="0" marR="0" lvl="0" indent="0" defTabSz="1219200" eaLnBrk="1" fontAlgn="auto" latinLnBrk="0" hangingPunct="1">
              <a:lnSpc>
                <a:spcPct val="100000"/>
              </a:lnSpc>
              <a:spcBef>
                <a:spcPts val="300"/>
              </a:spcBef>
              <a:spcAft>
                <a:spcPts val="0"/>
              </a:spcAft>
              <a:buClrTx/>
              <a:buSzTx/>
              <a:buFontTx/>
              <a:buNone/>
              <a:defRPr kumimoji="0" b="0" i="0" u="none" strike="noStrike" kern="0" cap="none" spc="0" normalizeH="0" baseline="0">
                <a:ln>
                  <a:noFill/>
                </a:ln>
                <a:solidFill>
                  <a:srgbClr val="000000"/>
                </a:solidFill>
                <a:effectLst/>
                <a:uLnTx/>
                <a:uFillTx/>
                <a:latin typeface="+mn-ea"/>
                <a:ea typeface="+mn-ea"/>
                <a:cs typeface="Arial" panose="020B0604020202020204" pitchFamily="34" charset="0"/>
              </a:defRPr>
            </a:lvl1pPr>
          </a:lstStyle>
          <a:p>
            <a:r>
              <a:rPr lang="en-US" altLang="zh-CN" dirty="0"/>
              <a:t>linux-rmw4:/</a:t>
            </a:r>
            <a:r>
              <a:rPr lang="en-US" altLang="zh-CN" dirty="0" err="1"/>
              <a:t>usr</a:t>
            </a:r>
            <a:r>
              <a:rPr lang="en-US" altLang="zh-CN" dirty="0"/>
              <a:t>/local/bin # ./</a:t>
            </a:r>
            <a:r>
              <a:rPr lang="en-US" altLang="zh-CN" dirty="0" err="1"/>
              <a:t>openssl</a:t>
            </a:r>
            <a:r>
              <a:rPr lang="en-US" altLang="zh-CN" dirty="0"/>
              <a:t> speed -elapsed rsa2048 </a:t>
            </a:r>
            <a:endParaRPr lang="en-US" altLang="zh-CN" dirty="0" smtClean="0"/>
          </a:p>
          <a:p>
            <a:r>
              <a:rPr lang="en-US" altLang="zh-CN" dirty="0" smtClean="0"/>
              <a:t>···                  </a:t>
            </a:r>
            <a:r>
              <a:rPr lang="en-US" altLang="zh-CN" dirty="0"/>
              <a:t>.</a:t>
            </a:r>
            <a:endParaRPr lang="en-US" altLang="zh-CN" dirty="0"/>
          </a:p>
          <a:p>
            <a:r>
              <a:rPr lang="en-US" altLang="zh-CN" dirty="0"/>
              <a:t>sign           verify        sign/s    verify/s</a:t>
            </a:r>
            <a:endParaRPr lang="en-US" altLang="zh-CN" dirty="0"/>
          </a:p>
          <a:p>
            <a:r>
              <a:rPr lang="en-US" altLang="zh-CN" dirty="0" err="1"/>
              <a:t>rsa</a:t>
            </a:r>
            <a:r>
              <a:rPr lang="en-US" altLang="zh-CN" dirty="0"/>
              <a:t> 2048 bits    0.001384s    0.000035s    724.1    28365.8.</a:t>
            </a:r>
            <a:endParaRPr lang="en-US" altLang="zh-CN" dirty="0"/>
          </a:p>
        </p:txBody>
      </p:sp>
      <p:sp>
        <p:nvSpPr>
          <p:cNvPr id="22" name="矩形 21"/>
          <p:cNvSpPr/>
          <p:nvPr/>
        </p:nvSpPr>
        <p:spPr>
          <a:xfrm>
            <a:off x="1961038" y="1503377"/>
            <a:ext cx="3477897" cy="276999"/>
          </a:xfrm>
          <a:prstGeom prst="rect">
            <a:avLst/>
          </a:prstGeom>
        </p:spPr>
        <p:txBody>
          <a:bodyPr wrap="square">
            <a:spAutoFit/>
          </a:bodyPr>
          <a:lstStyle/>
          <a:p>
            <a:pPr fontAlgn="auto">
              <a:spcBef>
                <a:spcPts val="0"/>
              </a:spcBef>
              <a:spcAft>
                <a:spcPts val="0"/>
              </a:spcAft>
            </a:pPr>
            <a:r>
              <a:rPr lang="zh-CN" altLang="en-US" sz="1200" b="1" dirty="0">
                <a:solidFill>
                  <a:srgbClr val="1D1D1A"/>
                </a:solidFill>
                <a:latin typeface="+mn-ea"/>
                <a:ea typeface="+mn-ea"/>
              </a:rPr>
              <a:t>使用</a:t>
            </a:r>
            <a:r>
              <a:rPr lang="en-US" altLang="zh-CN" sz="1200" b="1" dirty="0">
                <a:solidFill>
                  <a:srgbClr val="1D1D1A"/>
                </a:solidFill>
                <a:latin typeface="+mn-ea"/>
                <a:ea typeface="+mn-ea"/>
              </a:rPr>
              <a:t>OpenSSL</a:t>
            </a:r>
            <a:r>
              <a:rPr lang="zh-CN" altLang="en-US" sz="1200" b="1" dirty="0">
                <a:solidFill>
                  <a:srgbClr val="1D1D1A"/>
                </a:solidFill>
                <a:latin typeface="+mn-ea"/>
                <a:ea typeface="+mn-ea"/>
              </a:rPr>
              <a:t>的软件算法测试</a:t>
            </a:r>
            <a:r>
              <a:rPr lang="en-US" altLang="zh-CN" sz="1200" b="1" dirty="0">
                <a:solidFill>
                  <a:srgbClr val="1D1D1A"/>
                </a:solidFill>
                <a:latin typeface="+mn-ea"/>
                <a:ea typeface="+mn-ea"/>
              </a:rPr>
              <a:t>RSA</a:t>
            </a:r>
            <a:r>
              <a:rPr lang="zh-CN" altLang="en-US" sz="1200" b="1" dirty="0" smtClean="0">
                <a:solidFill>
                  <a:srgbClr val="1D1D1A"/>
                </a:solidFill>
                <a:latin typeface="+mn-ea"/>
                <a:ea typeface="+mn-ea"/>
              </a:rPr>
              <a:t>性能</a:t>
            </a:r>
            <a:endParaRPr lang="zh-CN" altLang="en-US" sz="1200" b="1" dirty="0">
              <a:solidFill>
                <a:srgbClr val="1D1D1A"/>
              </a:solidFill>
              <a:latin typeface="+mn-ea"/>
              <a:ea typeface="+mn-ea"/>
            </a:endParaRPr>
          </a:p>
        </p:txBody>
      </p:sp>
      <p:sp>
        <p:nvSpPr>
          <p:cNvPr id="23" name="文本框 22"/>
          <p:cNvSpPr txBox="1"/>
          <p:nvPr/>
        </p:nvSpPr>
        <p:spPr>
          <a:xfrm>
            <a:off x="6114733" y="1739695"/>
            <a:ext cx="5330399" cy="707941"/>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3600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l" defTabSz="1219200" eaLnBrk="1" fontAlgn="auto" latinLnBrk="0" hangingPunct="1">
              <a:spcBef>
                <a:spcPts val="300"/>
              </a:spcBef>
              <a:spcAft>
                <a:spcPts val="0"/>
              </a:spcAft>
              <a:buClrTx/>
              <a:buSzTx/>
              <a:buFontTx/>
              <a:buNone/>
              <a:defRPr/>
            </a:pP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linux-rmw4:/</a:t>
            </a:r>
            <a:r>
              <a:rPr kumimoji="0" lang="en-US" altLang="zh-CN" sz="1000" b="0" i="0" u="none" strike="noStrike" kern="0" cap="none" spc="0" normalizeH="0" baseline="0" noProof="0" dirty="0" err="1">
                <a:ln>
                  <a:noFill/>
                </a:ln>
                <a:solidFill>
                  <a:srgbClr val="000000"/>
                </a:solidFill>
                <a:effectLst/>
                <a:uLnTx/>
                <a:uFillTx/>
                <a:latin typeface="+mn-ea"/>
                <a:ea typeface="+mn-ea"/>
                <a:cs typeface="Arial" panose="020B0604020202020204" pitchFamily="34" charset="0"/>
              </a:rPr>
              <a:t>usr</a:t>
            </a: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/local/bin # ./</a:t>
            </a:r>
            <a:r>
              <a:rPr kumimoji="0" lang="en-US" altLang="zh-CN" sz="1000" b="0" i="0" u="none" strike="noStrike" kern="0" cap="none" spc="0" normalizeH="0" baseline="0" noProof="0" dirty="0" err="1">
                <a:ln>
                  <a:noFill/>
                </a:ln>
                <a:solidFill>
                  <a:srgbClr val="000000"/>
                </a:solidFill>
                <a:effectLst/>
                <a:uLnTx/>
                <a:uFillTx/>
                <a:latin typeface="+mn-ea"/>
                <a:ea typeface="+mn-ea"/>
                <a:cs typeface="Arial" panose="020B0604020202020204" pitchFamily="34" charset="0"/>
              </a:rPr>
              <a:t>openssl</a:t>
            </a: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 speed -elapsed -engine </a:t>
            </a:r>
            <a:r>
              <a:rPr kumimoji="0" lang="en-US" altLang="zh-CN" sz="1000" b="0" i="0" u="none" strike="noStrike" kern="0" cap="none" spc="0" normalizeH="0" baseline="0" noProof="0" dirty="0" err="1" smtClean="0">
                <a:ln>
                  <a:noFill/>
                </a:ln>
                <a:solidFill>
                  <a:srgbClr val="000000"/>
                </a:solidFill>
                <a:effectLst/>
                <a:uLnTx/>
                <a:uFillTx/>
                <a:latin typeface="+mn-ea"/>
                <a:ea typeface="+mn-ea"/>
                <a:cs typeface="Arial" panose="020B0604020202020204" pitchFamily="34" charset="0"/>
              </a:rPr>
              <a:t>kae</a:t>
            </a:r>
            <a:r>
              <a:rPr kumimoji="0" lang="en-US" altLang="zh-CN" sz="1000" b="0"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 rsa2048</a:t>
            </a:r>
            <a:endParaRPr kumimoji="0" lang="en-US" altLang="zh-CN" sz="1000" b="0"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endParaRPr>
          </a:p>
          <a:p>
            <a:pPr marL="0" marR="0" lvl="0" indent="0" algn="l" defTabSz="1219200" eaLnBrk="1" fontAlgn="auto" latinLnBrk="0" hangingPunct="1">
              <a:spcBef>
                <a:spcPts val="300"/>
              </a:spcBef>
              <a:spcAft>
                <a:spcPts val="0"/>
              </a:spcAft>
              <a:buClrTx/>
              <a:buSzTx/>
              <a:buFontTx/>
              <a:buNone/>
              <a:defRPr/>
            </a:pPr>
            <a:r>
              <a:rPr lang="en-US" altLang="zh-CN" sz="1000" b="0" kern="0" dirty="0" smtClean="0">
                <a:latin typeface="+mn-ea"/>
                <a:ea typeface="+mn-ea"/>
              </a:rPr>
              <a:t>···</a:t>
            </a:r>
            <a:endPar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a:p>
            <a:pPr marL="0" marR="0" lvl="0" indent="0" algn="l" defTabSz="1219200" eaLnBrk="1" fontAlgn="auto" latinLnBrk="0" hangingPunct="1">
              <a:spcBef>
                <a:spcPts val="300"/>
              </a:spcBef>
              <a:spcAft>
                <a:spcPts val="0"/>
              </a:spcAft>
              <a:buClrTx/>
              <a:buSzTx/>
              <a:buFontTx/>
              <a:buNone/>
              <a:defRPr/>
            </a:pPr>
            <a:r>
              <a:rPr kumimoji="0" lang="en-US" altLang="zh-CN" sz="1000" b="0"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sign               verify          sign/s      </a:t>
            </a: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verify/s</a:t>
            </a:r>
            <a:endPar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a:p>
            <a:pPr marL="0" marR="0" lvl="0" indent="0" algn="l" defTabSz="1219200" eaLnBrk="1" fontAlgn="auto" latinLnBrk="0" hangingPunct="1">
              <a:spcBef>
                <a:spcPts val="300"/>
              </a:spcBef>
              <a:spcAft>
                <a:spcPts val="0"/>
              </a:spcAft>
              <a:buClrTx/>
              <a:buSzTx/>
              <a:buFontTx/>
              <a:buNone/>
              <a:defRPr/>
            </a:pPr>
            <a:r>
              <a:rPr kumimoji="0" lang="en-US" altLang="zh-CN" sz="1000" b="0" i="0" u="none" strike="noStrike" kern="0" cap="none" spc="0" normalizeH="0" baseline="0" noProof="0" dirty="0" err="1">
                <a:ln>
                  <a:noFill/>
                </a:ln>
                <a:solidFill>
                  <a:srgbClr val="000000"/>
                </a:solidFill>
                <a:effectLst/>
                <a:uLnTx/>
                <a:uFillTx/>
                <a:latin typeface="+mn-ea"/>
                <a:ea typeface="+mn-ea"/>
                <a:cs typeface="Arial" panose="020B0604020202020204" pitchFamily="34" charset="0"/>
              </a:rPr>
              <a:t>rsa</a:t>
            </a: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 </a:t>
            </a:r>
            <a:r>
              <a:rPr kumimoji="0" lang="en-US" altLang="zh-CN" sz="1000" b="0"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  2048   bits     </a:t>
            </a: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0.000355s </a:t>
            </a:r>
            <a:r>
              <a:rPr kumimoji="0" lang="en-US" altLang="zh-CN" sz="1000" b="0"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    0.000022s     </a:t>
            </a:r>
            <a:r>
              <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rPr>
              <a:t>2819.0 </a:t>
            </a:r>
            <a:r>
              <a:rPr kumimoji="0" lang="en-US" altLang="zh-CN" sz="1000" b="0" i="0" u="none" strike="noStrike" kern="0" cap="none" spc="0" normalizeH="0" baseline="0" noProof="0" dirty="0" smtClean="0">
                <a:ln>
                  <a:noFill/>
                </a:ln>
                <a:solidFill>
                  <a:srgbClr val="000000"/>
                </a:solidFill>
                <a:effectLst/>
                <a:uLnTx/>
                <a:uFillTx/>
                <a:latin typeface="+mn-ea"/>
                <a:ea typeface="+mn-ea"/>
                <a:cs typeface="Arial" panose="020B0604020202020204" pitchFamily="34" charset="0"/>
              </a:rPr>
              <a:t>    45478.4</a:t>
            </a:r>
            <a:endParaRPr kumimoji="0" lang="en-US" altLang="zh-CN" sz="1000" b="0" i="0" u="none" strike="noStrike" kern="0" cap="none" spc="0" normalizeH="0" baseline="0" noProof="0" dirty="0">
              <a:ln>
                <a:noFill/>
              </a:ln>
              <a:solidFill>
                <a:srgbClr val="000000"/>
              </a:solidFill>
              <a:effectLst/>
              <a:uLnTx/>
              <a:uFillTx/>
              <a:latin typeface="+mn-ea"/>
              <a:ea typeface="+mn-ea"/>
              <a:cs typeface="Arial" panose="020B0604020202020204" pitchFamily="34" charset="0"/>
            </a:endParaRPr>
          </a:p>
        </p:txBody>
      </p:sp>
      <p:sp>
        <p:nvSpPr>
          <p:cNvPr id="24" name="矩形 23"/>
          <p:cNvSpPr/>
          <p:nvPr/>
        </p:nvSpPr>
        <p:spPr>
          <a:xfrm>
            <a:off x="7202612" y="1493017"/>
            <a:ext cx="3138055" cy="276999"/>
          </a:xfrm>
          <a:prstGeom prst="rect">
            <a:avLst/>
          </a:prstGeom>
        </p:spPr>
        <p:txBody>
          <a:bodyPr wrap="square">
            <a:spAutoFit/>
          </a:bodyPr>
          <a:lstStyle/>
          <a:p>
            <a:pPr fontAlgn="auto">
              <a:spcBef>
                <a:spcPts val="0"/>
              </a:spcBef>
              <a:spcAft>
                <a:spcPts val="0"/>
              </a:spcAft>
            </a:pPr>
            <a:r>
              <a:rPr lang="zh-CN" altLang="en-US" sz="1200" b="1" dirty="0">
                <a:solidFill>
                  <a:srgbClr val="1D1D1A"/>
                </a:solidFill>
                <a:latin typeface="+mn-ea"/>
                <a:ea typeface="+mn-ea"/>
              </a:rPr>
              <a:t>使用</a:t>
            </a:r>
            <a:r>
              <a:rPr lang="en-US" altLang="zh-CN" sz="1200" b="1" dirty="0">
                <a:solidFill>
                  <a:srgbClr val="1D1D1A"/>
                </a:solidFill>
                <a:latin typeface="+mn-ea"/>
                <a:ea typeface="+mn-ea"/>
              </a:rPr>
              <a:t>KAE</a:t>
            </a:r>
            <a:r>
              <a:rPr lang="zh-CN" altLang="en-US" sz="1200" b="1" dirty="0">
                <a:solidFill>
                  <a:srgbClr val="1D1D1A"/>
                </a:solidFill>
                <a:latin typeface="+mn-ea"/>
                <a:ea typeface="+mn-ea"/>
              </a:rPr>
              <a:t>引擎的测试</a:t>
            </a:r>
            <a:r>
              <a:rPr lang="en-US" altLang="zh-CN" sz="1200" b="1" dirty="0">
                <a:solidFill>
                  <a:srgbClr val="1D1D1A"/>
                </a:solidFill>
                <a:latin typeface="+mn-ea"/>
                <a:ea typeface="+mn-ea"/>
              </a:rPr>
              <a:t>RSA</a:t>
            </a:r>
            <a:r>
              <a:rPr lang="zh-CN" altLang="en-US" sz="1200" b="1" dirty="0">
                <a:solidFill>
                  <a:srgbClr val="1D1D1A"/>
                </a:solidFill>
                <a:latin typeface="+mn-ea"/>
                <a:ea typeface="+mn-ea"/>
              </a:rPr>
              <a:t>性能</a:t>
            </a:r>
            <a:endParaRPr lang="zh-CN" altLang="en-US" sz="1200" b="1" dirty="0">
              <a:solidFill>
                <a:srgbClr val="1D1D1A"/>
              </a:solidFill>
              <a:latin typeface="+mn-ea"/>
              <a:ea typeface="+mn-ea"/>
            </a:endParaRPr>
          </a:p>
        </p:txBody>
      </p:sp>
      <p:sp>
        <p:nvSpPr>
          <p:cNvPr id="25" name="矩形 24"/>
          <p:cNvSpPr/>
          <p:nvPr/>
        </p:nvSpPr>
        <p:spPr>
          <a:xfrm>
            <a:off x="1018646" y="1228438"/>
            <a:ext cx="10464801" cy="288000"/>
          </a:xfrm>
          <a:prstGeom prst="rect">
            <a:avLst/>
          </a:prstGeom>
          <a:solidFill>
            <a:srgbClr val="00B0F0"/>
          </a:solidFill>
        </p:spPr>
        <p:txBody>
          <a:bodyPr wrap="square">
            <a:spAutoFit/>
          </a:bodyPr>
          <a:lstStyle/>
          <a:p>
            <a:pPr algn="ctr" fontAlgn="auto">
              <a:spcBef>
                <a:spcPts val="0"/>
              </a:spcBef>
              <a:spcAft>
                <a:spcPts val="0"/>
              </a:spcAft>
            </a:pPr>
            <a:r>
              <a:rPr lang="zh-CN" altLang="en-US" sz="1800" dirty="0">
                <a:solidFill>
                  <a:srgbClr val="FFFFFF">
                    <a:lumMod val="95000"/>
                  </a:srgbClr>
                </a:solidFill>
                <a:latin typeface="+mn-ea"/>
                <a:ea typeface="+mn-ea"/>
              </a:rPr>
              <a:t>使用</a:t>
            </a:r>
            <a:r>
              <a:rPr lang="en-US" altLang="zh-CN" sz="1800" dirty="0">
                <a:solidFill>
                  <a:srgbClr val="FFFFFF">
                    <a:lumMod val="95000"/>
                  </a:srgbClr>
                </a:solidFill>
                <a:latin typeface="+mn-ea"/>
                <a:ea typeface="+mn-ea"/>
              </a:rPr>
              <a:t>KAE</a:t>
            </a:r>
            <a:r>
              <a:rPr lang="zh-CN" altLang="en-US" sz="1800" dirty="0">
                <a:solidFill>
                  <a:srgbClr val="FFFFFF">
                    <a:lumMod val="95000"/>
                  </a:srgbClr>
                </a:solidFill>
                <a:latin typeface="+mn-ea"/>
                <a:ea typeface="+mn-ea"/>
              </a:rPr>
              <a:t>引擎加速后签名性能从</a:t>
            </a:r>
            <a:r>
              <a:rPr lang="en-US" altLang="zh-CN" sz="1800" dirty="0">
                <a:solidFill>
                  <a:srgbClr val="FFFFFF">
                    <a:lumMod val="95000"/>
                  </a:srgbClr>
                </a:solidFill>
                <a:latin typeface="+mn-ea"/>
                <a:ea typeface="+mn-ea"/>
              </a:rPr>
              <a:t>724.1 sign/s</a:t>
            </a:r>
            <a:r>
              <a:rPr lang="zh-CN" altLang="en-US" sz="1800" dirty="0">
                <a:solidFill>
                  <a:srgbClr val="FFFFFF">
                    <a:lumMod val="95000"/>
                  </a:srgbClr>
                </a:solidFill>
                <a:latin typeface="+mn-ea"/>
                <a:ea typeface="+mn-ea"/>
              </a:rPr>
              <a:t>提升到</a:t>
            </a:r>
            <a:r>
              <a:rPr lang="en-US" altLang="zh-CN" sz="1800" dirty="0">
                <a:solidFill>
                  <a:srgbClr val="FFFFFF">
                    <a:lumMod val="95000"/>
                  </a:srgbClr>
                </a:solidFill>
                <a:latin typeface="+mn-ea"/>
                <a:ea typeface="+mn-ea"/>
              </a:rPr>
              <a:t>2819sign/s</a:t>
            </a:r>
            <a:endParaRPr lang="zh-CN" altLang="en-US" sz="1800" dirty="0">
              <a:solidFill>
                <a:srgbClr val="FFFFFF">
                  <a:lumMod val="95000"/>
                </a:srgbClr>
              </a:solidFill>
              <a:latin typeface="+mn-ea"/>
              <a:ea typeface="+mn-ea"/>
            </a:endParaRPr>
          </a:p>
        </p:txBody>
      </p:sp>
      <p:sp>
        <p:nvSpPr>
          <p:cNvPr id="26" name="等腰三角形 25"/>
          <p:cNvSpPr/>
          <p:nvPr/>
        </p:nvSpPr>
        <p:spPr>
          <a:xfrm rot="5400000">
            <a:off x="5692648" y="2012783"/>
            <a:ext cx="676745" cy="167424"/>
          </a:xfrm>
          <a:prstGeom prst="triangle">
            <a:avLst/>
          </a:prstGeom>
          <a:solidFill>
            <a:schemeClr val="bg1">
              <a:lumMod val="50000"/>
            </a:schemeClr>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srgbClr val="FFFFFF"/>
              </a:solidFill>
              <a:effectLst/>
              <a:uLnTx/>
              <a:uFillTx/>
              <a:latin typeface="+mn-ea"/>
              <a:ea typeface="+mn-ea"/>
              <a:cs typeface="+mn-cs"/>
            </a:endParaRPr>
          </a:p>
        </p:txBody>
      </p:sp>
      <p:sp>
        <p:nvSpPr>
          <p:cNvPr id="27" name="文本框 26"/>
          <p:cNvSpPr txBox="1"/>
          <p:nvPr/>
        </p:nvSpPr>
        <p:spPr>
          <a:xfrm>
            <a:off x="1008060" y="3088922"/>
            <a:ext cx="4835909" cy="920131"/>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36000" bIns="45720" numCol="1" rtlCol="0" anchor="ctr" anchorCtr="1" compatLnSpc="1"/>
          <a:lstStyle>
            <a:defPPr>
              <a:defRPr lang="zh-CN"/>
            </a:defPPr>
            <a:lvl1pPr marL="0" marR="0" lvl="0" indent="0" defTabSz="1219200" eaLnBrk="1" fontAlgn="auto" latinLnBrk="0" hangingPunct="1">
              <a:lnSpc>
                <a:spcPct val="100000"/>
              </a:lnSpc>
              <a:spcBef>
                <a:spcPts val="300"/>
              </a:spcBef>
              <a:spcAft>
                <a:spcPts val="0"/>
              </a:spcAft>
              <a:buClrTx/>
              <a:buSzTx/>
              <a:buFontTx/>
              <a:buNone/>
              <a:defRPr kumimoji="0" b="0" i="0" u="none" strike="noStrike" kern="0" cap="none" spc="0" normalizeH="0" baseline="0">
                <a:ln>
                  <a:noFill/>
                </a:ln>
                <a:solidFill>
                  <a:srgbClr val="000000"/>
                </a:solidFill>
                <a:effectLst/>
                <a:uLnTx/>
                <a:uFillTx/>
                <a:latin typeface="+mn-ea"/>
                <a:ea typeface="+mn-ea"/>
                <a:cs typeface="Arial" panose="020B0604020202020204" pitchFamily="34" charset="0"/>
              </a:defRPr>
            </a:lvl1pPr>
          </a:lstStyle>
          <a:p>
            <a:r>
              <a:rPr lang="en-US" altLang="zh-CN" dirty="0"/>
              <a:t>linux-rmw4:/</a:t>
            </a:r>
            <a:r>
              <a:rPr lang="en-US" altLang="zh-CN" dirty="0" err="1"/>
              <a:t>usr</a:t>
            </a:r>
            <a:r>
              <a:rPr lang="en-US" altLang="zh-CN" dirty="0"/>
              <a:t>/local/bin #  ./</a:t>
            </a:r>
            <a:r>
              <a:rPr lang="en-US" altLang="zh-CN" dirty="0" err="1"/>
              <a:t>openssl</a:t>
            </a:r>
            <a:r>
              <a:rPr lang="en-US" altLang="zh-CN" dirty="0"/>
              <a:t> speed –elapsed –</a:t>
            </a:r>
            <a:r>
              <a:rPr lang="en-US" altLang="zh-CN" dirty="0" err="1"/>
              <a:t>async_jobs</a:t>
            </a:r>
            <a:r>
              <a:rPr lang="en-US" altLang="zh-CN" dirty="0"/>
              <a:t> 36 rsa2048</a:t>
            </a:r>
            <a:endParaRPr lang="en-US" altLang="zh-CN" dirty="0"/>
          </a:p>
          <a:p>
            <a:r>
              <a:rPr lang="en-US" altLang="zh-CN" dirty="0"/>
              <a:t>...</a:t>
            </a:r>
            <a:endParaRPr lang="en-US" altLang="zh-CN" dirty="0"/>
          </a:p>
          <a:p>
            <a:r>
              <a:rPr lang="en-US" altLang="zh-CN" dirty="0"/>
              <a:t>                                   sign           verify          sign/s    verify/s</a:t>
            </a:r>
            <a:endParaRPr lang="en-US" altLang="zh-CN" dirty="0"/>
          </a:p>
          <a:p>
            <a:r>
              <a:rPr lang="en-US" altLang="zh-CN" dirty="0" err="1"/>
              <a:t>Rsa</a:t>
            </a:r>
            <a:r>
              <a:rPr lang="en-US" altLang="zh-CN" dirty="0"/>
              <a:t>   2048   bits     0.001318s     0.000032s    735.7     28555</a:t>
            </a:r>
            <a:endParaRPr lang="en-US" altLang="zh-CN" dirty="0"/>
          </a:p>
        </p:txBody>
      </p:sp>
      <p:sp>
        <p:nvSpPr>
          <p:cNvPr id="28" name="矩形 27"/>
          <p:cNvSpPr/>
          <p:nvPr/>
        </p:nvSpPr>
        <p:spPr>
          <a:xfrm>
            <a:off x="1847527" y="2795775"/>
            <a:ext cx="3235078" cy="276999"/>
          </a:xfrm>
          <a:prstGeom prst="rect">
            <a:avLst/>
          </a:prstGeom>
        </p:spPr>
        <p:txBody>
          <a:bodyPr wrap="none">
            <a:spAutoFit/>
          </a:bodyPr>
          <a:lstStyle/>
          <a:p>
            <a:pPr fontAlgn="auto">
              <a:spcBef>
                <a:spcPts val="0"/>
              </a:spcBef>
              <a:spcAft>
                <a:spcPts val="0"/>
              </a:spcAft>
            </a:pPr>
            <a:r>
              <a:rPr lang="zh-CN" altLang="en-US" sz="1200" b="1" dirty="0">
                <a:solidFill>
                  <a:srgbClr val="1D1D1A"/>
                </a:solidFill>
                <a:latin typeface="+mn-ea"/>
                <a:ea typeface="+mn-ea"/>
              </a:rPr>
              <a:t>使用</a:t>
            </a:r>
            <a:r>
              <a:rPr lang="en-US" altLang="zh-CN" sz="1200" b="1" dirty="0">
                <a:solidFill>
                  <a:srgbClr val="1D1D1A"/>
                </a:solidFill>
                <a:latin typeface="+mn-ea"/>
                <a:ea typeface="+mn-ea"/>
              </a:rPr>
              <a:t>OpenSSL</a:t>
            </a:r>
            <a:r>
              <a:rPr lang="zh-CN" altLang="en-US" sz="1200" b="1" dirty="0">
                <a:solidFill>
                  <a:srgbClr val="1D1D1A"/>
                </a:solidFill>
                <a:latin typeface="+mn-ea"/>
                <a:ea typeface="+mn-ea"/>
              </a:rPr>
              <a:t>的软件算法测试异步</a:t>
            </a:r>
            <a:r>
              <a:rPr lang="en-US" altLang="zh-CN" sz="1200" b="1" dirty="0">
                <a:solidFill>
                  <a:srgbClr val="1D1D1A"/>
                </a:solidFill>
                <a:latin typeface="+mn-ea"/>
                <a:ea typeface="+mn-ea"/>
              </a:rPr>
              <a:t>RSA</a:t>
            </a:r>
            <a:r>
              <a:rPr lang="zh-CN" altLang="en-US" sz="1200" b="1" dirty="0">
                <a:solidFill>
                  <a:srgbClr val="1D1D1A"/>
                </a:solidFill>
                <a:latin typeface="+mn-ea"/>
                <a:ea typeface="+mn-ea"/>
              </a:rPr>
              <a:t>性能</a:t>
            </a:r>
            <a:endParaRPr lang="zh-CN" altLang="en-US" sz="1200" b="1" dirty="0">
              <a:solidFill>
                <a:srgbClr val="1D1D1A"/>
              </a:solidFill>
              <a:latin typeface="+mn-ea"/>
              <a:ea typeface="+mn-ea"/>
            </a:endParaRPr>
          </a:p>
        </p:txBody>
      </p:sp>
      <p:sp>
        <p:nvSpPr>
          <p:cNvPr id="29" name="文本框 28"/>
          <p:cNvSpPr txBox="1"/>
          <p:nvPr/>
        </p:nvSpPr>
        <p:spPr>
          <a:xfrm>
            <a:off x="6096000" y="3112903"/>
            <a:ext cx="5376863" cy="920131"/>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lstStyle>
            <a:defPPr>
              <a:defRPr lang="zh-CN"/>
            </a:defPPr>
            <a:lvl1pPr marL="0" marR="0" lvl="0" indent="0" defTabSz="1219200" eaLnBrk="1" fontAlgn="auto" latinLnBrk="0" hangingPunct="1">
              <a:lnSpc>
                <a:spcPct val="100000"/>
              </a:lnSpc>
              <a:spcBef>
                <a:spcPts val="300"/>
              </a:spcBef>
              <a:spcAft>
                <a:spcPts val="0"/>
              </a:spcAft>
              <a:buClrTx/>
              <a:buSzTx/>
              <a:buFontTx/>
              <a:buNone/>
              <a:defRPr kumimoji="0" b="0" i="0" u="none" strike="noStrike" kern="0" cap="none" spc="0" normalizeH="0" baseline="0">
                <a:ln>
                  <a:noFill/>
                </a:ln>
                <a:solidFill>
                  <a:srgbClr val="000000"/>
                </a:solidFill>
                <a:effectLst/>
                <a:uLnTx/>
                <a:uFillTx/>
                <a:latin typeface="+mn-ea"/>
                <a:ea typeface="+mn-ea"/>
                <a:cs typeface="Arial" panose="020B0604020202020204" pitchFamily="34" charset="0"/>
              </a:defRPr>
            </a:lvl1pPr>
          </a:lstStyle>
          <a:p>
            <a:r>
              <a:rPr lang="en-US" altLang="zh-CN" dirty="0"/>
              <a:t>linux-rmw4:/</a:t>
            </a:r>
            <a:r>
              <a:rPr lang="en-US" altLang="zh-CN" dirty="0" err="1"/>
              <a:t>usr</a:t>
            </a:r>
            <a:r>
              <a:rPr lang="en-US" altLang="zh-CN" dirty="0"/>
              <a:t>/local/bin # ./</a:t>
            </a:r>
            <a:r>
              <a:rPr lang="en-US" altLang="zh-CN" dirty="0" err="1"/>
              <a:t>openssl</a:t>
            </a:r>
            <a:r>
              <a:rPr lang="en-US" altLang="zh-CN" dirty="0"/>
              <a:t> speed -engine </a:t>
            </a:r>
            <a:r>
              <a:rPr lang="en-US" altLang="zh-CN" dirty="0" err="1"/>
              <a:t>kae</a:t>
            </a:r>
            <a:r>
              <a:rPr lang="en-US" altLang="zh-CN" dirty="0"/>
              <a:t> –elapsed </a:t>
            </a:r>
            <a:r>
              <a:rPr lang="en-US" altLang="zh-CN" dirty="0" smtClean="0"/>
              <a:t>–</a:t>
            </a:r>
            <a:r>
              <a:rPr lang="en-US" altLang="zh-CN" dirty="0" err="1" smtClean="0"/>
              <a:t>async_jobs</a:t>
            </a:r>
            <a:r>
              <a:rPr lang="en-US" altLang="zh-CN" dirty="0" smtClean="0"/>
              <a:t> </a:t>
            </a:r>
            <a:r>
              <a:rPr lang="en-US" altLang="zh-CN" dirty="0"/>
              <a:t>36 rsa2048</a:t>
            </a:r>
            <a:endParaRPr lang="en-US" altLang="zh-CN" dirty="0"/>
          </a:p>
          <a:p>
            <a:r>
              <a:rPr lang="en-US" altLang="zh-CN" dirty="0"/>
              <a:t>....</a:t>
            </a:r>
            <a:endParaRPr lang="en-US" altLang="zh-CN" dirty="0"/>
          </a:p>
          <a:p>
            <a:r>
              <a:rPr lang="en-US" altLang="zh-CN" dirty="0"/>
              <a:t>                                  sign              verify          sign/s        verify/s</a:t>
            </a:r>
            <a:endParaRPr lang="en-US" altLang="zh-CN" dirty="0"/>
          </a:p>
          <a:p>
            <a:r>
              <a:rPr lang="en-US" altLang="zh-CN" dirty="0" err="1"/>
              <a:t>rsa</a:t>
            </a:r>
            <a:r>
              <a:rPr lang="en-US" altLang="zh-CN" dirty="0"/>
              <a:t>   2048   bits     0.000018s     0.000009s     54384.1     105317.0</a:t>
            </a:r>
            <a:endParaRPr lang="en-US" altLang="zh-CN" dirty="0"/>
          </a:p>
        </p:txBody>
      </p:sp>
      <p:sp>
        <p:nvSpPr>
          <p:cNvPr id="30" name="矩形 29"/>
          <p:cNvSpPr/>
          <p:nvPr/>
        </p:nvSpPr>
        <p:spPr>
          <a:xfrm>
            <a:off x="7089102" y="2795776"/>
            <a:ext cx="3263474" cy="276999"/>
          </a:xfrm>
          <a:prstGeom prst="rect">
            <a:avLst/>
          </a:prstGeom>
        </p:spPr>
        <p:txBody>
          <a:bodyPr wrap="square">
            <a:spAutoFit/>
          </a:bodyPr>
          <a:lstStyle/>
          <a:p>
            <a:pPr fontAlgn="auto">
              <a:spcBef>
                <a:spcPts val="0"/>
              </a:spcBef>
              <a:spcAft>
                <a:spcPts val="0"/>
              </a:spcAft>
            </a:pPr>
            <a:r>
              <a:rPr lang="zh-CN" altLang="en-US" sz="1200" b="1" dirty="0">
                <a:solidFill>
                  <a:srgbClr val="1D1D1A"/>
                </a:solidFill>
                <a:latin typeface="+mn-ea"/>
                <a:ea typeface="+mn-ea"/>
              </a:rPr>
              <a:t>使用</a:t>
            </a:r>
            <a:r>
              <a:rPr lang="en-US" altLang="zh-CN" sz="1200" b="1" dirty="0">
                <a:solidFill>
                  <a:srgbClr val="1D1D1A"/>
                </a:solidFill>
                <a:latin typeface="+mn-ea"/>
                <a:ea typeface="+mn-ea"/>
              </a:rPr>
              <a:t>KAE</a:t>
            </a:r>
            <a:r>
              <a:rPr lang="zh-CN" altLang="en-US" sz="1200" b="1" dirty="0">
                <a:solidFill>
                  <a:srgbClr val="1D1D1A"/>
                </a:solidFill>
                <a:latin typeface="+mn-ea"/>
                <a:ea typeface="+mn-ea"/>
              </a:rPr>
              <a:t>引擎的测试异步</a:t>
            </a:r>
            <a:r>
              <a:rPr lang="en-US" altLang="zh-CN" sz="1200" b="1" dirty="0">
                <a:solidFill>
                  <a:srgbClr val="1D1D1A"/>
                </a:solidFill>
                <a:latin typeface="+mn-ea"/>
                <a:ea typeface="+mn-ea"/>
              </a:rPr>
              <a:t>RSA</a:t>
            </a:r>
            <a:r>
              <a:rPr lang="zh-CN" altLang="en-US" sz="1200" b="1" dirty="0">
                <a:solidFill>
                  <a:srgbClr val="1D1D1A"/>
                </a:solidFill>
                <a:latin typeface="+mn-ea"/>
                <a:ea typeface="+mn-ea"/>
              </a:rPr>
              <a:t>性能</a:t>
            </a:r>
            <a:endParaRPr lang="zh-CN" altLang="en-US" sz="1200" b="1" dirty="0">
              <a:solidFill>
                <a:srgbClr val="1D1D1A"/>
              </a:solidFill>
              <a:latin typeface="+mn-ea"/>
              <a:ea typeface="+mn-ea"/>
            </a:endParaRPr>
          </a:p>
        </p:txBody>
      </p:sp>
      <p:sp>
        <p:nvSpPr>
          <p:cNvPr id="31" name="矩形 30"/>
          <p:cNvSpPr/>
          <p:nvPr/>
        </p:nvSpPr>
        <p:spPr>
          <a:xfrm>
            <a:off x="1026796" y="2505532"/>
            <a:ext cx="10464802" cy="288000"/>
          </a:xfrm>
          <a:prstGeom prst="rect">
            <a:avLst/>
          </a:prstGeom>
          <a:solidFill>
            <a:srgbClr val="7CBF33"/>
          </a:solidFill>
        </p:spPr>
        <p:txBody>
          <a:bodyPr wrap="square">
            <a:spAutoFit/>
          </a:bodyPr>
          <a:lstStyle/>
          <a:p>
            <a:pPr algn="ctr" fontAlgn="auto">
              <a:spcBef>
                <a:spcPts val="0"/>
              </a:spcBef>
              <a:spcAft>
                <a:spcPts val="0"/>
              </a:spcAft>
            </a:pPr>
            <a:r>
              <a:rPr lang="zh-CN" altLang="en-US" sz="1800" dirty="0">
                <a:solidFill>
                  <a:srgbClr val="FFFFFF">
                    <a:lumMod val="95000"/>
                  </a:srgbClr>
                </a:solidFill>
                <a:latin typeface="+mn-ea"/>
                <a:ea typeface="+mn-ea"/>
              </a:rPr>
              <a:t>使用</a:t>
            </a:r>
            <a:r>
              <a:rPr lang="en-US" altLang="zh-CN" sz="1800" dirty="0">
                <a:solidFill>
                  <a:srgbClr val="FFFFFF">
                    <a:lumMod val="95000"/>
                  </a:srgbClr>
                </a:solidFill>
                <a:latin typeface="+mn-ea"/>
                <a:ea typeface="+mn-ea"/>
              </a:rPr>
              <a:t>KAE</a:t>
            </a:r>
            <a:r>
              <a:rPr lang="zh-CN" altLang="en-US" sz="1800" dirty="0">
                <a:solidFill>
                  <a:srgbClr val="FFFFFF">
                    <a:lumMod val="95000"/>
                  </a:srgbClr>
                </a:solidFill>
                <a:latin typeface="+mn-ea"/>
                <a:ea typeface="+mn-ea"/>
              </a:rPr>
              <a:t>引擎加速后异步</a:t>
            </a:r>
            <a:r>
              <a:rPr lang="en-US" altLang="zh-CN" sz="1800" dirty="0">
                <a:solidFill>
                  <a:srgbClr val="FFFFFF">
                    <a:lumMod val="95000"/>
                  </a:srgbClr>
                </a:solidFill>
                <a:latin typeface="+mn-ea"/>
                <a:ea typeface="+mn-ea"/>
              </a:rPr>
              <a:t>RSA</a:t>
            </a:r>
            <a:r>
              <a:rPr lang="zh-CN" altLang="en-US" sz="1800" dirty="0">
                <a:solidFill>
                  <a:srgbClr val="FFFFFF">
                    <a:lumMod val="95000"/>
                  </a:srgbClr>
                </a:solidFill>
                <a:latin typeface="+mn-ea"/>
                <a:ea typeface="+mn-ea"/>
              </a:rPr>
              <a:t>签名性能从</a:t>
            </a:r>
            <a:r>
              <a:rPr lang="en-US" altLang="zh-CN" sz="1800" dirty="0">
                <a:solidFill>
                  <a:srgbClr val="FFFFFF">
                    <a:lumMod val="95000"/>
                  </a:srgbClr>
                </a:solidFill>
                <a:latin typeface="+mn-ea"/>
                <a:ea typeface="+mn-ea"/>
              </a:rPr>
              <a:t>735.7 sign/s</a:t>
            </a:r>
            <a:r>
              <a:rPr lang="zh-CN" altLang="en-US" sz="1800" dirty="0">
                <a:solidFill>
                  <a:srgbClr val="FFFFFF">
                    <a:lumMod val="95000"/>
                  </a:srgbClr>
                </a:solidFill>
                <a:latin typeface="+mn-ea"/>
                <a:ea typeface="+mn-ea"/>
              </a:rPr>
              <a:t>提升到 </a:t>
            </a:r>
            <a:r>
              <a:rPr lang="en-US" altLang="zh-CN" sz="1800" dirty="0" smtClean="0">
                <a:solidFill>
                  <a:srgbClr val="FFFFFF">
                    <a:lumMod val="95000"/>
                  </a:srgbClr>
                </a:solidFill>
                <a:latin typeface="+mn-ea"/>
                <a:ea typeface="+mn-ea"/>
              </a:rPr>
              <a:t>54384.1sign/s</a:t>
            </a:r>
            <a:endParaRPr lang="zh-CN" altLang="en-US" sz="1800" dirty="0">
              <a:solidFill>
                <a:srgbClr val="FFFFFF">
                  <a:lumMod val="95000"/>
                </a:srgbClr>
              </a:solidFill>
              <a:latin typeface="+mn-ea"/>
              <a:ea typeface="+mn-ea"/>
            </a:endParaRPr>
          </a:p>
        </p:txBody>
      </p:sp>
      <p:sp>
        <p:nvSpPr>
          <p:cNvPr id="32" name="等腰三角形 31"/>
          <p:cNvSpPr/>
          <p:nvPr/>
        </p:nvSpPr>
        <p:spPr>
          <a:xfrm rot="5400000">
            <a:off x="5655851" y="3504960"/>
            <a:ext cx="676745" cy="167424"/>
          </a:xfrm>
          <a:prstGeom prst="triangle">
            <a:avLst/>
          </a:prstGeom>
          <a:solidFill>
            <a:schemeClr val="bg1">
              <a:lumMod val="50000"/>
            </a:schemeClr>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srgbClr val="FFFFFF"/>
              </a:solidFill>
              <a:effectLst/>
              <a:uLnTx/>
              <a:uFillTx/>
              <a:latin typeface="+mn-ea"/>
              <a:ea typeface="+mn-ea"/>
              <a:cs typeface="+mn-cs"/>
            </a:endParaRPr>
          </a:p>
        </p:txBody>
      </p:sp>
      <p:sp>
        <p:nvSpPr>
          <p:cNvPr id="33" name="文本框 32"/>
          <p:cNvSpPr txBox="1"/>
          <p:nvPr/>
        </p:nvSpPr>
        <p:spPr>
          <a:xfrm>
            <a:off x="1026796" y="4639298"/>
            <a:ext cx="4835908" cy="172626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36000" bIns="45720" numCol="1" rtlCol="0" anchor="ctr" anchorCtr="1" compatLnSpc="1"/>
          <a:lstStyle>
            <a:defPPr>
              <a:defRPr lang="zh-CN"/>
            </a:defPPr>
            <a:lvl1pPr marL="0" marR="0" lvl="0" indent="0" defTabSz="1219200" eaLnBrk="1" fontAlgn="auto" latinLnBrk="0" hangingPunct="1">
              <a:lnSpc>
                <a:spcPct val="100000"/>
              </a:lnSpc>
              <a:spcBef>
                <a:spcPts val="300"/>
              </a:spcBef>
              <a:spcAft>
                <a:spcPts val="0"/>
              </a:spcAft>
              <a:buClrTx/>
              <a:buSzTx/>
              <a:buFontTx/>
              <a:buNone/>
              <a:defRPr kumimoji="0" b="0" i="0" u="none" strike="noStrike" kern="0" cap="none" spc="0" normalizeH="0" baseline="0">
                <a:ln>
                  <a:noFill/>
                </a:ln>
                <a:solidFill>
                  <a:srgbClr val="000000"/>
                </a:solidFill>
                <a:effectLst/>
                <a:uLnTx/>
                <a:uFillTx/>
                <a:latin typeface="+mn-ea"/>
                <a:ea typeface="+mn-ea"/>
                <a:cs typeface="Arial" panose="020B0604020202020204" pitchFamily="34" charset="0"/>
              </a:defRPr>
            </a:lvl1pPr>
          </a:lstStyle>
          <a:p>
            <a:r>
              <a:rPr lang="en-US" altLang="zh-CN" dirty="0"/>
              <a:t>linux-rmw4:/</a:t>
            </a:r>
            <a:r>
              <a:rPr lang="en-US" altLang="zh-CN" dirty="0" err="1"/>
              <a:t>usr</a:t>
            </a:r>
            <a:r>
              <a:rPr lang="en-US" altLang="zh-CN" dirty="0"/>
              <a:t>/local/bin # ./</a:t>
            </a:r>
            <a:r>
              <a:rPr lang="en-US" altLang="zh-CN" dirty="0" err="1"/>
              <a:t>openssl</a:t>
            </a:r>
            <a:r>
              <a:rPr lang="en-US" altLang="zh-CN" dirty="0"/>
              <a:t> speed -elapsed -</a:t>
            </a:r>
            <a:r>
              <a:rPr lang="en-US" altLang="zh-CN" dirty="0" err="1"/>
              <a:t>evp</a:t>
            </a:r>
            <a:r>
              <a:rPr lang="en-US" altLang="zh-CN" dirty="0"/>
              <a:t> sm4-cbc</a:t>
            </a:r>
            <a:endParaRPr lang="en-US" altLang="zh-CN" dirty="0"/>
          </a:p>
          <a:p>
            <a:r>
              <a:rPr lang="en-US" altLang="zh-CN" dirty="0"/>
              <a:t>You have chosen to measure elapsed time instead of user CPU time.</a:t>
            </a:r>
            <a:endParaRPr lang="en-US" altLang="zh-CN" dirty="0"/>
          </a:p>
          <a:p>
            <a:r>
              <a:rPr lang="en-US" altLang="zh-CN" dirty="0"/>
              <a:t>....</a:t>
            </a:r>
            <a:endParaRPr lang="en-US" altLang="zh-CN" dirty="0"/>
          </a:p>
          <a:p>
            <a:r>
              <a:rPr lang="en-US" altLang="zh-CN" dirty="0"/>
              <a:t>Doing sm4-cbc for 3s on 10240 size blocks: 2196 sm4-cbc's in</a:t>
            </a:r>
            <a:endParaRPr lang="en-US" altLang="zh-CN" dirty="0"/>
          </a:p>
          <a:p>
            <a:r>
              <a:rPr lang="en-US" altLang="zh-CN" dirty="0"/>
              <a:t>3.00s ....</a:t>
            </a:r>
            <a:endParaRPr lang="en-US" altLang="zh-CN" dirty="0"/>
          </a:p>
          <a:p>
            <a:r>
              <a:rPr lang="en-US" altLang="zh-CN" dirty="0"/>
              <a:t>type         51200 bytes  102400 bytes 1048576 bytes 2097152 bytes 4194304 bytes 8388608 bytes</a:t>
            </a:r>
            <a:endParaRPr lang="en-US" altLang="zh-CN" dirty="0"/>
          </a:p>
          <a:p>
            <a:r>
              <a:rPr lang="en-US" altLang="zh-CN" dirty="0"/>
              <a:t>sm4-cbc  82312.53k      85196.80k         85284.18k      85000.85k         85284.18k        85261.26k</a:t>
            </a:r>
            <a:endParaRPr lang="en-US" altLang="zh-CN" dirty="0"/>
          </a:p>
        </p:txBody>
      </p:sp>
      <p:sp>
        <p:nvSpPr>
          <p:cNvPr id="34" name="矩形 33"/>
          <p:cNvSpPr/>
          <p:nvPr/>
        </p:nvSpPr>
        <p:spPr>
          <a:xfrm>
            <a:off x="1847528" y="4357813"/>
            <a:ext cx="3611775" cy="276999"/>
          </a:xfrm>
          <a:prstGeom prst="rect">
            <a:avLst/>
          </a:prstGeom>
        </p:spPr>
        <p:txBody>
          <a:bodyPr wrap="square">
            <a:spAutoFit/>
          </a:bodyPr>
          <a:lstStyle/>
          <a:p>
            <a:pPr fontAlgn="auto">
              <a:spcBef>
                <a:spcPts val="0"/>
              </a:spcBef>
              <a:spcAft>
                <a:spcPts val="0"/>
              </a:spcAft>
            </a:pPr>
            <a:r>
              <a:rPr lang="zh-CN" altLang="en-US" sz="1200" b="1" dirty="0">
                <a:solidFill>
                  <a:srgbClr val="1D1D1A"/>
                </a:solidFill>
                <a:latin typeface="+mn-ea"/>
                <a:ea typeface="+mn-ea"/>
              </a:rPr>
              <a:t>使用</a:t>
            </a:r>
            <a:r>
              <a:rPr lang="en-US" altLang="zh-CN" sz="1200" b="1" dirty="0">
                <a:solidFill>
                  <a:srgbClr val="1D1D1A"/>
                </a:solidFill>
                <a:latin typeface="+mn-ea"/>
                <a:ea typeface="+mn-ea"/>
              </a:rPr>
              <a:t>OpenSSL</a:t>
            </a:r>
            <a:r>
              <a:rPr lang="zh-CN" altLang="en-US" sz="1200" b="1" dirty="0">
                <a:solidFill>
                  <a:srgbClr val="1D1D1A"/>
                </a:solidFill>
                <a:latin typeface="+mn-ea"/>
                <a:ea typeface="+mn-ea"/>
              </a:rPr>
              <a:t>的软件算法测试</a:t>
            </a:r>
            <a:r>
              <a:rPr lang="en-US" altLang="zh-CN" sz="1200" b="1" dirty="0">
                <a:solidFill>
                  <a:srgbClr val="1D1D1A"/>
                </a:solidFill>
                <a:latin typeface="+mn-ea"/>
                <a:ea typeface="+mn-ea"/>
              </a:rPr>
              <a:t>SM4 CBC</a:t>
            </a:r>
            <a:r>
              <a:rPr lang="zh-CN" altLang="en-US" sz="1200" b="1" dirty="0">
                <a:solidFill>
                  <a:srgbClr val="1D1D1A"/>
                </a:solidFill>
                <a:latin typeface="+mn-ea"/>
                <a:ea typeface="+mn-ea"/>
              </a:rPr>
              <a:t>模式性能</a:t>
            </a:r>
            <a:endParaRPr lang="zh-CN" altLang="en-US" sz="1200" b="1" dirty="0">
              <a:solidFill>
                <a:srgbClr val="1D1D1A"/>
              </a:solidFill>
              <a:latin typeface="+mn-ea"/>
              <a:ea typeface="+mn-ea"/>
            </a:endParaRPr>
          </a:p>
        </p:txBody>
      </p:sp>
      <p:sp>
        <p:nvSpPr>
          <p:cNvPr id="35" name="文本框 34"/>
          <p:cNvSpPr txBox="1"/>
          <p:nvPr/>
        </p:nvSpPr>
        <p:spPr>
          <a:xfrm>
            <a:off x="6114733" y="4639298"/>
            <a:ext cx="5330401" cy="1726263"/>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36000" bIns="45720" numCol="1" rtlCol="0" anchor="ctr" anchorCtr="1" compatLnSpc="1"/>
          <a:lstStyle>
            <a:defPPr>
              <a:defRPr lang="zh-CN"/>
            </a:defPPr>
            <a:lvl1pPr marL="0" marR="0" lvl="0" indent="0" defTabSz="1219200" eaLnBrk="1" fontAlgn="auto" latinLnBrk="0" hangingPunct="1">
              <a:lnSpc>
                <a:spcPct val="100000"/>
              </a:lnSpc>
              <a:spcBef>
                <a:spcPts val="300"/>
              </a:spcBef>
              <a:spcAft>
                <a:spcPts val="0"/>
              </a:spcAft>
              <a:buClrTx/>
              <a:buSzTx/>
              <a:buFontTx/>
              <a:buNone/>
              <a:defRPr kumimoji="0" b="0" i="0" u="none" strike="noStrike" kern="0" cap="none" spc="0" normalizeH="0" baseline="0">
                <a:ln>
                  <a:noFill/>
                </a:ln>
                <a:solidFill>
                  <a:srgbClr val="000000"/>
                </a:solidFill>
                <a:effectLst/>
                <a:uLnTx/>
                <a:uFillTx/>
                <a:latin typeface="+mn-ea"/>
                <a:ea typeface="+mn-ea"/>
                <a:cs typeface="Arial" panose="020B0604020202020204" pitchFamily="34" charset="0"/>
              </a:defRPr>
            </a:lvl1pPr>
          </a:lstStyle>
          <a:p>
            <a:r>
              <a:rPr lang="en-US" altLang="zh-CN" dirty="0"/>
              <a:t>linux-rmw4:/</a:t>
            </a:r>
            <a:r>
              <a:rPr lang="en-US" altLang="zh-CN" dirty="0" err="1"/>
              <a:t>usr</a:t>
            </a:r>
            <a:r>
              <a:rPr lang="en-US" altLang="zh-CN" dirty="0"/>
              <a:t>/local/bin # ./</a:t>
            </a:r>
            <a:r>
              <a:rPr lang="en-US" altLang="zh-CN" dirty="0" err="1"/>
              <a:t>openssl</a:t>
            </a:r>
            <a:r>
              <a:rPr lang="en-US" altLang="zh-CN" dirty="0"/>
              <a:t> speed -elapsed -engine </a:t>
            </a:r>
            <a:r>
              <a:rPr lang="en-US" altLang="zh-CN" dirty="0" err="1"/>
              <a:t>kae</a:t>
            </a:r>
            <a:r>
              <a:rPr lang="en-US" altLang="zh-CN" dirty="0"/>
              <a:t> </a:t>
            </a:r>
            <a:r>
              <a:rPr lang="en-US" altLang="zh-CN" dirty="0" smtClean="0"/>
              <a:t>-</a:t>
            </a:r>
            <a:r>
              <a:rPr lang="en-US" altLang="zh-CN" dirty="0" err="1" smtClean="0"/>
              <a:t>evp</a:t>
            </a:r>
            <a:r>
              <a:rPr lang="en-US" altLang="zh-CN" dirty="0" smtClean="0"/>
              <a:t> sm4-cbc engine </a:t>
            </a:r>
            <a:r>
              <a:rPr lang="en-US" altLang="zh-CN" dirty="0"/>
              <a:t>"</a:t>
            </a:r>
            <a:r>
              <a:rPr lang="en-US" altLang="zh-CN" dirty="0" err="1"/>
              <a:t>kae</a:t>
            </a:r>
            <a:r>
              <a:rPr lang="en-US" altLang="zh-CN" dirty="0"/>
              <a:t>" set.</a:t>
            </a:r>
            <a:endParaRPr lang="en-US" altLang="zh-CN" dirty="0"/>
          </a:p>
          <a:p>
            <a:r>
              <a:rPr lang="en-US" altLang="zh-CN" dirty="0"/>
              <a:t>You have chosen to measure elapsed time instead of user CPU time.</a:t>
            </a:r>
            <a:endParaRPr lang="en-US" altLang="zh-CN" dirty="0"/>
          </a:p>
          <a:p>
            <a:r>
              <a:rPr lang="en-US" altLang="zh-CN" dirty="0"/>
              <a:t>...</a:t>
            </a:r>
            <a:endParaRPr lang="en-US" altLang="zh-CN" dirty="0"/>
          </a:p>
          <a:p>
            <a:r>
              <a:rPr lang="en-US" altLang="zh-CN" dirty="0"/>
              <a:t>Doing sm4-cbc for 3s on 1048576 size blocks: 11409 sm4-cbc's in 3.00s</a:t>
            </a:r>
            <a:endParaRPr lang="en-US" altLang="zh-CN" dirty="0"/>
          </a:p>
          <a:p>
            <a:r>
              <a:rPr lang="en-US" altLang="zh-CN" dirty="0"/>
              <a:t>...</a:t>
            </a:r>
            <a:endParaRPr lang="en-US" altLang="zh-CN" dirty="0"/>
          </a:p>
          <a:p>
            <a:r>
              <a:rPr lang="en-US" altLang="zh-CN" dirty="0"/>
              <a:t>Type       51200 bytes   102400 bytes   1048576 bytes  2097152 bytes     4194304 bytes   8388608 bytes</a:t>
            </a:r>
            <a:endParaRPr lang="en-US" altLang="zh-CN" dirty="0"/>
          </a:p>
          <a:p>
            <a:r>
              <a:rPr lang="en-US" altLang="zh-CN" dirty="0"/>
              <a:t>sm4-cbc 383317.33k      389427.20k      395313.15k       392954.73k          394264.58k        </a:t>
            </a:r>
            <a:r>
              <a:rPr lang="en-US" altLang="zh-CN" dirty="0" err="1"/>
              <a:t>394264.58k</a:t>
            </a:r>
            <a:endParaRPr lang="en-US" altLang="zh-CN" dirty="0"/>
          </a:p>
        </p:txBody>
      </p:sp>
      <p:sp>
        <p:nvSpPr>
          <p:cNvPr id="36" name="矩形 35"/>
          <p:cNvSpPr/>
          <p:nvPr/>
        </p:nvSpPr>
        <p:spPr>
          <a:xfrm>
            <a:off x="7040782" y="4357813"/>
            <a:ext cx="4225021" cy="276999"/>
          </a:xfrm>
          <a:prstGeom prst="rect">
            <a:avLst/>
          </a:prstGeom>
        </p:spPr>
        <p:txBody>
          <a:bodyPr wrap="square">
            <a:spAutoFit/>
          </a:bodyPr>
          <a:lstStyle/>
          <a:p>
            <a:pPr fontAlgn="auto">
              <a:spcBef>
                <a:spcPts val="0"/>
              </a:spcBef>
              <a:spcAft>
                <a:spcPts val="0"/>
              </a:spcAft>
            </a:pPr>
            <a:r>
              <a:rPr lang="zh-CN" altLang="en-US" sz="1200" b="1" dirty="0">
                <a:solidFill>
                  <a:srgbClr val="1D1D1A"/>
                </a:solidFill>
                <a:latin typeface="+mn-ea"/>
                <a:ea typeface="+mn-ea"/>
              </a:rPr>
              <a:t>使用</a:t>
            </a:r>
            <a:r>
              <a:rPr lang="en-US" altLang="zh-CN" sz="1200" b="1" dirty="0">
                <a:solidFill>
                  <a:srgbClr val="1D1D1A"/>
                </a:solidFill>
                <a:latin typeface="+mn-ea"/>
                <a:ea typeface="+mn-ea"/>
              </a:rPr>
              <a:t>KAE</a:t>
            </a:r>
            <a:r>
              <a:rPr lang="zh-CN" altLang="en-US" sz="1200" b="1" dirty="0">
                <a:solidFill>
                  <a:srgbClr val="1D1D1A"/>
                </a:solidFill>
                <a:latin typeface="+mn-ea"/>
                <a:ea typeface="+mn-ea"/>
              </a:rPr>
              <a:t>引擎的测试</a:t>
            </a:r>
            <a:r>
              <a:rPr lang="en-US" altLang="zh-CN" sz="1200" b="1" dirty="0">
                <a:solidFill>
                  <a:srgbClr val="1D1D1A"/>
                </a:solidFill>
                <a:latin typeface="+mn-ea"/>
                <a:ea typeface="+mn-ea"/>
              </a:rPr>
              <a:t>SM4 CBC</a:t>
            </a:r>
            <a:r>
              <a:rPr lang="zh-CN" altLang="en-US" sz="1200" b="1" dirty="0">
                <a:solidFill>
                  <a:srgbClr val="1D1D1A"/>
                </a:solidFill>
                <a:latin typeface="+mn-ea"/>
                <a:ea typeface="+mn-ea"/>
              </a:rPr>
              <a:t>模式性能</a:t>
            </a:r>
            <a:endParaRPr lang="zh-CN" altLang="en-US" sz="1200" b="1" dirty="0">
              <a:solidFill>
                <a:srgbClr val="1D1D1A"/>
              </a:solidFill>
              <a:latin typeface="+mn-ea"/>
              <a:ea typeface="+mn-ea"/>
            </a:endParaRPr>
          </a:p>
        </p:txBody>
      </p:sp>
      <p:sp>
        <p:nvSpPr>
          <p:cNvPr id="37" name="矩形 36"/>
          <p:cNvSpPr/>
          <p:nvPr/>
        </p:nvSpPr>
        <p:spPr>
          <a:xfrm>
            <a:off x="980330" y="4065327"/>
            <a:ext cx="10464802" cy="288000"/>
          </a:xfrm>
          <a:prstGeom prst="rect">
            <a:avLst/>
          </a:prstGeom>
          <a:solidFill>
            <a:srgbClr val="FFC000"/>
          </a:solidFill>
        </p:spPr>
        <p:txBody>
          <a:bodyPr wrap="square">
            <a:spAutoFit/>
          </a:bodyPr>
          <a:lstStyle/>
          <a:p>
            <a:pPr algn="ctr" fontAlgn="auto">
              <a:spcBef>
                <a:spcPts val="0"/>
              </a:spcBef>
              <a:spcAft>
                <a:spcPts val="0"/>
              </a:spcAft>
            </a:pPr>
            <a:r>
              <a:rPr lang="zh-CN" altLang="en-US" sz="1800" dirty="0">
                <a:solidFill>
                  <a:srgbClr val="FFFFFF">
                    <a:lumMod val="95000"/>
                  </a:srgbClr>
                </a:solidFill>
                <a:latin typeface="+mn-ea"/>
                <a:ea typeface="+mn-ea"/>
              </a:rPr>
              <a:t>使用</a:t>
            </a:r>
            <a:r>
              <a:rPr lang="en-US" altLang="zh-CN" sz="1800" dirty="0">
                <a:solidFill>
                  <a:srgbClr val="FFFFFF">
                    <a:lumMod val="95000"/>
                  </a:srgbClr>
                </a:solidFill>
                <a:latin typeface="+mn-ea"/>
                <a:ea typeface="+mn-ea"/>
              </a:rPr>
              <a:t>KAE</a:t>
            </a:r>
            <a:r>
              <a:rPr lang="zh-CN" altLang="en-US" sz="1800" dirty="0">
                <a:solidFill>
                  <a:srgbClr val="FFFFFF">
                    <a:lumMod val="95000"/>
                  </a:srgbClr>
                </a:solidFill>
                <a:latin typeface="+mn-ea"/>
                <a:ea typeface="+mn-ea"/>
              </a:rPr>
              <a:t>加速后</a:t>
            </a:r>
            <a:r>
              <a:rPr lang="en-US" altLang="zh-CN" sz="1800" dirty="0">
                <a:solidFill>
                  <a:srgbClr val="FFFFFF">
                    <a:lumMod val="95000"/>
                  </a:srgbClr>
                </a:solidFill>
                <a:latin typeface="+mn-ea"/>
                <a:ea typeface="+mn-ea"/>
              </a:rPr>
              <a:t>SM4 CBC</a:t>
            </a:r>
            <a:r>
              <a:rPr lang="zh-CN" altLang="en-US" sz="1800" dirty="0">
                <a:solidFill>
                  <a:srgbClr val="FFFFFF">
                    <a:lumMod val="95000"/>
                  </a:srgbClr>
                </a:solidFill>
                <a:latin typeface="+mn-ea"/>
                <a:ea typeface="+mn-ea"/>
              </a:rPr>
              <a:t>模式在</a:t>
            </a:r>
            <a:r>
              <a:rPr lang="en-US" altLang="zh-CN" sz="1800" dirty="0">
                <a:solidFill>
                  <a:srgbClr val="FFFFFF">
                    <a:lumMod val="95000"/>
                  </a:srgbClr>
                </a:solidFill>
                <a:latin typeface="+mn-ea"/>
                <a:ea typeface="+mn-ea"/>
              </a:rPr>
              <a:t>102400</a:t>
            </a:r>
            <a:r>
              <a:rPr lang="zh-CN" altLang="en-US" sz="1800" dirty="0">
                <a:solidFill>
                  <a:srgbClr val="FFFFFF">
                    <a:lumMod val="95000"/>
                  </a:srgbClr>
                </a:solidFill>
                <a:latin typeface="+mn-ea"/>
                <a:ea typeface="+mn-ea"/>
              </a:rPr>
              <a:t>块大小下从每</a:t>
            </a:r>
            <a:r>
              <a:rPr lang="en-US" altLang="zh-CN" sz="1800" dirty="0">
                <a:solidFill>
                  <a:srgbClr val="FFFFFF">
                    <a:lumMod val="95000"/>
                  </a:srgbClr>
                </a:solidFill>
                <a:latin typeface="+mn-ea"/>
                <a:ea typeface="+mn-ea"/>
              </a:rPr>
              <a:t>3</a:t>
            </a:r>
            <a:r>
              <a:rPr lang="zh-CN" altLang="en-US" sz="1800" dirty="0">
                <a:solidFill>
                  <a:srgbClr val="FFFFFF">
                    <a:lumMod val="95000"/>
                  </a:srgbClr>
                </a:solidFill>
                <a:latin typeface="+mn-ea"/>
                <a:ea typeface="+mn-ea"/>
              </a:rPr>
              <a:t>秒处理</a:t>
            </a:r>
            <a:r>
              <a:rPr lang="en-US" altLang="zh-CN" sz="1800" dirty="0">
                <a:solidFill>
                  <a:srgbClr val="FFFFFF">
                    <a:lumMod val="95000"/>
                  </a:srgbClr>
                </a:solidFill>
                <a:latin typeface="+mn-ea"/>
                <a:ea typeface="+mn-ea"/>
              </a:rPr>
              <a:t>2196</a:t>
            </a:r>
            <a:r>
              <a:rPr lang="zh-CN" altLang="en-US" sz="1800" dirty="0">
                <a:solidFill>
                  <a:srgbClr val="FFFFFF">
                    <a:lumMod val="95000"/>
                  </a:srgbClr>
                </a:solidFill>
                <a:latin typeface="+mn-ea"/>
                <a:ea typeface="+mn-ea"/>
              </a:rPr>
              <a:t>次提升到</a:t>
            </a:r>
            <a:r>
              <a:rPr lang="en-US" altLang="zh-CN" sz="1800" dirty="0">
                <a:solidFill>
                  <a:srgbClr val="FFFFFF">
                    <a:lumMod val="95000"/>
                  </a:srgbClr>
                </a:solidFill>
                <a:latin typeface="+mn-ea"/>
                <a:ea typeface="+mn-ea"/>
              </a:rPr>
              <a:t>11409</a:t>
            </a:r>
            <a:r>
              <a:rPr lang="zh-CN" altLang="en-US" sz="1800" dirty="0">
                <a:solidFill>
                  <a:srgbClr val="FFFFFF">
                    <a:lumMod val="95000"/>
                  </a:srgbClr>
                </a:solidFill>
                <a:latin typeface="+mn-ea"/>
                <a:ea typeface="+mn-ea"/>
              </a:rPr>
              <a:t>次</a:t>
            </a:r>
            <a:endParaRPr lang="zh-CN" altLang="en-US" sz="1800" dirty="0">
              <a:solidFill>
                <a:srgbClr val="FFFFFF">
                  <a:lumMod val="95000"/>
                </a:srgbClr>
              </a:solidFill>
              <a:latin typeface="+mn-ea"/>
              <a:ea typeface="+mn-ea"/>
            </a:endParaRPr>
          </a:p>
        </p:txBody>
      </p:sp>
      <p:sp>
        <p:nvSpPr>
          <p:cNvPr id="38" name="等腰三角形 37"/>
          <p:cNvSpPr/>
          <p:nvPr/>
        </p:nvSpPr>
        <p:spPr>
          <a:xfrm rot="5400000">
            <a:off x="5655852" y="5312678"/>
            <a:ext cx="676745" cy="167424"/>
          </a:xfrm>
          <a:prstGeom prst="triangle">
            <a:avLst/>
          </a:prstGeom>
          <a:solidFill>
            <a:schemeClr val="bg1">
              <a:lumMod val="50000"/>
            </a:schemeClr>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srgbClr val="FFFFFF"/>
              </a:solidFill>
              <a:effectLst/>
              <a:uLnTx/>
              <a:uFillTx/>
              <a:latin typeface="+mn-ea"/>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lstStyle/>
          <a:p>
            <a:r>
              <a:rPr lang="zh-CN" altLang="en-US" dirty="0" smtClean="0"/>
              <a:t>本节主要讲述</a:t>
            </a:r>
            <a:r>
              <a:rPr lang="zh-CN" altLang="en-US" dirty="0"/>
              <a:t>计算产业发展</a:t>
            </a:r>
            <a:r>
              <a:rPr lang="zh-CN" altLang="en-US" dirty="0" smtClean="0"/>
              <a:t>趋势、鲲鹏</a:t>
            </a:r>
            <a:r>
              <a:rPr lang="zh-CN" altLang="en-US" dirty="0"/>
              <a:t>计算产业</a:t>
            </a:r>
            <a:r>
              <a:rPr lang="zh-CN" altLang="en-US" dirty="0" smtClean="0"/>
              <a:t>概述以及鲲鹏计算产业生态。</a:t>
            </a:r>
            <a:endParaRPr lang="en-US" altLang="zh-CN" dirty="0" smtClean="0"/>
          </a:p>
          <a:p>
            <a:r>
              <a:rPr lang="zh-CN" altLang="en-US" dirty="0"/>
              <a:t>学完</a:t>
            </a:r>
            <a:r>
              <a:rPr lang="zh-CN" altLang="en-US" dirty="0" smtClean="0"/>
              <a:t>本节后</a:t>
            </a:r>
            <a:r>
              <a:rPr lang="zh-CN" altLang="en-US" dirty="0"/>
              <a:t>，您将能够</a:t>
            </a:r>
            <a:r>
              <a:rPr lang="zh-CN" altLang="en-US" dirty="0" smtClean="0"/>
              <a:t>：</a:t>
            </a:r>
            <a:endParaRPr lang="en-US" altLang="zh-CN" dirty="0" smtClean="0"/>
          </a:p>
          <a:p>
            <a:pPr lvl="1"/>
            <a:r>
              <a:rPr lang="zh-CN" altLang="en-US" dirty="0"/>
              <a:t>了解计算产业发展趋势</a:t>
            </a:r>
            <a:endParaRPr lang="zh-CN" altLang="en-US" dirty="0"/>
          </a:p>
          <a:p>
            <a:pPr lvl="1"/>
            <a:r>
              <a:rPr lang="zh-CN" altLang="en-US" dirty="0"/>
              <a:t>了解鲲鹏计算产业组成</a:t>
            </a:r>
            <a:endParaRPr lang="zh-CN" altLang="en-US" dirty="0"/>
          </a:p>
          <a:p>
            <a:pPr lvl="1"/>
            <a:r>
              <a:rPr lang="zh-CN" altLang="en-US" dirty="0"/>
              <a:t>了解鲲鹏计算产业</a:t>
            </a:r>
            <a:r>
              <a:rPr lang="zh-CN" altLang="en-US" dirty="0" smtClean="0"/>
              <a:t>生态</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支持</a:t>
            </a:r>
            <a:r>
              <a:rPr lang="en-US" altLang="zh-CN" dirty="0" smtClean="0">
                <a:solidFill>
                  <a:schemeClr val="tx1"/>
                </a:solidFill>
              </a:rPr>
              <a:t>8</a:t>
            </a:r>
            <a:r>
              <a:rPr lang="zh-CN" altLang="en-US" dirty="0" smtClean="0">
                <a:solidFill>
                  <a:schemeClr val="tx1"/>
                </a:solidFill>
              </a:rPr>
              <a:t>通道</a:t>
            </a:r>
            <a:r>
              <a:rPr lang="en-US" altLang="zh-CN" dirty="0" smtClean="0">
                <a:solidFill>
                  <a:schemeClr val="tx1"/>
                </a:solidFill>
              </a:rPr>
              <a:t>DDR4</a:t>
            </a:r>
            <a:r>
              <a:rPr lang="zh-CN" altLang="en-US" dirty="0" smtClean="0">
                <a:solidFill>
                  <a:schemeClr val="tx1"/>
                </a:solidFill>
              </a:rPr>
              <a:t>内存控制器</a:t>
            </a:r>
            <a:endParaRPr lang="zh-CN" altLang="en-US" dirty="0">
              <a:solidFill>
                <a:schemeClr val="tx1"/>
              </a:solidFill>
            </a:endParaRPr>
          </a:p>
        </p:txBody>
      </p:sp>
      <p:sp>
        <p:nvSpPr>
          <p:cNvPr id="25" name="文本框 24"/>
          <p:cNvSpPr txBox="1"/>
          <p:nvPr/>
        </p:nvSpPr>
        <p:spPr>
          <a:xfrm>
            <a:off x="4211313" y="-311970"/>
            <a:ext cx="902809" cy="400108"/>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91439" tIns="91439" rIns="91439" bIns="91439" numCol="1" spcCol="38100" rtlCol="0" anchor="t" forceAA="0">
            <a:spAutoFit/>
          </a:bodyPr>
          <a:lstStyle/>
          <a:p>
            <a:pPr algn="ctr">
              <a:defRPr lang="zh-CN" sz="1440" b="0" i="0" u="none" strike="noStrike" kern="1200" spc="0" baseline="0">
                <a:solidFill>
                  <a:srgbClr val="1D1D1A">
                    <a:lumMod val="65000"/>
                    <a:lumOff val="35000"/>
                  </a:srgbClr>
                </a:solidFill>
                <a:latin typeface="+mn-lt"/>
                <a:ea typeface="+mn-ea"/>
                <a:cs typeface="+mn-cs"/>
              </a:defRPr>
            </a:pPr>
            <a:r>
              <a:rPr lang="zh-CN" altLang="en-US" sz="1400" dirty="0">
                <a:latin typeface="+mn-ea"/>
                <a:ea typeface="+mn-ea"/>
                <a:cs typeface="Arial" panose="020B0604020202020204" pitchFamily="34" charset="0"/>
              </a:rPr>
              <a:t>内存带宽</a:t>
            </a:r>
            <a:endParaRPr lang="zh-CN" altLang="en-US" sz="1400" dirty="0">
              <a:latin typeface="+mn-ea"/>
              <a:ea typeface="+mn-ea"/>
              <a:cs typeface="Arial" panose="020B0604020202020204" pitchFamily="34" charset="0"/>
            </a:endParaRPr>
          </a:p>
        </p:txBody>
      </p:sp>
      <p:sp>
        <p:nvSpPr>
          <p:cNvPr id="26" name="文本框 25"/>
          <p:cNvSpPr txBox="1"/>
          <p:nvPr/>
        </p:nvSpPr>
        <p:spPr>
          <a:xfrm>
            <a:off x="6418970" y="2152710"/>
            <a:ext cx="5036716" cy="321626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400" dirty="0" smtClean="0">
                <a:latin typeface="+mn-ea"/>
                <a:ea typeface="+mn-ea"/>
                <a:cs typeface="Arial" panose="020B0604020202020204" pitchFamily="34" charset="0"/>
              </a:rPr>
              <a:t>8</a:t>
            </a:r>
            <a:r>
              <a:rPr lang="zh-CN" altLang="en-US" sz="1400" dirty="0" smtClean="0">
                <a:latin typeface="+mn-ea"/>
                <a:ea typeface="+mn-ea"/>
                <a:cs typeface="Arial" panose="020B0604020202020204" pitchFamily="34" charset="0"/>
              </a:rPr>
              <a:t>通道</a:t>
            </a:r>
            <a:r>
              <a:rPr lang="en-US" altLang="zh-CN" sz="1400" dirty="0" smtClean="0">
                <a:latin typeface="+mn-ea"/>
                <a:ea typeface="+mn-ea"/>
                <a:cs typeface="Arial" panose="020B0604020202020204" pitchFamily="34" charset="0"/>
              </a:rPr>
              <a:t>DDR4 </a:t>
            </a:r>
            <a:r>
              <a:rPr lang="zh-CN" altLang="en-US" sz="1400" dirty="0" smtClean="0">
                <a:latin typeface="+mn-ea"/>
                <a:ea typeface="+mn-ea"/>
                <a:cs typeface="Arial" panose="020B0604020202020204" pitchFamily="34" charset="0"/>
              </a:rPr>
              <a:t>带来</a:t>
            </a:r>
            <a:r>
              <a:rPr lang="en-US" altLang="zh-CN" sz="1400" dirty="0" smtClean="0">
                <a:latin typeface="+mn-ea"/>
                <a:ea typeface="+mn-ea"/>
                <a:cs typeface="Arial" panose="020B0604020202020204" pitchFamily="34" charset="0"/>
              </a:rPr>
              <a:t>46% </a:t>
            </a:r>
            <a:r>
              <a:rPr lang="zh-CN" altLang="en-US" sz="1400" dirty="0" smtClean="0">
                <a:latin typeface="+mn-ea"/>
                <a:ea typeface="+mn-ea"/>
                <a:cs typeface="Arial" panose="020B0604020202020204" pitchFamily="34" charset="0"/>
              </a:rPr>
              <a:t>带宽提升，同时容量也可按需提升</a:t>
            </a:r>
            <a:endParaRPr lang="en-US" altLang="zh-CN" sz="1400" dirty="0" smtClean="0">
              <a:latin typeface="+mn-ea"/>
              <a:ea typeface="+mn-ea"/>
              <a:cs typeface="Arial" panose="020B0604020202020204" pitchFamily="34" charset="0"/>
            </a:endParaRPr>
          </a:p>
          <a:p>
            <a:pPr marL="285750" indent="-285750">
              <a:lnSpc>
                <a:spcPct val="150000"/>
              </a:lnSpc>
              <a:buFont typeface="Wingdings" panose="05000000000000000000" pitchFamily="2" charset="2"/>
              <a:buChar char="l"/>
            </a:pPr>
            <a:r>
              <a:rPr lang="zh-CN" altLang="en-US" sz="1400" dirty="0" smtClean="0">
                <a:latin typeface="+mn-ea"/>
                <a:ea typeface="+mn-ea"/>
                <a:cs typeface="Arial" panose="020B0604020202020204" pitchFamily="34" charset="0"/>
              </a:rPr>
              <a:t>延迟优化，和业界主流水平相当</a:t>
            </a:r>
            <a:r>
              <a:rPr lang="en-US" altLang="zh-CN" sz="1400" dirty="0" smtClean="0">
                <a:latin typeface="+mn-ea"/>
                <a:ea typeface="+mn-ea"/>
                <a:cs typeface="Arial" panose="020B0604020202020204" pitchFamily="34" charset="0"/>
              </a:rPr>
              <a:t>/</a:t>
            </a:r>
            <a:r>
              <a:rPr lang="zh-CN" altLang="en-US" sz="1400" dirty="0" smtClean="0">
                <a:latin typeface="+mn-ea"/>
                <a:ea typeface="+mn-ea"/>
                <a:cs typeface="Arial" panose="020B0604020202020204" pitchFamily="34" charset="0"/>
              </a:rPr>
              <a:t>更优</a:t>
            </a:r>
            <a:endParaRPr lang="en-US" altLang="zh-CN" sz="1400" dirty="0">
              <a:latin typeface="+mn-ea"/>
              <a:ea typeface="+mn-ea"/>
              <a:cs typeface="Arial" panose="020B0604020202020204" pitchFamily="34" charset="0"/>
            </a:endParaRPr>
          </a:p>
          <a:p>
            <a:pPr marL="285750" indent="-285750">
              <a:lnSpc>
                <a:spcPct val="150000"/>
              </a:lnSpc>
              <a:spcBef>
                <a:spcPct val="20000"/>
              </a:spcBef>
              <a:buFont typeface="Wingdings" panose="05000000000000000000" pitchFamily="2" charset="2"/>
              <a:buChar char="l"/>
              <a:defRPr/>
            </a:pPr>
            <a:r>
              <a:rPr lang="en-US" altLang="zh-CN" sz="1400" kern="0" dirty="0">
                <a:latin typeface="+mn-ea"/>
                <a:ea typeface="+mn-ea"/>
                <a:cs typeface="Arial" panose="020B0604020202020204" pitchFamily="34" charset="0"/>
              </a:rPr>
              <a:t>Load to use latency </a:t>
            </a:r>
            <a:endParaRPr lang="en-US" altLang="zh-CN" sz="1400" kern="0" dirty="0">
              <a:latin typeface="+mn-ea"/>
              <a:ea typeface="+mn-ea"/>
              <a:cs typeface="Arial" panose="020B0604020202020204" pitchFamily="34" charset="0"/>
            </a:endParaRPr>
          </a:p>
          <a:p>
            <a:pPr marL="628650" lvl="1" indent="-285750">
              <a:lnSpc>
                <a:spcPct val="150000"/>
              </a:lnSpc>
              <a:spcBef>
                <a:spcPct val="20000"/>
              </a:spcBef>
              <a:buSzPct val="50000"/>
              <a:buFont typeface="Wingdings" panose="05000000000000000000" pitchFamily="2" charset="2"/>
              <a:buChar char="p"/>
              <a:defRPr/>
            </a:pPr>
            <a:r>
              <a:rPr lang="en-US" altLang="zh-CN" sz="1400" kern="0" dirty="0">
                <a:latin typeface="+mn-ea"/>
                <a:ea typeface="+mn-ea"/>
                <a:cs typeface="Arial" panose="020B0604020202020204" pitchFamily="34" charset="0"/>
              </a:rPr>
              <a:t>9 </a:t>
            </a:r>
            <a:r>
              <a:rPr lang="en-US" altLang="zh-CN" sz="1400" kern="0" dirty="0" smtClean="0">
                <a:latin typeface="+mn-ea"/>
                <a:ea typeface="+mn-ea"/>
                <a:cs typeface="Arial" panose="020B0604020202020204" pitchFamily="34" charset="0"/>
              </a:rPr>
              <a:t>cycle </a:t>
            </a:r>
            <a:r>
              <a:rPr lang="en-US" altLang="zh-CN" sz="1400" kern="0" dirty="0">
                <a:latin typeface="+mn-ea"/>
                <a:ea typeface="+mn-ea"/>
                <a:cs typeface="Arial" panose="020B0604020202020204" pitchFamily="34" charset="0"/>
              </a:rPr>
              <a:t>to local L2</a:t>
            </a:r>
            <a:endParaRPr lang="en-US" altLang="zh-CN" sz="1400" kern="0" dirty="0">
              <a:latin typeface="+mn-ea"/>
              <a:ea typeface="+mn-ea"/>
              <a:cs typeface="Arial" panose="020B0604020202020204" pitchFamily="34" charset="0"/>
            </a:endParaRPr>
          </a:p>
          <a:p>
            <a:pPr marL="628650" lvl="1" indent="-285750">
              <a:lnSpc>
                <a:spcPct val="150000"/>
              </a:lnSpc>
              <a:spcBef>
                <a:spcPct val="20000"/>
              </a:spcBef>
              <a:buSzPct val="50000"/>
              <a:buFont typeface="Wingdings" panose="05000000000000000000" pitchFamily="2" charset="2"/>
              <a:buChar char="p"/>
              <a:defRPr/>
            </a:pPr>
            <a:r>
              <a:rPr lang="en-US" altLang="zh-CN" sz="1400" kern="0" dirty="0" smtClean="0">
                <a:latin typeface="+mn-ea"/>
                <a:ea typeface="+mn-ea"/>
                <a:cs typeface="Arial" panose="020B0604020202020204" pitchFamily="34" charset="0"/>
              </a:rPr>
              <a:t>25~33 cycle </a:t>
            </a:r>
            <a:r>
              <a:rPr lang="en-US" altLang="zh-CN" sz="1400" kern="0" dirty="0">
                <a:latin typeface="+mn-ea"/>
                <a:ea typeface="+mn-ea"/>
                <a:cs typeface="Arial" panose="020B0604020202020204" pitchFamily="34" charset="0"/>
              </a:rPr>
              <a:t>to local partition L3</a:t>
            </a:r>
            <a:endParaRPr lang="en-US" altLang="zh-CN" sz="1400" kern="0" dirty="0">
              <a:latin typeface="+mn-ea"/>
              <a:ea typeface="+mn-ea"/>
              <a:cs typeface="Arial" panose="020B0604020202020204" pitchFamily="34" charset="0"/>
            </a:endParaRPr>
          </a:p>
          <a:p>
            <a:pPr marL="628650" lvl="1" indent="-285750">
              <a:lnSpc>
                <a:spcPct val="150000"/>
              </a:lnSpc>
              <a:spcBef>
                <a:spcPct val="20000"/>
              </a:spcBef>
              <a:buSzPct val="50000"/>
              <a:buFont typeface="Wingdings" panose="05000000000000000000" pitchFamily="2" charset="2"/>
              <a:buChar char="p"/>
              <a:defRPr/>
            </a:pPr>
            <a:r>
              <a:rPr lang="en-US" altLang="zh-CN" sz="1400" kern="0" dirty="0">
                <a:latin typeface="+mn-ea"/>
                <a:ea typeface="+mn-ea"/>
                <a:cs typeface="Arial" panose="020B0604020202020204" pitchFamily="34" charset="0"/>
              </a:rPr>
              <a:t>47~ </a:t>
            </a:r>
            <a:r>
              <a:rPr lang="en-US" altLang="zh-CN" sz="1400" kern="0" dirty="0" smtClean="0">
                <a:latin typeface="+mn-ea"/>
                <a:ea typeface="+mn-ea"/>
                <a:cs typeface="Arial" panose="020B0604020202020204" pitchFamily="34" charset="0"/>
              </a:rPr>
              <a:t>82 cycle to </a:t>
            </a:r>
            <a:r>
              <a:rPr lang="en-US" altLang="zh-CN" sz="1400" kern="0" dirty="0">
                <a:latin typeface="+mn-ea"/>
                <a:ea typeface="+mn-ea"/>
                <a:cs typeface="Arial" panose="020B0604020202020204" pitchFamily="34" charset="0"/>
              </a:rPr>
              <a:t>remote partition </a:t>
            </a:r>
            <a:r>
              <a:rPr lang="en-US" altLang="zh-CN" sz="1400" kern="0" dirty="0" smtClean="0">
                <a:latin typeface="+mn-ea"/>
                <a:ea typeface="+mn-ea"/>
                <a:cs typeface="Arial" panose="020B0604020202020204" pitchFamily="34" charset="0"/>
              </a:rPr>
              <a:t>L3</a:t>
            </a:r>
            <a:endParaRPr lang="en-US" altLang="zh-CN" sz="1400" kern="0" dirty="0" smtClean="0">
              <a:latin typeface="+mn-ea"/>
              <a:ea typeface="+mn-ea"/>
              <a:cs typeface="Arial" panose="020B0604020202020204" pitchFamily="34" charset="0"/>
            </a:endParaRPr>
          </a:p>
          <a:p>
            <a:pPr marL="285750" lvl="1" indent="-285750">
              <a:lnSpc>
                <a:spcPct val="150000"/>
              </a:lnSpc>
              <a:spcBef>
                <a:spcPct val="20000"/>
              </a:spcBef>
              <a:buFont typeface="Wingdings" panose="05000000000000000000" pitchFamily="2" charset="2"/>
              <a:buChar char="l"/>
              <a:defRPr/>
            </a:pPr>
            <a:r>
              <a:rPr lang="zh-CN" altLang="en-US" sz="1400" dirty="0" smtClean="0">
                <a:latin typeface="+mn-ea"/>
                <a:ea typeface="+mn-ea"/>
                <a:cs typeface="Arial" panose="020B0604020202020204" pitchFamily="34" charset="0"/>
                <a:sym typeface="Lucida Grande"/>
              </a:rPr>
              <a:t>完整的</a:t>
            </a:r>
            <a:r>
              <a:rPr lang="en-US" altLang="zh-CN" sz="1400" dirty="0" smtClean="0">
                <a:latin typeface="+mn-ea"/>
                <a:ea typeface="+mn-ea"/>
                <a:cs typeface="Arial" panose="020B0604020202020204" pitchFamily="34" charset="0"/>
                <a:sym typeface="Lucida Grande"/>
              </a:rPr>
              <a:t>Cache </a:t>
            </a:r>
            <a:r>
              <a:rPr lang="en-US" altLang="zh-CN" sz="1400" dirty="0">
                <a:latin typeface="+mn-ea"/>
                <a:ea typeface="+mn-ea"/>
                <a:cs typeface="Arial" panose="020B0604020202020204" pitchFamily="34" charset="0"/>
                <a:sym typeface="Lucida Grande"/>
              </a:rPr>
              <a:t>&amp; Memory </a:t>
            </a:r>
            <a:r>
              <a:rPr lang="en-US" altLang="zh-CN" sz="1400" dirty="0" err="1">
                <a:latin typeface="+mn-ea"/>
                <a:ea typeface="+mn-ea"/>
                <a:cs typeface="Arial" panose="020B0604020202020204" pitchFamily="34" charset="0"/>
                <a:sym typeface="Lucida Grande"/>
              </a:rPr>
              <a:t>QoS</a:t>
            </a:r>
            <a:r>
              <a:rPr lang="en-US" altLang="zh-CN" sz="1400" dirty="0">
                <a:latin typeface="+mn-ea"/>
                <a:ea typeface="+mn-ea"/>
                <a:cs typeface="Arial" panose="020B0604020202020204" pitchFamily="34" charset="0"/>
                <a:sym typeface="Lucida Grande"/>
              </a:rPr>
              <a:t> </a:t>
            </a:r>
            <a:r>
              <a:rPr lang="zh-CN" altLang="en-US" sz="1400" dirty="0" smtClean="0">
                <a:latin typeface="+mn-ea"/>
                <a:ea typeface="+mn-ea"/>
                <a:cs typeface="Arial" panose="020B0604020202020204" pitchFamily="34" charset="0"/>
                <a:sym typeface="Lucida Grande"/>
              </a:rPr>
              <a:t>方案，为用户的不同业务部署带来方便</a:t>
            </a:r>
            <a:endParaRPr lang="en-US" altLang="zh-CN" sz="1400" dirty="0">
              <a:latin typeface="+mn-ea"/>
              <a:ea typeface="+mn-ea"/>
              <a:cs typeface="Arial" panose="020B0604020202020204" pitchFamily="34" charset="0"/>
            </a:endParaRPr>
          </a:p>
          <a:p>
            <a:pPr marL="285750" indent="-285750">
              <a:lnSpc>
                <a:spcPct val="150000"/>
              </a:lnSpc>
              <a:buFont typeface="Wingdings" panose="05000000000000000000" pitchFamily="2" charset="2"/>
              <a:buChar char="l"/>
            </a:pPr>
            <a:endParaRPr lang="zh-CN" altLang="en-US" sz="1400" dirty="0">
              <a:latin typeface="+mn-ea"/>
              <a:ea typeface="+mn-ea"/>
              <a:cs typeface="Arial" panose="020B0604020202020204" pitchFamily="34" charset="0"/>
            </a:endParaRPr>
          </a:p>
        </p:txBody>
      </p:sp>
      <p:sp>
        <p:nvSpPr>
          <p:cNvPr id="27" name="矩形"/>
          <p:cNvSpPr/>
          <p:nvPr/>
        </p:nvSpPr>
        <p:spPr>
          <a:xfrm>
            <a:off x="2107336" y="5565851"/>
            <a:ext cx="347345" cy="321945"/>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3200">
              <a:latin typeface="+mn-ea"/>
              <a:ea typeface="+mn-ea"/>
              <a:cs typeface="Arial" panose="020B0604020202020204" pitchFamily="34" charset="0"/>
            </a:endParaRPr>
          </a:p>
        </p:txBody>
      </p:sp>
      <p:sp>
        <p:nvSpPr>
          <p:cNvPr id="28" name="矩形"/>
          <p:cNvSpPr/>
          <p:nvPr/>
        </p:nvSpPr>
        <p:spPr>
          <a:xfrm>
            <a:off x="3561540" y="5565851"/>
            <a:ext cx="347345" cy="321945"/>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3200">
              <a:latin typeface="+mn-ea"/>
              <a:ea typeface="+mn-ea"/>
              <a:cs typeface="Arial" panose="020B0604020202020204" pitchFamily="34" charset="0"/>
            </a:endParaRPr>
          </a:p>
        </p:txBody>
      </p:sp>
      <p:sp>
        <p:nvSpPr>
          <p:cNvPr id="29" name="矩形"/>
          <p:cNvSpPr/>
          <p:nvPr/>
        </p:nvSpPr>
        <p:spPr>
          <a:xfrm>
            <a:off x="1944801" y="2047973"/>
            <a:ext cx="360000" cy="3126786"/>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2800">
              <a:latin typeface="+mn-ea"/>
              <a:ea typeface="+mn-ea"/>
              <a:cs typeface="Arial" panose="020B0604020202020204" pitchFamily="34" charset="0"/>
            </a:endParaRPr>
          </a:p>
        </p:txBody>
      </p:sp>
      <p:sp>
        <p:nvSpPr>
          <p:cNvPr id="30" name="矩形"/>
          <p:cNvSpPr/>
          <p:nvPr/>
        </p:nvSpPr>
        <p:spPr>
          <a:xfrm>
            <a:off x="2992238" y="2610572"/>
            <a:ext cx="360000" cy="2564186"/>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2800">
              <a:latin typeface="+mn-ea"/>
              <a:ea typeface="+mn-ea"/>
              <a:cs typeface="Arial" panose="020B0604020202020204" pitchFamily="34" charset="0"/>
            </a:endParaRPr>
          </a:p>
        </p:txBody>
      </p:sp>
      <p:sp>
        <p:nvSpPr>
          <p:cNvPr id="31" name="矩形"/>
          <p:cNvSpPr/>
          <p:nvPr/>
        </p:nvSpPr>
        <p:spPr>
          <a:xfrm>
            <a:off x="3597706" y="2087238"/>
            <a:ext cx="360000" cy="3087519"/>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2800">
              <a:latin typeface="+mn-ea"/>
              <a:ea typeface="+mn-ea"/>
              <a:cs typeface="Arial" panose="020B0604020202020204" pitchFamily="34" charset="0"/>
            </a:endParaRPr>
          </a:p>
        </p:txBody>
      </p:sp>
      <p:sp>
        <p:nvSpPr>
          <p:cNvPr id="32" name="矩形"/>
          <p:cNvSpPr/>
          <p:nvPr/>
        </p:nvSpPr>
        <p:spPr>
          <a:xfrm>
            <a:off x="4575928" y="3358949"/>
            <a:ext cx="360000" cy="1815810"/>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2800">
              <a:latin typeface="+mn-ea"/>
              <a:ea typeface="+mn-ea"/>
              <a:cs typeface="Arial" panose="020B0604020202020204" pitchFamily="34" charset="0"/>
            </a:endParaRPr>
          </a:p>
        </p:txBody>
      </p:sp>
      <p:sp>
        <p:nvSpPr>
          <p:cNvPr id="33" name="矩形"/>
          <p:cNvSpPr/>
          <p:nvPr/>
        </p:nvSpPr>
        <p:spPr>
          <a:xfrm>
            <a:off x="5202986" y="2087238"/>
            <a:ext cx="360000" cy="3087519"/>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2800">
              <a:latin typeface="+mn-ea"/>
              <a:ea typeface="+mn-ea"/>
              <a:cs typeface="Arial" panose="020B0604020202020204" pitchFamily="34" charset="0"/>
            </a:endParaRPr>
          </a:p>
        </p:txBody>
      </p:sp>
      <p:sp>
        <p:nvSpPr>
          <p:cNvPr id="34" name="矩形"/>
          <p:cNvSpPr/>
          <p:nvPr/>
        </p:nvSpPr>
        <p:spPr>
          <a:xfrm>
            <a:off x="1345683" y="2950156"/>
            <a:ext cx="360000" cy="2224602"/>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a:defRPr>
            </a:pPr>
            <a:endParaRPr sz="2800">
              <a:latin typeface="+mn-ea"/>
              <a:ea typeface="+mn-ea"/>
              <a:cs typeface="Arial" panose="020B0604020202020204" pitchFamily="34" charset="0"/>
            </a:endParaRPr>
          </a:p>
        </p:txBody>
      </p:sp>
      <p:sp>
        <p:nvSpPr>
          <p:cNvPr id="35" name="矩形 34"/>
          <p:cNvSpPr/>
          <p:nvPr/>
        </p:nvSpPr>
        <p:spPr>
          <a:xfrm>
            <a:off x="5016540" y="1710185"/>
            <a:ext cx="768159" cy="276999"/>
          </a:xfrm>
          <a:prstGeom prst="rect">
            <a:avLst/>
          </a:prstGeom>
        </p:spPr>
        <p:txBody>
          <a:bodyPr wrap="none">
            <a:spAutoFit/>
          </a:bodyPr>
          <a:lstStyle/>
          <a:p>
            <a:r>
              <a:rPr lang="en-US" sz="1200" dirty="0">
                <a:latin typeface="+mn-ea"/>
                <a:ea typeface="+mn-ea"/>
              </a:rPr>
              <a:t>1.5 Tb/s</a:t>
            </a:r>
            <a:endParaRPr lang="en-US" sz="1200" dirty="0">
              <a:latin typeface="+mn-ea"/>
              <a:ea typeface="+mn-ea"/>
            </a:endParaRPr>
          </a:p>
        </p:txBody>
      </p:sp>
      <p:sp>
        <p:nvSpPr>
          <p:cNvPr id="36" name="矩形 35"/>
          <p:cNvSpPr/>
          <p:nvPr/>
        </p:nvSpPr>
        <p:spPr>
          <a:xfrm>
            <a:off x="4347002" y="3049245"/>
            <a:ext cx="877163" cy="276999"/>
          </a:xfrm>
          <a:prstGeom prst="rect">
            <a:avLst/>
          </a:prstGeom>
        </p:spPr>
        <p:txBody>
          <a:bodyPr wrap="none">
            <a:spAutoFit/>
          </a:bodyPr>
          <a:lstStyle/>
          <a:p>
            <a:r>
              <a:rPr lang="en-US" sz="1200" dirty="0">
                <a:latin typeface="+mn-ea"/>
                <a:ea typeface="+mn-ea"/>
              </a:rPr>
              <a:t>1.02 Tb/s</a:t>
            </a:r>
            <a:endParaRPr lang="en-US" sz="1200" dirty="0">
              <a:latin typeface="+mn-ea"/>
              <a:ea typeface="+mn-ea"/>
            </a:endParaRPr>
          </a:p>
        </p:txBody>
      </p:sp>
      <p:sp>
        <p:nvSpPr>
          <p:cNvPr id="37" name="矩形 36"/>
          <p:cNvSpPr/>
          <p:nvPr/>
        </p:nvSpPr>
        <p:spPr>
          <a:xfrm>
            <a:off x="3412101" y="1714672"/>
            <a:ext cx="933269" cy="276999"/>
          </a:xfrm>
          <a:prstGeom prst="rect">
            <a:avLst/>
          </a:prstGeom>
        </p:spPr>
        <p:txBody>
          <a:bodyPr wrap="none">
            <a:spAutoFit/>
          </a:bodyPr>
          <a:lstStyle/>
          <a:p>
            <a:r>
              <a:rPr lang="en-US" sz="1200" dirty="0">
                <a:latin typeface="+mn-ea"/>
                <a:ea typeface="+mn-ea"/>
              </a:rPr>
              <a:t>2933 MHz</a:t>
            </a:r>
            <a:endParaRPr lang="en-US" sz="1200" dirty="0">
              <a:latin typeface="+mn-ea"/>
              <a:ea typeface="+mn-ea"/>
            </a:endParaRPr>
          </a:p>
        </p:txBody>
      </p:sp>
      <p:sp>
        <p:nvSpPr>
          <p:cNvPr id="38" name="矩形 37"/>
          <p:cNvSpPr/>
          <p:nvPr/>
        </p:nvSpPr>
        <p:spPr>
          <a:xfrm>
            <a:off x="2717935" y="2300437"/>
            <a:ext cx="933269" cy="276999"/>
          </a:xfrm>
          <a:prstGeom prst="rect">
            <a:avLst/>
          </a:prstGeom>
        </p:spPr>
        <p:txBody>
          <a:bodyPr wrap="none">
            <a:spAutoFit/>
          </a:bodyPr>
          <a:lstStyle/>
          <a:p>
            <a:r>
              <a:rPr lang="en-US" sz="1200" dirty="0">
                <a:latin typeface="+mn-ea"/>
                <a:ea typeface="+mn-ea"/>
              </a:rPr>
              <a:t>2667 MHz</a:t>
            </a:r>
            <a:endParaRPr lang="en-US" sz="1200" dirty="0">
              <a:latin typeface="+mn-ea"/>
              <a:ea typeface="+mn-ea"/>
            </a:endParaRPr>
          </a:p>
        </p:txBody>
      </p:sp>
      <p:sp>
        <p:nvSpPr>
          <p:cNvPr id="39" name="矩形 38"/>
          <p:cNvSpPr/>
          <p:nvPr/>
        </p:nvSpPr>
        <p:spPr>
          <a:xfrm>
            <a:off x="1972522" y="1757801"/>
            <a:ext cx="274434" cy="276999"/>
          </a:xfrm>
          <a:prstGeom prst="rect">
            <a:avLst/>
          </a:prstGeom>
        </p:spPr>
        <p:txBody>
          <a:bodyPr wrap="none">
            <a:spAutoFit/>
          </a:bodyPr>
          <a:lstStyle/>
          <a:p>
            <a:r>
              <a:rPr lang="en-US" sz="1200" dirty="0">
                <a:latin typeface="+mn-ea"/>
                <a:ea typeface="+mn-ea"/>
              </a:rPr>
              <a:t>8</a:t>
            </a:r>
            <a:endParaRPr lang="en-US" sz="1200" dirty="0">
              <a:latin typeface="+mn-ea"/>
              <a:ea typeface="+mn-ea"/>
            </a:endParaRPr>
          </a:p>
        </p:txBody>
      </p:sp>
      <p:sp>
        <p:nvSpPr>
          <p:cNvPr id="40" name="矩形 39"/>
          <p:cNvSpPr/>
          <p:nvPr/>
        </p:nvSpPr>
        <p:spPr>
          <a:xfrm>
            <a:off x="1361310" y="2618859"/>
            <a:ext cx="274434" cy="276999"/>
          </a:xfrm>
          <a:prstGeom prst="rect">
            <a:avLst/>
          </a:prstGeom>
        </p:spPr>
        <p:txBody>
          <a:bodyPr wrap="none">
            <a:spAutoFit/>
          </a:bodyPr>
          <a:lstStyle/>
          <a:p>
            <a:r>
              <a:rPr lang="en-US" sz="1200" dirty="0">
                <a:latin typeface="+mn-ea"/>
                <a:ea typeface="+mn-ea"/>
              </a:rPr>
              <a:t>6</a:t>
            </a:r>
            <a:endParaRPr lang="en-US" sz="1200" dirty="0">
              <a:latin typeface="+mn-ea"/>
              <a:ea typeface="+mn-ea"/>
            </a:endParaRPr>
          </a:p>
        </p:txBody>
      </p:sp>
      <p:sp>
        <p:nvSpPr>
          <p:cNvPr id="41" name="矩形 40"/>
          <p:cNvSpPr/>
          <p:nvPr/>
        </p:nvSpPr>
        <p:spPr>
          <a:xfrm>
            <a:off x="4685824" y="5190530"/>
            <a:ext cx="646331" cy="276999"/>
          </a:xfrm>
          <a:prstGeom prst="rect">
            <a:avLst/>
          </a:prstGeom>
        </p:spPr>
        <p:txBody>
          <a:bodyPr wrap="none">
            <a:spAutoFit/>
          </a:bodyPr>
          <a:lstStyle/>
          <a:p>
            <a:r>
              <a:rPr lang="zh-CN" altLang="en-US" sz="1200" dirty="0">
                <a:latin typeface="+mn-ea"/>
                <a:ea typeface="+mn-ea"/>
              </a:rPr>
              <a:t>总带宽</a:t>
            </a:r>
            <a:endParaRPr lang="zh-CN" altLang="en-US" sz="1200" dirty="0">
              <a:latin typeface="+mn-ea"/>
              <a:ea typeface="+mn-ea"/>
            </a:endParaRPr>
          </a:p>
        </p:txBody>
      </p:sp>
      <p:sp>
        <p:nvSpPr>
          <p:cNvPr id="42" name="矩形 41"/>
          <p:cNvSpPr/>
          <p:nvPr/>
        </p:nvSpPr>
        <p:spPr>
          <a:xfrm>
            <a:off x="2856701" y="5190530"/>
            <a:ext cx="954107" cy="276999"/>
          </a:xfrm>
          <a:prstGeom prst="rect">
            <a:avLst/>
          </a:prstGeom>
        </p:spPr>
        <p:txBody>
          <a:bodyPr wrap="none">
            <a:spAutoFit/>
          </a:bodyPr>
          <a:lstStyle/>
          <a:p>
            <a:r>
              <a:rPr lang="zh-CN" altLang="en-US" sz="1200" dirty="0">
                <a:latin typeface="+mn-ea"/>
                <a:ea typeface="+mn-ea"/>
              </a:rPr>
              <a:t>每通道速率</a:t>
            </a:r>
            <a:endParaRPr lang="zh-CN" altLang="en-US" sz="1200" dirty="0">
              <a:latin typeface="+mn-ea"/>
              <a:ea typeface="+mn-ea"/>
            </a:endParaRPr>
          </a:p>
        </p:txBody>
      </p:sp>
      <p:sp>
        <p:nvSpPr>
          <p:cNvPr id="43" name="矩形 42"/>
          <p:cNvSpPr/>
          <p:nvPr/>
        </p:nvSpPr>
        <p:spPr>
          <a:xfrm>
            <a:off x="1361311" y="5190530"/>
            <a:ext cx="800219" cy="276999"/>
          </a:xfrm>
          <a:prstGeom prst="rect">
            <a:avLst/>
          </a:prstGeom>
        </p:spPr>
        <p:txBody>
          <a:bodyPr wrap="none">
            <a:spAutoFit/>
          </a:bodyPr>
          <a:lstStyle/>
          <a:p>
            <a:r>
              <a:rPr lang="zh-CN" altLang="en-US" sz="1200" dirty="0">
                <a:latin typeface="+mn-ea"/>
                <a:ea typeface="+mn-ea"/>
              </a:rPr>
              <a:t>通道数量</a:t>
            </a:r>
            <a:endParaRPr lang="zh-CN" altLang="en-US" sz="1200" dirty="0">
              <a:latin typeface="+mn-ea"/>
              <a:ea typeface="+mn-ea"/>
            </a:endParaRPr>
          </a:p>
        </p:txBody>
      </p:sp>
      <p:sp>
        <p:nvSpPr>
          <p:cNvPr id="44" name="矩形 43"/>
          <p:cNvSpPr/>
          <p:nvPr/>
        </p:nvSpPr>
        <p:spPr>
          <a:xfrm>
            <a:off x="2409359" y="5588324"/>
            <a:ext cx="1107996" cy="276999"/>
          </a:xfrm>
          <a:prstGeom prst="rect">
            <a:avLst/>
          </a:prstGeom>
        </p:spPr>
        <p:txBody>
          <a:bodyPr wrap="none">
            <a:spAutoFit/>
          </a:bodyPr>
          <a:lstStyle/>
          <a:p>
            <a:r>
              <a:rPr lang="zh-CN" altLang="en-US" sz="1200" dirty="0" smtClean="0">
                <a:latin typeface="+mn-ea"/>
                <a:ea typeface="+mn-ea"/>
              </a:rPr>
              <a:t>业界主流产品</a:t>
            </a:r>
            <a:endParaRPr lang="en-US" sz="1200" dirty="0">
              <a:latin typeface="+mn-ea"/>
              <a:ea typeface="+mn-ea"/>
            </a:endParaRPr>
          </a:p>
        </p:txBody>
      </p:sp>
      <p:sp>
        <p:nvSpPr>
          <p:cNvPr id="45" name="矩形 44"/>
          <p:cNvSpPr/>
          <p:nvPr/>
        </p:nvSpPr>
        <p:spPr>
          <a:xfrm>
            <a:off x="3923415" y="5588324"/>
            <a:ext cx="1162498" cy="276999"/>
          </a:xfrm>
          <a:prstGeom prst="rect">
            <a:avLst/>
          </a:prstGeom>
        </p:spPr>
        <p:txBody>
          <a:bodyPr wrap="none">
            <a:spAutoFit/>
          </a:bodyPr>
          <a:lstStyle/>
          <a:p>
            <a:r>
              <a:rPr lang="en-US" sz="1200" dirty="0" err="1">
                <a:latin typeface="+mn-ea"/>
                <a:ea typeface="+mn-ea"/>
              </a:rPr>
              <a:t>Kunpeng</a:t>
            </a:r>
            <a:r>
              <a:rPr lang="en-US" sz="1200" dirty="0">
                <a:latin typeface="+mn-ea"/>
                <a:ea typeface="+mn-ea"/>
              </a:rPr>
              <a:t> 920</a:t>
            </a:r>
            <a:endParaRPr lang="en-US" sz="1200" dirty="0">
              <a:latin typeface="+mn-ea"/>
              <a:ea typeface="+mn-ea"/>
            </a:endParaRPr>
          </a:p>
        </p:txBody>
      </p:sp>
      <p:cxnSp>
        <p:nvCxnSpPr>
          <p:cNvPr id="46" name="直接连接符 45"/>
          <p:cNvCxnSpPr/>
          <p:nvPr/>
        </p:nvCxnSpPr>
        <p:spPr bwMode="auto">
          <a:xfrm>
            <a:off x="1207531" y="5174758"/>
            <a:ext cx="4685686" cy="0"/>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网络端口</a:t>
            </a:r>
            <a:r>
              <a:rPr lang="en-US" altLang="zh-CN" dirty="0" smtClean="0">
                <a:solidFill>
                  <a:schemeClr val="tx1"/>
                </a:solidFill>
              </a:rPr>
              <a:t>&amp;IO</a:t>
            </a:r>
            <a:r>
              <a:rPr lang="zh-CN" altLang="en-US" dirty="0" smtClean="0">
                <a:solidFill>
                  <a:schemeClr val="tx1"/>
                </a:solidFill>
              </a:rPr>
              <a:t>协议</a:t>
            </a:r>
            <a:endParaRPr lang="zh-CN" altLang="en-US" dirty="0">
              <a:solidFill>
                <a:schemeClr val="tx1"/>
              </a:solidFill>
            </a:endParaRPr>
          </a:p>
        </p:txBody>
      </p:sp>
      <p:graphicFrame>
        <p:nvGraphicFramePr>
          <p:cNvPr id="17" name="图表 16"/>
          <p:cNvGraphicFramePr/>
          <p:nvPr/>
        </p:nvGraphicFramePr>
        <p:xfrm>
          <a:off x="6295863" y="2750079"/>
          <a:ext cx="5130537" cy="271615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0" name="图表 19"/>
          <p:cNvGraphicFramePr/>
          <p:nvPr/>
        </p:nvGraphicFramePr>
        <p:xfrm>
          <a:off x="1006379" y="2750079"/>
          <a:ext cx="5382490" cy="279726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p:cNvSpPr txBox="1"/>
          <p:nvPr/>
        </p:nvSpPr>
        <p:spPr>
          <a:xfrm>
            <a:off x="1114530" y="1485141"/>
            <a:ext cx="10598728" cy="830997"/>
          </a:xfrm>
          <a:prstGeom prst="rect">
            <a:avLst/>
          </a:prstGeom>
          <a:noFill/>
        </p:spPr>
        <p:txBody>
          <a:bodyPr wrap="square" rtlCol="0">
            <a:spAutoFit/>
          </a:bodyPr>
          <a:lstStyle/>
          <a:p>
            <a:pPr>
              <a:lnSpc>
                <a:spcPct val="150000"/>
              </a:lnSpc>
            </a:pPr>
            <a:r>
              <a:rPr lang="en-US" altLang="zh-CN" sz="1600" dirty="0" err="1" smtClean="0">
                <a:latin typeface="微软雅黑" panose="020B0503020204020204" pitchFamily="34" charset="-122"/>
                <a:ea typeface="微软雅黑" panose="020B0503020204020204" pitchFamily="34" charset="-122"/>
              </a:rPr>
              <a:t>Kunpeng</a:t>
            </a:r>
            <a:r>
              <a:rPr lang="en-US" altLang="zh-CN" sz="1600" dirty="0" smtClean="0">
                <a:latin typeface="微软雅黑" panose="020B0503020204020204" pitchFamily="34" charset="-122"/>
                <a:ea typeface="微软雅黑" panose="020B0503020204020204" pitchFamily="34" charset="-122"/>
              </a:rPr>
              <a:t> 920 </a:t>
            </a:r>
            <a:r>
              <a:rPr lang="zh-CN" altLang="en-US" sz="1600" dirty="0" smtClean="0">
                <a:latin typeface="微软雅黑" panose="020B0503020204020204" pitchFamily="34" charset="-122"/>
                <a:ea typeface="微软雅黑" panose="020B0503020204020204" pitchFamily="34" charset="-122"/>
              </a:rPr>
              <a:t>集成了</a:t>
            </a:r>
            <a:r>
              <a:rPr lang="en-US" altLang="zh-CN" sz="1600" dirty="0" smtClean="0">
                <a:latin typeface="微软雅黑" panose="020B0503020204020204" pitchFamily="34" charset="-122"/>
                <a:ea typeface="微软雅黑" panose="020B0503020204020204" pitchFamily="34" charset="-122"/>
              </a:rPr>
              <a:t>PCIe4.0/CCIX</a:t>
            </a:r>
            <a:r>
              <a:rPr lang="zh-CN" altLang="en-US" sz="1600" dirty="0" smtClean="0">
                <a:latin typeface="微软雅黑" panose="020B0503020204020204" pitchFamily="34" charset="-122"/>
                <a:ea typeface="微软雅黑" panose="020B0503020204020204" pitchFamily="34" charset="-122"/>
              </a:rPr>
              <a:t>，以及集成了</a:t>
            </a:r>
            <a:r>
              <a:rPr lang="en-US" altLang="zh-CN" sz="1600" dirty="0" smtClean="0">
                <a:latin typeface="微软雅黑" panose="020B0503020204020204" pitchFamily="34" charset="-122"/>
                <a:ea typeface="微软雅黑" panose="020B0503020204020204" pitchFamily="34" charset="-122"/>
              </a:rPr>
              <a:t>100GE RoCEv2</a:t>
            </a:r>
            <a:r>
              <a:rPr lang="zh-CN" altLang="en-US" sz="1600" dirty="0" smtClean="0">
                <a:latin typeface="微软雅黑" panose="020B0503020204020204" pitchFamily="34" charset="-122"/>
                <a:ea typeface="微软雅黑" panose="020B0503020204020204" pitchFamily="34" charset="-122"/>
              </a:rPr>
              <a:t>（延迟和同等带宽</a:t>
            </a:r>
            <a:r>
              <a:rPr lang="en-US" altLang="zh-CN" sz="1600" dirty="0" smtClean="0">
                <a:latin typeface="微软雅黑" panose="020B0503020204020204" pitchFamily="34" charset="-122"/>
                <a:ea typeface="微软雅黑" panose="020B0503020204020204" pitchFamily="34" charset="-122"/>
              </a:rPr>
              <a:t>IB</a:t>
            </a:r>
            <a:r>
              <a:rPr lang="zh-CN" altLang="en-US" sz="1600" dirty="0" smtClean="0">
                <a:latin typeface="微软雅黑" panose="020B0503020204020204" pitchFamily="34" charset="-122"/>
                <a:ea typeface="微软雅黑" panose="020B0503020204020204" pitchFamily="34" charset="-122"/>
              </a:rPr>
              <a:t>相当），为客户的网络</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存储</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加速卡等外围接口带来更高的效率。</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制程工艺领先</a:t>
            </a:r>
            <a:endParaRPr lang="en-US" dirty="0">
              <a:solidFill>
                <a:schemeClr val="tx1"/>
              </a:solidFill>
            </a:endParaRPr>
          </a:p>
        </p:txBody>
      </p:sp>
      <p:sp>
        <p:nvSpPr>
          <p:cNvPr id="4" name="文本框 3"/>
          <p:cNvSpPr txBox="1"/>
          <p:nvPr/>
        </p:nvSpPr>
        <p:spPr bwMode="auto">
          <a:xfrm>
            <a:off x="1379476" y="1167275"/>
            <a:ext cx="9829092" cy="1473654"/>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en-US" altLang="zh-CN" sz="1800" dirty="0" err="1" smtClean="0">
                <a:latin typeface="+mn-ea"/>
                <a:ea typeface="+mn-ea"/>
              </a:rPr>
              <a:t>Kunpeng</a:t>
            </a:r>
            <a:r>
              <a:rPr lang="en-US" altLang="zh-CN" sz="1800" dirty="0" smtClean="0">
                <a:latin typeface="+mn-ea"/>
                <a:ea typeface="+mn-ea"/>
              </a:rPr>
              <a:t> 920</a:t>
            </a:r>
            <a:r>
              <a:rPr lang="zh-CN" altLang="en-US" sz="1800" dirty="0">
                <a:latin typeface="+mn-ea"/>
                <a:ea typeface="+mn-ea"/>
              </a:rPr>
              <a:t>处理器</a:t>
            </a:r>
            <a:r>
              <a:rPr lang="zh-CN" altLang="en-US" sz="1800" dirty="0" smtClean="0">
                <a:latin typeface="+mn-ea"/>
                <a:ea typeface="+mn-ea"/>
              </a:rPr>
              <a:t>，采用业界领先的</a:t>
            </a:r>
            <a:r>
              <a:rPr lang="en-US" altLang="zh-CN" sz="1800" dirty="0" smtClean="0">
                <a:latin typeface="+mn-ea"/>
                <a:ea typeface="+mn-ea"/>
              </a:rPr>
              <a:t>7nm</a:t>
            </a:r>
            <a:r>
              <a:rPr lang="zh-CN" altLang="en-US" sz="1800" dirty="0" smtClean="0">
                <a:latin typeface="+mn-ea"/>
                <a:ea typeface="+mn-ea"/>
              </a:rPr>
              <a:t>工艺，是首款采用</a:t>
            </a:r>
            <a:r>
              <a:rPr lang="en-US" altLang="zh-CN" sz="1800" dirty="0" smtClean="0">
                <a:latin typeface="+mn-ea"/>
                <a:ea typeface="+mn-ea"/>
              </a:rPr>
              <a:t>7nm</a:t>
            </a:r>
            <a:r>
              <a:rPr lang="zh-CN" altLang="en-US" sz="1800" dirty="0" smtClean="0">
                <a:latin typeface="+mn-ea"/>
                <a:ea typeface="+mn-ea"/>
              </a:rPr>
              <a:t>工艺</a:t>
            </a:r>
            <a:r>
              <a:rPr lang="zh-CN" altLang="en-US" sz="1800" dirty="0">
                <a:latin typeface="+mn-ea"/>
                <a:ea typeface="+mn-ea"/>
              </a:rPr>
              <a:t>制作的数据中心</a:t>
            </a:r>
            <a:r>
              <a:rPr lang="en-US" altLang="zh-CN" sz="1800" dirty="0">
                <a:latin typeface="+mn-ea"/>
                <a:ea typeface="+mn-ea"/>
              </a:rPr>
              <a:t>ARM CPU</a:t>
            </a:r>
            <a:r>
              <a:rPr lang="zh-CN" altLang="en-US" sz="1800" dirty="0" smtClean="0">
                <a:latin typeface="+mn-ea"/>
                <a:ea typeface="+mn-ea"/>
              </a:rPr>
              <a:t>。</a:t>
            </a:r>
            <a:endParaRPr lang="en-US" altLang="zh-CN" sz="1800" dirty="0" smtClean="0">
              <a:latin typeface="+mn-ea"/>
              <a:ea typeface="+mn-ea"/>
            </a:endParaRPr>
          </a:p>
          <a:p>
            <a:pPr marL="285750" indent="-285750" defTabSz="914400">
              <a:lnSpc>
                <a:spcPct val="150000"/>
              </a:lnSpc>
              <a:buFont typeface="Arial" panose="020B0604020202020204" pitchFamily="34" charset="0"/>
              <a:buChar char="•"/>
            </a:pPr>
            <a:r>
              <a:rPr lang="zh-CN" altLang="en-US" sz="1800" dirty="0" smtClean="0">
                <a:solidFill>
                  <a:srgbClr val="1D1D1A"/>
                </a:solidFill>
                <a:latin typeface="+mn-ea"/>
                <a:ea typeface="+mn-ea"/>
              </a:rPr>
              <a:t>采用</a:t>
            </a:r>
            <a:r>
              <a:rPr lang="zh-CN" altLang="en-US" sz="1800" dirty="0">
                <a:solidFill>
                  <a:srgbClr val="1D1D1A"/>
                </a:solidFill>
                <a:latin typeface="+mn-ea"/>
                <a:ea typeface="+mn-ea"/>
              </a:rPr>
              <a:t>业界领先的</a:t>
            </a:r>
            <a:r>
              <a:rPr lang="en-US" altLang="zh-CN" sz="1800" dirty="0" err="1">
                <a:solidFill>
                  <a:srgbClr val="1D1D1A"/>
                </a:solidFill>
                <a:latin typeface="+mn-ea"/>
                <a:ea typeface="+mn-ea"/>
              </a:rPr>
              <a:t>CoWoS</a:t>
            </a:r>
            <a:r>
              <a:rPr lang="zh-CN" altLang="en-US" sz="1800" dirty="0">
                <a:solidFill>
                  <a:srgbClr val="1D1D1A"/>
                </a:solidFill>
                <a:latin typeface="+mn-ea"/>
                <a:ea typeface="+mn-ea"/>
              </a:rPr>
              <a:t>封装技术，实现多</a:t>
            </a:r>
            <a:r>
              <a:rPr lang="en-US" altLang="zh-CN" sz="1800" dirty="0">
                <a:solidFill>
                  <a:srgbClr val="1D1D1A"/>
                </a:solidFill>
                <a:latin typeface="+mn-ea"/>
                <a:ea typeface="+mn-ea"/>
              </a:rPr>
              <a:t>Die</a:t>
            </a:r>
            <a:r>
              <a:rPr lang="zh-CN" altLang="en-US" sz="1800" dirty="0">
                <a:solidFill>
                  <a:srgbClr val="1D1D1A"/>
                </a:solidFill>
                <a:latin typeface="+mn-ea"/>
                <a:ea typeface="+mn-ea"/>
              </a:rPr>
              <a:t>合</a:t>
            </a:r>
            <a:r>
              <a:rPr lang="zh-CN" altLang="en-US" sz="1800" dirty="0" smtClean="0">
                <a:solidFill>
                  <a:srgbClr val="1D1D1A"/>
                </a:solidFill>
                <a:latin typeface="+mn-ea"/>
                <a:ea typeface="+mn-ea"/>
              </a:rPr>
              <a:t>封，控制每</a:t>
            </a:r>
            <a:r>
              <a:rPr lang="en-US" altLang="zh-CN" sz="1800" dirty="0" smtClean="0">
                <a:solidFill>
                  <a:srgbClr val="1D1D1A"/>
                </a:solidFill>
                <a:latin typeface="+mn-ea"/>
                <a:ea typeface="+mn-ea"/>
              </a:rPr>
              <a:t>Die</a:t>
            </a:r>
            <a:r>
              <a:rPr lang="zh-CN" altLang="en-US" sz="1800" dirty="0">
                <a:solidFill>
                  <a:srgbClr val="1D1D1A"/>
                </a:solidFill>
                <a:latin typeface="+mn-ea"/>
                <a:ea typeface="+mn-ea"/>
              </a:rPr>
              <a:t>面积，提升良率，</a:t>
            </a:r>
            <a:r>
              <a:rPr lang="zh-CN" altLang="en-US" sz="1800" dirty="0" smtClean="0">
                <a:solidFill>
                  <a:srgbClr val="1D1D1A"/>
                </a:solidFill>
                <a:latin typeface="+mn-ea"/>
                <a:ea typeface="+mn-ea"/>
              </a:rPr>
              <a:t>降低整体成本，乐高方式更加灵活。</a:t>
            </a:r>
            <a:endParaRPr lang="en-US" altLang="zh-CN" sz="1800" dirty="0">
              <a:solidFill>
                <a:srgbClr val="1D1D1A"/>
              </a:solidFill>
              <a:latin typeface="+mn-ea"/>
              <a:ea typeface="+mn-ea"/>
            </a:endParaRPr>
          </a:p>
        </p:txBody>
      </p:sp>
      <p:grpSp>
        <p:nvGrpSpPr>
          <p:cNvPr id="24" name="组合 23"/>
          <p:cNvGrpSpPr/>
          <p:nvPr/>
        </p:nvGrpSpPr>
        <p:grpSpPr>
          <a:xfrm>
            <a:off x="2489833" y="2888940"/>
            <a:ext cx="7285360" cy="3133209"/>
            <a:chOff x="2379821" y="2640929"/>
            <a:chExt cx="7841865" cy="3433775"/>
          </a:xfrm>
        </p:grpSpPr>
        <p:sp>
          <p:nvSpPr>
            <p:cNvPr id="25" name="矩形 24"/>
            <p:cNvSpPr/>
            <p:nvPr/>
          </p:nvSpPr>
          <p:spPr bwMode="auto">
            <a:xfrm>
              <a:off x="3503712" y="4136651"/>
              <a:ext cx="5891233" cy="353988"/>
            </a:xfrm>
            <a:prstGeom prst="rect">
              <a:avLst/>
            </a:prstGeom>
            <a:solidFill>
              <a:srgbClr val="04338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26" name="矩形 25"/>
            <p:cNvSpPr/>
            <p:nvPr/>
          </p:nvSpPr>
          <p:spPr bwMode="auto">
            <a:xfrm>
              <a:off x="3899224" y="3649189"/>
              <a:ext cx="5157729" cy="208753"/>
            </a:xfrm>
            <a:prstGeom prst="rect">
              <a:avLst/>
            </a:prstGeom>
            <a:solidFill>
              <a:srgbClr val="ECAE0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27" name="矩形 26"/>
            <p:cNvSpPr/>
            <p:nvPr/>
          </p:nvSpPr>
          <p:spPr bwMode="auto">
            <a:xfrm>
              <a:off x="5134989" y="4948732"/>
              <a:ext cx="684866" cy="645345"/>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ctr" anchorCtr="0" compatLnSpc="1">
              <a:noAutofit/>
            </a:bodyPr>
            <a:lstStyle/>
            <a:p>
              <a:pPr algn="ctr" defTabSz="801370"/>
              <a:r>
                <a:rPr lang="en-US" altLang="zh-CN" sz="1400" dirty="0">
                  <a:solidFill>
                    <a:srgbClr val="000000"/>
                  </a:solidFill>
                  <a:latin typeface="+mn-ea"/>
                  <a:ea typeface="+mn-ea"/>
                </a:rPr>
                <a:t>CPU die</a:t>
              </a:r>
              <a:endParaRPr lang="en-US" sz="1400" dirty="0">
                <a:solidFill>
                  <a:srgbClr val="000000"/>
                </a:solidFill>
                <a:latin typeface="+mn-ea"/>
                <a:ea typeface="+mn-ea"/>
              </a:endParaRPr>
            </a:p>
          </p:txBody>
        </p:sp>
        <p:sp>
          <p:nvSpPr>
            <p:cNvPr id="28" name="矩形 27"/>
            <p:cNvSpPr/>
            <p:nvPr/>
          </p:nvSpPr>
          <p:spPr bwMode="auto">
            <a:xfrm>
              <a:off x="5901409" y="4948732"/>
              <a:ext cx="684866" cy="645345"/>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ctr" anchorCtr="0" compatLnSpc="1">
              <a:noAutofit/>
            </a:bodyPr>
            <a:lstStyle/>
            <a:p>
              <a:pPr algn="ctr" defTabSz="801370"/>
              <a:r>
                <a:rPr lang="en-US" altLang="zh-CN" sz="1400" dirty="0">
                  <a:solidFill>
                    <a:srgbClr val="000000"/>
                  </a:solidFill>
                  <a:latin typeface="+mn-ea"/>
                  <a:ea typeface="+mn-ea"/>
                </a:rPr>
                <a:t>CPU die</a:t>
              </a:r>
              <a:endParaRPr lang="en-US" sz="1400" dirty="0">
                <a:solidFill>
                  <a:srgbClr val="000000"/>
                </a:solidFill>
                <a:latin typeface="+mn-ea"/>
                <a:ea typeface="+mn-ea"/>
              </a:endParaRPr>
            </a:p>
          </p:txBody>
        </p:sp>
        <p:sp>
          <p:nvSpPr>
            <p:cNvPr id="29" name="矩形 28"/>
            <p:cNvSpPr/>
            <p:nvPr/>
          </p:nvSpPr>
          <p:spPr bwMode="auto">
            <a:xfrm>
              <a:off x="6667828" y="4948732"/>
              <a:ext cx="684866" cy="645345"/>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ctr" anchorCtr="0" compatLnSpc="1">
              <a:noAutofit/>
            </a:bodyPr>
            <a:lstStyle/>
            <a:p>
              <a:pPr algn="ctr" defTabSz="801370"/>
              <a:r>
                <a:rPr lang="en-US" altLang="zh-CN" sz="1400" dirty="0">
                  <a:solidFill>
                    <a:srgbClr val="000000"/>
                  </a:solidFill>
                  <a:latin typeface="+mn-ea"/>
                  <a:ea typeface="+mn-ea"/>
                </a:rPr>
                <a:t>IO</a:t>
              </a:r>
              <a:endParaRPr lang="en-US" altLang="zh-CN" sz="1400" dirty="0">
                <a:solidFill>
                  <a:srgbClr val="000000"/>
                </a:solidFill>
                <a:latin typeface="+mn-ea"/>
                <a:ea typeface="+mn-ea"/>
              </a:endParaRPr>
            </a:p>
            <a:p>
              <a:pPr algn="ctr" defTabSz="801370"/>
              <a:r>
                <a:rPr lang="en-US" altLang="zh-CN" sz="1400" dirty="0">
                  <a:solidFill>
                    <a:srgbClr val="000000"/>
                  </a:solidFill>
                  <a:latin typeface="+mn-ea"/>
                  <a:ea typeface="+mn-ea"/>
                </a:rPr>
                <a:t> die</a:t>
              </a:r>
              <a:endParaRPr lang="en-US" sz="1400" dirty="0">
                <a:solidFill>
                  <a:srgbClr val="000000"/>
                </a:solidFill>
                <a:latin typeface="+mn-ea"/>
                <a:ea typeface="+mn-ea"/>
              </a:endParaRPr>
            </a:p>
          </p:txBody>
        </p:sp>
        <p:sp>
          <p:nvSpPr>
            <p:cNvPr id="30" name="矩形 29"/>
            <p:cNvSpPr/>
            <p:nvPr/>
          </p:nvSpPr>
          <p:spPr bwMode="auto">
            <a:xfrm>
              <a:off x="5051884" y="4843868"/>
              <a:ext cx="2469376" cy="893534"/>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t" anchorCtr="0" compatLnSpc="1">
              <a:noAutofit/>
            </a:bodyPr>
            <a:lstStyle/>
            <a:p>
              <a:pPr defTabSz="801370" fontAlgn="base">
                <a:spcBef>
                  <a:spcPct val="0"/>
                </a:spcBef>
                <a:spcAft>
                  <a:spcPct val="0"/>
                </a:spcAft>
              </a:pPr>
              <a:endParaRPr lang="en-US" sz="1400" dirty="0">
                <a:solidFill>
                  <a:srgbClr val="000000"/>
                </a:solidFill>
                <a:latin typeface="+mn-ea"/>
                <a:ea typeface="+mn-ea"/>
              </a:endParaRPr>
            </a:p>
          </p:txBody>
        </p:sp>
        <p:sp>
          <p:nvSpPr>
            <p:cNvPr id="31" name="文本框 30"/>
            <p:cNvSpPr txBox="1"/>
            <p:nvPr/>
          </p:nvSpPr>
          <p:spPr>
            <a:xfrm>
              <a:off x="5291618" y="5737402"/>
              <a:ext cx="2209968" cy="337302"/>
            </a:xfrm>
            <a:prstGeom prst="rect">
              <a:avLst/>
            </a:prstGeom>
            <a:noFill/>
          </p:spPr>
          <p:txBody>
            <a:bodyPr wrap="square" rtlCol="0">
              <a:spAutoFit/>
            </a:bodyPr>
            <a:lstStyle/>
            <a:p>
              <a:r>
                <a:rPr lang="zh-CN" altLang="en-US" sz="1400" dirty="0" smtClean="0">
                  <a:solidFill>
                    <a:srgbClr val="000000"/>
                  </a:solidFill>
                  <a:latin typeface="+mn-ea"/>
                  <a:ea typeface="+mn-ea"/>
                </a:rPr>
                <a:t>华为鲲鹏</a:t>
              </a:r>
              <a:r>
                <a:rPr lang="en-US" altLang="zh-CN" sz="1400" dirty="0" smtClean="0">
                  <a:solidFill>
                    <a:srgbClr val="000000"/>
                  </a:solidFill>
                  <a:latin typeface="+mn-ea"/>
                  <a:ea typeface="+mn-ea"/>
                </a:rPr>
                <a:t>920</a:t>
              </a:r>
              <a:r>
                <a:rPr lang="zh-CN" altLang="en-US" sz="1400" dirty="0" smtClean="0">
                  <a:solidFill>
                    <a:srgbClr val="000000"/>
                  </a:solidFill>
                  <a:latin typeface="+mn-ea"/>
                  <a:ea typeface="+mn-ea"/>
                </a:rPr>
                <a:t>芯片</a:t>
              </a:r>
              <a:endParaRPr lang="en-US" sz="1400" dirty="0">
                <a:solidFill>
                  <a:srgbClr val="000000"/>
                </a:solidFill>
                <a:latin typeface="+mn-ea"/>
                <a:ea typeface="+mn-ea"/>
              </a:endParaRPr>
            </a:p>
          </p:txBody>
        </p:sp>
        <p:sp>
          <p:nvSpPr>
            <p:cNvPr id="32" name="文本框 31"/>
            <p:cNvSpPr txBox="1"/>
            <p:nvPr/>
          </p:nvSpPr>
          <p:spPr>
            <a:xfrm>
              <a:off x="2379821" y="3838235"/>
              <a:ext cx="939856" cy="303571"/>
            </a:xfrm>
            <a:prstGeom prst="rect">
              <a:avLst/>
            </a:prstGeom>
            <a:solidFill>
              <a:schemeClr val="bg1"/>
            </a:solidFill>
          </p:spPr>
          <p:txBody>
            <a:bodyPr wrap="square" rtlCol="0">
              <a:spAutoFit/>
            </a:bodyPr>
            <a:lstStyle/>
            <a:p>
              <a:r>
                <a:rPr lang="en-US" altLang="zh-CN" sz="1200" dirty="0" smtClean="0">
                  <a:solidFill>
                    <a:srgbClr val="000000"/>
                  </a:solidFill>
                  <a:latin typeface="+mn-ea"/>
                  <a:ea typeface="+mn-ea"/>
                </a:rPr>
                <a:t>C4 bump</a:t>
              </a:r>
              <a:endParaRPr lang="en-US" sz="1200" dirty="0">
                <a:solidFill>
                  <a:srgbClr val="000000"/>
                </a:solidFill>
                <a:latin typeface="+mn-ea"/>
                <a:ea typeface="+mn-ea"/>
              </a:endParaRPr>
            </a:p>
          </p:txBody>
        </p:sp>
        <p:sp>
          <p:nvSpPr>
            <p:cNvPr id="33" name="文本框 32"/>
            <p:cNvSpPr txBox="1"/>
            <p:nvPr/>
          </p:nvSpPr>
          <p:spPr>
            <a:xfrm>
              <a:off x="2623327" y="3526206"/>
              <a:ext cx="1305612"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silicon Interposer</a:t>
              </a:r>
              <a:endParaRPr lang="en-US" sz="1200" dirty="0">
                <a:solidFill>
                  <a:srgbClr val="000000"/>
                </a:solidFill>
                <a:latin typeface="+mn-ea"/>
                <a:ea typeface="+mn-ea"/>
              </a:endParaRPr>
            </a:p>
          </p:txBody>
        </p:sp>
        <p:sp>
          <p:nvSpPr>
            <p:cNvPr id="34" name="文本框 33"/>
            <p:cNvSpPr txBox="1"/>
            <p:nvPr/>
          </p:nvSpPr>
          <p:spPr>
            <a:xfrm>
              <a:off x="3071664" y="3152890"/>
              <a:ext cx="1008112"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Micro-bump</a:t>
              </a:r>
              <a:endParaRPr lang="en-US" sz="1200" dirty="0">
                <a:solidFill>
                  <a:srgbClr val="000000"/>
                </a:solidFill>
                <a:latin typeface="+mn-ea"/>
                <a:ea typeface="+mn-ea"/>
              </a:endParaRPr>
            </a:p>
          </p:txBody>
        </p:sp>
        <p:sp>
          <p:nvSpPr>
            <p:cNvPr id="35" name="文本框 34"/>
            <p:cNvSpPr txBox="1"/>
            <p:nvPr/>
          </p:nvSpPr>
          <p:spPr>
            <a:xfrm>
              <a:off x="5087888" y="2640929"/>
              <a:ext cx="504056"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Die1</a:t>
              </a:r>
              <a:endParaRPr lang="en-US" sz="1200" dirty="0">
                <a:solidFill>
                  <a:srgbClr val="000000"/>
                </a:solidFill>
                <a:latin typeface="+mn-ea"/>
                <a:ea typeface="+mn-ea"/>
              </a:endParaRPr>
            </a:p>
          </p:txBody>
        </p:sp>
        <p:sp>
          <p:nvSpPr>
            <p:cNvPr id="36" name="文本框 35"/>
            <p:cNvSpPr txBox="1"/>
            <p:nvPr/>
          </p:nvSpPr>
          <p:spPr>
            <a:xfrm>
              <a:off x="7337156" y="2640929"/>
              <a:ext cx="504056"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Die2</a:t>
              </a:r>
              <a:endParaRPr lang="en-US" sz="1200" dirty="0">
                <a:solidFill>
                  <a:srgbClr val="000000"/>
                </a:solidFill>
                <a:latin typeface="+mn-ea"/>
                <a:ea typeface="+mn-ea"/>
              </a:endParaRPr>
            </a:p>
          </p:txBody>
        </p:sp>
        <p:sp>
          <p:nvSpPr>
            <p:cNvPr id="37" name="文本框 36"/>
            <p:cNvSpPr txBox="1"/>
            <p:nvPr/>
          </p:nvSpPr>
          <p:spPr>
            <a:xfrm>
              <a:off x="9284250" y="3176511"/>
              <a:ext cx="928187" cy="202381"/>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Front-side</a:t>
              </a:r>
              <a:endParaRPr lang="en-US" sz="1200" dirty="0">
                <a:solidFill>
                  <a:srgbClr val="000000"/>
                </a:solidFill>
                <a:latin typeface="+mn-ea"/>
                <a:ea typeface="+mn-ea"/>
              </a:endParaRPr>
            </a:p>
          </p:txBody>
        </p:sp>
        <p:sp>
          <p:nvSpPr>
            <p:cNvPr id="38" name="文本框 37"/>
            <p:cNvSpPr txBox="1"/>
            <p:nvPr/>
          </p:nvSpPr>
          <p:spPr>
            <a:xfrm>
              <a:off x="9465602" y="3875296"/>
              <a:ext cx="756084"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Back-side</a:t>
              </a:r>
              <a:endParaRPr lang="en-US" sz="1200" dirty="0">
                <a:solidFill>
                  <a:srgbClr val="000000"/>
                </a:solidFill>
                <a:latin typeface="+mn-ea"/>
                <a:ea typeface="+mn-ea"/>
              </a:endParaRPr>
            </a:p>
          </p:txBody>
        </p:sp>
        <p:sp>
          <p:nvSpPr>
            <p:cNvPr id="39" name="文本框 38"/>
            <p:cNvSpPr txBox="1"/>
            <p:nvPr/>
          </p:nvSpPr>
          <p:spPr>
            <a:xfrm>
              <a:off x="9336360" y="3601132"/>
              <a:ext cx="335950"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TSV</a:t>
              </a:r>
              <a:endParaRPr lang="en-US" sz="1200" dirty="0">
                <a:solidFill>
                  <a:srgbClr val="000000"/>
                </a:solidFill>
                <a:latin typeface="+mn-ea"/>
                <a:ea typeface="+mn-ea"/>
              </a:endParaRPr>
            </a:p>
          </p:txBody>
        </p:sp>
        <p:sp>
          <p:nvSpPr>
            <p:cNvPr id="40" name="文本框 39"/>
            <p:cNvSpPr txBox="1"/>
            <p:nvPr/>
          </p:nvSpPr>
          <p:spPr>
            <a:xfrm>
              <a:off x="6204613" y="3650313"/>
              <a:ext cx="825855" cy="184666"/>
            </a:xfrm>
            <a:prstGeom prst="rect">
              <a:avLst/>
            </a:prstGeom>
            <a:noFill/>
            <a:ln>
              <a:noFill/>
            </a:ln>
          </p:spPr>
          <p:txBody>
            <a:bodyPr wrap="square" lIns="0" tIns="0" rIns="0" bIns="0" rtlCol="0" anchor="ctr" anchorCtr="1">
              <a:spAutoFit/>
            </a:bodyPr>
            <a:lstStyle/>
            <a:p>
              <a:r>
                <a:rPr lang="en-US" altLang="zh-CN" sz="1200" dirty="0" smtClean="0">
                  <a:solidFill>
                    <a:srgbClr val="000000"/>
                  </a:solidFill>
                  <a:latin typeface="+mn-ea"/>
                  <a:ea typeface="+mn-ea"/>
                </a:rPr>
                <a:t>Substrate</a:t>
              </a:r>
              <a:endParaRPr lang="en-US" sz="1200" dirty="0">
                <a:solidFill>
                  <a:srgbClr val="000000"/>
                </a:solidFill>
                <a:latin typeface="+mn-ea"/>
                <a:ea typeface="+mn-ea"/>
              </a:endParaRPr>
            </a:p>
          </p:txBody>
        </p:sp>
        <p:sp>
          <p:nvSpPr>
            <p:cNvPr id="41" name="文本框 40"/>
            <p:cNvSpPr txBox="1"/>
            <p:nvPr/>
          </p:nvSpPr>
          <p:spPr>
            <a:xfrm>
              <a:off x="5934103" y="4202117"/>
              <a:ext cx="1455237" cy="202381"/>
            </a:xfrm>
            <a:prstGeom prst="rect">
              <a:avLst/>
            </a:prstGeom>
            <a:solidFill>
              <a:srgbClr val="0A338D"/>
            </a:solidFill>
          </p:spPr>
          <p:txBody>
            <a:bodyPr wrap="square" lIns="0" tIns="0" rIns="0" bIns="0" rtlCol="0" anchor="ctr" anchorCtr="1">
              <a:spAutoFit/>
            </a:bodyPr>
            <a:lstStyle/>
            <a:p>
              <a:r>
                <a:rPr lang="en-US" altLang="zh-CN" sz="1200" dirty="0" smtClean="0">
                  <a:solidFill>
                    <a:schemeClr val="bg1"/>
                  </a:solidFill>
                  <a:latin typeface="+mn-ea"/>
                  <a:ea typeface="+mn-ea"/>
                </a:rPr>
                <a:t>Package Substrate</a:t>
              </a:r>
              <a:endParaRPr lang="en-US" sz="1200" dirty="0">
                <a:solidFill>
                  <a:schemeClr val="bg1"/>
                </a:solidFill>
                <a:latin typeface="+mn-ea"/>
                <a:ea typeface="+mn-ea"/>
              </a:endParaRPr>
            </a:p>
          </p:txBody>
        </p:sp>
        <p:sp>
          <p:nvSpPr>
            <p:cNvPr id="42" name="矩形 41"/>
            <p:cNvSpPr/>
            <p:nvPr/>
          </p:nvSpPr>
          <p:spPr bwMode="auto">
            <a:xfrm>
              <a:off x="4223792" y="2856016"/>
              <a:ext cx="2160239" cy="19139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3" name="矩形 42"/>
            <p:cNvSpPr/>
            <p:nvPr/>
          </p:nvSpPr>
          <p:spPr bwMode="auto">
            <a:xfrm>
              <a:off x="4223793" y="3032956"/>
              <a:ext cx="2160239" cy="105166"/>
            </a:xfrm>
            <a:prstGeom prst="rect">
              <a:avLst/>
            </a:prstGeom>
            <a:solidFill>
              <a:srgbClr val="FABD15"/>
            </a:solidFill>
            <a:ln w="9525" cap="flat" cmpd="sng" algn="ctr">
              <a:solidFill>
                <a:srgbClr val="94B9E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4" name="椭圆 43"/>
            <p:cNvSpPr/>
            <p:nvPr/>
          </p:nvSpPr>
          <p:spPr bwMode="auto">
            <a:xfrm>
              <a:off x="4317787" y="315126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5" name="椭圆 44"/>
            <p:cNvSpPr/>
            <p:nvPr/>
          </p:nvSpPr>
          <p:spPr bwMode="auto">
            <a:xfrm>
              <a:off x="4509248" y="3147101"/>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6" name="椭圆 45"/>
            <p:cNvSpPr/>
            <p:nvPr/>
          </p:nvSpPr>
          <p:spPr bwMode="auto">
            <a:xfrm>
              <a:off x="4699109" y="314852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7" name="椭圆 46"/>
            <p:cNvSpPr/>
            <p:nvPr/>
          </p:nvSpPr>
          <p:spPr bwMode="auto">
            <a:xfrm>
              <a:off x="4921582" y="3147100"/>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8" name="椭圆 47"/>
            <p:cNvSpPr/>
            <p:nvPr/>
          </p:nvSpPr>
          <p:spPr bwMode="auto">
            <a:xfrm>
              <a:off x="5124524" y="3147101"/>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49" name="椭圆 48"/>
            <p:cNvSpPr/>
            <p:nvPr/>
          </p:nvSpPr>
          <p:spPr bwMode="auto">
            <a:xfrm>
              <a:off x="5325899" y="315167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0" name="椭圆 49"/>
            <p:cNvSpPr/>
            <p:nvPr/>
          </p:nvSpPr>
          <p:spPr bwMode="auto">
            <a:xfrm>
              <a:off x="3575720" y="452036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1" name="椭圆 50"/>
            <p:cNvSpPr/>
            <p:nvPr/>
          </p:nvSpPr>
          <p:spPr bwMode="auto">
            <a:xfrm>
              <a:off x="3989125" y="3861595"/>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2" name="矩形 51"/>
            <p:cNvSpPr/>
            <p:nvPr/>
          </p:nvSpPr>
          <p:spPr bwMode="auto">
            <a:xfrm>
              <a:off x="3899756" y="3448733"/>
              <a:ext cx="5157729" cy="196291"/>
            </a:xfrm>
            <a:prstGeom prst="rect">
              <a:avLst/>
            </a:prstGeom>
            <a:solidFill>
              <a:srgbClr val="9DB7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3" name="椭圆 52"/>
            <p:cNvSpPr/>
            <p:nvPr/>
          </p:nvSpPr>
          <p:spPr bwMode="auto">
            <a:xfrm>
              <a:off x="4079776" y="4522259"/>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4" name="椭圆 53"/>
            <p:cNvSpPr/>
            <p:nvPr/>
          </p:nvSpPr>
          <p:spPr bwMode="auto">
            <a:xfrm>
              <a:off x="4562982" y="451799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5" name="椭圆 54"/>
            <p:cNvSpPr/>
            <p:nvPr/>
          </p:nvSpPr>
          <p:spPr bwMode="auto">
            <a:xfrm>
              <a:off x="5109559" y="4520810"/>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6" name="椭圆 55"/>
            <p:cNvSpPr/>
            <p:nvPr/>
          </p:nvSpPr>
          <p:spPr bwMode="auto">
            <a:xfrm>
              <a:off x="5613615" y="4522704"/>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7" name="椭圆 56"/>
            <p:cNvSpPr/>
            <p:nvPr/>
          </p:nvSpPr>
          <p:spPr bwMode="auto">
            <a:xfrm>
              <a:off x="6096316" y="4520810"/>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8" name="椭圆 57"/>
            <p:cNvSpPr/>
            <p:nvPr/>
          </p:nvSpPr>
          <p:spPr bwMode="auto">
            <a:xfrm>
              <a:off x="6598548" y="4514348"/>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59" name="椭圆 58"/>
            <p:cNvSpPr/>
            <p:nvPr/>
          </p:nvSpPr>
          <p:spPr bwMode="auto">
            <a:xfrm>
              <a:off x="7108057" y="4515603"/>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0" name="椭圆 59"/>
            <p:cNvSpPr/>
            <p:nvPr/>
          </p:nvSpPr>
          <p:spPr bwMode="auto">
            <a:xfrm>
              <a:off x="7591263" y="452036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1" name="椭圆 60"/>
            <p:cNvSpPr/>
            <p:nvPr/>
          </p:nvSpPr>
          <p:spPr bwMode="auto">
            <a:xfrm>
              <a:off x="8017173" y="452036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2" name="椭圆 61"/>
            <p:cNvSpPr/>
            <p:nvPr/>
          </p:nvSpPr>
          <p:spPr bwMode="auto">
            <a:xfrm>
              <a:off x="8526651" y="4508464"/>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3" name="椭圆 62"/>
            <p:cNvSpPr/>
            <p:nvPr/>
          </p:nvSpPr>
          <p:spPr bwMode="auto">
            <a:xfrm>
              <a:off x="9012531" y="4515603"/>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4" name="椭圆 63"/>
            <p:cNvSpPr/>
            <p:nvPr/>
          </p:nvSpPr>
          <p:spPr bwMode="auto">
            <a:xfrm>
              <a:off x="4331804" y="3877555"/>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5" name="椭圆 64"/>
            <p:cNvSpPr/>
            <p:nvPr/>
          </p:nvSpPr>
          <p:spPr bwMode="auto">
            <a:xfrm>
              <a:off x="4704868" y="3876294"/>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6" name="椭圆 65"/>
            <p:cNvSpPr/>
            <p:nvPr/>
          </p:nvSpPr>
          <p:spPr bwMode="auto">
            <a:xfrm>
              <a:off x="5070058"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7" name="椭圆 66"/>
            <p:cNvSpPr/>
            <p:nvPr/>
          </p:nvSpPr>
          <p:spPr bwMode="auto">
            <a:xfrm>
              <a:off x="5427185" y="3875296"/>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8" name="椭圆 67"/>
            <p:cNvSpPr/>
            <p:nvPr/>
          </p:nvSpPr>
          <p:spPr bwMode="auto">
            <a:xfrm>
              <a:off x="5773543"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69" name="椭圆 68"/>
            <p:cNvSpPr/>
            <p:nvPr/>
          </p:nvSpPr>
          <p:spPr bwMode="auto">
            <a:xfrm>
              <a:off x="6144098"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0" name="椭圆 69"/>
            <p:cNvSpPr/>
            <p:nvPr/>
          </p:nvSpPr>
          <p:spPr bwMode="auto">
            <a:xfrm>
              <a:off x="6489207"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1" name="椭圆 70"/>
            <p:cNvSpPr/>
            <p:nvPr/>
          </p:nvSpPr>
          <p:spPr bwMode="auto">
            <a:xfrm>
              <a:off x="6880778" y="3876294"/>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2" name="椭圆 71"/>
            <p:cNvSpPr/>
            <p:nvPr/>
          </p:nvSpPr>
          <p:spPr bwMode="auto">
            <a:xfrm>
              <a:off x="7245968" y="3883198"/>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3" name="椭圆 72"/>
            <p:cNvSpPr/>
            <p:nvPr/>
          </p:nvSpPr>
          <p:spPr bwMode="auto">
            <a:xfrm>
              <a:off x="7573247" y="3875296"/>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4" name="椭圆 73"/>
            <p:cNvSpPr/>
            <p:nvPr/>
          </p:nvSpPr>
          <p:spPr bwMode="auto">
            <a:xfrm>
              <a:off x="7937086" y="3883198"/>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5" name="椭圆 74"/>
            <p:cNvSpPr/>
            <p:nvPr/>
          </p:nvSpPr>
          <p:spPr bwMode="auto">
            <a:xfrm>
              <a:off x="8309316" y="3881430"/>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6" name="椭圆 75"/>
            <p:cNvSpPr/>
            <p:nvPr/>
          </p:nvSpPr>
          <p:spPr bwMode="auto">
            <a:xfrm>
              <a:off x="8668309" y="3885324"/>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7" name="椭圆 76"/>
            <p:cNvSpPr/>
            <p:nvPr/>
          </p:nvSpPr>
          <p:spPr bwMode="auto">
            <a:xfrm>
              <a:off x="5534248" y="3141342"/>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8" name="椭圆 77"/>
            <p:cNvSpPr/>
            <p:nvPr/>
          </p:nvSpPr>
          <p:spPr bwMode="auto">
            <a:xfrm>
              <a:off x="5725709" y="3137177"/>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79" name="椭圆 78"/>
            <p:cNvSpPr/>
            <p:nvPr/>
          </p:nvSpPr>
          <p:spPr bwMode="auto">
            <a:xfrm>
              <a:off x="5915570" y="3138602"/>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0" name="椭圆 79"/>
            <p:cNvSpPr/>
            <p:nvPr/>
          </p:nvSpPr>
          <p:spPr bwMode="auto">
            <a:xfrm>
              <a:off x="6138043" y="313717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1" name="椭圆 80"/>
            <p:cNvSpPr/>
            <p:nvPr/>
          </p:nvSpPr>
          <p:spPr bwMode="auto">
            <a:xfrm>
              <a:off x="4319578" y="330344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2" name="椭圆 81"/>
            <p:cNvSpPr/>
            <p:nvPr/>
          </p:nvSpPr>
          <p:spPr bwMode="auto">
            <a:xfrm>
              <a:off x="4511039" y="3299279"/>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3" name="椭圆 82"/>
            <p:cNvSpPr/>
            <p:nvPr/>
          </p:nvSpPr>
          <p:spPr bwMode="auto">
            <a:xfrm>
              <a:off x="4700900" y="330070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4" name="椭圆 83"/>
            <p:cNvSpPr/>
            <p:nvPr/>
          </p:nvSpPr>
          <p:spPr bwMode="auto">
            <a:xfrm>
              <a:off x="4923373" y="3299278"/>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5" name="椭圆 84"/>
            <p:cNvSpPr/>
            <p:nvPr/>
          </p:nvSpPr>
          <p:spPr bwMode="auto">
            <a:xfrm>
              <a:off x="5126315" y="3299279"/>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6" name="椭圆 85"/>
            <p:cNvSpPr/>
            <p:nvPr/>
          </p:nvSpPr>
          <p:spPr bwMode="auto">
            <a:xfrm>
              <a:off x="5327690" y="330385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7" name="椭圆 86"/>
            <p:cNvSpPr/>
            <p:nvPr/>
          </p:nvSpPr>
          <p:spPr bwMode="auto">
            <a:xfrm>
              <a:off x="5536039" y="3293520"/>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8" name="椭圆 87"/>
            <p:cNvSpPr/>
            <p:nvPr/>
          </p:nvSpPr>
          <p:spPr bwMode="auto">
            <a:xfrm>
              <a:off x="5727500" y="3289355"/>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89" name="椭圆 88"/>
            <p:cNvSpPr/>
            <p:nvPr/>
          </p:nvSpPr>
          <p:spPr bwMode="auto">
            <a:xfrm>
              <a:off x="5917361" y="3290780"/>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0" name="椭圆 89"/>
            <p:cNvSpPr/>
            <p:nvPr/>
          </p:nvSpPr>
          <p:spPr bwMode="auto">
            <a:xfrm>
              <a:off x="6139834" y="328935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1" name="矩形 90"/>
            <p:cNvSpPr/>
            <p:nvPr/>
          </p:nvSpPr>
          <p:spPr bwMode="auto">
            <a:xfrm>
              <a:off x="6588025" y="2858419"/>
              <a:ext cx="2160239" cy="19139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2" name="矩形 91"/>
            <p:cNvSpPr/>
            <p:nvPr/>
          </p:nvSpPr>
          <p:spPr bwMode="auto">
            <a:xfrm>
              <a:off x="6588026" y="3035359"/>
              <a:ext cx="2160239" cy="105166"/>
            </a:xfrm>
            <a:prstGeom prst="rect">
              <a:avLst/>
            </a:prstGeom>
            <a:solidFill>
              <a:srgbClr val="FABD15"/>
            </a:solidFill>
            <a:ln w="9525" cap="flat" cmpd="sng" algn="ctr">
              <a:solidFill>
                <a:srgbClr val="94B9E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3" name="椭圆 92"/>
            <p:cNvSpPr/>
            <p:nvPr/>
          </p:nvSpPr>
          <p:spPr bwMode="auto">
            <a:xfrm>
              <a:off x="6682021" y="315126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4" name="椭圆 93"/>
            <p:cNvSpPr/>
            <p:nvPr/>
          </p:nvSpPr>
          <p:spPr bwMode="auto">
            <a:xfrm>
              <a:off x="6873482" y="3147101"/>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5" name="椭圆 94"/>
            <p:cNvSpPr/>
            <p:nvPr/>
          </p:nvSpPr>
          <p:spPr bwMode="auto">
            <a:xfrm>
              <a:off x="7063343" y="314852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6" name="椭圆 95"/>
            <p:cNvSpPr/>
            <p:nvPr/>
          </p:nvSpPr>
          <p:spPr bwMode="auto">
            <a:xfrm>
              <a:off x="7285816" y="3147100"/>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7" name="椭圆 96"/>
            <p:cNvSpPr/>
            <p:nvPr/>
          </p:nvSpPr>
          <p:spPr bwMode="auto">
            <a:xfrm>
              <a:off x="7488758" y="3147101"/>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8" name="椭圆 97"/>
            <p:cNvSpPr/>
            <p:nvPr/>
          </p:nvSpPr>
          <p:spPr bwMode="auto">
            <a:xfrm>
              <a:off x="7690133" y="315167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99" name="椭圆 98"/>
            <p:cNvSpPr/>
            <p:nvPr/>
          </p:nvSpPr>
          <p:spPr bwMode="auto">
            <a:xfrm>
              <a:off x="7898482" y="3141342"/>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0" name="椭圆 99"/>
            <p:cNvSpPr/>
            <p:nvPr/>
          </p:nvSpPr>
          <p:spPr bwMode="auto">
            <a:xfrm>
              <a:off x="8089943" y="3137177"/>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1" name="椭圆 100"/>
            <p:cNvSpPr/>
            <p:nvPr/>
          </p:nvSpPr>
          <p:spPr bwMode="auto">
            <a:xfrm>
              <a:off x="8279804" y="3138602"/>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2" name="椭圆 101"/>
            <p:cNvSpPr/>
            <p:nvPr/>
          </p:nvSpPr>
          <p:spPr bwMode="auto">
            <a:xfrm>
              <a:off x="8502277" y="313717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3" name="椭圆 102"/>
            <p:cNvSpPr/>
            <p:nvPr/>
          </p:nvSpPr>
          <p:spPr bwMode="auto">
            <a:xfrm>
              <a:off x="6683812" y="330344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4" name="椭圆 103"/>
            <p:cNvSpPr/>
            <p:nvPr/>
          </p:nvSpPr>
          <p:spPr bwMode="auto">
            <a:xfrm>
              <a:off x="6875273" y="3299279"/>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5" name="椭圆 104"/>
            <p:cNvSpPr/>
            <p:nvPr/>
          </p:nvSpPr>
          <p:spPr bwMode="auto">
            <a:xfrm>
              <a:off x="7065134" y="330070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6" name="椭圆 105"/>
            <p:cNvSpPr/>
            <p:nvPr/>
          </p:nvSpPr>
          <p:spPr bwMode="auto">
            <a:xfrm>
              <a:off x="7287607" y="3299278"/>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7" name="椭圆 106"/>
            <p:cNvSpPr/>
            <p:nvPr/>
          </p:nvSpPr>
          <p:spPr bwMode="auto">
            <a:xfrm>
              <a:off x="7490549" y="3299279"/>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8" name="椭圆 107"/>
            <p:cNvSpPr/>
            <p:nvPr/>
          </p:nvSpPr>
          <p:spPr bwMode="auto">
            <a:xfrm>
              <a:off x="7691924" y="330385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09" name="椭圆 108"/>
            <p:cNvSpPr/>
            <p:nvPr/>
          </p:nvSpPr>
          <p:spPr bwMode="auto">
            <a:xfrm>
              <a:off x="7900273" y="3293520"/>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10" name="椭圆 109"/>
            <p:cNvSpPr/>
            <p:nvPr/>
          </p:nvSpPr>
          <p:spPr bwMode="auto">
            <a:xfrm>
              <a:off x="8091734" y="3289355"/>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11" name="椭圆 110"/>
            <p:cNvSpPr/>
            <p:nvPr/>
          </p:nvSpPr>
          <p:spPr bwMode="auto">
            <a:xfrm>
              <a:off x="8281595" y="3290780"/>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12" name="椭圆 111"/>
            <p:cNvSpPr/>
            <p:nvPr/>
          </p:nvSpPr>
          <p:spPr bwMode="auto">
            <a:xfrm>
              <a:off x="8504068" y="328935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cxnSp>
          <p:nvCxnSpPr>
            <p:cNvPr id="113" name="直接箭头连接符 112"/>
            <p:cNvCxnSpPr>
              <a:endCxn id="32" idx="3"/>
            </p:cNvCxnSpPr>
            <p:nvPr/>
          </p:nvCxnSpPr>
          <p:spPr bwMode="auto">
            <a:xfrm flipH="1">
              <a:off x="3319677" y="3977746"/>
              <a:ext cx="553791" cy="122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4" name="左大括号 113"/>
            <p:cNvSpPr/>
            <p:nvPr/>
          </p:nvSpPr>
          <p:spPr bwMode="auto">
            <a:xfrm>
              <a:off x="3754956" y="3432395"/>
              <a:ext cx="118512" cy="425547"/>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cxnSp>
          <p:nvCxnSpPr>
            <p:cNvPr id="115" name="直接连接符 114"/>
            <p:cNvCxnSpPr/>
            <p:nvPr/>
          </p:nvCxnSpPr>
          <p:spPr bwMode="auto">
            <a:xfrm>
              <a:off x="6193443" y="3432395"/>
              <a:ext cx="0" cy="624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6193443" y="3497349"/>
              <a:ext cx="5768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flipV="1">
              <a:off x="6767052" y="3448733"/>
              <a:ext cx="0" cy="460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986947" y="3541436"/>
              <a:ext cx="96196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9" name="直接连接符 118"/>
            <p:cNvCxnSpPr/>
            <p:nvPr/>
          </p:nvCxnSpPr>
          <p:spPr bwMode="auto">
            <a:xfrm>
              <a:off x="5797086" y="3603651"/>
              <a:ext cx="13416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986947" y="3440540"/>
              <a:ext cx="0" cy="1046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直接连接符 120"/>
            <p:cNvCxnSpPr/>
            <p:nvPr/>
          </p:nvCxnSpPr>
          <p:spPr bwMode="auto">
            <a:xfrm>
              <a:off x="6948914" y="3436812"/>
              <a:ext cx="0" cy="1046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7140116" y="3452166"/>
              <a:ext cx="0" cy="1489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797086" y="3448733"/>
              <a:ext cx="0" cy="15737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4" name="矩形 123"/>
            <p:cNvSpPr/>
            <p:nvPr/>
          </p:nvSpPr>
          <p:spPr bwMode="auto">
            <a:xfrm>
              <a:off x="4079776" y="3645024"/>
              <a:ext cx="45719" cy="22713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cxnSp>
          <p:nvCxnSpPr>
            <p:cNvPr id="125" name="肘形连接符 124"/>
            <p:cNvCxnSpPr>
              <a:stCxn id="51" idx="4"/>
              <a:endCxn id="50" idx="0"/>
            </p:cNvCxnSpPr>
            <p:nvPr/>
          </p:nvCxnSpPr>
          <p:spPr bwMode="auto">
            <a:xfrm rot="5400000">
              <a:off x="3714285" y="4128232"/>
              <a:ext cx="415484" cy="368783"/>
            </a:xfrm>
            <a:prstGeom prst="bentConnector3">
              <a:avLst>
                <a:gd name="adj1" fmla="val 50000"/>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26" name="肘形连接符 125"/>
            <p:cNvCxnSpPr>
              <a:stCxn id="64" idx="4"/>
              <a:endCxn id="53" idx="0"/>
            </p:cNvCxnSpPr>
            <p:nvPr/>
          </p:nvCxnSpPr>
          <p:spPr bwMode="auto">
            <a:xfrm rot="5400000">
              <a:off x="4144685" y="4217847"/>
              <a:ext cx="401418" cy="207406"/>
            </a:xfrm>
            <a:prstGeom prst="bentConnector3">
              <a:avLst>
                <a:gd name="adj1" fmla="val 50000"/>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27" name="肘形连接符 126"/>
            <p:cNvCxnSpPr>
              <a:stCxn id="65" idx="4"/>
              <a:endCxn id="54" idx="0"/>
            </p:cNvCxnSpPr>
            <p:nvPr/>
          </p:nvCxnSpPr>
          <p:spPr bwMode="auto">
            <a:xfrm rot="5400000">
              <a:off x="4574322" y="4270155"/>
              <a:ext cx="398415" cy="97264"/>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sp>
          <p:nvSpPr>
            <p:cNvPr id="128" name="矩形 127"/>
            <p:cNvSpPr/>
            <p:nvPr/>
          </p:nvSpPr>
          <p:spPr bwMode="auto">
            <a:xfrm>
              <a:off x="4420371" y="3645024"/>
              <a:ext cx="45719" cy="22713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29" name="矩形 128"/>
            <p:cNvSpPr/>
            <p:nvPr/>
          </p:nvSpPr>
          <p:spPr bwMode="auto">
            <a:xfrm>
              <a:off x="4789395" y="3645024"/>
              <a:ext cx="45719" cy="22713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0" name="矩形 129"/>
            <p:cNvSpPr/>
            <p:nvPr/>
          </p:nvSpPr>
          <p:spPr bwMode="auto">
            <a:xfrm>
              <a:off x="5159600" y="3646440"/>
              <a:ext cx="45719" cy="21515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1" name="矩形 130"/>
            <p:cNvSpPr/>
            <p:nvPr/>
          </p:nvSpPr>
          <p:spPr bwMode="auto">
            <a:xfrm>
              <a:off x="5498962" y="3658161"/>
              <a:ext cx="45719" cy="21515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2" name="矩形 131"/>
            <p:cNvSpPr/>
            <p:nvPr/>
          </p:nvSpPr>
          <p:spPr bwMode="auto">
            <a:xfrm>
              <a:off x="5869167" y="3652954"/>
              <a:ext cx="45719" cy="21515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3" name="矩形 132"/>
            <p:cNvSpPr/>
            <p:nvPr/>
          </p:nvSpPr>
          <p:spPr bwMode="auto">
            <a:xfrm>
              <a:off x="7319985" y="3642635"/>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4" name="矩形 133"/>
            <p:cNvSpPr/>
            <p:nvPr/>
          </p:nvSpPr>
          <p:spPr bwMode="auto">
            <a:xfrm>
              <a:off x="7660580" y="3637428"/>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5" name="矩形 134"/>
            <p:cNvSpPr/>
            <p:nvPr/>
          </p:nvSpPr>
          <p:spPr bwMode="auto">
            <a:xfrm>
              <a:off x="8029604" y="3637279"/>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6" name="矩形 135"/>
            <p:cNvSpPr/>
            <p:nvPr/>
          </p:nvSpPr>
          <p:spPr bwMode="auto">
            <a:xfrm>
              <a:off x="8399809" y="3632072"/>
              <a:ext cx="45719" cy="243242"/>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
          <p:nvSpPr>
            <p:cNvPr id="137" name="矩形 136"/>
            <p:cNvSpPr/>
            <p:nvPr/>
          </p:nvSpPr>
          <p:spPr bwMode="auto">
            <a:xfrm>
              <a:off x="8779587" y="3643674"/>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cxnSp>
          <p:nvCxnSpPr>
            <p:cNvPr id="138" name="肘形连接符 137"/>
            <p:cNvCxnSpPr>
              <a:stCxn id="66" idx="4"/>
              <a:endCxn id="55" idx="0"/>
            </p:cNvCxnSpPr>
            <p:nvPr/>
          </p:nvCxnSpPr>
          <p:spPr bwMode="auto">
            <a:xfrm rot="16200000" flipH="1">
              <a:off x="5026730" y="4276065"/>
              <a:ext cx="405365" cy="84123"/>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39" name="肘形连接符 138"/>
            <p:cNvCxnSpPr>
              <a:stCxn id="76" idx="4"/>
              <a:endCxn id="63" idx="0"/>
            </p:cNvCxnSpPr>
            <p:nvPr/>
          </p:nvCxnSpPr>
          <p:spPr bwMode="auto">
            <a:xfrm rot="16200000" flipH="1">
              <a:off x="8786528" y="4127684"/>
              <a:ext cx="386993" cy="388844"/>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0" name="肘形连接符 139"/>
            <p:cNvCxnSpPr>
              <a:stCxn id="75" idx="4"/>
              <a:endCxn id="62" idx="0"/>
            </p:cNvCxnSpPr>
            <p:nvPr/>
          </p:nvCxnSpPr>
          <p:spPr bwMode="auto">
            <a:xfrm rot="16200000" flipH="1">
              <a:off x="8365713" y="4185611"/>
              <a:ext cx="383748" cy="261957"/>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1" name="肘形连接符 140"/>
            <p:cNvCxnSpPr>
              <a:stCxn id="74" idx="4"/>
              <a:endCxn id="61" idx="0"/>
            </p:cNvCxnSpPr>
            <p:nvPr/>
          </p:nvCxnSpPr>
          <p:spPr bwMode="auto">
            <a:xfrm rot="16200000" flipH="1">
              <a:off x="7919793" y="4261069"/>
              <a:ext cx="393881" cy="124709"/>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2" name="肘形连接符 141"/>
            <p:cNvCxnSpPr>
              <a:stCxn id="73" idx="4"/>
              <a:endCxn id="60" idx="0"/>
            </p:cNvCxnSpPr>
            <p:nvPr/>
          </p:nvCxnSpPr>
          <p:spPr bwMode="auto">
            <a:xfrm rot="16200000" flipH="1">
              <a:off x="7520968" y="4288154"/>
              <a:ext cx="401783" cy="62638"/>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3" name="直接箭头连接符 142"/>
            <p:cNvCxnSpPr>
              <a:stCxn id="37" idx="1"/>
              <a:endCxn id="52" idx="3"/>
            </p:cNvCxnSpPr>
            <p:nvPr/>
          </p:nvCxnSpPr>
          <p:spPr bwMode="auto">
            <a:xfrm flipH="1">
              <a:off x="9057485" y="3277701"/>
              <a:ext cx="226766" cy="2691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直接箭头连接符 143"/>
            <p:cNvCxnSpPr>
              <a:stCxn id="39" idx="1"/>
            </p:cNvCxnSpPr>
            <p:nvPr/>
          </p:nvCxnSpPr>
          <p:spPr bwMode="auto">
            <a:xfrm flipH="1">
              <a:off x="8827140" y="3693465"/>
              <a:ext cx="509220" cy="632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5" name="直接箭头连接符 144"/>
            <p:cNvCxnSpPr/>
            <p:nvPr/>
          </p:nvCxnSpPr>
          <p:spPr bwMode="auto">
            <a:xfrm flipH="1" flipV="1">
              <a:off x="9012531" y="3868109"/>
              <a:ext cx="487107" cy="660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41252" y="288828"/>
            <a:ext cx="11650748" cy="464303"/>
          </a:xfrm>
          <a:prstGeom prst="rect">
            <a:avLst/>
          </a:prstGeom>
        </p:spPr>
        <p:txBody>
          <a:bodyPr>
            <a:noAutofit/>
          </a:bodyPr>
          <a:lstStyle>
            <a:lvl1pPr algn="l" defTabSz="1218565" rtl="0" eaLnBrk="1" latinLnBrk="0" hangingPunct="1">
              <a:lnSpc>
                <a:spcPct val="90000"/>
              </a:lnSpc>
              <a:spcBef>
                <a:spcPct val="0"/>
              </a:spcBef>
              <a:buNone/>
              <a:defRPr lang="zh-CN" altLang="en-US" sz="3200" b="1" kern="1200" dirty="0">
                <a:solidFill>
                  <a:srgbClr val="990000"/>
                </a:solidFill>
                <a:latin typeface="微软雅黑" panose="020B0503020204020204" pitchFamily="34" charset="-122"/>
                <a:ea typeface="微软雅黑" panose="020B0503020204020204" pitchFamily="34" charset="-122"/>
                <a:cs typeface="+mj-cs"/>
              </a:defRPr>
            </a:lvl1pPr>
          </a:lstStyle>
          <a:p>
            <a:pPr marL="0" lvl="1" defTabSz="1217930">
              <a:lnSpc>
                <a:spcPct val="90000"/>
              </a:lnSpc>
              <a:spcBef>
                <a:spcPct val="0"/>
              </a:spcBef>
            </a:pPr>
            <a:endParaRPr lang="zh-CN" altLang="en-US" b="1" dirty="0">
              <a:solidFill>
                <a:srgbClr val="99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标题 2"/>
          <p:cNvSpPr>
            <a:spLocks noGrp="1"/>
          </p:cNvSpPr>
          <p:nvPr>
            <p:ph type="title"/>
          </p:nvPr>
        </p:nvSpPr>
        <p:spPr/>
        <p:txBody>
          <a:bodyPr/>
          <a:lstStyle/>
          <a:p>
            <a:r>
              <a:rPr lang="zh-CN" altLang="en-US" dirty="0" smtClean="0">
                <a:solidFill>
                  <a:schemeClr val="tx1"/>
                </a:solidFill>
              </a:rPr>
              <a:t>可靠性提升</a:t>
            </a:r>
            <a:br>
              <a:rPr lang="zh-CN" altLang="en-US" dirty="0" smtClean="0">
                <a:solidFill>
                  <a:schemeClr val="tx1"/>
                </a:solidFill>
              </a:rPr>
            </a:br>
            <a:br>
              <a:rPr lang="zh-CN" altLang="en-US" dirty="0" smtClean="0">
                <a:solidFill>
                  <a:schemeClr val="tx1"/>
                </a:solidFill>
              </a:rPr>
            </a:br>
            <a:br>
              <a:rPr lang="zh-CN" altLang="en-US" dirty="0" smtClean="0">
                <a:solidFill>
                  <a:schemeClr val="tx1"/>
                </a:solidFill>
              </a:rPr>
            </a:br>
            <a:endParaRPr lang="zh-CN" altLang="en-US" dirty="0">
              <a:solidFill>
                <a:schemeClr val="tx1"/>
              </a:solidFill>
            </a:endParaRPr>
          </a:p>
        </p:txBody>
      </p:sp>
      <p:graphicFrame>
        <p:nvGraphicFramePr>
          <p:cNvPr id="5" name="内容占位符 3"/>
          <p:cNvGraphicFramePr/>
          <p:nvPr>
            <p:custDataLst>
              <p:tags r:id="rId1"/>
            </p:custDataLst>
          </p:nvPr>
        </p:nvGraphicFramePr>
        <p:xfrm>
          <a:off x="3143672" y="2342516"/>
          <a:ext cx="5688632" cy="3415148"/>
        </p:xfrm>
        <a:graphic>
          <a:graphicData uri="http://schemas.openxmlformats.org/drawingml/2006/table">
            <a:tbl>
              <a:tblPr firstRow="1" bandRow="1">
                <a:tableStyleId>{5C22544A-7EE6-4342-B048-85BDC9FD1C3A}</a:tableStyleId>
              </a:tblPr>
              <a:tblGrid>
                <a:gridCol w="1744655"/>
                <a:gridCol w="3943977"/>
              </a:tblGrid>
              <a:tr h="398966">
                <a:tc>
                  <a:txBody>
                    <a:bodyPr/>
                    <a:lstStyle/>
                    <a:p>
                      <a:pPr algn="ctr"/>
                      <a:r>
                        <a:rPr lang="zh-CN" altLang="en-US" sz="1800" dirty="0" smtClean="0">
                          <a:solidFill>
                            <a:schemeClr val="tx1"/>
                          </a:solidFill>
                        </a:rPr>
                        <a:t>类别</a:t>
                      </a:r>
                      <a:endParaRPr lang="zh-CN" altLang="en-US" sz="1800" dirty="0">
                        <a:solidFill>
                          <a:schemeClr val="tx1"/>
                        </a:solidFill>
                      </a:endParaRPr>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800" dirty="0" smtClean="0">
                          <a:solidFill>
                            <a:schemeClr val="tx1"/>
                          </a:solidFill>
                        </a:rPr>
                        <a:t>特性</a:t>
                      </a:r>
                      <a:endParaRPr lang="zh-CN" altLang="en-US" sz="1800" dirty="0">
                        <a:solidFill>
                          <a:schemeClr val="tx1"/>
                        </a:solidFill>
                      </a:endParaRPr>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02697">
                <a:tc rowSpan="2">
                  <a:txBody>
                    <a:bodyPr/>
                    <a:lstStyle/>
                    <a:p>
                      <a:pPr algn="l"/>
                      <a:r>
                        <a:rPr lang="zh-CN" altLang="en-US" sz="1800" dirty="0" smtClean="0"/>
                        <a:t>内存</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可纠正错误精确统计</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vMerge="1">
                  <a:tcPr/>
                </a:tc>
                <a:tc>
                  <a:txBody>
                    <a:bodyPr/>
                    <a:lstStyle/>
                    <a:p>
                      <a:r>
                        <a:rPr lang="zh-CN" altLang="en-US" sz="1800" dirty="0" smtClean="0"/>
                        <a:t>自适应多区域替换（</a:t>
                      </a:r>
                      <a:r>
                        <a:rPr lang="en-US" altLang="zh-CN" sz="1800" dirty="0" smtClean="0"/>
                        <a:t>ADDDC)</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a:txBody>
                    <a:bodyPr/>
                    <a:lstStyle/>
                    <a:p>
                      <a:r>
                        <a:rPr lang="en-US" altLang="zh-CN" sz="1800" dirty="0" smtClean="0"/>
                        <a:t>PCIE</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错误在线恢复（</a:t>
                      </a:r>
                      <a:r>
                        <a:rPr lang="en-US" altLang="zh-CN" sz="1800" dirty="0" smtClean="0"/>
                        <a:t>OER)</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a:txBody>
                    <a:bodyPr/>
                    <a:lstStyle/>
                    <a:p>
                      <a:r>
                        <a:rPr lang="en-US" altLang="zh-CN" sz="1800" dirty="0" smtClean="0"/>
                        <a:t>CPU</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t>Core</a:t>
                      </a:r>
                      <a:r>
                        <a:rPr lang="zh-CN" altLang="en-US" sz="1800" dirty="0" smtClean="0"/>
                        <a:t>的错误容忍（</a:t>
                      </a:r>
                      <a:r>
                        <a:rPr lang="en-US" altLang="zh-CN" sz="1800" dirty="0" smtClean="0"/>
                        <a:t>PDC)</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rowSpan="2">
                  <a:txBody>
                    <a:bodyPr/>
                    <a:lstStyle/>
                    <a:p>
                      <a:r>
                        <a:rPr lang="zh-CN" altLang="en-US" sz="1800" dirty="0" smtClean="0"/>
                        <a:t>系统</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错误恢复</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vMerge="1">
                  <a:tcPr/>
                </a:tc>
                <a:tc>
                  <a:txBody>
                    <a:bodyPr/>
                    <a:lstStyle/>
                    <a:p>
                      <a:r>
                        <a:rPr lang="zh-CN" altLang="en-US" sz="1800" dirty="0" smtClean="0"/>
                        <a:t>可纠正错误阈值和计数</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矩形 3"/>
          <p:cNvSpPr/>
          <p:nvPr/>
        </p:nvSpPr>
        <p:spPr>
          <a:xfrm>
            <a:off x="1199456" y="1233488"/>
            <a:ext cx="10273407" cy="923330"/>
          </a:xfrm>
          <a:prstGeom prst="rect">
            <a:avLst/>
          </a:prstGeom>
        </p:spPr>
        <p:txBody>
          <a:bodyPr wrap="square">
            <a:spAutoFit/>
          </a:bodyPr>
          <a:lstStyle/>
          <a:p>
            <a:pPr>
              <a:lnSpc>
                <a:spcPct val="150000"/>
              </a:lnSpc>
            </a:pPr>
            <a:r>
              <a:rPr lang="zh-CN" altLang="en-US" sz="1800" dirty="0" smtClean="0">
                <a:solidFill>
                  <a:srgbClr val="000000"/>
                </a:solidFill>
                <a:latin typeface="+mn-ea"/>
                <a:ea typeface="+mn-ea"/>
              </a:rPr>
              <a:t>华为鲲鹏</a:t>
            </a:r>
            <a:r>
              <a:rPr lang="en-US" altLang="zh-CN" sz="1800" dirty="0" smtClean="0">
                <a:solidFill>
                  <a:srgbClr val="000000"/>
                </a:solidFill>
                <a:latin typeface="+mn-ea"/>
                <a:ea typeface="+mn-ea"/>
              </a:rPr>
              <a:t>920</a:t>
            </a:r>
            <a:r>
              <a:rPr lang="zh-CN" altLang="en-US" sz="1800" dirty="0" smtClean="0">
                <a:solidFill>
                  <a:srgbClr val="000000"/>
                </a:solidFill>
                <a:latin typeface="+mn-ea"/>
                <a:ea typeface="+mn-ea"/>
              </a:rPr>
              <a:t>芯片结合</a:t>
            </a:r>
            <a:r>
              <a:rPr lang="en-US" altLang="zh-CN" sz="1800" dirty="0">
                <a:solidFill>
                  <a:srgbClr val="000000"/>
                </a:solidFill>
                <a:latin typeface="+mn-ea"/>
                <a:ea typeface="+mn-ea"/>
              </a:rPr>
              <a:t>IT</a:t>
            </a:r>
            <a:r>
              <a:rPr lang="zh-CN" altLang="en-US" sz="1800" dirty="0">
                <a:solidFill>
                  <a:srgbClr val="000000"/>
                </a:solidFill>
                <a:latin typeface="+mn-ea"/>
                <a:ea typeface="+mn-ea"/>
              </a:rPr>
              <a:t>产品实际应用需要，新增使用概率高，收益大的</a:t>
            </a:r>
            <a:r>
              <a:rPr lang="en-US" altLang="zh-CN" sz="1800" dirty="0">
                <a:solidFill>
                  <a:srgbClr val="000000"/>
                </a:solidFill>
                <a:latin typeface="+mn-ea"/>
                <a:ea typeface="+mn-ea"/>
              </a:rPr>
              <a:t>RAS</a:t>
            </a:r>
            <a:r>
              <a:rPr lang="zh-CN" altLang="en-US" sz="1800" dirty="0">
                <a:solidFill>
                  <a:srgbClr val="000000"/>
                </a:solidFill>
                <a:latin typeface="+mn-ea"/>
                <a:ea typeface="+mn-ea"/>
              </a:rPr>
              <a:t>特性</a:t>
            </a:r>
            <a:r>
              <a:rPr lang="en-US" altLang="zh-CN" sz="1800" dirty="0">
                <a:solidFill>
                  <a:srgbClr val="000000"/>
                </a:solidFill>
                <a:latin typeface="+mn-ea"/>
                <a:ea typeface="+mn-ea"/>
              </a:rPr>
              <a:t>45</a:t>
            </a:r>
            <a:r>
              <a:rPr lang="zh-CN" altLang="en-US" sz="1800" dirty="0" smtClean="0">
                <a:solidFill>
                  <a:srgbClr val="000000"/>
                </a:solidFill>
                <a:latin typeface="+mn-ea"/>
                <a:ea typeface="+mn-ea"/>
              </a:rPr>
              <a:t>条，其中具有代表性的特性如下：</a:t>
            </a:r>
            <a:endParaRPr lang="en-US" altLang="zh-CN" sz="1800" dirty="0">
              <a:solidFill>
                <a:srgbClr val="000000"/>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标题 1"/>
          <p:cNvSpPr txBox="1"/>
          <p:nvPr/>
        </p:nvSpPr>
        <p:spPr>
          <a:xfrm>
            <a:off x="541252" y="288828"/>
            <a:ext cx="11650748" cy="464303"/>
          </a:xfrm>
          <a:prstGeom prst="rect">
            <a:avLst/>
          </a:prstGeom>
        </p:spPr>
        <p:txBody>
          <a:bodyPr>
            <a:noAutofit/>
          </a:bodyPr>
          <a:lstStyle>
            <a:lvl1pPr algn="l" defTabSz="1218565" rtl="0" eaLnBrk="1" latinLnBrk="0" hangingPunct="1">
              <a:lnSpc>
                <a:spcPct val="90000"/>
              </a:lnSpc>
              <a:spcBef>
                <a:spcPct val="0"/>
              </a:spcBef>
              <a:buNone/>
              <a:defRPr lang="zh-CN" altLang="en-US" sz="3200" b="1" kern="1200" dirty="0">
                <a:solidFill>
                  <a:srgbClr val="990000"/>
                </a:solidFill>
                <a:latin typeface="微软雅黑" panose="020B0503020204020204" pitchFamily="34" charset="-122"/>
                <a:ea typeface="微软雅黑" panose="020B0503020204020204" pitchFamily="34" charset="-122"/>
                <a:cs typeface="+mj-cs"/>
              </a:defRPr>
            </a:lvl1pPr>
          </a:lstStyle>
          <a:p>
            <a:pPr marL="0" lvl="1" defTabSz="1217930">
              <a:lnSpc>
                <a:spcPct val="90000"/>
              </a:lnSpc>
              <a:spcBef>
                <a:spcPct val="0"/>
              </a:spcBef>
            </a:pPr>
            <a:endParaRPr lang="zh-CN" altLang="en-US" b="1" dirty="0">
              <a:solidFill>
                <a:srgbClr val="99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标题 2"/>
          <p:cNvSpPr>
            <a:spLocks noGrp="1"/>
          </p:cNvSpPr>
          <p:nvPr>
            <p:ph type="title"/>
          </p:nvPr>
        </p:nvSpPr>
        <p:spPr/>
        <p:txBody>
          <a:bodyPr/>
          <a:lstStyle/>
          <a:p>
            <a:r>
              <a:rPr lang="zh-CN" altLang="en-US" dirty="0" smtClean="0">
                <a:solidFill>
                  <a:schemeClr val="tx1"/>
                </a:solidFill>
              </a:rPr>
              <a:t>可靠性提升</a:t>
            </a:r>
            <a:br>
              <a:rPr lang="zh-CN" altLang="en-US" dirty="0" smtClean="0">
                <a:solidFill>
                  <a:schemeClr val="tx1"/>
                </a:solidFill>
              </a:rPr>
            </a:br>
            <a:br>
              <a:rPr lang="zh-CN" altLang="en-US" dirty="0" smtClean="0">
                <a:solidFill>
                  <a:schemeClr val="tx1"/>
                </a:solidFill>
              </a:rPr>
            </a:br>
            <a:br>
              <a:rPr lang="zh-CN" altLang="en-US" dirty="0" smtClean="0">
                <a:solidFill>
                  <a:schemeClr val="tx1"/>
                </a:solidFill>
              </a:rPr>
            </a:br>
            <a:endParaRPr lang="zh-CN" altLang="en-US" dirty="0">
              <a:solidFill>
                <a:schemeClr val="tx1"/>
              </a:solidFill>
            </a:endParaRPr>
          </a:p>
        </p:txBody>
      </p:sp>
      <p:graphicFrame>
        <p:nvGraphicFramePr>
          <p:cNvPr id="5" name="内容占位符 3"/>
          <p:cNvGraphicFramePr/>
          <p:nvPr/>
        </p:nvGraphicFramePr>
        <p:xfrm>
          <a:off x="3143672" y="2342516"/>
          <a:ext cx="5688632" cy="3415148"/>
        </p:xfrm>
        <a:graphic>
          <a:graphicData uri="http://schemas.openxmlformats.org/drawingml/2006/table">
            <a:tbl>
              <a:tblPr firstRow="1" bandRow="1">
                <a:tableStyleId>{5C22544A-7EE6-4342-B048-85BDC9FD1C3A}</a:tableStyleId>
              </a:tblPr>
              <a:tblGrid>
                <a:gridCol w="1744655"/>
                <a:gridCol w="3943977"/>
              </a:tblGrid>
              <a:tr h="398966">
                <a:tc>
                  <a:txBody>
                    <a:bodyPr/>
                    <a:lstStyle/>
                    <a:p>
                      <a:pPr algn="ctr"/>
                      <a:r>
                        <a:rPr lang="zh-CN" altLang="en-US" sz="1800" dirty="0" smtClean="0">
                          <a:solidFill>
                            <a:schemeClr val="tx1"/>
                          </a:solidFill>
                        </a:rPr>
                        <a:t>类别</a:t>
                      </a:r>
                      <a:endParaRPr lang="zh-CN" altLang="en-US" sz="1800" dirty="0">
                        <a:solidFill>
                          <a:schemeClr val="tx1"/>
                        </a:solidFill>
                      </a:endParaRPr>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800" dirty="0" smtClean="0">
                          <a:solidFill>
                            <a:schemeClr val="tx1"/>
                          </a:solidFill>
                        </a:rPr>
                        <a:t>特性</a:t>
                      </a:r>
                      <a:endParaRPr lang="zh-CN" altLang="en-US" sz="1800" dirty="0">
                        <a:solidFill>
                          <a:schemeClr val="tx1"/>
                        </a:solidFill>
                      </a:endParaRPr>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02697">
                <a:tc rowSpan="2">
                  <a:txBody>
                    <a:bodyPr/>
                    <a:lstStyle/>
                    <a:p>
                      <a:pPr algn="l"/>
                      <a:r>
                        <a:rPr lang="zh-CN" altLang="en-US" sz="1800" dirty="0" smtClean="0"/>
                        <a:t>内存</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可纠正错误精确统计</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vMerge="1">
                  <a:tcPr/>
                </a:tc>
                <a:tc>
                  <a:txBody>
                    <a:bodyPr/>
                    <a:lstStyle/>
                    <a:p>
                      <a:r>
                        <a:rPr lang="zh-CN" altLang="en-US" sz="1800" dirty="0" smtClean="0"/>
                        <a:t>自适应多区域替换（</a:t>
                      </a:r>
                      <a:r>
                        <a:rPr lang="en-US" altLang="zh-CN" sz="1800" dirty="0" smtClean="0"/>
                        <a:t>ADDDC)</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a:txBody>
                    <a:bodyPr/>
                    <a:lstStyle/>
                    <a:p>
                      <a:r>
                        <a:rPr lang="en-US" altLang="zh-CN" sz="1800" dirty="0" smtClean="0"/>
                        <a:t>PCIE</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错误在线恢复（</a:t>
                      </a:r>
                      <a:r>
                        <a:rPr lang="en-US" altLang="zh-CN" sz="1800" dirty="0" smtClean="0"/>
                        <a:t>OER)</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a:txBody>
                    <a:bodyPr/>
                    <a:lstStyle/>
                    <a:p>
                      <a:r>
                        <a:rPr lang="en-US" altLang="zh-CN" sz="1800" dirty="0" smtClean="0"/>
                        <a:t>CPU</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t>Core</a:t>
                      </a:r>
                      <a:r>
                        <a:rPr lang="zh-CN" altLang="en-US" sz="1800" dirty="0" smtClean="0"/>
                        <a:t>的错误容忍（</a:t>
                      </a:r>
                      <a:r>
                        <a:rPr lang="en-US" altLang="zh-CN" sz="1800" dirty="0" smtClean="0"/>
                        <a:t>PDC)</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rowSpan="2">
                  <a:txBody>
                    <a:bodyPr/>
                    <a:lstStyle/>
                    <a:p>
                      <a:r>
                        <a:rPr lang="zh-CN" altLang="en-US" sz="1800" dirty="0" smtClean="0"/>
                        <a:t>系统</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错误恢复</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vMerge="1">
                  <a:tcPr/>
                </a:tc>
                <a:tc>
                  <a:txBody>
                    <a:bodyPr/>
                    <a:lstStyle/>
                    <a:p>
                      <a:r>
                        <a:rPr lang="zh-CN" altLang="en-US" sz="1800" dirty="0" smtClean="0"/>
                        <a:t>可纠正错误阈值和计数</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矩形 3"/>
          <p:cNvSpPr/>
          <p:nvPr/>
        </p:nvSpPr>
        <p:spPr>
          <a:xfrm>
            <a:off x="1199456" y="1233488"/>
            <a:ext cx="10273407" cy="923330"/>
          </a:xfrm>
          <a:prstGeom prst="rect">
            <a:avLst/>
          </a:prstGeom>
        </p:spPr>
        <p:txBody>
          <a:bodyPr wrap="square">
            <a:spAutoFit/>
          </a:bodyPr>
          <a:lstStyle/>
          <a:p>
            <a:pPr>
              <a:lnSpc>
                <a:spcPct val="150000"/>
              </a:lnSpc>
            </a:pPr>
            <a:r>
              <a:rPr lang="zh-CN" altLang="en-US" sz="1800" dirty="0" smtClean="0">
                <a:solidFill>
                  <a:srgbClr val="000000"/>
                </a:solidFill>
                <a:latin typeface="+mn-ea"/>
                <a:ea typeface="+mn-ea"/>
              </a:rPr>
              <a:t>华为鲲鹏</a:t>
            </a:r>
            <a:r>
              <a:rPr lang="en-US" altLang="zh-CN" sz="1800" dirty="0" smtClean="0">
                <a:solidFill>
                  <a:srgbClr val="000000"/>
                </a:solidFill>
                <a:latin typeface="+mn-ea"/>
                <a:ea typeface="+mn-ea"/>
              </a:rPr>
              <a:t>920</a:t>
            </a:r>
            <a:r>
              <a:rPr lang="zh-CN" altLang="en-US" sz="1800" dirty="0" smtClean="0">
                <a:solidFill>
                  <a:srgbClr val="000000"/>
                </a:solidFill>
                <a:latin typeface="+mn-ea"/>
                <a:ea typeface="+mn-ea"/>
              </a:rPr>
              <a:t>芯片结合</a:t>
            </a:r>
            <a:r>
              <a:rPr lang="en-US" altLang="zh-CN" sz="1800" dirty="0">
                <a:solidFill>
                  <a:srgbClr val="000000"/>
                </a:solidFill>
                <a:latin typeface="+mn-ea"/>
                <a:ea typeface="+mn-ea"/>
              </a:rPr>
              <a:t>IT</a:t>
            </a:r>
            <a:r>
              <a:rPr lang="zh-CN" altLang="en-US" sz="1800" dirty="0">
                <a:solidFill>
                  <a:srgbClr val="000000"/>
                </a:solidFill>
                <a:latin typeface="+mn-ea"/>
                <a:ea typeface="+mn-ea"/>
              </a:rPr>
              <a:t>产品实际应用需要，新增使用概率高，收益大的</a:t>
            </a:r>
            <a:r>
              <a:rPr lang="en-US" altLang="zh-CN" sz="1800" dirty="0">
                <a:solidFill>
                  <a:srgbClr val="000000"/>
                </a:solidFill>
                <a:latin typeface="+mn-ea"/>
                <a:ea typeface="+mn-ea"/>
              </a:rPr>
              <a:t>RAS</a:t>
            </a:r>
            <a:r>
              <a:rPr lang="zh-CN" altLang="en-US" sz="1800" dirty="0">
                <a:solidFill>
                  <a:srgbClr val="000000"/>
                </a:solidFill>
                <a:latin typeface="+mn-ea"/>
                <a:ea typeface="+mn-ea"/>
              </a:rPr>
              <a:t>特性</a:t>
            </a:r>
            <a:r>
              <a:rPr lang="en-US" altLang="zh-CN" sz="1800" dirty="0">
                <a:solidFill>
                  <a:srgbClr val="000000"/>
                </a:solidFill>
                <a:latin typeface="+mn-ea"/>
                <a:ea typeface="+mn-ea"/>
              </a:rPr>
              <a:t>45</a:t>
            </a:r>
            <a:r>
              <a:rPr lang="zh-CN" altLang="en-US" sz="1800" dirty="0" smtClean="0">
                <a:solidFill>
                  <a:srgbClr val="000000"/>
                </a:solidFill>
                <a:latin typeface="+mn-ea"/>
                <a:ea typeface="+mn-ea"/>
              </a:rPr>
              <a:t>条，其中具有代表性的特性如下：</a:t>
            </a:r>
            <a:endParaRPr lang="en-US" altLang="zh-CN" sz="1800" dirty="0">
              <a:solidFill>
                <a:srgbClr val="000000"/>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华为鲲鹏处理器架构介绍</a:t>
            </a:r>
            <a:endParaRPr lang="zh-CN" altLang="en-US"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华为鲲鹏处理器应用场景介绍</a:t>
            </a:r>
            <a:endParaRPr lang="zh-CN" altLang="en-US" sz="1600" dirty="0">
              <a:latin typeface="+mn-ea"/>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solidFill>
                  <a:schemeClr val="tx1"/>
                </a:solidFill>
              </a:rPr>
              <a:t>ARM</a:t>
            </a:r>
            <a:r>
              <a:rPr lang="zh-CN" altLang="en-US" dirty="0" smtClean="0">
                <a:solidFill>
                  <a:schemeClr val="tx1"/>
                </a:solidFill>
              </a:rPr>
              <a:t>架构处理器应用领域</a:t>
            </a:r>
            <a:endParaRPr lang="zh-CN" altLang="en-US" dirty="0">
              <a:solidFill>
                <a:schemeClr val="tx1"/>
              </a:solidFill>
            </a:endParaRPr>
          </a:p>
        </p:txBody>
      </p:sp>
      <p:sp>
        <p:nvSpPr>
          <p:cNvPr id="4" name="文本占位符 3"/>
          <p:cNvSpPr>
            <a:spLocks noGrp="1"/>
          </p:cNvSpPr>
          <p:nvPr>
            <p:ph type="body" sz="quarter" idx="10"/>
          </p:nvPr>
        </p:nvSpPr>
        <p:spPr>
          <a:xfrm>
            <a:off x="1030732" y="1376338"/>
            <a:ext cx="10442131" cy="1199560"/>
          </a:xfrm>
        </p:spPr>
        <p:txBody>
          <a:bodyPr/>
          <a:lstStyle/>
          <a:p>
            <a:pPr marL="0" indent="0">
              <a:buNone/>
            </a:pPr>
            <a:r>
              <a:rPr lang="zh-CN" altLang="en-US" sz="1600" dirty="0" smtClean="0"/>
              <a:t>目前</a:t>
            </a:r>
            <a:r>
              <a:rPr lang="zh-CN" altLang="en-US" sz="1600" dirty="0"/>
              <a:t>超过</a:t>
            </a:r>
            <a:r>
              <a:rPr lang="en-US" altLang="zh-CN" sz="1600" dirty="0" smtClean="0"/>
              <a:t>90%</a:t>
            </a:r>
            <a:r>
              <a:rPr lang="zh-CN" altLang="en-US" sz="1600" dirty="0" smtClean="0"/>
              <a:t>的移动终端</a:t>
            </a:r>
            <a:r>
              <a:rPr lang="zh-CN" altLang="en-US" sz="1600" dirty="0"/>
              <a:t>采用的是</a:t>
            </a:r>
            <a:r>
              <a:rPr lang="en-US" altLang="zh-CN" sz="1600" dirty="0"/>
              <a:t>ARM</a:t>
            </a:r>
            <a:r>
              <a:rPr lang="zh-CN" altLang="en-US" sz="1600" dirty="0"/>
              <a:t>架构</a:t>
            </a:r>
            <a:r>
              <a:rPr lang="zh-CN" altLang="en-US" sz="1600" dirty="0" smtClean="0"/>
              <a:t>的处理器。</a:t>
            </a:r>
            <a:endParaRPr lang="zh-CN" altLang="en-US" sz="1600" dirty="0"/>
          </a:p>
          <a:p>
            <a:pPr marL="0" indent="0">
              <a:buNone/>
            </a:pPr>
            <a:r>
              <a:rPr lang="zh-CN" altLang="en-US" sz="1600" dirty="0"/>
              <a:t>随着</a:t>
            </a:r>
            <a:r>
              <a:rPr lang="en-US" altLang="zh-CN" sz="1600" dirty="0"/>
              <a:t>IOT</a:t>
            </a:r>
            <a:r>
              <a:rPr lang="zh-CN" altLang="en-US" sz="1600" dirty="0"/>
              <a:t>、</a:t>
            </a:r>
            <a:r>
              <a:rPr lang="en-US" altLang="zh-CN" sz="1600" dirty="0"/>
              <a:t>AI</a:t>
            </a:r>
            <a:r>
              <a:rPr lang="zh-CN" altLang="en-US" sz="1600" dirty="0"/>
              <a:t>和业务云化的发展，</a:t>
            </a:r>
            <a:r>
              <a:rPr lang="en-US" altLang="zh-CN" sz="1600" dirty="0"/>
              <a:t>ARM</a:t>
            </a:r>
            <a:r>
              <a:rPr lang="zh-CN" altLang="en-US" sz="1600" dirty="0"/>
              <a:t>在终端的优势地位将会带动其进入数据中心市场，成为下一个快速增长的市场</a:t>
            </a:r>
            <a:r>
              <a:rPr lang="zh-CN" altLang="en-US" sz="1600" dirty="0" smtClean="0"/>
              <a:t>领域。</a:t>
            </a:r>
            <a:endParaRPr lang="zh-CN" altLang="en-US" sz="1600" dirty="0"/>
          </a:p>
          <a:p>
            <a:endParaRPr lang="zh-CN" altLang="en-US" sz="1600" dirty="0"/>
          </a:p>
        </p:txBody>
      </p:sp>
      <p:grpSp>
        <p:nvGrpSpPr>
          <p:cNvPr id="27" name="组合 26"/>
          <p:cNvGrpSpPr>
            <a:grpSpLocks noChangeAspect="1"/>
          </p:cNvGrpSpPr>
          <p:nvPr/>
        </p:nvGrpSpPr>
        <p:grpSpPr>
          <a:xfrm>
            <a:off x="3835429" y="3223650"/>
            <a:ext cx="7679844" cy="2851470"/>
            <a:chOff x="92181" y="1385659"/>
            <a:chExt cx="12187222" cy="4525027"/>
          </a:xfrm>
        </p:grpSpPr>
        <p:sp>
          <p:nvSpPr>
            <p:cNvPr id="28" name="椭圆 27"/>
            <p:cNvSpPr/>
            <p:nvPr/>
          </p:nvSpPr>
          <p:spPr>
            <a:xfrm>
              <a:off x="451012" y="1385659"/>
              <a:ext cx="11745751" cy="4525027"/>
            </a:xfrm>
            <a:prstGeom prst="ellipse">
              <a:avLst/>
            </a:prstGeom>
            <a:solidFill>
              <a:srgbClr val="DDDDD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sym typeface="Arial" panose="020B0604020202020204" pitchFamily="34" charset="0"/>
              </a:endParaRPr>
            </a:p>
          </p:txBody>
        </p:sp>
        <p:sp>
          <p:nvSpPr>
            <p:cNvPr id="29" name="椭圆 28"/>
            <p:cNvSpPr/>
            <p:nvPr/>
          </p:nvSpPr>
          <p:spPr>
            <a:xfrm>
              <a:off x="451012" y="2026214"/>
              <a:ext cx="8131629" cy="3193904"/>
            </a:xfrm>
            <a:prstGeom prst="ellipse">
              <a:avLst/>
            </a:prstGeom>
            <a:solidFill>
              <a:srgbClr val="DDDDDD">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n-ea"/>
                <a:sym typeface="Arial" panose="020B0604020202020204" pitchFamily="34" charset="0"/>
              </a:endParaRPr>
            </a:p>
          </p:txBody>
        </p:sp>
        <p:sp>
          <p:nvSpPr>
            <p:cNvPr id="30" name="椭圆 29"/>
            <p:cNvSpPr/>
            <p:nvPr/>
          </p:nvSpPr>
          <p:spPr>
            <a:xfrm>
              <a:off x="451012" y="2539969"/>
              <a:ext cx="3632448" cy="2134879"/>
            </a:xfrm>
            <a:prstGeom prst="ellipse">
              <a:avLst/>
            </a:prstGeom>
            <a:solidFill>
              <a:schemeClr val="bg1">
                <a:lumMod val="40000"/>
                <a:lumOff val="6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sym typeface="Arial" panose="020B0604020202020204" pitchFamily="34" charset="0"/>
              </a:endParaRPr>
            </a:p>
          </p:txBody>
        </p:sp>
        <p:pic>
          <p:nvPicPr>
            <p:cNvPr id="31" name="图片 30"/>
            <p:cNvPicPr>
              <a:picLocks noChangeAspect="1"/>
            </p:cNvPicPr>
            <p:nvPr/>
          </p:nvPicPr>
          <p:blipFill>
            <a:blip r:embed="rId1" cstate="print"/>
            <a:stretch>
              <a:fillRect/>
            </a:stretch>
          </p:blipFill>
          <p:spPr>
            <a:xfrm>
              <a:off x="4248740" y="2773909"/>
              <a:ext cx="2616570" cy="1615056"/>
            </a:xfrm>
            <a:prstGeom prst="rect">
              <a:avLst/>
            </a:prstGeom>
          </p:spPr>
        </p:pic>
        <p:sp>
          <p:nvSpPr>
            <p:cNvPr id="32" name="298461598"/>
            <p:cNvSpPr/>
            <p:nvPr/>
          </p:nvSpPr>
          <p:spPr>
            <a:xfrm>
              <a:off x="8582640" y="2252244"/>
              <a:ext cx="2919835" cy="439573"/>
            </a:xfrm>
            <a:prstGeom prst="rect">
              <a:avLst/>
            </a:prstGeom>
          </p:spPr>
          <p:txBody>
            <a:bodyPr wrap="square">
              <a:spAutoFit/>
            </a:bodyPr>
            <a:lstStyle/>
            <a:p>
              <a:pPr algn="ctr"/>
              <a:r>
                <a:rPr lang="zh-CN" altLang="en-US" sz="1200" b="1" dirty="0" smtClean="0">
                  <a:latin typeface="+mn-ea"/>
                  <a:ea typeface="+mn-ea"/>
                </a:rPr>
                <a:t>超大型云数据中心</a:t>
              </a:r>
              <a:endParaRPr lang="zh-CN" altLang="en-US" sz="1200" b="1" dirty="0">
                <a:latin typeface="+mn-ea"/>
                <a:ea typeface="+mn-ea"/>
              </a:endParaRPr>
            </a:p>
          </p:txBody>
        </p:sp>
        <p:sp>
          <p:nvSpPr>
            <p:cNvPr id="33" name="298461598"/>
            <p:cNvSpPr/>
            <p:nvPr/>
          </p:nvSpPr>
          <p:spPr>
            <a:xfrm>
              <a:off x="4441714" y="2259880"/>
              <a:ext cx="2285489" cy="439573"/>
            </a:xfrm>
            <a:prstGeom prst="rect">
              <a:avLst/>
            </a:prstGeom>
          </p:spPr>
          <p:txBody>
            <a:bodyPr wrap="square">
              <a:spAutoFit/>
            </a:bodyPr>
            <a:lstStyle/>
            <a:p>
              <a:pPr algn="ctr"/>
              <a:r>
                <a:rPr lang="en-US" altLang="zh-CN" sz="1200" b="1" dirty="0" smtClean="0">
                  <a:latin typeface="+mn-ea"/>
                  <a:ea typeface="+mn-ea"/>
                </a:rPr>
                <a:t>E</a:t>
              </a:r>
              <a:r>
                <a:rPr lang="zh-CN" altLang="en-US" sz="1200" b="1" dirty="0" smtClean="0">
                  <a:latin typeface="+mn-ea"/>
                  <a:ea typeface="+mn-ea"/>
                </a:rPr>
                <a:t>级超算系统</a:t>
              </a:r>
              <a:endParaRPr lang="zh-CN" altLang="en-US" sz="1200" b="1" dirty="0">
                <a:latin typeface="+mn-ea"/>
                <a:ea typeface="+mn-ea"/>
              </a:endParaRPr>
            </a:p>
          </p:txBody>
        </p:sp>
        <p:sp>
          <p:nvSpPr>
            <p:cNvPr id="34" name="298461598"/>
            <p:cNvSpPr/>
            <p:nvPr/>
          </p:nvSpPr>
          <p:spPr>
            <a:xfrm>
              <a:off x="862984" y="2652272"/>
              <a:ext cx="2674672" cy="439573"/>
            </a:xfrm>
            <a:prstGeom prst="rect">
              <a:avLst/>
            </a:prstGeom>
          </p:spPr>
          <p:txBody>
            <a:bodyPr wrap="square">
              <a:spAutoFit/>
            </a:bodyPr>
            <a:lstStyle/>
            <a:p>
              <a:pPr algn="ctr"/>
              <a:r>
                <a:rPr lang="zh-CN" altLang="en-US" sz="1200" b="1" dirty="0" smtClean="0">
                  <a:latin typeface="+mn-ea"/>
                  <a:ea typeface="+mn-ea"/>
                </a:rPr>
                <a:t>企业应用</a:t>
              </a:r>
              <a:endParaRPr lang="zh-CN" altLang="en-US" sz="1200" b="1" dirty="0">
                <a:latin typeface="+mn-ea"/>
                <a:ea typeface="+mn-ea"/>
              </a:endParaRPr>
            </a:p>
          </p:txBody>
        </p:sp>
        <p:grpSp>
          <p:nvGrpSpPr>
            <p:cNvPr id="35" name="组合 34"/>
            <p:cNvGrpSpPr>
              <a:grpSpLocks noChangeAspect="1"/>
            </p:cNvGrpSpPr>
            <p:nvPr/>
          </p:nvGrpSpPr>
          <p:grpSpPr>
            <a:xfrm>
              <a:off x="92181" y="3052205"/>
              <a:ext cx="3926834" cy="1653116"/>
              <a:chOff x="794857" y="4373732"/>
              <a:chExt cx="2596043" cy="1092882"/>
            </a:xfrm>
          </p:grpSpPr>
          <p:sp>
            <p:nvSpPr>
              <p:cNvPr id="39" name="矩形 8"/>
              <p:cNvSpPr txBox="1"/>
              <p:nvPr/>
            </p:nvSpPr>
            <p:spPr>
              <a:xfrm>
                <a:off x="2440428" y="5021012"/>
                <a:ext cx="950472" cy="290565"/>
              </a:xfrm>
              <a:prstGeom prst="rect">
                <a:avLst/>
              </a:prstGeom>
              <a:noFill/>
              <a:ln w="25400" cap="flat">
                <a:noFill/>
                <a:miter lim="400000"/>
              </a:ln>
              <a:effectLst/>
            </p:spPr>
            <p:txBody>
              <a:bodyPr wrap="square" lIns="45702" tIns="45702" rIns="45702" bIns="45702" numCol="1" anchor="t">
                <a:spAutoFit/>
              </a:bodyPr>
              <a:lstStyle>
                <a:lvl1pPr>
                  <a:defRPr sz="3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dirty="0">
                    <a:solidFill>
                      <a:schemeClr val="tx1"/>
                    </a:solidFill>
                    <a:latin typeface="+mn-ea"/>
                    <a:ea typeface="+mn-ea"/>
                    <a:cs typeface="Arial" panose="020B0604020202020204" pitchFamily="34" charset="0"/>
                  </a:rPr>
                  <a:t>大数据</a:t>
                </a:r>
                <a:endParaRPr lang="en-GB" altLang="zh-CN" sz="1200" dirty="0">
                  <a:solidFill>
                    <a:schemeClr val="tx1"/>
                  </a:solidFill>
                  <a:latin typeface="+mn-ea"/>
                  <a:ea typeface="+mn-ea"/>
                  <a:cs typeface="Arial" panose="020B0604020202020204" pitchFamily="34" charset="0"/>
                </a:endParaRPr>
              </a:p>
            </p:txBody>
          </p:sp>
          <p:pic>
            <p:nvPicPr>
              <p:cNvPr id="40" name="资源 73@4x.png" descr="资源 73@4x.png"/>
              <p:cNvPicPr>
                <a:picLocks noChangeAspect="1"/>
              </p:cNvPicPr>
              <p:nvPr/>
            </p:nvPicPr>
            <p:blipFill>
              <a:blip r:embed="rId2" cstate="print"/>
              <a:srcRect/>
              <a:stretch>
                <a:fillRect/>
              </a:stretch>
            </p:blipFill>
            <p:spPr>
              <a:xfrm>
                <a:off x="2710049" y="4488786"/>
                <a:ext cx="468384" cy="468384"/>
              </a:xfrm>
              <a:prstGeom prst="rect">
                <a:avLst/>
              </a:prstGeom>
              <a:solidFill>
                <a:srgbClr val="00B0F0"/>
              </a:solidFill>
              <a:ln w="12700" cap="flat">
                <a:noFill/>
                <a:miter lim="400000"/>
                <a:headEnd/>
                <a:tailEnd/>
              </a:ln>
              <a:effectLst/>
            </p:spPr>
          </p:pic>
          <p:pic>
            <p:nvPicPr>
              <p:cNvPr id="41" name="资源 72@4x.png" descr="资源 72@4x.png"/>
              <p:cNvPicPr>
                <a:picLocks noChangeAspect="1"/>
              </p:cNvPicPr>
              <p:nvPr/>
            </p:nvPicPr>
            <p:blipFill>
              <a:blip r:embed="rId3" cstate="print"/>
              <a:stretch>
                <a:fillRect/>
              </a:stretch>
            </p:blipFill>
            <p:spPr>
              <a:xfrm>
                <a:off x="1195172" y="4373732"/>
                <a:ext cx="468307" cy="468307"/>
              </a:xfrm>
              <a:prstGeom prst="rect">
                <a:avLst/>
              </a:prstGeom>
              <a:solidFill>
                <a:srgbClr val="00B0F0"/>
              </a:solidFill>
              <a:ln w="12700" cap="flat">
                <a:noFill/>
                <a:miter lim="400000"/>
                <a:headEnd/>
                <a:tailEnd/>
              </a:ln>
              <a:effectLst/>
            </p:spPr>
          </p:pic>
          <p:sp>
            <p:nvSpPr>
              <p:cNvPr id="42" name="矩形 10"/>
              <p:cNvSpPr txBox="1"/>
              <p:nvPr/>
            </p:nvSpPr>
            <p:spPr>
              <a:xfrm>
                <a:off x="794857" y="4905959"/>
                <a:ext cx="1268937" cy="290565"/>
              </a:xfrm>
              <a:prstGeom prst="rect">
                <a:avLst/>
              </a:prstGeom>
              <a:noFill/>
              <a:ln w="25400" cap="flat">
                <a:noFill/>
                <a:miter lim="400000"/>
              </a:ln>
              <a:effectLst/>
            </p:spPr>
            <p:txBody>
              <a:bodyPr wrap="square" lIns="45702" tIns="45702" rIns="45702" bIns="45702" numCol="1" anchor="t">
                <a:spAutoFit/>
              </a:bodyPr>
              <a:lstStyle>
                <a:lvl1pPr>
                  <a:defRPr sz="3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200" dirty="0">
                    <a:solidFill>
                      <a:schemeClr val="tx1"/>
                    </a:solidFill>
                    <a:latin typeface="+mn-ea"/>
                    <a:ea typeface="+mn-ea"/>
                    <a:cs typeface="Arial" panose="020B0604020202020204" pitchFamily="34" charset="0"/>
                  </a:rPr>
                  <a:t>分布式存储</a:t>
                </a:r>
                <a:endParaRPr lang="en-GB" altLang="zh-CN" sz="1200" dirty="0">
                  <a:solidFill>
                    <a:schemeClr val="tx1"/>
                  </a:solidFill>
                  <a:latin typeface="+mn-ea"/>
                  <a:ea typeface="+mn-ea"/>
                  <a:cs typeface="Arial" panose="020B0604020202020204" pitchFamily="34" charset="0"/>
                </a:endParaRPr>
              </a:p>
            </p:txBody>
          </p:sp>
          <p:sp>
            <p:nvSpPr>
              <p:cNvPr id="43" name="圆形"/>
              <p:cNvSpPr/>
              <p:nvPr/>
            </p:nvSpPr>
            <p:spPr>
              <a:xfrm>
                <a:off x="1968165" y="4628468"/>
                <a:ext cx="457234" cy="457234"/>
              </a:xfrm>
              <a:prstGeom prst="ellipse">
                <a:avLst/>
              </a:prstGeom>
              <a:solidFill>
                <a:srgbClr val="00B0F0"/>
              </a:solidFill>
              <a:ln w="31750" cap="flat">
                <a:solidFill>
                  <a:srgbClr val="00B0F0"/>
                </a:solidFill>
                <a:prstDash val="solid"/>
                <a:miter lim="800000"/>
              </a:ln>
              <a:effectLst/>
            </p:spPr>
            <p:txBody>
              <a:bodyPr wrap="square" lIns="45702" tIns="45702" rIns="45702" bIns="45702" numCol="1" anchor="ctr">
                <a:noAutofit/>
              </a:bodyPr>
              <a:lstStyle/>
              <a:p>
                <a:endParaRPr sz="2400" dirty="0">
                  <a:latin typeface="+mn-ea"/>
                  <a:ea typeface="+mn-ea"/>
                  <a:cs typeface="Arial" panose="020B0604020202020204" pitchFamily="34" charset="0"/>
                </a:endParaRPr>
              </a:p>
            </p:txBody>
          </p:sp>
          <p:pic>
            <p:nvPicPr>
              <p:cNvPr id="44" name="图形 4"/>
              <p:cNvPicPr>
                <a:picLocks noChangeAspect="1"/>
              </p:cNvPicPr>
              <p:nvPr/>
            </p:nvPicPr>
            <p:blipFill>
              <a:blip r:embed="rId4" cstate="print">
                <a:extLst>
                  <a:ext uri="{96DAC541-7B7A-43D3-8B79-37D633B846F1}">
                    <asvg:svgBlip xmlns:asvg="http://schemas.microsoft.com/office/drawing/2016/SVG/main" r:embed="rId5"/>
                  </a:ext>
                </a:extLst>
              </a:blip>
              <a:stretch>
                <a:fillRect/>
              </a:stretch>
            </p:blipFill>
            <p:spPr>
              <a:xfrm>
                <a:off x="2087197" y="4702913"/>
                <a:ext cx="194581" cy="317473"/>
              </a:xfrm>
              <a:prstGeom prst="rect">
                <a:avLst/>
              </a:prstGeom>
              <a:solidFill>
                <a:srgbClr val="00B0F0"/>
              </a:solidFill>
            </p:spPr>
          </p:pic>
          <p:sp>
            <p:nvSpPr>
              <p:cNvPr id="45" name="矩形 10"/>
              <p:cNvSpPr txBox="1"/>
              <p:nvPr/>
            </p:nvSpPr>
            <p:spPr>
              <a:xfrm>
                <a:off x="1550020" y="5176049"/>
                <a:ext cx="1268937" cy="290565"/>
              </a:xfrm>
              <a:prstGeom prst="rect">
                <a:avLst/>
              </a:prstGeom>
              <a:noFill/>
              <a:ln w="25400" cap="flat">
                <a:noFill/>
                <a:miter lim="400000"/>
              </a:ln>
              <a:effectLst/>
            </p:spPr>
            <p:txBody>
              <a:bodyPr wrap="square" lIns="45702" tIns="45702" rIns="45702" bIns="45702" numCol="1" anchor="t">
                <a:spAutoFit/>
              </a:bodyPr>
              <a:lstStyle>
                <a:lvl1pPr>
                  <a:defRPr sz="3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en-US" altLang="zh-CN" sz="1200" dirty="0">
                    <a:solidFill>
                      <a:schemeClr val="tx1"/>
                    </a:solidFill>
                    <a:latin typeface="+mn-ea"/>
                    <a:ea typeface="+mn-ea"/>
                    <a:cs typeface="Arial" panose="020B0604020202020204" pitchFamily="34" charset="0"/>
                  </a:rPr>
                  <a:t>ARM</a:t>
                </a:r>
                <a:r>
                  <a:rPr lang="zh-CN" altLang="en-US" sz="1200" dirty="0">
                    <a:solidFill>
                      <a:schemeClr val="tx1"/>
                    </a:solidFill>
                    <a:latin typeface="+mn-ea"/>
                    <a:ea typeface="+mn-ea"/>
                    <a:cs typeface="Arial" panose="020B0604020202020204" pitchFamily="34" charset="0"/>
                  </a:rPr>
                  <a:t>原生应用</a:t>
                </a:r>
                <a:endParaRPr lang="en-US" altLang="zh-CN" sz="1200" dirty="0">
                  <a:solidFill>
                    <a:schemeClr val="tx1"/>
                  </a:solidFill>
                  <a:latin typeface="+mn-ea"/>
                  <a:ea typeface="+mn-ea"/>
                  <a:cs typeface="Arial" panose="020B0604020202020204" pitchFamily="34" charset="0"/>
                </a:endParaRPr>
              </a:p>
            </p:txBody>
          </p:sp>
        </p:grpSp>
        <p:pic>
          <p:nvPicPr>
            <p:cNvPr id="36" name="图片 35"/>
            <p:cNvPicPr>
              <a:picLocks noChangeAspect="1"/>
            </p:cNvPicPr>
            <p:nvPr/>
          </p:nvPicPr>
          <p:blipFill rotWithShape="1">
            <a:blip r:embed="rId6"/>
            <a:srcRect l="10826"/>
            <a:stretch>
              <a:fillRect/>
            </a:stretch>
          </p:blipFill>
          <p:spPr>
            <a:xfrm>
              <a:off x="8329449" y="3037436"/>
              <a:ext cx="3670080" cy="1276712"/>
            </a:xfrm>
            <a:prstGeom prst="rect">
              <a:avLst/>
            </a:prstGeom>
          </p:spPr>
        </p:pic>
        <p:sp>
          <p:nvSpPr>
            <p:cNvPr id="37" name="矩形 10"/>
            <p:cNvSpPr txBox="1"/>
            <p:nvPr/>
          </p:nvSpPr>
          <p:spPr>
            <a:xfrm>
              <a:off x="7177709" y="4422207"/>
              <a:ext cx="5101694" cy="1025611"/>
            </a:xfrm>
            <a:prstGeom prst="rect">
              <a:avLst/>
            </a:prstGeom>
            <a:noFill/>
            <a:ln w="25400" cap="flat">
              <a:noFill/>
              <a:miter lim="400000"/>
            </a:ln>
            <a:effectLst/>
          </p:spPr>
          <p:txBody>
            <a:bodyPr wrap="square" lIns="45702" tIns="45702" rIns="45702" bIns="45702" numCol="1" anchor="t">
              <a:spAutoFit/>
            </a:bodyPr>
            <a:lstStyle>
              <a:lvl1pPr>
                <a:defRPr sz="3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lnSpc>
                  <a:spcPct val="150000"/>
                </a:lnSpc>
              </a:pPr>
              <a:r>
                <a:rPr lang="en-US" altLang="zh-CN" sz="1200" dirty="0">
                  <a:solidFill>
                    <a:schemeClr val="tx1"/>
                  </a:solidFill>
                  <a:latin typeface="+mn-ea"/>
                  <a:ea typeface="+mn-ea"/>
                  <a:cs typeface="Arial" panose="020B0604020202020204" pitchFamily="34" charset="0"/>
                </a:rPr>
                <a:t>AWS</a:t>
              </a:r>
              <a:r>
                <a:rPr lang="zh-CN" altLang="en-US" sz="1200" dirty="0">
                  <a:solidFill>
                    <a:schemeClr val="tx1"/>
                  </a:solidFill>
                  <a:latin typeface="+mn-ea"/>
                  <a:ea typeface="+mn-ea"/>
                  <a:cs typeface="Arial" panose="020B0604020202020204" pitchFamily="34" charset="0"/>
                </a:rPr>
                <a:t>发布</a:t>
              </a:r>
              <a:r>
                <a:rPr lang="en-US" altLang="zh-CN" sz="1200" dirty="0">
                  <a:solidFill>
                    <a:schemeClr val="tx1"/>
                  </a:solidFill>
                  <a:latin typeface="+mn-ea"/>
                  <a:ea typeface="+mn-ea"/>
                  <a:cs typeface="Arial" panose="020B0604020202020204" pitchFamily="34" charset="0"/>
                </a:rPr>
                <a:t>Graviton </a:t>
              </a:r>
              <a:r>
                <a:rPr lang="zh-CN" altLang="en-US" sz="1200" dirty="0">
                  <a:solidFill>
                    <a:schemeClr val="tx1"/>
                  </a:solidFill>
                  <a:latin typeface="+mn-ea"/>
                  <a:ea typeface="+mn-ea"/>
                  <a:cs typeface="Arial" panose="020B0604020202020204" pitchFamily="34" charset="0"/>
                </a:rPr>
                <a:t>自研</a:t>
              </a:r>
              <a:r>
                <a:rPr lang="en-US" altLang="zh-CN" sz="1200" dirty="0">
                  <a:solidFill>
                    <a:schemeClr val="tx1"/>
                  </a:solidFill>
                  <a:latin typeface="+mn-ea"/>
                  <a:ea typeface="+mn-ea"/>
                  <a:cs typeface="Arial" panose="020B0604020202020204" pitchFamily="34" charset="0"/>
                </a:rPr>
                <a:t>ARM</a:t>
              </a:r>
              <a:r>
                <a:rPr lang="zh-CN" altLang="en-US" sz="1200" dirty="0">
                  <a:solidFill>
                    <a:schemeClr val="tx1"/>
                  </a:solidFill>
                  <a:latin typeface="+mn-ea"/>
                  <a:ea typeface="+mn-ea"/>
                  <a:cs typeface="Arial" panose="020B0604020202020204" pitchFamily="34" charset="0"/>
                </a:rPr>
                <a:t>处理器</a:t>
              </a:r>
              <a:endParaRPr lang="en-US" altLang="zh-CN" sz="1200" dirty="0">
                <a:solidFill>
                  <a:schemeClr val="tx1"/>
                </a:solidFill>
                <a:latin typeface="+mn-ea"/>
                <a:ea typeface="+mn-ea"/>
                <a:cs typeface="Arial" panose="020B0604020202020204" pitchFamily="34" charset="0"/>
              </a:endParaRPr>
            </a:p>
            <a:p>
              <a:pPr algn="ctr">
                <a:lnSpc>
                  <a:spcPct val="150000"/>
                </a:lnSpc>
              </a:pPr>
              <a:r>
                <a:rPr lang="zh-CN" altLang="en-US" sz="1200" dirty="0">
                  <a:solidFill>
                    <a:schemeClr val="tx1"/>
                  </a:solidFill>
                  <a:latin typeface="+mn-ea"/>
                  <a:ea typeface="+mn-ea"/>
                  <a:cs typeface="Arial" panose="020B0604020202020204" pitchFamily="34" charset="0"/>
                </a:rPr>
                <a:t>及</a:t>
              </a:r>
              <a:r>
                <a:rPr lang="en-US" altLang="zh-CN" sz="1200" dirty="0">
                  <a:solidFill>
                    <a:schemeClr val="tx1"/>
                  </a:solidFill>
                  <a:latin typeface="+mn-ea"/>
                  <a:ea typeface="+mn-ea"/>
                  <a:cs typeface="Arial" panose="020B0604020202020204" pitchFamily="34" charset="0"/>
                </a:rPr>
                <a:t>EC2 </a:t>
              </a:r>
              <a:r>
                <a:rPr lang="zh-CN" altLang="en-US" sz="1200" dirty="0">
                  <a:solidFill>
                    <a:schemeClr val="tx1"/>
                  </a:solidFill>
                  <a:latin typeface="+mn-ea"/>
                  <a:ea typeface="+mn-ea"/>
                  <a:cs typeface="Arial" panose="020B0604020202020204" pitchFamily="34" charset="0"/>
                </a:rPr>
                <a:t>计算实例</a:t>
              </a:r>
              <a:r>
                <a:rPr lang="en-US" altLang="zh-CN" sz="1200" dirty="0">
                  <a:solidFill>
                    <a:schemeClr val="tx1"/>
                  </a:solidFill>
                  <a:latin typeface="+mn-ea"/>
                  <a:ea typeface="+mn-ea"/>
                  <a:cs typeface="Arial" panose="020B0604020202020204" pitchFamily="34" charset="0"/>
                </a:rPr>
                <a:t>(A1)</a:t>
              </a:r>
              <a:endParaRPr lang="en-US" altLang="zh-CN" sz="1200" dirty="0">
                <a:solidFill>
                  <a:schemeClr val="tx1"/>
                </a:solidFill>
                <a:latin typeface="+mn-ea"/>
                <a:ea typeface="+mn-ea"/>
                <a:cs typeface="Arial" panose="020B0604020202020204" pitchFamily="34" charset="0"/>
              </a:endParaRPr>
            </a:p>
          </p:txBody>
        </p:sp>
        <p:sp>
          <p:nvSpPr>
            <p:cNvPr id="38" name="矩形 10"/>
            <p:cNvSpPr txBox="1"/>
            <p:nvPr/>
          </p:nvSpPr>
          <p:spPr>
            <a:xfrm>
              <a:off x="2731942" y="4397804"/>
              <a:ext cx="5101694" cy="1025611"/>
            </a:xfrm>
            <a:prstGeom prst="rect">
              <a:avLst/>
            </a:prstGeom>
            <a:noFill/>
            <a:ln w="25400" cap="flat">
              <a:noFill/>
              <a:miter lim="400000"/>
            </a:ln>
            <a:effectLst/>
          </p:spPr>
          <p:txBody>
            <a:bodyPr wrap="square" lIns="45702" tIns="45702" rIns="45702" bIns="45702" numCol="1" anchor="t">
              <a:spAutoFit/>
            </a:bodyPr>
            <a:lstStyle>
              <a:lvl1pPr>
                <a:defRPr sz="3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lnSpc>
                  <a:spcPct val="150000"/>
                </a:lnSpc>
              </a:pPr>
              <a:r>
                <a:rPr lang="zh-CN" altLang="en-US" sz="1200" dirty="0">
                  <a:solidFill>
                    <a:schemeClr val="tx1"/>
                  </a:solidFill>
                  <a:latin typeface="+mn-ea"/>
                  <a:ea typeface="+mn-ea"/>
                  <a:cs typeface="Arial" panose="020B0604020202020204" pitchFamily="34" charset="0"/>
                </a:rPr>
                <a:t>日本</a:t>
              </a:r>
              <a:r>
                <a:rPr lang="en-US" altLang="zh-CN" sz="1200" dirty="0">
                  <a:solidFill>
                    <a:schemeClr val="tx1"/>
                  </a:solidFill>
                  <a:latin typeface="+mn-ea"/>
                  <a:ea typeface="+mn-ea"/>
                  <a:cs typeface="Arial" panose="020B0604020202020204" pitchFamily="34" charset="0"/>
                </a:rPr>
                <a:t>E</a:t>
              </a:r>
              <a:r>
                <a:rPr lang="zh-CN" altLang="en-US" sz="1200" dirty="0">
                  <a:solidFill>
                    <a:schemeClr val="tx1"/>
                  </a:solidFill>
                  <a:latin typeface="+mn-ea"/>
                  <a:ea typeface="+mn-ea"/>
                  <a:cs typeface="Arial" panose="020B0604020202020204" pitchFamily="34" charset="0"/>
                </a:rPr>
                <a:t>级超算“</a:t>
              </a:r>
              <a:r>
                <a:rPr lang="en-US" altLang="zh-CN" sz="1200" dirty="0">
                  <a:solidFill>
                    <a:schemeClr val="tx1"/>
                  </a:solidFill>
                  <a:latin typeface="+mn-ea"/>
                  <a:ea typeface="+mn-ea"/>
                  <a:cs typeface="Arial" panose="020B0604020202020204" pitchFamily="34" charset="0"/>
                </a:rPr>
                <a:t>Post-K</a:t>
              </a:r>
              <a:r>
                <a:rPr lang="zh-CN" altLang="en-US" sz="1200" dirty="0">
                  <a:solidFill>
                    <a:schemeClr val="tx1"/>
                  </a:solidFill>
                  <a:latin typeface="+mn-ea"/>
                  <a:ea typeface="+mn-ea"/>
                  <a:cs typeface="Arial" panose="020B0604020202020204" pitchFamily="34" charset="0"/>
                </a:rPr>
                <a:t>”</a:t>
              </a:r>
              <a:endParaRPr lang="en-US" altLang="zh-CN" sz="1200" dirty="0">
                <a:solidFill>
                  <a:schemeClr val="tx1"/>
                </a:solidFill>
                <a:latin typeface="+mn-ea"/>
                <a:ea typeface="+mn-ea"/>
                <a:cs typeface="Arial" panose="020B0604020202020204" pitchFamily="34" charset="0"/>
              </a:endParaRPr>
            </a:p>
            <a:p>
              <a:pPr algn="ctr">
                <a:lnSpc>
                  <a:spcPct val="150000"/>
                </a:lnSpc>
              </a:pPr>
              <a:r>
                <a:rPr lang="zh-CN" altLang="en-US" sz="1200" dirty="0">
                  <a:solidFill>
                    <a:schemeClr val="tx1"/>
                  </a:solidFill>
                  <a:latin typeface="+mn-ea"/>
                  <a:ea typeface="+mn-ea"/>
                  <a:cs typeface="Arial" panose="020B0604020202020204" pitchFamily="34" charset="0"/>
                </a:rPr>
                <a:t>采用</a:t>
              </a:r>
              <a:r>
                <a:rPr lang="en-US" altLang="zh-CN" sz="1200" dirty="0">
                  <a:solidFill>
                    <a:schemeClr val="tx1"/>
                  </a:solidFill>
                  <a:latin typeface="+mn-ea"/>
                  <a:ea typeface="+mn-ea"/>
                  <a:cs typeface="Arial" panose="020B0604020202020204" pitchFamily="34" charset="0"/>
                </a:rPr>
                <a:t>Fujitsu ARM</a:t>
              </a:r>
              <a:r>
                <a:rPr lang="zh-CN" altLang="en-US" sz="1200" dirty="0">
                  <a:solidFill>
                    <a:schemeClr val="tx1"/>
                  </a:solidFill>
                  <a:latin typeface="+mn-ea"/>
                  <a:ea typeface="+mn-ea"/>
                  <a:cs typeface="Arial" panose="020B0604020202020204" pitchFamily="34" charset="0"/>
                </a:rPr>
                <a:t>处理器 </a:t>
              </a:r>
              <a:r>
                <a:rPr lang="en-US" altLang="zh-CN" sz="1200" dirty="0">
                  <a:solidFill>
                    <a:schemeClr val="tx1"/>
                  </a:solidFill>
                  <a:latin typeface="+mn-ea"/>
                  <a:ea typeface="+mn-ea"/>
                  <a:cs typeface="Arial" panose="020B0604020202020204" pitchFamily="34" charset="0"/>
                </a:rPr>
                <a:t>A64X</a:t>
              </a:r>
              <a:endParaRPr lang="en-US" altLang="zh-CN" sz="1200" dirty="0">
                <a:solidFill>
                  <a:schemeClr val="tx1"/>
                </a:solidFill>
                <a:latin typeface="+mn-ea"/>
                <a:ea typeface="+mn-ea"/>
                <a:cs typeface="Arial" panose="020B0604020202020204" pitchFamily="34" charset="0"/>
              </a:endParaRPr>
            </a:p>
          </p:txBody>
        </p:sp>
      </p:grpSp>
      <p:sp>
        <p:nvSpPr>
          <p:cNvPr id="46" name="右箭头 3"/>
          <p:cNvSpPr/>
          <p:nvPr/>
        </p:nvSpPr>
        <p:spPr>
          <a:xfrm>
            <a:off x="3392839" y="4267666"/>
            <a:ext cx="720013" cy="760777"/>
          </a:xfrm>
          <a:prstGeom prst="rightArrow">
            <a:avLst>
              <a:gd name="adj1" fmla="val 48428"/>
              <a:gd name="adj2" fmla="val 59203"/>
            </a:avLst>
          </a:prstGeom>
          <a:gradFill>
            <a:gsLst>
              <a:gs pos="0">
                <a:srgbClr val="FFEFF0">
                  <a:alpha val="0"/>
                </a:srgbClr>
              </a:gs>
              <a:gs pos="97000">
                <a:srgbClr val="FF737A"/>
              </a:gs>
              <a:gs pos="100000">
                <a:srgbClr val="FFA2A6">
                  <a:alpha val="0"/>
                </a:srgbClr>
              </a:gs>
            </a:gsLst>
          </a:gradFill>
          <a:ln w="12700">
            <a:miter lim="400000"/>
          </a:ln>
        </p:spPr>
        <p:txBody>
          <a:bodyPr tIns="45702" bIns="45702" anchor="ctr"/>
          <a:lstStyle/>
          <a:p>
            <a:pPr algn="ctr">
              <a:defRPr>
                <a:solidFill>
                  <a:srgbClr val="E7B98A"/>
                </a:solidFill>
              </a:defRPr>
            </a:pPr>
            <a:endParaRPr sz="2400" dirty="0">
              <a:latin typeface="+mn-ea"/>
              <a:ea typeface="+mn-ea"/>
              <a:cs typeface="Arial" panose="020B0604020202020204" pitchFamily="34" charset="0"/>
            </a:endParaRPr>
          </a:p>
        </p:txBody>
      </p:sp>
      <p:grpSp>
        <p:nvGrpSpPr>
          <p:cNvPr id="47" name="组合 46"/>
          <p:cNvGrpSpPr>
            <a:grpSpLocks noChangeAspect="1"/>
          </p:cNvGrpSpPr>
          <p:nvPr/>
        </p:nvGrpSpPr>
        <p:grpSpPr>
          <a:xfrm>
            <a:off x="1066957" y="3711586"/>
            <a:ext cx="2401648" cy="1343830"/>
            <a:chOff x="61039" y="2245936"/>
            <a:chExt cx="3748743" cy="2097589"/>
          </a:xfrm>
        </p:grpSpPr>
        <p:sp>
          <p:nvSpPr>
            <p:cNvPr id="48" name="矩形 34"/>
            <p:cNvSpPr txBox="1"/>
            <p:nvPr/>
          </p:nvSpPr>
          <p:spPr>
            <a:xfrm>
              <a:off x="249935" y="3582694"/>
              <a:ext cx="3519233" cy="596811"/>
            </a:xfrm>
            <a:prstGeom prst="rect">
              <a:avLst/>
            </a:prstGeom>
            <a:noFill/>
            <a:ln w="25400" cap="flat">
              <a:noFill/>
              <a:miter lim="400000"/>
            </a:ln>
            <a:effectLst/>
          </p:spPr>
          <p:txBody>
            <a:bodyPr wrap="square" lIns="45702" tIns="45702" rIns="45702" bIns="45702" numCol="1" anchor="t">
              <a:noAutofit/>
            </a:bodyPr>
            <a:lstStyle/>
            <a:p>
              <a:pPr algn="ctr">
                <a:lnSpc>
                  <a:spcPct val="150000"/>
                </a:lnSpc>
                <a:defRPr sz="8000">
                  <a:solidFill>
                    <a:srgbClr val="C7000B"/>
                  </a:solidFill>
                  <a:latin typeface="Impact" panose="020B0806030902050204"/>
                  <a:ea typeface="Impact" panose="020B0806030902050204"/>
                  <a:cs typeface="Impact" panose="020B0806030902050204"/>
                  <a:sym typeface="Impact" panose="020B0806030902050204"/>
                </a:defRPr>
              </a:pPr>
              <a:r>
                <a:rPr lang="en-US" altLang="zh-CN" sz="2400" b="1" dirty="0">
                  <a:latin typeface="+mn-ea"/>
                  <a:ea typeface="+mn-ea"/>
                  <a:cs typeface="Arial" panose="020B0604020202020204" pitchFamily="34" charset="0"/>
                  <a:sym typeface="Impact" panose="020B0806030902050204"/>
                </a:rPr>
                <a:t>90%</a:t>
              </a:r>
              <a:endParaRPr lang="en-US" altLang="zh-CN" sz="2400" b="1" dirty="0">
                <a:latin typeface="+mn-ea"/>
                <a:ea typeface="+mn-ea"/>
                <a:cs typeface="Arial" panose="020B0604020202020204" pitchFamily="34" charset="0"/>
                <a:sym typeface="Impact" panose="020B0806030902050204"/>
              </a:endParaRPr>
            </a:p>
            <a:p>
              <a:pPr algn="ctr">
                <a:defRPr sz="8000">
                  <a:solidFill>
                    <a:srgbClr val="C7000B"/>
                  </a:solidFill>
                  <a:latin typeface="Impact" panose="020B0806030902050204"/>
                  <a:ea typeface="Impact" panose="020B0806030902050204"/>
                  <a:cs typeface="Impact" panose="020B0806030902050204"/>
                  <a:sym typeface="Impact" panose="020B0806030902050204"/>
                </a:defRPr>
              </a:pPr>
              <a:r>
                <a:rPr lang="en-US" altLang="zh-CN" sz="1400" dirty="0" smtClean="0">
                  <a:solidFill>
                    <a:srgbClr val="C00000"/>
                  </a:solidFill>
                  <a:latin typeface="+mn-ea"/>
                  <a:ea typeface="+mn-ea"/>
                  <a:cs typeface="Arial" panose="020B0604020202020204" pitchFamily="34" charset="0"/>
                  <a:sym typeface="Impact" panose="020B0806030902050204"/>
                </a:rPr>
                <a:t>ARM</a:t>
              </a:r>
              <a:r>
                <a:rPr lang="zh-CN" altLang="en-US" sz="1400" dirty="0" smtClean="0">
                  <a:solidFill>
                    <a:srgbClr val="C00000"/>
                  </a:solidFill>
                  <a:latin typeface="+mn-ea"/>
                  <a:ea typeface="+mn-ea"/>
                  <a:cs typeface="Arial" panose="020B0604020202020204" pitchFamily="34" charset="0"/>
                  <a:sym typeface="Impact" panose="020B0806030902050204"/>
                </a:rPr>
                <a:t>处理器在</a:t>
              </a:r>
              <a:r>
                <a:rPr lang="zh-CN" altLang="en-US" sz="1400" dirty="0">
                  <a:solidFill>
                    <a:srgbClr val="C00000"/>
                  </a:solidFill>
                  <a:latin typeface="+mn-ea"/>
                  <a:ea typeface="+mn-ea"/>
                  <a:cs typeface="Arial" panose="020B0604020202020204" pitchFamily="34" charset="0"/>
                  <a:sym typeface="Impact" panose="020B0806030902050204"/>
                </a:rPr>
                <a:t>移动终端</a:t>
              </a:r>
              <a:endParaRPr lang="en-US" altLang="zh-CN" sz="1400" dirty="0">
                <a:solidFill>
                  <a:srgbClr val="C00000"/>
                </a:solidFill>
                <a:latin typeface="+mn-ea"/>
                <a:ea typeface="+mn-ea"/>
                <a:cs typeface="Arial" panose="020B0604020202020204" pitchFamily="34" charset="0"/>
                <a:sym typeface="Impact" panose="020B0806030902050204"/>
              </a:endParaRPr>
            </a:p>
            <a:p>
              <a:pPr algn="ctr">
                <a:defRPr sz="8000">
                  <a:solidFill>
                    <a:srgbClr val="C7000B"/>
                  </a:solidFill>
                  <a:latin typeface="Impact" panose="020B0806030902050204"/>
                  <a:ea typeface="Impact" panose="020B0806030902050204"/>
                  <a:cs typeface="Impact" panose="020B0806030902050204"/>
                  <a:sym typeface="Impact" panose="020B0806030902050204"/>
                </a:defRPr>
              </a:pPr>
              <a:r>
                <a:rPr lang="zh-CN" altLang="en-US" sz="1400" dirty="0">
                  <a:solidFill>
                    <a:srgbClr val="C00000"/>
                  </a:solidFill>
                  <a:latin typeface="+mn-ea"/>
                  <a:ea typeface="+mn-ea"/>
                  <a:cs typeface="Arial" panose="020B0604020202020204" pitchFamily="34" charset="0"/>
                  <a:sym typeface="Impact" panose="020B0806030902050204"/>
                </a:rPr>
                <a:t>的市场份额</a:t>
              </a:r>
              <a:endParaRPr lang="en-US" altLang="zh-CN" sz="1400" dirty="0">
                <a:solidFill>
                  <a:srgbClr val="C00000"/>
                </a:solidFill>
                <a:latin typeface="+mn-ea"/>
                <a:ea typeface="+mn-ea"/>
                <a:cs typeface="Arial" panose="020B0604020202020204" pitchFamily="34" charset="0"/>
                <a:sym typeface="Impact" panose="020B0806030902050204"/>
              </a:endParaRPr>
            </a:p>
          </p:txBody>
        </p:sp>
        <p:grpSp>
          <p:nvGrpSpPr>
            <p:cNvPr id="49" name="组合 643"/>
            <p:cNvGrpSpPr/>
            <p:nvPr/>
          </p:nvGrpSpPr>
          <p:grpSpPr>
            <a:xfrm>
              <a:off x="1721460" y="3063344"/>
              <a:ext cx="493964" cy="485300"/>
              <a:chOff x="0" y="0"/>
              <a:chExt cx="758182" cy="744882"/>
            </a:xfrm>
            <a:solidFill>
              <a:srgbClr val="00B0F0"/>
            </a:solidFill>
          </p:grpSpPr>
          <p:sp>
            <p:nvSpPr>
              <p:cNvPr id="71" name="Rectangle 6"/>
              <p:cNvSpPr/>
              <p:nvPr/>
            </p:nvSpPr>
            <p:spPr>
              <a:xfrm>
                <a:off x="223464" y="218144"/>
                <a:ext cx="305933" cy="308594"/>
              </a:xfrm>
              <a:prstGeom prst="rect">
                <a:avLst/>
              </a:prstGeom>
              <a:grpFill/>
              <a:ln w="12700" cap="flat">
                <a:solidFill>
                  <a:srgbClr val="00B0F0"/>
                </a:solidFill>
                <a:miter lim="400000"/>
              </a:ln>
              <a:effectLst/>
            </p:spPr>
            <p:txBody>
              <a:bodyPr wrap="square" lIns="45702" tIns="45702" rIns="45702" bIns="45702" numCol="1" anchor="t">
                <a:noAutofit/>
              </a:bodyPr>
              <a:lstStyle/>
              <a:p>
                <a:endParaRPr sz="1400" dirty="0">
                  <a:latin typeface="+mn-ea"/>
                  <a:ea typeface="+mn-ea"/>
                  <a:cs typeface="Arial" panose="020B0604020202020204" pitchFamily="34" charset="0"/>
                </a:endParaRPr>
              </a:p>
            </p:txBody>
          </p:sp>
          <p:sp>
            <p:nvSpPr>
              <p:cNvPr id="72" name="Freeform 7"/>
              <p:cNvSpPr/>
              <p:nvPr/>
            </p:nvSpPr>
            <p:spPr>
              <a:xfrm>
                <a:off x="-1" y="0"/>
                <a:ext cx="758184" cy="744883"/>
              </a:xfrm>
              <a:custGeom>
                <a:avLst/>
                <a:gdLst/>
                <a:ahLst/>
                <a:cxnLst>
                  <a:cxn ang="0">
                    <a:pos x="wd2" y="hd2"/>
                  </a:cxn>
                  <a:cxn ang="5400000">
                    <a:pos x="wd2" y="hd2"/>
                  </a:cxn>
                  <a:cxn ang="10800000">
                    <a:pos x="wd2" y="hd2"/>
                  </a:cxn>
                  <a:cxn ang="16200000">
                    <a:pos x="wd2" y="hd2"/>
                  </a:cxn>
                </a:cxnLst>
                <a:rect l="0" t="0" r="r" b="b"/>
                <a:pathLst>
                  <a:path w="21600" h="21600" extrusionOk="0">
                    <a:moveTo>
                      <a:pt x="14829" y="0"/>
                    </a:moveTo>
                    <a:lnTo>
                      <a:pt x="16154" y="0"/>
                    </a:lnTo>
                    <a:lnTo>
                      <a:pt x="16154" y="2401"/>
                    </a:lnTo>
                    <a:lnTo>
                      <a:pt x="14829" y="2401"/>
                    </a:lnTo>
                    <a:lnTo>
                      <a:pt x="14829" y="0"/>
                    </a:lnTo>
                    <a:close/>
                    <a:moveTo>
                      <a:pt x="4796" y="3417"/>
                    </a:moveTo>
                    <a:lnTo>
                      <a:pt x="16670" y="3417"/>
                    </a:lnTo>
                    <a:lnTo>
                      <a:pt x="16735" y="3419"/>
                    </a:lnTo>
                    <a:lnTo>
                      <a:pt x="16801" y="3424"/>
                    </a:lnTo>
                    <a:lnTo>
                      <a:pt x="16865" y="3432"/>
                    </a:lnTo>
                    <a:lnTo>
                      <a:pt x="16929" y="3443"/>
                    </a:lnTo>
                    <a:lnTo>
                      <a:pt x="16991" y="3458"/>
                    </a:lnTo>
                    <a:lnTo>
                      <a:pt x="17051" y="3475"/>
                    </a:lnTo>
                    <a:lnTo>
                      <a:pt x="17112" y="3496"/>
                    </a:lnTo>
                    <a:lnTo>
                      <a:pt x="17171" y="3520"/>
                    </a:lnTo>
                    <a:lnTo>
                      <a:pt x="17228" y="3547"/>
                    </a:lnTo>
                    <a:lnTo>
                      <a:pt x="17284" y="3576"/>
                    </a:lnTo>
                    <a:lnTo>
                      <a:pt x="17339" y="3608"/>
                    </a:lnTo>
                    <a:lnTo>
                      <a:pt x="17390" y="3642"/>
                    </a:lnTo>
                    <a:lnTo>
                      <a:pt x="17441" y="3678"/>
                    </a:lnTo>
                    <a:lnTo>
                      <a:pt x="17490" y="3718"/>
                    </a:lnTo>
                    <a:lnTo>
                      <a:pt x="17537" y="3758"/>
                    </a:lnTo>
                    <a:lnTo>
                      <a:pt x="17582" y="3803"/>
                    </a:lnTo>
                    <a:lnTo>
                      <a:pt x="17626" y="3848"/>
                    </a:lnTo>
                    <a:lnTo>
                      <a:pt x="17666" y="3896"/>
                    </a:lnTo>
                    <a:lnTo>
                      <a:pt x="17704" y="3946"/>
                    </a:lnTo>
                    <a:lnTo>
                      <a:pt x="17740" y="3998"/>
                    </a:lnTo>
                    <a:lnTo>
                      <a:pt x="17775" y="4051"/>
                    </a:lnTo>
                    <a:lnTo>
                      <a:pt x="17805" y="4106"/>
                    </a:lnTo>
                    <a:lnTo>
                      <a:pt x="17833" y="4163"/>
                    </a:lnTo>
                    <a:lnTo>
                      <a:pt x="17861" y="4221"/>
                    </a:lnTo>
                    <a:lnTo>
                      <a:pt x="17884" y="4281"/>
                    </a:lnTo>
                    <a:lnTo>
                      <a:pt x="17904" y="4342"/>
                    </a:lnTo>
                    <a:lnTo>
                      <a:pt x="17921" y="4404"/>
                    </a:lnTo>
                    <a:lnTo>
                      <a:pt x="17936" y="4468"/>
                    </a:lnTo>
                    <a:lnTo>
                      <a:pt x="17947" y="4531"/>
                    </a:lnTo>
                    <a:lnTo>
                      <a:pt x="17955" y="4597"/>
                    </a:lnTo>
                    <a:lnTo>
                      <a:pt x="17961" y="4665"/>
                    </a:lnTo>
                    <a:lnTo>
                      <a:pt x="17962" y="4731"/>
                    </a:lnTo>
                    <a:lnTo>
                      <a:pt x="17962" y="16809"/>
                    </a:lnTo>
                    <a:lnTo>
                      <a:pt x="17961" y="16875"/>
                    </a:lnTo>
                    <a:lnTo>
                      <a:pt x="17955" y="16942"/>
                    </a:lnTo>
                    <a:lnTo>
                      <a:pt x="17947" y="17008"/>
                    </a:lnTo>
                    <a:lnTo>
                      <a:pt x="17936" y="17073"/>
                    </a:lnTo>
                    <a:lnTo>
                      <a:pt x="17921" y="17137"/>
                    </a:lnTo>
                    <a:lnTo>
                      <a:pt x="17904" y="17199"/>
                    </a:lnTo>
                    <a:lnTo>
                      <a:pt x="17884" y="17260"/>
                    </a:lnTo>
                    <a:lnTo>
                      <a:pt x="17861" y="17319"/>
                    </a:lnTo>
                    <a:lnTo>
                      <a:pt x="17833" y="17377"/>
                    </a:lnTo>
                    <a:lnTo>
                      <a:pt x="17805" y="17433"/>
                    </a:lnTo>
                    <a:lnTo>
                      <a:pt x="17775" y="17490"/>
                    </a:lnTo>
                    <a:lnTo>
                      <a:pt x="17740" y="17543"/>
                    </a:lnTo>
                    <a:lnTo>
                      <a:pt x="17704" y="17594"/>
                    </a:lnTo>
                    <a:lnTo>
                      <a:pt x="17666" y="17644"/>
                    </a:lnTo>
                    <a:lnTo>
                      <a:pt x="17626" y="17691"/>
                    </a:lnTo>
                    <a:lnTo>
                      <a:pt x="17582" y="17737"/>
                    </a:lnTo>
                    <a:lnTo>
                      <a:pt x="17537" y="17781"/>
                    </a:lnTo>
                    <a:lnTo>
                      <a:pt x="17490" y="17823"/>
                    </a:lnTo>
                    <a:lnTo>
                      <a:pt x="17441" y="17862"/>
                    </a:lnTo>
                    <a:lnTo>
                      <a:pt x="17390" y="17898"/>
                    </a:lnTo>
                    <a:lnTo>
                      <a:pt x="17339" y="17934"/>
                    </a:lnTo>
                    <a:lnTo>
                      <a:pt x="17284" y="17965"/>
                    </a:lnTo>
                    <a:lnTo>
                      <a:pt x="17228" y="17993"/>
                    </a:lnTo>
                    <a:lnTo>
                      <a:pt x="17171" y="18020"/>
                    </a:lnTo>
                    <a:lnTo>
                      <a:pt x="17112" y="18043"/>
                    </a:lnTo>
                    <a:lnTo>
                      <a:pt x="17051" y="18064"/>
                    </a:lnTo>
                    <a:lnTo>
                      <a:pt x="16991" y="18081"/>
                    </a:lnTo>
                    <a:lnTo>
                      <a:pt x="16929" y="18097"/>
                    </a:lnTo>
                    <a:lnTo>
                      <a:pt x="16865" y="18108"/>
                    </a:lnTo>
                    <a:lnTo>
                      <a:pt x="16801" y="18118"/>
                    </a:lnTo>
                    <a:lnTo>
                      <a:pt x="16735" y="18122"/>
                    </a:lnTo>
                    <a:lnTo>
                      <a:pt x="16670" y="18123"/>
                    </a:lnTo>
                    <a:lnTo>
                      <a:pt x="4796" y="18123"/>
                    </a:lnTo>
                    <a:lnTo>
                      <a:pt x="4731" y="18122"/>
                    </a:lnTo>
                    <a:lnTo>
                      <a:pt x="4666" y="18118"/>
                    </a:lnTo>
                    <a:lnTo>
                      <a:pt x="4601" y="18108"/>
                    </a:lnTo>
                    <a:lnTo>
                      <a:pt x="4537" y="18097"/>
                    </a:lnTo>
                    <a:lnTo>
                      <a:pt x="4474" y="18081"/>
                    </a:lnTo>
                    <a:lnTo>
                      <a:pt x="4413" y="18064"/>
                    </a:lnTo>
                    <a:lnTo>
                      <a:pt x="4352" y="18043"/>
                    </a:lnTo>
                    <a:lnTo>
                      <a:pt x="4295" y="18020"/>
                    </a:lnTo>
                    <a:lnTo>
                      <a:pt x="4238" y="17993"/>
                    </a:lnTo>
                    <a:lnTo>
                      <a:pt x="4180" y="17965"/>
                    </a:lnTo>
                    <a:lnTo>
                      <a:pt x="4127" y="17934"/>
                    </a:lnTo>
                    <a:lnTo>
                      <a:pt x="4074" y="17898"/>
                    </a:lnTo>
                    <a:lnTo>
                      <a:pt x="4025" y="17862"/>
                    </a:lnTo>
                    <a:lnTo>
                      <a:pt x="3976" y="17823"/>
                    </a:lnTo>
                    <a:lnTo>
                      <a:pt x="3929" y="17781"/>
                    </a:lnTo>
                    <a:lnTo>
                      <a:pt x="3884" y="17737"/>
                    </a:lnTo>
                    <a:lnTo>
                      <a:pt x="3841" y="17691"/>
                    </a:lnTo>
                    <a:lnTo>
                      <a:pt x="3800" y="17644"/>
                    </a:lnTo>
                    <a:lnTo>
                      <a:pt x="3762" y="17594"/>
                    </a:lnTo>
                    <a:lnTo>
                      <a:pt x="3724" y="17543"/>
                    </a:lnTo>
                    <a:lnTo>
                      <a:pt x="3691" y="17490"/>
                    </a:lnTo>
                    <a:lnTo>
                      <a:pt x="3660" y="17433"/>
                    </a:lnTo>
                    <a:lnTo>
                      <a:pt x="3631" y="17377"/>
                    </a:lnTo>
                    <a:lnTo>
                      <a:pt x="3606" y="17319"/>
                    </a:lnTo>
                    <a:lnTo>
                      <a:pt x="3582" y="17260"/>
                    </a:lnTo>
                    <a:lnTo>
                      <a:pt x="3561" y="17199"/>
                    </a:lnTo>
                    <a:lnTo>
                      <a:pt x="3543" y="17137"/>
                    </a:lnTo>
                    <a:lnTo>
                      <a:pt x="3530" y="17073"/>
                    </a:lnTo>
                    <a:lnTo>
                      <a:pt x="3518" y="17008"/>
                    </a:lnTo>
                    <a:lnTo>
                      <a:pt x="3510" y="16942"/>
                    </a:lnTo>
                    <a:lnTo>
                      <a:pt x="3506" y="16875"/>
                    </a:lnTo>
                    <a:lnTo>
                      <a:pt x="3504" y="16809"/>
                    </a:lnTo>
                    <a:lnTo>
                      <a:pt x="3504" y="4731"/>
                    </a:lnTo>
                    <a:lnTo>
                      <a:pt x="3506" y="4665"/>
                    </a:lnTo>
                    <a:lnTo>
                      <a:pt x="3510" y="4597"/>
                    </a:lnTo>
                    <a:lnTo>
                      <a:pt x="3518" y="4531"/>
                    </a:lnTo>
                    <a:lnTo>
                      <a:pt x="3530" y="4468"/>
                    </a:lnTo>
                    <a:lnTo>
                      <a:pt x="3543" y="4404"/>
                    </a:lnTo>
                    <a:lnTo>
                      <a:pt x="3561" y="4342"/>
                    </a:lnTo>
                    <a:lnTo>
                      <a:pt x="3582" y="4281"/>
                    </a:lnTo>
                    <a:lnTo>
                      <a:pt x="3606" y="4221"/>
                    </a:lnTo>
                    <a:lnTo>
                      <a:pt x="3631" y="4163"/>
                    </a:lnTo>
                    <a:lnTo>
                      <a:pt x="3660" y="4106"/>
                    </a:lnTo>
                    <a:lnTo>
                      <a:pt x="3691" y="4051"/>
                    </a:lnTo>
                    <a:lnTo>
                      <a:pt x="3724" y="3998"/>
                    </a:lnTo>
                    <a:lnTo>
                      <a:pt x="3762" y="3946"/>
                    </a:lnTo>
                    <a:lnTo>
                      <a:pt x="3800" y="3896"/>
                    </a:lnTo>
                    <a:lnTo>
                      <a:pt x="3841" y="3848"/>
                    </a:lnTo>
                    <a:lnTo>
                      <a:pt x="3884" y="3803"/>
                    </a:lnTo>
                    <a:lnTo>
                      <a:pt x="3929" y="3758"/>
                    </a:lnTo>
                    <a:lnTo>
                      <a:pt x="3976" y="3718"/>
                    </a:lnTo>
                    <a:lnTo>
                      <a:pt x="4025" y="3678"/>
                    </a:lnTo>
                    <a:lnTo>
                      <a:pt x="4074" y="3642"/>
                    </a:lnTo>
                    <a:lnTo>
                      <a:pt x="4127" y="3608"/>
                    </a:lnTo>
                    <a:lnTo>
                      <a:pt x="4180" y="3576"/>
                    </a:lnTo>
                    <a:lnTo>
                      <a:pt x="4238" y="3547"/>
                    </a:lnTo>
                    <a:lnTo>
                      <a:pt x="4295" y="3520"/>
                    </a:lnTo>
                    <a:lnTo>
                      <a:pt x="4352" y="3496"/>
                    </a:lnTo>
                    <a:lnTo>
                      <a:pt x="4413" y="3475"/>
                    </a:lnTo>
                    <a:lnTo>
                      <a:pt x="4474" y="3458"/>
                    </a:lnTo>
                    <a:lnTo>
                      <a:pt x="4537" y="3443"/>
                    </a:lnTo>
                    <a:lnTo>
                      <a:pt x="4601" y="3432"/>
                    </a:lnTo>
                    <a:lnTo>
                      <a:pt x="4666" y="3424"/>
                    </a:lnTo>
                    <a:lnTo>
                      <a:pt x="4731" y="3419"/>
                    </a:lnTo>
                    <a:lnTo>
                      <a:pt x="4796" y="3417"/>
                    </a:lnTo>
                    <a:close/>
                    <a:moveTo>
                      <a:pt x="5666" y="4492"/>
                    </a:moveTo>
                    <a:lnTo>
                      <a:pt x="15800" y="4492"/>
                    </a:lnTo>
                    <a:lnTo>
                      <a:pt x="15857" y="4493"/>
                    </a:lnTo>
                    <a:lnTo>
                      <a:pt x="15912" y="4499"/>
                    </a:lnTo>
                    <a:lnTo>
                      <a:pt x="15968" y="4505"/>
                    </a:lnTo>
                    <a:lnTo>
                      <a:pt x="16022" y="4515"/>
                    </a:lnTo>
                    <a:lnTo>
                      <a:pt x="16075" y="4527"/>
                    </a:lnTo>
                    <a:lnTo>
                      <a:pt x="16127" y="4543"/>
                    </a:lnTo>
                    <a:lnTo>
                      <a:pt x="16179" y="4561"/>
                    </a:lnTo>
                    <a:lnTo>
                      <a:pt x="16228" y="4581"/>
                    </a:lnTo>
                    <a:lnTo>
                      <a:pt x="16277" y="4604"/>
                    </a:lnTo>
                    <a:lnTo>
                      <a:pt x="16325" y="4630"/>
                    </a:lnTo>
                    <a:lnTo>
                      <a:pt x="16372" y="4656"/>
                    </a:lnTo>
                    <a:lnTo>
                      <a:pt x="16416" y="4685"/>
                    </a:lnTo>
                    <a:lnTo>
                      <a:pt x="16460" y="4717"/>
                    </a:lnTo>
                    <a:lnTo>
                      <a:pt x="16542" y="4784"/>
                    </a:lnTo>
                    <a:lnTo>
                      <a:pt x="16579" y="4822"/>
                    </a:lnTo>
                    <a:lnTo>
                      <a:pt x="16615" y="4861"/>
                    </a:lnTo>
                    <a:lnTo>
                      <a:pt x="16651" y="4902"/>
                    </a:lnTo>
                    <a:lnTo>
                      <a:pt x="16715" y="4989"/>
                    </a:lnTo>
                    <a:lnTo>
                      <a:pt x="16743" y="5035"/>
                    </a:lnTo>
                    <a:lnTo>
                      <a:pt x="16769" y="5081"/>
                    </a:lnTo>
                    <a:lnTo>
                      <a:pt x="16793" y="5131"/>
                    </a:lnTo>
                    <a:lnTo>
                      <a:pt x="16817" y="5179"/>
                    </a:lnTo>
                    <a:lnTo>
                      <a:pt x="16837" y="5231"/>
                    </a:lnTo>
                    <a:lnTo>
                      <a:pt x="16855" y="5282"/>
                    </a:lnTo>
                    <a:lnTo>
                      <a:pt x="16869" y="5335"/>
                    </a:lnTo>
                    <a:lnTo>
                      <a:pt x="16881" y="5391"/>
                    </a:lnTo>
                    <a:lnTo>
                      <a:pt x="16892" y="5445"/>
                    </a:lnTo>
                    <a:lnTo>
                      <a:pt x="16898" y="5502"/>
                    </a:lnTo>
                    <a:lnTo>
                      <a:pt x="16902" y="5557"/>
                    </a:lnTo>
                    <a:lnTo>
                      <a:pt x="16905" y="5615"/>
                    </a:lnTo>
                    <a:lnTo>
                      <a:pt x="16905" y="15924"/>
                    </a:lnTo>
                    <a:lnTo>
                      <a:pt x="16902" y="15982"/>
                    </a:lnTo>
                    <a:lnTo>
                      <a:pt x="16898" y="16040"/>
                    </a:lnTo>
                    <a:lnTo>
                      <a:pt x="16892" y="16096"/>
                    </a:lnTo>
                    <a:lnTo>
                      <a:pt x="16881" y="16151"/>
                    </a:lnTo>
                    <a:lnTo>
                      <a:pt x="16869" y="16204"/>
                    </a:lnTo>
                    <a:lnTo>
                      <a:pt x="16855" y="16258"/>
                    </a:lnTo>
                    <a:lnTo>
                      <a:pt x="16837" y="16310"/>
                    </a:lnTo>
                    <a:lnTo>
                      <a:pt x="16817" y="16361"/>
                    </a:lnTo>
                    <a:lnTo>
                      <a:pt x="16793" y="16411"/>
                    </a:lnTo>
                    <a:lnTo>
                      <a:pt x="16769" y="16460"/>
                    </a:lnTo>
                    <a:lnTo>
                      <a:pt x="16743" y="16507"/>
                    </a:lnTo>
                    <a:lnTo>
                      <a:pt x="16715" y="16552"/>
                    </a:lnTo>
                    <a:lnTo>
                      <a:pt x="16651" y="16638"/>
                    </a:lnTo>
                    <a:lnTo>
                      <a:pt x="16615" y="16678"/>
                    </a:lnTo>
                    <a:lnTo>
                      <a:pt x="16579" y="16718"/>
                    </a:lnTo>
                    <a:lnTo>
                      <a:pt x="16542" y="16755"/>
                    </a:lnTo>
                    <a:lnTo>
                      <a:pt x="16501" y="16791"/>
                    </a:lnTo>
                    <a:lnTo>
                      <a:pt x="16460" y="16824"/>
                    </a:lnTo>
                    <a:lnTo>
                      <a:pt x="16416" y="16855"/>
                    </a:lnTo>
                    <a:lnTo>
                      <a:pt x="16372" y="16885"/>
                    </a:lnTo>
                    <a:lnTo>
                      <a:pt x="16325" y="16912"/>
                    </a:lnTo>
                    <a:lnTo>
                      <a:pt x="16277" y="16936"/>
                    </a:lnTo>
                    <a:lnTo>
                      <a:pt x="16179" y="16980"/>
                    </a:lnTo>
                    <a:lnTo>
                      <a:pt x="16127" y="16997"/>
                    </a:lnTo>
                    <a:lnTo>
                      <a:pt x="16075" y="17012"/>
                    </a:lnTo>
                    <a:lnTo>
                      <a:pt x="16022" y="17024"/>
                    </a:lnTo>
                    <a:lnTo>
                      <a:pt x="15968" y="17035"/>
                    </a:lnTo>
                    <a:lnTo>
                      <a:pt x="15912" y="17042"/>
                    </a:lnTo>
                    <a:lnTo>
                      <a:pt x="15857" y="17046"/>
                    </a:lnTo>
                    <a:lnTo>
                      <a:pt x="15800" y="17047"/>
                    </a:lnTo>
                    <a:lnTo>
                      <a:pt x="5666" y="17047"/>
                    </a:lnTo>
                    <a:lnTo>
                      <a:pt x="5610" y="17046"/>
                    </a:lnTo>
                    <a:lnTo>
                      <a:pt x="5553" y="17042"/>
                    </a:lnTo>
                    <a:lnTo>
                      <a:pt x="5497" y="17035"/>
                    </a:lnTo>
                    <a:lnTo>
                      <a:pt x="5444" y="17024"/>
                    </a:lnTo>
                    <a:lnTo>
                      <a:pt x="5390" y="17012"/>
                    </a:lnTo>
                    <a:lnTo>
                      <a:pt x="5339" y="16997"/>
                    </a:lnTo>
                    <a:lnTo>
                      <a:pt x="5287" y="16980"/>
                    </a:lnTo>
                    <a:lnTo>
                      <a:pt x="5236" y="16958"/>
                    </a:lnTo>
                    <a:lnTo>
                      <a:pt x="5188" y="16936"/>
                    </a:lnTo>
                    <a:lnTo>
                      <a:pt x="5139" y="16912"/>
                    </a:lnTo>
                    <a:lnTo>
                      <a:pt x="5094" y="16885"/>
                    </a:lnTo>
                    <a:lnTo>
                      <a:pt x="5049" y="16855"/>
                    </a:lnTo>
                    <a:lnTo>
                      <a:pt x="5006" y="16824"/>
                    </a:lnTo>
                    <a:lnTo>
                      <a:pt x="4964" y="16791"/>
                    </a:lnTo>
                    <a:lnTo>
                      <a:pt x="4924" y="16755"/>
                    </a:lnTo>
                    <a:lnTo>
                      <a:pt x="4885" y="16718"/>
                    </a:lnTo>
                    <a:lnTo>
                      <a:pt x="4849" y="16678"/>
                    </a:lnTo>
                    <a:lnTo>
                      <a:pt x="4815" y="16638"/>
                    </a:lnTo>
                    <a:lnTo>
                      <a:pt x="4781" y="16595"/>
                    </a:lnTo>
                    <a:lnTo>
                      <a:pt x="4751" y="16552"/>
                    </a:lnTo>
                    <a:lnTo>
                      <a:pt x="4723" y="16507"/>
                    </a:lnTo>
                    <a:lnTo>
                      <a:pt x="4695" y="16460"/>
                    </a:lnTo>
                    <a:lnTo>
                      <a:pt x="4671" y="16411"/>
                    </a:lnTo>
                    <a:lnTo>
                      <a:pt x="4648" y="16361"/>
                    </a:lnTo>
                    <a:lnTo>
                      <a:pt x="4611" y="16258"/>
                    </a:lnTo>
                    <a:lnTo>
                      <a:pt x="4597" y="16204"/>
                    </a:lnTo>
                    <a:lnTo>
                      <a:pt x="4585" y="16151"/>
                    </a:lnTo>
                    <a:lnTo>
                      <a:pt x="4574" y="16096"/>
                    </a:lnTo>
                    <a:lnTo>
                      <a:pt x="4567" y="16040"/>
                    </a:lnTo>
                    <a:lnTo>
                      <a:pt x="4563" y="15982"/>
                    </a:lnTo>
                    <a:lnTo>
                      <a:pt x="4562" y="15924"/>
                    </a:lnTo>
                    <a:lnTo>
                      <a:pt x="4562" y="5615"/>
                    </a:lnTo>
                    <a:lnTo>
                      <a:pt x="4563" y="5557"/>
                    </a:lnTo>
                    <a:lnTo>
                      <a:pt x="4567" y="5502"/>
                    </a:lnTo>
                    <a:lnTo>
                      <a:pt x="4574" y="5445"/>
                    </a:lnTo>
                    <a:lnTo>
                      <a:pt x="4585" y="5391"/>
                    </a:lnTo>
                    <a:lnTo>
                      <a:pt x="4597" y="5335"/>
                    </a:lnTo>
                    <a:lnTo>
                      <a:pt x="4611" y="5282"/>
                    </a:lnTo>
                    <a:lnTo>
                      <a:pt x="4648" y="5179"/>
                    </a:lnTo>
                    <a:lnTo>
                      <a:pt x="4671" y="5131"/>
                    </a:lnTo>
                    <a:lnTo>
                      <a:pt x="4695" y="5081"/>
                    </a:lnTo>
                    <a:lnTo>
                      <a:pt x="4751" y="4989"/>
                    </a:lnTo>
                    <a:lnTo>
                      <a:pt x="4781" y="4945"/>
                    </a:lnTo>
                    <a:lnTo>
                      <a:pt x="4815" y="4902"/>
                    </a:lnTo>
                    <a:lnTo>
                      <a:pt x="4849" y="4861"/>
                    </a:lnTo>
                    <a:lnTo>
                      <a:pt x="4885" y="4822"/>
                    </a:lnTo>
                    <a:lnTo>
                      <a:pt x="4924" y="4784"/>
                    </a:lnTo>
                    <a:lnTo>
                      <a:pt x="4964" y="4750"/>
                    </a:lnTo>
                    <a:lnTo>
                      <a:pt x="5006" y="4717"/>
                    </a:lnTo>
                    <a:lnTo>
                      <a:pt x="5049" y="4685"/>
                    </a:lnTo>
                    <a:lnTo>
                      <a:pt x="5094" y="4656"/>
                    </a:lnTo>
                    <a:lnTo>
                      <a:pt x="5139" y="4630"/>
                    </a:lnTo>
                    <a:lnTo>
                      <a:pt x="5188" y="4604"/>
                    </a:lnTo>
                    <a:lnTo>
                      <a:pt x="5236" y="4581"/>
                    </a:lnTo>
                    <a:lnTo>
                      <a:pt x="5287" y="4561"/>
                    </a:lnTo>
                    <a:lnTo>
                      <a:pt x="5339" y="4543"/>
                    </a:lnTo>
                    <a:lnTo>
                      <a:pt x="5390" y="4527"/>
                    </a:lnTo>
                    <a:lnTo>
                      <a:pt x="5444" y="4515"/>
                    </a:lnTo>
                    <a:lnTo>
                      <a:pt x="5497" y="4505"/>
                    </a:lnTo>
                    <a:lnTo>
                      <a:pt x="5553" y="4499"/>
                    </a:lnTo>
                    <a:lnTo>
                      <a:pt x="5610" y="4493"/>
                    </a:lnTo>
                    <a:lnTo>
                      <a:pt x="5666" y="4492"/>
                    </a:lnTo>
                    <a:close/>
                    <a:moveTo>
                      <a:pt x="5241" y="19199"/>
                    </a:moveTo>
                    <a:lnTo>
                      <a:pt x="6566" y="19199"/>
                    </a:lnTo>
                    <a:lnTo>
                      <a:pt x="6566" y="21600"/>
                    </a:lnTo>
                    <a:lnTo>
                      <a:pt x="5241" y="21600"/>
                    </a:lnTo>
                    <a:lnTo>
                      <a:pt x="5241" y="19199"/>
                    </a:lnTo>
                    <a:close/>
                    <a:moveTo>
                      <a:pt x="7639" y="19199"/>
                    </a:moveTo>
                    <a:lnTo>
                      <a:pt x="8963" y="19199"/>
                    </a:lnTo>
                    <a:lnTo>
                      <a:pt x="8963" y="21600"/>
                    </a:lnTo>
                    <a:lnTo>
                      <a:pt x="7639" y="21600"/>
                    </a:lnTo>
                    <a:lnTo>
                      <a:pt x="7639" y="19199"/>
                    </a:lnTo>
                    <a:close/>
                    <a:moveTo>
                      <a:pt x="10036" y="19199"/>
                    </a:moveTo>
                    <a:lnTo>
                      <a:pt x="11360" y="19199"/>
                    </a:lnTo>
                    <a:lnTo>
                      <a:pt x="11360" y="21600"/>
                    </a:lnTo>
                    <a:lnTo>
                      <a:pt x="10036" y="21600"/>
                    </a:lnTo>
                    <a:lnTo>
                      <a:pt x="10036" y="19199"/>
                    </a:lnTo>
                    <a:close/>
                    <a:moveTo>
                      <a:pt x="12433" y="19199"/>
                    </a:moveTo>
                    <a:lnTo>
                      <a:pt x="13756" y="19199"/>
                    </a:lnTo>
                    <a:lnTo>
                      <a:pt x="13756" y="21600"/>
                    </a:lnTo>
                    <a:lnTo>
                      <a:pt x="12433" y="21600"/>
                    </a:lnTo>
                    <a:lnTo>
                      <a:pt x="12433" y="19199"/>
                    </a:lnTo>
                    <a:close/>
                    <a:moveTo>
                      <a:pt x="14829" y="19199"/>
                    </a:moveTo>
                    <a:lnTo>
                      <a:pt x="16154" y="19199"/>
                    </a:lnTo>
                    <a:lnTo>
                      <a:pt x="16154" y="21600"/>
                    </a:lnTo>
                    <a:lnTo>
                      <a:pt x="14829" y="21600"/>
                    </a:lnTo>
                    <a:lnTo>
                      <a:pt x="14829" y="19199"/>
                    </a:lnTo>
                    <a:close/>
                    <a:moveTo>
                      <a:pt x="2360" y="5220"/>
                    </a:moveTo>
                    <a:lnTo>
                      <a:pt x="2360" y="6567"/>
                    </a:lnTo>
                    <a:lnTo>
                      <a:pt x="0" y="6567"/>
                    </a:lnTo>
                    <a:lnTo>
                      <a:pt x="0" y="5220"/>
                    </a:lnTo>
                    <a:lnTo>
                      <a:pt x="2360" y="5220"/>
                    </a:lnTo>
                    <a:close/>
                    <a:moveTo>
                      <a:pt x="2360" y="7659"/>
                    </a:moveTo>
                    <a:lnTo>
                      <a:pt x="2360" y="9004"/>
                    </a:lnTo>
                    <a:lnTo>
                      <a:pt x="0" y="9004"/>
                    </a:lnTo>
                    <a:lnTo>
                      <a:pt x="0" y="7659"/>
                    </a:lnTo>
                    <a:lnTo>
                      <a:pt x="2360" y="7659"/>
                    </a:lnTo>
                    <a:close/>
                    <a:moveTo>
                      <a:pt x="2360" y="10096"/>
                    </a:moveTo>
                    <a:lnTo>
                      <a:pt x="2360" y="11443"/>
                    </a:lnTo>
                    <a:lnTo>
                      <a:pt x="0" y="11443"/>
                    </a:lnTo>
                    <a:lnTo>
                      <a:pt x="0" y="10096"/>
                    </a:lnTo>
                    <a:lnTo>
                      <a:pt x="2360" y="10096"/>
                    </a:lnTo>
                    <a:close/>
                    <a:moveTo>
                      <a:pt x="2360" y="12535"/>
                    </a:moveTo>
                    <a:lnTo>
                      <a:pt x="2360" y="13880"/>
                    </a:lnTo>
                    <a:lnTo>
                      <a:pt x="0" y="13880"/>
                    </a:lnTo>
                    <a:lnTo>
                      <a:pt x="0" y="12535"/>
                    </a:lnTo>
                    <a:lnTo>
                      <a:pt x="2360" y="12535"/>
                    </a:lnTo>
                    <a:close/>
                    <a:moveTo>
                      <a:pt x="2360" y="14972"/>
                    </a:moveTo>
                    <a:lnTo>
                      <a:pt x="2360" y="16320"/>
                    </a:lnTo>
                    <a:lnTo>
                      <a:pt x="0" y="16320"/>
                    </a:lnTo>
                    <a:lnTo>
                      <a:pt x="0" y="14972"/>
                    </a:lnTo>
                    <a:lnTo>
                      <a:pt x="2360" y="14972"/>
                    </a:lnTo>
                    <a:close/>
                    <a:moveTo>
                      <a:pt x="21600" y="5220"/>
                    </a:moveTo>
                    <a:lnTo>
                      <a:pt x="21600" y="6567"/>
                    </a:lnTo>
                    <a:lnTo>
                      <a:pt x="19240" y="6567"/>
                    </a:lnTo>
                    <a:lnTo>
                      <a:pt x="19240" y="5220"/>
                    </a:lnTo>
                    <a:lnTo>
                      <a:pt x="21600" y="5220"/>
                    </a:lnTo>
                    <a:close/>
                    <a:moveTo>
                      <a:pt x="21600" y="7659"/>
                    </a:moveTo>
                    <a:lnTo>
                      <a:pt x="21600" y="9004"/>
                    </a:lnTo>
                    <a:lnTo>
                      <a:pt x="19240" y="9004"/>
                    </a:lnTo>
                    <a:lnTo>
                      <a:pt x="19240" y="7659"/>
                    </a:lnTo>
                    <a:lnTo>
                      <a:pt x="21600" y="7659"/>
                    </a:lnTo>
                    <a:close/>
                    <a:moveTo>
                      <a:pt x="21600" y="10096"/>
                    </a:moveTo>
                    <a:lnTo>
                      <a:pt x="21600" y="11443"/>
                    </a:lnTo>
                    <a:lnTo>
                      <a:pt x="19240" y="11443"/>
                    </a:lnTo>
                    <a:lnTo>
                      <a:pt x="19240" y="10096"/>
                    </a:lnTo>
                    <a:lnTo>
                      <a:pt x="21600" y="10096"/>
                    </a:lnTo>
                    <a:close/>
                    <a:moveTo>
                      <a:pt x="21600" y="12535"/>
                    </a:moveTo>
                    <a:lnTo>
                      <a:pt x="21600" y="13880"/>
                    </a:lnTo>
                    <a:lnTo>
                      <a:pt x="19240" y="13880"/>
                    </a:lnTo>
                    <a:lnTo>
                      <a:pt x="19240" y="12535"/>
                    </a:lnTo>
                    <a:lnTo>
                      <a:pt x="21600" y="12535"/>
                    </a:lnTo>
                    <a:close/>
                    <a:moveTo>
                      <a:pt x="21600" y="14972"/>
                    </a:moveTo>
                    <a:lnTo>
                      <a:pt x="21600" y="16320"/>
                    </a:lnTo>
                    <a:lnTo>
                      <a:pt x="19240" y="16320"/>
                    </a:lnTo>
                    <a:lnTo>
                      <a:pt x="19240" y="14972"/>
                    </a:lnTo>
                    <a:lnTo>
                      <a:pt x="21600" y="14972"/>
                    </a:lnTo>
                    <a:close/>
                    <a:moveTo>
                      <a:pt x="5241" y="0"/>
                    </a:moveTo>
                    <a:lnTo>
                      <a:pt x="6566" y="0"/>
                    </a:lnTo>
                    <a:lnTo>
                      <a:pt x="6566" y="2401"/>
                    </a:lnTo>
                    <a:lnTo>
                      <a:pt x="5241" y="2401"/>
                    </a:lnTo>
                    <a:lnTo>
                      <a:pt x="5241" y="0"/>
                    </a:lnTo>
                    <a:close/>
                    <a:moveTo>
                      <a:pt x="7639" y="0"/>
                    </a:moveTo>
                    <a:lnTo>
                      <a:pt x="8963" y="0"/>
                    </a:lnTo>
                    <a:lnTo>
                      <a:pt x="8963" y="2401"/>
                    </a:lnTo>
                    <a:lnTo>
                      <a:pt x="7639" y="2401"/>
                    </a:lnTo>
                    <a:lnTo>
                      <a:pt x="7639" y="0"/>
                    </a:lnTo>
                    <a:close/>
                    <a:moveTo>
                      <a:pt x="10036" y="0"/>
                    </a:moveTo>
                    <a:lnTo>
                      <a:pt x="11360" y="0"/>
                    </a:lnTo>
                    <a:lnTo>
                      <a:pt x="11360" y="2401"/>
                    </a:lnTo>
                    <a:lnTo>
                      <a:pt x="10036" y="2401"/>
                    </a:lnTo>
                    <a:lnTo>
                      <a:pt x="10036" y="0"/>
                    </a:lnTo>
                    <a:close/>
                    <a:moveTo>
                      <a:pt x="12433" y="0"/>
                    </a:moveTo>
                    <a:lnTo>
                      <a:pt x="13756" y="0"/>
                    </a:lnTo>
                    <a:lnTo>
                      <a:pt x="13756" y="2401"/>
                    </a:lnTo>
                    <a:lnTo>
                      <a:pt x="12433" y="2401"/>
                    </a:lnTo>
                    <a:lnTo>
                      <a:pt x="12433" y="0"/>
                    </a:lnTo>
                    <a:close/>
                  </a:path>
                </a:pathLst>
              </a:custGeom>
              <a:grpFill/>
              <a:ln w="12700" cap="flat">
                <a:solidFill>
                  <a:srgbClr val="00B0F0"/>
                </a:solidFill>
                <a:miter lim="400000"/>
              </a:ln>
              <a:effectLst/>
            </p:spPr>
            <p:txBody>
              <a:bodyPr wrap="square" lIns="45702" tIns="45702" rIns="45702" bIns="45702" numCol="1" anchor="t">
                <a:noAutofit/>
              </a:bodyPr>
              <a:lstStyle/>
              <a:p>
                <a:endParaRPr sz="1400" dirty="0">
                  <a:latin typeface="+mn-ea"/>
                  <a:ea typeface="+mn-ea"/>
                  <a:cs typeface="Arial" panose="020B0604020202020204" pitchFamily="34" charset="0"/>
                </a:endParaRPr>
              </a:p>
            </p:txBody>
          </p:sp>
        </p:grpSp>
        <p:sp>
          <p:nvSpPr>
            <p:cNvPr id="50" name="圆形"/>
            <p:cNvSpPr/>
            <p:nvPr/>
          </p:nvSpPr>
          <p:spPr>
            <a:xfrm>
              <a:off x="167717" y="2542800"/>
              <a:ext cx="3601451" cy="1800725"/>
            </a:xfrm>
            <a:custGeom>
              <a:avLst/>
              <a:gdLst>
                <a:gd name="connsiteX0" fmla="*/ 0 w 5527841"/>
                <a:gd name="connsiteY0" fmla="*/ 2763921 h 5527841"/>
                <a:gd name="connsiteX1" fmla="*/ 2763921 w 5527841"/>
                <a:gd name="connsiteY1" fmla="*/ 0 h 5527841"/>
                <a:gd name="connsiteX2" fmla="*/ 5527842 w 5527841"/>
                <a:gd name="connsiteY2" fmla="*/ 2763921 h 5527841"/>
                <a:gd name="connsiteX3" fmla="*/ 2763921 w 5527841"/>
                <a:gd name="connsiteY3" fmla="*/ 5527842 h 5527841"/>
                <a:gd name="connsiteX4" fmla="*/ 0 w 5527841"/>
                <a:gd name="connsiteY4" fmla="*/ 2763921 h 5527841"/>
                <a:gd name="connsiteX0-1" fmla="*/ 0 w 5527842"/>
                <a:gd name="connsiteY0-2" fmla="*/ 2763921 h 3109410"/>
                <a:gd name="connsiteX1-3" fmla="*/ 2763921 w 5527842"/>
                <a:gd name="connsiteY1-4" fmla="*/ 0 h 3109410"/>
                <a:gd name="connsiteX2-5" fmla="*/ 5527842 w 5527842"/>
                <a:gd name="connsiteY2-6" fmla="*/ 2763921 h 3109410"/>
                <a:gd name="connsiteX3-7" fmla="*/ 0 w 5527842"/>
                <a:gd name="connsiteY3-8" fmla="*/ 2763921 h 3109410"/>
                <a:gd name="connsiteX0-9" fmla="*/ 0 w 5527842"/>
                <a:gd name="connsiteY0-10" fmla="*/ 2763921 h 3121787"/>
                <a:gd name="connsiteX1-11" fmla="*/ 2763921 w 5527842"/>
                <a:gd name="connsiteY1-12" fmla="*/ 0 h 3121787"/>
                <a:gd name="connsiteX2-13" fmla="*/ 5527842 w 5527842"/>
                <a:gd name="connsiteY2-14" fmla="*/ 2763921 h 3121787"/>
                <a:gd name="connsiteX3-15" fmla="*/ 91440 w 5527842"/>
                <a:gd name="connsiteY3-16" fmla="*/ 2855361 h 3121787"/>
                <a:gd name="connsiteX0-17" fmla="*/ 0 w 5527842"/>
                <a:gd name="connsiteY0-18" fmla="*/ 2763921 h 2763921"/>
                <a:gd name="connsiteX1-19" fmla="*/ 2763921 w 5527842"/>
                <a:gd name="connsiteY1-20" fmla="*/ 0 h 2763921"/>
                <a:gd name="connsiteX2-21" fmla="*/ 5527842 w 5527842"/>
                <a:gd name="connsiteY2-22" fmla="*/ 2763921 h 2763921"/>
              </a:gdLst>
              <a:ahLst/>
              <a:cxnLst>
                <a:cxn ang="0">
                  <a:pos x="connsiteX0-1" y="connsiteY0-2"/>
                </a:cxn>
                <a:cxn ang="0">
                  <a:pos x="connsiteX1-3" y="connsiteY1-4"/>
                </a:cxn>
                <a:cxn ang="0">
                  <a:pos x="connsiteX2-5" y="connsiteY2-6"/>
                </a:cxn>
              </a:cxnLst>
              <a:rect l="l" t="t" r="r" b="b"/>
              <a:pathLst>
                <a:path w="5527842" h="2763921">
                  <a:moveTo>
                    <a:pt x="0" y="2763921"/>
                  </a:moveTo>
                  <a:cubicBezTo>
                    <a:pt x="0" y="1237450"/>
                    <a:pt x="1237450" y="0"/>
                    <a:pt x="2763921" y="0"/>
                  </a:cubicBezTo>
                  <a:cubicBezTo>
                    <a:pt x="4290392" y="0"/>
                    <a:pt x="5527842" y="1237450"/>
                    <a:pt x="5527842" y="2763921"/>
                  </a:cubicBezTo>
                </a:path>
              </a:pathLst>
            </a:custGeom>
            <a:noFill/>
            <a:ln w="12700" cap="flat">
              <a:solidFill>
                <a:srgbClr val="C7000B"/>
              </a:solidFill>
              <a:prstDash val="solid"/>
              <a:miter lim="400000"/>
            </a:ln>
            <a:effectLst/>
          </p:spPr>
          <p:txBody>
            <a:bodyPr wrap="square" lIns="45702" tIns="45702" rIns="45702" bIns="45702" numCol="1" anchor="ctr">
              <a:noAutofit/>
            </a:bodyPr>
            <a:lstStyle/>
            <a:p>
              <a:pPr algn="ctr">
                <a:defRPr>
                  <a:solidFill>
                    <a:srgbClr val="C7000B"/>
                  </a:solidFill>
                </a:defRPr>
              </a:pPr>
              <a:endParaRPr sz="1400" dirty="0">
                <a:latin typeface="+mn-ea"/>
                <a:ea typeface="+mn-ea"/>
                <a:cs typeface="Arial" panose="020B0604020202020204" pitchFamily="34" charset="0"/>
              </a:endParaRPr>
            </a:p>
          </p:txBody>
        </p:sp>
        <p:sp>
          <p:nvSpPr>
            <p:cNvPr id="51" name="圆形"/>
            <p:cNvSpPr/>
            <p:nvPr/>
          </p:nvSpPr>
          <p:spPr>
            <a:xfrm>
              <a:off x="61039" y="3118870"/>
              <a:ext cx="581167"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400" dirty="0">
                <a:latin typeface="+mn-ea"/>
                <a:ea typeface="+mn-ea"/>
                <a:cs typeface="Arial" panose="020B0604020202020204" pitchFamily="34" charset="0"/>
              </a:endParaRPr>
            </a:p>
          </p:txBody>
        </p:sp>
        <p:sp>
          <p:nvSpPr>
            <p:cNvPr id="52" name="圆形"/>
            <p:cNvSpPr/>
            <p:nvPr/>
          </p:nvSpPr>
          <p:spPr>
            <a:xfrm>
              <a:off x="1677859" y="2245936"/>
              <a:ext cx="581168" cy="581167"/>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400" dirty="0">
                <a:latin typeface="+mn-ea"/>
                <a:ea typeface="+mn-ea"/>
                <a:cs typeface="Arial" panose="020B0604020202020204" pitchFamily="34" charset="0"/>
              </a:endParaRPr>
            </a:p>
          </p:txBody>
        </p:sp>
        <p:sp>
          <p:nvSpPr>
            <p:cNvPr id="53" name="圆形"/>
            <p:cNvSpPr/>
            <p:nvPr/>
          </p:nvSpPr>
          <p:spPr>
            <a:xfrm>
              <a:off x="784427" y="2491611"/>
              <a:ext cx="581168"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400" dirty="0">
                <a:latin typeface="+mn-ea"/>
                <a:ea typeface="+mn-ea"/>
                <a:cs typeface="Arial" panose="020B0604020202020204" pitchFamily="34" charset="0"/>
              </a:endParaRPr>
            </a:p>
          </p:txBody>
        </p:sp>
        <p:sp>
          <p:nvSpPr>
            <p:cNvPr id="54" name="圆形"/>
            <p:cNvSpPr/>
            <p:nvPr/>
          </p:nvSpPr>
          <p:spPr>
            <a:xfrm>
              <a:off x="3228615" y="3118870"/>
              <a:ext cx="581167"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400" dirty="0">
                <a:latin typeface="+mn-ea"/>
                <a:ea typeface="+mn-ea"/>
                <a:cs typeface="Arial" panose="020B0604020202020204" pitchFamily="34" charset="0"/>
              </a:endParaRPr>
            </a:p>
          </p:txBody>
        </p:sp>
        <p:sp>
          <p:nvSpPr>
            <p:cNvPr id="55" name="圆形"/>
            <p:cNvSpPr/>
            <p:nvPr/>
          </p:nvSpPr>
          <p:spPr>
            <a:xfrm>
              <a:off x="2571290" y="2491611"/>
              <a:ext cx="581168"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400" dirty="0">
                <a:latin typeface="+mn-ea"/>
                <a:ea typeface="+mn-ea"/>
                <a:cs typeface="Arial" panose="020B0604020202020204" pitchFamily="34" charset="0"/>
              </a:endParaRPr>
            </a:p>
          </p:txBody>
        </p:sp>
        <p:grpSp>
          <p:nvGrpSpPr>
            <p:cNvPr id="56" name="组合 647"/>
            <p:cNvGrpSpPr/>
            <p:nvPr/>
          </p:nvGrpSpPr>
          <p:grpSpPr>
            <a:xfrm>
              <a:off x="977715" y="2605566"/>
              <a:ext cx="226374" cy="358643"/>
              <a:chOff x="0" y="0"/>
              <a:chExt cx="421407" cy="667634"/>
            </a:xfrm>
            <a:solidFill>
              <a:srgbClr val="FFFFFF"/>
            </a:solidFill>
          </p:grpSpPr>
          <p:sp>
            <p:nvSpPr>
              <p:cNvPr id="65" name="Freeform 954"/>
              <p:cNvSpPr/>
              <p:nvPr/>
            </p:nvSpPr>
            <p:spPr>
              <a:xfrm>
                <a:off x="-1" y="-1"/>
                <a:ext cx="421409" cy="667635"/>
              </a:xfrm>
              <a:custGeom>
                <a:avLst/>
                <a:gdLst/>
                <a:ahLst/>
                <a:cxnLst>
                  <a:cxn ang="0">
                    <a:pos x="wd2" y="hd2"/>
                  </a:cxn>
                  <a:cxn ang="5400000">
                    <a:pos x="wd2" y="hd2"/>
                  </a:cxn>
                  <a:cxn ang="10800000">
                    <a:pos x="wd2" y="hd2"/>
                  </a:cxn>
                  <a:cxn ang="16200000">
                    <a:pos x="wd2" y="hd2"/>
                  </a:cxn>
                </a:cxnLst>
                <a:rect l="0" t="0" r="r" b="b"/>
                <a:pathLst>
                  <a:path w="21600" h="21600" extrusionOk="0">
                    <a:moveTo>
                      <a:pt x="20341" y="18878"/>
                    </a:moveTo>
                    <a:lnTo>
                      <a:pt x="18985" y="18878"/>
                    </a:lnTo>
                    <a:lnTo>
                      <a:pt x="18985" y="19342"/>
                    </a:lnTo>
                    <a:lnTo>
                      <a:pt x="18404" y="19689"/>
                    </a:lnTo>
                    <a:lnTo>
                      <a:pt x="17822" y="19979"/>
                    </a:lnTo>
                    <a:lnTo>
                      <a:pt x="17048" y="20094"/>
                    </a:lnTo>
                    <a:lnTo>
                      <a:pt x="4552" y="20094"/>
                    </a:lnTo>
                    <a:lnTo>
                      <a:pt x="3778" y="19979"/>
                    </a:lnTo>
                    <a:lnTo>
                      <a:pt x="3196" y="19689"/>
                    </a:lnTo>
                    <a:lnTo>
                      <a:pt x="2809" y="19342"/>
                    </a:lnTo>
                    <a:lnTo>
                      <a:pt x="2615" y="18878"/>
                    </a:lnTo>
                    <a:lnTo>
                      <a:pt x="2615" y="2722"/>
                    </a:lnTo>
                    <a:lnTo>
                      <a:pt x="2809" y="2258"/>
                    </a:lnTo>
                    <a:lnTo>
                      <a:pt x="3196" y="1911"/>
                    </a:lnTo>
                    <a:lnTo>
                      <a:pt x="3778" y="1679"/>
                    </a:lnTo>
                    <a:lnTo>
                      <a:pt x="4552" y="1564"/>
                    </a:lnTo>
                    <a:lnTo>
                      <a:pt x="17048" y="1564"/>
                    </a:lnTo>
                    <a:lnTo>
                      <a:pt x="17822" y="1679"/>
                    </a:lnTo>
                    <a:lnTo>
                      <a:pt x="18404" y="1911"/>
                    </a:lnTo>
                    <a:lnTo>
                      <a:pt x="18985" y="2258"/>
                    </a:lnTo>
                    <a:lnTo>
                      <a:pt x="18985" y="18878"/>
                    </a:lnTo>
                    <a:lnTo>
                      <a:pt x="21600" y="18878"/>
                    </a:lnTo>
                    <a:lnTo>
                      <a:pt x="21600" y="2258"/>
                    </a:lnTo>
                    <a:lnTo>
                      <a:pt x="21116" y="1679"/>
                    </a:lnTo>
                    <a:lnTo>
                      <a:pt x="20728" y="1158"/>
                    </a:lnTo>
                    <a:lnTo>
                      <a:pt x="19566" y="463"/>
                    </a:lnTo>
                    <a:lnTo>
                      <a:pt x="18791" y="232"/>
                    </a:lnTo>
                    <a:lnTo>
                      <a:pt x="18016" y="116"/>
                    </a:lnTo>
                    <a:lnTo>
                      <a:pt x="17048" y="0"/>
                    </a:lnTo>
                    <a:lnTo>
                      <a:pt x="4552" y="0"/>
                    </a:lnTo>
                    <a:lnTo>
                      <a:pt x="3778" y="116"/>
                    </a:lnTo>
                    <a:lnTo>
                      <a:pt x="2809" y="232"/>
                    </a:lnTo>
                    <a:lnTo>
                      <a:pt x="2228" y="463"/>
                    </a:lnTo>
                    <a:lnTo>
                      <a:pt x="1453" y="811"/>
                    </a:lnTo>
                    <a:lnTo>
                      <a:pt x="775" y="1158"/>
                    </a:lnTo>
                    <a:lnTo>
                      <a:pt x="387" y="1679"/>
                    </a:lnTo>
                    <a:lnTo>
                      <a:pt x="194" y="2258"/>
                    </a:lnTo>
                    <a:lnTo>
                      <a:pt x="0" y="2722"/>
                    </a:lnTo>
                    <a:lnTo>
                      <a:pt x="0" y="18878"/>
                    </a:lnTo>
                    <a:lnTo>
                      <a:pt x="194" y="19342"/>
                    </a:lnTo>
                    <a:lnTo>
                      <a:pt x="387" y="19979"/>
                    </a:lnTo>
                    <a:lnTo>
                      <a:pt x="775" y="20442"/>
                    </a:lnTo>
                    <a:lnTo>
                      <a:pt x="1453" y="20789"/>
                    </a:lnTo>
                    <a:lnTo>
                      <a:pt x="2228" y="21137"/>
                    </a:lnTo>
                    <a:lnTo>
                      <a:pt x="2809" y="21368"/>
                    </a:lnTo>
                    <a:lnTo>
                      <a:pt x="3778" y="21484"/>
                    </a:lnTo>
                    <a:lnTo>
                      <a:pt x="4552" y="21600"/>
                    </a:lnTo>
                    <a:lnTo>
                      <a:pt x="17048" y="21600"/>
                    </a:lnTo>
                    <a:lnTo>
                      <a:pt x="18016" y="21484"/>
                    </a:lnTo>
                    <a:lnTo>
                      <a:pt x="18791" y="21368"/>
                    </a:lnTo>
                    <a:lnTo>
                      <a:pt x="19566" y="21137"/>
                    </a:lnTo>
                    <a:lnTo>
                      <a:pt x="20728" y="20442"/>
                    </a:lnTo>
                    <a:lnTo>
                      <a:pt x="21116" y="19979"/>
                    </a:lnTo>
                    <a:lnTo>
                      <a:pt x="21600" y="19342"/>
                    </a:lnTo>
                    <a:lnTo>
                      <a:pt x="21600" y="18878"/>
                    </a:lnTo>
                    <a:lnTo>
                      <a:pt x="20341" y="18878"/>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6" name="Rectangle 955"/>
              <p:cNvSpPr/>
              <p:nvPr/>
            </p:nvSpPr>
            <p:spPr>
              <a:xfrm>
                <a:off x="81257" y="143192"/>
                <a:ext cx="262671" cy="366931"/>
              </a:xfrm>
              <a:prstGeom prst="rect">
                <a:avLst/>
              </a:pr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7" name="Freeform 956"/>
              <p:cNvSpPr/>
              <p:nvPr/>
            </p:nvSpPr>
            <p:spPr>
              <a:xfrm>
                <a:off x="173854" y="80375"/>
                <a:ext cx="77480" cy="25401"/>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0" y="4320"/>
                    </a:lnTo>
                    <a:lnTo>
                      <a:pt x="2107" y="0"/>
                    </a:lnTo>
                    <a:lnTo>
                      <a:pt x="18439" y="0"/>
                    </a:lnTo>
                    <a:lnTo>
                      <a:pt x="20546" y="4320"/>
                    </a:lnTo>
                    <a:lnTo>
                      <a:pt x="21600" y="12960"/>
                    </a:lnTo>
                    <a:lnTo>
                      <a:pt x="20546" y="17280"/>
                    </a:lnTo>
                    <a:lnTo>
                      <a:pt x="18439" y="21600"/>
                    </a:lnTo>
                    <a:lnTo>
                      <a:pt x="2107" y="21600"/>
                    </a:lnTo>
                    <a:lnTo>
                      <a:pt x="0" y="17280"/>
                    </a:lnTo>
                    <a:lnTo>
                      <a:pt x="0" y="1296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8" name="Freeform 957"/>
              <p:cNvSpPr/>
              <p:nvPr/>
            </p:nvSpPr>
            <p:spPr>
              <a:xfrm>
                <a:off x="139839" y="544130"/>
                <a:ext cx="37795" cy="357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6480"/>
                    </a:lnTo>
                    <a:lnTo>
                      <a:pt x="2160" y="2160"/>
                    </a:lnTo>
                    <a:lnTo>
                      <a:pt x="6480" y="0"/>
                    </a:lnTo>
                    <a:lnTo>
                      <a:pt x="15120" y="0"/>
                    </a:lnTo>
                    <a:lnTo>
                      <a:pt x="17280" y="2160"/>
                    </a:lnTo>
                    <a:lnTo>
                      <a:pt x="21600" y="10800"/>
                    </a:lnTo>
                    <a:lnTo>
                      <a:pt x="19440" y="15120"/>
                    </a:lnTo>
                    <a:lnTo>
                      <a:pt x="17280" y="17280"/>
                    </a:lnTo>
                    <a:lnTo>
                      <a:pt x="15120" y="21600"/>
                    </a:lnTo>
                    <a:lnTo>
                      <a:pt x="6480" y="21600"/>
                    </a:lnTo>
                    <a:lnTo>
                      <a:pt x="0" y="15120"/>
                    </a:lnTo>
                    <a:lnTo>
                      <a:pt x="0" y="108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9" name="Freeform 958"/>
              <p:cNvSpPr/>
              <p:nvPr/>
            </p:nvSpPr>
            <p:spPr>
              <a:xfrm>
                <a:off x="192751" y="544130"/>
                <a:ext cx="39686" cy="357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6480"/>
                    </a:lnTo>
                    <a:lnTo>
                      <a:pt x="2057" y="2160"/>
                    </a:lnTo>
                    <a:lnTo>
                      <a:pt x="6171" y="0"/>
                    </a:lnTo>
                    <a:lnTo>
                      <a:pt x="15429" y="0"/>
                    </a:lnTo>
                    <a:lnTo>
                      <a:pt x="17486" y="2160"/>
                    </a:lnTo>
                    <a:lnTo>
                      <a:pt x="21600" y="10800"/>
                    </a:lnTo>
                    <a:lnTo>
                      <a:pt x="19543" y="15120"/>
                    </a:lnTo>
                    <a:lnTo>
                      <a:pt x="17486" y="17280"/>
                    </a:lnTo>
                    <a:lnTo>
                      <a:pt x="15429" y="21600"/>
                    </a:lnTo>
                    <a:lnTo>
                      <a:pt x="6171" y="21600"/>
                    </a:lnTo>
                    <a:lnTo>
                      <a:pt x="0" y="15120"/>
                    </a:lnTo>
                    <a:lnTo>
                      <a:pt x="0" y="108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70" name="Freeform 959"/>
              <p:cNvSpPr/>
              <p:nvPr/>
            </p:nvSpPr>
            <p:spPr>
              <a:xfrm>
                <a:off x="247552" y="544130"/>
                <a:ext cx="37796" cy="357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6480"/>
                    </a:lnTo>
                    <a:lnTo>
                      <a:pt x="2160" y="2160"/>
                    </a:lnTo>
                    <a:lnTo>
                      <a:pt x="6480" y="0"/>
                    </a:lnTo>
                    <a:lnTo>
                      <a:pt x="15120" y="0"/>
                    </a:lnTo>
                    <a:lnTo>
                      <a:pt x="17280" y="2160"/>
                    </a:lnTo>
                    <a:lnTo>
                      <a:pt x="21600" y="10800"/>
                    </a:lnTo>
                    <a:lnTo>
                      <a:pt x="19440" y="15120"/>
                    </a:lnTo>
                    <a:lnTo>
                      <a:pt x="17280" y="17280"/>
                    </a:lnTo>
                    <a:lnTo>
                      <a:pt x="15120" y="21600"/>
                    </a:lnTo>
                    <a:lnTo>
                      <a:pt x="6480" y="21600"/>
                    </a:lnTo>
                    <a:lnTo>
                      <a:pt x="0" y="15120"/>
                    </a:lnTo>
                    <a:lnTo>
                      <a:pt x="0" y="108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grpSp>
        <p:sp>
          <p:nvSpPr>
            <p:cNvPr id="57" name="Freeform 51"/>
            <p:cNvSpPr/>
            <p:nvPr/>
          </p:nvSpPr>
          <p:spPr>
            <a:xfrm>
              <a:off x="2676014" y="2627449"/>
              <a:ext cx="376724" cy="299552"/>
            </a:xfrm>
            <a:custGeom>
              <a:avLst/>
              <a:gdLst/>
              <a:ahLst/>
              <a:cxnLst>
                <a:cxn ang="0">
                  <a:pos x="wd2" y="hd2"/>
                </a:cxn>
                <a:cxn ang="5400000">
                  <a:pos x="wd2" y="hd2"/>
                </a:cxn>
                <a:cxn ang="10800000">
                  <a:pos x="wd2" y="hd2"/>
                </a:cxn>
                <a:cxn ang="16200000">
                  <a:pos x="wd2" y="hd2"/>
                </a:cxn>
              </a:cxnLst>
              <a:rect l="0" t="0" r="r" b="b"/>
              <a:pathLst>
                <a:path w="21600" h="21600" extrusionOk="0">
                  <a:moveTo>
                    <a:pt x="20390" y="17723"/>
                  </a:moveTo>
                  <a:lnTo>
                    <a:pt x="20218" y="17723"/>
                  </a:lnTo>
                  <a:lnTo>
                    <a:pt x="20218" y="1108"/>
                  </a:lnTo>
                  <a:lnTo>
                    <a:pt x="20045" y="277"/>
                  </a:lnTo>
                  <a:lnTo>
                    <a:pt x="19526" y="0"/>
                  </a:lnTo>
                  <a:lnTo>
                    <a:pt x="1901" y="0"/>
                  </a:lnTo>
                  <a:lnTo>
                    <a:pt x="1555" y="277"/>
                  </a:lnTo>
                  <a:lnTo>
                    <a:pt x="1382" y="1108"/>
                  </a:lnTo>
                  <a:lnTo>
                    <a:pt x="1382" y="17723"/>
                  </a:lnTo>
                  <a:lnTo>
                    <a:pt x="1037" y="17723"/>
                  </a:lnTo>
                  <a:lnTo>
                    <a:pt x="346" y="18277"/>
                  </a:lnTo>
                  <a:lnTo>
                    <a:pt x="0" y="18831"/>
                  </a:lnTo>
                  <a:lnTo>
                    <a:pt x="0" y="20492"/>
                  </a:lnTo>
                  <a:lnTo>
                    <a:pt x="346" y="21046"/>
                  </a:lnTo>
                  <a:lnTo>
                    <a:pt x="1037" y="21600"/>
                  </a:lnTo>
                  <a:lnTo>
                    <a:pt x="20390" y="21600"/>
                  </a:lnTo>
                  <a:lnTo>
                    <a:pt x="20909" y="21323"/>
                  </a:lnTo>
                  <a:lnTo>
                    <a:pt x="21254" y="21046"/>
                  </a:lnTo>
                  <a:lnTo>
                    <a:pt x="21427" y="20492"/>
                  </a:lnTo>
                  <a:lnTo>
                    <a:pt x="21600" y="19662"/>
                  </a:lnTo>
                  <a:lnTo>
                    <a:pt x="21427" y="18831"/>
                  </a:lnTo>
                  <a:lnTo>
                    <a:pt x="21254" y="18277"/>
                  </a:lnTo>
                  <a:lnTo>
                    <a:pt x="20909" y="18000"/>
                  </a:lnTo>
                  <a:lnTo>
                    <a:pt x="20390" y="17723"/>
                  </a:lnTo>
                  <a:close/>
                  <a:moveTo>
                    <a:pt x="14515" y="20215"/>
                  </a:moveTo>
                  <a:lnTo>
                    <a:pt x="14342" y="20492"/>
                  </a:lnTo>
                  <a:lnTo>
                    <a:pt x="7258" y="20492"/>
                  </a:lnTo>
                  <a:lnTo>
                    <a:pt x="7085" y="20215"/>
                  </a:lnTo>
                  <a:lnTo>
                    <a:pt x="7085" y="18554"/>
                  </a:lnTo>
                  <a:lnTo>
                    <a:pt x="7258" y="18277"/>
                  </a:lnTo>
                  <a:lnTo>
                    <a:pt x="14342" y="18277"/>
                  </a:lnTo>
                  <a:lnTo>
                    <a:pt x="14515" y="18554"/>
                  </a:lnTo>
                  <a:lnTo>
                    <a:pt x="14515" y="20215"/>
                  </a:lnTo>
                  <a:close/>
                  <a:moveTo>
                    <a:pt x="19354" y="17723"/>
                  </a:moveTo>
                  <a:lnTo>
                    <a:pt x="2246" y="17723"/>
                  </a:lnTo>
                  <a:lnTo>
                    <a:pt x="2246" y="1385"/>
                  </a:lnTo>
                  <a:lnTo>
                    <a:pt x="19354" y="1385"/>
                  </a:lnTo>
                  <a:lnTo>
                    <a:pt x="19354" y="17723"/>
                  </a:lnTo>
                  <a:close/>
                </a:path>
              </a:pathLst>
            </a:custGeom>
            <a:solidFill>
              <a:srgbClr val="FFFFFF"/>
            </a:solidFill>
            <a:ln w="12700">
              <a:miter lim="400000"/>
            </a:ln>
          </p:spPr>
          <p:txBody>
            <a:bodyPr tIns="45702" bIns="45702"/>
            <a:lstStyle/>
            <a:p>
              <a:pPr>
                <a:defRPr sz="2800">
                  <a:solidFill>
                    <a:srgbClr val="000000"/>
                  </a:solidFill>
                </a:defRPr>
              </a:pPr>
              <a:endParaRPr sz="1000" dirty="0">
                <a:latin typeface="+mn-ea"/>
                <a:ea typeface="+mn-ea"/>
                <a:cs typeface="Arial" panose="020B0604020202020204" pitchFamily="34" charset="0"/>
              </a:endParaRPr>
            </a:p>
          </p:txBody>
        </p:sp>
        <p:grpSp>
          <p:nvGrpSpPr>
            <p:cNvPr id="58" name="组合 57"/>
            <p:cNvGrpSpPr/>
            <p:nvPr/>
          </p:nvGrpSpPr>
          <p:grpSpPr>
            <a:xfrm>
              <a:off x="1789772" y="2408431"/>
              <a:ext cx="376723" cy="347699"/>
              <a:chOff x="4360648" y="5215709"/>
              <a:chExt cx="701294" cy="647268"/>
            </a:xfrm>
            <a:solidFill>
              <a:schemeClr val="tx2"/>
            </a:solidFill>
          </p:grpSpPr>
          <p:sp>
            <p:nvSpPr>
              <p:cNvPr id="63" name="Freeform 85"/>
              <p:cNvSpPr/>
              <p:nvPr/>
            </p:nvSpPr>
            <p:spPr>
              <a:xfrm>
                <a:off x="4360648" y="5215709"/>
                <a:ext cx="701294" cy="535624"/>
              </a:xfrm>
              <a:custGeom>
                <a:avLst/>
                <a:gdLst/>
                <a:ahLst/>
                <a:cxnLst>
                  <a:cxn ang="0">
                    <a:pos x="wd2" y="hd2"/>
                  </a:cxn>
                  <a:cxn ang="5400000">
                    <a:pos x="wd2" y="hd2"/>
                  </a:cxn>
                  <a:cxn ang="10800000">
                    <a:pos x="wd2" y="hd2"/>
                  </a:cxn>
                  <a:cxn ang="16200000">
                    <a:pos x="wd2" y="hd2"/>
                  </a:cxn>
                </a:cxnLst>
                <a:rect l="0" t="0" r="r" b="b"/>
                <a:pathLst>
                  <a:path w="21600" h="21600" extrusionOk="0">
                    <a:moveTo>
                      <a:pt x="840" y="21600"/>
                    </a:moveTo>
                    <a:lnTo>
                      <a:pt x="11544" y="21600"/>
                    </a:lnTo>
                    <a:lnTo>
                      <a:pt x="11296" y="20713"/>
                    </a:lnTo>
                    <a:lnTo>
                      <a:pt x="11163" y="20337"/>
                    </a:lnTo>
                    <a:lnTo>
                      <a:pt x="11105" y="19934"/>
                    </a:lnTo>
                    <a:lnTo>
                      <a:pt x="11105" y="19585"/>
                    </a:lnTo>
                    <a:lnTo>
                      <a:pt x="11124" y="19155"/>
                    </a:lnTo>
                    <a:lnTo>
                      <a:pt x="11124" y="18994"/>
                    </a:lnTo>
                    <a:lnTo>
                      <a:pt x="2290" y="18994"/>
                    </a:lnTo>
                    <a:lnTo>
                      <a:pt x="2118" y="18940"/>
                    </a:lnTo>
                    <a:lnTo>
                      <a:pt x="1965" y="18806"/>
                    </a:lnTo>
                    <a:lnTo>
                      <a:pt x="1870" y="18618"/>
                    </a:lnTo>
                    <a:lnTo>
                      <a:pt x="1832" y="18349"/>
                    </a:lnTo>
                    <a:lnTo>
                      <a:pt x="1832" y="3224"/>
                    </a:lnTo>
                    <a:lnTo>
                      <a:pt x="1870" y="2982"/>
                    </a:lnTo>
                    <a:lnTo>
                      <a:pt x="1965" y="2767"/>
                    </a:lnTo>
                    <a:lnTo>
                      <a:pt x="2118" y="2633"/>
                    </a:lnTo>
                    <a:lnTo>
                      <a:pt x="2290" y="2579"/>
                    </a:lnTo>
                    <a:lnTo>
                      <a:pt x="17860" y="2579"/>
                    </a:lnTo>
                    <a:lnTo>
                      <a:pt x="18051" y="2633"/>
                    </a:lnTo>
                    <a:lnTo>
                      <a:pt x="18184" y="2767"/>
                    </a:lnTo>
                    <a:lnTo>
                      <a:pt x="18280" y="2982"/>
                    </a:lnTo>
                    <a:lnTo>
                      <a:pt x="18318" y="3224"/>
                    </a:lnTo>
                    <a:lnTo>
                      <a:pt x="18318" y="17490"/>
                    </a:lnTo>
                    <a:lnTo>
                      <a:pt x="18890" y="17758"/>
                    </a:lnTo>
                    <a:lnTo>
                      <a:pt x="19043" y="17839"/>
                    </a:lnTo>
                    <a:lnTo>
                      <a:pt x="19215" y="18000"/>
                    </a:lnTo>
                    <a:lnTo>
                      <a:pt x="19348" y="18134"/>
                    </a:lnTo>
                    <a:lnTo>
                      <a:pt x="19444" y="18296"/>
                    </a:lnTo>
                    <a:lnTo>
                      <a:pt x="19539" y="18537"/>
                    </a:lnTo>
                    <a:lnTo>
                      <a:pt x="19596" y="18752"/>
                    </a:lnTo>
                    <a:lnTo>
                      <a:pt x="19635" y="18994"/>
                    </a:lnTo>
                    <a:lnTo>
                      <a:pt x="19654" y="19263"/>
                    </a:lnTo>
                    <a:lnTo>
                      <a:pt x="19654" y="21600"/>
                    </a:lnTo>
                    <a:lnTo>
                      <a:pt x="20780" y="21600"/>
                    </a:lnTo>
                    <a:lnTo>
                      <a:pt x="20951" y="21573"/>
                    </a:lnTo>
                    <a:lnTo>
                      <a:pt x="21104" y="21519"/>
                    </a:lnTo>
                    <a:lnTo>
                      <a:pt x="21237" y="21439"/>
                    </a:lnTo>
                    <a:lnTo>
                      <a:pt x="21371" y="21304"/>
                    </a:lnTo>
                    <a:lnTo>
                      <a:pt x="21466" y="21116"/>
                    </a:lnTo>
                    <a:lnTo>
                      <a:pt x="21524" y="20928"/>
                    </a:lnTo>
                    <a:lnTo>
                      <a:pt x="21600" y="20713"/>
                    </a:lnTo>
                    <a:lnTo>
                      <a:pt x="21600" y="913"/>
                    </a:lnTo>
                    <a:lnTo>
                      <a:pt x="21524" y="672"/>
                    </a:lnTo>
                    <a:lnTo>
                      <a:pt x="21466" y="484"/>
                    </a:lnTo>
                    <a:lnTo>
                      <a:pt x="21371" y="322"/>
                    </a:lnTo>
                    <a:lnTo>
                      <a:pt x="21237" y="188"/>
                    </a:lnTo>
                    <a:lnTo>
                      <a:pt x="21104" y="81"/>
                    </a:lnTo>
                    <a:lnTo>
                      <a:pt x="20951" y="0"/>
                    </a:lnTo>
                    <a:lnTo>
                      <a:pt x="630" y="0"/>
                    </a:lnTo>
                    <a:lnTo>
                      <a:pt x="515" y="81"/>
                    </a:lnTo>
                    <a:lnTo>
                      <a:pt x="343" y="188"/>
                    </a:lnTo>
                    <a:lnTo>
                      <a:pt x="248" y="322"/>
                    </a:lnTo>
                    <a:lnTo>
                      <a:pt x="153" y="484"/>
                    </a:lnTo>
                    <a:lnTo>
                      <a:pt x="57" y="672"/>
                    </a:lnTo>
                    <a:lnTo>
                      <a:pt x="19" y="913"/>
                    </a:lnTo>
                    <a:lnTo>
                      <a:pt x="0" y="1128"/>
                    </a:lnTo>
                    <a:lnTo>
                      <a:pt x="0" y="20472"/>
                    </a:lnTo>
                    <a:lnTo>
                      <a:pt x="19" y="20713"/>
                    </a:lnTo>
                    <a:lnTo>
                      <a:pt x="57" y="20928"/>
                    </a:lnTo>
                    <a:lnTo>
                      <a:pt x="248" y="21304"/>
                    </a:lnTo>
                    <a:lnTo>
                      <a:pt x="343" y="21439"/>
                    </a:lnTo>
                    <a:lnTo>
                      <a:pt x="630" y="21573"/>
                    </a:lnTo>
                    <a:lnTo>
                      <a:pt x="840" y="21600"/>
                    </a:lnTo>
                    <a:close/>
                    <a:moveTo>
                      <a:pt x="19367" y="10316"/>
                    </a:moveTo>
                    <a:lnTo>
                      <a:pt x="19406" y="10048"/>
                    </a:lnTo>
                    <a:lnTo>
                      <a:pt x="19501" y="9887"/>
                    </a:lnTo>
                    <a:lnTo>
                      <a:pt x="19654" y="9725"/>
                    </a:lnTo>
                    <a:lnTo>
                      <a:pt x="19864" y="9699"/>
                    </a:lnTo>
                    <a:lnTo>
                      <a:pt x="20493" y="9699"/>
                    </a:lnTo>
                    <a:lnTo>
                      <a:pt x="20684" y="9725"/>
                    </a:lnTo>
                    <a:lnTo>
                      <a:pt x="20818" y="9887"/>
                    </a:lnTo>
                    <a:lnTo>
                      <a:pt x="20913" y="10048"/>
                    </a:lnTo>
                    <a:lnTo>
                      <a:pt x="20951" y="10316"/>
                    </a:lnTo>
                    <a:lnTo>
                      <a:pt x="20951" y="11230"/>
                    </a:lnTo>
                    <a:lnTo>
                      <a:pt x="20913" y="11499"/>
                    </a:lnTo>
                    <a:lnTo>
                      <a:pt x="20818" y="11740"/>
                    </a:lnTo>
                    <a:lnTo>
                      <a:pt x="20684" y="11875"/>
                    </a:lnTo>
                    <a:lnTo>
                      <a:pt x="20493" y="11901"/>
                    </a:lnTo>
                    <a:lnTo>
                      <a:pt x="19864" y="11901"/>
                    </a:lnTo>
                    <a:lnTo>
                      <a:pt x="19654" y="11875"/>
                    </a:lnTo>
                    <a:lnTo>
                      <a:pt x="19501" y="11740"/>
                    </a:lnTo>
                    <a:lnTo>
                      <a:pt x="19406" y="11499"/>
                    </a:lnTo>
                    <a:lnTo>
                      <a:pt x="19367" y="11230"/>
                    </a:lnTo>
                    <a:lnTo>
                      <a:pt x="19367" y="10316"/>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4" name="Freeform 91"/>
              <p:cNvSpPr/>
              <p:nvPr/>
            </p:nvSpPr>
            <p:spPr>
              <a:xfrm>
                <a:off x="4748465" y="5529373"/>
                <a:ext cx="221789" cy="333604"/>
              </a:xfrm>
              <a:custGeom>
                <a:avLst/>
                <a:gdLst/>
                <a:ahLst/>
                <a:cxnLst>
                  <a:cxn ang="0">
                    <a:pos x="wd2" y="hd2"/>
                  </a:cxn>
                  <a:cxn ang="5400000">
                    <a:pos x="wd2" y="hd2"/>
                  </a:cxn>
                  <a:cxn ang="10800000">
                    <a:pos x="wd2" y="hd2"/>
                  </a:cxn>
                  <a:cxn ang="16200000">
                    <a:pos x="wd2" y="hd2"/>
                  </a:cxn>
                </a:cxnLst>
                <a:rect l="0" t="0" r="r" b="b"/>
                <a:pathLst>
                  <a:path w="21600" h="21600" extrusionOk="0">
                    <a:moveTo>
                      <a:pt x="8183" y="21600"/>
                    </a:moveTo>
                    <a:lnTo>
                      <a:pt x="17208" y="21600"/>
                    </a:lnTo>
                    <a:lnTo>
                      <a:pt x="17448" y="21514"/>
                    </a:lnTo>
                    <a:lnTo>
                      <a:pt x="17629" y="21471"/>
                    </a:lnTo>
                    <a:lnTo>
                      <a:pt x="17749" y="21299"/>
                    </a:lnTo>
                    <a:lnTo>
                      <a:pt x="17809" y="21171"/>
                    </a:lnTo>
                    <a:lnTo>
                      <a:pt x="17809" y="20011"/>
                    </a:lnTo>
                    <a:lnTo>
                      <a:pt x="18050" y="19882"/>
                    </a:lnTo>
                    <a:lnTo>
                      <a:pt x="21058" y="18079"/>
                    </a:lnTo>
                    <a:lnTo>
                      <a:pt x="21480" y="17778"/>
                    </a:lnTo>
                    <a:lnTo>
                      <a:pt x="21600" y="17563"/>
                    </a:lnTo>
                    <a:lnTo>
                      <a:pt x="21600" y="10435"/>
                    </a:lnTo>
                    <a:lnTo>
                      <a:pt x="21359" y="10220"/>
                    </a:lnTo>
                    <a:lnTo>
                      <a:pt x="21299" y="10091"/>
                    </a:lnTo>
                    <a:lnTo>
                      <a:pt x="20998" y="10006"/>
                    </a:lnTo>
                    <a:lnTo>
                      <a:pt x="19855" y="9748"/>
                    </a:lnTo>
                    <a:lnTo>
                      <a:pt x="11733" y="7901"/>
                    </a:lnTo>
                    <a:lnTo>
                      <a:pt x="11552" y="7773"/>
                    </a:lnTo>
                    <a:lnTo>
                      <a:pt x="11552" y="1417"/>
                    </a:lnTo>
                    <a:lnTo>
                      <a:pt x="11432" y="1117"/>
                    </a:lnTo>
                    <a:lnTo>
                      <a:pt x="11311" y="902"/>
                    </a:lnTo>
                    <a:lnTo>
                      <a:pt x="10950" y="472"/>
                    </a:lnTo>
                    <a:lnTo>
                      <a:pt x="10650" y="301"/>
                    </a:lnTo>
                    <a:lnTo>
                      <a:pt x="10349" y="172"/>
                    </a:lnTo>
                    <a:lnTo>
                      <a:pt x="10048" y="86"/>
                    </a:lnTo>
                    <a:lnTo>
                      <a:pt x="9627" y="0"/>
                    </a:lnTo>
                    <a:lnTo>
                      <a:pt x="7100" y="0"/>
                    </a:lnTo>
                    <a:lnTo>
                      <a:pt x="6679" y="86"/>
                    </a:lnTo>
                    <a:lnTo>
                      <a:pt x="6378" y="172"/>
                    </a:lnTo>
                    <a:lnTo>
                      <a:pt x="5957" y="301"/>
                    </a:lnTo>
                    <a:lnTo>
                      <a:pt x="5656" y="472"/>
                    </a:lnTo>
                    <a:lnTo>
                      <a:pt x="5355" y="687"/>
                    </a:lnTo>
                    <a:lnTo>
                      <a:pt x="5174" y="902"/>
                    </a:lnTo>
                    <a:lnTo>
                      <a:pt x="5054" y="1159"/>
                    </a:lnTo>
                    <a:lnTo>
                      <a:pt x="4934" y="1460"/>
                    </a:lnTo>
                    <a:lnTo>
                      <a:pt x="4874" y="1632"/>
                    </a:lnTo>
                    <a:lnTo>
                      <a:pt x="4874" y="6828"/>
                    </a:lnTo>
                    <a:lnTo>
                      <a:pt x="4934" y="6828"/>
                    </a:lnTo>
                    <a:lnTo>
                      <a:pt x="4934" y="12024"/>
                    </a:lnTo>
                    <a:lnTo>
                      <a:pt x="4874" y="12196"/>
                    </a:lnTo>
                    <a:lnTo>
                      <a:pt x="4753" y="12324"/>
                    </a:lnTo>
                    <a:lnTo>
                      <a:pt x="4513" y="12410"/>
                    </a:lnTo>
                    <a:lnTo>
                      <a:pt x="4332" y="12496"/>
                    </a:lnTo>
                    <a:lnTo>
                      <a:pt x="4031" y="12410"/>
                    </a:lnTo>
                    <a:lnTo>
                      <a:pt x="3730" y="12196"/>
                    </a:lnTo>
                    <a:lnTo>
                      <a:pt x="3730" y="9361"/>
                    </a:lnTo>
                    <a:lnTo>
                      <a:pt x="3309" y="9276"/>
                    </a:lnTo>
                    <a:lnTo>
                      <a:pt x="2888" y="9276"/>
                    </a:lnTo>
                    <a:lnTo>
                      <a:pt x="2407" y="9361"/>
                    </a:lnTo>
                    <a:lnTo>
                      <a:pt x="1805" y="9490"/>
                    </a:lnTo>
                    <a:lnTo>
                      <a:pt x="963" y="9877"/>
                    </a:lnTo>
                    <a:lnTo>
                      <a:pt x="481" y="10177"/>
                    </a:lnTo>
                    <a:lnTo>
                      <a:pt x="181" y="10607"/>
                    </a:lnTo>
                    <a:lnTo>
                      <a:pt x="0" y="11122"/>
                    </a:lnTo>
                    <a:lnTo>
                      <a:pt x="60" y="11551"/>
                    </a:lnTo>
                    <a:lnTo>
                      <a:pt x="361" y="11981"/>
                    </a:lnTo>
                    <a:lnTo>
                      <a:pt x="1685" y="14343"/>
                    </a:lnTo>
                    <a:lnTo>
                      <a:pt x="3851" y="17821"/>
                    </a:lnTo>
                    <a:lnTo>
                      <a:pt x="7401" y="19796"/>
                    </a:lnTo>
                    <a:lnTo>
                      <a:pt x="7581" y="20011"/>
                    </a:lnTo>
                    <a:lnTo>
                      <a:pt x="7581" y="21171"/>
                    </a:lnTo>
                    <a:lnTo>
                      <a:pt x="7701" y="21299"/>
                    </a:lnTo>
                    <a:lnTo>
                      <a:pt x="7762" y="21471"/>
                    </a:lnTo>
                    <a:lnTo>
                      <a:pt x="8002" y="21514"/>
                    </a:lnTo>
                    <a:lnTo>
                      <a:pt x="8183" y="216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grpSp>
        <p:grpSp>
          <p:nvGrpSpPr>
            <p:cNvPr id="59" name="组合 220"/>
            <p:cNvGrpSpPr/>
            <p:nvPr/>
          </p:nvGrpSpPr>
          <p:grpSpPr>
            <a:xfrm>
              <a:off x="180811" y="3244248"/>
              <a:ext cx="313203" cy="325105"/>
              <a:chOff x="0" y="0"/>
              <a:chExt cx="583046" cy="605202"/>
            </a:xfrm>
            <a:solidFill>
              <a:srgbClr val="FFFFFF"/>
            </a:solidFill>
          </p:grpSpPr>
          <p:sp>
            <p:nvSpPr>
              <p:cNvPr id="61" name="Freeform 171"/>
              <p:cNvSpPr/>
              <p:nvPr/>
            </p:nvSpPr>
            <p:spPr>
              <a:xfrm>
                <a:off x="0" y="0"/>
                <a:ext cx="583047" cy="605203"/>
              </a:xfrm>
              <a:custGeom>
                <a:avLst/>
                <a:gdLst/>
                <a:ahLst/>
                <a:cxnLst>
                  <a:cxn ang="0">
                    <a:pos x="wd2" y="hd2"/>
                  </a:cxn>
                  <a:cxn ang="5400000">
                    <a:pos x="wd2" y="hd2"/>
                  </a:cxn>
                  <a:cxn ang="10800000">
                    <a:pos x="wd2" y="hd2"/>
                  </a:cxn>
                  <a:cxn ang="16200000">
                    <a:pos x="wd2" y="hd2"/>
                  </a:cxn>
                </a:cxnLst>
                <a:rect l="0" t="0" r="r" b="b"/>
                <a:pathLst>
                  <a:path w="20181" h="21600" extrusionOk="0">
                    <a:moveTo>
                      <a:pt x="10740" y="21600"/>
                    </a:moveTo>
                    <a:cubicBezTo>
                      <a:pt x="10740" y="21600"/>
                      <a:pt x="10740" y="21600"/>
                      <a:pt x="10740" y="21600"/>
                    </a:cubicBezTo>
                    <a:cubicBezTo>
                      <a:pt x="7116" y="21600"/>
                      <a:pt x="3782" y="20772"/>
                      <a:pt x="3637" y="20772"/>
                    </a:cubicBezTo>
                    <a:cubicBezTo>
                      <a:pt x="-1147" y="19117"/>
                      <a:pt x="-277" y="12993"/>
                      <a:pt x="1027" y="7448"/>
                    </a:cubicBezTo>
                    <a:cubicBezTo>
                      <a:pt x="2187" y="1986"/>
                      <a:pt x="3927" y="1324"/>
                      <a:pt x="5376" y="745"/>
                    </a:cubicBezTo>
                    <a:cubicBezTo>
                      <a:pt x="5521" y="745"/>
                      <a:pt x="5521" y="662"/>
                      <a:pt x="5666" y="662"/>
                    </a:cubicBezTo>
                    <a:cubicBezTo>
                      <a:pt x="6681" y="248"/>
                      <a:pt x="8276" y="0"/>
                      <a:pt x="10015" y="0"/>
                    </a:cubicBezTo>
                    <a:cubicBezTo>
                      <a:pt x="14799" y="0"/>
                      <a:pt x="19728" y="1655"/>
                      <a:pt x="20018" y="5214"/>
                    </a:cubicBezTo>
                    <a:cubicBezTo>
                      <a:pt x="20308" y="10924"/>
                      <a:pt x="20453" y="14400"/>
                      <a:pt x="18279" y="17876"/>
                    </a:cubicBezTo>
                    <a:cubicBezTo>
                      <a:pt x="16539" y="20690"/>
                      <a:pt x="13205" y="21434"/>
                      <a:pt x="13060" y="21517"/>
                    </a:cubicBezTo>
                    <a:cubicBezTo>
                      <a:pt x="12915" y="21517"/>
                      <a:pt x="12915" y="21517"/>
                      <a:pt x="12915" y="21517"/>
                    </a:cubicBezTo>
                    <a:cubicBezTo>
                      <a:pt x="12335" y="21600"/>
                      <a:pt x="11465" y="21600"/>
                      <a:pt x="10740" y="21600"/>
                    </a:cubicBezTo>
                    <a:close/>
                    <a:moveTo>
                      <a:pt x="4072" y="20359"/>
                    </a:moveTo>
                    <a:cubicBezTo>
                      <a:pt x="4072" y="20359"/>
                      <a:pt x="7261" y="21186"/>
                      <a:pt x="10740" y="21186"/>
                    </a:cubicBezTo>
                    <a:cubicBezTo>
                      <a:pt x="10740" y="21186"/>
                      <a:pt x="10740" y="21186"/>
                      <a:pt x="10740" y="21186"/>
                    </a:cubicBezTo>
                    <a:cubicBezTo>
                      <a:pt x="11465" y="21186"/>
                      <a:pt x="12190" y="21186"/>
                      <a:pt x="12770" y="21103"/>
                    </a:cubicBezTo>
                    <a:cubicBezTo>
                      <a:pt x="13060" y="21021"/>
                      <a:pt x="16104" y="20193"/>
                      <a:pt x="17554" y="17710"/>
                    </a:cubicBezTo>
                    <a:cubicBezTo>
                      <a:pt x="19728" y="14317"/>
                      <a:pt x="19583" y="10924"/>
                      <a:pt x="19293" y="5214"/>
                    </a:cubicBezTo>
                    <a:cubicBezTo>
                      <a:pt x="19003" y="1655"/>
                      <a:pt x="14219" y="414"/>
                      <a:pt x="10015" y="414"/>
                    </a:cubicBezTo>
                    <a:cubicBezTo>
                      <a:pt x="8421" y="414"/>
                      <a:pt x="6971" y="579"/>
                      <a:pt x="6101" y="993"/>
                    </a:cubicBezTo>
                    <a:cubicBezTo>
                      <a:pt x="5956" y="993"/>
                      <a:pt x="5811" y="1076"/>
                      <a:pt x="5666" y="1076"/>
                    </a:cubicBezTo>
                    <a:cubicBezTo>
                      <a:pt x="4507" y="1572"/>
                      <a:pt x="2767" y="2152"/>
                      <a:pt x="1607" y="7531"/>
                    </a:cubicBezTo>
                    <a:cubicBezTo>
                      <a:pt x="448" y="12910"/>
                      <a:pt x="-422" y="18869"/>
                      <a:pt x="4072" y="20359"/>
                    </a:cubicBezTo>
                    <a:close/>
                    <a:moveTo>
                      <a:pt x="10305" y="19779"/>
                    </a:moveTo>
                    <a:cubicBezTo>
                      <a:pt x="9725" y="19779"/>
                      <a:pt x="9436" y="19283"/>
                      <a:pt x="9436" y="19117"/>
                    </a:cubicBezTo>
                    <a:cubicBezTo>
                      <a:pt x="8276" y="8359"/>
                      <a:pt x="11755" y="3145"/>
                      <a:pt x="11755" y="3062"/>
                    </a:cubicBezTo>
                    <a:cubicBezTo>
                      <a:pt x="11755" y="2979"/>
                      <a:pt x="11755" y="2979"/>
                      <a:pt x="11755" y="2979"/>
                    </a:cubicBezTo>
                    <a:cubicBezTo>
                      <a:pt x="11900" y="2979"/>
                      <a:pt x="11900" y="2979"/>
                      <a:pt x="11900" y="2979"/>
                    </a:cubicBezTo>
                    <a:cubicBezTo>
                      <a:pt x="12625" y="2814"/>
                      <a:pt x="13205" y="2979"/>
                      <a:pt x="13640" y="3310"/>
                    </a:cubicBezTo>
                    <a:cubicBezTo>
                      <a:pt x="15669" y="5131"/>
                      <a:pt x="14944" y="13159"/>
                      <a:pt x="14219" y="14069"/>
                    </a:cubicBezTo>
                    <a:cubicBezTo>
                      <a:pt x="13205" y="15641"/>
                      <a:pt x="11465" y="18703"/>
                      <a:pt x="11465" y="18786"/>
                    </a:cubicBezTo>
                    <a:cubicBezTo>
                      <a:pt x="11030" y="19448"/>
                      <a:pt x="10740" y="19779"/>
                      <a:pt x="10305" y="19779"/>
                    </a:cubicBezTo>
                    <a:close/>
                    <a:moveTo>
                      <a:pt x="12335" y="3310"/>
                    </a:moveTo>
                    <a:cubicBezTo>
                      <a:pt x="11900" y="4055"/>
                      <a:pt x="9001" y="9186"/>
                      <a:pt x="10160" y="19034"/>
                    </a:cubicBezTo>
                    <a:cubicBezTo>
                      <a:pt x="10160" y="19117"/>
                      <a:pt x="10160" y="19283"/>
                      <a:pt x="10305" y="19283"/>
                    </a:cubicBezTo>
                    <a:cubicBezTo>
                      <a:pt x="10305" y="19283"/>
                      <a:pt x="10595" y="19117"/>
                      <a:pt x="10885" y="18621"/>
                    </a:cubicBezTo>
                    <a:cubicBezTo>
                      <a:pt x="10885" y="18621"/>
                      <a:pt x="12480" y="15559"/>
                      <a:pt x="13640" y="13903"/>
                    </a:cubicBezTo>
                    <a:cubicBezTo>
                      <a:pt x="14219" y="13159"/>
                      <a:pt x="14944" y="5214"/>
                      <a:pt x="13060" y="3559"/>
                    </a:cubicBezTo>
                    <a:cubicBezTo>
                      <a:pt x="12770" y="3310"/>
                      <a:pt x="12480" y="3310"/>
                      <a:pt x="12480" y="3310"/>
                    </a:cubicBezTo>
                    <a:cubicBezTo>
                      <a:pt x="12335" y="3310"/>
                      <a:pt x="12335" y="3310"/>
                      <a:pt x="12335" y="3310"/>
                    </a:cubicBezTo>
                    <a:close/>
                    <a:moveTo>
                      <a:pt x="16539" y="14731"/>
                    </a:moveTo>
                    <a:cubicBezTo>
                      <a:pt x="15959" y="14731"/>
                      <a:pt x="15524" y="14400"/>
                      <a:pt x="15524" y="14152"/>
                    </a:cubicBezTo>
                    <a:cubicBezTo>
                      <a:pt x="15524" y="13821"/>
                      <a:pt x="15959" y="13572"/>
                      <a:pt x="16539" y="13572"/>
                    </a:cubicBezTo>
                    <a:cubicBezTo>
                      <a:pt x="16974" y="13572"/>
                      <a:pt x="17554" y="13821"/>
                      <a:pt x="17554" y="14152"/>
                    </a:cubicBezTo>
                    <a:cubicBezTo>
                      <a:pt x="17554" y="14400"/>
                      <a:pt x="16974" y="14731"/>
                      <a:pt x="16539" y="14731"/>
                    </a:cubicBezTo>
                    <a:close/>
                    <a:moveTo>
                      <a:pt x="16539" y="13986"/>
                    </a:moveTo>
                    <a:cubicBezTo>
                      <a:pt x="16249" y="13986"/>
                      <a:pt x="16249" y="14069"/>
                      <a:pt x="16249" y="14152"/>
                    </a:cubicBezTo>
                    <a:cubicBezTo>
                      <a:pt x="16249" y="14234"/>
                      <a:pt x="16249" y="14317"/>
                      <a:pt x="16539" y="14317"/>
                    </a:cubicBezTo>
                    <a:cubicBezTo>
                      <a:pt x="16684" y="14317"/>
                      <a:pt x="16829" y="14234"/>
                      <a:pt x="16829" y="14152"/>
                    </a:cubicBezTo>
                    <a:cubicBezTo>
                      <a:pt x="16829" y="14069"/>
                      <a:pt x="16684" y="13986"/>
                      <a:pt x="16539" y="13986"/>
                    </a:cubicBezTo>
                    <a:close/>
                    <a:moveTo>
                      <a:pt x="16829" y="12910"/>
                    </a:moveTo>
                    <a:cubicBezTo>
                      <a:pt x="16249" y="12910"/>
                      <a:pt x="15814" y="12662"/>
                      <a:pt x="15814" y="12331"/>
                    </a:cubicBezTo>
                    <a:cubicBezTo>
                      <a:pt x="15814" y="12000"/>
                      <a:pt x="16249" y="11752"/>
                      <a:pt x="16829" y="11752"/>
                    </a:cubicBezTo>
                    <a:cubicBezTo>
                      <a:pt x="17409" y="11752"/>
                      <a:pt x="17844" y="12000"/>
                      <a:pt x="17844" y="12331"/>
                    </a:cubicBezTo>
                    <a:cubicBezTo>
                      <a:pt x="17844" y="12662"/>
                      <a:pt x="17409" y="12910"/>
                      <a:pt x="16829" y="12910"/>
                    </a:cubicBezTo>
                    <a:close/>
                    <a:moveTo>
                      <a:pt x="16829" y="12166"/>
                    </a:moveTo>
                    <a:cubicBezTo>
                      <a:pt x="16684" y="12166"/>
                      <a:pt x="16539" y="12248"/>
                      <a:pt x="16539" y="12331"/>
                    </a:cubicBezTo>
                    <a:cubicBezTo>
                      <a:pt x="16539" y="12414"/>
                      <a:pt x="16684" y="12497"/>
                      <a:pt x="16829" y="12497"/>
                    </a:cubicBezTo>
                    <a:cubicBezTo>
                      <a:pt x="16974" y="12497"/>
                      <a:pt x="17119" y="12414"/>
                      <a:pt x="17119" y="12331"/>
                    </a:cubicBezTo>
                    <a:cubicBezTo>
                      <a:pt x="17119" y="12248"/>
                      <a:pt x="16974" y="12166"/>
                      <a:pt x="16829" y="12166"/>
                    </a:cubicBezTo>
                    <a:close/>
                    <a:moveTo>
                      <a:pt x="17264" y="11172"/>
                    </a:moveTo>
                    <a:cubicBezTo>
                      <a:pt x="16684" y="11172"/>
                      <a:pt x="16249" y="10924"/>
                      <a:pt x="16249" y="10593"/>
                    </a:cubicBezTo>
                    <a:cubicBezTo>
                      <a:pt x="16249" y="10262"/>
                      <a:pt x="16684" y="10014"/>
                      <a:pt x="17264" y="10014"/>
                    </a:cubicBezTo>
                    <a:cubicBezTo>
                      <a:pt x="17699" y="10014"/>
                      <a:pt x="18279" y="10262"/>
                      <a:pt x="18279" y="10593"/>
                    </a:cubicBezTo>
                    <a:cubicBezTo>
                      <a:pt x="18279" y="10924"/>
                      <a:pt x="17699" y="11172"/>
                      <a:pt x="17264" y="11172"/>
                    </a:cubicBezTo>
                    <a:close/>
                    <a:moveTo>
                      <a:pt x="17264" y="10428"/>
                    </a:moveTo>
                    <a:cubicBezTo>
                      <a:pt x="16974" y="10428"/>
                      <a:pt x="16974" y="10510"/>
                      <a:pt x="16974" y="10593"/>
                    </a:cubicBezTo>
                    <a:cubicBezTo>
                      <a:pt x="16974" y="10676"/>
                      <a:pt x="16974" y="10759"/>
                      <a:pt x="17264" y="10759"/>
                    </a:cubicBezTo>
                    <a:cubicBezTo>
                      <a:pt x="17409" y="10759"/>
                      <a:pt x="17554" y="10676"/>
                      <a:pt x="17554" y="10593"/>
                    </a:cubicBezTo>
                    <a:cubicBezTo>
                      <a:pt x="17554" y="10510"/>
                      <a:pt x="17409" y="10428"/>
                      <a:pt x="17264" y="10428"/>
                    </a:cubicBezTo>
                    <a:close/>
                    <a:moveTo>
                      <a:pt x="17264" y="9352"/>
                    </a:moveTo>
                    <a:cubicBezTo>
                      <a:pt x="16684" y="9352"/>
                      <a:pt x="16249" y="9103"/>
                      <a:pt x="16249" y="8855"/>
                    </a:cubicBezTo>
                    <a:cubicBezTo>
                      <a:pt x="16249" y="8524"/>
                      <a:pt x="16684" y="8276"/>
                      <a:pt x="17264" y="8276"/>
                    </a:cubicBezTo>
                    <a:cubicBezTo>
                      <a:pt x="17699" y="8276"/>
                      <a:pt x="18279" y="8524"/>
                      <a:pt x="18279" y="8855"/>
                    </a:cubicBezTo>
                    <a:cubicBezTo>
                      <a:pt x="18279" y="9103"/>
                      <a:pt x="17699" y="9352"/>
                      <a:pt x="17264" y="9352"/>
                    </a:cubicBezTo>
                    <a:close/>
                    <a:moveTo>
                      <a:pt x="17264" y="8607"/>
                    </a:moveTo>
                    <a:cubicBezTo>
                      <a:pt x="16974" y="8607"/>
                      <a:pt x="16974" y="8690"/>
                      <a:pt x="16974" y="8855"/>
                    </a:cubicBezTo>
                    <a:cubicBezTo>
                      <a:pt x="16974" y="8938"/>
                      <a:pt x="16974" y="9021"/>
                      <a:pt x="17264" y="9021"/>
                    </a:cubicBezTo>
                    <a:cubicBezTo>
                      <a:pt x="17409" y="9021"/>
                      <a:pt x="17554" y="8938"/>
                      <a:pt x="17554" y="8855"/>
                    </a:cubicBezTo>
                    <a:cubicBezTo>
                      <a:pt x="17554" y="8690"/>
                      <a:pt x="17409" y="8607"/>
                      <a:pt x="17264" y="8607"/>
                    </a:cubicBezTo>
                    <a:close/>
                    <a:moveTo>
                      <a:pt x="17119" y="7614"/>
                    </a:moveTo>
                    <a:cubicBezTo>
                      <a:pt x="16539" y="7614"/>
                      <a:pt x="16104" y="7366"/>
                      <a:pt x="16104" y="7034"/>
                    </a:cubicBezTo>
                    <a:cubicBezTo>
                      <a:pt x="16104" y="6703"/>
                      <a:pt x="16539" y="6455"/>
                      <a:pt x="17119" y="6455"/>
                    </a:cubicBezTo>
                    <a:cubicBezTo>
                      <a:pt x="17699" y="6455"/>
                      <a:pt x="18134" y="6703"/>
                      <a:pt x="18134" y="7034"/>
                    </a:cubicBezTo>
                    <a:cubicBezTo>
                      <a:pt x="18134" y="7366"/>
                      <a:pt x="17699" y="7614"/>
                      <a:pt x="17119" y="7614"/>
                    </a:cubicBezTo>
                    <a:close/>
                    <a:moveTo>
                      <a:pt x="17119" y="6869"/>
                    </a:moveTo>
                    <a:cubicBezTo>
                      <a:pt x="16974" y="6869"/>
                      <a:pt x="16829" y="6952"/>
                      <a:pt x="16829" y="7034"/>
                    </a:cubicBezTo>
                    <a:cubicBezTo>
                      <a:pt x="16829" y="7117"/>
                      <a:pt x="16974" y="7200"/>
                      <a:pt x="17119" y="7200"/>
                    </a:cubicBezTo>
                    <a:cubicBezTo>
                      <a:pt x="17264" y="7200"/>
                      <a:pt x="17409" y="7117"/>
                      <a:pt x="17409" y="7034"/>
                    </a:cubicBezTo>
                    <a:cubicBezTo>
                      <a:pt x="17409" y="6952"/>
                      <a:pt x="17264" y="6869"/>
                      <a:pt x="17119" y="6869"/>
                    </a:cubicBezTo>
                    <a:close/>
                    <a:moveTo>
                      <a:pt x="16829" y="5876"/>
                    </a:moveTo>
                    <a:cubicBezTo>
                      <a:pt x="16249" y="5876"/>
                      <a:pt x="15814" y="5628"/>
                      <a:pt x="15814" y="5297"/>
                    </a:cubicBezTo>
                    <a:cubicBezTo>
                      <a:pt x="15814" y="4966"/>
                      <a:pt x="16249" y="4717"/>
                      <a:pt x="16829" y="4717"/>
                    </a:cubicBezTo>
                    <a:cubicBezTo>
                      <a:pt x="17409" y="4717"/>
                      <a:pt x="17844" y="4966"/>
                      <a:pt x="17844" y="5297"/>
                    </a:cubicBezTo>
                    <a:cubicBezTo>
                      <a:pt x="17844" y="5628"/>
                      <a:pt x="17409" y="5876"/>
                      <a:pt x="16829" y="5876"/>
                    </a:cubicBezTo>
                    <a:close/>
                    <a:moveTo>
                      <a:pt x="16829" y="5131"/>
                    </a:moveTo>
                    <a:cubicBezTo>
                      <a:pt x="16684" y="5131"/>
                      <a:pt x="16539" y="5214"/>
                      <a:pt x="16539" y="5297"/>
                    </a:cubicBezTo>
                    <a:cubicBezTo>
                      <a:pt x="16539" y="5379"/>
                      <a:pt x="16684" y="5462"/>
                      <a:pt x="16829" y="5462"/>
                    </a:cubicBezTo>
                    <a:cubicBezTo>
                      <a:pt x="16974" y="5462"/>
                      <a:pt x="17119" y="5379"/>
                      <a:pt x="17119" y="5297"/>
                    </a:cubicBezTo>
                    <a:cubicBezTo>
                      <a:pt x="17119" y="5214"/>
                      <a:pt x="16974" y="5131"/>
                      <a:pt x="16829" y="5131"/>
                    </a:cubicBezTo>
                    <a:close/>
                  </a:path>
                </a:pathLst>
              </a:custGeom>
              <a:grpFill/>
              <a:ln w="12700" cap="flat">
                <a:noFill/>
                <a:miter lim="400000"/>
              </a:ln>
              <a:effectLst/>
            </p:spPr>
            <p:txBody>
              <a:bodyPr wrap="square" lIns="45702" tIns="45702" rIns="45702" bIns="45702" numCol="1" anchor="t">
                <a:noAutofit/>
              </a:bodyPr>
              <a:lstStyle/>
              <a:p>
                <a:pPr>
                  <a:lnSpc>
                    <a:spcPts val="2800"/>
                  </a:lnSpc>
                  <a:defRPr sz="2000">
                    <a:solidFill>
                      <a:srgbClr val="000000"/>
                    </a:solidFill>
                  </a:defRPr>
                </a:pPr>
                <a:endParaRPr sz="600" dirty="0">
                  <a:latin typeface="+mn-ea"/>
                  <a:ea typeface="+mn-ea"/>
                  <a:cs typeface="Arial" panose="020B0604020202020204" pitchFamily="34" charset="0"/>
                </a:endParaRPr>
              </a:p>
            </p:txBody>
          </p:sp>
          <p:sp>
            <p:nvSpPr>
              <p:cNvPr id="62" name="Freeform 172"/>
              <p:cNvSpPr/>
              <p:nvPr/>
            </p:nvSpPr>
            <p:spPr>
              <a:xfrm>
                <a:off x="11858" y="36646"/>
                <a:ext cx="285141" cy="452625"/>
              </a:xfrm>
              <a:custGeom>
                <a:avLst/>
                <a:gdLst/>
                <a:ahLst/>
                <a:cxnLst>
                  <a:cxn ang="0">
                    <a:pos x="wd2" y="hd2"/>
                  </a:cxn>
                  <a:cxn ang="5400000">
                    <a:pos x="wd2" y="hd2"/>
                  </a:cxn>
                  <a:cxn ang="10800000">
                    <a:pos x="wd2" y="hd2"/>
                  </a:cxn>
                  <a:cxn ang="16200000">
                    <a:pos x="wd2" y="hd2"/>
                  </a:cxn>
                </a:cxnLst>
                <a:rect l="0" t="0" r="r" b="b"/>
                <a:pathLst>
                  <a:path w="19463" h="21493" extrusionOk="0">
                    <a:moveTo>
                      <a:pt x="14362" y="3"/>
                    </a:moveTo>
                    <a:cubicBezTo>
                      <a:pt x="7541" y="-107"/>
                      <a:pt x="4415" y="2979"/>
                      <a:pt x="4415" y="3089"/>
                    </a:cubicBezTo>
                    <a:cubicBezTo>
                      <a:pt x="3562" y="4301"/>
                      <a:pt x="2709" y="5954"/>
                      <a:pt x="1857" y="8269"/>
                    </a:cubicBezTo>
                    <a:cubicBezTo>
                      <a:pt x="720" y="12126"/>
                      <a:pt x="-417" y="15983"/>
                      <a:pt x="151" y="19069"/>
                    </a:cubicBezTo>
                    <a:cubicBezTo>
                      <a:pt x="151" y="19069"/>
                      <a:pt x="2994" y="21493"/>
                      <a:pt x="6688" y="21493"/>
                    </a:cubicBezTo>
                    <a:cubicBezTo>
                      <a:pt x="10383" y="21493"/>
                      <a:pt x="13794" y="20391"/>
                      <a:pt x="13794" y="18958"/>
                    </a:cubicBezTo>
                    <a:cubicBezTo>
                      <a:pt x="14646" y="13669"/>
                      <a:pt x="14078" y="9481"/>
                      <a:pt x="19194" y="2979"/>
                    </a:cubicBezTo>
                    <a:cubicBezTo>
                      <a:pt x="19194" y="2979"/>
                      <a:pt x="21183" y="113"/>
                      <a:pt x="14362" y="3"/>
                    </a:cubicBezTo>
                    <a:close/>
                  </a:path>
                </a:pathLst>
              </a:custGeom>
              <a:grpFill/>
              <a:ln w="12700" cap="flat">
                <a:noFill/>
                <a:miter lim="400000"/>
              </a:ln>
              <a:effectLst/>
            </p:spPr>
            <p:txBody>
              <a:bodyPr wrap="square" lIns="45702" tIns="45702" rIns="45702" bIns="45702" numCol="1" anchor="t">
                <a:noAutofit/>
              </a:bodyPr>
              <a:lstStyle/>
              <a:p>
                <a:pPr>
                  <a:lnSpc>
                    <a:spcPts val="2800"/>
                  </a:lnSpc>
                  <a:defRPr sz="2000">
                    <a:solidFill>
                      <a:srgbClr val="000000"/>
                    </a:solidFill>
                  </a:defRPr>
                </a:pPr>
                <a:endParaRPr sz="600" dirty="0">
                  <a:latin typeface="+mn-ea"/>
                  <a:ea typeface="+mn-ea"/>
                  <a:cs typeface="Arial" panose="020B0604020202020204" pitchFamily="34" charset="0"/>
                </a:endParaRPr>
              </a:p>
            </p:txBody>
          </p:sp>
        </p:grpSp>
        <p:sp>
          <p:nvSpPr>
            <p:cNvPr id="60" name="1116077366"/>
            <p:cNvSpPr>
              <a:spLocks noEditPoints="1"/>
            </p:cNvSpPr>
            <p:nvPr/>
          </p:nvSpPr>
          <p:spPr bwMode="auto">
            <a:xfrm>
              <a:off x="3344520" y="3250408"/>
              <a:ext cx="321585" cy="301139"/>
            </a:xfrm>
            <a:custGeom>
              <a:avLst/>
              <a:gdLst/>
              <a:ahLst/>
              <a:cxnLst>
                <a:cxn ang="0">
                  <a:pos x="4041" y="6727"/>
                </a:cxn>
                <a:cxn ang="0">
                  <a:pos x="1464" y="6885"/>
                </a:cxn>
                <a:cxn ang="0">
                  <a:pos x="509" y="6378"/>
                </a:cxn>
                <a:cxn ang="0">
                  <a:pos x="1146" y="7426"/>
                </a:cxn>
                <a:cxn ang="0">
                  <a:pos x="1781" y="8505"/>
                </a:cxn>
                <a:cxn ang="0">
                  <a:pos x="2418" y="9583"/>
                </a:cxn>
                <a:cxn ang="0">
                  <a:pos x="3055" y="10662"/>
                </a:cxn>
                <a:cxn ang="0">
                  <a:pos x="3690" y="11741"/>
                </a:cxn>
                <a:cxn ang="0">
                  <a:pos x="4327" y="12820"/>
                </a:cxn>
                <a:cxn ang="0">
                  <a:pos x="12441" y="13581"/>
                </a:cxn>
                <a:cxn ang="0">
                  <a:pos x="8686" y="12629"/>
                </a:cxn>
                <a:cxn ang="0">
                  <a:pos x="8050" y="11550"/>
                </a:cxn>
                <a:cxn ang="0">
                  <a:pos x="7413" y="10440"/>
                </a:cxn>
                <a:cxn ang="0">
                  <a:pos x="6778" y="9361"/>
                </a:cxn>
                <a:cxn ang="0">
                  <a:pos x="6141" y="8283"/>
                </a:cxn>
                <a:cxn ang="0">
                  <a:pos x="5504" y="7203"/>
                </a:cxn>
                <a:cxn ang="0">
                  <a:pos x="4869" y="6092"/>
                </a:cxn>
                <a:cxn ang="0">
                  <a:pos x="1845" y="4157"/>
                </a:cxn>
                <a:cxn ang="0">
                  <a:pos x="3055" y="4030"/>
                </a:cxn>
                <a:cxn ang="0">
                  <a:pos x="11995" y="158"/>
                </a:cxn>
                <a:cxn ang="0">
                  <a:pos x="11327" y="952"/>
                </a:cxn>
                <a:cxn ang="0">
                  <a:pos x="10691" y="1745"/>
                </a:cxn>
                <a:cxn ang="0">
                  <a:pos x="5504" y="2824"/>
                </a:cxn>
                <a:cxn ang="0">
                  <a:pos x="8813" y="5426"/>
                </a:cxn>
                <a:cxn ang="0">
                  <a:pos x="11009" y="6157"/>
                </a:cxn>
                <a:cxn ang="0">
                  <a:pos x="11645" y="6949"/>
                </a:cxn>
                <a:cxn ang="0">
                  <a:pos x="12918" y="7362"/>
                </a:cxn>
                <a:cxn ang="0">
                  <a:pos x="13968" y="6727"/>
                </a:cxn>
                <a:cxn ang="0">
                  <a:pos x="15018" y="6092"/>
                </a:cxn>
                <a:cxn ang="0">
                  <a:pos x="16036" y="5458"/>
                </a:cxn>
                <a:cxn ang="0">
                  <a:pos x="15272" y="4410"/>
                </a:cxn>
                <a:cxn ang="0">
                  <a:pos x="14222" y="5045"/>
                </a:cxn>
                <a:cxn ang="0">
                  <a:pos x="13140" y="5680"/>
                </a:cxn>
                <a:cxn ang="0">
                  <a:pos x="12282" y="5617"/>
                </a:cxn>
                <a:cxn ang="0">
                  <a:pos x="11645" y="4823"/>
                </a:cxn>
                <a:cxn ang="0">
                  <a:pos x="11423" y="2951"/>
                </a:cxn>
                <a:cxn ang="0">
                  <a:pos x="12059" y="2157"/>
                </a:cxn>
                <a:cxn ang="0">
                  <a:pos x="12759" y="1587"/>
                </a:cxn>
                <a:cxn ang="0">
                  <a:pos x="13809" y="2221"/>
                </a:cxn>
                <a:cxn ang="0">
                  <a:pos x="14890" y="2856"/>
                </a:cxn>
                <a:cxn ang="0">
                  <a:pos x="16164" y="2761"/>
                </a:cxn>
                <a:cxn ang="0">
                  <a:pos x="15368" y="1618"/>
                </a:cxn>
                <a:cxn ang="0">
                  <a:pos x="14318" y="984"/>
                </a:cxn>
                <a:cxn ang="0">
                  <a:pos x="13268" y="349"/>
                </a:cxn>
                <a:cxn ang="0">
                  <a:pos x="1336" y="1587"/>
                </a:cxn>
                <a:cxn ang="0">
                  <a:pos x="509" y="2253"/>
                </a:cxn>
                <a:cxn ang="0">
                  <a:pos x="95" y="4443"/>
                </a:cxn>
                <a:cxn ang="0">
                  <a:pos x="732" y="5489"/>
                </a:cxn>
                <a:cxn ang="0">
                  <a:pos x="1973" y="6124"/>
                </a:cxn>
                <a:cxn ang="0">
                  <a:pos x="3977" y="5585"/>
                </a:cxn>
                <a:cxn ang="0">
                  <a:pos x="4614" y="4760"/>
                </a:cxn>
                <a:cxn ang="0">
                  <a:pos x="4391" y="2348"/>
                </a:cxn>
                <a:cxn ang="0">
                  <a:pos x="3659" y="1682"/>
                </a:cxn>
                <a:cxn ang="0">
                  <a:pos x="1778" y="2578"/>
                </a:cxn>
                <a:cxn ang="0">
                  <a:pos x="1340" y="2946"/>
                </a:cxn>
                <a:cxn ang="0">
                  <a:pos x="1147" y="4189"/>
                </a:cxn>
                <a:cxn ang="0">
                  <a:pos x="1498" y="4732"/>
                </a:cxn>
                <a:cxn ang="0">
                  <a:pos x="2323" y="5083"/>
                </a:cxn>
                <a:cxn ang="0">
                  <a:pos x="3289" y="4749"/>
                </a:cxn>
                <a:cxn ang="0">
                  <a:pos x="3640" y="4277"/>
                </a:cxn>
                <a:cxn ang="0">
                  <a:pos x="3482" y="2964"/>
                </a:cxn>
                <a:cxn ang="0">
                  <a:pos x="3061" y="2596"/>
                </a:cxn>
              </a:cxnLst>
              <a:rect l="0" t="0" r="r" b="b"/>
              <a:pathLst>
                <a:path w="16195" h="14309">
                  <a:moveTo>
                    <a:pt x="4772" y="6092"/>
                  </a:moveTo>
                  <a:lnTo>
                    <a:pt x="4741" y="6124"/>
                  </a:lnTo>
                  <a:lnTo>
                    <a:pt x="4709" y="6157"/>
                  </a:lnTo>
                  <a:lnTo>
                    <a:pt x="4677" y="6188"/>
                  </a:lnTo>
                  <a:lnTo>
                    <a:pt x="4646" y="6252"/>
                  </a:lnTo>
                  <a:lnTo>
                    <a:pt x="4614" y="6283"/>
                  </a:lnTo>
                  <a:lnTo>
                    <a:pt x="4582" y="6314"/>
                  </a:lnTo>
                  <a:lnTo>
                    <a:pt x="4550" y="6346"/>
                  </a:lnTo>
                  <a:lnTo>
                    <a:pt x="4518" y="6378"/>
                  </a:lnTo>
                  <a:lnTo>
                    <a:pt x="4486" y="6410"/>
                  </a:lnTo>
                  <a:lnTo>
                    <a:pt x="4455" y="6441"/>
                  </a:lnTo>
                  <a:lnTo>
                    <a:pt x="4391" y="6474"/>
                  </a:lnTo>
                  <a:lnTo>
                    <a:pt x="4359" y="6505"/>
                  </a:lnTo>
                  <a:lnTo>
                    <a:pt x="4327" y="6536"/>
                  </a:lnTo>
                  <a:lnTo>
                    <a:pt x="4263" y="6569"/>
                  </a:lnTo>
                  <a:lnTo>
                    <a:pt x="4232" y="6600"/>
                  </a:lnTo>
                  <a:lnTo>
                    <a:pt x="4200" y="6632"/>
                  </a:lnTo>
                  <a:lnTo>
                    <a:pt x="4137" y="6663"/>
                  </a:lnTo>
                  <a:lnTo>
                    <a:pt x="4073" y="6696"/>
                  </a:lnTo>
                  <a:lnTo>
                    <a:pt x="4041" y="6727"/>
                  </a:lnTo>
                  <a:lnTo>
                    <a:pt x="3977" y="6759"/>
                  </a:lnTo>
                  <a:lnTo>
                    <a:pt x="3913" y="6791"/>
                  </a:lnTo>
                  <a:lnTo>
                    <a:pt x="3850" y="6822"/>
                  </a:lnTo>
                  <a:lnTo>
                    <a:pt x="3787" y="6854"/>
                  </a:lnTo>
                  <a:lnTo>
                    <a:pt x="3723" y="6885"/>
                  </a:lnTo>
                  <a:lnTo>
                    <a:pt x="3628" y="6918"/>
                  </a:lnTo>
                  <a:lnTo>
                    <a:pt x="3532" y="6949"/>
                  </a:lnTo>
                  <a:lnTo>
                    <a:pt x="3436" y="6981"/>
                  </a:lnTo>
                  <a:lnTo>
                    <a:pt x="3309" y="7013"/>
                  </a:lnTo>
                  <a:lnTo>
                    <a:pt x="3181" y="7044"/>
                  </a:lnTo>
                  <a:lnTo>
                    <a:pt x="2991" y="7076"/>
                  </a:lnTo>
                  <a:lnTo>
                    <a:pt x="2641" y="7108"/>
                  </a:lnTo>
                  <a:lnTo>
                    <a:pt x="2513" y="7108"/>
                  </a:lnTo>
                  <a:lnTo>
                    <a:pt x="2163" y="7076"/>
                  </a:lnTo>
                  <a:lnTo>
                    <a:pt x="1973" y="7044"/>
                  </a:lnTo>
                  <a:lnTo>
                    <a:pt x="1845" y="7013"/>
                  </a:lnTo>
                  <a:lnTo>
                    <a:pt x="1719" y="6981"/>
                  </a:lnTo>
                  <a:lnTo>
                    <a:pt x="1623" y="6949"/>
                  </a:lnTo>
                  <a:lnTo>
                    <a:pt x="1559" y="6918"/>
                  </a:lnTo>
                  <a:lnTo>
                    <a:pt x="1464" y="6885"/>
                  </a:lnTo>
                  <a:lnTo>
                    <a:pt x="1368" y="6854"/>
                  </a:lnTo>
                  <a:lnTo>
                    <a:pt x="1305" y="6822"/>
                  </a:lnTo>
                  <a:lnTo>
                    <a:pt x="1241" y="6791"/>
                  </a:lnTo>
                  <a:lnTo>
                    <a:pt x="1177" y="6759"/>
                  </a:lnTo>
                  <a:lnTo>
                    <a:pt x="1113" y="6727"/>
                  </a:lnTo>
                  <a:lnTo>
                    <a:pt x="1082" y="6696"/>
                  </a:lnTo>
                  <a:lnTo>
                    <a:pt x="1018" y="6663"/>
                  </a:lnTo>
                  <a:lnTo>
                    <a:pt x="987" y="6632"/>
                  </a:lnTo>
                  <a:lnTo>
                    <a:pt x="923" y="6600"/>
                  </a:lnTo>
                  <a:lnTo>
                    <a:pt x="891" y="6569"/>
                  </a:lnTo>
                  <a:lnTo>
                    <a:pt x="827" y="6536"/>
                  </a:lnTo>
                  <a:lnTo>
                    <a:pt x="796" y="6505"/>
                  </a:lnTo>
                  <a:lnTo>
                    <a:pt x="763" y="6474"/>
                  </a:lnTo>
                  <a:lnTo>
                    <a:pt x="700" y="6441"/>
                  </a:lnTo>
                  <a:lnTo>
                    <a:pt x="668" y="6410"/>
                  </a:lnTo>
                  <a:lnTo>
                    <a:pt x="637" y="6378"/>
                  </a:lnTo>
                  <a:lnTo>
                    <a:pt x="604" y="6346"/>
                  </a:lnTo>
                  <a:lnTo>
                    <a:pt x="573" y="6314"/>
                  </a:lnTo>
                  <a:lnTo>
                    <a:pt x="509" y="6314"/>
                  </a:lnTo>
                  <a:lnTo>
                    <a:pt x="509" y="6378"/>
                  </a:lnTo>
                  <a:lnTo>
                    <a:pt x="541" y="6410"/>
                  </a:lnTo>
                  <a:lnTo>
                    <a:pt x="573" y="6474"/>
                  </a:lnTo>
                  <a:lnTo>
                    <a:pt x="604" y="6536"/>
                  </a:lnTo>
                  <a:lnTo>
                    <a:pt x="637" y="6569"/>
                  </a:lnTo>
                  <a:lnTo>
                    <a:pt x="668" y="6632"/>
                  </a:lnTo>
                  <a:lnTo>
                    <a:pt x="700" y="6696"/>
                  </a:lnTo>
                  <a:lnTo>
                    <a:pt x="732" y="6727"/>
                  </a:lnTo>
                  <a:lnTo>
                    <a:pt x="763" y="6791"/>
                  </a:lnTo>
                  <a:lnTo>
                    <a:pt x="796" y="6854"/>
                  </a:lnTo>
                  <a:lnTo>
                    <a:pt x="827" y="6918"/>
                  </a:lnTo>
                  <a:lnTo>
                    <a:pt x="859" y="6949"/>
                  </a:lnTo>
                  <a:lnTo>
                    <a:pt x="891" y="7013"/>
                  </a:lnTo>
                  <a:lnTo>
                    <a:pt x="923" y="7076"/>
                  </a:lnTo>
                  <a:lnTo>
                    <a:pt x="954" y="7108"/>
                  </a:lnTo>
                  <a:lnTo>
                    <a:pt x="987" y="7171"/>
                  </a:lnTo>
                  <a:lnTo>
                    <a:pt x="1018" y="7235"/>
                  </a:lnTo>
                  <a:lnTo>
                    <a:pt x="1050" y="7267"/>
                  </a:lnTo>
                  <a:lnTo>
                    <a:pt x="1082" y="7330"/>
                  </a:lnTo>
                  <a:lnTo>
                    <a:pt x="1113" y="7393"/>
                  </a:lnTo>
                  <a:lnTo>
                    <a:pt x="1146" y="7426"/>
                  </a:lnTo>
                  <a:lnTo>
                    <a:pt x="1177" y="7489"/>
                  </a:lnTo>
                  <a:lnTo>
                    <a:pt x="1210" y="7552"/>
                  </a:lnTo>
                  <a:lnTo>
                    <a:pt x="1241" y="7615"/>
                  </a:lnTo>
                  <a:lnTo>
                    <a:pt x="1272" y="7648"/>
                  </a:lnTo>
                  <a:lnTo>
                    <a:pt x="1305" y="7711"/>
                  </a:lnTo>
                  <a:lnTo>
                    <a:pt x="1336" y="7775"/>
                  </a:lnTo>
                  <a:lnTo>
                    <a:pt x="1368" y="7806"/>
                  </a:lnTo>
                  <a:lnTo>
                    <a:pt x="1400" y="7870"/>
                  </a:lnTo>
                  <a:lnTo>
                    <a:pt x="1432" y="7933"/>
                  </a:lnTo>
                  <a:lnTo>
                    <a:pt x="1464" y="7965"/>
                  </a:lnTo>
                  <a:lnTo>
                    <a:pt x="1495" y="8028"/>
                  </a:lnTo>
                  <a:lnTo>
                    <a:pt x="1527" y="8092"/>
                  </a:lnTo>
                  <a:lnTo>
                    <a:pt x="1559" y="8123"/>
                  </a:lnTo>
                  <a:lnTo>
                    <a:pt x="1591" y="8187"/>
                  </a:lnTo>
                  <a:lnTo>
                    <a:pt x="1623" y="8250"/>
                  </a:lnTo>
                  <a:lnTo>
                    <a:pt x="1655" y="8314"/>
                  </a:lnTo>
                  <a:lnTo>
                    <a:pt x="1686" y="8345"/>
                  </a:lnTo>
                  <a:lnTo>
                    <a:pt x="1719" y="8409"/>
                  </a:lnTo>
                  <a:lnTo>
                    <a:pt x="1750" y="8472"/>
                  </a:lnTo>
                  <a:lnTo>
                    <a:pt x="1781" y="8505"/>
                  </a:lnTo>
                  <a:lnTo>
                    <a:pt x="1814" y="8567"/>
                  </a:lnTo>
                  <a:lnTo>
                    <a:pt x="1845" y="8631"/>
                  </a:lnTo>
                  <a:lnTo>
                    <a:pt x="1878" y="8663"/>
                  </a:lnTo>
                  <a:lnTo>
                    <a:pt x="1909" y="8727"/>
                  </a:lnTo>
                  <a:lnTo>
                    <a:pt x="1941" y="8790"/>
                  </a:lnTo>
                  <a:lnTo>
                    <a:pt x="1973" y="8853"/>
                  </a:lnTo>
                  <a:lnTo>
                    <a:pt x="2005" y="8885"/>
                  </a:lnTo>
                  <a:lnTo>
                    <a:pt x="2037" y="8949"/>
                  </a:lnTo>
                  <a:lnTo>
                    <a:pt x="2068" y="9012"/>
                  </a:lnTo>
                  <a:lnTo>
                    <a:pt x="2100" y="9044"/>
                  </a:lnTo>
                  <a:lnTo>
                    <a:pt x="2132" y="9107"/>
                  </a:lnTo>
                  <a:lnTo>
                    <a:pt x="2163" y="9171"/>
                  </a:lnTo>
                  <a:lnTo>
                    <a:pt x="2195" y="9202"/>
                  </a:lnTo>
                  <a:lnTo>
                    <a:pt x="2228" y="9266"/>
                  </a:lnTo>
                  <a:lnTo>
                    <a:pt x="2259" y="9329"/>
                  </a:lnTo>
                  <a:lnTo>
                    <a:pt x="2291" y="9361"/>
                  </a:lnTo>
                  <a:lnTo>
                    <a:pt x="2323" y="9424"/>
                  </a:lnTo>
                  <a:lnTo>
                    <a:pt x="2354" y="9488"/>
                  </a:lnTo>
                  <a:lnTo>
                    <a:pt x="2386" y="9551"/>
                  </a:lnTo>
                  <a:lnTo>
                    <a:pt x="2418" y="9583"/>
                  </a:lnTo>
                  <a:lnTo>
                    <a:pt x="2451" y="9646"/>
                  </a:lnTo>
                  <a:lnTo>
                    <a:pt x="2482" y="9710"/>
                  </a:lnTo>
                  <a:lnTo>
                    <a:pt x="2513" y="9741"/>
                  </a:lnTo>
                  <a:lnTo>
                    <a:pt x="2546" y="9805"/>
                  </a:lnTo>
                  <a:lnTo>
                    <a:pt x="2577" y="9868"/>
                  </a:lnTo>
                  <a:lnTo>
                    <a:pt x="2609" y="9901"/>
                  </a:lnTo>
                  <a:lnTo>
                    <a:pt x="2641" y="9963"/>
                  </a:lnTo>
                  <a:lnTo>
                    <a:pt x="2672" y="10027"/>
                  </a:lnTo>
                  <a:lnTo>
                    <a:pt x="2705" y="10059"/>
                  </a:lnTo>
                  <a:lnTo>
                    <a:pt x="2736" y="10123"/>
                  </a:lnTo>
                  <a:lnTo>
                    <a:pt x="2768" y="10186"/>
                  </a:lnTo>
                  <a:lnTo>
                    <a:pt x="2800" y="10249"/>
                  </a:lnTo>
                  <a:lnTo>
                    <a:pt x="2832" y="10281"/>
                  </a:lnTo>
                  <a:lnTo>
                    <a:pt x="2863" y="10345"/>
                  </a:lnTo>
                  <a:lnTo>
                    <a:pt x="2895" y="10408"/>
                  </a:lnTo>
                  <a:lnTo>
                    <a:pt x="2927" y="10440"/>
                  </a:lnTo>
                  <a:lnTo>
                    <a:pt x="2959" y="10503"/>
                  </a:lnTo>
                  <a:lnTo>
                    <a:pt x="2991" y="10567"/>
                  </a:lnTo>
                  <a:lnTo>
                    <a:pt x="3022" y="10598"/>
                  </a:lnTo>
                  <a:lnTo>
                    <a:pt x="3055" y="10662"/>
                  </a:lnTo>
                  <a:lnTo>
                    <a:pt x="3086" y="10725"/>
                  </a:lnTo>
                  <a:lnTo>
                    <a:pt x="3119" y="10789"/>
                  </a:lnTo>
                  <a:lnTo>
                    <a:pt x="3150" y="10820"/>
                  </a:lnTo>
                  <a:lnTo>
                    <a:pt x="3181" y="10884"/>
                  </a:lnTo>
                  <a:lnTo>
                    <a:pt x="3214" y="10948"/>
                  </a:lnTo>
                  <a:lnTo>
                    <a:pt x="3245" y="10979"/>
                  </a:lnTo>
                  <a:lnTo>
                    <a:pt x="3277" y="11042"/>
                  </a:lnTo>
                  <a:lnTo>
                    <a:pt x="3309" y="11106"/>
                  </a:lnTo>
                  <a:lnTo>
                    <a:pt x="3341" y="11138"/>
                  </a:lnTo>
                  <a:lnTo>
                    <a:pt x="3373" y="11201"/>
                  </a:lnTo>
                  <a:lnTo>
                    <a:pt x="3404" y="11264"/>
                  </a:lnTo>
                  <a:lnTo>
                    <a:pt x="3436" y="11297"/>
                  </a:lnTo>
                  <a:lnTo>
                    <a:pt x="3468" y="11360"/>
                  </a:lnTo>
                  <a:lnTo>
                    <a:pt x="3500" y="11423"/>
                  </a:lnTo>
                  <a:lnTo>
                    <a:pt x="3532" y="11487"/>
                  </a:lnTo>
                  <a:lnTo>
                    <a:pt x="3564" y="11519"/>
                  </a:lnTo>
                  <a:lnTo>
                    <a:pt x="3595" y="11582"/>
                  </a:lnTo>
                  <a:lnTo>
                    <a:pt x="3628" y="11646"/>
                  </a:lnTo>
                  <a:lnTo>
                    <a:pt x="3659" y="11677"/>
                  </a:lnTo>
                  <a:lnTo>
                    <a:pt x="3690" y="11741"/>
                  </a:lnTo>
                  <a:lnTo>
                    <a:pt x="3723" y="11805"/>
                  </a:lnTo>
                  <a:lnTo>
                    <a:pt x="3754" y="11836"/>
                  </a:lnTo>
                  <a:lnTo>
                    <a:pt x="3787" y="11899"/>
                  </a:lnTo>
                  <a:lnTo>
                    <a:pt x="3818" y="11963"/>
                  </a:lnTo>
                  <a:lnTo>
                    <a:pt x="3850" y="11994"/>
                  </a:lnTo>
                  <a:lnTo>
                    <a:pt x="3882" y="12058"/>
                  </a:lnTo>
                  <a:lnTo>
                    <a:pt x="3913" y="12122"/>
                  </a:lnTo>
                  <a:lnTo>
                    <a:pt x="3946" y="12185"/>
                  </a:lnTo>
                  <a:lnTo>
                    <a:pt x="3977" y="12216"/>
                  </a:lnTo>
                  <a:lnTo>
                    <a:pt x="4009" y="12280"/>
                  </a:lnTo>
                  <a:lnTo>
                    <a:pt x="4041" y="12344"/>
                  </a:lnTo>
                  <a:lnTo>
                    <a:pt x="4073" y="12376"/>
                  </a:lnTo>
                  <a:lnTo>
                    <a:pt x="4104" y="12438"/>
                  </a:lnTo>
                  <a:lnTo>
                    <a:pt x="4137" y="12502"/>
                  </a:lnTo>
                  <a:lnTo>
                    <a:pt x="4168" y="12534"/>
                  </a:lnTo>
                  <a:lnTo>
                    <a:pt x="4200" y="12598"/>
                  </a:lnTo>
                  <a:lnTo>
                    <a:pt x="4232" y="12662"/>
                  </a:lnTo>
                  <a:lnTo>
                    <a:pt x="4263" y="12724"/>
                  </a:lnTo>
                  <a:lnTo>
                    <a:pt x="4296" y="12756"/>
                  </a:lnTo>
                  <a:lnTo>
                    <a:pt x="4327" y="12820"/>
                  </a:lnTo>
                  <a:lnTo>
                    <a:pt x="4359" y="12884"/>
                  </a:lnTo>
                  <a:lnTo>
                    <a:pt x="4391" y="12915"/>
                  </a:lnTo>
                  <a:lnTo>
                    <a:pt x="4422" y="12979"/>
                  </a:lnTo>
                  <a:lnTo>
                    <a:pt x="4455" y="13042"/>
                  </a:lnTo>
                  <a:lnTo>
                    <a:pt x="4486" y="13073"/>
                  </a:lnTo>
                  <a:lnTo>
                    <a:pt x="1655" y="13106"/>
                  </a:lnTo>
                  <a:lnTo>
                    <a:pt x="1527" y="13137"/>
                  </a:lnTo>
                  <a:lnTo>
                    <a:pt x="1464" y="13169"/>
                  </a:lnTo>
                  <a:lnTo>
                    <a:pt x="1432" y="13201"/>
                  </a:lnTo>
                  <a:lnTo>
                    <a:pt x="1368" y="13232"/>
                  </a:lnTo>
                  <a:lnTo>
                    <a:pt x="1336" y="13264"/>
                  </a:lnTo>
                  <a:lnTo>
                    <a:pt x="1305" y="13296"/>
                  </a:lnTo>
                  <a:lnTo>
                    <a:pt x="1272" y="13328"/>
                  </a:lnTo>
                  <a:lnTo>
                    <a:pt x="1241" y="13391"/>
                  </a:lnTo>
                  <a:lnTo>
                    <a:pt x="1210" y="13423"/>
                  </a:lnTo>
                  <a:lnTo>
                    <a:pt x="1177" y="13486"/>
                  </a:lnTo>
                  <a:lnTo>
                    <a:pt x="1146" y="13581"/>
                  </a:lnTo>
                  <a:lnTo>
                    <a:pt x="1146" y="14309"/>
                  </a:lnTo>
                  <a:lnTo>
                    <a:pt x="12441" y="14309"/>
                  </a:lnTo>
                  <a:lnTo>
                    <a:pt x="12441" y="13581"/>
                  </a:lnTo>
                  <a:lnTo>
                    <a:pt x="12408" y="13486"/>
                  </a:lnTo>
                  <a:lnTo>
                    <a:pt x="12377" y="13423"/>
                  </a:lnTo>
                  <a:lnTo>
                    <a:pt x="12345" y="13359"/>
                  </a:lnTo>
                  <a:lnTo>
                    <a:pt x="12313" y="13328"/>
                  </a:lnTo>
                  <a:lnTo>
                    <a:pt x="12282" y="13296"/>
                  </a:lnTo>
                  <a:lnTo>
                    <a:pt x="12249" y="13264"/>
                  </a:lnTo>
                  <a:lnTo>
                    <a:pt x="12218" y="13232"/>
                  </a:lnTo>
                  <a:lnTo>
                    <a:pt x="12186" y="13201"/>
                  </a:lnTo>
                  <a:lnTo>
                    <a:pt x="12122" y="13169"/>
                  </a:lnTo>
                  <a:lnTo>
                    <a:pt x="12059" y="13137"/>
                  </a:lnTo>
                  <a:lnTo>
                    <a:pt x="11963" y="13106"/>
                  </a:lnTo>
                  <a:lnTo>
                    <a:pt x="8941" y="13073"/>
                  </a:lnTo>
                  <a:lnTo>
                    <a:pt x="8909" y="13010"/>
                  </a:lnTo>
                  <a:lnTo>
                    <a:pt x="8877" y="12947"/>
                  </a:lnTo>
                  <a:lnTo>
                    <a:pt x="8846" y="12884"/>
                  </a:lnTo>
                  <a:lnTo>
                    <a:pt x="8813" y="12851"/>
                  </a:lnTo>
                  <a:lnTo>
                    <a:pt x="8782" y="12788"/>
                  </a:lnTo>
                  <a:lnTo>
                    <a:pt x="8749" y="12724"/>
                  </a:lnTo>
                  <a:lnTo>
                    <a:pt x="8718" y="12693"/>
                  </a:lnTo>
                  <a:lnTo>
                    <a:pt x="8686" y="12629"/>
                  </a:lnTo>
                  <a:lnTo>
                    <a:pt x="8654" y="12566"/>
                  </a:lnTo>
                  <a:lnTo>
                    <a:pt x="8623" y="12502"/>
                  </a:lnTo>
                  <a:lnTo>
                    <a:pt x="8590" y="12471"/>
                  </a:lnTo>
                  <a:lnTo>
                    <a:pt x="8559" y="12407"/>
                  </a:lnTo>
                  <a:lnTo>
                    <a:pt x="8527" y="12344"/>
                  </a:lnTo>
                  <a:lnTo>
                    <a:pt x="8495" y="12312"/>
                  </a:lnTo>
                  <a:lnTo>
                    <a:pt x="8463" y="12249"/>
                  </a:lnTo>
                  <a:lnTo>
                    <a:pt x="8432" y="12185"/>
                  </a:lnTo>
                  <a:lnTo>
                    <a:pt x="8400" y="12154"/>
                  </a:lnTo>
                  <a:lnTo>
                    <a:pt x="8368" y="12090"/>
                  </a:lnTo>
                  <a:lnTo>
                    <a:pt x="8336" y="12027"/>
                  </a:lnTo>
                  <a:lnTo>
                    <a:pt x="8304" y="11963"/>
                  </a:lnTo>
                  <a:lnTo>
                    <a:pt x="8273" y="11932"/>
                  </a:lnTo>
                  <a:lnTo>
                    <a:pt x="8240" y="11868"/>
                  </a:lnTo>
                  <a:lnTo>
                    <a:pt x="8209" y="11805"/>
                  </a:lnTo>
                  <a:lnTo>
                    <a:pt x="8177" y="11772"/>
                  </a:lnTo>
                  <a:lnTo>
                    <a:pt x="8145" y="11709"/>
                  </a:lnTo>
                  <a:lnTo>
                    <a:pt x="8114" y="11646"/>
                  </a:lnTo>
                  <a:lnTo>
                    <a:pt x="8081" y="11582"/>
                  </a:lnTo>
                  <a:lnTo>
                    <a:pt x="8050" y="11550"/>
                  </a:lnTo>
                  <a:lnTo>
                    <a:pt x="8018" y="11487"/>
                  </a:lnTo>
                  <a:lnTo>
                    <a:pt x="7986" y="11423"/>
                  </a:lnTo>
                  <a:lnTo>
                    <a:pt x="7955" y="11392"/>
                  </a:lnTo>
                  <a:lnTo>
                    <a:pt x="7922" y="11328"/>
                  </a:lnTo>
                  <a:lnTo>
                    <a:pt x="7891" y="11264"/>
                  </a:lnTo>
                  <a:lnTo>
                    <a:pt x="7859" y="11201"/>
                  </a:lnTo>
                  <a:lnTo>
                    <a:pt x="7827" y="11170"/>
                  </a:lnTo>
                  <a:lnTo>
                    <a:pt x="7795" y="11106"/>
                  </a:lnTo>
                  <a:lnTo>
                    <a:pt x="7763" y="11042"/>
                  </a:lnTo>
                  <a:lnTo>
                    <a:pt x="7732" y="11011"/>
                  </a:lnTo>
                  <a:lnTo>
                    <a:pt x="7700" y="10948"/>
                  </a:lnTo>
                  <a:lnTo>
                    <a:pt x="7668" y="10884"/>
                  </a:lnTo>
                  <a:lnTo>
                    <a:pt x="7636" y="10820"/>
                  </a:lnTo>
                  <a:lnTo>
                    <a:pt x="7605" y="10789"/>
                  </a:lnTo>
                  <a:lnTo>
                    <a:pt x="7572" y="10725"/>
                  </a:lnTo>
                  <a:lnTo>
                    <a:pt x="7541" y="10662"/>
                  </a:lnTo>
                  <a:lnTo>
                    <a:pt x="7509" y="10631"/>
                  </a:lnTo>
                  <a:lnTo>
                    <a:pt x="7477" y="10567"/>
                  </a:lnTo>
                  <a:lnTo>
                    <a:pt x="7446" y="10503"/>
                  </a:lnTo>
                  <a:lnTo>
                    <a:pt x="7413" y="10440"/>
                  </a:lnTo>
                  <a:lnTo>
                    <a:pt x="7382" y="10408"/>
                  </a:lnTo>
                  <a:lnTo>
                    <a:pt x="7349" y="10345"/>
                  </a:lnTo>
                  <a:lnTo>
                    <a:pt x="7318" y="10281"/>
                  </a:lnTo>
                  <a:lnTo>
                    <a:pt x="7286" y="10249"/>
                  </a:lnTo>
                  <a:lnTo>
                    <a:pt x="7254" y="10186"/>
                  </a:lnTo>
                  <a:lnTo>
                    <a:pt x="7223" y="10123"/>
                  </a:lnTo>
                  <a:lnTo>
                    <a:pt x="7191" y="10059"/>
                  </a:lnTo>
                  <a:lnTo>
                    <a:pt x="7159" y="10027"/>
                  </a:lnTo>
                  <a:lnTo>
                    <a:pt x="7127" y="9963"/>
                  </a:lnTo>
                  <a:lnTo>
                    <a:pt x="7095" y="9901"/>
                  </a:lnTo>
                  <a:lnTo>
                    <a:pt x="7063" y="9868"/>
                  </a:lnTo>
                  <a:lnTo>
                    <a:pt x="7032" y="9805"/>
                  </a:lnTo>
                  <a:lnTo>
                    <a:pt x="7000" y="9741"/>
                  </a:lnTo>
                  <a:lnTo>
                    <a:pt x="6968" y="9679"/>
                  </a:lnTo>
                  <a:lnTo>
                    <a:pt x="6937" y="9646"/>
                  </a:lnTo>
                  <a:lnTo>
                    <a:pt x="6904" y="9583"/>
                  </a:lnTo>
                  <a:lnTo>
                    <a:pt x="6873" y="9519"/>
                  </a:lnTo>
                  <a:lnTo>
                    <a:pt x="6840" y="9488"/>
                  </a:lnTo>
                  <a:lnTo>
                    <a:pt x="6809" y="9424"/>
                  </a:lnTo>
                  <a:lnTo>
                    <a:pt x="6778" y="9361"/>
                  </a:lnTo>
                  <a:lnTo>
                    <a:pt x="6745" y="9298"/>
                  </a:lnTo>
                  <a:lnTo>
                    <a:pt x="6714" y="9266"/>
                  </a:lnTo>
                  <a:lnTo>
                    <a:pt x="6681" y="9202"/>
                  </a:lnTo>
                  <a:lnTo>
                    <a:pt x="6650" y="9139"/>
                  </a:lnTo>
                  <a:lnTo>
                    <a:pt x="6618" y="9107"/>
                  </a:lnTo>
                  <a:lnTo>
                    <a:pt x="6586" y="9044"/>
                  </a:lnTo>
                  <a:lnTo>
                    <a:pt x="6554" y="8980"/>
                  </a:lnTo>
                  <a:lnTo>
                    <a:pt x="6523" y="8917"/>
                  </a:lnTo>
                  <a:lnTo>
                    <a:pt x="6491" y="8885"/>
                  </a:lnTo>
                  <a:lnTo>
                    <a:pt x="6459" y="8822"/>
                  </a:lnTo>
                  <a:lnTo>
                    <a:pt x="6427" y="8758"/>
                  </a:lnTo>
                  <a:lnTo>
                    <a:pt x="6395" y="8727"/>
                  </a:lnTo>
                  <a:lnTo>
                    <a:pt x="6364" y="8663"/>
                  </a:lnTo>
                  <a:lnTo>
                    <a:pt x="6331" y="8600"/>
                  </a:lnTo>
                  <a:lnTo>
                    <a:pt x="6300" y="8536"/>
                  </a:lnTo>
                  <a:lnTo>
                    <a:pt x="6267" y="8505"/>
                  </a:lnTo>
                  <a:lnTo>
                    <a:pt x="6236" y="8441"/>
                  </a:lnTo>
                  <a:lnTo>
                    <a:pt x="6205" y="8377"/>
                  </a:lnTo>
                  <a:lnTo>
                    <a:pt x="6172" y="8345"/>
                  </a:lnTo>
                  <a:lnTo>
                    <a:pt x="6141" y="8283"/>
                  </a:lnTo>
                  <a:lnTo>
                    <a:pt x="6109" y="8219"/>
                  </a:lnTo>
                  <a:lnTo>
                    <a:pt x="6077" y="8155"/>
                  </a:lnTo>
                  <a:lnTo>
                    <a:pt x="6045" y="8123"/>
                  </a:lnTo>
                  <a:lnTo>
                    <a:pt x="6013" y="8059"/>
                  </a:lnTo>
                  <a:lnTo>
                    <a:pt x="5982" y="7997"/>
                  </a:lnTo>
                  <a:lnTo>
                    <a:pt x="5950" y="7965"/>
                  </a:lnTo>
                  <a:lnTo>
                    <a:pt x="5918" y="7901"/>
                  </a:lnTo>
                  <a:lnTo>
                    <a:pt x="5886" y="7837"/>
                  </a:lnTo>
                  <a:lnTo>
                    <a:pt x="5854" y="7775"/>
                  </a:lnTo>
                  <a:lnTo>
                    <a:pt x="5822" y="7743"/>
                  </a:lnTo>
                  <a:lnTo>
                    <a:pt x="5791" y="7679"/>
                  </a:lnTo>
                  <a:lnTo>
                    <a:pt x="5759" y="7615"/>
                  </a:lnTo>
                  <a:lnTo>
                    <a:pt x="5727" y="7584"/>
                  </a:lnTo>
                  <a:lnTo>
                    <a:pt x="5696" y="7520"/>
                  </a:lnTo>
                  <a:lnTo>
                    <a:pt x="5663" y="7457"/>
                  </a:lnTo>
                  <a:lnTo>
                    <a:pt x="5632" y="7393"/>
                  </a:lnTo>
                  <a:lnTo>
                    <a:pt x="5599" y="7362"/>
                  </a:lnTo>
                  <a:lnTo>
                    <a:pt x="5568" y="7298"/>
                  </a:lnTo>
                  <a:lnTo>
                    <a:pt x="5537" y="7235"/>
                  </a:lnTo>
                  <a:lnTo>
                    <a:pt x="5504" y="7203"/>
                  </a:lnTo>
                  <a:lnTo>
                    <a:pt x="5473" y="7140"/>
                  </a:lnTo>
                  <a:lnTo>
                    <a:pt x="5441" y="7076"/>
                  </a:lnTo>
                  <a:lnTo>
                    <a:pt x="5409" y="7013"/>
                  </a:lnTo>
                  <a:lnTo>
                    <a:pt x="5377" y="6981"/>
                  </a:lnTo>
                  <a:lnTo>
                    <a:pt x="5345" y="6918"/>
                  </a:lnTo>
                  <a:lnTo>
                    <a:pt x="5314" y="6854"/>
                  </a:lnTo>
                  <a:lnTo>
                    <a:pt x="5282" y="6822"/>
                  </a:lnTo>
                  <a:lnTo>
                    <a:pt x="5249" y="6759"/>
                  </a:lnTo>
                  <a:lnTo>
                    <a:pt x="5218" y="6696"/>
                  </a:lnTo>
                  <a:lnTo>
                    <a:pt x="5186" y="6632"/>
                  </a:lnTo>
                  <a:lnTo>
                    <a:pt x="5154" y="6600"/>
                  </a:lnTo>
                  <a:lnTo>
                    <a:pt x="5123" y="6536"/>
                  </a:lnTo>
                  <a:lnTo>
                    <a:pt x="5091" y="6474"/>
                  </a:lnTo>
                  <a:lnTo>
                    <a:pt x="5059" y="6441"/>
                  </a:lnTo>
                  <a:lnTo>
                    <a:pt x="5028" y="6378"/>
                  </a:lnTo>
                  <a:lnTo>
                    <a:pt x="4995" y="6314"/>
                  </a:lnTo>
                  <a:lnTo>
                    <a:pt x="4964" y="6252"/>
                  </a:lnTo>
                  <a:lnTo>
                    <a:pt x="4931" y="6219"/>
                  </a:lnTo>
                  <a:lnTo>
                    <a:pt x="4900" y="6157"/>
                  </a:lnTo>
                  <a:lnTo>
                    <a:pt x="4869" y="6092"/>
                  </a:lnTo>
                  <a:lnTo>
                    <a:pt x="4836" y="6061"/>
                  </a:lnTo>
                  <a:lnTo>
                    <a:pt x="4805" y="6061"/>
                  </a:lnTo>
                  <a:lnTo>
                    <a:pt x="4772" y="6092"/>
                  </a:lnTo>
                  <a:close/>
                  <a:moveTo>
                    <a:pt x="2132" y="3110"/>
                  </a:moveTo>
                  <a:lnTo>
                    <a:pt x="2068" y="3141"/>
                  </a:lnTo>
                  <a:lnTo>
                    <a:pt x="2005" y="3173"/>
                  </a:lnTo>
                  <a:lnTo>
                    <a:pt x="1973" y="3205"/>
                  </a:lnTo>
                  <a:lnTo>
                    <a:pt x="1941" y="3236"/>
                  </a:lnTo>
                  <a:lnTo>
                    <a:pt x="1909" y="3269"/>
                  </a:lnTo>
                  <a:lnTo>
                    <a:pt x="1878" y="3300"/>
                  </a:lnTo>
                  <a:lnTo>
                    <a:pt x="1845" y="3332"/>
                  </a:lnTo>
                  <a:lnTo>
                    <a:pt x="1814" y="3395"/>
                  </a:lnTo>
                  <a:lnTo>
                    <a:pt x="1781" y="3427"/>
                  </a:lnTo>
                  <a:lnTo>
                    <a:pt x="1750" y="3522"/>
                  </a:lnTo>
                  <a:lnTo>
                    <a:pt x="1719" y="3649"/>
                  </a:lnTo>
                  <a:lnTo>
                    <a:pt x="1719" y="3840"/>
                  </a:lnTo>
                  <a:lnTo>
                    <a:pt x="1750" y="3998"/>
                  </a:lnTo>
                  <a:lnTo>
                    <a:pt x="1781" y="4062"/>
                  </a:lnTo>
                  <a:lnTo>
                    <a:pt x="1814" y="4126"/>
                  </a:lnTo>
                  <a:lnTo>
                    <a:pt x="1845" y="4157"/>
                  </a:lnTo>
                  <a:lnTo>
                    <a:pt x="1878" y="4188"/>
                  </a:lnTo>
                  <a:lnTo>
                    <a:pt x="1909" y="4252"/>
                  </a:lnTo>
                  <a:lnTo>
                    <a:pt x="1973" y="4284"/>
                  </a:lnTo>
                  <a:lnTo>
                    <a:pt x="2005" y="4315"/>
                  </a:lnTo>
                  <a:lnTo>
                    <a:pt x="2037" y="4348"/>
                  </a:lnTo>
                  <a:lnTo>
                    <a:pt x="2100" y="4379"/>
                  </a:lnTo>
                  <a:lnTo>
                    <a:pt x="2195" y="4410"/>
                  </a:lnTo>
                  <a:lnTo>
                    <a:pt x="2323" y="4443"/>
                  </a:lnTo>
                  <a:lnTo>
                    <a:pt x="2482" y="4443"/>
                  </a:lnTo>
                  <a:lnTo>
                    <a:pt x="2641" y="4410"/>
                  </a:lnTo>
                  <a:lnTo>
                    <a:pt x="2705" y="4379"/>
                  </a:lnTo>
                  <a:lnTo>
                    <a:pt x="2768" y="4348"/>
                  </a:lnTo>
                  <a:lnTo>
                    <a:pt x="2832" y="4315"/>
                  </a:lnTo>
                  <a:lnTo>
                    <a:pt x="2863" y="4284"/>
                  </a:lnTo>
                  <a:lnTo>
                    <a:pt x="2895" y="4252"/>
                  </a:lnTo>
                  <a:lnTo>
                    <a:pt x="2927" y="4221"/>
                  </a:lnTo>
                  <a:lnTo>
                    <a:pt x="2959" y="4188"/>
                  </a:lnTo>
                  <a:lnTo>
                    <a:pt x="2991" y="4157"/>
                  </a:lnTo>
                  <a:lnTo>
                    <a:pt x="3022" y="4093"/>
                  </a:lnTo>
                  <a:lnTo>
                    <a:pt x="3055" y="4030"/>
                  </a:lnTo>
                  <a:lnTo>
                    <a:pt x="3086" y="3935"/>
                  </a:lnTo>
                  <a:lnTo>
                    <a:pt x="3086" y="3554"/>
                  </a:lnTo>
                  <a:lnTo>
                    <a:pt x="3055" y="3458"/>
                  </a:lnTo>
                  <a:lnTo>
                    <a:pt x="3022" y="3395"/>
                  </a:lnTo>
                  <a:lnTo>
                    <a:pt x="2991" y="3363"/>
                  </a:lnTo>
                  <a:lnTo>
                    <a:pt x="2959" y="3300"/>
                  </a:lnTo>
                  <a:lnTo>
                    <a:pt x="2927" y="3269"/>
                  </a:lnTo>
                  <a:lnTo>
                    <a:pt x="2895" y="3236"/>
                  </a:lnTo>
                  <a:lnTo>
                    <a:pt x="2863" y="3205"/>
                  </a:lnTo>
                  <a:lnTo>
                    <a:pt x="2800" y="3173"/>
                  </a:lnTo>
                  <a:lnTo>
                    <a:pt x="2768" y="3141"/>
                  </a:lnTo>
                  <a:lnTo>
                    <a:pt x="2705" y="3110"/>
                  </a:lnTo>
                  <a:lnTo>
                    <a:pt x="2609" y="3078"/>
                  </a:lnTo>
                  <a:lnTo>
                    <a:pt x="2228" y="3078"/>
                  </a:lnTo>
                  <a:lnTo>
                    <a:pt x="2132" y="3110"/>
                  </a:lnTo>
                  <a:close/>
                  <a:moveTo>
                    <a:pt x="12154" y="31"/>
                  </a:moveTo>
                  <a:lnTo>
                    <a:pt x="12091" y="64"/>
                  </a:lnTo>
                  <a:lnTo>
                    <a:pt x="12059" y="95"/>
                  </a:lnTo>
                  <a:lnTo>
                    <a:pt x="12027" y="127"/>
                  </a:lnTo>
                  <a:lnTo>
                    <a:pt x="11995" y="158"/>
                  </a:lnTo>
                  <a:lnTo>
                    <a:pt x="11932" y="191"/>
                  </a:lnTo>
                  <a:lnTo>
                    <a:pt x="11899" y="253"/>
                  </a:lnTo>
                  <a:lnTo>
                    <a:pt x="11868" y="286"/>
                  </a:lnTo>
                  <a:lnTo>
                    <a:pt x="11837" y="317"/>
                  </a:lnTo>
                  <a:lnTo>
                    <a:pt x="11804" y="349"/>
                  </a:lnTo>
                  <a:lnTo>
                    <a:pt x="11773" y="413"/>
                  </a:lnTo>
                  <a:lnTo>
                    <a:pt x="11740" y="444"/>
                  </a:lnTo>
                  <a:lnTo>
                    <a:pt x="11709" y="476"/>
                  </a:lnTo>
                  <a:lnTo>
                    <a:pt x="11677" y="508"/>
                  </a:lnTo>
                  <a:lnTo>
                    <a:pt x="11645" y="571"/>
                  </a:lnTo>
                  <a:lnTo>
                    <a:pt x="11614" y="603"/>
                  </a:lnTo>
                  <a:lnTo>
                    <a:pt x="11581" y="635"/>
                  </a:lnTo>
                  <a:lnTo>
                    <a:pt x="11550" y="666"/>
                  </a:lnTo>
                  <a:lnTo>
                    <a:pt x="11518" y="730"/>
                  </a:lnTo>
                  <a:lnTo>
                    <a:pt x="11486" y="762"/>
                  </a:lnTo>
                  <a:lnTo>
                    <a:pt x="11454" y="793"/>
                  </a:lnTo>
                  <a:lnTo>
                    <a:pt x="11423" y="825"/>
                  </a:lnTo>
                  <a:lnTo>
                    <a:pt x="11390" y="888"/>
                  </a:lnTo>
                  <a:lnTo>
                    <a:pt x="11359" y="921"/>
                  </a:lnTo>
                  <a:lnTo>
                    <a:pt x="11327" y="952"/>
                  </a:lnTo>
                  <a:lnTo>
                    <a:pt x="11295" y="984"/>
                  </a:lnTo>
                  <a:lnTo>
                    <a:pt x="11264" y="1047"/>
                  </a:lnTo>
                  <a:lnTo>
                    <a:pt x="11231" y="1079"/>
                  </a:lnTo>
                  <a:lnTo>
                    <a:pt x="11200" y="1110"/>
                  </a:lnTo>
                  <a:lnTo>
                    <a:pt x="11167" y="1143"/>
                  </a:lnTo>
                  <a:lnTo>
                    <a:pt x="11136" y="1206"/>
                  </a:lnTo>
                  <a:lnTo>
                    <a:pt x="11104" y="1238"/>
                  </a:lnTo>
                  <a:lnTo>
                    <a:pt x="11072" y="1269"/>
                  </a:lnTo>
                  <a:lnTo>
                    <a:pt x="11041" y="1301"/>
                  </a:lnTo>
                  <a:lnTo>
                    <a:pt x="11009" y="1365"/>
                  </a:lnTo>
                  <a:lnTo>
                    <a:pt x="10977" y="1396"/>
                  </a:lnTo>
                  <a:lnTo>
                    <a:pt x="10945" y="1428"/>
                  </a:lnTo>
                  <a:lnTo>
                    <a:pt x="10913" y="1460"/>
                  </a:lnTo>
                  <a:lnTo>
                    <a:pt x="10881" y="1523"/>
                  </a:lnTo>
                  <a:lnTo>
                    <a:pt x="10850" y="1555"/>
                  </a:lnTo>
                  <a:lnTo>
                    <a:pt x="10818" y="1587"/>
                  </a:lnTo>
                  <a:lnTo>
                    <a:pt x="10786" y="1618"/>
                  </a:lnTo>
                  <a:lnTo>
                    <a:pt x="10754" y="1682"/>
                  </a:lnTo>
                  <a:lnTo>
                    <a:pt x="10722" y="1713"/>
                  </a:lnTo>
                  <a:lnTo>
                    <a:pt x="10691" y="1745"/>
                  </a:lnTo>
                  <a:lnTo>
                    <a:pt x="10658" y="1777"/>
                  </a:lnTo>
                  <a:lnTo>
                    <a:pt x="10627" y="1840"/>
                  </a:lnTo>
                  <a:lnTo>
                    <a:pt x="9100" y="1873"/>
                  </a:lnTo>
                  <a:lnTo>
                    <a:pt x="9036" y="1904"/>
                  </a:lnTo>
                  <a:lnTo>
                    <a:pt x="8972" y="1935"/>
                  </a:lnTo>
                  <a:lnTo>
                    <a:pt x="8909" y="1967"/>
                  </a:lnTo>
                  <a:lnTo>
                    <a:pt x="8877" y="1999"/>
                  </a:lnTo>
                  <a:lnTo>
                    <a:pt x="8846" y="2031"/>
                  </a:lnTo>
                  <a:lnTo>
                    <a:pt x="8813" y="2062"/>
                  </a:lnTo>
                  <a:lnTo>
                    <a:pt x="8782" y="2095"/>
                  </a:lnTo>
                  <a:lnTo>
                    <a:pt x="8749" y="2157"/>
                  </a:lnTo>
                  <a:lnTo>
                    <a:pt x="8718" y="2190"/>
                  </a:lnTo>
                  <a:lnTo>
                    <a:pt x="8686" y="2284"/>
                  </a:lnTo>
                  <a:lnTo>
                    <a:pt x="8654" y="2412"/>
                  </a:lnTo>
                  <a:lnTo>
                    <a:pt x="8654" y="2475"/>
                  </a:lnTo>
                  <a:lnTo>
                    <a:pt x="5409" y="2475"/>
                  </a:lnTo>
                  <a:lnTo>
                    <a:pt x="5409" y="2570"/>
                  </a:lnTo>
                  <a:lnTo>
                    <a:pt x="5441" y="2666"/>
                  </a:lnTo>
                  <a:lnTo>
                    <a:pt x="5473" y="2761"/>
                  </a:lnTo>
                  <a:lnTo>
                    <a:pt x="5504" y="2824"/>
                  </a:lnTo>
                  <a:lnTo>
                    <a:pt x="5537" y="2919"/>
                  </a:lnTo>
                  <a:lnTo>
                    <a:pt x="5568" y="3047"/>
                  </a:lnTo>
                  <a:lnTo>
                    <a:pt x="5599" y="3205"/>
                  </a:lnTo>
                  <a:lnTo>
                    <a:pt x="5632" y="3427"/>
                  </a:lnTo>
                  <a:lnTo>
                    <a:pt x="5632" y="3966"/>
                  </a:lnTo>
                  <a:lnTo>
                    <a:pt x="5599" y="4221"/>
                  </a:lnTo>
                  <a:lnTo>
                    <a:pt x="5568" y="4379"/>
                  </a:lnTo>
                  <a:lnTo>
                    <a:pt x="5537" y="4506"/>
                  </a:lnTo>
                  <a:lnTo>
                    <a:pt x="5504" y="4633"/>
                  </a:lnTo>
                  <a:lnTo>
                    <a:pt x="5473" y="4728"/>
                  </a:lnTo>
                  <a:lnTo>
                    <a:pt x="5441" y="4823"/>
                  </a:lnTo>
                  <a:lnTo>
                    <a:pt x="5409" y="4918"/>
                  </a:lnTo>
                  <a:lnTo>
                    <a:pt x="5409" y="5014"/>
                  </a:lnTo>
                  <a:lnTo>
                    <a:pt x="8654" y="5014"/>
                  </a:lnTo>
                  <a:lnTo>
                    <a:pt x="8654" y="5109"/>
                  </a:lnTo>
                  <a:lnTo>
                    <a:pt x="8686" y="5236"/>
                  </a:lnTo>
                  <a:lnTo>
                    <a:pt x="8718" y="5300"/>
                  </a:lnTo>
                  <a:lnTo>
                    <a:pt x="8749" y="5363"/>
                  </a:lnTo>
                  <a:lnTo>
                    <a:pt x="8782" y="5395"/>
                  </a:lnTo>
                  <a:lnTo>
                    <a:pt x="8813" y="5426"/>
                  </a:lnTo>
                  <a:lnTo>
                    <a:pt x="8846" y="5458"/>
                  </a:lnTo>
                  <a:lnTo>
                    <a:pt x="8877" y="5489"/>
                  </a:lnTo>
                  <a:lnTo>
                    <a:pt x="8909" y="5522"/>
                  </a:lnTo>
                  <a:lnTo>
                    <a:pt x="8941" y="5553"/>
                  </a:lnTo>
                  <a:lnTo>
                    <a:pt x="9004" y="5585"/>
                  </a:lnTo>
                  <a:lnTo>
                    <a:pt x="9068" y="5617"/>
                  </a:lnTo>
                  <a:lnTo>
                    <a:pt x="9227" y="5648"/>
                  </a:lnTo>
                  <a:lnTo>
                    <a:pt x="10627" y="5680"/>
                  </a:lnTo>
                  <a:lnTo>
                    <a:pt x="10658" y="5711"/>
                  </a:lnTo>
                  <a:lnTo>
                    <a:pt x="10691" y="5744"/>
                  </a:lnTo>
                  <a:lnTo>
                    <a:pt x="10722" y="5775"/>
                  </a:lnTo>
                  <a:lnTo>
                    <a:pt x="10754" y="5839"/>
                  </a:lnTo>
                  <a:lnTo>
                    <a:pt x="10786" y="5870"/>
                  </a:lnTo>
                  <a:lnTo>
                    <a:pt x="10818" y="5902"/>
                  </a:lnTo>
                  <a:lnTo>
                    <a:pt x="10850" y="5934"/>
                  </a:lnTo>
                  <a:lnTo>
                    <a:pt x="10881" y="5997"/>
                  </a:lnTo>
                  <a:lnTo>
                    <a:pt x="10913" y="6029"/>
                  </a:lnTo>
                  <a:lnTo>
                    <a:pt x="10945" y="6061"/>
                  </a:lnTo>
                  <a:lnTo>
                    <a:pt x="10977" y="6092"/>
                  </a:lnTo>
                  <a:lnTo>
                    <a:pt x="11009" y="6157"/>
                  </a:lnTo>
                  <a:lnTo>
                    <a:pt x="11041" y="6188"/>
                  </a:lnTo>
                  <a:lnTo>
                    <a:pt x="11072" y="6219"/>
                  </a:lnTo>
                  <a:lnTo>
                    <a:pt x="11104" y="6252"/>
                  </a:lnTo>
                  <a:lnTo>
                    <a:pt x="11136" y="6314"/>
                  </a:lnTo>
                  <a:lnTo>
                    <a:pt x="11167" y="6346"/>
                  </a:lnTo>
                  <a:lnTo>
                    <a:pt x="11200" y="6378"/>
                  </a:lnTo>
                  <a:lnTo>
                    <a:pt x="11231" y="6410"/>
                  </a:lnTo>
                  <a:lnTo>
                    <a:pt x="11264" y="6474"/>
                  </a:lnTo>
                  <a:lnTo>
                    <a:pt x="11295" y="6505"/>
                  </a:lnTo>
                  <a:lnTo>
                    <a:pt x="11327" y="6536"/>
                  </a:lnTo>
                  <a:lnTo>
                    <a:pt x="11359" y="6569"/>
                  </a:lnTo>
                  <a:lnTo>
                    <a:pt x="11390" y="6632"/>
                  </a:lnTo>
                  <a:lnTo>
                    <a:pt x="11423" y="6663"/>
                  </a:lnTo>
                  <a:lnTo>
                    <a:pt x="11454" y="6696"/>
                  </a:lnTo>
                  <a:lnTo>
                    <a:pt x="11486" y="6727"/>
                  </a:lnTo>
                  <a:lnTo>
                    <a:pt x="11518" y="6791"/>
                  </a:lnTo>
                  <a:lnTo>
                    <a:pt x="11550" y="6822"/>
                  </a:lnTo>
                  <a:lnTo>
                    <a:pt x="11581" y="6854"/>
                  </a:lnTo>
                  <a:lnTo>
                    <a:pt x="11614" y="6885"/>
                  </a:lnTo>
                  <a:lnTo>
                    <a:pt x="11645" y="6949"/>
                  </a:lnTo>
                  <a:lnTo>
                    <a:pt x="11677" y="6981"/>
                  </a:lnTo>
                  <a:lnTo>
                    <a:pt x="11709" y="7013"/>
                  </a:lnTo>
                  <a:lnTo>
                    <a:pt x="11740" y="7044"/>
                  </a:lnTo>
                  <a:lnTo>
                    <a:pt x="11773" y="7108"/>
                  </a:lnTo>
                  <a:lnTo>
                    <a:pt x="11804" y="7140"/>
                  </a:lnTo>
                  <a:lnTo>
                    <a:pt x="11837" y="7171"/>
                  </a:lnTo>
                  <a:lnTo>
                    <a:pt x="11868" y="7203"/>
                  </a:lnTo>
                  <a:lnTo>
                    <a:pt x="11899" y="7267"/>
                  </a:lnTo>
                  <a:lnTo>
                    <a:pt x="11932" y="7298"/>
                  </a:lnTo>
                  <a:lnTo>
                    <a:pt x="11963" y="7330"/>
                  </a:lnTo>
                  <a:lnTo>
                    <a:pt x="11995" y="7362"/>
                  </a:lnTo>
                  <a:lnTo>
                    <a:pt x="12059" y="7393"/>
                  </a:lnTo>
                  <a:lnTo>
                    <a:pt x="12091" y="7426"/>
                  </a:lnTo>
                  <a:lnTo>
                    <a:pt x="12154" y="7457"/>
                  </a:lnTo>
                  <a:lnTo>
                    <a:pt x="12218" y="7489"/>
                  </a:lnTo>
                  <a:lnTo>
                    <a:pt x="12631" y="7489"/>
                  </a:lnTo>
                  <a:lnTo>
                    <a:pt x="12727" y="7457"/>
                  </a:lnTo>
                  <a:lnTo>
                    <a:pt x="12791" y="7426"/>
                  </a:lnTo>
                  <a:lnTo>
                    <a:pt x="12854" y="7393"/>
                  </a:lnTo>
                  <a:lnTo>
                    <a:pt x="12918" y="7362"/>
                  </a:lnTo>
                  <a:lnTo>
                    <a:pt x="12950" y="7330"/>
                  </a:lnTo>
                  <a:lnTo>
                    <a:pt x="13014" y="7298"/>
                  </a:lnTo>
                  <a:lnTo>
                    <a:pt x="13076" y="7267"/>
                  </a:lnTo>
                  <a:lnTo>
                    <a:pt x="13109" y="7235"/>
                  </a:lnTo>
                  <a:lnTo>
                    <a:pt x="13173" y="7203"/>
                  </a:lnTo>
                  <a:lnTo>
                    <a:pt x="13236" y="7171"/>
                  </a:lnTo>
                  <a:lnTo>
                    <a:pt x="13268" y="7140"/>
                  </a:lnTo>
                  <a:lnTo>
                    <a:pt x="13332" y="7108"/>
                  </a:lnTo>
                  <a:lnTo>
                    <a:pt x="13395" y="7076"/>
                  </a:lnTo>
                  <a:lnTo>
                    <a:pt x="13427" y="7044"/>
                  </a:lnTo>
                  <a:lnTo>
                    <a:pt x="13490" y="7013"/>
                  </a:lnTo>
                  <a:lnTo>
                    <a:pt x="13554" y="6981"/>
                  </a:lnTo>
                  <a:lnTo>
                    <a:pt x="13586" y="6949"/>
                  </a:lnTo>
                  <a:lnTo>
                    <a:pt x="13649" y="6918"/>
                  </a:lnTo>
                  <a:lnTo>
                    <a:pt x="13713" y="6885"/>
                  </a:lnTo>
                  <a:lnTo>
                    <a:pt x="13746" y="6854"/>
                  </a:lnTo>
                  <a:lnTo>
                    <a:pt x="13809" y="6822"/>
                  </a:lnTo>
                  <a:lnTo>
                    <a:pt x="13872" y="6791"/>
                  </a:lnTo>
                  <a:lnTo>
                    <a:pt x="13904" y="6759"/>
                  </a:lnTo>
                  <a:lnTo>
                    <a:pt x="13968" y="6727"/>
                  </a:lnTo>
                  <a:lnTo>
                    <a:pt x="14032" y="6696"/>
                  </a:lnTo>
                  <a:lnTo>
                    <a:pt x="14063" y="6663"/>
                  </a:lnTo>
                  <a:lnTo>
                    <a:pt x="14127" y="6632"/>
                  </a:lnTo>
                  <a:lnTo>
                    <a:pt x="14191" y="6600"/>
                  </a:lnTo>
                  <a:lnTo>
                    <a:pt x="14222" y="6569"/>
                  </a:lnTo>
                  <a:lnTo>
                    <a:pt x="14286" y="6536"/>
                  </a:lnTo>
                  <a:lnTo>
                    <a:pt x="14350" y="6505"/>
                  </a:lnTo>
                  <a:lnTo>
                    <a:pt x="14381" y="6474"/>
                  </a:lnTo>
                  <a:lnTo>
                    <a:pt x="14445" y="6441"/>
                  </a:lnTo>
                  <a:lnTo>
                    <a:pt x="14509" y="6410"/>
                  </a:lnTo>
                  <a:lnTo>
                    <a:pt x="14541" y="6378"/>
                  </a:lnTo>
                  <a:lnTo>
                    <a:pt x="14604" y="6346"/>
                  </a:lnTo>
                  <a:lnTo>
                    <a:pt x="14668" y="6314"/>
                  </a:lnTo>
                  <a:lnTo>
                    <a:pt x="14700" y="6283"/>
                  </a:lnTo>
                  <a:lnTo>
                    <a:pt x="14763" y="6252"/>
                  </a:lnTo>
                  <a:lnTo>
                    <a:pt x="14827" y="6219"/>
                  </a:lnTo>
                  <a:lnTo>
                    <a:pt x="14859" y="6188"/>
                  </a:lnTo>
                  <a:lnTo>
                    <a:pt x="14923" y="6157"/>
                  </a:lnTo>
                  <a:lnTo>
                    <a:pt x="14985" y="6124"/>
                  </a:lnTo>
                  <a:lnTo>
                    <a:pt x="15018" y="6092"/>
                  </a:lnTo>
                  <a:lnTo>
                    <a:pt x="15082" y="6061"/>
                  </a:lnTo>
                  <a:lnTo>
                    <a:pt x="15145" y="6029"/>
                  </a:lnTo>
                  <a:lnTo>
                    <a:pt x="15177" y="5997"/>
                  </a:lnTo>
                  <a:lnTo>
                    <a:pt x="15241" y="5966"/>
                  </a:lnTo>
                  <a:lnTo>
                    <a:pt x="15304" y="5934"/>
                  </a:lnTo>
                  <a:lnTo>
                    <a:pt x="15336" y="5902"/>
                  </a:lnTo>
                  <a:lnTo>
                    <a:pt x="15399" y="5870"/>
                  </a:lnTo>
                  <a:lnTo>
                    <a:pt x="15463" y="5839"/>
                  </a:lnTo>
                  <a:lnTo>
                    <a:pt x="15495" y="5807"/>
                  </a:lnTo>
                  <a:lnTo>
                    <a:pt x="15558" y="5775"/>
                  </a:lnTo>
                  <a:lnTo>
                    <a:pt x="15622" y="5744"/>
                  </a:lnTo>
                  <a:lnTo>
                    <a:pt x="15654" y="5711"/>
                  </a:lnTo>
                  <a:lnTo>
                    <a:pt x="15717" y="5680"/>
                  </a:lnTo>
                  <a:lnTo>
                    <a:pt x="15781" y="5648"/>
                  </a:lnTo>
                  <a:lnTo>
                    <a:pt x="15813" y="5617"/>
                  </a:lnTo>
                  <a:lnTo>
                    <a:pt x="15877" y="5585"/>
                  </a:lnTo>
                  <a:lnTo>
                    <a:pt x="15909" y="5553"/>
                  </a:lnTo>
                  <a:lnTo>
                    <a:pt x="15941" y="5522"/>
                  </a:lnTo>
                  <a:lnTo>
                    <a:pt x="16004" y="5489"/>
                  </a:lnTo>
                  <a:lnTo>
                    <a:pt x="16036" y="5458"/>
                  </a:lnTo>
                  <a:lnTo>
                    <a:pt x="16067" y="5426"/>
                  </a:lnTo>
                  <a:lnTo>
                    <a:pt x="16100" y="5395"/>
                  </a:lnTo>
                  <a:lnTo>
                    <a:pt x="16131" y="5331"/>
                  </a:lnTo>
                  <a:lnTo>
                    <a:pt x="16164" y="5267"/>
                  </a:lnTo>
                  <a:lnTo>
                    <a:pt x="16195" y="5204"/>
                  </a:lnTo>
                  <a:lnTo>
                    <a:pt x="16195" y="4823"/>
                  </a:lnTo>
                  <a:lnTo>
                    <a:pt x="16164" y="4728"/>
                  </a:lnTo>
                  <a:lnTo>
                    <a:pt x="16131" y="4665"/>
                  </a:lnTo>
                  <a:lnTo>
                    <a:pt x="16100" y="4633"/>
                  </a:lnTo>
                  <a:lnTo>
                    <a:pt x="16067" y="4570"/>
                  </a:lnTo>
                  <a:lnTo>
                    <a:pt x="16036" y="4537"/>
                  </a:lnTo>
                  <a:lnTo>
                    <a:pt x="16004" y="4506"/>
                  </a:lnTo>
                  <a:lnTo>
                    <a:pt x="15941" y="4474"/>
                  </a:lnTo>
                  <a:lnTo>
                    <a:pt x="15909" y="4443"/>
                  </a:lnTo>
                  <a:lnTo>
                    <a:pt x="15877" y="4410"/>
                  </a:lnTo>
                  <a:lnTo>
                    <a:pt x="15750" y="4379"/>
                  </a:lnTo>
                  <a:lnTo>
                    <a:pt x="15654" y="4348"/>
                  </a:lnTo>
                  <a:lnTo>
                    <a:pt x="15591" y="4348"/>
                  </a:lnTo>
                  <a:lnTo>
                    <a:pt x="15368" y="4379"/>
                  </a:lnTo>
                  <a:lnTo>
                    <a:pt x="15272" y="4410"/>
                  </a:lnTo>
                  <a:lnTo>
                    <a:pt x="15208" y="4443"/>
                  </a:lnTo>
                  <a:lnTo>
                    <a:pt x="15177" y="4474"/>
                  </a:lnTo>
                  <a:lnTo>
                    <a:pt x="15113" y="4506"/>
                  </a:lnTo>
                  <a:lnTo>
                    <a:pt x="15049" y="4537"/>
                  </a:lnTo>
                  <a:lnTo>
                    <a:pt x="15018" y="4570"/>
                  </a:lnTo>
                  <a:lnTo>
                    <a:pt x="14954" y="4601"/>
                  </a:lnTo>
                  <a:lnTo>
                    <a:pt x="14890" y="4633"/>
                  </a:lnTo>
                  <a:lnTo>
                    <a:pt x="14859" y="4665"/>
                  </a:lnTo>
                  <a:lnTo>
                    <a:pt x="14795" y="4696"/>
                  </a:lnTo>
                  <a:lnTo>
                    <a:pt x="14731" y="4728"/>
                  </a:lnTo>
                  <a:lnTo>
                    <a:pt x="14700" y="4760"/>
                  </a:lnTo>
                  <a:lnTo>
                    <a:pt x="14636" y="4792"/>
                  </a:lnTo>
                  <a:lnTo>
                    <a:pt x="14572" y="4823"/>
                  </a:lnTo>
                  <a:lnTo>
                    <a:pt x="14541" y="4855"/>
                  </a:lnTo>
                  <a:lnTo>
                    <a:pt x="14477" y="4887"/>
                  </a:lnTo>
                  <a:lnTo>
                    <a:pt x="14414" y="4918"/>
                  </a:lnTo>
                  <a:lnTo>
                    <a:pt x="14381" y="4950"/>
                  </a:lnTo>
                  <a:lnTo>
                    <a:pt x="14318" y="4982"/>
                  </a:lnTo>
                  <a:lnTo>
                    <a:pt x="14255" y="5014"/>
                  </a:lnTo>
                  <a:lnTo>
                    <a:pt x="14222" y="5045"/>
                  </a:lnTo>
                  <a:lnTo>
                    <a:pt x="14158" y="5078"/>
                  </a:lnTo>
                  <a:lnTo>
                    <a:pt x="14095" y="5109"/>
                  </a:lnTo>
                  <a:lnTo>
                    <a:pt x="14063" y="5141"/>
                  </a:lnTo>
                  <a:lnTo>
                    <a:pt x="14000" y="5172"/>
                  </a:lnTo>
                  <a:lnTo>
                    <a:pt x="13936" y="5204"/>
                  </a:lnTo>
                  <a:lnTo>
                    <a:pt x="13904" y="5236"/>
                  </a:lnTo>
                  <a:lnTo>
                    <a:pt x="13841" y="5267"/>
                  </a:lnTo>
                  <a:lnTo>
                    <a:pt x="13777" y="5300"/>
                  </a:lnTo>
                  <a:lnTo>
                    <a:pt x="13746" y="5331"/>
                  </a:lnTo>
                  <a:lnTo>
                    <a:pt x="13682" y="5363"/>
                  </a:lnTo>
                  <a:lnTo>
                    <a:pt x="13618" y="5395"/>
                  </a:lnTo>
                  <a:lnTo>
                    <a:pt x="13586" y="5426"/>
                  </a:lnTo>
                  <a:lnTo>
                    <a:pt x="13523" y="5458"/>
                  </a:lnTo>
                  <a:lnTo>
                    <a:pt x="13459" y="5489"/>
                  </a:lnTo>
                  <a:lnTo>
                    <a:pt x="13427" y="5522"/>
                  </a:lnTo>
                  <a:lnTo>
                    <a:pt x="13363" y="5553"/>
                  </a:lnTo>
                  <a:lnTo>
                    <a:pt x="13300" y="5585"/>
                  </a:lnTo>
                  <a:lnTo>
                    <a:pt x="13268" y="5617"/>
                  </a:lnTo>
                  <a:lnTo>
                    <a:pt x="13204" y="5648"/>
                  </a:lnTo>
                  <a:lnTo>
                    <a:pt x="13140" y="5680"/>
                  </a:lnTo>
                  <a:lnTo>
                    <a:pt x="13109" y="5711"/>
                  </a:lnTo>
                  <a:lnTo>
                    <a:pt x="13045" y="5744"/>
                  </a:lnTo>
                  <a:lnTo>
                    <a:pt x="12981" y="5775"/>
                  </a:lnTo>
                  <a:lnTo>
                    <a:pt x="12950" y="5807"/>
                  </a:lnTo>
                  <a:lnTo>
                    <a:pt x="12886" y="5839"/>
                  </a:lnTo>
                  <a:lnTo>
                    <a:pt x="12822" y="5870"/>
                  </a:lnTo>
                  <a:lnTo>
                    <a:pt x="12791" y="5902"/>
                  </a:lnTo>
                  <a:lnTo>
                    <a:pt x="12727" y="5934"/>
                  </a:lnTo>
                  <a:lnTo>
                    <a:pt x="12663" y="5966"/>
                  </a:lnTo>
                  <a:lnTo>
                    <a:pt x="12631" y="5997"/>
                  </a:lnTo>
                  <a:lnTo>
                    <a:pt x="12567" y="5997"/>
                  </a:lnTo>
                  <a:lnTo>
                    <a:pt x="12536" y="5934"/>
                  </a:lnTo>
                  <a:lnTo>
                    <a:pt x="12505" y="5902"/>
                  </a:lnTo>
                  <a:lnTo>
                    <a:pt x="12472" y="5870"/>
                  </a:lnTo>
                  <a:lnTo>
                    <a:pt x="12441" y="5839"/>
                  </a:lnTo>
                  <a:lnTo>
                    <a:pt x="12408" y="5775"/>
                  </a:lnTo>
                  <a:lnTo>
                    <a:pt x="12377" y="5744"/>
                  </a:lnTo>
                  <a:lnTo>
                    <a:pt x="12345" y="5711"/>
                  </a:lnTo>
                  <a:lnTo>
                    <a:pt x="12313" y="5680"/>
                  </a:lnTo>
                  <a:lnTo>
                    <a:pt x="12282" y="5617"/>
                  </a:lnTo>
                  <a:lnTo>
                    <a:pt x="12249" y="5585"/>
                  </a:lnTo>
                  <a:lnTo>
                    <a:pt x="12218" y="5553"/>
                  </a:lnTo>
                  <a:lnTo>
                    <a:pt x="12186" y="5522"/>
                  </a:lnTo>
                  <a:lnTo>
                    <a:pt x="12154" y="5458"/>
                  </a:lnTo>
                  <a:lnTo>
                    <a:pt x="12122" y="5426"/>
                  </a:lnTo>
                  <a:lnTo>
                    <a:pt x="12091" y="5395"/>
                  </a:lnTo>
                  <a:lnTo>
                    <a:pt x="12059" y="5363"/>
                  </a:lnTo>
                  <a:lnTo>
                    <a:pt x="12027" y="5300"/>
                  </a:lnTo>
                  <a:lnTo>
                    <a:pt x="11995" y="5267"/>
                  </a:lnTo>
                  <a:lnTo>
                    <a:pt x="11963" y="5236"/>
                  </a:lnTo>
                  <a:lnTo>
                    <a:pt x="11932" y="5204"/>
                  </a:lnTo>
                  <a:lnTo>
                    <a:pt x="11899" y="5141"/>
                  </a:lnTo>
                  <a:lnTo>
                    <a:pt x="11868" y="5109"/>
                  </a:lnTo>
                  <a:lnTo>
                    <a:pt x="11837" y="5078"/>
                  </a:lnTo>
                  <a:lnTo>
                    <a:pt x="11804" y="5045"/>
                  </a:lnTo>
                  <a:lnTo>
                    <a:pt x="11773" y="4982"/>
                  </a:lnTo>
                  <a:lnTo>
                    <a:pt x="11740" y="4950"/>
                  </a:lnTo>
                  <a:lnTo>
                    <a:pt x="11709" y="4918"/>
                  </a:lnTo>
                  <a:lnTo>
                    <a:pt x="11677" y="4887"/>
                  </a:lnTo>
                  <a:lnTo>
                    <a:pt x="11645" y="4823"/>
                  </a:lnTo>
                  <a:lnTo>
                    <a:pt x="11614" y="4792"/>
                  </a:lnTo>
                  <a:lnTo>
                    <a:pt x="11581" y="4760"/>
                  </a:lnTo>
                  <a:lnTo>
                    <a:pt x="11550" y="4728"/>
                  </a:lnTo>
                  <a:lnTo>
                    <a:pt x="11518" y="4665"/>
                  </a:lnTo>
                  <a:lnTo>
                    <a:pt x="11486" y="4633"/>
                  </a:lnTo>
                  <a:lnTo>
                    <a:pt x="11454" y="4601"/>
                  </a:lnTo>
                  <a:lnTo>
                    <a:pt x="11423" y="4570"/>
                  </a:lnTo>
                  <a:lnTo>
                    <a:pt x="11390" y="4506"/>
                  </a:lnTo>
                  <a:lnTo>
                    <a:pt x="11359" y="4474"/>
                  </a:lnTo>
                  <a:lnTo>
                    <a:pt x="11327" y="4443"/>
                  </a:lnTo>
                  <a:lnTo>
                    <a:pt x="11295" y="4410"/>
                  </a:lnTo>
                  <a:lnTo>
                    <a:pt x="11264" y="4348"/>
                  </a:lnTo>
                  <a:lnTo>
                    <a:pt x="11231" y="4315"/>
                  </a:lnTo>
                  <a:lnTo>
                    <a:pt x="11231" y="3173"/>
                  </a:lnTo>
                  <a:lnTo>
                    <a:pt x="11264" y="3141"/>
                  </a:lnTo>
                  <a:lnTo>
                    <a:pt x="11295" y="3110"/>
                  </a:lnTo>
                  <a:lnTo>
                    <a:pt x="11327" y="3047"/>
                  </a:lnTo>
                  <a:lnTo>
                    <a:pt x="11359" y="3014"/>
                  </a:lnTo>
                  <a:lnTo>
                    <a:pt x="11390" y="2983"/>
                  </a:lnTo>
                  <a:lnTo>
                    <a:pt x="11423" y="2951"/>
                  </a:lnTo>
                  <a:lnTo>
                    <a:pt x="11454" y="2888"/>
                  </a:lnTo>
                  <a:lnTo>
                    <a:pt x="11486" y="2856"/>
                  </a:lnTo>
                  <a:lnTo>
                    <a:pt x="11518" y="2824"/>
                  </a:lnTo>
                  <a:lnTo>
                    <a:pt x="11550" y="2792"/>
                  </a:lnTo>
                  <a:lnTo>
                    <a:pt x="11581" y="2729"/>
                  </a:lnTo>
                  <a:lnTo>
                    <a:pt x="11614" y="2697"/>
                  </a:lnTo>
                  <a:lnTo>
                    <a:pt x="11645" y="2666"/>
                  </a:lnTo>
                  <a:lnTo>
                    <a:pt x="11677" y="2634"/>
                  </a:lnTo>
                  <a:lnTo>
                    <a:pt x="11709" y="2570"/>
                  </a:lnTo>
                  <a:lnTo>
                    <a:pt x="11740" y="2539"/>
                  </a:lnTo>
                  <a:lnTo>
                    <a:pt x="11773" y="2506"/>
                  </a:lnTo>
                  <a:lnTo>
                    <a:pt x="11804" y="2475"/>
                  </a:lnTo>
                  <a:lnTo>
                    <a:pt x="11837" y="2412"/>
                  </a:lnTo>
                  <a:lnTo>
                    <a:pt x="11868" y="2379"/>
                  </a:lnTo>
                  <a:lnTo>
                    <a:pt x="11899" y="2348"/>
                  </a:lnTo>
                  <a:lnTo>
                    <a:pt x="11932" y="2317"/>
                  </a:lnTo>
                  <a:lnTo>
                    <a:pt x="11963" y="2253"/>
                  </a:lnTo>
                  <a:lnTo>
                    <a:pt x="11995" y="2221"/>
                  </a:lnTo>
                  <a:lnTo>
                    <a:pt x="12027" y="2190"/>
                  </a:lnTo>
                  <a:lnTo>
                    <a:pt x="12059" y="2157"/>
                  </a:lnTo>
                  <a:lnTo>
                    <a:pt x="12091" y="2095"/>
                  </a:lnTo>
                  <a:lnTo>
                    <a:pt x="12122" y="2062"/>
                  </a:lnTo>
                  <a:lnTo>
                    <a:pt x="12154" y="2031"/>
                  </a:lnTo>
                  <a:lnTo>
                    <a:pt x="12186" y="1999"/>
                  </a:lnTo>
                  <a:lnTo>
                    <a:pt x="12218" y="1935"/>
                  </a:lnTo>
                  <a:lnTo>
                    <a:pt x="12249" y="1904"/>
                  </a:lnTo>
                  <a:lnTo>
                    <a:pt x="12282" y="1873"/>
                  </a:lnTo>
                  <a:lnTo>
                    <a:pt x="12313" y="1840"/>
                  </a:lnTo>
                  <a:lnTo>
                    <a:pt x="12345" y="1777"/>
                  </a:lnTo>
                  <a:lnTo>
                    <a:pt x="12377" y="1745"/>
                  </a:lnTo>
                  <a:lnTo>
                    <a:pt x="12408" y="1713"/>
                  </a:lnTo>
                  <a:lnTo>
                    <a:pt x="12441" y="1682"/>
                  </a:lnTo>
                  <a:lnTo>
                    <a:pt x="12472" y="1618"/>
                  </a:lnTo>
                  <a:lnTo>
                    <a:pt x="12505" y="1587"/>
                  </a:lnTo>
                  <a:lnTo>
                    <a:pt x="12536" y="1555"/>
                  </a:lnTo>
                  <a:lnTo>
                    <a:pt x="12567" y="1523"/>
                  </a:lnTo>
                  <a:lnTo>
                    <a:pt x="12600" y="1491"/>
                  </a:lnTo>
                  <a:lnTo>
                    <a:pt x="12663" y="1523"/>
                  </a:lnTo>
                  <a:lnTo>
                    <a:pt x="12695" y="1555"/>
                  </a:lnTo>
                  <a:lnTo>
                    <a:pt x="12759" y="1587"/>
                  </a:lnTo>
                  <a:lnTo>
                    <a:pt x="12822" y="1618"/>
                  </a:lnTo>
                  <a:lnTo>
                    <a:pt x="12854" y="1650"/>
                  </a:lnTo>
                  <a:lnTo>
                    <a:pt x="12918" y="1682"/>
                  </a:lnTo>
                  <a:lnTo>
                    <a:pt x="12981" y="1713"/>
                  </a:lnTo>
                  <a:lnTo>
                    <a:pt x="13014" y="1745"/>
                  </a:lnTo>
                  <a:lnTo>
                    <a:pt x="13076" y="1777"/>
                  </a:lnTo>
                  <a:lnTo>
                    <a:pt x="13140" y="1809"/>
                  </a:lnTo>
                  <a:lnTo>
                    <a:pt x="13173" y="1840"/>
                  </a:lnTo>
                  <a:lnTo>
                    <a:pt x="13236" y="1873"/>
                  </a:lnTo>
                  <a:lnTo>
                    <a:pt x="13300" y="1904"/>
                  </a:lnTo>
                  <a:lnTo>
                    <a:pt x="13332" y="1935"/>
                  </a:lnTo>
                  <a:lnTo>
                    <a:pt x="13395" y="1967"/>
                  </a:lnTo>
                  <a:lnTo>
                    <a:pt x="13459" y="1999"/>
                  </a:lnTo>
                  <a:lnTo>
                    <a:pt x="13490" y="2031"/>
                  </a:lnTo>
                  <a:lnTo>
                    <a:pt x="13554" y="2062"/>
                  </a:lnTo>
                  <a:lnTo>
                    <a:pt x="13618" y="2095"/>
                  </a:lnTo>
                  <a:lnTo>
                    <a:pt x="13649" y="2126"/>
                  </a:lnTo>
                  <a:lnTo>
                    <a:pt x="13713" y="2157"/>
                  </a:lnTo>
                  <a:lnTo>
                    <a:pt x="13777" y="2190"/>
                  </a:lnTo>
                  <a:lnTo>
                    <a:pt x="13809" y="2221"/>
                  </a:lnTo>
                  <a:lnTo>
                    <a:pt x="13872" y="2253"/>
                  </a:lnTo>
                  <a:lnTo>
                    <a:pt x="13936" y="2284"/>
                  </a:lnTo>
                  <a:lnTo>
                    <a:pt x="13968" y="2317"/>
                  </a:lnTo>
                  <a:lnTo>
                    <a:pt x="14032" y="2348"/>
                  </a:lnTo>
                  <a:lnTo>
                    <a:pt x="14095" y="2379"/>
                  </a:lnTo>
                  <a:lnTo>
                    <a:pt x="14127" y="2412"/>
                  </a:lnTo>
                  <a:lnTo>
                    <a:pt x="14191" y="2443"/>
                  </a:lnTo>
                  <a:lnTo>
                    <a:pt x="14255" y="2475"/>
                  </a:lnTo>
                  <a:lnTo>
                    <a:pt x="14286" y="2506"/>
                  </a:lnTo>
                  <a:lnTo>
                    <a:pt x="14350" y="2539"/>
                  </a:lnTo>
                  <a:lnTo>
                    <a:pt x="14414" y="2570"/>
                  </a:lnTo>
                  <a:lnTo>
                    <a:pt x="14445" y="2602"/>
                  </a:lnTo>
                  <a:lnTo>
                    <a:pt x="14509" y="2634"/>
                  </a:lnTo>
                  <a:lnTo>
                    <a:pt x="14572" y="2666"/>
                  </a:lnTo>
                  <a:lnTo>
                    <a:pt x="14604" y="2697"/>
                  </a:lnTo>
                  <a:lnTo>
                    <a:pt x="14668" y="2729"/>
                  </a:lnTo>
                  <a:lnTo>
                    <a:pt x="14731" y="2761"/>
                  </a:lnTo>
                  <a:lnTo>
                    <a:pt x="14763" y="2792"/>
                  </a:lnTo>
                  <a:lnTo>
                    <a:pt x="14827" y="2824"/>
                  </a:lnTo>
                  <a:lnTo>
                    <a:pt x="14890" y="2856"/>
                  </a:lnTo>
                  <a:lnTo>
                    <a:pt x="14923" y="2888"/>
                  </a:lnTo>
                  <a:lnTo>
                    <a:pt x="14985" y="2919"/>
                  </a:lnTo>
                  <a:lnTo>
                    <a:pt x="15049" y="2951"/>
                  </a:lnTo>
                  <a:lnTo>
                    <a:pt x="15082" y="2983"/>
                  </a:lnTo>
                  <a:lnTo>
                    <a:pt x="15145" y="3014"/>
                  </a:lnTo>
                  <a:lnTo>
                    <a:pt x="15208" y="3047"/>
                  </a:lnTo>
                  <a:lnTo>
                    <a:pt x="15272" y="3078"/>
                  </a:lnTo>
                  <a:lnTo>
                    <a:pt x="15336" y="3110"/>
                  </a:lnTo>
                  <a:lnTo>
                    <a:pt x="15431" y="3141"/>
                  </a:lnTo>
                  <a:lnTo>
                    <a:pt x="15686" y="3141"/>
                  </a:lnTo>
                  <a:lnTo>
                    <a:pt x="15781" y="3110"/>
                  </a:lnTo>
                  <a:lnTo>
                    <a:pt x="15877" y="3078"/>
                  </a:lnTo>
                  <a:lnTo>
                    <a:pt x="15941" y="3047"/>
                  </a:lnTo>
                  <a:lnTo>
                    <a:pt x="15972" y="3014"/>
                  </a:lnTo>
                  <a:lnTo>
                    <a:pt x="16004" y="2983"/>
                  </a:lnTo>
                  <a:lnTo>
                    <a:pt x="16036" y="2951"/>
                  </a:lnTo>
                  <a:lnTo>
                    <a:pt x="16067" y="2919"/>
                  </a:lnTo>
                  <a:lnTo>
                    <a:pt x="16100" y="2888"/>
                  </a:lnTo>
                  <a:lnTo>
                    <a:pt x="16131" y="2824"/>
                  </a:lnTo>
                  <a:lnTo>
                    <a:pt x="16164" y="2761"/>
                  </a:lnTo>
                  <a:lnTo>
                    <a:pt x="16195" y="2697"/>
                  </a:lnTo>
                  <a:lnTo>
                    <a:pt x="16195" y="2317"/>
                  </a:lnTo>
                  <a:lnTo>
                    <a:pt x="16164" y="2221"/>
                  </a:lnTo>
                  <a:lnTo>
                    <a:pt x="16131" y="2157"/>
                  </a:lnTo>
                  <a:lnTo>
                    <a:pt x="16100" y="2126"/>
                  </a:lnTo>
                  <a:lnTo>
                    <a:pt x="16067" y="2062"/>
                  </a:lnTo>
                  <a:lnTo>
                    <a:pt x="16036" y="2031"/>
                  </a:lnTo>
                  <a:lnTo>
                    <a:pt x="15972" y="1999"/>
                  </a:lnTo>
                  <a:lnTo>
                    <a:pt x="15941" y="1967"/>
                  </a:lnTo>
                  <a:lnTo>
                    <a:pt x="15909" y="1935"/>
                  </a:lnTo>
                  <a:lnTo>
                    <a:pt x="15845" y="1904"/>
                  </a:lnTo>
                  <a:lnTo>
                    <a:pt x="15813" y="1873"/>
                  </a:lnTo>
                  <a:lnTo>
                    <a:pt x="15750" y="1840"/>
                  </a:lnTo>
                  <a:lnTo>
                    <a:pt x="15686" y="1809"/>
                  </a:lnTo>
                  <a:lnTo>
                    <a:pt x="15654" y="1777"/>
                  </a:lnTo>
                  <a:lnTo>
                    <a:pt x="15591" y="1745"/>
                  </a:lnTo>
                  <a:lnTo>
                    <a:pt x="15527" y="1713"/>
                  </a:lnTo>
                  <a:lnTo>
                    <a:pt x="15495" y="1682"/>
                  </a:lnTo>
                  <a:lnTo>
                    <a:pt x="15431" y="1650"/>
                  </a:lnTo>
                  <a:lnTo>
                    <a:pt x="15368" y="1618"/>
                  </a:lnTo>
                  <a:lnTo>
                    <a:pt x="15336" y="1587"/>
                  </a:lnTo>
                  <a:lnTo>
                    <a:pt x="15272" y="1555"/>
                  </a:lnTo>
                  <a:lnTo>
                    <a:pt x="15208" y="1523"/>
                  </a:lnTo>
                  <a:lnTo>
                    <a:pt x="15177" y="1491"/>
                  </a:lnTo>
                  <a:lnTo>
                    <a:pt x="15113" y="1460"/>
                  </a:lnTo>
                  <a:lnTo>
                    <a:pt x="15049" y="1428"/>
                  </a:lnTo>
                  <a:lnTo>
                    <a:pt x="15018" y="1396"/>
                  </a:lnTo>
                  <a:lnTo>
                    <a:pt x="14954" y="1365"/>
                  </a:lnTo>
                  <a:lnTo>
                    <a:pt x="14890" y="1332"/>
                  </a:lnTo>
                  <a:lnTo>
                    <a:pt x="14859" y="1301"/>
                  </a:lnTo>
                  <a:lnTo>
                    <a:pt x="14795" y="1269"/>
                  </a:lnTo>
                  <a:lnTo>
                    <a:pt x="14731" y="1238"/>
                  </a:lnTo>
                  <a:lnTo>
                    <a:pt x="14700" y="1206"/>
                  </a:lnTo>
                  <a:lnTo>
                    <a:pt x="14636" y="1174"/>
                  </a:lnTo>
                  <a:lnTo>
                    <a:pt x="14572" y="1143"/>
                  </a:lnTo>
                  <a:lnTo>
                    <a:pt x="14541" y="1110"/>
                  </a:lnTo>
                  <a:lnTo>
                    <a:pt x="14477" y="1079"/>
                  </a:lnTo>
                  <a:lnTo>
                    <a:pt x="14414" y="1047"/>
                  </a:lnTo>
                  <a:lnTo>
                    <a:pt x="14381" y="1016"/>
                  </a:lnTo>
                  <a:lnTo>
                    <a:pt x="14318" y="984"/>
                  </a:lnTo>
                  <a:lnTo>
                    <a:pt x="14255" y="952"/>
                  </a:lnTo>
                  <a:lnTo>
                    <a:pt x="14222" y="921"/>
                  </a:lnTo>
                  <a:lnTo>
                    <a:pt x="14158" y="888"/>
                  </a:lnTo>
                  <a:lnTo>
                    <a:pt x="14095" y="857"/>
                  </a:lnTo>
                  <a:lnTo>
                    <a:pt x="14063" y="825"/>
                  </a:lnTo>
                  <a:lnTo>
                    <a:pt x="14000" y="793"/>
                  </a:lnTo>
                  <a:lnTo>
                    <a:pt x="13936" y="762"/>
                  </a:lnTo>
                  <a:lnTo>
                    <a:pt x="13904" y="730"/>
                  </a:lnTo>
                  <a:lnTo>
                    <a:pt x="13841" y="699"/>
                  </a:lnTo>
                  <a:lnTo>
                    <a:pt x="13777" y="666"/>
                  </a:lnTo>
                  <a:lnTo>
                    <a:pt x="13746" y="635"/>
                  </a:lnTo>
                  <a:lnTo>
                    <a:pt x="13682" y="603"/>
                  </a:lnTo>
                  <a:lnTo>
                    <a:pt x="13618" y="571"/>
                  </a:lnTo>
                  <a:lnTo>
                    <a:pt x="13586" y="539"/>
                  </a:lnTo>
                  <a:lnTo>
                    <a:pt x="13523" y="508"/>
                  </a:lnTo>
                  <a:lnTo>
                    <a:pt x="13459" y="476"/>
                  </a:lnTo>
                  <a:lnTo>
                    <a:pt x="13427" y="444"/>
                  </a:lnTo>
                  <a:lnTo>
                    <a:pt x="13363" y="413"/>
                  </a:lnTo>
                  <a:lnTo>
                    <a:pt x="13300" y="381"/>
                  </a:lnTo>
                  <a:lnTo>
                    <a:pt x="13268" y="349"/>
                  </a:lnTo>
                  <a:lnTo>
                    <a:pt x="13204" y="317"/>
                  </a:lnTo>
                  <a:lnTo>
                    <a:pt x="13140" y="286"/>
                  </a:lnTo>
                  <a:lnTo>
                    <a:pt x="13109" y="253"/>
                  </a:lnTo>
                  <a:lnTo>
                    <a:pt x="13045" y="222"/>
                  </a:lnTo>
                  <a:lnTo>
                    <a:pt x="12981" y="191"/>
                  </a:lnTo>
                  <a:lnTo>
                    <a:pt x="12950" y="158"/>
                  </a:lnTo>
                  <a:lnTo>
                    <a:pt x="12886" y="127"/>
                  </a:lnTo>
                  <a:lnTo>
                    <a:pt x="12822" y="95"/>
                  </a:lnTo>
                  <a:lnTo>
                    <a:pt x="12791" y="64"/>
                  </a:lnTo>
                  <a:lnTo>
                    <a:pt x="12695" y="31"/>
                  </a:lnTo>
                  <a:lnTo>
                    <a:pt x="12631" y="0"/>
                  </a:lnTo>
                  <a:lnTo>
                    <a:pt x="12249" y="0"/>
                  </a:lnTo>
                  <a:lnTo>
                    <a:pt x="12154" y="31"/>
                  </a:lnTo>
                  <a:close/>
                  <a:moveTo>
                    <a:pt x="1878" y="1396"/>
                  </a:moveTo>
                  <a:lnTo>
                    <a:pt x="1750" y="1428"/>
                  </a:lnTo>
                  <a:lnTo>
                    <a:pt x="1655" y="1460"/>
                  </a:lnTo>
                  <a:lnTo>
                    <a:pt x="1559" y="1491"/>
                  </a:lnTo>
                  <a:lnTo>
                    <a:pt x="1464" y="1523"/>
                  </a:lnTo>
                  <a:lnTo>
                    <a:pt x="1400" y="1555"/>
                  </a:lnTo>
                  <a:lnTo>
                    <a:pt x="1336" y="1587"/>
                  </a:lnTo>
                  <a:lnTo>
                    <a:pt x="1272" y="1618"/>
                  </a:lnTo>
                  <a:lnTo>
                    <a:pt x="1210" y="1650"/>
                  </a:lnTo>
                  <a:lnTo>
                    <a:pt x="1177" y="1682"/>
                  </a:lnTo>
                  <a:lnTo>
                    <a:pt x="1113" y="1713"/>
                  </a:lnTo>
                  <a:lnTo>
                    <a:pt x="1050" y="1745"/>
                  </a:lnTo>
                  <a:lnTo>
                    <a:pt x="1018" y="1777"/>
                  </a:lnTo>
                  <a:lnTo>
                    <a:pt x="987" y="1809"/>
                  </a:lnTo>
                  <a:lnTo>
                    <a:pt x="923" y="1840"/>
                  </a:lnTo>
                  <a:lnTo>
                    <a:pt x="891" y="1873"/>
                  </a:lnTo>
                  <a:lnTo>
                    <a:pt x="859" y="1904"/>
                  </a:lnTo>
                  <a:lnTo>
                    <a:pt x="827" y="1935"/>
                  </a:lnTo>
                  <a:lnTo>
                    <a:pt x="796" y="1967"/>
                  </a:lnTo>
                  <a:lnTo>
                    <a:pt x="732" y="1999"/>
                  </a:lnTo>
                  <a:lnTo>
                    <a:pt x="700" y="2031"/>
                  </a:lnTo>
                  <a:lnTo>
                    <a:pt x="668" y="2062"/>
                  </a:lnTo>
                  <a:lnTo>
                    <a:pt x="637" y="2126"/>
                  </a:lnTo>
                  <a:lnTo>
                    <a:pt x="604" y="2157"/>
                  </a:lnTo>
                  <a:lnTo>
                    <a:pt x="573" y="2190"/>
                  </a:lnTo>
                  <a:lnTo>
                    <a:pt x="541" y="2221"/>
                  </a:lnTo>
                  <a:lnTo>
                    <a:pt x="509" y="2253"/>
                  </a:lnTo>
                  <a:lnTo>
                    <a:pt x="478" y="2284"/>
                  </a:lnTo>
                  <a:lnTo>
                    <a:pt x="445" y="2348"/>
                  </a:lnTo>
                  <a:lnTo>
                    <a:pt x="414" y="2379"/>
                  </a:lnTo>
                  <a:lnTo>
                    <a:pt x="382" y="2443"/>
                  </a:lnTo>
                  <a:lnTo>
                    <a:pt x="350" y="2475"/>
                  </a:lnTo>
                  <a:lnTo>
                    <a:pt x="318" y="2539"/>
                  </a:lnTo>
                  <a:lnTo>
                    <a:pt x="286" y="2602"/>
                  </a:lnTo>
                  <a:lnTo>
                    <a:pt x="254" y="2666"/>
                  </a:lnTo>
                  <a:lnTo>
                    <a:pt x="223" y="2729"/>
                  </a:lnTo>
                  <a:lnTo>
                    <a:pt x="191" y="2792"/>
                  </a:lnTo>
                  <a:lnTo>
                    <a:pt x="159" y="2856"/>
                  </a:lnTo>
                  <a:lnTo>
                    <a:pt x="128" y="2951"/>
                  </a:lnTo>
                  <a:lnTo>
                    <a:pt x="95" y="3047"/>
                  </a:lnTo>
                  <a:lnTo>
                    <a:pt x="64" y="3173"/>
                  </a:lnTo>
                  <a:lnTo>
                    <a:pt x="31" y="3300"/>
                  </a:lnTo>
                  <a:lnTo>
                    <a:pt x="0" y="3554"/>
                  </a:lnTo>
                  <a:lnTo>
                    <a:pt x="0" y="3935"/>
                  </a:lnTo>
                  <a:lnTo>
                    <a:pt x="31" y="4188"/>
                  </a:lnTo>
                  <a:lnTo>
                    <a:pt x="64" y="4348"/>
                  </a:lnTo>
                  <a:lnTo>
                    <a:pt x="95" y="4443"/>
                  </a:lnTo>
                  <a:lnTo>
                    <a:pt x="128" y="4537"/>
                  </a:lnTo>
                  <a:lnTo>
                    <a:pt x="159" y="4633"/>
                  </a:lnTo>
                  <a:lnTo>
                    <a:pt x="191" y="4728"/>
                  </a:lnTo>
                  <a:lnTo>
                    <a:pt x="223" y="4792"/>
                  </a:lnTo>
                  <a:lnTo>
                    <a:pt x="254" y="4855"/>
                  </a:lnTo>
                  <a:lnTo>
                    <a:pt x="286" y="4918"/>
                  </a:lnTo>
                  <a:lnTo>
                    <a:pt x="318" y="4950"/>
                  </a:lnTo>
                  <a:lnTo>
                    <a:pt x="350" y="5014"/>
                  </a:lnTo>
                  <a:lnTo>
                    <a:pt x="382" y="5078"/>
                  </a:lnTo>
                  <a:lnTo>
                    <a:pt x="414" y="5109"/>
                  </a:lnTo>
                  <a:lnTo>
                    <a:pt x="445" y="5141"/>
                  </a:lnTo>
                  <a:lnTo>
                    <a:pt x="478" y="5204"/>
                  </a:lnTo>
                  <a:lnTo>
                    <a:pt x="509" y="5236"/>
                  </a:lnTo>
                  <a:lnTo>
                    <a:pt x="541" y="5267"/>
                  </a:lnTo>
                  <a:lnTo>
                    <a:pt x="573" y="5331"/>
                  </a:lnTo>
                  <a:lnTo>
                    <a:pt x="604" y="5363"/>
                  </a:lnTo>
                  <a:lnTo>
                    <a:pt x="637" y="5395"/>
                  </a:lnTo>
                  <a:lnTo>
                    <a:pt x="668" y="5426"/>
                  </a:lnTo>
                  <a:lnTo>
                    <a:pt x="700" y="5458"/>
                  </a:lnTo>
                  <a:lnTo>
                    <a:pt x="732" y="5489"/>
                  </a:lnTo>
                  <a:lnTo>
                    <a:pt x="763" y="5522"/>
                  </a:lnTo>
                  <a:lnTo>
                    <a:pt x="796" y="5553"/>
                  </a:lnTo>
                  <a:lnTo>
                    <a:pt x="827" y="5585"/>
                  </a:lnTo>
                  <a:lnTo>
                    <a:pt x="891" y="5617"/>
                  </a:lnTo>
                  <a:lnTo>
                    <a:pt x="923" y="5648"/>
                  </a:lnTo>
                  <a:lnTo>
                    <a:pt x="954" y="5680"/>
                  </a:lnTo>
                  <a:lnTo>
                    <a:pt x="1018" y="5711"/>
                  </a:lnTo>
                  <a:lnTo>
                    <a:pt x="1050" y="5744"/>
                  </a:lnTo>
                  <a:lnTo>
                    <a:pt x="1082" y="5775"/>
                  </a:lnTo>
                  <a:lnTo>
                    <a:pt x="1146" y="5807"/>
                  </a:lnTo>
                  <a:lnTo>
                    <a:pt x="1210" y="5839"/>
                  </a:lnTo>
                  <a:lnTo>
                    <a:pt x="1241" y="5870"/>
                  </a:lnTo>
                  <a:lnTo>
                    <a:pt x="1305" y="5902"/>
                  </a:lnTo>
                  <a:lnTo>
                    <a:pt x="1368" y="5934"/>
                  </a:lnTo>
                  <a:lnTo>
                    <a:pt x="1432" y="5966"/>
                  </a:lnTo>
                  <a:lnTo>
                    <a:pt x="1527" y="5997"/>
                  </a:lnTo>
                  <a:lnTo>
                    <a:pt x="1623" y="6029"/>
                  </a:lnTo>
                  <a:lnTo>
                    <a:pt x="1719" y="6061"/>
                  </a:lnTo>
                  <a:lnTo>
                    <a:pt x="1845" y="6092"/>
                  </a:lnTo>
                  <a:lnTo>
                    <a:pt x="1973" y="6124"/>
                  </a:lnTo>
                  <a:lnTo>
                    <a:pt x="2259" y="6157"/>
                  </a:lnTo>
                  <a:lnTo>
                    <a:pt x="2577" y="6157"/>
                  </a:lnTo>
                  <a:lnTo>
                    <a:pt x="2832" y="6124"/>
                  </a:lnTo>
                  <a:lnTo>
                    <a:pt x="2991" y="6092"/>
                  </a:lnTo>
                  <a:lnTo>
                    <a:pt x="3119" y="6061"/>
                  </a:lnTo>
                  <a:lnTo>
                    <a:pt x="3214" y="6029"/>
                  </a:lnTo>
                  <a:lnTo>
                    <a:pt x="3309" y="5997"/>
                  </a:lnTo>
                  <a:lnTo>
                    <a:pt x="3373" y="5966"/>
                  </a:lnTo>
                  <a:lnTo>
                    <a:pt x="3436" y="5934"/>
                  </a:lnTo>
                  <a:lnTo>
                    <a:pt x="3500" y="5902"/>
                  </a:lnTo>
                  <a:lnTo>
                    <a:pt x="3564" y="5870"/>
                  </a:lnTo>
                  <a:lnTo>
                    <a:pt x="3628" y="5839"/>
                  </a:lnTo>
                  <a:lnTo>
                    <a:pt x="3659" y="5807"/>
                  </a:lnTo>
                  <a:lnTo>
                    <a:pt x="3723" y="5775"/>
                  </a:lnTo>
                  <a:lnTo>
                    <a:pt x="3787" y="5744"/>
                  </a:lnTo>
                  <a:lnTo>
                    <a:pt x="3818" y="5711"/>
                  </a:lnTo>
                  <a:lnTo>
                    <a:pt x="3850" y="5680"/>
                  </a:lnTo>
                  <a:lnTo>
                    <a:pt x="3913" y="5648"/>
                  </a:lnTo>
                  <a:lnTo>
                    <a:pt x="3946" y="5617"/>
                  </a:lnTo>
                  <a:lnTo>
                    <a:pt x="3977" y="5585"/>
                  </a:lnTo>
                  <a:lnTo>
                    <a:pt x="4009" y="5553"/>
                  </a:lnTo>
                  <a:lnTo>
                    <a:pt x="4041" y="5522"/>
                  </a:lnTo>
                  <a:lnTo>
                    <a:pt x="4073" y="5489"/>
                  </a:lnTo>
                  <a:lnTo>
                    <a:pt x="4104" y="5458"/>
                  </a:lnTo>
                  <a:lnTo>
                    <a:pt x="4137" y="5426"/>
                  </a:lnTo>
                  <a:lnTo>
                    <a:pt x="4168" y="5395"/>
                  </a:lnTo>
                  <a:lnTo>
                    <a:pt x="4200" y="5363"/>
                  </a:lnTo>
                  <a:lnTo>
                    <a:pt x="4232" y="5331"/>
                  </a:lnTo>
                  <a:lnTo>
                    <a:pt x="4263" y="5300"/>
                  </a:lnTo>
                  <a:lnTo>
                    <a:pt x="4296" y="5267"/>
                  </a:lnTo>
                  <a:lnTo>
                    <a:pt x="4327" y="5236"/>
                  </a:lnTo>
                  <a:lnTo>
                    <a:pt x="4359" y="5172"/>
                  </a:lnTo>
                  <a:lnTo>
                    <a:pt x="4391" y="5141"/>
                  </a:lnTo>
                  <a:lnTo>
                    <a:pt x="4422" y="5109"/>
                  </a:lnTo>
                  <a:lnTo>
                    <a:pt x="4455" y="5045"/>
                  </a:lnTo>
                  <a:lnTo>
                    <a:pt x="4486" y="4982"/>
                  </a:lnTo>
                  <a:lnTo>
                    <a:pt x="4518" y="4950"/>
                  </a:lnTo>
                  <a:lnTo>
                    <a:pt x="4550" y="4887"/>
                  </a:lnTo>
                  <a:lnTo>
                    <a:pt x="4582" y="4823"/>
                  </a:lnTo>
                  <a:lnTo>
                    <a:pt x="4614" y="4760"/>
                  </a:lnTo>
                  <a:lnTo>
                    <a:pt x="4646" y="4696"/>
                  </a:lnTo>
                  <a:lnTo>
                    <a:pt x="4677" y="4601"/>
                  </a:lnTo>
                  <a:lnTo>
                    <a:pt x="4709" y="4506"/>
                  </a:lnTo>
                  <a:lnTo>
                    <a:pt x="4741" y="4410"/>
                  </a:lnTo>
                  <a:lnTo>
                    <a:pt x="4772" y="4284"/>
                  </a:lnTo>
                  <a:lnTo>
                    <a:pt x="4805" y="4093"/>
                  </a:lnTo>
                  <a:lnTo>
                    <a:pt x="4805" y="3395"/>
                  </a:lnTo>
                  <a:lnTo>
                    <a:pt x="4772" y="3205"/>
                  </a:lnTo>
                  <a:lnTo>
                    <a:pt x="4741" y="3110"/>
                  </a:lnTo>
                  <a:lnTo>
                    <a:pt x="4709" y="2983"/>
                  </a:lnTo>
                  <a:lnTo>
                    <a:pt x="4677" y="2888"/>
                  </a:lnTo>
                  <a:lnTo>
                    <a:pt x="4646" y="2824"/>
                  </a:lnTo>
                  <a:lnTo>
                    <a:pt x="4614" y="2761"/>
                  </a:lnTo>
                  <a:lnTo>
                    <a:pt x="4582" y="2697"/>
                  </a:lnTo>
                  <a:lnTo>
                    <a:pt x="4550" y="2602"/>
                  </a:lnTo>
                  <a:lnTo>
                    <a:pt x="4518" y="2570"/>
                  </a:lnTo>
                  <a:lnTo>
                    <a:pt x="4486" y="2506"/>
                  </a:lnTo>
                  <a:lnTo>
                    <a:pt x="4455" y="2443"/>
                  </a:lnTo>
                  <a:lnTo>
                    <a:pt x="4422" y="2412"/>
                  </a:lnTo>
                  <a:lnTo>
                    <a:pt x="4391" y="2348"/>
                  </a:lnTo>
                  <a:lnTo>
                    <a:pt x="4359" y="2317"/>
                  </a:lnTo>
                  <a:lnTo>
                    <a:pt x="4327" y="2284"/>
                  </a:lnTo>
                  <a:lnTo>
                    <a:pt x="4296" y="2221"/>
                  </a:lnTo>
                  <a:lnTo>
                    <a:pt x="4263" y="2190"/>
                  </a:lnTo>
                  <a:lnTo>
                    <a:pt x="4232" y="2157"/>
                  </a:lnTo>
                  <a:lnTo>
                    <a:pt x="4200" y="2126"/>
                  </a:lnTo>
                  <a:lnTo>
                    <a:pt x="4168" y="2095"/>
                  </a:lnTo>
                  <a:lnTo>
                    <a:pt x="4137" y="2062"/>
                  </a:lnTo>
                  <a:lnTo>
                    <a:pt x="4104" y="2031"/>
                  </a:lnTo>
                  <a:lnTo>
                    <a:pt x="4073" y="1999"/>
                  </a:lnTo>
                  <a:lnTo>
                    <a:pt x="4041" y="1967"/>
                  </a:lnTo>
                  <a:lnTo>
                    <a:pt x="4009" y="1935"/>
                  </a:lnTo>
                  <a:lnTo>
                    <a:pt x="3977" y="1904"/>
                  </a:lnTo>
                  <a:lnTo>
                    <a:pt x="3946" y="1873"/>
                  </a:lnTo>
                  <a:lnTo>
                    <a:pt x="3882" y="1840"/>
                  </a:lnTo>
                  <a:lnTo>
                    <a:pt x="3850" y="1809"/>
                  </a:lnTo>
                  <a:lnTo>
                    <a:pt x="3818" y="1777"/>
                  </a:lnTo>
                  <a:lnTo>
                    <a:pt x="3754" y="1745"/>
                  </a:lnTo>
                  <a:lnTo>
                    <a:pt x="3723" y="1713"/>
                  </a:lnTo>
                  <a:lnTo>
                    <a:pt x="3659" y="1682"/>
                  </a:lnTo>
                  <a:lnTo>
                    <a:pt x="3595" y="1650"/>
                  </a:lnTo>
                  <a:lnTo>
                    <a:pt x="3564" y="1618"/>
                  </a:lnTo>
                  <a:lnTo>
                    <a:pt x="3468" y="1587"/>
                  </a:lnTo>
                  <a:lnTo>
                    <a:pt x="3404" y="1555"/>
                  </a:lnTo>
                  <a:lnTo>
                    <a:pt x="3341" y="1523"/>
                  </a:lnTo>
                  <a:lnTo>
                    <a:pt x="3277" y="1491"/>
                  </a:lnTo>
                  <a:lnTo>
                    <a:pt x="3181" y="1460"/>
                  </a:lnTo>
                  <a:lnTo>
                    <a:pt x="3086" y="1428"/>
                  </a:lnTo>
                  <a:lnTo>
                    <a:pt x="2959" y="1396"/>
                  </a:lnTo>
                  <a:lnTo>
                    <a:pt x="2768" y="1365"/>
                  </a:lnTo>
                  <a:lnTo>
                    <a:pt x="2037" y="1365"/>
                  </a:lnTo>
                  <a:lnTo>
                    <a:pt x="1878" y="1396"/>
                  </a:lnTo>
                  <a:close/>
                  <a:moveTo>
                    <a:pt x="2112" y="2456"/>
                  </a:moveTo>
                  <a:lnTo>
                    <a:pt x="2043" y="2473"/>
                  </a:lnTo>
                  <a:lnTo>
                    <a:pt x="1990" y="2490"/>
                  </a:lnTo>
                  <a:lnTo>
                    <a:pt x="1937" y="2508"/>
                  </a:lnTo>
                  <a:lnTo>
                    <a:pt x="1885" y="2526"/>
                  </a:lnTo>
                  <a:lnTo>
                    <a:pt x="1849" y="2543"/>
                  </a:lnTo>
                  <a:lnTo>
                    <a:pt x="1814" y="2561"/>
                  </a:lnTo>
                  <a:lnTo>
                    <a:pt x="1778" y="2578"/>
                  </a:lnTo>
                  <a:lnTo>
                    <a:pt x="1744" y="2596"/>
                  </a:lnTo>
                  <a:lnTo>
                    <a:pt x="1726" y="2613"/>
                  </a:lnTo>
                  <a:lnTo>
                    <a:pt x="1691" y="2631"/>
                  </a:lnTo>
                  <a:lnTo>
                    <a:pt x="1656" y="2648"/>
                  </a:lnTo>
                  <a:lnTo>
                    <a:pt x="1639" y="2666"/>
                  </a:lnTo>
                  <a:lnTo>
                    <a:pt x="1621" y="2683"/>
                  </a:lnTo>
                  <a:lnTo>
                    <a:pt x="1586" y="2701"/>
                  </a:lnTo>
                  <a:lnTo>
                    <a:pt x="1568" y="2718"/>
                  </a:lnTo>
                  <a:lnTo>
                    <a:pt x="1551" y="2736"/>
                  </a:lnTo>
                  <a:lnTo>
                    <a:pt x="1533" y="2754"/>
                  </a:lnTo>
                  <a:lnTo>
                    <a:pt x="1515" y="2771"/>
                  </a:lnTo>
                  <a:lnTo>
                    <a:pt x="1481" y="2788"/>
                  </a:lnTo>
                  <a:lnTo>
                    <a:pt x="1463" y="2806"/>
                  </a:lnTo>
                  <a:lnTo>
                    <a:pt x="1445" y="2823"/>
                  </a:lnTo>
                  <a:lnTo>
                    <a:pt x="1427" y="2859"/>
                  </a:lnTo>
                  <a:lnTo>
                    <a:pt x="1410" y="2876"/>
                  </a:lnTo>
                  <a:lnTo>
                    <a:pt x="1393" y="2893"/>
                  </a:lnTo>
                  <a:lnTo>
                    <a:pt x="1375" y="2911"/>
                  </a:lnTo>
                  <a:lnTo>
                    <a:pt x="1357" y="2928"/>
                  </a:lnTo>
                  <a:lnTo>
                    <a:pt x="1340" y="2946"/>
                  </a:lnTo>
                  <a:lnTo>
                    <a:pt x="1322" y="2981"/>
                  </a:lnTo>
                  <a:lnTo>
                    <a:pt x="1305" y="2998"/>
                  </a:lnTo>
                  <a:lnTo>
                    <a:pt x="1288" y="3033"/>
                  </a:lnTo>
                  <a:lnTo>
                    <a:pt x="1269" y="3051"/>
                  </a:lnTo>
                  <a:lnTo>
                    <a:pt x="1252" y="3086"/>
                  </a:lnTo>
                  <a:lnTo>
                    <a:pt x="1235" y="3121"/>
                  </a:lnTo>
                  <a:lnTo>
                    <a:pt x="1217" y="3157"/>
                  </a:lnTo>
                  <a:lnTo>
                    <a:pt x="1199" y="3191"/>
                  </a:lnTo>
                  <a:lnTo>
                    <a:pt x="1182" y="3226"/>
                  </a:lnTo>
                  <a:lnTo>
                    <a:pt x="1164" y="3262"/>
                  </a:lnTo>
                  <a:lnTo>
                    <a:pt x="1147" y="3314"/>
                  </a:lnTo>
                  <a:lnTo>
                    <a:pt x="1130" y="3367"/>
                  </a:lnTo>
                  <a:lnTo>
                    <a:pt x="1111" y="3436"/>
                  </a:lnTo>
                  <a:lnTo>
                    <a:pt x="1094" y="3506"/>
                  </a:lnTo>
                  <a:lnTo>
                    <a:pt x="1077" y="3646"/>
                  </a:lnTo>
                  <a:lnTo>
                    <a:pt x="1077" y="3856"/>
                  </a:lnTo>
                  <a:lnTo>
                    <a:pt x="1094" y="3996"/>
                  </a:lnTo>
                  <a:lnTo>
                    <a:pt x="1111" y="4084"/>
                  </a:lnTo>
                  <a:lnTo>
                    <a:pt x="1130" y="4137"/>
                  </a:lnTo>
                  <a:lnTo>
                    <a:pt x="1147" y="4189"/>
                  </a:lnTo>
                  <a:lnTo>
                    <a:pt x="1164" y="4242"/>
                  </a:lnTo>
                  <a:lnTo>
                    <a:pt x="1182" y="4294"/>
                  </a:lnTo>
                  <a:lnTo>
                    <a:pt x="1199" y="4330"/>
                  </a:lnTo>
                  <a:lnTo>
                    <a:pt x="1217" y="4364"/>
                  </a:lnTo>
                  <a:lnTo>
                    <a:pt x="1235" y="4399"/>
                  </a:lnTo>
                  <a:lnTo>
                    <a:pt x="1252" y="4417"/>
                  </a:lnTo>
                  <a:lnTo>
                    <a:pt x="1269" y="4452"/>
                  </a:lnTo>
                  <a:lnTo>
                    <a:pt x="1288" y="4487"/>
                  </a:lnTo>
                  <a:lnTo>
                    <a:pt x="1305" y="4504"/>
                  </a:lnTo>
                  <a:lnTo>
                    <a:pt x="1322" y="4522"/>
                  </a:lnTo>
                  <a:lnTo>
                    <a:pt x="1340" y="4557"/>
                  </a:lnTo>
                  <a:lnTo>
                    <a:pt x="1357" y="4575"/>
                  </a:lnTo>
                  <a:lnTo>
                    <a:pt x="1375" y="4592"/>
                  </a:lnTo>
                  <a:lnTo>
                    <a:pt x="1393" y="4627"/>
                  </a:lnTo>
                  <a:lnTo>
                    <a:pt x="1410" y="4644"/>
                  </a:lnTo>
                  <a:lnTo>
                    <a:pt x="1427" y="4662"/>
                  </a:lnTo>
                  <a:lnTo>
                    <a:pt x="1445" y="4680"/>
                  </a:lnTo>
                  <a:lnTo>
                    <a:pt x="1463" y="4697"/>
                  </a:lnTo>
                  <a:lnTo>
                    <a:pt x="1481" y="4714"/>
                  </a:lnTo>
                  <a:lnTo>
                    <a:pt x="1498" y="4732"/>
                  </a:lnTo>
                  <a:lnTo>
                    <a:pt x="1515" y="4749"/>
                  </a:lnTo>
                  <a:lnTo>
                    <a:pt x="1533" y="4768"/>
                  </a:lnTo>
                  <a:lnTo>
                    <a:pt x="1568" y="4785"/>
                  </a:lnTo>
                  <a:lnTo>
                    <a:pt x="1586" y="4802"/>
                  </a:lnTo>
                  <a:lnTo>
                    <a:pt x="1603" y="4820"/>
                  </a:lnTo>
                  <a:lnTo>
                    <a:pt x="1639" y="4837"/>
                  </a:lnTo>
                  <a:lnTo>
                    <a:pt x="1656" y="4854"/>
                  </a:lnTo>
                  <a:lnTo>
                    <a:pt x="1673" y="4873"/>
                  </a:lnTo>
                  <a:lnTo>
                    <a:pt x="1709" y="4890"/>
                  </a:lnTo>
                  <a:lnTo>
                    <a:pt x="1744" y="4907"/>
                  </a:lnTo>
                  <a:lnTo>
                    <a:pt x="1761" y="4925"/>
                  </a:lnTo>
                  <a:lnTo>
                    <a:pt x="1797" y="4942"/>
                  </a:lnTo>
                  <a:lnTo>
                    <a:pt x="1832" y="4959"/>
                  </a:lnTo>
                  <a:lnTo>
                    <a:pt x="1866" y="4978"/>
                  </a:lnTo>
                  <a:lnTo>
                    <a:pt x="1919" y="4995"/>
                  </a:lnTo>
                  <a:lnTo>
                    <a:pt x="1972" y="5012"/>
                  </a:lnTo>
                  <a:lnTo>
                    <a:pt x="2024" y="5030"/>
                  </a:lnTo>
                  <a:lnTo>
                    <a:pt x="2095" y="5047"/>
                  </a:lnTo>
                  <a:lnTo>
                    <a:pt x="2165" y="5064"/>
                  </a:lnTo>
                  <a:lnTo>
                    <a:pt x="2323" y="5083"/>
                  </a:lnTo>
                  <a:lnTo>
                    <a:pt x="2499" y="5083"/>
                  </a:lnTo>
                  <a:lnTo>
                    <a:pt x="2639" y="5064"/>
                  </a:lnTo>
                  <a:lnTo>
                    <a:pt x="2727" y="5047"/>
                  </a:lnTo>
                  <a:lnTo>
                    <a:pt x="2798" y="5030"/>
                  </a:lnTo>
                  <a:lnTo>
                    <a:pt x="2850" y="5012"/>
                  </a:lnTo>
                  <a:lnTo>
                    <a:pt x="2903" y="4995"/>
                  </a:lnTo>
                  <a:lnTo>
                    <a:pt x="2937" y="4978"/>
                  </a:lnTo>
                  <a:lnTo>
                    <a:pt x="2973" y="4959"/>
                  </a:lnTo>
                  <a:lnTo>
                    <a:pt x="3008" y="4942"/>
                  </a:lnTo>
                  <a:lnTo>
                    <a:pt x="3043" y="4925"/>
                  </a:lnTo>
                  <a:lnTo>
                    <a:pt x="3078" y="4907"/>
                  </a:lnTo>
                  <a:lnTo>
                    <a:pt x="3096" y="4890"/>
                  </a:lnTo>
                  <a:lnTo>
                    <a:pt x="3131" y="4873"/>
                  </a:lnTo>
                  <a:lnTo>
                    <a:pt x="3166" y="4854"/>
                  </a:lnTo>
                  <a:lnTo>
                    <a:pt x="3183" y="4837"/>
                  </a:lnTo>
                  <a:lnTo>
                    <a:pt x="3202" y="4820"/>
                  </a:lnTo>
                  <a:lnTo>
                    <a:pt x="3236" y="4802"/>
                  </a:lnTo>
                  <a:lnTo>
                    <a:pt x="3254" y="4785"/>
                  </a:lnTo>
                  <a:lnTo>
                    <a:pt x="3271" y="4768"/>
                  </a:lnTo>
                  <a:lnTo>
                    <a:pt x="3289" y="4749"/>
                  </a:lnTo>
                  <a:lnTo>
                    <a:pt x="3307" y="4732"/>
                  </a:lnTo>
                  <a:lnTo>
                    <a:pt x="3324" y="4714"/>
                  </a:lnTo>
                  <a:lnTo>
                    <a:pt x="3341" y="4697"/>
                  </a:lnTo>
                  <a:lnTo>
                    <a:pt x="3359" y="4680"/>
                  </a:lnTo>
                  <a:lnTo>
                    <a:pt x="3377" y="4662"/>
                  </a:lnTo>
                  <a:lnTo>
                    <a:pt x="3394" y="4644"/>
                  </a:lnTo>
                  <a:lnTo>
                    <a:pt x="3412" y="4627"/>
                  </a:lnTo>
                  <a:lnTo>
                    <a:pt x="3429" y="4609"/>
                  </a:lnTo>
                  <a:lnTo>
                    <a:pt x="3446" y="4592"/>
                  </a:lnTo>
                  <a:lnTo>
                    <a:pt x="3465" y="4575"/>
                  </a:lnTo>
                  <a:lnTo>
                    <a:pt x="3482" y="4540"/>
                  </a:lnTo>
                  <a:lnTo>
                    <a:pt x="3499" y="4522"/>
                  </a:lnTo>
                  <a:lnTo>
                    <a:pt x="3517" y="4504"/>
                  </a:lnTo>
                  <a:lnTo>
                    <a:pt x="3535" y="4470"/>
                  </a:lnTo>
                  <a:lnTo>
                    <a:pt x="3552" y="4435"/>
                  </a:lnTo>
                  <a:lnTo>
                    <a:pt x="3570" y="4417"/>
                  </a:lnTo>
                  <a:lnTo>
                    <a:pt x="3587" y="4382"/>
                  </a:lnTo>
                  <a:lnTo>
                    <a:pt x="3604" y="4347"/>
                  </a:lnTo>
                  <a:lnTo>
                    <a:pt x="3623" y="4311"/>
                  </a:lnTo>
                  <a:lnTo>
                    <a:pt x="3640" y="4277"/>
                  </a:lnTo>
                  <a:lnTo>
                    <a:pt x="3658" y="4225"/>
                  </a:lnTo>
                  <a:lnTo>
                    <a:pt x="3675" y="4172"/>
                  </a:lnTo>
                  <a:lnTo>
                    <a:pt x="3692" y="4120"/>
                  </a:lnTo>
                  <a:lnTo>
                    <a:pt x="3711" y="4049"/>
                  </a:lnTo>
                  <a:lnTo>
                    <a:pt x="3728" y="3944"/>
                  </a:lnTo>
                  <a:lnTo>
                    <a:pt x="3728" y="3558"/>
                  </a:lnTo>
                  <a:lnTo>
                    <a:pt x="3711" y="3454"/>
                  </a:lnTo>
                  <a:lnTo>
                    <a:pt x="3692" y="3402"/>
                  </a:lnTo>
                  <a:lnTo>
                    <a:pt x="3675" y="3331"/>
                  </a:lnTo>
                  <a:lnTo>
                    <a:pt x="3658" y="3279"/>
                  </a:lnTo>
                  <a:lnTo>
                    <a:pt x="3640" y="3243"/>
                  </a:lnTo>
                  <a:lnTo>
                    <a:pt x="3623" y="3209"/>
                  </a:lnTo>
                  <a:lnTo>
                    <a:pt x="3604" y="3174"/>
                  </a:lnTo>
                  <a:lnTo>
                    <a:pt x="3587" y="3121"/>
                  </a:lnTo>
                  <a:lnTo>
                    <a:pt x="3570" y="3104"/>
                  </a:lnTo>
                  <a:lnTo>
                    <a:pt x="3552" y="3069"/>
                  </a:lnTo>
                  <a:lnTo>
                    <a:pt x="3535" y="3033"/>
                  </a:lnTo>
                  <a:lnTo>
                    <a:pt x="3517" y="3016"/>
                  </a:lnTo>
                  <a:lnTo>
                    <a:pt x="3499" y="2981"/>
                  </a:lnTo>
                  <a:lnTo>
                    <a:pt x="3482" y="2964"/>
                  </a:lnTo>
                  <a:lnTo>
                    <a:pt x="3465" y="2946"/>
                  </a:lnTo>
                  <a:lnTo>
                    <a:pt x="3446" y="2911"/>
                  </a:lnTo>
                  <a:lnTo>
                    <a:pt x="3429" y="2893"/>
                  </a:lnTo>
                  <a:lnTo>
                    <a:pt x="3412" y="2876"/>
                  </a:lnTo>
                  <a:lnTo>
                    <a:pt x="3394" y="2859"/>
                  </a:lnTo>
                  <a:lnTo>
                    <a:pt x="3377" y="2842"/>
                  </a:lnTo>
                  <a:lnTo>
                    <a:pt x="3359" y="2823"/>
                  </a:lnTo>
                  <a:lnTo>
                    <a:pt x="3341" y="2806"/>
                  </a:lnTo>
                  <a:lnTo>
                    <a:pt x="3324" y="2788"/>
                  </a:lnTo>
                  <a:lnTo>
                    <a:pt x="3307" y="2771"/>
                  </a:lnTo>
                  <a:lnTo>
                    <a:pt x="3289" y="2754"/>
                  </a:lnTo>
                  <a:lnTo>
                    <a:pt x="3271" y="2736"/>
                  </a:lnTo>
                  <a:lnTo>
                    <a:pt x="3254" y="2718"/>
                  </a:lnTo>
                  <a:lnTo>
                    <a:pt x="3219" y="2701"/>
                  </a:lnTo>
                  <a:lnTo>
                    <a:pt x="3202" y="2683"/>
                  </a:lnTo>
                  <a:lnTo>
                    <a:pt x="3183" y="2666"/>
                  </a:lnTo>
                  <a:lnTo>
                    <a:pt x="3149" y="2648"/>
                  </a:lnTo>
                  <a:lnTo>
                    <a:pt x="3131" y="2631"/>
                  </a:lnTo>
                  <a:lnTo>
                    <a:pt x="3096" y="2613"/>
                  </a:lnTo>
                  <a:lnTo>
                    <a:pt x="3061" y="2596"/>
                  </a:lnTo>
                  <a:lnTo>
                    <a:pt x="3043" y="2578"/>
                  </a:lnTo>
                  <a:lnTo>
                    <a:pt x="2990" y="2561"/>
                  </a:lnTo>
                  <a:lnTo>
                    <a:pt x="2956" y="2543"/>
                  </a:lnTo>
                  <a:lnTo>
                    <a:pt x="2920" y="2526"/>
                  </a:lnTo>
                  <a:lnTo>
                    <a:pt x="2885" y="2508"/>
                  </a:lnTo>
                  <a:lnTo>
                    <a:pt x="2832" y="2490"/>
                  </a:lnTo>
                  <a:lnTo>
                    <a:pt x="2779" y="2473"/>
                  </a:lnTo>
                  <a:lnTo>
                    <a:pt x="2710" y="2456"/>
                  </a:lnTo>
                  <a:lnTo>
                    <a:pt x="2604" y="2438"/>
                  </a:lnTo>
                  <a:lnTo>
                    <a:pt x="2200" y="2438"/>
                  </a:lnTo>
                  <a:lnTo>
                    <a:pt x="2112" y="2456"/>
                  </a:lnTo>
                  <a:close/>
                </a:path>
              </a:pathLst>
            </a:custGeom>
            <a:solidFill>
              <a:srgbClr val="FFFFFF"/>
            </a:solidFill>
            <a:ln w="6350">
              <a:solidFill>
                <a:schemeClr val="tx2"/>
              </a:solidFill>
            </a:ln>
            <a:effectLst/>
          </p:spPr>
          <p:txBody>
            <a:bodyPr vert="horz" wrap="square" lIns="45702" tIns="22851" rIns="45702" bIns="22851" numCol="1" anchor="t" anchorCtr="0" compatLnSpc="1"/>
            <a:lstStyle/>
            <a:p>
              <a:pPr defTabSz="405765">
                <a:defRPr/>
              </a:pPr>
              <a:endParaRPr lang="zh-CN" altLang="en-US" sz="1400" kern="0">
                <a:latin typeface="+mn-ea"/>
                <a:ea typeface="+mn-ea"/>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华为鲲鹏处理器的应用场景</a:t>
            </a:r>
            <a:endParaRPr lang="zh-CN" altLang="en-US" dirty="0">
              <a:solidFill>
                <a:schemeClr val="tx1"/>
              </a:solidFill>
            </a:endParaRPr>
          </a:p>
        </p:txBody>
      </p:sp>
      <p:sp>
        <p:nvSpPr>
          <p:cNvPr id="5" name="矩形 4"/>
          <p:cNvSpPr/>
          <p:nvPr/>
        </p:nvSpPr>
        <p:spPr>
          <a:xfrm>
            <a:off x="3244166" y="2768216"/>
            <a:ext cx="1686452" cy="2492990"/>
          </a:xfrm>
          <a:prstGeom prst="rect">
            <a:avLst/>
          </a:prstGeom>
        </p:spPr>
        <p:txBody>
          <a:bodyPr wrap="square">
            <a:spAutoFit/>
          </a:bodyPr>
          <a:lstStyle/>
          <a:p>
            <a:pPr algn="ctr" defTabSz="802005" fontAlgn="base">
              <a:lnSpc>
                <a:spcPct val="110000"/>
              </a:lnSpc>
              <a:spcBef>
                <a:spcPct val="30000"/>
              </a:spcBef>
              <a:buClr>
                <a:schemeClr val="bg1">
                  <a:lumMod val="50000"/>
                </a:schemeClr>
              </a:buClr>
              <a:buSzPct val="60000"/>
            </a:pPr>
            <a:r>
              <a:rPr lang="zh-CN" altLang="en-US" sz="1600" b="1" dirty="0" smtClean="0">
                <a:latin typeface="+mn-ea"/>
                <a:ea typeface="+mn-ea"/>
                <a:cs typeface="Arial" panose="020B0604020202020204" pitchFamily="34" charset="0"/>
              </a:rPr>
              <a:t>多</a:t>
            </a:r>
            <a:r>
              <a:rPr lang="zh-CN" altLang="en-US" sz="1600" b="1" dirty="0">
                <a:latin typeface="+mn-ea"/>
                <a:ea typeface="+mn-ea"/>
                <a:cs typeface="Arial" panose="020B0604020202020204" pitchFamily="34" charset="0"/>
              </a:rPr>
              <a:t>核高并发</a:t>
            </a:r>
            <a:r>
              <a:rPr lang="zh-CN" altLang="en-US" sz="1600" b="1" dirty="0" smtClean="0">
                <a:latin typeface="+mn-ea"/>
                <a:ea typeface="+mn-ea"/>
                <a:cs typeface="Arial" panose="020B0604020202020204" pitchFamily="34" charset="0"/>
              </a:rPr>
              <a:t>架构匹配</a:t>
            </a:r>
            <a:r>
              <a:rPr lang="zh-CN" altLang="en-US" sz="1600" b="1" dirty="0">
                <a:latin typeface="+mn-ea"/>
                <a:ea typeface="+mn-ea"/>
                <a:cs typeface="Arial" panose="020B0604020202020204" pitchFamily="34" charset="0"/>
              </a:rPr>
              <a:t>大数据负载应用特征</a:t>
            </a:r>
            <a:endParaRPr lang="en-US" altLang="zh-CN" sz="1600" b="1" dirty="0">
              <a:latin typeface="+mn-ea"/>
              <a:ea typeface="+mn-ea"/>
              <a:cs typeface="Arial" panose="020B0604020202020204" pitchFamily="34" charset="0"/>
            </a:endParaRPr>
          </a:p>
          <a:p>
            <a:pPr>
              <a:lnSpc>
                <a:spcPct val="110000"/>
              </a:lnSpc>
            </a:pPr>
            <a:endParaRPr lang="en-US" altLang="zh-CN" sz="1200" dirty="0"/>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采用</a:t>
            </a:r>
            <a:r>
              <a:rPr lang="en-US" altLang="zh-CN" sz="1200" dirty="0">
                <a:latin typeface="+mn-ea"/>
                <a:ea typeface="+mn-ea"/>
                <a:cs typeface="Arial" panose="020B0604020202020204" pitchFamily="34" charset="0"/>
              </a:rPr>
              <a:t>A</a:t>
            </a:r>
            <a:r>
              <a:rPr lang="en-US" altLang="zh-CN" sz="1200" dirty="0" smtClean="0">
                <a:latin typeface="+mn-ea"/>
                <a:ea typeface="+mn-ea"/>
                <a:cs typeface="Arial" panose="020B0604020202020204" pitchFamily="34" charset="0"/>
              </a:rPr>
              <a:t>RM</a:t>
            </a:r>
            <a:r>
              <a:rPr lang="zh-CN" altLang="en-US" sz="1200" dirty="0" smtClean="0">
                <a:latin typeface="+mn-ea"/>
                <a:ea typeface="+mn-ea"/>
                <a:cs typeface="Arial" panose="020B0604020202020204" pitchFamily="34" charset="0"/>
              </a:rPr>
              <a:t>架构，更多的物理核数可以提高大数据应用任务并发度，获得更好的性能；</a:t>
            </a:r>
            <a:endParaRPr lang="zh-CN" altLang="en-US" sz="1200" dirty="0" smtClean="0">
              <a:latin typeface="+mn-ea"/>
              <a:ea typeface="+mn-ea"/>
              <a:cs typeface="Arial" panose="020B0604020202020204" pitchFamily="34" charset="0"/>
            </a:endParaRPr>
          </a:p>
          <a:p>
            <a:endParaRPr lang="zh-CN" altLang="en-US" sz="1200" dirty="0"/>
          </a:p>
        </p:txBody>
      </p:sp>
      <p:sp>
        <p:nvSpPr>
          <p:cNvPr id="6" name="矩形 5"/>
          <p:cNvSpPr/>
          <p:nvPr/>
        </p:nvSpPr>
        <p:spPr>
          <a:xfrm>
            <a:off x="5294442" y="2770571"/>
            <a:ext cx="1820462" cy="2776145"/>
          </a:xfrm>
          <a:prstGeom prst="rect">
            <a:avLst/>
          </a:prstGeom>
        </p:spPr>
        <p:txBody>
          <a:bodyPr wrap="square">
            <a:spAutoFit/>
          </a:bodyPr>
          <a:lstStyle/>
          <a:p>
            <a:pPr algn="ctr" defTabSz="802005" fontAlgn="base">
              <a:lnSpc>
                <a:spcPct val="110000"/>
              </a:lnSpc>
              <a:spcBef>
                <a:spcPct val="30000"/>
              </a:spcBef>
              <a:buClr>
                <a:schemeClr val="bg1">
                  <a:lumMod val="50000"/>
                </a:schemeClr>
              </a:buClr>
              <a:buSzPct val="60000"/>
            </a:pPr>
            <a:r>
              <a:rPr lang="zh-CN" altLang="en-US" sz="1600" b="1" dirty="0">
                <a:latin typeface="+mn-ea"/>
                <a:ea typeface="+mn-ea"/>
                <a:cs typeface="Arial" panose="020B0604020202020204" pitchFamily="34" charset="0"/>
              </a:rPr>
              <a:t>与移动端</a:t>
            </a:r>
            <a:r>
              <a:rPr lang="zh-CN" altLang="en-US" sz="1600" b="1" dirty="0" smtClean="0">
                <a:latin typeface="+mn-ea"/>
                <a:ea typeface="+mn-ea"/>
                <a:cs typeface="Arial" panose="020B0604020202020204" pitchFamily="34" charset="0"/>
              </a:rPr>
              <a:t>同构，</a:t>
            </a:r>
            <a:endParaRPr lang="en-US" altLang="zh-CN" sz="1600" b="1" dirty="0" smtClean="0">
              <a:latin typeface="+mn-ea"/>
              <a:ea typeface="+mn-ea"/>
              <a:cs typeface="Arial" panose="020B0604020202020204" pitchFamily="34" charset="0"/>
            </a:endParaRPr>
          </a:p>
          <a:p>
            <a:pPr algn="ctr" defTabSz="802005" fontAlgn="base">
              <a:lnSpc>
                <a:spcPct val="110000"/>
              </a:lnSpc>
              <a:spcBef>
                <a:spcPct val="30000"/>
              </a:spcBef>
              <a:buClr>
                <a:schemeClr val="bg1">
                  <a:lumMod val="50000"/>
                </a:schemeClr>
              </a:buClr>
              <a:buSzPct val="60000"/>
            </a:pPr>
            <a:r>
              <a:rPr lang="zh-CN" altLang="en-US" sz="1600" b="1" dirty="0" smtClean="0">
                <a:latin typeface="+mn-ea"/>
                <a:ea typeface="+mn-ea"/>
                <a:cs typeface="Arial" panose="020B0604020202020204" pitchFamily="34" charset="0"/>
              </a:rPr>
              <a:t>上云效率高</a:t>
            </a:r>
            <a:endParaRPr lang="en-US" altLang="zh-CN" sz="1600" b="1" dirty="0">
              <a:latin typeface="+mn-ea"/>
              <a:ea typeface="+mn-ea"/>
              <a:cs typeface="Arial" panose="020B0604020202020204" pitchFamily="34" charset="0"/>
            </a:endParaRPr>
          </a:p>
          <a:p>
            <a:pPr>
              <a:lnSpc>
                <a:spcPct val="110000"/>
              </a:lnSpc>
            </a:pPr>
            <a:endParaRPr lang="en-US" altLang="zh-CN" sz="1200" dirty="0">
              <a:solidFill>
                <a:srgbClr val="C00000"/>
              </a:solidFill>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移动端超过</a:t>
            </a:r>
            <a:r>
              <a:rPr lang="en-US" altLang="zh-CN" sz="1200" dirty="0" smtClean="0">
                <a:latin typeface="+mn-ea"/>
                <a:ea typeface="+mn-ea"/>
                <a:cs typeface="Arial" panose="020B0604020202020204" pitchFamily="34" charset="0"/>
              </a:rPr>
              <a:t>90%</a:t>
            </a:r>
            <a:r>
              <a:rPr lang="zh-CN" altLang="en-US" sz="1200" dirty="0">
                <a:latin typeface="+mn-ea"/>
                <a:ea typeface="+mn-ea"/>
                <a:cs typeface="Arial" panose="020B0604020202020204" pitchFamily="34" charset="0"/>
              </a:rPr>
              <a:t>应用基于</a:t>
            </a:r>
            <a:r>
              <a:rPr lang="en-US" altLang="zh-CN" sz="1200" dirty="0">
                <a:latin typeface="+mn-ea"/>
                <a:ea typeface="+mn-ea"/>
                <a:cs typeface="Arial" panose="020B0604020202020204" pitchFamily="34" charset="0"/>
              </a:rPr>
              <a:t>ARM</a:t>
            </a:r>
            <a:r>
              <a:rPr lang="zh-CN" altLang="en-US" sz="1200" dirty="0">
                <a:latin typeface="+mn-ea"/>
                <a:ea typeface="+mn-ea"/>
                <a:cs typeface="Arial" panose="020B0604020202020204" pitchFamily="34" charset="0"/>
              </a:rPr>
              <a:t>架构原生</a:t>
            </a:r>
            <a:r>
              <a:rPr lang="zh-CN" altLang="en-US" sz="1200" dirty="0" smtClean="0">
                <a:latin typeface="+mn-ea"/>
                <a:ea typeface="+mn-ea"/>
                <a:cs typeface="Arial" panose="020B0604020202020204" pitchFamily="34" charset="0"/>
              </a:rPr>
              <a:t>开发；</a:t>
            </a:r>
            <a:endParaRPr lang="en-US" altLang="zh-CN"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采用</a:t>
            </a:r>
            <a:r>
              <a:rPr lang="en-US" altLang="zh-CN" sz="1200" dirty="0">
                <a:latin typeface="+mn-ea"/>
                <a:ea typeface="+mn-ea"/>
                <a:cs typeface="Arial" panose="020B0604020202020204" pitchFamily="34" charset="0"/>
              </a:rPr>
              <a:t>ARM</a:t>
            </a:r>
            <a:r>
              <a:rPr lang="zh-CN" altLang="en-US" sz="1200" dirty="0">
                <a:latin typeface="+mn-ea"/>
                <a:ea typeface="+mn-ea"/>
                <a:cs typeface="Arial" panose="020B0604020202020204" pitchFamily="34" charset="0"/>
              </a:rPr>
              <a:t>服务器平台具备同构优势，二进制直接迁移上</a:t>
            </a:r>
            <a:r>
              <a:rPr lang="zh-CN" altLang="en-US" sz="1200" dirty="0" smtClean="0">
                <a:latin typeface="+mn-ea"/>
                <a:ea typeface="+mn-ea"/>
                <a:cs typeface="Arial" panose="020B0604020202020204" pitchFamily="34" charset="0"/>
              </a:rPr>
              <a:t>云；</a:t>
            </a:r>
            <a:endParaRPr lang="en-US" altLang="zh-CN"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应用</a:t>
            </a:r>
            <a:r>
              <a:rPr lang="en-US" altLang="zh-CN" sz="1200" dirty="0">
                <a:latin typeface="+mn-ea"/>
                <a:ea typeface="+mn-ea"/>
                <a:cs typeface="Arial" panose="020B0604020202020204" pitchFamily="34" charset="0"/>
              </a:rPr>
              <a:t>100</a:t>
            </a:r>
            <a:r>
              <a:rPr lang="en-US" altLang="zh-CN" sz="1200" dirty="0" smtClean="0">
                <a:latin typeface="+mn-ea"/>
                <a:ea typeface="+mn-ea"/>
                <a:cs typeface="Arial" panose="020B0604020202020204" pitchFamily="34" charset="0"/>
              </a:rPr>
              <a:t>%</a:t>
            </a:r>
            <a:r>
              <a:rPr lang="zh-CN" altLang="en-US" sz="1200" dirty="0" smtClean="0">
                <a:latin typeface="+mn-ea"/>
                <a:ea typeface="+mn-ea"/>
                <a:cs typeface="Arial" panose="020B0604020202020204" pitchFamily="34" charset="0"/>
              </a:rPr>
              <a:t>兼容；</a:t>
            </a:r>
            <a:endParaRPr lang="zh-CN" altLang="en-US" sz="1200" dirty="0">
              <a:latin typeface="+mn-ea"/>
              <a:ea typeface="+mn-ea"/>
              <a:cs typeface="Arial" panose="020B0604020202020204" pitchFamily="34" charset="0"/>
            </a:endParaRPr>
          </a:p>
          <a:p>
            <a:pPr algn="ctr"/>
            <a:endParaRPr lang="zh-CN" altLang="en-US" sz="1200" b="1" dirty="0"/>
          </a:p>
        </p:txBody>
      </p:sp>
      <p:sp>
        <p:nvSpPr>
          <p:cNvPr id="7" name="矩形 6"/>
          <p:cNvSpPr/>
          <p:nvPr/>
        </p:nvSpPr>
        <p:spPr>
          <a:xfrm>
            <a:off x="7488218" y="2723316"/>
            <a:ext cx="1606681" cy="2622256"/>
          </a:xfrm>
          <a:prstGeom prst="rect">
            <a:avLst/>
          </a:prstGeom>
        </p:spPr>
        <p:txBody>
          <a:bodyPr wrap="square">
            <a:spAutoFit/>
          </a:bodyPr>
          <a:lstStyle/>
          <a:p>
            <a:pPr algn="ctr">
              <a:lnSpc>
                <a:spcPct val="110000"/>
              </a:lnSpc>
            </a:pPr>
            <a:r>
              <a:rPr lang="zh-CN" altLang="en-US" sz="1600" b="1" dirty="0" smtClean="0">
                <a:latin typeface="+mn-ea"/>
                <a:ea typeface="+mn-ea"/>
                <a:cs typeface="Arial" panose="020B0604020202020204" pitchFamily="34" charset="0"/>
              </a:rPr>
              <a:t>基于</a:t>
            </a:r>
            <a:r>
              <a:rPr lang="zh-CN" altLang="en-US" sz="1600" b="1" dirty="0">
                <a:latin typeface="+mn-ea"/>
                <a:ea typeface="+mn-ea"/>
                <a:cs typeface="Arial" panose="020B0604020202020204" pitchFamily="34" charset="0"/>
              </a:rPr>
              <a:t>移动瘦终端的移动办公，信息更</a:t>
            </a:r>
            <a:r>
              <a:rPr lang="zh-CN" altLang="en-US" sz="1600" b="1" dirty="0" smtClean="0">
                <a:latin typeface="+mn-ea"/>
                <a:ea typeface="+mn-ea"/>
                <a:cs typeface="Arial" panose="020B0604020202020204" pitchFamily="34" charset="0"/>
              </a:rPr>
              <a:t>安全</a:t>
            </a:r>
            <a:endParaRPr lang="en-US" altLang="zh-CN" sz="1600" b="1" dirty="0" smtClean="0">
              <a:latin typeface="+mn-ea"/>
              <a:ea typeface="+mn-ea"/>
              <a:cs typeface="Arial" panose="020B0604020202020204" pitchFamily="34" charset="0"/>
            </a:endParaRPr>
          </a:p>
          <a:p>
            <a:pPr>
              <a:lnSpc>
                <a:spcPct val="110000"/>
              </a:lnSpc>
            </a:pPr>
            <a:endParaRPr lang="en-US" altLang="zh-CN" sz="1600" b="1"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更多的移动终端</a:t>
            </a:r>
            <a:r>
              <a:rPr lang="zh-CN" altLang="en-US" sz="1200" dirty="0" smtClean="0">
                <a:latin typeface="+mn-ea"/>
                <a:ea typeface="+mn-ea"/>
                <a:cs typeface="Arial" panose="020B0604020202020204" pitchFamily="34" charset="0"/>
              </a:rPr>
              <a:t>平台；</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更直观的在线预</a:t>
            </a:r>
            <a:r>
              <a:rPr lang="zh-CN" altLang="en-US" sz="1200" dirty="0" smtClean="0">
                <a:latin typeface="+mn-ea"/>
                <a:ea typeface="+mn-ea"/>
                <a:cs typeface="Arial" panose="020B0604020202020204" pitchFamily="34" charset="0"/>
              </a:rPr>
              <a:t>览；</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更完美的协同</a:t>
            </a:r>
            <a:r>
              <a:rPr lang="zh-CN" altLang="en-US" sz="1200" dirty="0" smtClean="0">
                <a:latin typeface="+mn-ea"/>
                <a:ea typeface="+mn-ea"/>
                <a:cs typeface="Arial" panose="020B0604020202020204" pitchFamily="34" charset="0"/>
              </a:rPr>
              <a:t>功能；</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更安全的</a:t>
            </a:r>
            <a:r>
              <a:rPr lang="zh-CN" altLang="en-US" sz="1200" dirty="0" smtClean="0">
                <a:latin typeface="+mn-ea"/>
                <a:ea typeface="+mn-ea"/>
                <a:cs typeface="Arial" panose="020B0604020202020204" pitchFamily="34" charset="0"/>
              </a:rPr>
              <a:t>数据保护；</a:t>
            </a:r>
            <a:endParaRPr lang="zh-CN" altLang="en-US" sz="1200" dirty="0">
              <a:latin typeface="+mn-ea"/>
              <a:ea typeface="+mn-ea"/>
              <a:cs typeface="Arial" panose="020B0604020202020204" pitchFamily="34" charset="0"/>
            </a:endParaRPr>
          </a:p>
          <a:p>
            <a:endParaRPr lang="zh-CN" altLang="en-US" sz="1600" b="1" dirty="0">
              <a:latin typeface="+mn-ea"/>
              <a:ea typeface="+mn-ea"/>
              <a:cs typeface="Arial" panose="020B0604020202020204" pitchFamily="34" charset="0"/>
            </a:endParaRPr>
          </a:p>
        </p:txBody>
      </p:sp>
      <p:sp>
        <p:nvSpPr>
          <p:cNvPr id="8" name="矩形 7"/>
          <p:cNvSpPr/>
          <p:nvPr/>
        </p:nvSpPr>
        <p:spPr>
          <a:xfrm>
            <a:off x="9374088" y="2723316"/>
            <a:ext cx="1937378" cy="4105739"/>
          </a:xfrm>
          <a:prstGeom prst="rect">
            <a:avLst/>
          </a:prstGeom>
        </p:spPr>
        <p:txBody>
          <a:bodyPr wrap="square">
            <a:spAutoFit/>
          </a:bodyPr>
          <a:lstStyle/>
          <a:p>
            <a:pPr algn="ctr">
              <a:lnSpc>
                <a:spcPct val="110000"/>
              </a:lnSpc>
            </a:pPr>
            <a:r>
              <a:rPr lang="zh-CN" altLang="en-US" sz="1600" b="1" dirty="0" smtClean="0">
                <a:latin typeface="+mn-ea"/>
                <a:ea typeface="+mn-ea"/>
                <a:cs typeface="Arial" panose="020B0604020202020204" pitchFamily="34" charset="0"/>
              </a:rPr>
              <a:t>典型</a:t>
            </a:r>
            <a:r>
              <a:rPr lang="zh-CN" altLang="en-US" sz="1600" b="1" dirty="0">
                <a:latin typeface="+mn-ea"/>
                <a:ea typeface="+mn-ea"/>
                <a:cs typeface="Arial" panose="020B0604020202020204" pitchFamily="34" charset="0"/>
              </a:rPr>
              <a:t>业务上云场景，创造新的商业</a:t>
            </a:r>
            <a:r>
              <a:rPr lang="zh-CN" altLang="en-US" sz="1600" b="1" dirty="0" smtClean="0">
                <a:latin typeface="+mn-ea"/>
                <a:ea typeface="+mn-ea"/>
                <a:cs typeface="Arial" panose="020B0604020202020204" pitchFamily="34" charset="0"/>
              </a:rPr>
              <a:t>模式</a:t>
            </a:r>
            <a:endParaRPr lang="en-US" altLang="zh-CN" sz="1600" b="1" dirty="0" smtClean="0">
              <a:latin typeface="+mn-ea"/>
              <a:ea typeface="+mn-ea"/>
              <a:cs typeface="Arial" panose="020B0604020202020204" pitchFamily="34" charset="0"/>
            </a:endParaRPr>
          </a:p>
          <a:p>
            <a:pPr>
              <a:lnSpc>
                <a:spcPct val="110000"/>
              </a:lnSpc>
            </a:pPr>
            <a:endParaRPr lang="en-US" altLang="zh-CN" sz="1600" b="1"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应用预</a:t>
            </a:r>
            <a:r>
              <a:rPr lang="zh-CN" altLang="en-US" sz="1200" dirty="0" smtClean="0">
                <a:latin typeface="+mn-ea"/>
                <a:ea typeface="+mn-ea"/>
                <a:cs typeface="Arial" panose="020B0604020202020204" pitchFamily="34" charset="0"/>
              </a:rPr>
              <a:t>览</a:t>
            </a:r>
            <a:r>
              <a:rPr lang="zh-CN" altLang="en-US" sz="1200" dirty="0">
                <a:latin typeface="+mn-ea"/>
                <a:ea typeface="+mn-ea"/>
                <a:cs typeface="Arial" panose="020B0604020202020204" pitchFamily="34" charset="0"/>
              </a:rPr>
              <a:t>：</a:t>
            </a:r>
            <a:r>
              <a:rPr lang="zh-CN" altLang="en-US" sz="1200" dirty="0" smtClean="0">
                <a:latin typeface="+mn-ea"/>
                <a:ea typeface="+mn-ea"/>
                <a:cs typeface="Arial" panose="020B0604020202020204" pitchFamily="34" charset="0"/>
              </a:rPr>
              <a:t>无需</a:t>
            </a:r>
            <a:r>
              <a:rPr lang="zh-CN" altLang="en-US" sz="1200" dirty="0">
                <a:latin typeface="+mn-ea"/>
                <a:ea typeface="+mn-ea"/>
                <a:cs typeface="Arial" panose="020B0604020202020204" pitchFamily="34" charset="0"/>
              </a:rPr>
              <a:t>下载即可</a:t>
            </a:r>
            <a:r>
              <a:rPr lang="zh-CN" altLang="en-US" sz="1200" dirty="0" smtClean="0">
                <a:latin typeface="+mn-ea"/>
                <a:ea typeface="+mn-ea"/>
                <a:cs typeface="Arial" panose="020B0604020202020204" pitchFamily="34" charset="0"/>
              </a:rPr>
              <a:t>体验</a:t>
            </a:r>
            <a:r>
              <a:rPr lang="zh-CN" altLang="en-US" sz="1200" dirty="0">
                <a:latin typeface="+mn-ea"/>
                <a:ea typeface="+mn-ea"/>
                <a:cs typeface="Arial" panose="020B0604020202020204" pitchFamily="34" charset="0"/>
              </a:rPr>
              <a:t>，</a:t>
            </a:r>
            <a:r>
              <a:rPr lang="zh-CN" altLang="en-US" sz="1200" dirty="0" smtClean="0">
                <a:latin typeface="+mn-ea"/>
                <a:ea typeface="+mn-ea"/>
                <a:cs typeface="Arial" panose="020B0604020202020204" pitchFamily="34" charset="0"/>
              </a:rPr>
              <a:t>即</a:t>
            </a:r>
            <a:r>
              <a:rPr lang="zh-CN" altLang="en-US" sz="1200" dirty="0">
                <a:latin typeface="+mn-ea"/>
                <a:ea typeface="+mn-ea"/>
                <a:cs typeface="Arial" panose="020B0604020202020204" pitchFamily="34" charset="0"/>
              </a:rPr>
              <a:t>用即</a:t>
            </a:r>
            <a:r>
              <a:rPr lang="zh-CN" altLang="en-US" sz="1200" dirty="0" smtClean="0">
                <a:latin typeface="+mn-ea"/>
                <a:ea typeface="+mn-ea"/>
                <a:cs typeface="Arial" panose="020B0604020202020204" pitchFamily="34" charset="0"/>
              </a:rPr>
              <a:t>抛；</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社交</a:t>
            </a:r>
            <a:r>
              <a:rPr lang="zh-CN" altLang="en-US" sz="1200" dirty="0" smtClean="0">
                <a:latin typeface="+mn-ea"/>
                <a:ea typeface="+mn-ea"/>
                <a:cs typeface="Arial" panose="020B0604020202020204" pitchFamily="34" charset="0"/>
              </a:rPr>
              <a:t>体验：游戏分享，多</a:t>
            </a:r>
            <a:r>
              <a:rPr lang="zh-CN" altLang="en-US" sz="1200" dirty="0">
                <a:latin typeface="+mn-ea"/>
                <a:ea typeface="+mn-ea"/>
                <a:cs typeface="Arial" panose="020B0604020202020204" pitchFamily="34" charset="0"/>
              </a:rPr>
              <a:t>人</a:t>
            </a:r>
            <a:r>
              <a:rPr lang="zh-CN" altLang="en-US" sz="1200" dirty="0" smtClean="0">
                <a:latin typeface="+mn-ea"/>
                <a:ea typeface="+mn-ea"/>
                <a:cs typeface="Arial" panose="020B0604020202020204" pitchFamily="34" charset="0"/>
              </a:rPr>
              <a:t>协同；</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用户数据产生</a:t>
            </a:r>
            <a:r>
              <a:rPr lang="zh-CN" altLang="en-US" sz="1200" dirty="0" smtClean="0">
                <a:latin typeface="+mn-ea"/>
                <a:ea typeface="+mn-ea"/>
                <a:cs typeface="Arial" panose="020B0604020202020204" pitchFamily="34" charset="0"/>
              </a:rPr>
              <a:t>价值：精</a:t>
            </a:r>
            <a:r>
              <a:rPr lang="zh-CN" altLang="en-US" sz="1200" dirty="0">
                <a:latin typeface="+mn-ea"/>
                <a:ea typeface="+mn-ea"/>
                <a:cs typeface="Arial" panose="020B0604020202020204" pitchFamily="34" charset="0"/>
              </a:rPr>
              <a:t>准广告推</a:t>
            </a:r>
            <a:r>
              <a:rPr lang="zh-CN" altLang="en-US" sz="1200" dirty="0" smtClean="0">
                <a:latin typeface="+mn-ea"/>
                <a:ea typeface="+mn-ea"/>
                <a:cs typeface="Arial" panose="020B0604020202020204" pitchFamily="34" charset="0"/>
              </a:rPr>
              <a:t>送，无</a:t>
            </a:r>
            <a:r>
              <a:rPr lang="zh-CN" altLang="en-US" sz="1200" dirty="0">
                <a:latin typeface="+mn-ea"/>
                <a:ea typeface="+mn-ea"/>
                <a:cs typeface="Arial" panose="020B0604020202020204" pitchFamily="34" charset="0"/>
              </a:rPr>
              <a:t>内购</a:t>
            </a:r>
            <a:r>
              <a:rPr lang="zh-CN" altLang="en-US" sz="1200" dirty="0" smtClean="0">
                <a:latin typeface="+mn-ea"/>
                <a:ea typeface="+mn-ea"/>
                <a:cs typeface="Arial" panose="020B0604020202020204" pitchFamily="34" charset="0"/>
              </a:rPr>
              <a:t>订阅</a:t>
            </a:r>
            <a:r>
              <a:rPr lang="zh-CN" altLang="en-US" sz="1200" dirty="0">
                <a:latin typeface="+mn-ea"/>
                <a:ea typeface="+mn-ea"/>
                <a:cs typeface="Arial" panose="020B0604020202020204" pitchFamily="34" charset="0"/>
              </a:rPr>
              <a:t>模式提升忠诚</a:t>
            </a:r>
            <a:r>
              <a:rPr lang="zh-CN" altLang="en-US" sz="1200" dirty="0" smtClean="0">
                <a:latin typeface="+mn-ea"/>
                <a:ea typeface="+mn-ea"/>
                <a:cs typeface="Arial" panose="020B0604020202020204" pitchFamily="34" charset="0"/>
              </a:rPr>
              <a:t>度；</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应用开发更加高效</a:t>
            </a:r>
            <a:r>
              <a:rPr lang="zh-CN" altLang="en-US" sz="1200" dirty="0" smtClean="0">
                <a:latin typeface="+mn-ea"/>
                <a:ea typeface="+mn-ea"/>
                <a:cs typeface="Arial" panose="020B0604020202020204" pitchFamily="34" charset="0"/>
              </a:rPr>
              <a:t>灵活：一</a:t>
            </a:r>
            <a:r>
              <a:rPr lang="zh-CN" altLang="en-US" sz="1200" dirty="0">
                <a:latin typeface="+mn-ea"/>
                <a:ea typeface="+mn-ea"/>
                <a:cs typeface="Arial" panose="020B0604020202020204" pitchFamily="34" charset="0"/>
              </a:rPr>
              <a:t>次开发支持安卓和</a:t>
            </a:r>
            <a:r>
              <a:rPr lang="en-US" altLang="zh-CN" sz="1200" dirty="0" smtClean="0">
                <a:latin typeface="+mn-ea"/>
                <a:ea typeface="+mn-ea"/>
                <a:cs typeface="Arial" panose="020B0604020202020204" pitchFamily="34" charset="0"/>
              </a:rPr>
              <a:t>iOS</a:t>
            </a:r>
            <a:r>
              <a:rPr lang="zh-CN" altLang="en-US" sz="1200" dirty="0" smtClean="0">
                <a:latin typeface="+mn-ea"/>
                <a:ea typeface="+mn-ea"/>
                <a:cs typeface="Arial" panose="020B0604020202020204" pitchFamily="34" charset="0"/>
              </a:rPr>
              <a:t>，快速</a:t>
            </a:r>
            <a:r>
              <a:rPr lang="zh-CN" altLang="en-US" sz="1200" dirty="0">
                <a:latin typeface="+mn-ea"/>
                <a:ea typeface="+mn-ea"/>
                <a:cs typeface="Arial" panose="020B0604020202020204" pitchFamily="34" charset="0"/>
              </a:rPr>
              <a:t>上线</a:t>
            </a:r>
            <a:r>
              <a:rPr lang="zh-CN" altLang="en-US" sz="1200" dirty="0" smtClean="0">
                <a:latin typeface="+mn-ea"/>
                <a:ea typeface="+mn-ea"/>
                <a:cs typeface="Arial" panose="020B0604020202020204" pitchFamily="34" charset="0"/>
              </a:rPr>
              <a:t>推广</a:t>
            </a:r>
            <a:r>
              <a:rPr lang="zh-CN" altLang="en-US" sz="1200" dirty="0">
                <a:latin typeface="+mn-ea"/>
                <a:ea typeface="+mn-ea"/>
                <a:cs typeface="Arial" panose="020B0604020202020204" pitchFamily="34" charset="0"/>
              </a:rPr>
              <a:t>；</a:t>
            </a:r>
            <a:endParaRPr lang="zh-CN" altLang="en-US" sz="1200" dirty="0">
              <a:latin typeface="+mn-ea"/>
              <a:ea typeface="+mn-ea"/>
              <a:cs typeface="Arial" panose="020B0604020202020204" pitchFamily="34" charset="0"/>
            </a:endParaRPr>
          </a:p>
          <a:p>
            <a:pPr marL="171450" indent="-171450">
              <a:lnSpc>
                <a:spcPct val="150000"/>
              </a:lnSpc>
              <a:buFont typeface="Arial" panose="020B0604020202020204" pitchFamily="34" charset="0"/>
              <a:buChar char="•"/>
            </a:pPr>
            <a:endParaRPr lang="zh-CN" altLang="en-US" sz="1200" dirty="0">
              <a:latin typeface="+mn-ea"/>
              <a:ea typeface="+mn-ea"/>
              <a:cs typeface="Arial" panose="020B0604020202020204" pitchFamily="34" charset="0"/>
            </a:endParaRPr>
          </a:p>
          <a:p>
            <a:pPr marL="171450" indent="-171450">
              <a:lnSpc>
                <a:spcPct val="150000"/>
              </a:lnSpc>
              <a:buFont typeface="Arial" panose="020B0604020202020204" pitchFamily="34" charset="0"/>
              <a:buChar char="•"/>
            </a:pPr>
            <a:endParaRPr lang="en-US" altLang="zh-CN" sz="1200" dirty="0">
              <a:latin typeface="+mn-ea"/>
              <a:ea typeface="+mn-ea"/>
              <a:cs typeface="Arial" panose="020B0604020202020204" pitchFamily="34" charset="0"/>
            </a:endParaRPr>
          </a:p>
          <a:p>
            <a:endParaRPr lang="zh-CN" altLang="en-US" sz="1600" b="1" dirty="0">
              <a:latin typeface="+mn-ea"/>
              <a:ea typeface="+mn-ea"/>
              <a:cs typeface="Arial" panose="020B0604020202020204" pitchFamily="34" charset="0"/>
            </a:endParaRPr>
          </a:p>
        </p:txBody>
      </p:sp>
      <p:sp>
        <p:nvSpPr>
          <p:cNvPr id="11" name="椭圆 10"/>
          <p:cNvSpPr/>
          <p:nvPr/>
        </p:nvSpPr>
        <p:spPr>
          <a:xfrm>
            <a:off x="1660264" y="1855183"/>
            <a:ext cx="810073" cy="802868"/>
          </a:xfrm>
          <a:prstGeom prst="ellipse">
            <a:avLst/>
          </a:prstGeom>
          <a:blipFill dpi="0" rotWithShape="1">
            <a:blip r:embed="rId1" cstate="print">
              <a:extLst>
                <a:ext uri="{28A0092B-C50C-407E-A947-70E740481C1C}">
                  <a14:useLocalDpi xmlns:a14="http://schemas.microsoft.com/office/drawing/2010/main" val="0"/>
                </a:ext>
              </a:extLst>
            </a:blip>
            <a:srcRect/>
            <a:stretch>
              <a:fillRect l="-24843" t="-1552" r="-25119" b="1552"/>
            </a:stretch>
          </a:blip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cs typeface="Arial" panose="020B0604020202020204" pitchFamily="34" charset="0"/>
            </a:endParaRPr>
          </a:p>
        </p:txBody>
      </p:sp>
      <p:sp>
        <p:nvSpPr>
          <p:cNvPr id="12" name="椭圆 11"/>
          <p:cNvSpPr/>
          <p:nvPr/>
        </p:nvSpPr>
        <p:spPr>
          <a:xfrm>
            <a:off x="3751404" y="1908398"/>
            <a:ext cx="792000" cy="79073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cs typeface="Arial" panose="020B0604020202020204" pitchFamily="34" charset="0"/>
            </a:endParaRPr>
          </a:p>
        </p:txBody>
      </p:sp>
      <p:sp>
        <p:nvSpPr>
          <p:cNvPr id="13" name="大数据"/>
          <p:cNvSpPr txBox="1"/>
          <p:nvPr/>
        </p:nvSpPr>
        <p:spPr>
          <a:xfrm>
            <a:off x="3647728" y="1305060"/>
            <a:ext cx="91484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a:solidFill>
                  <a:srgbClr val="00B0F0"/>
                </a:solidFill>
                <a:latin typeface="Arial" panose="020B0604020202020204" pitchFamily="34" charset="0"/>
                <a:ea typeface="微软雅黑" panose="020B0503020204020204" pitchFamily="34" charset="-122"/>
                <a:cs typeface="Arial" panose="020B0604020202020204" pitchFamily="34" charset="0"/>
              </a:rPr>
              <a:t>大数据</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大数据"/>
          <p:cNvSpPr txBox="1"/>
          <p:nvPr/>
        </p:nvSpPr>
        <p:spPr>
          <a:xfrm>
            <a:off x="1351397" y="1305060"/>
            <a:ext cx="1427809"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分布式存储</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椭圆 63"/>
          <p:cNvSpPr/>
          <p:nvPr/>
        </p:nvSpPr>
        <p:spPr>
          <a:xfrm>
            <a:off x="5830311" y="1867320"/>
            <a:ext cx="792000" cy="790731"/>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cs typeface="Arial" panose="020B0604020202020204" pitchFamily="34" charset="0"/>
            </a:endParaRPr>
          </a:p>
        </p:txBody>
      </p:sp>
      <p:sp>
        <p:nvSpPr>
          <p:cNvPr id="16" name="大数据"/>
          <p:cNvSpPr txBox="1"/>
          <p:nvPr/>
        </p:nvSpPr>
        <p:spPr>
          <a:xfrm>
            <a:off x="5713881" y="1314399"/>
            <a:ext cx="117132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a:solidFill>
                  <a:srgbClr val="00B0F0"/>
                </a:solidFill>
                <a:latin typeface="Arial" panose="020B0604020202020204" pitchFamily="34" charset="0"/>
                <a:ea typeface="微软雅黑" panose="020B0503020204020204" pitchFamily="34" charset="-122"/>
                <a:cs typeface="Arial" panose="020B0604020202020204" pitchFamily="34" charset="0"/>
              </a:rPr>
              <a:t>原生应用</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p:cNvPicPr>
            <a:picLocks noChangeAspect="1"/>
          </p:cNvPicPr>
          <p:nvPr/>
        </p:nvPicPr>
        <p:blipFill>
          <a:blip r:embed="rId4"/>
          <a:stretch>
            <a:fillRect/>
          </a:stretch>
        </p:blipFill>
        <p:spPr>
          <a:xfrm>
            <a:off x="7936307" y="1855183"/>
            <a:ext cx="787985" cy="802868"/>
          </a:xfrm>
          <a:prstGeom prst="ellipse">
            <a:avLst/>
          </a:prstGeom>
          <a:ln w="28575" cap="rnd">
            <a:solidFill>
              <a:schemeClr val="bg1">
                <a:lumMod val="75000"/>
              </a:schemeClr>
            </a:solidFill>
          </a:ln>
          <a:effectLst/>
        </p:spPr>
      </p:pic>
      <p:pic>
        <p:nvPicPr>
          <p:cNvPr id="20" name="Picture 4" descr="C:\Users\z00234678\AppData\Roaming\eSpace_Desktop\UserData\z00234678\imagefiles\3EECA0B7-1AA5-47D9-821F-F766444589E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6022" y="1855183"/>
            <a:ext cx="824939" cy="802868"/>
          </a:xfrm>
          <a:prstGeom prst="ellipse">
            <a:avLst/>
          </a:prstGeom>
          <a:ln w="28575" cap="rnd">
            <a:solidFill>
              <a:schemeClr val="bg1">
                <a:lumMod val="75000"/>
              </a:schemeClr>
            </a:solidFill>
          </a:ln>
          <a:effectLst/>
          <a:extLst>
            <a:ext uri="{909E8E84-426E-40DD-AFC4-6F175D3DCCD1}">
              <a14:hiddenFill xmlns:a14="http://schemas.microsoft.com/office/drawing/2010/main">
                <a:solidFill>
                  <a:srgbClr val="FFFFFF"/>
                </a:solidFill>
              </a14:hiddenFill>
            </a:ext>
          </a:extLst>
        </p:spPr>
      </p:pic>
      <p:sp>
        <p:nvSpPr>
          <p:cNvPr id="21" name="大数据"/>
          <p:cNvSpPr txBox="1"/>
          <p:nvPr/>
        </p:nvSpPr>
        <p:spPr>
          <a:xfrm>
            <a:off x="9746113" y="1303530"/>
            <a:ext cx="91484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游戏云</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大数据"/>
          <p:cNvSpPr txBox="1"/>
          <p:nvPr/>
        </p:nvSpPr>
        <p:spPr>
          <a:xfrm>
            <a:off x="7591280" y="1314399"/>
            <a:ext cx="140055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smtClean="0">
                <a:solidFill>
                  <a:srgbClr val="00B0F0"/>
                </a:solidFill>
                <a:latin typeface="+mn-ea"/>
                <a:ea typeface="+mn-ea"/>
                <a:cs typeface="Arial" panose="020B0604020202020204" pitchFamily="34" charset="0"/>
              </a:rPr>
              <a:t>原生</a:t>
            </a:r>
            <a:r>
              <a:rPr lang="en-US" altLang="zh-CN" sz="2000" b="1" dirty="0" smtClean="0">
                <a:solidFill>
                  <a:srgbClr val="00B0F0"/>
                </a:solidFill>
                <a:latin typeface="+mn-ea"/>
                <a:ea typeface="+mn-ea"/>
                <a:cs typeface="Arial" panose="020B0604020202020204" pitchFamily="34" charset="0"/>
              </a:rPr>
              <a:t>BYOD</a:t>
            </a:r>
            <a:endParaRPr sz="2000" b="1" dirty="0">
              <a:solidFill>
                <a:srgbClr val="00B0F0"/>
              </a:solidFill>
              <a:latin typeface="+mn-ea"/>
              <a:ea typeface="+mn-ea"/>
              <a:cs typeface="Arial" panose="020B0604020202020204" pitchFamily="34" charset="0"/>
            </a:endParaRPr>
          </a:p>
        </p:txBody>
      </p:sp>
      <p:sp>
        <p:nvSpPr>
          <p:cNvPr id="23" name="矩形 22"/>
          <p:cNvSpPr/>
          <p:nvPr/>
        </p:nvSpPr>
        <p:spPr>
          <a:xfrm>
            <a:off x="1229410" y="2765138"/>
            <a:ext cx="1686452" cy="3034677"/>
          </a:xfrm>
          <a:prstGeom prst="rect">
            <a:avLst/>
          </a:prstGeom>
        </p:spPr>
        <p:txBody>
          <a:bodyPr wrap="square">
            <a:spAutoFit/>
          </a:bodyPr>
          <a:lstStyle/>
          <a:p>
            <a:pPr algn="ctr" defTabSz="802005" fontAlgn="base">
              <a:lnSpc>
                <a:spcPct val="110000"/>
              </a:lnSpc>
              <a:spcBef>
                <a:spcPct val="30000"/>
              </a:spcBef>
              <a:buClr>
                <a:schemeClr val="bg1">
                  <a:lumMod val="50000"/>
                </a:schemeClr>
              </a:buClr>
              <a:buSzPct val="60000"/>
            </a:pPr>
            <a:r>
              <a:rPr lang="zh-CN" altLang="en-US" sz="1600" b="1" dirty="0">
                <a:latin typeface="+mn-ea"/>
                <a:cs typeface="Arial" panose="020B0604020202020204" pitchFamily="34" charset="0"/>
              </a:rPr>
              <a:t>多核</a:t>
            </a:r>
            <a:r>
              <a:rPr lang="zh-CN" altLang="en-US" sz="1600" b="1" dirty="0" smtClean="0">
                <a:latin typeface="+mn-ea"/>
                <a:cs typeface="Arial" panose="020B0604020202020204" pitchFamily="34" charset="0"/>
              </a:rPr>
              <a:t>架构</a:t>
            </a:r>
            <a:r>
              <a:rPr lang="zh-CN" altLang="en-US" sz="1600" b="1" dirty="0" smtClean="0">
                <a:latin typeface="+mn-ea"/>
                <a:ea typeface="+mn-ea"/>
                <a:cs typeface="Arial" panose="020B0604020202020204" pitchFamily="34" charset="0"/>
              </a:rPr>
              <a:t>适合分布式</a:t>
            </a:r>
            <a:r>
              <a:rPr lang="zh-CN" altLang="en-US" sz="1600" b="1" dirty="0">
                <a:latin typeface="+mn-ea"/>
                <a:ea typeface="+mn-ea"/>
                <a:cs typeface="Arial" panose="020B0604020202020204" pitchFamily="34" charset="0"/>
              </a:rPr>
              <a:t>存储</a:t>
            </a:r>
            <a:r>
              <a:rPr lang="zh-CN" altLang="en-US" sz="1600" b="1" dirty="0" smtClean="0">
                <a:latin typeface="+mn-ea"/>
                <a:ea typeface="+mn-ea"/>
                <a:cs typeface="Arial" panose="020B0604020202020204" pitchFamily="34" charset="0"/>
              </a:rPr>
              <a:t>软件</a:t>
            </a:r>
            <a:endParaRPr lang="en-US" altLang="zh-CN" sz="1200" dirty="0"/>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软件管理面与数据面分离，分别绑定到足够的</a:t>
            </a:r>
            <a:r>
              <a:rPr lang="en-US" altLang="zh-CN" sz="1200" dirty="0">
                <a:latin typeface="+mn-ea"/>
                <a:ea typeface="+mn-ea"/>
                <a:cs typeface="Arial" panose="020B0604020202020204" pitchFamily="34" charset="0"/>
              </a:rPr>
              <a:t>CPU</a:t>
            </a:r>
            <a:r>
              <a:rPr lang="zh-CN" altLang="en-US" sz="1200" dirty="0">
                <a:latin typeface="+mn-ea"/>
                <a:ea typeface="+mn-ea"/>
                <a:cs typeface="Arial" panose="020B0604020202020204" pitchFamily="34" charset="0"/>
              </a:rPr>
              <a:t>核心上，避免相互</a:t>
            </a:r>
            <a:r>
              <a:rPr lang="zh-CN" altLang="en-US" sz="1200" dirty="0" smtClean="0">
                <a:latin typeface="+mn-ea"/>
                <a:ea typeface="+mn-ea"/>
                <a:cs typeface="Arial" panose="020B0604020202020204" pitchFamily="34" charset="0"/>
              </a:rPr>
              <a:t>干扰；</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软件进程绑定</a:t>
            </a:r>
            <a:r>
              <a:rPr lang="en-US" altLang="zh-CN" sz="1200" dirty="0">
                <a:latin typeface="+mn-ea"/>
                <a:ea typeface="+mn-ea"/>
                <a:cs typeface="Arial" panose="020B0604020202020204" pitchFamily="34" charset="0"/>
              </a:rPr>
              <a:t>CPU</a:t>
            </a:r>
            <a:r>
              <a:rPr lang="zh-CN" altLang="en-US" sz="1200" dirty="0">
                <a:latin typeface="+mn-ea"/>
                <a:ea typeface="+mn-ea"/>
                <a:cs typeface="Arial" panose="020B0604020202020204" pitchFamily="34" charset="0"/>
              </a:rPr>
              <a:t>核心，减少操作系统的调度</a:t>
            </a:r>
            <a:r>
              <a:rPr lang="zh-CN" altLang="en-US" sz="1200" dirty="0" smtClean="0">
                <a:latin typeface="+mn-ea"/>
                <a:ea typeface="+mn-ea"/>
                <a:cs typeface="Arial" panose="020B0604020202020204" pitchFamily="34" charset="0"/>
              </a:rPr>
              <a:t>抖动；</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更多核可设置更多独立队列，降低</a:t>
            </a:r>
            <a:r>
              <a:rPr lang="zh-CN" altLang="en-US" sz="1200" dirty="0" smtClean="0">
                <a:latin typeface="+mn-ea"/>
                <a:ea typeface="+mn-ea"/>
                <a:cs typeface="Arial" panose="020B0604020202020204" pitchFamily="34" charset="0"/>
              </a:rPr>
              <a:t>噪声；</a:t>
            </a:r>
            <a:endParaRPr lang="zh-CN" altLang="en-US" sz="1200" dirty="0">
              <a:latin typeface="+mn-ea"/>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以下哪些关于华为鲲鹏</a:t>
            </a:r>
            <a:r>
              <a:rPr lang="en-US" altLang="zh-CN" dirty="0" smtClean="0"/>
              <a:t>920</a:t>
            </a:r>
            <a:r>
              <a:rPr lang="zh-CN" altLang="en-US" dirty="0" smtClean="0"/>
              <a:t>处理器的描述是正确的？（  ）</a:t>
            </a:r>
            <a:endParaRPr lang="en-US" altLang="zh-CN" dirty="0" smtClean="0"/>
          </a:p>
          <a:p>
            <a:pPr lvl="1"/>
            <a:r>
              <a:rPr lang="en-US" altLang="zh-CN" dirty="0" smtClean="0"/>
              <a:t>A.</a:t>
            </a:r>
            <a:r>
              <a:rPr lang="zh-CN" altLang="en-US" dirty="0" smtClean="0"/>
              <a:t>采用了</a:t>
            </a:r>
            <a:r>
              <a:rPr lang="en-US" altLang="zh-CN" dirty="0" smtClean="0"/>
              <a:t>7nm</a:t>
            </a:r>
            <a:r>
              <a:rPr lang="zh-CN" altLang="en-US" dirty="0" smtClean="0"/>
              <a:t>的制造工艺；</a:t>
            </a:r>
            <a:endParaRPr lang="en-US" altLang="zh-CN" dirty="0" smtClean="0"/>
          </a:p>
          <a:p>
            <a:pPr lvl="1"/>
            <a:r>
              <a:rPr lang="en-US" altLang="zh-CN" dirty="0" smtClean="0"/>
              <a:t>B.</a:t>
            </a:r>
            <a:r>
              <a:rPr lang="zh-CN" altLang="en-US" dirty="0" smtClean="0"/>
              <a:t>支持</a:t>
            </a:r>
            <a:r>
              <a:rPr lang="en-US" altLang="zh-CN" dirty="0" smtClean="0"/>
              <a:t>8</a:t>
            </a:r>
            <a:r>
              <a:rPr lang="zh-CN" altLang="en-US" dirty="0" smtClean="0"/>
              <a:t>通道的</a:t>
            </a:r>
            <a:r>
              <a:rPr lang="en-US" altLang="zh-CN" dirty="0" smtClean="0"/>
              <a:t>DDR4</a:t>
            </a:r>
            <a:r>
              <a:rPr lang="zh-CN" altLang="en-US" dirty="0" smtClean="0"/>
              <a:t>控制器；</a:t>
            </a:r>
            <a:endParaRPr lang="en-US" altLang="zh-CN" dirty="0" smtClean="0"/>
          </a:p>
          <a:p>
            <a:pPr lvl="1"/>
            <a:r>
              <a:rPr lang="en-US" altLang="zh-CN" dirty="0" smtClean="0"/>
              <a:t>C.</a:t>
            </a:r>
            <a:r>
              <a:rPr lang="zh-CN" altLang="en-US" dirty="0" smtClean="0"/>
              <a:t>支持</a:t>
            </a:r>
            <a:r>
              <a:rPr lang="en-US" altLang="zh-CN" dirty="0" err="1" smtClean="0"/>
              <a:t>PCIe</a:t>
            </a:r>
            <a:r>
              <a:rPr lang="en-US" altLang="zh-CN" dirty="0" smtClean="0"/>
              <a:t> 4.0</a:t>
            </a:r>
            <a:r>
              <a:rPr lang="zh-CN" altLang="en-US" dirty="0" smtClean="0"/>
              <a:t>接口，并兼容</a:t>
            </a:r>
            <a:r>
              <a:rPr lang="en-US" altLang="zh-CN" dirty="0" err="1" smtClean="0"/>
              <a:t>PCIe</a:t>
            </a:r>
            <a:r>
              <a:rPr lang="en-US" altLang="zh-CN" dirty="0" smtClean="0"/>
              <a:t> 3.0/2.0/1.0</a:t>
            </a:r>
            <a:r>
              <a:rPr lang="zh-CN" altLang="en-US" dirty="0" smtClean="0"/>
              <a:t>；</a:t>
            </a:r>
            <a:endParaRPr lang="en-US" altLang="zh-CN" dirty="0" smtClean="0"/>
          </a:p>
          <a:p>
            <a:pPr lvl="1"/>
            <a:r>
              <a:rPr lang="en-US" altLang="zh-CN" dirty="0" smtClean="0"/>
              <a:t>D.</a:t>
            </a:r>
            <a:r>
              <a:rPr lang="zh-CN" altLang="en-US" dirty="0" smtClean="0"/>
              <a:t>支持多种加速器；</a:t>
            </a:r>
            <a:endParaRPr lang="en-US" altLang="zh-CN" dirty="0" smtClean="0"/>
          </a:p>
          <a:p>
            <a:r>
              <a:rPr lang="zh-CN" altLang="en-US" dirty="0" smtClean="0"/>
              <a:t>华为鲲鹏</a:t>
            </a:r>
            <a:r>
              <a:rPr lang="en-US" altLang="zh-CN" dirty="0"/>
              <a:t>920</a:t>
            </a:r>
            <a:r>
              <a:rPr lang="zh-CN" altLang="en-US" dirty="0"/>
              <a:t>处理器内置了那些加速器？（）</a:t>
            </a:r>
            <a:endParaRPr lang="en-US" altLang="zh-CN" dirty="0"/>
          </a:p>
          <a:p>
            <a:pPr marL="744220" lvl="1" indent="-342900">
              <a:buFont typeface="+mj-lt"/>
              <a:buAutoNum type="alphaUcPeriod"/>
            </a:pPr>
            <a:r>
              <a:rPr lang="en-US" altLang="zh-CN" dirty="0"/>
              <a:t>SSL</a:t>
            </a:r>
            <a:r>
              <a:rPr lang="zh-CN" altLang="en-US" dirty="0"/>
              <a:t>加速引擎</a:t>
            </a:r>
            <a:endParaRPr lang="en-US" altLang="zh-CN" dirty="0"/>
          </a:p>
          <a:p>
            <a:pPr marL="744220" lvl="1" indent="-342900">
              <a:buFont typeface="+mj-lt"/>
              <a:buAutoNum type="alphaUcPeriod"/>
            </a:pPr>
            <a:r>
              <a:rPr lang="zh-CN" altLang="en-US" dirty="0"/>
              <a:t>加解密加速引擎</a:t>
            </a:r>
            <a:endParaRPr lang="en-US" altLang="zh-CN" dirty="0"/>
          </a:p>
          <a:p>
            <a:pPr marL="744220" lvl="1" indent="-342900" algn="l">
              <a:buFont typeface="+mj-lt"/>
              <a:buAutoNum type="alphaUcPeriod"/>
            </a:pPr>
            <a:r>
              <a:rPr lang="zh-CN" altLang="en-US" dirty="0"/>
              <a:t>压缩解压缩加速</a:t>
            </a:r>
            <a:r>
              <a:rPr lang="zh-CN" altLang="en-US" dirty="0" smtClean="0"/>
              <a:t>引擎</a:t>
            </a: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本章介绍了</a:t>
            </a:r>
            <a:r>
              <a:rPr lang="zh-CN" altLang="en-US" dirty="0"/>
              <a:t>华</a:t>
            </a:r>
            <a:r>
              <a:rPr lang="zh-CN" altLang="en-US" dirty="0" smtClean="0"/>
              <a:t>为鲲鹏处理器</a:t>
            </a:r>
            <a:r>
              <a:rPr lang="zh-CN" altLang="en-US" dirty="0"/>
              <a:t>架构</a:t>
            </a:r>
            <a:r>
              <a:rPr lang="zh-CN" altLang="en-US" dirty="0" smtClean="0"/>
              <a:t>、型号及特性及应用场景，重点介绍了华为鲲鹏处理器的技术创新，帮助学员了解和掌握华为鲲鹏处理器的相关知识。</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移动应用云化、万物</a:t>
            </a:r>
            <a:r>
              <a:rPr lang="zh-CN" altLang="en-US" dirty="0" smtClean="0">
                <a:solidFill>
                  <a:schemeClr val="tx1"/>
                </a:solidFill>
              </a:rPr>
              <a:t>互联兴起</a:t>
            </a:r>
            <a:r>
              <a:rPr lang="zh-CN" altLang="en-US" dirty="0">
                <a:solidFill>
                  <a:schemeClr val="tx1"/>
                </a:solidFill>
              </a:rPr>
              <a:t>，呼唤新的算力</a:t>
            </a:r>
            <a:endParaRPr lang="zh-CN" altLang="en-US" dirty="0">
              <a:solidFill>
                <a:schemeClr val="tx1"/>
              </a:solidFill>
            </a:endParaRPr>
          </a:p>
        </p:txBody>
      </p:sp>
      <p:grpSp>
        <p:nvGrpSpPr>
          <p:cNvPr id="3" name="组合 2"/>
          <p:cNvGrpSpPr/>
          <p:nvPr/>
        </p:nvGrpSpPr>
        <p:grpSpPr>
          <a:xfrm>
            <a:off x="1159066" y="1643235"/>
            <a:ext cx="10313797" cy="3306794"/>
            <a:chOff x="672435" y="1126755"/>
            <a:chExt cx="10926598" cy="3454987"/>
          </a:xfrm>
        </p:grpSpPr>
        <p:sp>
          <p:nvSpPr>
            <p:cNvPr id="4" name="Freeform 380"/>
            <p:cNvSpPr/>
            <p:nvPr/>
          </p:nvSpPr>
          <p:spPr>
            <a:xfrm>
              <a:off x="6874481" y="3895050"/>
              <a:ext cx="4724552" cy="232971"/>
            </a:xfrm>
            <a:custGeom>
              <a:avLst/>
              <a:gdLst/>
              <a:ahLst/>
              <a:cxnLst>
                <a:cxn ang="0">
                  <a:pos x="wd2" y="hd2"/>
                </a:cxn>
                <a:cxn ang="5400000">
                  <a:pos x="wd2" y="hd2"/>
                </a:cxn>
                <a:cxn ang="10800000">
                  <a:pos x="wd2" y="hd2"/>
                </a:cxn>
                <a:cxn ang="16200000">
                  <a:pos x="wd2" y="hd2"/>
                </a:cxn>
              </a:cxnLst>
              <a:rect l="0" t="0" r="r" b="b"/>
              <a:pathLst>
                <a:path w="21600" h="21600" extrusionOk="0">
                  <a:moveTo>
                    <a:pt x="21130" y="21600"/>
                  </a:moveTo>
                  <a:cubicBezTo>
                    <a:pt x="470" y="21600"/>
                    <a:pt x="470" y="21600"/>
                    <a:pt x="470" y="21600"/>
                  </a:cubicBezTo>
                  <a:cubicBezTo>
                    <a:pt x="205" y="21600"/>
                    <a:pt x="0" y="16875"/>
                    <a:pt x="0" y="10800"/>
                  </a:cubicBezTo>
                  <a:cubicBezTo>
                    <a:pt x="0" y="10800"/>
                    <a:pt x="0" y="10800"/>
                    <a:pt x="0" y="10800"/>
                  </a:cubicBezTo>
                  <a:cubicBezTo>
                    <a:pt x="0" y="4725"/>
                    <a:pt x="205" y="0"/>
                    <a:pt x="470" y="0"/>
                  </a:cubicBezTo>
                  <a:cubicBezTo>
                    <a:pt x="21130" y="0"/>
                    <a:pt x="21130" y="0"/>
                    <a:pt x="21130" y="0"/>
                  </a:cubicBezTo>
                  <a:cubicBezTo>
                    <a:pt x="21395" y="0"/>
                    <a:pt x="21600" y="4725"/>
                    <a:pt x="21600" y="10800"/>
                  </a:cubicBezTo>
                  <a:cubicBezTo>
                    <a:pt x="21600" y="10800"/>
                    <a:pt x="21600" y="10800"/>
                    <a:pt x="21600" y="10800"/>
                  </a:cubicBezTo>
                  <a:cubicBezTo>
                    <a:pt x="21600" y="16875"/>
                    <a:pt x="21395" y="21600"/>
                    <a:pt x="21130" y="21600"/>
                  </a:cubicBezTo>
                  <a:close/>
                </a:path>
              </a:pathLst>
            </a:custGeom>
            <a:solidFill>
              <a:srgbClr val="01A6F1">
                <a:alpha val="61000"/>
              </a:srgbClr>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5" name="Freeform 381"/>
            <p:cNvSpPr/>
            <p:nvPr/>
          </p:nvSpPr>
          <p:spPr>
            <a:xfrm>
              <a:off x="10061474" y="2647507"/>
              <a:ext cx="199450" cy="1831875"/>
            </a:xfrm>
            <a:custGeom>
              <a:avLst/>
              <a:gdLst/>
              <a:ahLst/>
              <a:cxnLst>
                <a:cxn ang="0">
                  <a:pos x="wd2" y="hd2"/>
                </a:cxn>
                <a:cxn ang="5400000">
                  <a:pos x="wd2" y="hd2"/>
                </a:cxn>
                <a:cxn ang="10800000">
                  <a:pos x="wd2" y="hd2"/>
                </a:cxn>
                <a:cxn ang="16200000">
                  <a:pos x="wd2" y="hd2"/>
                </a:cxn>
              </a:cxnLst>
              <a:rect l="0" t="0" r="r" b="b"/>
              <a:pathLst>
                <a:path w="21600" h="21600" extrusionOk="0">
                  <a:moveTo>
                    <a:pt x="0" y="20432"/>
                  </a:moveTo>
                  <a:cubicBezTo>
                    <a:pt x="0" y="1168"/>
                    <a:pt x="0" y="1168"/>
                    <a:pt x="0" y="1168"/>
                  </a:cubicBezTo>
                  <a:cubicBezTo>
                    <a:pt x="0" y="511"/>
                    <a:pt x="4725" y="0"/>
                    <a:pt x="10800" y="0"/>
                  </a:cubicBezTo>
                  <a:cubicBezTo>
                    <a:pt x="10800" y="0"/>
                    <a:pt x="10800" y="0"/>
                    <a:pt x="10800" y="0"/>
                  </a:cubicBezTo>
                  <a:cubicBezTo>
                    <a:pt x="16875" y="0"/>
                    <a:pt x="21600" y="511"/>
                    <a:pt x="21600" y="1168"/>
                  </a:cubicBezTo>
                  <a:cubicBezTo>
                    <a:pt x="21600" y="20432"/>
                    <a:pt x="21600" y="20432"/>
                    <a:pt x="21600" y="20432"/>
                  </a:cubicBezTo>
                  <a:cubicBezTo>
                    <a:pt x="21600" y="21089"/>
                    <a:pt x="16875" y="21600"/>
                    <a:pt x="10800" y="21600"/>
                  </a:cubicBezTo>
                  <a:cubicBezTo>
                    <a:pt x="10800" y="21600"/>
                    <a:pt x="10800" y="21600"/>
                    <a:pt x="10800" y="21600"/>
                  </a:cubicBezTo>
                  <a:cubicBezTo>
                    <a:pt x="4725" y="21600"/>
                    <a:pt x="0" y="21089"/>
                    <a:pt x="0" y="20432"/>
                  </a:cubicBezTo>
                  <a:close/>
                </a:path>
              </a:pathLst>
            </a:custGeom>
            <a:solidFill>
              <a:srgbClr val="01A6F1">
                <a:alpha val="38000"/>
              </a:srgbClr>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6" name="Freeform 382"/>
            <p:cNvSpPr/>
            <p:nvPr/>
          </p:nvSpPr>
          <p:spPr>
            <a:xfrm>
              <a:off x="7339474" y="4159226"/>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228" y="11302"/>
                    <a:pt x="21228" y="11302"/>
                    <a:pt x="21228" y="11302"/>
                  </a:cubicBezTo>
                  <a:cubicBezTo>
                    <a:pt x="21600" y="11553"/>
                    <a:pt x="21600" y="11553"/>
                    <a:pt x="21600" y="11805"/>
                  </a:cubicBezTo>
                  <a:cubicBezTo>
                    <a:pt x="21600" y="12056"/>
                    <a:pt x="21228" y="12558"/>
                    <a:pt x="20855" y="12809"/>
                  </a:cubicBezTo>
                  <a:cubicBezTo>
                    <a:pt x="20483" y="13060"/>
                    <a:pt x="20110" y="13312"/>
                    <a:pt x="19738" y="13563"/>
                  </a:cubicBezTo>
                  <a:cubicBezTo>
                    <a:pt x="19366" y="13563"/>
                    <a:pt x="19366" y="13563"/>
                    <a:pt x="18993" y="13563"/>
                  </a:cubicBezTo>
                  <a:cubicBezTo>
                    <a:pt x="18993" y="13563"/>
                    <a:pt x="18621"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034" y="21098"/>
                    <a:pt x="13407" y="21600"/>
                  </a:cubicBezTo>
                  <a:cubicBezTo>
                    <a:pt x="8566" y="21600"/>
                    <a:pt x="8566" y="21600"/>
                    <a:pt x="8566" y="21600"/>
                  </a:cubicBezTo>
                  <a:cubicBezTo>
                    <a:pt x="8566" y="20847"/>
                    <a:pt x="8566" y="20847"/>
                    <a:pt x="8566" y="20847"/>
                  </a:cubicBezTo>
                  <a:cubicBezTo>
                    <a:pt x="8566" y="20595"/>
                    <a:pt x="8938" y="20093"/>
                    <a:pt x="8938" y="19591"/>
                  </a:cubicBezTo>
                  <a:cubicBezTo>
                    <a:pt x="8938" y="18837"/>
                    <a:pt x="8938" y="18084"/>
                    <a:pt x="8938" y="17330"/>
                  </a:cubicBezTo>
                  <a:cubicBezTo>
                    <a:pt x="8938" y="13814"/>
                    <a:pt x="8938" y="13814"/>
                    <a:pt x="8938" y="13814"/>
                  </a:cubicBezTo>
                  <a:cubicBezTo>
                    <a:pt x="8566" y="14065"/>
                    <a:pt x="8193" y="14316"/>
                    <a:pt x="7448" y="14316"/>
                  </a:cubicBezTo>
                  <a:cubicBezTo>
                    <a:pt x="7076" y="14316"/>
                    <a:pt x="7076" y="14065"/>
                    <a:pt x="6703" y="14065"/>
                  </a:cubicBezTo>
                  <a:cubicBezTo>
                    <a:pt x="6331" y="14065"/>
                    <a:pt x="6331" y="13814"/>
                    <a:pt x="5959" y="13563"/>
                  </a:cubicBezTo>
                  <a:cubicBezTo>
                    <a:pt x="2234" y="13563"/>
                    <a:pt x="2234" y="13563"/>
                    <a:pt x="2234" y="13563"/>
                  </a:cubicBezTo>
                  <a:cubicBezTo>
                    <a:pt x="1490" y="13312"/>
                    <a:pt x="1117" y="13060"/>
                    <a:pt x="745" y="12809"/>
                  </a:cubicBezTo>
                  <a:cubicBezTo>
                    <a:pt x="0" y="12307"/>
                    <a:pt x="0" y="12056"/>
                    <a:pt x="0" y="11553"/>
                  </a:cubicBezTo>
                  <a:cubicBezTo>
                    <a:pt x="0" y="11302"/>
                    <a:pt x="0" y="11302"/>
                    <a:pt x="0" y="11302"/>
                  </a:cubicBezTo>
                  <a:cubicBezTo>
                    <a:pt x="0" y="11051"/>
                    <a:pt x="0" y="11051"/>
                    <a:pt x="0" y="11051"/>
                  </a:cubicBezTo>
                  <a:cubicBezTo>
                    <a:pt x="745" y="9795"/>
                    <a:pt x="745" y="9795"/>
                    <a:pt x="745" y="9795"/>
                  </a:cubicBezTo>
                  <a:cubicBezTo>
                    <a:pt x="745" y="9293"/>
                    <a:pt x="1117" y="9042"/>
                    <a:pt x="1117" y="8791"/>
                  </a:cubicBezTo>
                  <a:cubicBezTo>
                    <a:pt x="1490" y="8540"/>
                    <a:pt x="1862" y="8288"/>
                    <a:pt x="2234" y="8037"/>
                  </a:cubicBezTo>
                  <a:cubicBezTo>
                    <a:pt x="7076" y="1758"/>
                    <a:pt x="7076" y="1758"/>
                    <a:pt x="7076" y="1758"/>
                  </a:cubicBezTo>
                  <a:cubicBezTo>
                    <a:pt x="7076" y="1758"/>
                    <a:pt x="7076" y="1758"/>
                    <a:pt x="7076" y="1758"/>
                  </a:cubicBezTo>
                  <a:cubicBezTo>
                    <a:pt x="7448" y="1256"/>
                    <a:pt x="8193" y="1005"/>
                    <a:pt x="8566" y="502"/>
                  </a:cubicBezTo>
                  <a:cubicBezTo>
                    <a:pt x="9310" y="251"/>
                    <a:pt x="9683" y="0"/>
                    <a:pt x="10800" y="0"/>
                  </a:cubicBezTo>
                  <a:cubicBezTo>
                    <a:pt x="11545" y="0"/>
                    <a:pt x="12290" y="251"/>
                    <a:pt x="12662" y="502"/>
                  </a:cubicBezTo>
                  <a:cubicBezTo>
                    <a:pt x="13407" y="753"/>
                    <a:pt x="13779" y="1005"/>
                    <a:pt x="14152" y="1507"/>
                  </a:cubicBezTo>
                  <a:cubicBezTo>
                    <a:pt x="18248" y="6781"/>
                    <a:pt x="18248" y="6781"/>
                    <a:pt x="18248" y="6781"/>
                  </a:cubicBezTo>
                  <a:cubicBezTo>
                    <a:pt x="18993" y="7033"/>
                    <a:pt x="19366" y="7284"/>
                    <a:pt x="20110" y="7786"/>
                  </a:cubicBezTo>
                  <a:cubicBezTo>
                    <a:pt x="20483" y="8288"/>
                    <a:pt x="20855" y="8540"/>
                    <a:pt x="20855" y="9293"/>
                  </a:cubicBezTo>
                  <a:cubicBezTo>
                    <a:pt x="20855" y="9544"/>
                    <a:pt x="20483"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7" name="Freeform 383"/>
            <p:cNvSpPr/>
            <p:nvPr/>
          </p:nvSpPr>
          <p:spPr>
            <a:xfrm>
              <a:off x="7127764" y="4159226"/>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600" y="11051"/>
                  </a:cubicBezTo>
                  <a:cubicBezTo>
                    <a:pt x="21600" y="11302"/>
                    <a:pt x="21600" y="11302"/>
                    <a:pt x="21600" y="11302"/>
                  </a:cubicBezTo>
                  <a:cubicBezTo>
                    <a:pt x="21600" y="11553"/>
                    <a:pt x="21600" y="11553"/>
                    <a:pt x="21600" y="11805"/>
                  </a:cubicBezTo>
                  <a:cubicBezTo>
                    <a:pt x="21600" y="12056"/>
                    <a:pt x="21600" y="12558"/>
                    <a:pt x="21228" y="12809"/>
                  </a:cubicBezTo>
                  <a:cubicBezTo>
                    <a:pt x="20855" y="13060"/>
                    <a:pt x="20483" y="13312"/>
                    <a:pt x="20110" y="13563"/>
                  </a:cubicBezTo>
                  <a:cubicBezTo>
                    <a:pt x="19738" y="13563"/>
                    <a:pt x="19366" y="13563"/>
                    <a:pt x="19366" y="13563"/>
                  </a:cubicBezTo>
                  <a:cubicBezTo>
                    <a:pt x="18993" y="13563"/>
                    <a:pt x="18993" y="13563"/>
                    <a:pt x="18621" y="13563"/>
                  </a:cubicBezTo>
                  <a:cubicBezTo>
                    <a:pt x="18248" y="13563"/>
                    <a:pt x="18248" y="13563"/>
                    <a:pt x="18248" y="13563"/>
                  </a:cubicBezTo>
                  <a:cubicBezTo>
                    <a:pt x="13034" y="13563"/>
                    <a:pt x="13034" y="13563"/>
                    <a:pt x="13034" y="13563"/>
                  </a:cubicBezTo>
                  <a:cubicBezTo>
                    <a:pt x="13034" y="17079"/>
                    <a:pt x="13034" y="17079"/>
                    <a:pt x="13034" y="17079"/>
                  </a:cubicBezTo>
                  <a:cubicBezTo>
                    <a:pt x="13034" y="17581"/>
                    <a:pt x="13034" y="18084"/>
                    <a:pt x="13034" y="18837"/>
                  </a:cubicBezTo>
                  <a:cubicBezTo>
                    <a:pt x="13407" y="19340"/>
                    <a:pt x="13407" y="19842"/>
                    <a:pt x="13407" y="20093"/>
                  </a:cubicBezTo>
                  <a:cubicBezTo>
                    <a:pt x="13407" y="20595"/>
                    <a:pt x="13407" y="21098"/>
                    <a:pt x="13407" y="21600"/>
                  </a:cubicBezTo>
                  <a:cubicBezTo>
                    <a:pt x="8938" y="21600"/>
                    <a:pt x="8938" y="21600"/>
                    <a:pt x="8938"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703" y="14065"/>
                    <a:pt x="6331" y="13814"/>
                    <a:pt x="6331" y="13563"/>
                  </a:cubicBezTo>
                  <a:cubicBezTo>
                    <a:pt x="2607" y="13563"/>
                    <a:pt x="2607" y="13563"/>
                    <a:pt x="2607" y="13563"/>
                  </a:cubicBezTo>
                  <a:cubicBezTo>
                    <a:pt x="1862" y="13312"/>
                    <a:pt x="1490" y="13060"/>
                    <a:pt x="745" y="12809"/>
                  </a:cubicBezTo>
                  <a:cubicBezTo>
                    <a:pt x="372" y="12307"/>
                    <a:pt x="0" y="12056"/>
                    <a:pt x="0" y="11553"/>
                  </a:cubicBezTo>
                  <a:cubicBezTo>
                    <a:pt x="0" y="11302"/>
                    <a:pt x="0" y="11302"/>
                    <a:pt x="0" y="11302"/>
                  </a:cubicBezTo>
                  <a:cubicBezTo>
                    <a:pt x="372" y="11051"/>
                    <a:pt x="372" y="11051"/>
                    <a:pt x="372" y="11051"/>
                  </a:cubicBezTo>
                  <a:cubicBezTo>
                    <a:pt x="1117" y="9795"/>
                    <a:pt x="1117" y="9795"/>
                    <a:pt x="1117" y="9795"/>
                  </a:cubicBezTo>
                  <a:cubicBezTo>
                    <a:pt x="1117" y="9293"/>
                    <a:pt x="1117" y="9042"/>
                    <a:pt x="1490" y="8791"/>
                  </a:cubicBezTo>
                  <a:cubicBezTo>
                    <a:pt x="1862" y="8540"/>
                    <a:pt x="1862" y="8288"/>
                    <a:pt x="2234" y="8037"/>
                  </a:cubicBezTo>
                  <a:cubicBezTo>
                    <a:pt x="7448" y="1758"/>
                    <a:pt x="7448" y="1758"/>
                    <a:pt x="7448" y="1758"/>
                  </a:cubicBezTo>
                  <a:cubicBezTo>
                    <a:pt x="7448" y="1758"/>
                    <a:pt x="7448" y="1758"/>
                    <a:pt x="7448" y="1758"/>
                  </a:cubicBezTo>
                  <a:cubicBezTo>
                    <a:pt x="7821" y="1256"/>
                    <a:pt x="8193" y="1005"/>
                    <a:pt x="8938" y="502"/>
                  </a:cubicBezTo>
                  <a:cubicBezTo>
                    <a:pt x="9310" y="251"/>
                    <a:pt x="10055" y="0"/>
                    <a:pt x="10800" y="0"/>
                  </a:cubicBezTo>
                  <a:cubicBezTo>
                    <a:pt x="11917" y="0"/>
                    <a:pt x="12290" y="251"/>
                    <a:pt x="13034" y="502"/>
                  </a:cubicBezTo>
                  <a:cubicBezTo>
                    <a:pt x="13779" y="753"/>
                    <a:pt x="14152" y="1005"/>
                    <a:pt x="14524" y="1507"/>
                  </a:cubicBezTo>
                  <a:cubicBezTo>
                    <a:pt x="18248" y="6781"/>
                    <a:pt x="18248" y="6781"/>
                    <a:pt x="18248" y="6781"/>
                  </a:cubicBezTo>
                  <a:cubicBezTo>
                    <a:pt x="18993" y="7033"/>
                    <a:pt x="19738" y="7284"/>
                    <a:pt x="20110" y="7786"/>
                  </a:cubicBezTo>
                  <a:cubicBezTo>
                    <a:pt x="20855" y="8288"/>
                    <a:pt x="20855" y="8540"/>
                    <a:pt x="20855" y="9293"/>
                  </a:cubicBezTo>
                  <a:cubicBezTo>
                    <a:pt x="20855" y="9544"/>
                    <a:pt x="20855" y="9795"/>
                    <a:pt x="20855"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 name="Freeform 384"/>
            <p:cNvSpPr/>
            <p:nvPr/>
          </p:nvSpPr>
          <p:spPr>
            <a:xfrm>
              <a:off x="6919322" y="4159226"/>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600" y="11302"/>
                    <a:pt x="21600" y="11302"/>
                    <a:pt x="21600" y="11302"/>
                  </a:cubicBezTo>
                  <a:cubicBezTo>
                    <a:pt x="21600" y="11553"/>
                    <a:pt x="21600" y="11553"/>
                    <a:pt x="21600" y="11805"/>
                  </a:cubicBezTo>
                  <a:cubicBezTo>
                    <a:pt x="21600" y="12056"/>
                    <a:pt x="21228" y="12558"/>
                    <a:pt x="21228" y="12809"/>
                  </a:cubicBezTo>
                  <a:cubicBezTo>
                    <a:pt x="20855" y="13060"/>
                    <a:pt x="20483" y="13312"/>
                    <a:pt x="19738" y="13563"/>
                  </a:cubicBezTo>
                  <a:cubicBezTo>
                    <a:pt x="19738" y="13563"/>
                    <a:pt x="19366" y="13563"/>
                    <a:pt x="19366" y="13563"/>
                  </a:cubicBezTo>
                  <a:cubicBezTo>
                    <a:pt x="18993" y="13563"/>
                    <a:pt x="18993"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407" y="21098"/>
                    <a:pt x="13407" y="21600"/>
                  </a:cubicBezTo>
                  <a:cubicBezTo>
                    <a:pt x="8566" y="21600"/>
                    <a:pt x="8566" y="21600"/>
                    <a:pt x="8566"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331" y="14065"/>
                    <a:pt x="6331" y="13814"/>
                    <a:pt x="5959" y="13563"/>
                  </a:cubicBezTo>
                  <a:cubicBezTo>
                    <a:pt x="2607" y="13563"/>
                    <a:pt x="2607" y="13563"/>
                    <a:pt x="2607" y="13563"/>
                  </a:cubicBezTo>
                  <a:cubicBezTo>
                    <a:pt x="1862" y="13312"/>
                    <a:pt x="1117" y="13060"/>
                    <a:pt x="745" y="12809"/>
                  </a:cubicBezTo>
                  <a:cubicBezTo>
                    <a:pt x="372" y="12307"/>
                    <a:pt x="0" y="12056"/>
                    <a:pt x="0" y="11553"/>
                  </a:cubicBezTo>
                  <a:cubicBezTo>
                    <a:pt x="0" y="11302"/>
                    <a:pt x="0" y="11302"/>
                    <a:pt x="0" y="11302"/>
                  </a:cubicBezTo>
                  <a:cubicBezTo>
                    <a:pt x="0" y="11051"/>
                    <a:pt x="0" y="11051"/>
                    <a:pt x="0" y="11051"/>
                  </a:cubicBezTo>
                  <a:cubicBezTo>
                    <a:pt x="745" y="9795"/>
                    <a:pt x="745" y="9795"/>
                    <a:pt x="745" y="9795"/>
                  </a:cubicBezTo>
                  <a:cubicBezTo>
                    <a:pt x="1117" y="9293"/>
                    <a:pt x="1117" y="9042"/>
                    <a:pt x="1490" y="8791"/>
                  </a:cubicBezTo>
                  <a:cubicBezTo>
                    <a:pt x="1490" y="8540"/>
                    <a:pt x="1862" y="8288"/>
                    <a:pt x="2234" y="8037"/>
                  </a:cubicBezTo>
                  <a:cubicBezTo>
                    <a:pt x="7076" y="1758"/>
                    <a:pt x="7076" y="1758"/>
                    <a:pt x="7076" y="1758"/>
                  </a:cubicBezTo>
                  <a:cubicBezTo>
                    <a:pt x="7076" y="1758"/>
                    <a:pt x="7076" y="1758"/>
                    <a:pt x="7076" y="1758"/>
                  </a:cubicBezTo>
                  <a:cubicBezTo>
                    <a:pt x="7821" y="1256"/>
                    <a:pt x="8193" y="1005"/>
                    <a:pt x="8566" y="502"/>
                  </a:cubicBezTo>
                  <a:cubicBezTo>
                    <a:pt x="9310" y="251"/>
                    <a:pt x="10055" y="0"/>
                    <a:pt x="10800" y="0"/>
                  </a:cubicBezTo>
                  <a:cubicBezTo>
                    <a:pt x="11545" y="0"/>
                    <a:pt x="12290" y="251"/>
                    <a:pt x="13034" y="502"/>
                  </a:cubicBezTo>
                  <a:cubicBezTo>
                    <a:pt x="13407" y="753"/>
                    <a:pt x="13779" y="1005"/>
                    <a:pt x="14152" y="1507"/>
                  </a:cubicBezTo>
                  <a:cubicBezTo>
                    <a:pt x="18248" y="6781"/>
                    <a:pt x="18248" y="6781"/>
                    <a:pt x="18248" y="6781"/>
                  </a:cubicBezTo>
                  <a:cubicBezTo>
                    <a:pt x="18993" y="7033"/>
                    <a:pt x="19738" y="7284"/>
                    <a:pt x="20110" y="7786"/>
                  </a:cubicBezTo>
                  <a:cubicBezTo>
                    <a:pt x="20483" y="8288"/>
                    <a:pt x="20855" y="8540"/>
                    <a:pt x="20855" y="9293"/>
                  </a:cubicBezTo>
                  <a:cubicBezTo>
                    <a:pt x="20855" y="9544"/>
                    <a:pt x="20855"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 name="Freeform 385"/>
            <p:cNvSpPr/>
            <p:nvPr/>
          </p:nvSpPr>
          <p:spPr>
            <a:xfrm>
              <a:off x="10797149" y="4166210"/>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228" y="11302"/>
                    <a:pt x="21228" y="11302"/>
                    <a:pt x="21228" y="11302"/>
                  </a:cubicBezTo>
                  <a:cubicBezTo>
                    <a:pt x="21600" y="11553"/>
                    <a:pt x="21600" y="11553"/>
                    <a:pt x="21600" y="11805"/>
                  </a:cubicBezTo>
                  <a:cubicBezTo>
                    <a:pt x="21600" y="12056"/>
                    <a:pt x="21228" y="12558"/>
                    <a:pt x="20855" y="12809"/>
                  </a:cubicBezTo>
                  <a:cubicBezTo>
                    <a:pt x="20483" y="13060"/>
                    <a:pt x="20110" y="13312"/>
                    <a:pt x="19738" y="13563"/>
                  </a:cubicBezTo>
                  <a:cubicBezTo>
                    <a:pt x="19366" y="13563"/>
                    <a:pt x="19366" y="13563"/>
                    <a:pt x="18993" y="13563"/>
                  </a:cubicBezTo>
                  <a:cubicBezTo>
                    <a:pt x="18993" y="13563"/>
                    <a:pt x="18621"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034" y="21098"/>
                    <a:pt x="13407" y="21600"/>
                  </a:cubicBezTo>
                  <a:cubicBezTo>
                    <a:pt x="8566" y="21600"/>
                    <a:pt x="8566" y="21600"/>
                    <a:pt x="8566" y="21600"/>
                  </a:cubicBezTo>
                  <a:cubicBezTo>
                    <a:pt x="8566" y="20847"/>
                    <a:pt x="8566" y="20847"/>
                    <a:pt x="8566" y="20847"/>
                  </a:cubicBezTo>
                  <a:cubicBezTo>
                    <a:pt x="8566" y="20595"/>
                    <a:pt x="8938" y="20093"/>
                    <a:pt x="8938" y="19591"/>
                  </a:cubicBezTo>
                  <a:cubicBezTo>
                    <a:pt x="8938" y="18837"/>
                    <a:pt x="8938" y="18084"/>
                    <a:pt x="8938" y="17330"/>
                  </a:cubicBezTo>
                  <a:cubicBezTo>
                    <a:pt x="8938" y="13814"/>
                    <a:pt x="8938" y="13814"/>
                    <a:pt x="8938" y="13814"/>
                  </a:cubicBezTo>
                  <a:cubicBezTo>
                    <a:pt x="8566" y="14065"/>
                    <a:pt x="8193" y="14316"/>
                    <a:pt x="7448" y="14316"/>
                  </a:cubicBezTo>
                  <a:cubicBezTo>
                    <a:pt x="7076" y="14316"/>
                    <a:pt x="7076" y="14065"/>
                    <a:pt x="6703" y="14065"/>
                  </a:cubicBezTo>
                  <a:cubicBezTo>
                    <a:pt x="6331" y="14065"/>
                    <a:pt x="6331" y="13814"/>
                    <a:pt x="5959" y="13563"/>
                  </a:cubicBezTo>
                  <a:cubicBezTo>
                    <a:pt x="2234" y="13563"/>
                    <a:pt x="2234" y="13563"/>
                    <a:pt x="2234" y="13563"/>
                  </a:cubicBezTo>
                  <a:cubicBezTo>
                    <a:pt x="1490" y="13312"/>
                    <a:pt x="1117" y="13060"/>
                    <a:pt x="745" y="12809"/>
                  </a:cubicBezTo>
                  <a:cubicBezTo>
                    <a:pt x="0" y="12307"/>
                    <a:pt x="0" y="12056"/>
                    <a:pt x="0" y="11553"/>
                  </a:cubicBezTo>
                  <a:cubicBezTo>
                    <a:pt x="0" y="11302"/>
                    <a:pt x="0" y="11302"/>
                    <a:pt x="0" y="11302"/>
                  </a:cubicBezTo>
                  <a:cubicBezTo>
                    <a:pt x="0" y="11051"/>
                    <a:pt x="0" y="11051"/>
                    <a:pt x="0" y="11051"/>
                  </a:cubicBezTo>
                  <a:cubicBezTo>
                    <a:pt x="745" y="9795"/>
                    <a:pt x="745" y="9795"/>
                    <a:pt x="745" y="9795"/>
                  </a:cubicBezTo>
                  <a:cubicBezTo>
                    <a:pt x="745" y="9293"/>
                    <a:pt x="1117" y="9042"/>
                    <a:pt x="1117" y="8791"/>
                  </a:cubicBezTo>
                  <a:cubicBezTo>
                    <a:pt x="1490" y="8540"/>
                    <a:pt x="1862" y="8288"/>
                    <a:pt x="2234" y="8037"/>
                  </a:cubicBezTo>
                  <a:cubicBezTo>
                    <a:pt x="7076" y="1758"/>
                    <a:pt x="7076" y="1758"/>
                    <a:pt x="7076" y="1758"/>
                  </a:cubicBezTo>
                  <a:cubicBezTo>
                    <a:pt x="7076" y="1758"/>
                    <a:pt x="7076" y="1758"/>
                    <a:pt x="7076" y="1758"/>
                  </a:cubicBezTo>
                  <a:cubicBezTo>
                    <a:pt x="7448" y="1256"/>
                    <a:pt x="8193" y="1005"/>
                    <a:pt x="8566" y="502"/>
                  </a:cubicBezTo>
                  <a:cubicBezTo>
                    <a:pt x="9310" y="251"/>
                    <a:pt x="9683" y="0"/>
                    <a:pt x="10800" y="0"/>
                  </a:cubicBezTo>
                  <a:cubicBezTo>
                    <a:pt x="11545" y="0"/>
                    <a:pt x="12290" y="251"/>
                    <a:pt x="12662" y="502"/>
                  </a:cubicBezTo>
                  <a:cubicBezTo>
                    <a:pt x="13407" y="753"/>
                    <a:pt x="13779" y="1005"/>
                    <a:pt x="14152" y="1507"/>
                  </a:cubicBezTo>
                  <a:cubicBezTo>
                    <a:pt x="18248" y="6781"/>
                    <a:pt x="18248" y="6781"/>
                    <a:pt x="18248" y="6781"/>
                  </a:cubicBezTo>
                  <a:cubicBezTo>
                    <a:pt x="18993" y="7033"/>
                    <a:pt x="19366" y="7284"/>
                    <a:pt x="20110" y="7786"/>
                  </a:cubicBezTo>
                  <a:cubicBezTo>
                    <a:pt x="20483" y="8288"/>
                    <a:pt x="20855" y="8540"/>
                    <a:pt x="20855" y="9293"/>
                  </a:cubicBezTo>
                  <a:cubicBezTo>
                    <a:pt x="20855" y="9544"/>
                    <a:pt x="20483"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 name="Freeform 386"/>
            <p:cNvSpPr/>
            <p:nvPr/>
          </p:nvSpPr>
          <p:spPr>
            <a:xfrm>
              <a:off x="10584621" y="4166210"/>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600" y="11051"/>
                  </a:cubicBezTo>
                  <a:cubicBezTo>
                    <a:pt x="21600" y="11302"/>
                    <a:pt x="21600" y="11302"/>
                    <a:pt x="21600" y="11302"/>
                  </a:cubicBezTo>
                  <a:cubicBezTo>
                    <a:pt x="21600" y="11553"/>
                    <a:pt x="21600" y="11553"/>
                    <a:pt x="21600" y="11805"/>
                  </a:cubicBezTo>
                  <a:cubicBezTo>
                    <a:pt x="21600" y="12056"/>
                    <a:pt x="21600" y="12558"/>
                    <a:pt x="21228" y="12809"/>
                  </a:cubicBezTo>
                  <a:cubicBezTo>
                    <a:pt x="20855" y="13060"/>
                    <a:pt x="20483" y="13312"/>
                    <a:pt x="20110" y="13563"/>
                  </a:cubicBezTo>
                  <a:cubicBezTo>
                    <a:pt x="19738" y="13563"/>
                    <a:pt x="19366" y="13563"/>
                    <a:pt x="19366" y="13563"/>
                  </a:cubicBezTo>
                  <a:cubicBezTo>
                    <a:pt x="18993" y="13563"/>
                    <a:pt x="18993" y="13563"/>
                    <a:pt x="18621" y="13563"/>
                  </a:cubicBezTo>
                  <a:cubicBezTo>
                    <a:pt x="18248" y="13563"/>
                    <a:pt x="18248" y="13563"/>
                    <a:pt x="18248" y="13563"/>
                  </a:cubicBezTo>
                  <a:cubicBezTo>
                    <a:pt x="13034" y="13563"/>
                    <a:pt x="13034" y="13563"/>
                    <a:pt x="13034" y="13563"/>
                  </a:cubicBezTo>
                  <a:cubicBezTo>
                    <a:pt x="13034" y="17079"/>
                    <a:pt x="13034" y="17079"/>
                    <a:pt x="13034" y="17079"/>
                  </a:cubicBezTo>
                  <a:cubicBezTo>
                    <a:pt x="13034" y="17581"/>
                    <a:pt x="13034" y="18084"/>
                    <a:pt x="13034" y="18837"/>
                  </a:cubicBezTo>
                  <a:cubicBezTo>
                    <a:pt x="13407" y="19340"/>
                    <a:pt x="13407" y="19842"/>
                    <a:pt x="13407" y="20093"/>
                  </a:cubicBezTo>
                  <a:cubicBezTo>
                    <a:pt x="13407" y="20595"/>
                    <a:pt x="13407" y="21098"/>
                    <a:pt x="13407" y="21600"/>
                  </a:cubicBezTo>
                  <a:cubicBezTo>
                    <a:pt x="8938" y="21600"/>
                    <a:pt x="8938" y="21600"/>
                    <a:pt x="8938"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703" y="14065"/>
                    <a:pt x="6331" y="13814"/>
                    <a:pt x="6331" y="13563"/>
                  </a:cubicBezTo>
                  <a:cubicBezTo>
                    <a:pt x="2607" y="13563"/>
                    <a:pt x="2607" y="13563"/>
                    <a:pt x="2607" y="13563"/>
                  </a:cubicBezTo>
                  <a:cubicBezTo>
                    <a:pt x="1862" y="13312"/>
                    <a:pt x="1490" y="13060"/>
                    <a:pt x="745" y="12809"/>
                  </a:cubicBezTo>
                  <a:cubicBezTo>
                    <a:pt x="372" y="12307"/>
                    <a:pt x="0" y="12056"/>
                    <a:pt x="0" y="11553"/>
                  </a:cubicBezTo>
                  <a:cubicBezTo>
                    <a:pt x="0" y="11302"/>
                    <a:pt x="0" y="11302"/>
                    <a:pt x="0" y="11302"/>
                  </a:cubicBezTo>
                  <a:cubicBezTo>
                    <a:pt x="372" y="11051"/>
                    <a:pt x="372" y="11051"/>
                    <a:pt x="372" y="11051"/>
                  </a:cubicBezTo>
                  <a:cubicBezTo>
                    <a:pt x="1117" y="9795"/>
                    <a:pt x="1117" y="9795"/>
                    <a:pt x="1117" y="9795"/>
                  </a:cubicBezTo>
                  <a:cubicBezTo>
                    <a:pt x="1117" y="9293"/>
                    <a:pt x="1117" y="9042"/>
                    <a:pt x="1490" y="8791"/>
                  </a:cubicBezTo>
                  <a:cubicBezTo>
                    <a:pt x="1862" y="8540"/>
                    <a:pt x="1862" y="8288"/>
                    <a:pt x="2234" y="8037"/>
                  </a:cubicBezTo>
                  <a:cubicBezTo>
                    <a:pt x="7448" y="1758"/>
                    <a:pt x="7448" y="1758"/>
                    <a:pt x="7448" y="1758"/>
                  </a:cubicBezTo>
                  <a:cubicBezTo>
                    <a:pt x="7448" y="1758"/>
                    <a:pt x="7448" y="1758"/>
                    <a:pt x="7448" y="1758"/>
                  </a:cubicBezTo>
                  <a:cubicBezTo>
                    <a:pt x="7821" y="1256"/>
                    <a:pt x="8193" y="1005"/>
                    <a:pt x="8938" y="502"/>
                  </a:cubicBezTo>
                  <a:cubicBezTo>
                    <a:pt x="9310" y="251"/>
                    <a:pt x="10055" y="0"/>
                    <a:pt x="10800" y="0"/>
                  </a:cubicBezTo>
                  <a:cubicBezTo>
                    <a:pt x="11917" y="0"/>
                    <a:pt x="12290" y="251"/>
                    <a:pt x="13034" y="502"/>
                  </a:cubicBezTo>
                  <a:cubicBezTo>
                    <a:pt x="13779" y="753"/>
                    <a:pt x="14152" y="1005"/>
                    <a:pt x="14524" y="1507"/>
                  </a:cubicBezTo>
                  <a:cubicBezTo>
                    <a:pt x="18248" y="6781"/>
                    <a:pt x="18248" y="6781"/>
                    <a:pt x="18248" y="6781"/>
                  </a:cubicBezTo>
                  <a:cubicBezTo>
                    <a:pt x="18993" y="7033"/>
                    <a:pt x="19738" y="7284"/>
                    <a:pt x="20110" y="7786"/>
                  </a:cubicBezTo>
                  <a:cubicBezTo>
                    <a:pt x="20855" y="8288"/>
                    <a:pt x="20855" y="8540"/>
                    <a:pt x="20855" y="9293"/>
                  </a:cubicBezTo>
                  <a:cubicBezTo>
                    <a:pt x="20855" y="9544"/>
                    <a:pt x="20855" y="9795"/>
                    <a:pt x="20855"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 name="Freeform 387"/>
            <p:cNvSpPr/>
            <p:nvPr/>
          </p:nvSpPr>
          <p:spPr>
            <a:xfrm>
              <a:off x="10376178" y="4166210"/>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600" y="11302"/>
                    <a:pt x="21600" y="11302"/>
                    <a:pt x="21600" y="11302"/>
                  </a:cubicBezTo>
                  <a:cubicBezTo>
                    <a:pt x="21600" y="11553"/>
                    <a:pt x="21600" y="11553"/>
                    <a:pt x="21600" y="11805"/>
                  </a:cubicBezTo>
                  <a:cubicBezTo>
                    <a:pt x="21600" y="12056"/>
                    <a:pt x="21228" y="12558"/>
                    <a:pt x="21228" y="12809"/>
                  </a:cubicBezTo>
                  <a:cubicBezTo>
                    <a:pt x="20855" y="13060"/>
                    <a:pt x="20483" y="13312"/>
                    <a:pt x="19738" y="13563"/>
                  </a:cubicBezTo>
                  <a:cubicBezTo>
                    <a:pt x="19738" y="13563"/>
                    <a:pt x="19366" y="13563"/>
                    <a:pt x="19366" y="13563"/>
                  </a:cubicBezTo>
                  <a:cubicBezTo>
                    <a:pt x="18993" y="13563"/>
                    <a:pt x="18993"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407" y="21098"/>
                    <a:pt x="13407" y="21600"/>
                  </a:cubicBezTo>
                  <a:cubicBezTo>
                    <a:pt x="8566" y="21600"/>
                    <a:pt x="8566" y="21600"/>
                    <a:pt x="8566"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331" y="14065"/>
                    <a:pt x="6331" y="13814"/>
                    <a:pt x="5959" y="13563"/>
                  </a:cubicBezTo>
                  <a:cubicBezTo>
                    <a:pt x="2607" y="13563"/>
                    <a:pt x="2607" y="13563"/>
                    <a:pt x="2607" y="13563"/>
                  </a:cubicBezTo>
                  <a:cubicBezTo>
                    <a:pt x="1862" y="13312"/>
                    <a:pt x="1117" y="13060"/>
                    <a:pt x="745" y="12809"/>
                  </a:cubicBezTo>
                  <a:cubicBezTo>
                    <a:pt x="372" y="12307"/>
                    <a:pt x="0" y="12056"/>
                    <a:pt x="0" y="11553"/>
                  </a:cubicBezTo>
                  <a:cubicBezTo>
                    <a:pt x="0" y="11302"/>
                    <a:pt x="0" y="11302"/>
                    <a:pt x="0" y="11302"/>
                  </a:cubicBezTo>
                  <a:cubicBezTo>
                    <a:pt x="0" y="11051"/>
                    <a:pt x="0" y="11051"/>
                    <a:pt x="0" y="11051"/>
                  </a:cubicBezTo>
                  <a:cubicBezTo>
                    <a:pt x="745" y="9795"/>
                    <a:pt x="745" y="9795"/>
                    <a:pt x="745" y="9795"/>
                  </a:cubicBezTo>
                  <a:cubicBezTo>
                    <a:pt x="1117" y="9293"/>
                    <a:pt x="1117" y="9042"/>
                    <a:pt x="1490" y="8791"/>
                  </a:cubicBezTo>
                  <a:cubicBezTo>
                    <a:pt x="1490" y="8540"/>
                    <a:pt x="1862" y="8288"/>
                    <a:pt x="2234" y="8037"/>
                  </a:cubicBezTo>
                  <a:cubicBezTo>
                    <a:pt x="7076" y="1758"/>
                    <a:pt x="7076" y="1758"/>
                    <a:pt x="7076" y="1758"/>
                  </a:cubicBezTo>
                  <a:cubicBezTo>
                    <a:pt x="7076" y="1758"/>
                    <a:pt x="7076" y="1758"/>
                    <a:pt x="7076" y="1758"/>
                  </a:cubicBezTo>
                  <a:cubicBezTo>
                    <a:pt x="7821" y="1256"/>
                    <a:pt x="8193" y="1005"/>
                    <a:pt x="8566" y="502"/>
                  </a:cubicBezTo>
                  <a:cubicBezTo>
                    <a:pt x="9310" y="251"/>
                    <a:pt x="10055" y="0"/>
                    <a:pt x="10800" y="0"/>
                  </a:cubicBezTo>
                  <a:cubicBezTo>
                    <a:pt x="11545" y="0"/>
                    <a:pt x="12290" y="251"/>
                    <a:pt x="13034" y="502"/>
                  </a:cubicBezTo>
                  <a:cubicBezTo>
                    <a:pt x="13407" y="753"/>
                    <a:pt x="13779" y="1005"/>
                    <a:pt x="14152" y="1507"/>
                  </a:cubicBezTo>
                  <a:cubicBezTo>
                    <a:pt x="18248" y="6781"/>
                    <a:pt x="18248" y="6781"/>
                    <a:pt x="18248" y="6781"/>
                  </a:cubicBezTo>
                  <a:cubicBezTo>
                    <a:pt x="18993" y="7033"/>
                    <a:pt x="19738" y="7284"/>
                    <a:pt x="20110" y="7786"/>
                  </a:cubicBezTo>
                  <a:cubicBezTo>
                    <a:pt x="20483" y="8288"/>
                    <a:pt x="20855" y="8540"/>
                    <a:pt x="20855" y="9293"/>
                  </a:cubicBezTo>
                  <a:cubicBezTo>
                    <a:pt x="20855" y="9544"/>
                    <a:pt x="20855"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2" name="Freeform 388"/>
            <p:cNvSpPr/>
            <p:nvPr/>
          </p:nvSpPr>
          <p:spPr>
            <a:xfrm>
              <a:off x="10321409" y="2457131"/>
              <a:ext cx="1152559" cy="1350078"/>
            </a:xfrm>
            <a:custGeom>
              <a:avLst/>
              <a:gdLst/>
              <a:ahLst/>
              <a:cxnLst>
                <a:cxn ang="0">
                  <a:pos x="wd2" y="hd2"/>
                </a:cxn>
                <a:cxn ang="5400000">
                  <a:pos x="wd2" y="hd2"/>
                </a:cxn>
                <a:cxn ang="10800000">
                  <a:pos x="wd2" y="hd2"/>
                </a:cxn>
                <a:cxn ang="16200000">
                  <a:pos x="wd2" y="hd2"/>
                </a:cxn>
              </a:cxnLst>
              <a:rect l="0" t="0" r="r" b="b"/>
              <a:pathLst>
                <a:path w="21600" h="21600" extrusionOk="0">
                  <a:moveTo>
                    <a:pt x="10049" y="810"/>
                  </a:moveTo>
                  <a:lnTo>
                    <a:pt x="11689" y="810"/>
                  </a:lnTo>
                  <a:lnTo>
                    <a:pt x="11689" y="0"/>
                  </a:lnTo>
                  <a:lnTo>
                    <a:pt x="17050" y="0"/>
                  </a:lnTo>
                  <a:lnTo>
                    <a:pt x="17050" y="810"/>
                  </a:lnTo>
                  <a:lnTo>
                    <a:pt x="18751" y="810"/>
                  </a:lnTo>
                  <a:lnTo>
                    <a:pt x="18751" y="18453"/>
                  </a:lnTo>
                  <a:lnTo>
                    <a:pt x="21600" y="18453"/>
                  </a:lnTo>
                  <a:lnTo>
                    <a:pt x="21600" y="21600"/>
                  </a:lnTo>
                  <a:lnTo>
                    <a:pt x="0" y="21600"/>
                  </a:lnTo>
                  <a:lnTo>
                    <a:pt x="0" y="18453"/>
                  </a:lnTo>
                  <a:lnTo>
                    <a:pt x="1057" y="18453"/>
                  </a:lnTo>
                  <a:lnTo>
                    <a:pt x="1057" y="8157"/>
                  </a:lnTo>
                  <a:lnTo>
                    <a:pt x="2574" y="8157"/>
                  </a:lnTo>
                  <a:lnTo>
                    <a:pt x="2574" y="6523"/>
                  </a:lnTo>
                  <a:lnTo>
                    <a:pt x="5959" y="6523"/>
                  </a:lnTo>
                  <a:lnTo>
                    <a:pt x="5959" y="5530"/>
                  </a:lnTo>
                  <a:lnTo>
                    <a:pt x="6786" y="5530"/>
                  </a:lnTo>
                  <a:lnTo>
                    <a:pt x="6786" y="6523"/>
                  </a:lnTo>
                  <a:lnTo>
                    <a:pt x="8012" y="6523"/>
                  </a:lnTo>
                  <a:lnTo>
                    <a:pt x="8012" y="8157"/>
                  </a:lnTo>
                  <a:lnTo>
                    <a:pt x="9529" y="8157"/>
                  </a:lnTo>
                  <a:lnTo>
                    <a:pt x="9529" y="18453"/>
                  </a:lnTo>
                  <a:lnTo>
                    <a:pt x="10049" y="18453"/>
                  </a:lnTo>
                  <a:lnTo>
                    <a:pt x="10049" y="810"/>
                  </a:lnTo>
                  <a:close/>
                  <a:moveTo>
                    <a:pt x="1700" y="16544"/>
                  </a:moveTo>
                  <a:lnTo>
                    <a:pt x="3217" y="16544"/>
                  </a:lnTo>
                  <a:lnTo>
                    <a:pt x="3217" y="17995"/>
                  </a:lnTo>
                  <a:lnTo>
                    <a:pt x="1700" y="17995"/>
                  </a:lnTo>
                  <a:lnTo>
                    <a:pt x="1700" y="16544"/>
                  </a:lnTo>
                  <a:close/>
                  <a:moveTo>
                    <a:pt x="7369" y="10540"/>
                  </a:moveTo>
                  <a:lnTo>
                    <a:pt x="8885" y="10540"/>
                  </a:lnTo>
                  <a:lnTo>
                    <a:pt x="8885" y="11992"/>
                  </a:lnTo>
                  <a:lnTo>
                    <a:pt x="7369" y="11992"/>
                  </a:lnTo>
                  <a:lnTo>
                    <a:pt x="7369" y="10540"/>
                  </a:lnTo>
                  <a:close/>
                  <a:moveTo>
                    <a:pt x="5500" y="10540"/>
                  </a:moveTo>
                  <a:lnTo>
                    <a:pt x="6955" y="10540"/>
                  </a:lnTo>
                  <a:lnTo>
                    <a:pt x="6955" y="11992"/>
                  </a:lnTo>
                  <a:lnTo>
                    <a:pt x="5500" y="11992"/>
                  </a:lnTo>
                  <a:lnTo>
                    <a:pt x="5500" y="10540"/>
                  </a:lnTo>
                  <a:close/>
                  <a:moveTo>
                    <a:pt x="3631" y="10540"/>
                  </a:moveTo>
                  <a:lnTo>
                    <a:pt x="5086" y="10540"/>
                  </a:lnTo>
                  <a:lnTo>
                    <a:pt x="5086" y="11992"/>
                  </a:lnTo>
                  <a:lnTo>
                    <a:pt x="3631" y="11992"/>
                  </a:lnTo>
                  <a:lnTo>
                    <a:pt x="3631" y="10540"/>
                  </a:lnTo>
                  <a:close/>
                  <a:moveTo>
                    <a:pt x="1700" y="10540"/>
                  </a:moveTo>
                  <a:lnTo>
                    <a:pt x="3217" y="10540"/>
                  </a:lnTo>
                  <a:lnTo>
                    <a:pt x="3217" y="11992"/>
                  </a:lnTo>
                  <a:lnTo>
                    <a:pt x="1700" y="11992"/>
                  </a:lnTo>
                  <a:lnTo>
                    <a:pt x="1700" y="10540"/>
                  </a:lnTo>
                  <a:close/>
                  <a:moveTo>
                    <a:pt x="7369" y="12526"/>
                  </a:moveTo>
                  <a:lnTo>
                    <a:pt x="8885" y="12526"/>
                  </a:lnTo>
                  <a:lnTo>
                    <a:pt x="8885" y="14038"/>
                  </a:lnTo>
                  <a:lnTo>
                    <a:pt x="7369" y="14038"/>
                  </a:lnTo>
                  <a:lnTo>
                    <a:pt x="7369" y="12526"/>
                  </a:lnTo>
                  <a:close/>
                  <a:moveTo>
                    <a:pt x="5500" y="12526"/>
                  </a:moveTo>
                  <a:lnTo>
                    <a:pt x="6955" y="12526"/>
                  </a:lnTo>
                  <a:lnTo>
                    <a:pt x="6955" y="14038"/>
                  </a:lnTo>
                  <a:lnTo>
                    <a:pt x="5500" y="14038"/>
                  </a:lnTo>
                  <a:lnTo>
                    <a:pt x="5500" y="12526"/>
                  </a:lnTo>
                  <a:close/>
                  <a:moveTo>
                    <a:pt x="3631" y="12526"/>
                  </a:moveTo>
                  <a:lnTo>
                    <a:pt x="5086" y="12526"/>
                  </a:lnTo>
                  <a:lnTo>
                    <a:pt x="5086" y="14038"/>
                  </a:lnTo>
                  <a:lnTo>
                    <a:pt x="3631" y="14038"/>
                  </a:lnTo>
                  <a:lnTo>
                    <a:pt x="3631" y="12526"/>
                  </a:lnTo>
                  <a:close/>
                  <a:moveTo>
                    <a:pt x="1700" y="12526"/>
                  </a:moveTo>
                  <a:lnTo>
                    <a:pt x="3217" y="12526"/>
                  </a:lnTo>
                  <a:lnTo>
                    <a:pt x="3217" y="14038"/>
                  </a:lnTo>
                  <a:lnTo>
                    <a:pt x="1700" y="14038"/>
                  </a:lnTo>
                  <a:lnTo>
                    <a:pt x="1700" y="12526"/>
                  </a:lnTo>
                  <a:close/>
                  <a:moveTo>
                    <a:pt x="7369" y="14558"/>
                  </a:moveTo>
                  <a:lnTo>
                    <a:pt x="8885" y="14558"/>
                  </a:lnTo>
                  <a:lnTo>
                    <a:pt x="8885" y="16009"/>
                  </a:lnTo>
                  <a:lnTo>
                    <a:pt x="7369" y="16009"/>
                  </a:lnTo>
                  <a:lnTo>
                    <a:pt x="7369" y="14558"/>
                  </a:lnTo>
                  <a:close/>
                  <a:moveTo>
                    <a:pt x="5500" y="14558"/>
                  </a:moveTo>
                  <a:lnTo>
                    <a:pt x="6955" y="14558"/>
                  </a:lnTo>
                  <a:lnTo>
                    <a:pt x="6955" y="16009"/>
                  </a:lnTo>
                  <a:lnTo>
                    <a:pt x="5500" y="16009"/>
                  </a:lnTo>
                  <a:lnTo>
                    <a:pt x="5500" y="14558"/>
                  </a:lnTo>
                  <a:close/>
                  <a:moveTo>
                    <a:pt x="3631" y="14558"/>
                  </a:moveTo>
                  <a:lnTo>
                    <a:pt x="5086" y="14558"/>
                  </a:lnTo>
                  <a:lnTo>
                    <a:pt x="5086" y="16009"/>
                  </a:lnTo>
                  <a:lnTo>
                    <a:pt x="3631" y="16009"/>
                  </a:lnTo>
                  <a:lnTo>
                    <a:pt x="3631" y="14558"/>
                  </a:lnTo>
                  <a:close/>
                  <a:moveTo>
                    <a:pt x="1700" y="14558"/>
                  </a:moveTo>
                  <a:lnTo>
                    <a:pt x="3217" y="14558"/>
                  </a:lnTo>
                  <a:lnTo>
                    <a:pt x="3217" y="16009"/>
                  </a:lnTo>
                  <a:lnTo>
                    <a:pt x="1700" y="16009"/>
                  </a:lnTo>
                  <a:lnTo>
                    <a:pt x="1700" y="14558"/>
                  </a:lnTo>
                  <a:close/>
                  <a:moveTo>
                    <a:pt x="7369" y="16544"/>
                  </a:moveTo>
                  <a:lnTo>
                    <a:pt x="8885" y="16544"/>
                  </a:lnTo>
                  <a:lnTo>
                    <a:pt x="8885" y="17995"/>
                  </a:lnTo>
                  <a:lnTo>
                    <a:pt x="7369" y="17995"/>
                  </a:lnTo>
                  <a:lnTo>
                    <a:pt x="7369" y="16544"/>
                  </a:lnTo>
                  <a:close/>
                  <a:moveTo>
                    <a:pt x="5500" y="16544"/>
                  </a:moveTo>
                  <a:lnTo>
                    <a:pt x="6955" y="16544"/>
                  </a:lnTo>
                  <a:lnTo>
                    <a:pt x="6955" y="17995"/>
                  </a:lnTo>
                  <a:lnTo>
                    <a:pt x="5500" y="17995"/>
                  </a:lnTo>
                  <a:lnTo>
                    <a:pt x="5500" y="16544"/>
                  </a:lnTo>
                  <a:close/>
                  <a:moveTo>
                    <a:pt x="3631" y="16544"/>
                  </a:moveTo>
                  <a:lnTo>
                    <a:pt x="5086" y="16544"/>
                  </a:lnTo>
                  <a:lnTo>
                    <a:pt x="5086" y="17995"/>
                  </a:lnTo>
                  <a:lnTo>
                    <a:pt x="3631" y="17995"/>
                  </a:lnTo>
                  <a:lnTo>
                    <a:pt x="3631" y="16544"/>
                  </a:lnTo>
                  <a:close/>
                  <a:moveTo>
                    <a:pt x="10800" y="2566"/>
                  </a:moveTo>
                  <a:lnTo>
                    <a:pt x="12271" y="2566"/>
                  </a:lnTo>
                  <a:lnTo>
                    <a:pt x="12271" y="4018"/>
                  </a:lnTo>
                  <a:lnTo>
                    <a:pt x="10800" y="4018"/>
                  </a:lnTo>
                  <a:lnTo>
                    <a:pt x="10800" y="2566"/>
                  </a:lnTo>
                  <a:close/>
                  <a:moveTo>
                    <a:pt x="10800" y="16544"/>
                  </a:moveTo>
                  <a:lnTo>
                    <a:pt x="12271" y="16544"/>
                  </a:lnTo>
                  <a:lnTo>
                    <a:pt x="12271" y="17995"/>
                  </a:lnTo>
                  <a:lnTo>
                    <a:pt x="10800" y="17995"/>
                  </a:lnTo>
                  <a:lnTo>
                    <a:pt x="10800" y="16544"/>
                  </a:lnTo>
                  <a:close/>
                  <a:moveTo>
                    <a:pt x="12669" y="16544"/>
                  </a:moveTo>
                  <a:lnTo>
                    <a:pt x="14201" y="16544"/>
                  </a:lnTo>
                  <a:lnTo>
                    <a:pt x="14201" y="17995"/>
                  </a:lnTo>
                  <a:lnTo>
                    <a:pt x="12669" y="17995"/>
                  </a:lnTo>
                  <a:lnTo>
                    <a:pt x="12669" y="16544"/>
                  </a:lnTo>
                  <a:close/>
                  <a:moveTo>
                    <a:pt x="14599" y="16544"/>
                  </a:moveTo>
                  <a:lnTo>
                    <a:pt x="16054" y="16544"/>
                  </a:lnTo>
                  <a:lnTo>
                    <a:pt x="16054" y="17995"/>
                  </a:lnTo>
                  <a:lnTo>
                    <a:pt x="14599" y="17995"/>
                  </a:lnTo>
                  <a:lnTo>
                    <a:pt x="14599" y="16544"/>
                  </a:lnTo>
                  <a:close/>
                  <a:moveTo>
                    <a:pt x="16468" y="16544"/>
                  </a:moveTo>
                  <a:lnTo>
                    <a:pt x="17923" y="16544"/>
                  </a:lnTo>
                  <a:lnTo>
                    <a:pt x="17923" y="17995"/>
                  </a:lnTo>
                  <a:lnTo>
                    <a:pt x="16468" y="17995"/>
                  </a:lnTo>
                  <a:lnTo>
                    <a:pt x="16468" y="16544"/>
                  </a:lnTo>
                  <a:close/>
                  <a:moveTo>
                    <a:pt x="10800" y="14558"/>
                  </a:moveTo>
                  <a:lnTo>
                    <a:pt x="12271" y="14558"/>
                  </a:lnTo>
                  <a:lnTo>
                    <a:pt x="12271" y="16009"/>
                  </a:lnTo>
                  <a:lnTo>
                    <a:pt x="10800" y="16009"/>
                  </a:lnTo>
                  <a:lnTo>
                    <a:pt x="10800" y="14558"/>
                  </a:lnTo>
                  <a:close/>
                  <a:moveTo>
                    <a:pt x="12669" y="14558"/>
                  </a:moveTo>
                  <a:lnTo>
                    <a:pt x="14201" y="14558"/>
                  </a:lnTo>
                  <a:lnTo>
                    <a:pt x="14201" y="16009"/>
                  </a:lnTo>
                  <a:lnTo>
                    <a:pt x="12669" y="16009"/>
                  </a:lnTo>
                  <a:lnTo>
                    <a:pt x="12669" y="14558"/>
                  </a:lnTo>
                  <a:close/>
                  <a:moveTo>
                    <a:pt x="14599" y="14558"/>
                  </a:moveTo>
                  <a:lnTo>
                    <a:pt x="16054" y="14558"/>
                  </a:lnTo>
                  <a:lnTo>
                    <a:pt x="16054" y="16009"/>
                  </a:lnTo>
                  <a:lnTo>
                    <a:pt x="14599" y="16009"/>
                  </a:lnTo>
                  <a:lnTo>
                    <a:pt x="14599" y="14558"/>
                  </a:lnTo>
                  <a:close/>
                  <a:moveTo>
                    <a:pt x="16468" y="14558"/>
                  </a:moveTo>
                  <a:lnTo>
                    <a:pt x="17923" y="14558"/>
                  </a:lnTo>
                  <a:lnTo>
                    <a:pt x="17923" y="16009"/>
                  </a:lnTo>
                  <a:lnTo>
                    <a:pt x="16468" y="16009"/>
                  </a:lnTo>
                  <a:lnTo>
                    <a:pt x="16468" y="14558"/>
                  </a:lnTo>
                  <a:close/>
                  <a:moveTo>
                    <a:pt x="10800" y="12526"/>
                  </a:moveTo>
                  <a:lnTo>
                    <a:pt x="12271" y="12526"/>
                  </a:lnTo>
                  <a:lnTo>
                    <a:pt x="12271" y="14038"/>
                  </a:lnTo>
                  <a:lnTo>
                    <a:pt x="10800" y="14038"/>
                  </a:lnTo>
                  <a:lnTo>
                    <a:pt x="10800" y="12526"/>
                  </a:lnTo>
                  <a:close/>
                  <a:moveTo>
                    <a:pt x="12669" y="12526"/>
                  </a:moveTo>
                  <a:lnTo>
                    <a:pt x="14201" y="12526"/>
                  </a:lnTo>
                  <a:lnTo>
                    <a:pt x="14201" y="14038"/>
                  </a:lnTo>
                  <a:lnTo>
                    <a:pt x="12669" y="14038"/>
                  </a:lnTo>
                  <a:lnTo>
                    <a:pt x="12669" y="12526"/>
                  </a:lnTo>
                  <a:close/>
                  <a:moveTo>
                    <a:pt x="14599" y="12526"/>
                  </a:moveTo>
                  <a:lnTo>
                    <a:pt x="16054" y="12526"/>
                  </a:lnTo>
                  <a:lnTo>
                    <a:pt x="16054" y="14038"/>
                  </a:lnTo>
                  <a:lnTo>
                    <a:pt x="14599" y="14038"/>
                  </a:lnTo>
                  <a:lnTo>
                    <a:pt x="14599" y="12526"/>
                  </a:lnTo>
                  <a:close/>
                  <a:moveTo>
                    <a:pt x="16468" y="12526"/>
                  </a:moveTo>
                  <a:lnTo>
                    <a:pt x="17923" y="12526"/>
                  </a:lnTo>
                  <a:lnTo>
                    <a:pt x="17923" y="14038"/>
                  </a:lnTo>
                  <a:lnTo>
                    <a:pt x="16468" y="14038"/>
                  </a:lnTo>
                  <a:lnTo>
                    <a:pt x="16468" y="12526"/>
                  </a:lnTo>
                  <a:close/>
                  <a:moveTo>
                    <a:pt x="10800" y="10540"/>
                  </a:moveTo>
                  <a:lnTo>
                    <a:pt x="12271" y="10540"/>
                  </a:lnTo>
                  <a:lnTo>
                    <a:pt x="12271" y="11992"/>
                  </a:lnTo>
                  <a:lnTo>
                    <a:pt x="10800" y="11992"/>
                  </a:lnTo>
                  <a:lnTo>
                    <a:pt x="10800" y="10540"/>
                  </a:lnTo>
                  <a:close/>
                  <a:moveTo>
                    <a:pt x="12669" y="10540"/>
                  </a:moveTo>
                  <a:lnTo>
                    <a:pt x="14201" y="10540"/>
                  </a:lnTo>
                  <a:lnTo>
                    <a:pt x="14201" y="11992"/>
                  </a:lnTo>
                  <a:lnTo>
                    <a:pt x="12669" y="11992"/>
                  </a:lnTo>
                  <a:lnTo>
                    <a:pt x="12669" y="10540"/>
                  </a:lnTo>
                  <a:close/>
                  <a:moveTo>
                    <a:pt x="14599" y="10540"/>
                  </a:moveTo>
                  <a:lnTo>
                    <a:pt x="16054" y="10540"/>
                  </a:lnTo>
                  <a:lnTo>
                    <a:pt x="16054" y="11992"/>
                  </a:lnTo>
                  <a:lnTo>
                    <a:pt x="14599" y="11992"/>
                  </a:lnTo>
                  <a:lnTo>
                    <a:pt x="14599" y="10540"/>
                  </a:lnTo>
                  <a:close/>
                  <a:moveTo>
                    <a:pt x="16468" y="10540"/>
                  </a:moveTo>
                  <a:lnTo>
                    <a:pt x="17923" y="10540"/>
                  </a:lnTo>
                  <a:lnTo>
                    <a:pt x="17923" y="11992"/>
                  </a:lnTo>
                  <a:lnTo>
                    <a:pt x="16468" y="11992"/>
                  </a:lnTo>
                  <a:lnTo>
                    <a:pt x="16468" y="10540"/>
                  </a:lnTo>
                  <a:close/>
                  <a:moveTo>
                    <a:pt x="10800" y="8554"/>
                  </a:moveTo>
                  <a:lnTo>
                    <a:pt x="12271" y="8554"/>
                  </a:lnTo>
                  <a:lnTo>
                    <a:pt x="12271" y="10021"/>
                  </a:lnTo>
                  <a:lnTo>
                    <a:pt x="10800" y="10021"/>
                  </a:lnTo>
                  <a:lnTo>
                    <a:pt x="10800" y="8554"/>
                  </a:lnTo>
                  <a:close/>
                  <a:moveTo>
                    <a:pt x="12669" y="8554"/>
                  </a:moveTo>
                  <a:lnTo>
                    <a:pt x="14201" y="8554"/>
                  </a:lnTo>
                  <a:lnTo>
                    <a:pt x="14201" y="10021"/>
                  </a:lnTo>
                  <a:lnTo>
                    <a:pt x="12669" y="10021"/>
                  </a:lnTo>
                  <a:lnTo>
                    <a:pt x="12669" y="8554"/>
                  </a:lnTo>
                  <a:close/>
                  <a:moveTo>
                    <a:pt x="14599" y="8554"/>
                  </a:moveTo>
                  <a:lnTo>
                    <a:pt x="16054" y="8554"/>
                  </a:lnTo>
                  <a:lnTo>
                    <a:pt x="16054" y="10021"/>
                  </a:lnTo>
                  <a:lnTo>
                    <a:pt x="14599" y="10021"/>
                  </a:lnTo>
                  <a:lnTo>
                    <a:pt x="14599" y="8554"/>
                  </a:lnTo>
                  <a:close/>
                  <a:moveTo>
                    <a:pt x="16468" y="8554"/>
                  </a:moveTo>
                  <a:lnTo>
                    <a:pt x="17923" y="8554"/>
                  </a:lnTo>
                  <a:lnTo>
                    <a:pt x="17923" y="10021"/>
                  </a:lnTo>
                  <a:lnTo>
                    <a:pt x="16468" y="10021"/>
                  </a:lnTo>
                  <a:lnTo>
                    <a:pt x="16468" y="8554"/>
                  </a:lnTo>
                  <a:close/>
                  <a:moveTo>
                    <a:pt x="10800" y="6584"/>
                  </a:moveTo>
                  <a:lnTo>
                    <a:pt x="12271" y="6584"/>
                  </a:lnTo>
                  <a:lnTo>
                    <a:pt x="12271" y="8035"/>
                  </a:lnTo>
                  <a:lnTo>
                    <a:pt x="10800" y="8035"/>
                  </a:lnTo>
                  <a:lnTo>
                    <a:pt x="10800" y="6584"/>
                  </a:lnTo>
                  <a:close/>
                  <a:moveTo>
                    <a:pt x="12669" y="6584"/>
                  </a:moveTo>
                  <a:lnTo>
                    <a:pt x="14201" y="6584"/>
                  </a:lnTo>
                  <a:lnTo>
                    <a:pt x="14201" y="8035"/>
                  </a:lnTo>
                  <a:lnTo>
                    <a:pt x="12669" y="8035"/>
                  </a:lnTo>
                  <a:lnTo>
                    <a:pt x="12669" y="6584"/>
                  </a:lnTo>
                  <a:close/>
                  <a:moveTo>
                    <a:pt x="14599" y="6584"/>
                  </a:moveTo>
                  <a:lnTo>
                    <a:pt x="16054" y="6584"/>
                  </a:lnTo>
                  <a:lnTo>
                    <a:pt x="16054" y="8035"/>
                  </a:lnTo>
                  <a:lnTo>
                    <a:pt x="14599" y="8035"/>
                  </a:lnTo>
                  <a:lnTo>
                    <a:pt x="14599" y="6584"/>
                  </a:lnTo>
                  <a:close/>
                  <a:moveTo>
                    <a:pt x="16468" y="6584"/>
                  </a:moveTo>
                  <a:lnTo>
                    <a:pt x="17923" y="6584"/>
                  </a:lnTo>
                  <a:lnTo>
                    <a:pt x="17923" y="8035"/>
                  </a:lnTo>
                  <a:lnTo>
                    <a:pt x="16468" y="8035"/>
                  </a:lnTo>
                  <a:lnTo>
                    <a:pt x="16468" y="6584"/>
                  </a:lnTo>
                  <a:close/>
                  <a:moveTo>
                    <a:pt x="10800" y="4537"/>
                  </a:moveTo>
                  <a:lnTo>
                    <a:pt x="12271" y="4537"/>
                  </a:lnTo>
                  <a:lnTo>
                    <a:pt x="12271" y="6049"/>
                  </a:lnTo>
                  <a:lnTo>
                    <a:pt x="10800" y="6049"/>
                  </a:lnTo>
                  <a:lnTo>
                    <a:pt x="10800" y="4537"/>
                  </a:lnTo>
                  <a:close/>
                  <a:moveTo>
                    <a:pt x="12669" y="4537"/>
                  </a:moveTo>
                  <a:lnTo>
                    <a:pt x="14201" y="4537"/>
                  </a:lnTo>
                  <a:lnTo>
                    <a:pt x="14201" y="6049"/>
                  </a:lnTo>
                  <a:lnTo>
                    <a:pt x="12669" y="6049"/>
                  </a:lnTo>
                  <a:lnTo>
                    <a:pt x="12669" y="4537"/>
                  </a:lnTo>
                  <a:close/>
                  <a:moveTo>
                    <a:pt x="14599" y="4537"/>
                  </a:moveTo>
                  <a:lnTo>
                    <a:pt x="16054" y="4537"/>
                  </a:lnTo>
                  <a:lnTo>
                    <a:pt x="16054" y="6049"/>
                  </a:lnTo>
                  <a:lnTo>
                    <a:pt x="14599" y="6049"/>
                  </a:lnTo>
                  <a:lnTo>
                    <a:pt x="14599" y="4537"/>
                  </a:lnTo>
                  <a:close/>
                  <a:moveTo>
                    <a:pt x="12669" y="2566"/>
                  </a:moveTo>
                  <a:lnTo>
                    <a:pt x="14201" y="2566"/>
                  </a:lnTo>
                  <a:lnTo>
                    <a:pt x="14201" y="4018"/>
                  </a:lnTo>
                  <a:lnTo>
                    <a:pt x="12669" y="4018"/>
                  </a:lnTo>
                  <a:lnTo>
                    <a:pt x="12669" y="2566"/>
                  </a:lnTo>
                  <a:close/>
                  <a:moveTo>
                    <a:pt x="14599" y="2566"/>
                  </a:moveTo>
                  <a:lnTo>
                    <a:pt x="16054" y="2566"/>
                  </a:lnTo>
                  <a:lnTo>
                    <a:pt x="16054" y="4018"/>
                  </a:lnTo>
                  <a:lnTo>
                    <a:pt x="14599" y="4018"/>
                  </a:lnTo>
                  <a:lnTo>
                    <a:pt x="14599" y="2566"/>
                  </a:lnTo>
                  <a:close/>
                  <a:moveTo>
                    <a:pt x="16468" y="2566"/>
                  </a:moveTo>
                  <a:lnTo>
                    <a:pt x="17923" y="2566"/>
                  </a:lnTo>
                  <a:lnTo>
                    <a:pt x="17923" y="4018"/>
                  </a:lnTo>
                  <a:lnTo>
                    <a:pt x="16468" y="4018"/>
                  </a:lnTo>
                  <a:lnTo>
                    <a:pt x="16468" y="2566"/>
                  </a:lnTo>
                  <a:close/>
                  <a:moveTo>
                    <a:pt x="16468" y="4537"/>
                  </a:moveTo>
                  <a:lnTo>
                    <a:pt x="17923" y="4537"/>
                  </a:lnTo>
                  <a:lnTo>
                    <a:pt x="17923" y="6049"/>
                  </a:lnTo>
                  <a:lnTo>
                    <a:pt x="16468" y="6049"/>
                  </a:lnTo>
                  <a:lnTo>
                    <a:pt x="16468" y="4537"/>
                  </a:lnTo>
                  <a:close/>
                </a:path>
              </a:pathLst>
            </a:custGeom>
            <a:solidFill>
              <a:srgbClr val="01A6F1">
                <a:alpha val="49000"/>
              </a:srgbClr>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nvGrpSpPr>
            <p:cNvPr id="13" name="组合 271"/>
            <p:cNvGrpSpPr/>
            <p:nvPr/>
          </p:nvGrpSpPr>
          <p:grpSpPr>
            <a:xfrm>
              <a:off x="8380862" y="3019729"/>
              <a:ext cx="687040" cy="784616"/>
              <a:chOff x="-1" y="0"/>
              <a:chExt cx="2464585" cy="2754524"/>
            </a:xfrm>
          </p:grpSpPr>
          <p:sp>
            <p:nvSpPr>
              <p:cNvPr id="119" name="Freeform 389"/>
              <p:cNvSpPr/>
              <p:nvPr/>
            </p:nvSpPr>
            <p:spPr>
              <a:xfrm>
                <a:off x="1275991" y="0"/>
                <a:ext cx="1178606" cy="5765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0693"/>
                    </a:lnTo>
                    <a:lnTo>
                      <a:pt x="21600" y="21600"/>
                    </a:lnTo>
                    <a:lnTo>
                      <a:pt x="0" y="21600"/>
                    </a:lnTo>
                    <a:lnTo>
                      <a:pt x="5400" y="10693"/>
                    </a:lnTo>
                    <a:lnTo>
                      <a:pt x="10800" y="0"/>
                    </a:lnTo>
                    <a:close/>
                  </a:path>
                </a:pathLst>
              </a:custGeom>
              <a:solidFill>
                <a:srgbClr val="01A6F1">
                  <a:alpha val="70000"/>
                </a:srgbClr>
              </a:soli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20" name="Freeform 390"/>
              <p:cNvSpPr/>
              <p:nvPr/>
            </p:nvSpPr>
            <p:spPr>
              <a:xfrm>
                <a:off x="-1" y="1327310"/>
                <a:ext cx="1178606" cy="5765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1014"/>
                    </a:lnTo>
                    <a:lnTo>
                      <a:pt x="21600" y="21600"/>
                    </a:lnTo>
                    <a:lnTo>
                      <a:pt x="0" y="21600"/>
                    </a:lnTo>
                    <a:lnTo>
                      <a:pt x="5400" y="11014"/>
                    </a:lnTo>
                    <a:lnTo>
                      <a:pt x="10800" y="0"/>
                    </a:lnTo>
                    <a:close/>
                  </a:path>
                </a:pathLst>
              </a:custGeom>
              <a:solidFill>
                <a:srgbClr val="01A6F1">
                  <a:alpha val="61000"/>
                </a:srgbClr>
              </a:soli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21" name="Freeform 391"/>
              <p:cNvSpPr/>
              <p:nvPr/>
            </p:nvSpPr>
            <p:spPr>
              <a:xfrm>
                <a:off x="-1" y="1969554"/>
                <a:ext cx="1188596" cy="7849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906" y="2749"/>
                    </a:moveTo>
                    <a:lnTo>
                      <a:pt x="5718" y="2749"/>
                    </a:lnTo>
                    <a:lnTo>
                      <a:pt x="5718" y="9583"/>
                    </a:lnTo>
                    <a:lnTo>
                      <a:pt x="1906" y="9583"/>
                    </a:lnTo>
                    <a:lnTo>
                      <a:pt x="1906" y="2749"/>
                    </a:lnTo>
                    <a:close/>
                    <a:moveTo>
                      <a:pt x="1906" y="12017"/>
                    </a:moveTo>
                    <a:lnTo>
                      <a:pt x="5718" y="12017"/>
                    </a:lnTo>
                    <a:lnTo>
                      <a:pt x="5718" y="18615"/>
                    </a:lnTo>
                    <a:lnTo>
                      <a:pt x="1906" y="18615"/>
                    </a:lnTo>
                    <a:lnTo>
                      <a:pt x="1906" y="12017"/>
                    </a:lnTo>
                    <a:close/>
                    <a:moveTo>
                      <a:pt x="6580" y="12017"/>
                    </a:moveTo>
                    <a:lnTo>
                      <a:pt x="10392" y="12017"/>
                    </a:lnTo>
                    <a:lnTo>
                      <a:pt x="10392" y="18615"/>
                    </a:lnTo>
                    <a:lnTo>
                      <a:pt x="6580" y="18615"/>
                    </a:lnTo>
                    <a:lnTo>
                      <a:pt x="6580" y="12017"/>
                    </a:lnTo>
                    <a:close/>
                    <a:moveTo>
                      <a:pt x="11254" y="12017"/>
                    </a:moveTo>
                    <a:lnTo>
                      <a:pt x="15020" y="12017"/>
                    </a:lnTo>
                    <a:lnTo>
                      <a:pt x="15020" y="18615"/>
                    </a:lnTo>
                    <a:lnTo>
                      <a:pt x="11254" y="18615"/>
                    </a:lnTo>
                    <a:lnTo>
                      <a:pt x="11254" y="12017"/>
                    </a:lnTo>
                    <a:close/>
                    <a:moveTo>
                      <a:pt x="6580" y="2749"/>
                    </a:moveTo>
                    <a:lnTo>
                      <a:pt x="10392" y="2749"/>
                    </a:lnTo>
                    <a:lnTo>
                      <a:pt x="10392" y="9583"/>
                    </a:lnTo>
                    <a:lnTo>
                      <a:pt x="6580" y="9583"/>
                    </a:lnTo>
                    <a:lnTo>
                      <a:pt x="6580" y="2749"/>
                    </a:lnTo>
                    <a:close/>
                    <a:moveTo>
                      <a:pt x="11254" y="2749"/>
                    </a:moveTo>
                    <a:lnTo>
                      <a:pt x="15020" y="2749"/>
                    </a:lnTo>
                    <a:lnTo>
                      <a:pt x="15020" y="9583"/>
                    </a:lnTo>
                    <a:lnTo>
                      <a:pt x="11254" y="9583"/>
                    </a:lnTo>
                    <a:lnTo>
                      <a:pt x="11254" y="2749"/>
                    </a:lnTo>
                    <a:close/>
                    <a:moveTo>
                      <a:pt x="15746" y="2749"/>
                    </a:moveTo>
                    <a:lnTo>
                      <a:pt x="19694" y="2749"/>
                    </a:lnTo>
                    <a:lnTo>
                      <a:pt x="19694" y="9583"/>
                    </a:lnTo>
                    <a:lnTo>
                      <a:pt x="15746" y="9583"/>
                    </a:lnTo>
                    <a:lnTo>
                      <a:pt x="15746" y="2749"/>
                    </a:lnTo>
                    <a:close/>
                    <a:moveTo>
                      <a:pt x="15746" y="12017"/>
                    </a:moveTo>
                    <a:lnTo>
                      <a:pt x="19694" y="12017"/>
                    </a:lnTo>
                    <a:lnTo>
                      <a:pt x="19694" y="18615"/>
                    </a:lnTo>
                    <a:lnTo>
                      <a:pt x="15746" y="18615"/>
                    </a:lnTo>
                    <a:lnTo>
                      <a:pt x="15746" y="12017"/>
                    </a:lnTo>
                    <a:close/>
                  </a:path>
                </a:pathLst>
              </a:custGeom>
              <a:solidFill>
                <a:srgbClr val="01A6F1">
                  <a:alpha val="65000"/>
                </a:srgbClr>
              </a:soli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22" name="Freeform 392"/>
              <p:cNvSpPr/>
              <p:nvPr/>
            </p:nvSpPr>
            <p:spPr>
              <a:xfrm>
                <a:off x="1275991" y="633681"/>
                <a:ext cx="1188593" cy="21208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1861" y="1192"/>
                    </a:moveTo>
                    <a:lnTo>
                      <a:pt x="5672" y="1192"/>
                    </a:lnTo>
                    <a:lnTo>
                      <a:pt x="5672" y="3634"/>
                    </a:lnTo>
                    <a:lnTo>
                      <a:pt x="1861" y="3634"/>
                    </a:lnTo>
                    <a:lnTo>
                      <a:pt x="1861" y="1192"/>
                    </a:lnTo>
                    <a:close/>
                    <a:moveTo>
                      <a:pt x="1861" y="18053"/>
                    </a:moveTo>
                    <a:lnTo>
                      <a:pt x="5672" y="18053"/>
                    </a:lnTo>
                    <a:lnTo>
                      <a:pt x="5672" y="20495"/>
                    </a:lnTo>
                    <a:lnTo>
                      <a:pt x="1861" y="20495"/>
                    </a:lnTo>
                    <a:lnTo>
                      <a:pt x="1861" y="18053"/>
                    </a:lnTo>
                    <a:close/>
                    <a:moveTo>
                      <a:pt x="6534" y="18053"/>
                    </a:moveTo>
                    <a:lnTo>
                      <a:pt x="10346" y="18053"/>
                    </a:lnTo>
                    <a:lnTo>
                      <a:pt x="10346" y="20495"/>
                    </a:lnTo>
                    <a:lnTo>
                      <a:pt x="6534" y="20495"/>
                    </a:lnTo>
                    <a:lnTo>
                      <a:pt x="6534" y="18053"/>
                    </a:lnTo>
                    <a:close/>
                    <a:moveTo>
                      <a:pt x="11027" y="18053"/>
                    </a:moveTo>
                    <a:lnTo>
                      <a:pt x="15020" y="18053"/>
                    </a:lnTo>
                    <a:lnTo>
                      <a:pt x="15020" y="20495"/>
                    </a:lnTo>
                    <a:lnTo>
                      <a:pt x="11027" y="20495"/>
                    </a:lnTo>
                    <a:lnTo>
                      <a:pt x="11027" y="18053"/>
                    </a:lnTo>
                    <a:close/>
                    <a:moveTo>
                      <a:pt x="15701" y="18053"/>
                    </a:moveTo>
                    <a:lnTo>
                      <a:pt x="19694" y="18053"/>
                    </a:lnTo>
                    <a:lnTo>
                      <a:pt x="19694" y="20495"/>
                    </a:lnTo>
                    <a:lnTo>
                      <a:pt x="15701" y="20495"/>
                    </a:lnTo>
                    <a:lnTo>
                      <a:pt x="15701" y="18053"/>
                    </a:lnTo>
                    <a:close/>
                    <a:moveTo>
                      <a:pt x="1861" y="14710"/>
                    </a:moveTo>
                    <a:lnTo>
                      <a:pt x="5672" y="14710"/>
                    </a:lnTo>
                    <a:lnTo>
                      <a:pt x="5672" y="17152"/>
                    </a:lnTo>
                    <a:lnTo>
                      <a:pt x="1861" y="17152"/>
                    </a:lnTo>
                    <a:lnTo>
                      <a:pt x="1861" y="14710"/>
                    </a:lnTo>
                    <a:close/>
                    <a:moveTo>
                      <a:pt x="6534" y="14710"/>
                    </a:moveTo>
                    <a:lnTo>
                      <a:pt x="10346" y="14710"/>
                    </a:lnTo>
                    <a:lnTo>
                      <a:pt x="10346" y="17152"/>
                    </a:lnTo>
                    <a:lnTo>
                      <a:pt x="6534" y="17152"/>
                    </a:lnTo>
                    <a:lnTo>
                      <a:pt x="6534" y="14710"/>
                    </a:lnTo>
                    <a:close/>
                    <a:moveTo>
                      <a:pt x="11027" y="14710"/>
                    </a:moveTo>
                    <a:lnTo>
                      <a:pt x="15020" y="14710"/>
                    </a:lnTo>
                    <a:lnTo>
                      <a:pt x="15020" y="17152"/>
                    </a:lnTo>
                    <a:lnTo>
                      <a:pt x="11027" y="17152"/>
                    </a:lnTo>
                    <a:lnTo>
                      <a:pt x="11027" y="14710"/>
                    </a:lnTo>
                    <a:close/>
                    <a:moveTo>
                      <a:pt x="15701" y="14710"/>
                    </a:moveTo>
                    <a:lnTo>
                      <a:pt x="19694" y="14710"/>
                    </a:lnTo>
                    <a:lnTo>
                      <a:pt x="19694" y="17152"/>
                    </a:lnTo>
                    <a:lnTo>
                      <a:pt x="15701" y="17152"/>
                    </a:lnTo>
                    <a:lnTo>
                      <a:pt x="15701" y="14710"/>
                    </a:lnTo>
                    <a:close/>
                    <a:moveTo>
                      <a:pt x="1861" y="11280"/>
                    </a:moveTo>
                    <a:lnTo>
                      <a:pt x="5672" y="11280"/>
                    </a:lnTo>
                    <a:lnTo>
                      <a:pt x="5672" y="13722"/>
                    </a:lnTo>
                    <a:lnTo>
                      <a:pt x="1861" y="13722"/>
                    </a:lnTo>
                    <a:lnTo>
                      <a:pt x="1861" y="11280"/>
                    </a:lnTo>
                    <a:close/>
                    <a:moveTo>
                      <a:pt x="6534" y="11280"/>
                    </a:moveTo>
                    <a:lnTo>
                      <a:pt x="10346" y="11280"/>
                    </a:lnTo>
                    <a:lnTo>
                      <a:pt x="10346" y="13722"/>
                    </a:lnTo>
                    <a:lnTo>
                      <a:pt x="6534" y="13722"/>
                    </a:lnTo>
                    <a:lnTo>
                      <a:pt x="6534" y="11280"/>
                    </a:lnTo>
                    <a:close/>
                    <a:moveTo>
                      <a:pt x="11027" y="11280"/>
                    </a:moveTo>
                    <a:lnTo>
                      <a:pt x="15020" y="11280"/>
                    </a:lnTo>
                    <a:lnTo>
                      <a:pt x="15020" y="13722"/>
                    </a:lnTo>
                    <a:lnTo>
                      <a:pt x="11027" y="13722"/>
                    </a:lnTo>
                    <a:lnTo>
                      <a:pt x="11027" y="11280"/>
                    </a:lnTo>
                    <a:close/>
                    <a:moveTo>
                      <a:pt x="15701" y="11280"/>
                    </a:moveTo>
                    <a:lnTo>
                      <a:pt x="19694" y="11280"/>
                    </a:lnTo>
                    <a:lnTo>
                      <a:pt x="19694" y="13722"/>
                    </a:lnTo>
                    <a:lnTo>
                      <a:pt x="15701" y="13722"/>
                    </a:lnTo>
                    <a:lnTo>
                      <a:pt x="15701" y="11280"/>
                    </a:lnTo>
                    <a:close/>
                    <a:moveTo>
                      <a:pt x="1861" y="7966"/>
                    </a:moveTo>
                    <a:lnTo>
                      <a:pt x="5672" y="7966"/>
                    </a:lnTo>
                    <a:lnTo>
                      <a:pt x="5672" y="10408"/>
                    </a:lnTo>
                    <a:lnTo>
                      <a:pt x="1861" y="10408"/>
                    </a:lnTo>
                    <a:lnTo>
                      <a:pt x="1861" y="7966"/>
                    </a:lnTo>
                    <a:close/>
                    <a:moveTo>
                      <a:pt x="6534" y="7966"/>
                    </a:moveTo>
                    <a:lnTo>
                      <a:pt x="10346" y="7966"/>
                    </a:lnTo>
                    <a:lnTo>
                      <a:pt x="10346" y="10408"/>
                    </a:lnTo>
                    <a:lnTo>
                      <a:pt x="6534" y="10408"/>
                    </a:lnTo>
                    <a:lnTo>
                      <a:pt x="6534" y="7966"/>
                    </a:lnTo>
                    <a:close/>
                    <a:moveTo>
                      <a:pt x="11027" y="7966"/>
                    </a:moveTo>
                    <a:lnTo>
                      <a:pt x="15020" y="7966"/>
                    </a:lnTo>
                    <a:lnTo>
                      <a:pt x="15020" y="10408"/>
                    </a:lnTo>
                    <a:lnTo>
                      <a:pt x="11027" y="10408"/>
                    </a:lnTo>
                    <a:lnTo>
                      <a:pt x="11027" y="7966"/>
                    </a:lnTo>
                    <a:close/>
                    <a:moveTo>
                      <a:pt x="15701" y="7966"/>
                    </a:moveTo>
                    <a:lnTo>
                      <a:pt x="19694" y="7966"/>
                    </a:lnTo>
                    <a:lnTo>
                      <a:pt x="19694" y="10408"/>
                    </a:lnTo>
                    <a:lnTo>
                      <a:pt x="15701" y="10408"/>
                    </a:lnTo>
                    <a:lnTo>
                      <a:pt x="15701" y="7966"/>
                    </a:lnTo>
                    <a:close/>
                    <a:moveTo>
                      <a:pt x="1861" y="4535"/>
                    </a:moveTo>
                    <a:lnTo>
                      <a:pt x="5672" y="4535"/>
                    </a:lnTo>
                    <a:lnTo>
                      <a:pt x="5672" y="7064"/>
                    </a:lnTo>
                    <a:lnTo>
                      <a:pt x="1861" y="7064"/>
                    </a:lnTo>
                    <a:lnTo>
                      <a:pt x="1861" y="4535"/>
                    </a:lnTo>
                    <a:close/>
                    <a:moveTo>
                      <a:pt x="6534" y="4535"/>
                    </a:moveTo>
                    <a:lnTo>
                      <a:pt x="10346" y="4535"/>
                    </a:lnTo>
                    <a:lnTo>
                      <a:pt x="10346" y="7064"/>
                    </a:lnTo>
                    <a:lnTo>
                      <a:pt x="6534" y="7064"/>
                    </a:lnTo>
                    <a:lnTo>
                      <a:pt x="6534" y="4535"/>
                    </a:lnTo>
                    <a:close/>
                    <a:moveTo>
                      <a:pt x="11027" y="4535"/>
                    </a:moveTo>
                    <a:lnTo>
                      <a:pt x="15020" y="4535"/>
                    </a:lnTo>
                    <a:lnTo>
                      <a:pt x="15020" y="7064"/>
                    </a:lnTo>
                    <a:lnTo>
                      <a:pt x="11027" y="7064"/>
                    </a:lnTo>
                    <a:lnTo>
                      <a:pt x="11027" y="4535"/>
                    </a:lnTo>
                    <a:close/>
                    <a:moveTo>
                      <a:pt x="6534" y="1192"/>
                    </a:moveTo>
                    <a:lnTo>
                      <a:pt x="10346" y="1192"/>
                    </a:lnTo>
                    <a:lnTo>
                      <a:pt x="10346" y="3634"/>
                    </a:lnTo>
                    <a:lnTo>
                      <a:pt x="6534" y="3634"/>
                    </a:lnTo>
                    <a:lnTo>
                      <a:pt x="6534" y="1192"/>
                    </a:lnTo>
                    <a:close/>
                    <a:moveTo>
                      <a:pt x="11027" y="1192"/>
                    </a:moveTo>
                    <a:lnTo>
                      <a:pt x="15020" y="1192"/>
                    </a:lnTo>
                    <a:lnTo>
                      <a:pt x="15020" y="3634"/>
                    </a:lnTo>
                    <a:lnTo>
                      <a:pt x="11027" y="3634"/>
                    </a:lnTo>
                    <a:lnTo>
                      <a:pt x="11027" y="1192"/>
                    </a:lnTo>
                    <a:close/>
                    <a:moveTo>
                      <a:pt x="15701" y="1192"/>
                    </a:moveTo>
                    <a:lnTo>
                      <a:pt x="19694" y="1192"/>
                    </a:lnTo>
                    <a:lnTo>
                      <a:pt x="19694" y="3634"/>
                    </a:lnTo>
                    <a:lnTo>
                      <a:pt x="15701" y="3634"/>
                    </a:lnTo>
                    <a:lnTo>
                      <a:pt x="15701" y="1192"/>
                    </a:lnTo>
                    <a:close/>
                    <a:moveTo>
                      <a:pt x="15701" y="4535"/>
                    </a:moveTo>
                    <a:lnTo>
                      <a:pt x="19694" y="4535"/>
                    </a:lnTo>
                    <a:lnTo>
                      <a:pt x="19694" y="7064"/>
                    </a:lnTo>
                    <a:lnTo>
                      <a:pt x="15701" y="7064"/>
                    </a:lnTo>
                    <a:lnTo>
                      <a:pt x="15701" y="4535"/>
                    </a:lnTo>
                    <a:close/>
                  </a:path>
                </a:pathLst>
              </a:custGeom>
              <a:solidFill>
                <a:srgbClr val="01A6F1">
                  <a:alpha val="67000"/>
                </a:srgbClr>
              </a:soli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grpSp>
          <p:nvGrpSpPr>
            <p:cNvPr id="14" name="组合 272"/>
            <p:cNvGrpSpPr/>
            <p:nvPr/>
          </p:nvGrpSpPr>
          <p:grpSpPr>
            <a:xfrm>
              <a:off x="9435678" y="3701004"/>
              <a:ext cx="408832" cy="183884"/>
              <a:chOff x="0" y="-1"/>
              <a:chExt cx="1466582" cy="831291"/>
            </a:xfrm>
          </p:grpSpPr>
          <p:sp>
            <p:nvSpPr>
              <p:cNvPr id="113" name="Oval 393"/>
              <p:cNvSpPr/>
              <p:nvPr/>
            </p:nvSpPr>
            <p:spPr>
              <a:xfrm>
                <a:off x="146614" y="486032"/>
                <a:ext cx="290298" cy="345253"/>
              </a:xfrm>
              <a:prstGeom prst="ellipse">
                <a:avLst/>
              </a:pr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4" name="Freeform 394"/>
              <p:cNvSpPr/>
              <p:nvPr/>
            </p:nvSpPr>
            <p:spPr>
              <a:xfrm>
                <a:off x="1307796" y="522903"/>
                <a:ext cx="158786" cy="167597"/>
              </a:xfrm>
              <a:custGeom>
                <a:avLst/>
                <a:gdLst/>
                <a:ahLst/>
                <a:cxnLst>
                  <a:cxn ang="0">
                    <a:pos x="wd2" y="hd2"/>
                  </a:cxn>
                  <a:cxn ang="5400000">
                    <a:pos x="wd2" y="hd2"/>
                  </a:cxn>
                  <a:cxn ang="10800000">
                    <a:pos x="wd2" y="hd2"/>
                  </a:cxn>
                  <a:cxn ang="16200000">
                    <a:pos x="wd2" y="hd2"/>
                  </a:cxn>
                </a:cxnLst>
                <a:rect l="0" t="0" r="r" b="b"/>
                <a:pathLst>
                  <a:path w="20520" h="21600" extrusionOk="0">
                    <a:moveTo>
                      <a:pt x="20160" y="9969"/>
                    </a:moveTo>
                    <a:cubicBezTo>
                      <a:pt x="18720" y="4985"/>
                      <a:pt x="18720" y="4985"/>
                      <a:pt x="18720" y="4985"/>
                    </a:cubicBezTo>
                    <a:cubicBezTo>
                      <a:pt x="18720" y="1662"/>
                      <a:pt x="17280" y="0"/>
                      <a:pt x="15840" y="0"/>
                    </a:cubicBezTo>
                    <a:cubicBezTo>
                      <a:pt x="0" y="0"/>
                      <a:pt x="0" y="0"/>
                      <a:pt x="0" y="0"/>
                    </a:cubicBezTo>
                    <a:cubicBezTo>
                      <a:pt x="2880" y="4985"/>
                      <a:pt x="4320" y="9969"/>
                      <a:pt x="4320" y="18277"/>
                    </a:cubicBezTo>
                    <a:cubicBezTo>
                      <a:pt x="4320" y="18277"/>
                      <a:pt x="4320" y="19938"/>
                      <a:pt x="4320" y="21600"/>
                    </a:cubicBezTo>
                    <a:cubicBezTo>
                      <a:pt x="11520" y="21600"/>
                      <a:pt x="11520" y="21600"/>
                      <a:pt x="11520" y="21600"/>
                    </a:cubicBezTo>
                    <a:cubicBezTo>
                      <a:pt x="18720" y="21600"/>
                      <a:pt x="21600" y="18277"/>
                      <a:pt x="20160" y="9969"/>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5" name="Oval 395"/>
              <p:cNvSpPr/>
              <p:nvPr/>
            </p:nvSpPr>
            <p:spPr>
              <a:xfrm>
                <a:off x="996975" y="486037"/>
                <a:ext cx="299094" cy="345253"/>
              </a:xfrm>
              <a:prstGeom prst="ellipse">
                <a:avLst/>
              </a:pr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6" name="Freeform 396"/>
              <p:cNvSpPr/>
              <p:nvPr/>
            </p:nvSpPr>
            <p:spPr>
              <a:xfrm>
                <a:off x="23457" y="-1"/>
                <a:ext cx="1386970" cy="472630"/>
              </a:xfrm>
              <a:custGeom>
                <a:avLst/>
                <a:gdLst/>
                <a:ahLst/>
                <a:cxnLst>
                  <a:cxn ang="0">
                    <a:pos x="wd2" y="hd2"/>
                  </a:cxn>
                  <a:cxn ang="5400000">
                    <a:pos x="wd2" y="hd2"/>
                  </a:cxn>
                  <a:cxn ang="10800000">
                    <a:pos x="wd2" y="hd2"/>
                  </a:cxn>
                  <a:cxn ang="16200000">
                    <a:pos x="wd2" y="hd2"/>
                  </a:cxn>
                </a:cxnLst>
                <a:rect l="0" t="0" r="r" b="b"/>
                <a:pathLst>
                  <a:path w="21600" h="21600" extrusionOk="0">
                    <a:moveTo>
                      <a:pt x="2439" y="21600"/>
                    </a:moveTo>
                    <a:cubicBezTo>
                      <a:pt x="2787" y="20432"/>
                      <a:pt x="3310" y="19849"/>
                      <a:pt x="3832" y="19849"/>
                    </a:cubicBezTo>
                    <a:cubicBezTo>
                      <a:pt x="4529" y="19849"/>
                      <a:pt x="4529" y="19849"/>
                      <a:pt x="4529" y="19849"/>
                    </a:cubicBezTo>
                    <a:cubicBezTo>
                      <a:pt x="4529" y="19849"/>
                      <a:pt x="4529" y="19849"/>
                      <a:pt x="4529" y="19849"/>
                    </a:cubicBezTo>
                    <a:cubicBezTo>
                      <a:pt x="5052" y="19849"/>
                      <a:pt x="5574" y="20432"/>
                      <a:pt x="5923" y="21600"/>
                    </a:cubicBezTo>
                    <a:cubicBezTo>
                      <a:pt x="9058" y="21600"/>
                      <a:pt x="9058" y="21600"/>
                      <a:pt x="9058" y="21600"/>
                    </a:cubicBezTo>
                    <a:cubicBezTo>
                      <a:pt x="15677" y="21600"/>
                      <a:pt x="15677" y="21600"/>
                      <a:pt x="15677" y="21600"/>
                    </a:cubicBezTo>
                    <a:cubicBezTo>
                      <a:pt x="16200" y="20432"/>
                      <a:pt x="16897" y="19849"/>
                      <a:pt x="17419" y="19849"/>
                    </a:cubicBezTo>
                    <a:cubicBezTo>
                      <a:pt x="18116" y="19849"/>
                      <a:pt x="18813" y="20432"/>
                      <a:pt x="19335" y="21600"/>
                    </a:cubicBezTo>
                    <a:cubicBezTo>
                      <a:pt x="21600" y="21600"/>
                      <a:pt x="21600" y="21600"/>
                      <a:pt x="21600" y="21600"/>
                    </a:cubicBezTo>
                    <a:cubicBezTo>
                      <a:pt x="21426" y="16346"/>
                      <a:pt x="21426" y="16346"/>
                      <a:pt x="21426" y="16346"/>
                    </a:cubicBezTo>
                    <a:cubicBezTo>
                      <a:pt x="21077" y="13427"/>
                      <a:pt x="20729" y="12843"/>
                      <a:pt x="19510" y="12259"/>
                    </a:cubicBezTo>
                    <a:cubicBezTo>
                      <a:pt x="17942" y="11676"/>
                      <a:pt x="15155" y="9924"/>
                      <a:pt x="15155" y="9924"/>
                    </a:cubicBezTo>
                    <a:cubicBezTo>
                      <a:pt x="13935" y="7005"/>
                      <a:pt x="12716" y="3503"/>
                      <a:pt x="10800" y="2919"/>
                    </a:cubicBezTo>
                    <a:cubicBezTo>
                      <a:pt x="10626" y="1751"/>
                      <a:pt x="10626" y="1751"/>
                      <a:pt x="10626" y="1751"/>
                    </a:cubicBezTo>
                    <a:cubicBezTo>
                      <a:pt x="10626" y="1751"/>
                      <a:pt x="10452" y="0"/>
                      <a:pt x="9755" y="0"/>
                    </a:cubicBezTo>
                    <a:cubicBezTo>
                      <a:pt x="5226" y="0"/>
                      <a:pt x="5226" y="0"/>
                      <a:pt x="5226" y="0"/>
                    </a:cubicBezTo>
                    <a:cubicBezTo>
                      <a:pt x="4529" y="0"/>
                      <a:pt x="4355" y="1168"/>
                      <a:pt x="4355" y="1751"/>
                    </a:cubicBezTo>
                    <a:cubicBezTo>
                      <a:pt x="4181" y="2335"/>
                      <a:pt x="4181" y="2919"/>
                      <a:pt x="4181" y="2919"/>
                    </a:cubicBezTo>
                    <a:cubicBezTo>
                      <a:pt x="2090" y="3503"/>
                      <a:pt x="0" y="10508"/>
                      <a:pt x="0" y="13427"/>
                    </a:cubicBezTo>
                    <a:cubicBezTo>
                      <a:pt x="0" y="21600"/>
                      <a:pt x="0" y="21600"/>
                      <a:pt x="0" y="21600"/>
                    </a:cubicBezTo>
                    <a:cubicBezTo>
                      <a:pt x="2439" y="21600"/>
                      <a:pt x="2439" y="21600"/>
                      <a:pt x="2439" y="21600"/>
                    </a:cubicBezTo>
                    <a:cubicBezTo>
                      <a:pt x="2439" y="21600"/>
                      <a:pt x="2439" y="21600"/>
                      <a:pt x="2439" y="21600"/>
                    </a:cubicBezTo>
                    <a:close/>
                    <a:moveTo>
                      <a:pt x="19510" y="15762"/>
                    </a:moveTo>
                    <a:cubicBezTo>
                      <a:pt x="19510" y="15762"/>
                      <a:pt x="20381" y="15762"/>
                      <a:pt x="20729" y="15762"/>
                    </a:cubicBezTo>
                    <a:cubicBezTo>
                      <a:pt x="20729" y="15762"/>
                      <a:pt x="20903" y="16346"/>
                      <a:pt x="20903" y="16930"/>
                    </a:cubicBezTo>
                    <a:cubicBezTo>
                      <a:pt x="21077" y="19849"/>
                      <a:pt x="21077" y="19849"/>
                      <a:pt x="21077" y="19849"/>
                    </a:cubicBezTo>
                    <a:cubicBezTo>
                      <a:pt x="20381" y="19849"/>
                      <a:pt x="20381" y="19849"/>
                      <a:pt x="20381" y="19849"/>
                    </a:cubicBezTo>
                    <a:cubicBezTo>
                      <a:pt x="20032" y="19849"/>
                      <a:pt x="19684" y="19265"/>
                      <a:pt x="19510" y="18097"/>
                    </a:cubicBezTo>
                    <a:cubicBezTo>
                      <a:pt x="19335" y="16930"/>
                      <a:pt x="19335" y="16930"/>
                      <a:pt x="19335" y="16930"/>
                    </a:cubicBezTo>
                    <a:cubicBezTo>
                      <a:pt x="19161" y="15762"/>
                      <a:pt x="19335" y="15762"/>
                      <a:pt x="19510" y="15762"/>
                    </a:cubicBezTo>
                    <a:close/>
                    <a:moveTo>
                      <a:pt x="14110" y="11092"/>
                    </a:moveTo>
                    <a:cubicBezTo>
                      <a:pt x="9058" y="11092"/>
                      <a:pt x="9058" y="11092"/>
                      <a:pt x="9058" y="11092"/>
                    </a:cubicBezTo>
                    <a:cubicBezTo>
                      <a:pt x="8535" y="11092"/>
                      <a:pt x="8535" y="11092"/>
                      <a:pt x="8535" y="11092"/>
                    </a:cubicBezTo>
                    <a:cubicBezTo>
                      <a:pt x="8535" y="11092"/>
                      <a:pt x="8535" y="11092"/>
                      <a:pt x="8535" y="11092"/>
                    </a:cubicBezTo>
                    <a:cubicBezTo>
                      <a:pt x="5574" y="11092"/>
                      <a:pt x="5574" y="11092"/>
                      <a:pt x="5574" y="11092"/>
                    </a:cubicBezTo>
                    <a:cubicBezTo>
                      <a:pt x="6619" y="5254"/>
                      <a:pt x="6619" y="5254"/>
                      <a:pt x="6619" y="5254"/>
                    </a:cubicBezTo>
                    <a:cubicBezTo>
                      <a:pt x="9929" y="5254"/>
                      <a:pt x="9929" y="5254"/>
                      <a:pt x="9929" y="5254"/>
                    </a:cubicBezTo>
                    <a:cubicBezTo>
                      <a:pt x="11845" y="5254"/>
                      <a:pt x="12716" y="7589"/>
                      <a:pt x="14110" y="11092"/>
                    </a:cubicBezTo>
                    <a:close/>
                    <a:moveTo>
                      <a:pt x="4703" y="2335"/>
                    </a:moveTo>
                    <a:cubicBezTo>
                      <a:pt x="4877" y="2335"/>
                      <a:pt x="4877" y="1751"/>
                      <a:pt x="5226" y="1751"/>
                    </a:cubicBezTo>
                    <a:cubicBezTo>
                      <a:pt x="9755" y="1751"/>
                      <a:pt x="9755" y="1751"/>
                      <a:pt x="9755" y="1751"/>
                    </a:cubicBezTo>
                    <a:cubicBezTo>
                      <a:pt x="10103" y="1751"/>
                      <a:pt x="10103" y="2335"/>
                      <a:pt x="10277" y="2919"/>
                    </a:cubicBezTo>
                    <a:cubicBezTo>
                      <a:pt x="10277" y="2919"/>
                      <a:pt x="10277" y="2919"/>
                      <a:pt x="10277" y="2919"/>
                    </a:cubicBezTo>
                    <a:cubicBezTo>
                      <a:pt x="10277" y="2919"/>
                      <a:pt x="10277" y="2919"/>
                      <a:pt x="10277" y="2919"/>
                    </a:cubicBezTo>
                    <a:cubicBezTo>
                      <a:pt x="9058" y="2919"/>
                      <a:pt x="6445" y="2919"/>
                      <a:pt x="4703" y="2919"/>
                    </a:cubicBezTo>
                    <a:cubicBezTo>
                      <a:pt x="4703" y="2335"/>
                      <a:pt x="4703" y="2335"/>
                      <a:pt x="4703" y="2335"/>
                    </a:cubicBezTo>
                    <a:close/>
                    <a:moveTo>
                      <a:pt x="4529" y="5254"/>
                    </a:moveTo>
                    <a:cubicBezTo>
                      <a:pt x="5748" y="5254"/>
                      <a:pt x="5748" y="5254"/>
                      <a:pt x="5748" y="5254"/>
                    </a:cubicBezTo>
                    <a:cubicBezTo>
                      <a:pt x="4529" y="11092"/>
                      <a:pt x="4529" y="11092"/>
                      <a:pt x="4529" y="11092"/>
                    </a:cubicBezTo>
                    <a:cubicBezTo>
                      <a:pt x="2787" y="11092"/>
                      <a:pt x="2787" y="11092"/>
                      <a:pt x="2787" y="11092"/>
                    </a:cubicBezTo>
                    <a:cubicBezTo>
                      <a:pt x="2787" y="11092"/>
                      <a:pt x="2787" y="11092"/>
                      <a:pt x="2787" y="11092"/>
                    </a:cubicBezTo>
                    <a:cubicBezTo>
                      <a:pt x="1394" y="11092"/>
                      <a:pt x="1394" y="11092"/>
                      <a:pt x="1394" y="11092"/>
                    </a:cubicBezTo>
                    <a:cubicBezTo>
                      <a:pt x="1742" y="8757"/>
                      <a:pt x="3135" y="5254"/>
                      <a:pt x="4529" y="5254"/>
                    </a:cubicBezTo>
                    <a:close/>
                    <a:moveTo>
                      <a:pt x="523" y="15762"/>
                    </a:moveTo>
                    <a:cubicBezTo>
                      <a:pt x="1394" y="15762"/>
                      <a:pt x="1394" y="15762"/>
                      <a:pt x="1394" y="15762"/>
                    </a:cubicBezTo>
                    <a:cubicBezTo>
                      <a:pt x="1568" y="15762"/>
                      <a:pt x="1742" y="16346"/>
                      <a:pt x="1568" y="17514"/>
                    </a:cubicBezTo>
                    <a:cubicBezTo>
                      <a:pt x="1394" y="17514"/>
                      <a:pt x="871" y="19849"/>
                      <a:pt x="871" y="19849"/>
                    </a:cubicBezTo>
                    <a:cubicBezTo>
                      <a:pt x="523" y="19849"/>
                      <a:pt x="523" y="19849"/>
                      <a:pt x="523" y="19849"/>
                    </a:cubicBezTo>
                    <a:cubicBezTo>
                      <a:pt x="523" y="15762"/>
                      <a:pt x="523" y="15762"/>
                      <a:pt x="523" y="1576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7" name="Freeform 397"/>
              <p:cNvSpPr/>
              <p:nvPr/>
            </p:nvSpPr>
            <p:spPr>
              <a:xfrm>
                <a:off x="0" y="522903"/>
                <a:ext cx="134884" cy="167597"/>
              </a:xfrm>
              <a:custGeom>
                <a:avLst/>
                <a:gdLst/>
                <a:ahLst/>
                <a:cxnLst>
                  <a:cxn ang="0">
                    <a:pos x="wd2" y="hd2"/>
                  </a:cxn>
                  <a:cxn ang="5400000">
                    <a:pos x="wd2" y="hd2"/>
                  </a:cxn>
                  <a:cxn ang="10800000">
                    <a:pos x="wd2" y="hd2"/>
                  </a:cxn>
                  <a:cxn ang="16200000">
                    <a:pos x="wd2" y="hd2"/>
                  </a:cxn>
                </a:cxnLst>
                <a:rect l="0" t="0" r="r" b="b"/>
                <a:pathLst>
                  <a:path w="21600" h="21600" extrusionOk="0">
                    <a:moveTo>
                      <a:pt x="1800" y="0"/>
                    </a:moveTo>
                    <a:cubicBezTo>
                      <a:pt x="1800" y="1662"/>
                      <a:pt x="0" y="3323"/>
                      <a:pt x="0" y="6646"/>
                    </a:cubicBezTo>
                    <a:cubicBezTo>
                      <a:pt x="0" y="11631"/>
                      <a:pt x="0" y="11631"/>
                      <a:pt x="0" y="11631"/>
                    </a:cubicBezTo>
                    <a:cubicBezTo>
                      <a:pt x="0" y="18277"/>
                      <a:pt x="5400" y="19938"/>
                      <a:pt x="14400" y="21600"/>
                    </a:cubicBezTo>
                    <a:cubicBezTo>
                      <a:pt x="14400" y="19938"/>
                      <a:pt x="14400" y="18277"/>
                      <a:pt x="14400" y="18277"/>
                    </a:cubicBezTo>
                    <a:cubicBezTo>
                      <a:pt x="14400" y="9969"/>
                      <a:pt x="18000" y="4985"/>
                      <a:pt x="21600" y="0"/>
                    </a:cubicBezTo>
                    <a:cubicBezTo>
                      <a:pt x="1800" y="0"/>
                      <a:pt x="1800" y="0"/>
                      <a:pt x="1800" y="0"/>
                    </a:cubicBezTo>
                    <a:cubicBezTo>
                      <a:pt x="1800" y="0"/>
                      <a:pt x="1800" y="0"/>
                      <a:pt x="1800" y="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8" name="Freeform 398"/>
              <p:cNvSpPr/>
              <p:nvPr/>
            </p:nvSpPr>
            <p:spPr>
              <a:xfrm>
                <a:off x="448639" y="522903"/>
                <a:ext cx="536609" cy="1675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0" y="4985"/>
                      <a:pt x="1800" y="9969"/>
                      <a:pt x="1800" y="18277"/>
                    </a:cubicBezTo>
                    <a:cubicBezTo>
                      <a:pt x="1800" y="18277"/>
                      <a:pt x="1800" y="19938"/>
                      <a:pt x="1800" y="21600"/>
                    </a:cubicBezTo>
                    <a:cubicBezTo>
                      <a:pt x="20250" y="21600"/>
                      <a:pt x="20250" y="21600"/>
                      <a:pt x="20250" y="21600"/>
                    </a:cubicBezTo>
                    <a:cubicBezTo>
                      <a:pt x="20250" y="19938"/>
                      <a:pt x="20250" y="18277"/>
                      <a:pt x="20250" y="18277"/>
                    </a:cubicBezTo>
                    <a:cubicBezTo>
                      <a:pt x="20250" y="9969"/>
                      <a:pt x="20700" y="4985"/>
                      <a:pt x="21600" y="0"/>
                    </a:cubicBezTo>
                    <a:cubicBezTo>
                      <a:pt x="0" y="0"/>
                      <a:pt x="0" y="0"/>
                      <a:pt x="0" y="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grpSp>
          <p:nvGrpSpPr>
            <p:cNvPr id="15" name="组合 273"/>
            <p:cNvGrpSpPr/>
            <p:nvPr/>
          </p:nvGrpSpPr>
          <p:grpSpPr>
            <a:xfrm>
              <a:off x="9835570" y="3188232"/>
              <a:ext cx="221299" cy="238887"/>
              <a:chOff x="-1" y="2"/>
              <a:chExt cx="793856" cy="1719196"/>
            </a:xfrm>
          </p:grpSpPr>
          <p:sp>
            <p:nvSpPr>
              <p:cNvPr id="100" name="Freeform 399"/>
              <p:cNvSpPr/>
              <p:nvPr/>
            </p:nvSpPr>
            <p:spPr>
              <a:xfrm>
                <a:off x="115821" y="384601"/>
                <a:ext cx="564928" cy="470700"/>
              </a:xfrm>
              <a:custGeom>
                <a:avLst/>
                <a:gdLst/>
                <a:ahLst/>
                <a:cxnLst>
                  <a:cxn ang="0">
                    <a:pos x="wd2" y="hd2"/>
                  </a:cxn>
                  <a:cxn ang="5400000">
                    <a:pos x="wd2" y="hd2"/>
                  </a:cxn>
                  <a:cxn ang="10800000">
                    <a:pos x="wd2" y="hd2"/>
                  </a:cxn>
                  <a:cxn ang="16200000">
                    <a:pos x="wd2" y="hd2"/>
                  </a:cxn>
                </a:cxnLst>
                <a:rect l="0" t="0" r="r" b="b"/>
                <a:pathLst>
                  <a:path w="21600" h="21600" extrusionOk="0">
                    <a:moveTo>
                      <a:pt x="2563" y="21600"/>
                    </a:moveTo>
                    <a:cubicBezTo>
                      <a:pt x="0" y="5526"/>
                      <a:pt x="0" y="5526"/>
                      <a:pt x="0" y="5526"/>
                    </a:cubicBezTo>
                    <a:cubicBezTo>
                      <a:pt x="0" y="5526"/>
                      <a:pt x="0" y="5526"/>
                      <a:pt x="0" y="5526"/>
                    </a:cubicBezTo>
                    <a:cubicBezTo>
                      <a:pt x="1831" y="2009"/>
                      <a:pt x="6224" y="0"/>
                      <a:pt x="10983" y="0"/>
                    </a:cubicBezTo>
                    <a:cubicBezTo>
                      <a:pt x="15376" y="0"/>
                      <a:pt x="19403" y="2009"/>
                      <a:pt x="21234" y="5526"/>
                    </a:cubicBezTo>
                    <a:cubicBezTo>
                      <a:pt x="21600" y="5526"/>
                      <a:pt x="21600" y="5526"/>
                      <a:pt x="21600" y="5526"/>
                    </a:cubicBezTo>
                    <a:cubicBezTo>
                      <a:pt x="18671" y="21600"/>
                      <a:pt x="18671" y="21600"/>
                      <a:pt x="18671" y="21600"/>
                    </a:cubicBezTo>
                    <a:cubicBezTo>
                      <a:pt x="18305" y="21600"/>
                      <a:pt x="18305" y="21600"/>
                      <a:pt x="18305" y="21600"/>
                    </a:cubicBezTo>
                    <a:cubicBezTo>
                      <a:pt x="15742" y="20595"/>
                      <a:pt x="13180" y="19591"/>
                      <a:pt x="10617" y="19591"/>
                    </a:cubicBezTo>
                    <a:cubicBezTo>
                      <a:pt x="8054" y="19591"/>
                      <a:pt x="5492" y="20595"/>
                      <a:pt x="2929" y="21600"/>
                    </a:cubicBezTo>
                    <a:cubicBezTo>
                      <a:pt x="2563" y="21600"/>
                      <a:pt x="2563" y="21600"/>
                      <a:pt x="2563" y="21600"/>
                    </a:cubicBezTo>
                    <a:close/>
                    <a:moveTo>
                      <a:pt x="10617" y="19088"/>
                    </a:moveTo>
                    <a:cubicBezTo>
                      <a:pt x="13180" y="19088"/>
                      <a:pt x="15742" y="19591"/>
                      <a:pt x="18305" y="20595"/>
                    </a:cubicBezTo>
                    <a:cubicBezTo>
                      <a:pt x="20868" y="5526"/>
                      <a:pt x="20868" y="5526"/>
                      <a:pt x="20868" y="5526"/>
                    </a:cubicBezTo>
                    <a:cubicBezTo>
                      <a:pt x="18671" y="3014"/>
                      <a:pt x="15376" y="1005"/>
                      <a:pt x="10983" y="1005"/>
                    </a:cubicBezTo>
                    <a:cubicBezTo>
                      <a:pt x="6590" y="1005"/>
                      <a:pt x="2563" y="3014"/>
                      <a:pt x="732" y="5526"/>
                    </a:cubicBezTo>
                    <a:cubicBezTo>
                      <a:pt x="3295" y="20595"/>
                      <a:pt x="3295" y="20595"/>
                      <a:pt x="3295" y="20595"/>
                    </a:cubicBezTo>
                    <a:cubicBezTo>
                      <a:pt x="5492" y="19591"/>
                      <a:pt x="8054" y="19088"/>
                      <a:pt x="10617" y="19088"/>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1" name="Freeform 400"/>
              <p:cNvSpPr/>
              <p:nvPr/>
            </p:nvSpPr>
            <p:spPr>
              <a:xfrm>
                <a:off x="125865" y="427637"/>
                <a:ext cx="544840" cy="373113"/>
              </a:xfrm>
              <a:custGeom>
                <a:avLst/>
                <a:gdLst/>
                <a:ahLst/>
                <a:cxnLst>
                  <a:cxn ang="0">
                    <a:pos x="wd2" y="hd2"/>
                  </a:cxn>
                  <a:cxn ang="5400000">
                    <a:pos x="wd2" y="hd2"/>
                  </a:cxn>
                  <a:cxn ang="10800000">
                    <a:pos x="wd2" y="hd2"/>
                  </a:cxn>
                  <a:cxn ang="16200000">
                    <a:pos x="wd2" y="hd2"/>
                  </a:cxn>
                </a:cxnLst>
                <a:rect l="0" t="0" r="r" b="b"/>
                <a:pathLst>
                  <a:path w="21600" h="21600" extrusionOk="0">
                    <a:moveTo>
                      <a:pt x="3032" y="21600"/>
                    </a:moveTo>
                    <a:cubicBezTo>
                      <a:pt x="2274" y="21600"/>
                      <a:pt x="2274" y="20965"/>
                      <a:pt x="1137" y="13341"/>
                    </a:cubicBezTo>
                    <a:cubicBezTo>
                      <a:pt x="758" y="10800"/>
                      <a:pt x="379" y="8259"/>
                      <a:pt x="0" y="5082"/>
                    </a:cubicBezTo>
                    <a:cubicBezTo>
                      <a:pt x="0" y="5082"/>
                      <a:pt x="0" y="5082"/>
                      <a:pt x="0" y="5082"/>
                    </a:cubicBezTo>
                    <a:cubicBezTo>
                      <a:pt x="0" y="4447"/>
                      <a:pt x="0" y="4447"/>
                      <a:pt x="0" y="4447"/>
                    </a:cubicBezTo>
                    <a:cubicBezTo>
                      <a:pt x="2274" y="1906"/>
                      <a:pt x="6442" y="0"/>
                      <a:pt x="10989" y="0"/>
                    </a:cubicBezTo>
                    <a:cubicBezTo>
                      <a:pt x="15537" y="0"/>
                      <a:pt x="19326" y="1271"/>
                      <a:pt x="21221" y="4447"/>
                    </a:cubicBezTo>
                    <a:cubicBezTo>
                      <a:pt x="21600" y="5082"/>
                      <a:pt x="21600" y="5082"/>
                      <a:pt x="21600" y="5082"/>
                    </a:cubicBezTo>
                    <a:cubicBezTo>
                      <a:pt x="21221" y="5082"/>
                      <a:pt x="21221" y="5082"/>
                      <a:pt x="21221" y="5082"/>
                    </a:cubicBezTo>
                    <a:cubicBezTo>
                      <a:pt x="20842" y="8894"/>
                      <a:pt x="20463" y="11435"/>
                      <a:pt x="20084" y="13976"/>
                    </a:cubicBezTo>
                    <a:cubicBezTo>
                      <a:pt x="19326" y="20329"/>
                      <a:pt x="18947" y="21600"/>
                      <a:pt x="18189" y="21600"/>
                    </a:cubicBezTo>
                    <a:cubicBezTo>
                      <a:pt x="18189" y="21600"/>
                      <a:pt x="18189" y="21600"/>
                      <a:pt x="18189" y="21600"/>
                    </a:cubicBezTo>
                    <a:cubicBezTo>
                      <a:pt x="15916" y="20965"/>
                      <a:pt x="13263" y="20329"/>
                      <a:pt x="10989" y="20329"/>
                    </a:cubicBezTo>
                    <a:cubicBezTo>
                      <a:pt x="8337" y="20329"/>
                      <a:pt x="5684" y="20965"/>
                      <a:pt x="3032" y="21600"/>
                    </a:cubicBezTo>
                    <a:cubicBezTo>
                      <a:pt x="3032" y="21600"/>
                      <a:pt x="3032" y="21600"/>
                      <a:pt x="3032" y="21600"/>
                    </a:cubicBezTo>
                    <a:close/>
                    <a:moveTo>
                      <a:pt x="758" y="5082"/>
                    </a:moveTo>
                    <a:cubicBezTo>
                      <a:pt x="1137" y="8259"/>
                      <a:pt x="1516" y="10800"/>
                      <a:pt x="1895" y="13341"/>
                    </a:cubicBezTo>
                    <a:cubicBezTo>
                      <a:pt x="2274" y="16518"/>
                      <a:pt x="3032" y="19694"/>
                      <a:pt x="3032" y="20329"/>
                    </a:cubicBezTo>
                    <a:cubicBezTo>
                      <a:pt x="5684" y="19694"/>
                      <a:pt x="8337" y="19694"/>
                      <a:pt x="10989" y="19694"/>
                    </a:cubicBezTo>
                    <a:cubicBezTo>
                      <a:pt x="13263" y="19694"/>
                      <a:pt x="15916" y="19694"/>
                      <a:pt x="18189" y="20329"/>
                    </a:cubicBezTo>
                    <a:cubicBezTo>
                      <a:pt x="18568" y="19694"/>
                      <a:pt x="18947" y="17153"/>
                      <a:pt x="19326" y="13976"/>
                    </a:cubicBezTo>
                    <a:cubicBezTo>
                      <a:pt x="19705" y="11435"/>
                      <a:pt x="20084" y="8259"/>
                      <a:pt x="20463" y="5082"/>
                    </a:cubicBezTo>
                    <a:cubicBezTo>
                      <a:pt x="18568" y="2541"/>
                      <a:pt x="15158" y="1271"/>
                      <a:pt x="10989" y="1271"/>
                    </a:cubicBezTo>
                    <a:cubicBezTo>
                      <a:pt x="6821" y="1271"/>
                      <a:pt x="2653" y="2541"/>
                      <a:pt x="758" y="508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2" name="Freeform 401"/>
              <p:cNvSpPr/>
              <p:nvPr/>
            </p:nvSpPr>
            <p:spPr>
              <a:xfrm>
                <a:off x="183616" y="800756"/>
                <a:ext cx="431852" cy="720396"/>
              </a:xfrm>
              <a:custGeom>
                <a:avLst/>
                <a:gdLst/>
                <a:ahLst/>
                <a:cxnLst>
                  <a:cxn ang="0">
                    <a:pos x="wd2" y="hd2"/>
                  </a:cxn>
                  <a:cxn ang="5400000">
                    <a:pos x="wd2" y="hd2"/>
                  </a:cxn>
                  <a:cxn ang="10800000">
                    <a:pos x="wd2" y="hd2"/>
                  </a:cxn>
                  <a:cxn ang="16200000">
                    <a:pos x="wd2" y="hd2"/>
                  </a:cxn>
                </a:cxnLst>
                <a:rect l="0" t="0" r="r" b="b"/>
                <a:pathLst>
                  <a:path w="21600" h="21600" extrusionOk="0">
                    <a:moveTo>
                      <a:pt x="10560" y="21600"/>
                    </a:moveTo>
                    <a:cubicBezTo>
                      <a:pt x="8640" y="21600"/>
                      <a:pt x="1920" y="21600"/>
                      <a:pt x="960" y="20618"/>
                    </a:cubicBezTo>
                    <a:cubicBezTo>
                      <a:pt x="960" y="20618"/>
                      <a:pt x="960" y="20291"/>
                      <a:pt x="960" y="20291"/>
                    </a:cubicBezTo>
                    <a:cubicBezTo>
                      <a:pt x="1440" y="12109"/>
                      <a:pt x="1440" y="5891"/>
                      <a:pt x="0" y="1309"/>
                    </a:cubicBezTo>
                    <a:cubicBezTo>
                      <a:pt x="0" y="982"/>
                      <a:pt x="0" y="982"/>
                      <a:pt x="0" y="982"/>
                    </a:cubicBezTo>
                    <a:cubicBezTo>
                      <a:pt x="480" y="982"/>
                      <a:pt x="480" y="982"/>
                      <a:pt x="480" y="982"/>
                    </a:cubicBezTo>
                    <a:cubicBezTo>
                      <a:pt x="3840" y="327"/>
                      <a:pt x="7200" y="0"/>
                      <a:pt x="10560" y="0"/>
                    </a:cubicBezTo>
                    <a:cubicBezTo>
                      <a:pt x="13920" y="0"/>
                      <a:pt x="17280" y="327"/>
                      <a:pt x="21120" y="982"/>
                    </a:cubicBezTo>
                    <a:cubicBezTo>
                      <a:pt x="21600" y="982"/>
                      <a:pt x="21600" y="982"/>
                      <a:pt x="21600" y="982"/>
                    </a:cubicBezTo>
                    <a:cubicBezTo>
                      <a:pt x="21120" y="1309"/>
                      <a:pt x="21120" y="1309"/>
                      <a:pt x="21120" y="1309"/>
                    </a:cubicBezTo>
                    <a:cubicBezTo>
                      <a:pt x="20160" y="6873"/>
                      <a:pt x="19680" y="13091"/>
                      <a:pt x="20640" y="20291"/>
                    </a:cubicBezTo>
                    <a:cubicBezTo>
                      <a:pt x="20640" y="20291"/>
                      <a:pt x="20640" y="20291"/>
                      <a:pt x="20640" y="20291"/>
                    </a:cubicBezTo>
                    <a:cubicBezTo>
                      <a:pt x="20640" y="20291"/>
                      <a:pt x="20640" y="20291"/>
                      <a:pt x="20640" y="20291"/>
                    </a:cubicBezTo>
                    <a:cubicBezTo>
                      <a:pt x="20640" y="21273"/>
                      <a:pt x="14880" y="21600"/>
                      <a:pt x="10560" y="21600"/>
                    </a:cubicBezTo>
                    <a:close/>
                    <a:moveTo>
                      <a:pt x="1920" y="20291"/>
                    </a:moveTo>
                    <a:cubicBezTo>
                      <a:pt x="2400" y="20618"/>
                      <a:pt x="5280" y="20945"/>
                      <a:pt x="10560" y="20945"/>
                    </a:cubicBezTo>
                    <a:cubicBezTo>
                      <a:pt x="16320" y="20945"/>
                      <a:pt x="19200" y="20618"/>
                      <a:pt x="19680" y="20291"/>
                    </a:cubicBezTo>
                    <a:cubicBezTo>
                      <a:pt x="18720" y="13091"/>
                      <a:pt x="19200" y="7200"/>
                      <a:pt x="20160" y="1309"/>
                    </a:cubicBezTo>
                    <a:cubicBezTo>
                      <a:pt x="17280" y="655"/>
                      <a:pt x="13920" y="327"/>
                      <a:pt x="10560" y="327"/>
                    </a:cubicBezTo>
                    <a:cubicBezTo>
                      <a:pt x="7200" y="327"/>
                      <a:pt x="3840" y="655"/>
                      <a:pt x="960" y="1309"/>
                    </a:cubicBezTo>
                    <a:cubicBezTo>
                      <a:pt x="2400" y="5891"/>
                      <a:pt x="2400" y="12436"/>
                      <a:pt x="1920" y="20291"/>
                    </a:cubicBezTo>
                    <a:cubicBezTo>
                      <a:pt x="1920" y="20291"/>
                      <a:pt x="1920" y="20291"/>
                      <a:pt x="1920" y="20291"/>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3" name="Freeform 402"/>
              <p:cNvSpPr/>
              <p:nvPr/>
            </p:nvSpPr>
            <p:spPr>
              <a:xfrm>
                <a:off x="68117" y="2"/>
                <a:ext cx="660335" cy="1719196"/>
              </a:xfrm>
              <a:custGeom>
                <a:avLst/>
                <a:gdLst/>
                <a:ahLst/>
                <a:cxnLst>
                  <a:cxn ang="0">
                    <a:pos x="wd2" y="hd2"/>
                  </a:cxn>
                  <a:cxn ang="5400000">
                    <a:pos x="wd2" y="hd2"/>
                  </a:cxn>
                  <a:cxn ang="10800000">
                    <a:pos x="wd2" y="hd2"/>
                  </a:cxn>
                  <a:cxn ang="16200000">
                    <a:pos x="wd2" y="hd2"/>
                  </a:cxn>
                </a:cxnLst>
                <a:rect l="0" t="0" r="r" b="b"/>
                <a:pathLst>
                  <a:path w="21600" h="21600" extrusionOk="0">
                    <a:moveTo>
                      <a:pt x="10643" y="21600"/>
                    </a:moveTo>
                    <a:cubicBezTo>
                      <a:pt x="4070" y="21462"/>
                      <a:pt x="4070" y="21462"/>
                      <a:pt x="4070" y="21462"/>
                    </a:cubicBezTo>
                    <a:cubicBezTo>
                      <a:pt x="4070" y="21462"/>
                      <a:pt x="4070" y="21462"/>
                      <a:pt x="4070" y="21462"/>
                    </a:cubicBezTo>
                    <a:cubicBezTo>
                      <a:pt x="2191" y="21187"/>
                      <a:pt x="1565" y="20637"/>
                      <a:pt x="1565" y="19949"/>
                    </a:cubicBezTo>
                    <a:cubicBezTo>
                      <a:pt x="626" y="18711"/>
                      <a:pt x="626" y="18711"/>
                      <a:pt x="626" y="18711"/>
                    </a:cubicBezTo>
                    <a:cubicBezTo>
                      <a:pt x="0" y="12932"/>
                      <a:pt x="0" y="12932"/>
                      <a:pt x="0" y="12932"/>
                    </a:cubicBezTo>
                    <a:cubicBezTo>
                      <a:pt x="0" y="8668"/>
                      <a:pt x="0" y="8668"/>
                      <a:pt x="0" y="8668"/>
                    </a:cubicBezTo>
                    <a:cubicBezTo>
                      <a:pt x="0" y="8668"/>
                      <a:pt x="0" y="8668"/>
                      <a:pt x="0" y="8668"/>
                    </a:cubicBezTo>
                    <a:cubicBezTo>
                      <a:pt x="626" y="8668"/>
                      <a:pt x="626" y="8530"/>
                      <a:pt x="626" y="8530"/>
                    </a:cubicBezTo>
                    <a:cubicBezTo>
                      <a:pt x="626" y="8530"/>
                      <a:pt x="626" y="8392"/>
                      <a:pt x="626" y="8392"/>
                    </a:cubicBezTo>
                    <a:cubicBezTo>
                      <a:pt x="626" y="8255"/>
                      <a:pt x="626" y="8255"/>
                      <a:pt x="626" y="8255"/>
                    </a:cubicBezTo>
                    <a:cubicBezTo>
                      <a:pt x="1252" y="8117"/>
                      <a:pt x="1252" y="8117"/>
                      <a:pt x="1252" y="8117"/>
                    </a:cubicBezTo>
                    <a:cubicBezTo>
                      <a:pt x="1252" y="7980"/>
                      <a:pt x="1252" y="7980"/>
                      <a:pt x="1252" y="7980"/>
                    </a:cubicBezTo>
                    <a:cubicBezTo>
                      <a:pt x="939" y="7980"/>
                      <a:pt x="939" y="7980"/>
                      <a:pt x="939" y="7980"/>
                    </a:cubicBezTo>
                    <a:cubicBezTo>
                      <a:pt x="626" y="8117"/>
                      <a:pt x="626" y="8117"/>
                      <a:pt x="626" y="8117"/>
                    </a:cubicBezTo>
                    <a:cubicBezTo>
                      <a:pt x="0" y="7980"/>
                      <a:pt x="0" y="7980"/>
                      <a:pt x="0" y="7980"/>
                    </a:cubicBezTo>
                    <a:cubicBezTo>
                      <a:pt x="0" y="6466"/>
                      <a:pt x="0" y="6466"/>
                      <a:pt x="0" y="6466"/>
                    </a:cubicBezTo>
                    <a:cubicBezTo>
                      <a:pt x="0" y="3302"/>
                      <a:pt x="0" y="3302"/>
                      <a:pt x="0" y="3302"/>
                    </a:cubicBezTo>
                    <a:cubicBezTo>
                      <a:pt x="1252" y="1238"/>
                      <a:pt x="4696" y="138"/>
                      <a:pt x="10643" y="0"/>
                    </a:cubicBezTo>
                    <a:cubicBezTo>
                      <a:pt x="10957" y="0"/>
                      <a:pt x="10957" y="0"/>
                      <a:pt x="10957" y="0"/>
                    </a:cubicBezTo>
                    <a:cubicBezTo>
                      <a:pt x="10957" y="0"/>
                      <a:pt x="10957" y="0"/>
                      <a:pt x="10957" y="0"/>
                    </a:cubicBezTo>
                    <a:cubicBezTo>
                      <a:pt x="16904" y="138"/>
                      <a:pt x="20348" y="1376"/>
                      <a:pt x="21287" y="3302"/>
                    </a:cubicBezTo>
                    <a:cubicBezTo>
                      <a:pt x="21287" y="3302"/>
                      <a:pt x="21287" y="3302"/>
                      <a:pt x="21287" y="3302"/>
                    </a:cubicBezTo>
                    <a:cubicBezTo>
                      <a:pt x="21600" y="6466"/>
                      <a:pt x="21600" y="6466"/>
                      <a:pt x="21600" y="6466"/>
                    </a:cubicBezTo>
                    <a:cubicBezTo>
                      <a:pt x="21600" y="8117"/>
                      <a:pt x="21600" y="8117"/>
                      <a:pt x="21600" y="8117"/>
                    </a:cubicBezTo>
                    <a:cubicBezTo>
                      <a:pt x="21287" y="8117"/>
                      <a:pt x="21287" y="8117"/>
                      <a:pt x="21287" y="8117"/>
                    </a:cubicBezTo>
                    <a:cubicBezTo>
                      <a:pt x="20974" y="8117"/>
                      <a:pt x="20974" y="8117"/>
                      <a:pt x="20974" y="8117"/>
                    </a:cubicBezTo>
                    <a:cubicBezTo>
                      <a:pt x="20661" y="8117"/>
                      <a:pt x="20661" y="8117"/>
                      <a:pt x="20661" y="8117"/>
                    </a:cubicBezTo>
                    <a:cubicBezTo>
                      <a:pt x="20348" y="7980"/>
                      <a:pt x="20348" y="7980"/>
                      <a:pt x="20348" y="7980"/>
                    </a:cubicBezTo>
                    <a:cubicBezTo>
                      <a:pt x="20348" y="8117"/>
                      <a:pt x="20348" y="8117"/>
                      <a:pt x="20348" y="8117"/>
                    </a:cubicBezTo>
                    <a:cubicBezTo>
                      <a:pt x="20661" y="8255"/>
                      <a:pt x="20661" y="8255"/>
                      <a:pt x="20661" y="8255"/>
                    </a:cubicBezTo>
                    <a:cubicBezTo>
                      <a:pt x="20661" y="8530"/>
                      <a:pt x="20661" y="8530"/>
                      <a:pt x="20661" y="8530"/>
                    </a:cubicBezTo>
                    <a:cubicBezTo>
                      <a:pt x="20974" y="8530"/>
                      <a:pt x="20974" y="8668"/>
                      <a:pt x="21287" y="8668"/>
                    </a:cubicBezTo>
                    <a:cubicBezTo>
                      <a:pt x="21600" y="8668"/>
                      <a:pt x="21600" y="8668"/>
                      <a:pt x="21600" y="8668"/>
                    </a:cubicBezTo>
                    <a:cubicBezTo>
                      <a:pt x="21287" y="12932"/>
                      <a:pt x="21287" y="12932"/>
                      <a:pt x="21287" y="12932"/>
                    </a:cubicBezTo>
                    <a:cubicBezTo>
                      <a:pt x="20661" y="18573"/>
                      <a:pt x="20661" y="18573"/>
                      <a:pt x="20661" y="18573"/>
                    </a:cubicBezTo>
                    <a:cubicBezTo>
                      <a:pt x="20661" y="18573"/>
                      <a:pt x="20661" y="18573"/>
                      <a:pt x="20661" y="18573"/>
                    </a:cubicBezTo>
                    <a:cubicBezTo>
                      <a:pt x="20035" y="20087"/>
                      <a:pt x="20035" y="20087"/>
                      <a:pt x="20035" y="20087"/>
                    </a:cubicBezTo>
                    <a:cubicBezTo>
                      <a:pt x="20035" y="20637"/>
                      <a:pt x="19096" y="21050"/>
                      <a:pt x="17530" y="21462"/>
                    </a:cubicBezTo>
                    <a:cubicBezTo>
                      <a:pt x="17217" y="21462"/>
                      <a:pt x="17217" y="21462"/>
                      <a:pt x="17217" y="21462"/>
                    </a:cubicBezTo>
                    <a:cubicBezTo>
                      <a:pt x="17217" y="21462"/>
                      <a:pt x="17217" y="21462"/>
                      <a:pt x="17217" y="21462"/>
                    </a:cubicBezTo>
                    <a:cubicBezTo>
                      <a:pt x="10643" y="21600"/>
                      <a:pt x="10643" y="21600"/>
                      <a:pt x="10643" y="21600"/>
                    </a:cubicBezTo>
                    <a:close/>
                    <a:moveTo>
                      <a:pt x="4070" y="21187"/>
                    </a:moveTo>
                    <a:cubicBezTo>
                      <a:pt x="10643" y="21325"/>
                      <a:pt x="10643" y="21325"/>
                      <a:pt x="10643" y="21325"/>
                    </a:cubicBezTo>
                    <a:cubicBezTo>
                      <a:pt x="17217" y="21187"/>
                      <a:pt x="17217" y="21187"/>
                      <a:pt x="17217" y="21187"/>
                    </a:cubicBezTo>
                    <a:cubicBezTo>
                      <a:pt x="18783" y="20912"/>
                      <a:pt x="19409" y="20499"/>
                      <a:pt x="19409" y="20087"/>
                    </a:cubicBezTo>
                    <a:cubicBezTo>
                      <a:pt x="19409" y="19949"/>
                      <a:pt x="19409" y="19949"/>
                      <a:pt x="19409" y="19949"/>
                    </a:cubicBezTo>
                    <a:cubicBezTo>
                      <a:pt x="20035" y="18573"/>
                      <a:pt x="20035" y="18573"/>
                      <a:pt x="20035" y="18573"/>
                    </a:cubicBezTo>
                    <a:cubicBezTo>
                      <a:pt x="20661" y="12932"/>
                      <a:pt x="20661" y="12932"/>
                      <a:pt x="20661" y="12932"/>
                    </a:cubicBezTo>
                    <a:cubicBezTo>
                      <a:pt x="20974" y="8805"/>
                      <a:pt x="20974" y="8805"/>
                      <a:pt x="20974" y="8805"/>
                    </a:cubicBezTo>
                    <a:cubicBezTo>
                      <a:pt x="20661" y="8805"/>
                      <a:pt x="20348" y="8668"/>
                      <a:pt x="20348" y="8668"/>
                    </a:cubicBezTo>
                    <a:cubicBezTo>
                      <a:pt x="20035" y="8668"/>
                      <a:pt x="20035" y="8668"/>
                      <a:pt x="20035" y="8668"/>
                    </a:cubicBezTo>
                    <a:cubicBezTo>
                      <a:pt x="20035" y="8392"/>
                      <a:pt x="20035" y="8392"/>
                      <a:pt x="20035" y="8392"/>
                    </a:cubicBezTo>
                    <a:cubicBezTo>
                      <a:pt x="19409" y="8255"/>
                      <a:pt x="19409" y="8255"/>
                      <a:pt x="19409" y="8255"/>
                    </a:cubicBezTo>
                    <a:cubicBezTo>
                      <a:pt x="20035" y="7704"/>
                      <a:pt x="20035" y="7704"/>
                      <a:pt x="20035" y="7704"/>
                    </a:cubicBezTo>
                    <a:cubicBezTo>
                      <a:pt x="20974" y="7842"/>
                      <a:pt x="20974" y="7842"/>
                      <a:pt x="20974" y="7842"/>
                    </a:cubicBezTo>
                    <a:cubicBezTo>
                      <a:pt x="20974" y="7842"/>
                      <a:pt x="20974" y="7842"/>
                      <a:pt x="20974" y="7842"/>
                    </a:cubicBezTo>
                    <a:cubicBezTo>
                      <a:pt x="20974" y="6466"/>
                      <a:pt x="20974" y="6466"/>
                      <a:pt x="20974" y="6466"/>
                    </a:cubicBezTo>
                    <a:cubicBezTo>
                      <a:pt x="20661" y="3439"/>
                      <a:pt x="20661" y="3439"/>
                      <a:pt x="20661" y="3439"/>
                    </a:cubicBezTo>
                    <a:cubicBezTo>
                      <a:pt x="19722" y="1513"/>
                      <a:pt x="16591" y="413"/>
                      <a:pt x="10643" y="275"/>
                    </a:cubicBezTo>
                    <a:cubicBezTo>
                      <a:pt x="5009" y="413"/>
                      <a:pt x="1565" y="1376"/>
                      <a:pt x="626" y="3439"/>
                    </a:cubicBezTo>
                    <a:cubicBezTo>
                      <a:pt x="626" y="6466"/>
                      <a:pt x="626" y="6466"/>
                      <a:pt x="626" y="6466"/>
                    </a:cubicBezTo>
                    <a:cubicBezTo>
                      <a:pt x="626" y="7842"/>
                      <a:pt x="626" y="7842"/>
                      <a:pt x="626" y="7842"/>
                    </a:cubicBezTo>
                    <a:cubicBezTo>
                      <a:pt x="626" y="7842"/>
                      <a:pt x="626" y="7842"/>
                      <a:pt x="626" y="7842"/>
                    </a:cubicBezTo>
                    <a:cubicBezTo>
                      <a:pt x="1252" y="7567"/>
                      <a:pt x="1252" y="7567"/>
                      <a:pt x="1252" y="7567"/>
                    </a:cubicBezTo>
                    <a:cubicBezTo>
                      <a:pt x="1878" y="7980"/>
                      <a:pt x="1878" y="7980"/>
                      <a:pt x="1878" y="7980"/>
                    </a:cubicBezTo>
                    <a:cubicBezTo>
                      <a:pt x="1878" y="8255"/>
                      <a:pt x="1878" y="8255"/>
                      <a:pt x="1878" y="8255"/>
                    </a:cubicBezTo>
                    <a:cubicBezTo>
                      <a:pt x="1252" y="8392"/>
                      <a:pt x="1252" y="8392"/>
                      <a:pt x="1252" y="8392"/>
                    </a:cubicBezTo>
                    <a:cubicBezTo>
                      <a:pt x="1252" y="8392"/>
                      <a:pt x="1252" y="8530"/>
                      <a:pt x="1252" y="8530"/>
                    </a:cubicBezTo>
                    <a:cubicBezTo>
                      <a:pt x="1252" y="8668"/>
                      <a:pt x="939" y="8805"/>
                      <a:pt x="626" y="8943"/>
                    </a:cubicBezTo>
                    <a:cubicBezTo>
                      <a:pt x="626" y="12932"/>
                      <a:pt x="626" y="12932"/>
                      <a:pt x="626" y="12932"/>
                    </a:cubicBezTo>
                    <a:cubicBezTo>
                      <a:pt x="1252" y="18573"/>
                      <a:pt x="1252" y="18573"/>
                      <a:pt x="1252" y="18573"/>
                    </a:cubicBezTo>
                    <a:cubicBezTo>
                      <a:pt x="2191" y="19949"/>
                      <a:pt x="2191" y="19949"/>
                      <a:pt x="2191" y="19949"/>
                    </a:cubicBezTo>
                    <a:cubicBezTo>
                      <a:pt x="2191" y="19949"/>
                      <a:pt x="2191" y="19949"/>
                      <a:pt x="2191" y="19949"/>
                    </a:cubicBezTo>
                    <a:cubicBezTo>
                      <a:pt x="2191" y="20499"/>
                      <a:pt x="2817" y="20912"/>
                      <a:pt x="4070" y="21187"/>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4" name="Freeform 403"/>
              <p:cNvSpPr/>
              <p:nvPr/>
            </p:nvSpPr>
            <p:spPr>
              <a:xfrm>
                <a:off x="88206" y="525231"/>
                <a:ext cx="612628" cy="918435"/>
              </a:xfrm>
              <a:custGeom>
                <a:avLst/>
                <a:gdLst/>
                <a:ahLst/>
                <a:cxnLst>
                  <a:cxn ang="0">
                    <a:pos x="wd2" y="hd2"/>
                  </a:cxn>
                  <a:cxn ang="5400000">
                    <a:pos x="wd2" y="hd2"/>
                  </a:cxn>
                  <a:cxn ang="10800000">
                    <a:pos x="wd2" y="hd2"/>
                  </a:cxn>
                  <a:cxn ang="16200000">
                    <a:pos x="wd2" y="hd2"/>
                  </a:cxn>
                </a:cxnLst>
                <a:rect l="0" t="0" r="r" b="b"/>
                <a:pathLst>
                  <a:path w="21600" h="21600" extrusionOk="0">
                    <a:moveTo>
                      <a:pt x="2025" y="21343"/>
                    </a:moveTo>
                    <a:cubicBezTo>
                      <a:pt x="2025" y="21343"/>
                      <a:pt x="2025" y="21343"/>
                      <a:pt x="2025" y="21343"/>
                    </a:cubicBezTo>
                    <a:cubicBezTo>
                      <a:pt x="1350" y="21343"/>
                      <a:pt x="1350" y="20829"/>
                      <a:pt x="1013" y="20314"/>
                    </a:cubicBezTo>
                    <a:cubicBezTo>
                      <a:pt x="0" y="3600"/>
                      <a:pt x="0" y="3600"/>
                      <a:pt x="0" y="3600"/>
                    </a:cubicBezTo>
                    <a:cubicBezTo>
                      <a:pt x="0" y="3600"/>
                      <a:pt x="0" y="3600"/>
                      <a:pt x="0" y="3600"/>
                    </a:cubicBezTo>
                    <a:cubicBezTo>
                      <a:pt x="0" y="3600"/>
                      <a:pt x="0" y="3343"/>
                      <a:pt x="0" y="3343"/>
                    </a:cubicBezTo>
                    <a:cubicBezTo>
                      <a:pt x="0" y="3343"/>
                      <a:pt x="0" y="3343"/>
                      <a:pt x="0" y="3343"/>
                    </a:cubicBezTo>
                    <a:cubicBezTo>
                      <a:pt x="0" y="3086"/>
                      <a:pt x="0" y="3086"/>
                      <a:pt x="0" y="3086"/>
                    </a:cubicBezTo>
                    <a:cubicBezTo>
                      <a:pt x="675" y="2829"/>
                      <a:pt x="675" y="2829"/>
                      <a:pt x="675" y="2829"/>
                    </a:cubicBezTo>
                    <a:cubicBezTo>
                      <a:pt x="675" y="2571"/>
                      <a:pt x="675" y="2571"/>
                      <a:pt x="675" y="2571"/>
                    </a:cubicBezTo>
                    <a:cubicBezTo>
                      <a:pt x="338" y="2571"/>
                      <a:pt x="338" y="2571"/>
                      <a:pt x="338" y="2571"/>
                    </a:cubicBezTo>
                    <a:cubicBezTo>
                      <a:pt x="0" y="2829"/>
                      <a:pt x="0" y="2829"/>
                      <a:pt x="0" y="2829"/>
                    </a:cubicBezTo>
                    <a:cubicBezTo>
                      <a:pt x="0" y="0"/>
                      <a:pt x="0" y="0"/>
                      <a:pt x="0" y="0"/>
                    </a:cubicBezTo>
                    <a:cubicBezTo>
                      <a:pt x="675" y="0"/>
                      <a:pt x="675" y="0"/>
                      <a:pt x="675" y="0"/>
                    </a:cubicBezTo>
                    <a:cubicBezTo>
                      <a:pt x="1688" y="3086"/>
                      <a:pt x="2363" y="5914"/>
                      <a:pt x="3038" y="8743"/>
                    </a:cubicBezTo>
                    <a:cubicBezTo>
                      <a:pt x="3038" y="8743"/>
                      <a:pt x="3038" y="8743"/>
                      <a:pt x="3038" y="8743"/>
                    </a:cubicBezTo>
                    <a:cubicBezTo>
                      <a:pt x="3713" y="17743"/>
                      <a:pt x="3713" y="17743"/>
                      <a:pt x="3713" y="17743"/>
                    </a:cubicBezTo>
                    <a:cubicBezTo>
                      <a:pt x="3713" y="17743"/>
                      <a:pt x="3713" y="17743"/>
                      <a:pt x="3713" y="17743"/>
                    </a:cubicBezTo>
                    <a:cubicBezTo>
                      <a:pt x="3038" y="19800"/>
                      <a:pt x="2700" y="21086"/>
                      <a:pt x="2025" y="21343"/>
                    </a:cubicBezTo>
                    <a:cubicBezTo>
                      <a:pt x="2025" y="21343"/>
                      <a:pt x="2025" y="21343"/>
                      <a:pt x="2025" y="21343"/>
                    </a:cubicBezTo>
                    <a:close/>
                    <a:moveTo>
                      <a:pt x="675" y="3600"/>
                    </a:moveTo>
                    <a:cubicBezTo>
                      <a:pt x="1688" y="20314"/>
                      <a:pt x="1688" y="20314"/>
                      <a:pt x="1688" y="20314"/>
                    </a:cubicBezTo>
                    <a:cubicBezTo>
                      <a:pt x="1688" y="20571"/>
                      <a:pt x="2025" y="20829"/>
                      <a:pt x="2025" y="20829"/>
                    </a:cubicBezTo>
                    <a:cubicBezTo>
                      <a:pt x="2363" y="20571"/>
                      <a:pt x="2700" y="19543"/>
                      <a:pt x="3038" y="17743"/>
                    </a:cubicBezTo>
                    <a:cubicBezTo>
                      <a:pt x="2363" y="8743"/>
                      <a:pt x="2363" y="8743"/>
                      <a:pt x="2363" y="8743"/>
                    </a:cubicBezTo>
                    <a:cubicBezTo>
                      <a:pt x="2025" y="6943"/>
                      <a:pt x="1688" y="5143"/>
                      <a:pt x="1013" y="3343"/>
                    </a:cubicBezTo>
                    <a:cubicBezTo>
                      <a:pt x="675" y="3343"/>
                      <a:pt x="675" y="3343"/>
                      <a:pt x="675" y="3343"/>
                    </a:cubicBezTo>
                    <a:cubicBezTo>
                      <a:pt x="675" y="3343"/>
                      <a:pt x="675" y="3600"/>
                      <a:pt x="675" y="3600"/>
                    </a:cubicBezTo>
                    <a:close/>
                    <a:moveTo>
                      <a:pt x="19913" y="21600"/>
                    </a:moveTo>
                    <a:cubicBezTo>
                      <a:pt x="19575" y="21343"/>
                      <a:pt x="19575" y="21343"/>
                      <a:pt x="19575" y="21343"/>
                    </a:cubicBezTo>
                    <a:cubicBezTo>
                      <a:pt x="18900" y="21086"/>
                      <a:pt x="18563" y="19800"/>
                      <a:pt x="18225" y="17743"/>
                    </a:cubicBezTo>
                    <a:cubicBezTo>
                      <a:pt x="18225" y="17486"/>
                      <a:pt x="18225" y="17486"/>
                      <a:pt x="18225" y="17486"/>
                    </a:cubicBezTo>
                    <a:cubicBezTo>
                      <a:pt x="18225" y="17486"/>
                      <a:pt x="18225" y="17486"/>
                      <a:pt x="18225" y="17486"/>
                    </a:cubicBezTo>
                    <a:cubicBezTo>
                      <a:pt x="18225" y="13371"/>
                      <a:pt x="18225" y="13371"/>
                      <a:pt x="18225" y="13371"/>
                    </a:cubicBezTo>
                    <a:cubicBezTo>
                      <a:pt x="18225" y="12086"/>
                      <a:pt x="18225" y="12086"/>
                      <a:pt x="18225" y="12086"/>
                    </a:cubicBezTo>
                    <a:cubicBezTo>
                      <a:pt x="18563" y="8486"/>
                      <a:pt x="19575" y="4629"/>
                      <a:pt x="21263" y="0"/>
                    </a:cubicBezTo>
                    <a:cubicBezTo>
                      <a:pt x="21600" y="0"/>
                      <a:pt x="21600" y="0"/>
                      <a:pt x="21600" y="0"/>
                    </a:cubicBezTo>
                    <a:cubicBezTo>
                      <a:pt x="21600" y="2829"/>
                      <a:pt x="21600" y="2829"/>
                      <a:pt x="21600" y="2829"/>
                    </a:cubicBezTo>
                    <a:cubicBezTo>
                      <a:pt x="21263" y="2571"/>
                      <a:pt x="21263" y="2571"/>
                      <a:pt x="21263" y="2571"/>
                    </a:cubicBezTo>
                    <a:cubicBezTo>
                      <a:pt x="21263" y="2829"/>
                      <a:pt x="21263" y="2829"/>
                      <a:pt x="21263" y="2829"/>
                    </a:cubicBezTo>
                    <a:cubicBezTo>
                      <a:pt x="21600" y="3086"/>
                      <a:pt x="21600" y="3086"/>
                      <a:pt x="21600" y="3086"/>
                    </a:cubicBezTo>
                    <a:cubicBezTo>
                      <a:pt x="21600" y="3600"/>
                      <a:pt x="21600" y="3600"/>
                      <a:pt x="21600" y="3600"/>
                    </a:cubicBezTo>
                    <a:cubicBezTo>
                      <a:pt x="21600" y="3600"/>
                      <a:pt x="21600" y="3600"/>
                      <a:pt x="21600" y="3600"/>
                    </a:cubicBezTo>
                    <a:cubicBezTo>
                      <a:pt x="21263" y="12086"/>
                      <a:pt x="21263" y="12086"/>
                      <a:pt x="21263" y="12086"/>
                    </a:cubicBezTo>
                    <a:cubicBezTo>
                      <a:pt x="20925" y="19029"/>
                      <a:pt x="20587" y="21086"/>
                      <a:pt x="19913" y="21343"/>
                    </a:cubicBezTo>
                    <a:cubicBezTo>
                      <a:pt x="19913" y="21600"/>
                      <a:pt x="19913" y="21600"/>
                      <a:pt x="19913" y="21600"/>
                    </a:cubicBezTo>
                    <a:close/>
                    <a:moveTo>
                      <a:pt x="18900" y="17486"/>
                    </a:moveTo>
                    <a:cubicBezTo>
                      <a:pt x="19238" y="19543"/>
                      <a:pt x="19575" y="20314"/>
                      <a:pt x="19913" y="20829"/>
                    </a:cubicBezTo>
                    <a:cubicBezTo>
                      <a:pt x="20250" y="19800"/>
                      <a:pt x="20587" y="14657"/>
                      <a:pt x="20587" y="12086"/>
                    </a:cubicBezTo>
                    <a:cubicBezTo>
                      <a:pt x="20925" y="3600"/>
                      <a:pt x="20925" y="3600"/>
                      <a:pt x="20925" y="3600"/>
                    </a:cubicBezTo>
                    <a:cubicBezTo>
                      <a:pt x="20925" y="3343"/>
                      <a:pt x="20925" y="3343"/>
                      <a:pt x="20925" y="3343"/>
                    </a:cubicBezTo>
                    <a:cubicBezTo>
                      <a:pt x="20925" y="3343"/>
                      <a:pt x="20925" y="3343"/>
                      <a:pt x="20925" y="3343"/>
                    </a:cubicBezTo>
                    <a:cubicBezTo>
                      <a:pt x="19913" y="6429"/>
                      <a:pt x="19238" y="9257"/>
                      <a:pt x="18900" y="12086"/>
                    </a:cubicBezTo>
                    <a:cubicBezTo>
                      <a:pt x="18900" y="13371"/>
                      <a:pt x="18900" y="13371"/>
                      <a:pt x="18900" y="13371"/>
                    </a:cubicBezTo>
                    <a:cubicBezTo>
                      <a:pt x="18900" y="17486"/>
                      <a:pt x="18900" y="17486"/>
                      <a:pt x="18900" y="17486"/>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5" name="Freeform 404"/>
              <p:cNvSpPr/>
              <p:nvPr/>
            </p:nvSpPr>
            <p:spPr>
              <a:xfrm>
                <a:off x="108291" y="995924"/>
                <a:ext cx="75325" cy="889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452"/>
                    </a:lnTo>
                    <a:lnTo>
                      <a:pt x="0" y="0"/>
                    </a:lnTo>
                    <a:lnTo>
                      <a:pt x="21600" y="8361"/>
                    </a:lnTo>
                    <a:lnTo>
                      <a:pt x="21600" y="21600"/>
                    </a:lnTo>
                    <a:close/>
                    <a:moveTo>
                      <a:pt x="5040" y="8361"/>
                    </a:moveTo>
                    <a:lnTo>
                      <a:pt x="16560" y="13239"/>
                    </a:lnTo>
                    <a:lnTo>
                      <a:pt x="5040" y="8361"/>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6" name="Freeform 405"/>
              <p:cNvSpPr/>
              <p:nvPr/>
            </p:nvSpPr>
            <p:spPr>
              <a:xfrm>
                <a:off x="108291" y="995924"/>
                <a:ext cx="582499" cy="120545"/>
              </a:xfrm>
              <a:custGeom>
                <a:avLst/>
                <a:gdLst/>
                <a:ahLst/>
                <a:cxnLst>
                  <a:cxn ang="0">
                    <a:pos x="wd2" y="hd2"/>
                  </a:cxn>
                  <a:cxn ang="5400000">
                    <a:pos x="wd2" y="hd2"/>
                  </a:cxn>
                  <a:cxn ang="10800000">
                    <a:pos x="wd2" y="hd2"/>
                  </a:cxn>
                  <a:cxn ang="16200000">
                    <a:pos x="wd2" y="hd2"/>
                  </a:cxn>
                </a:cxnLst>
                <a:rect l="0" t="0" r="r" b="b"/>
                <a:pathLst>
                  <a:path w="21600" h="21600" extrusionOk="0">
                    <a:moveTo>
                      <a:pt x="2793" y="21600"/>
                    </a:moveTo>
                    <a:lnTo>
                      <a:pt x="0" y="13886"/>
                    </a:lnTo>
                    <a:lnTo>
                      <a:pt x="0" y="4114"/>
                    </a:lnTo>
                    <a:lnTo>
                      <a:pt x="2793" y="11829"/>
                    </a:lnTo>
                    <a:lnTo>
                      <a:pt x="2793" y="21600"/>
                    </a:lnTo>
                    <a:close/>
                    <a:moveTo>
                      <a:pt x="652" y="11829"/>
                    </a:moveTo>
                    <a:lnTo>
                      <a:pt x="2141" y="15943"/>
                    </a:lnTo>
                    <a:lnTo>
                      <a:pt x="2141" y="13886"/>
                    </a:lnTo>
                    <a:lnTo>
                      <a:pt x="652" y="9771"/>
                    </a:lnTo>
                    <a:lnTo>
                      <a:pt x="652" y="11829"/>
                    </a:lnTo>
                    <a:close/>
                    <a:moveTo>
                      <a:pt x="18434" y="15943"/>
                    </a:moveTo>
                    <a:lnTo>
                      <a:pt x="18434" y="7714"/>
                    </a:lnTo>
                    <a:lnTo>
                      <a:pt x="21600" y="0"/>
                    </a:lnTo>
                    <a:lnTo>
                      <a:pt x="21600" y="9771"/>
                    </a:lnTo>
                    <a:lnTo>
                      <a:pt x="18434" y="15943"/>
                    </a:lnTo>
                    <a:close/>
                    <a:moveTo>
                      <a:pt x="19086" y="9771"/>
                    </a:moveTo>
                    <a:lnTo>
                      <a:pt x="20855" y="6171"/>
                    </a:lnTo>
                    <a:lnTo>
                      <a:pt x="19086" y="9771"/>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7" name="Freeform 406"/>
              <p:cNvSpPr/>
              <p:nvPr/>
            </p:nvSpPr>
            <p:spPr>
              <a:xfrm>
                <a:off x="125865" y="1030367"/>
                <a:ext cx="564925" cy="634295"/>
              </a:xfrm>
              <a:custGeom>
                <a:avLst/>
                <a:gdLst/>
                <a:ahLst/>
                <a:cxnLst>
                  <a:cxn ang="0">
                    <a:pos x="wd2" y="hd2"/>
                  </a:cxn>
                  <a:cxn ang="5400000">
                    <a:pos x="wd2" y="hd2"/>
                  </a:cxn>
                  <a:cxn ang="10800000">
                    <a:pos x="wd2" y="hd2"/>
                  </a:cxn>
                  <a:cxn ang="16200000">
                    <a:pos x="wd2" y="hd2"/>
                  </a:cxn>
                </a:cxnLst>
                <a:rect l="0" t="0" r="r" b="b"/>
                <a:pathLst>
                  <a:path w="21600" h="21600" extrusionOk="0">
                    <a:moveTo>
                      <a:pt x="19037" y="2607"/>
                    </a:moveTo>
                    <a:cubicBezTo>
                      <a:pt x="18671" y="2234"/>
                      <a:pt x="18671" y="2234"/>
                      <a:pt x="18671" y="2234"/>
                    </a:cubicBezTo>
                    <a:cubicBezTo>
                      <a:pt x="18305" y="2234"/>
                      <a:pt x="18305" y="2234"/>
                      <a:pt x="18305" y="2234"/>
                    </a:cubicBezTo>
                    <a:cubicBezTo>
                      <a:pt x="18305" y="1117"/>
                      <a:pt x="18305" y="1117"/>
                      <a:pt x="18305" y="1117"/>
                    </a:cubicBezTo>
                    <a:cubicBezTo>
                      <a:pt x="21600" y="0"/>
                      <a:pt x="21600" y="0"/>
                      <a:pt x="21600" y="0"/>
                    </a:cubicBezTo>
                    <a:cubicBezTo>
                      <a:pt x="21600" y="1490"/>
                      <a:pt x="21600" y="1490"/>
                      <a:pt x="21600" y="1490"/>
                    </a:cubicBezTo>
                    <a:cubicBezTo>
                      <a:pt x="19037" y="2607"/>
                      <a:pt x="19037" y="2607"/>
                      <a:pt x="19037" y="2607"/>
                    </a:cubicBezTo>
                    <a:close/>
                    <a:moveTo>
                      <a:pt x="19037" y="1490"/>
                    </a:moveTo>
                    <a:cubicBezTo>
                      <a:pt x="19037" y="1862"/>
                      <a:pt x="19037" y="1862"/>
                      <a:pt x="19037" y="1862"/>
                    </a:cubicBezTo>
                    <a:cubicBezTo>
                      <a:pt x="20868" y="1117"/>
                      <a:pt x="20868" y="1117"/>
                      <a:pt x="20868" y="1117"/>
                    </a:cubicBezTo>
                    <a:cubicBezTo>
                      <a:pt x="20868" y="745"/>
                      <a:pt x="20868" y="745"/>
                      <a:pt x="20868" y="745"/>
                    </a:cubicBezTo>
                    <a:cubicBezTo>
                      <a:pt x="19037" y="1490"/>
                      <a:pt x="19037" y="1490"/>
                      <a:pt x="19037" y="1490"/>
                    </a:cubicBezTo>
                    <a:close/>
                    <a:moveTo>
                      <a:pt x="2563" y="21600"/>
                    </a:moveTo>
                    <a:cubicBezTo>
                      <a:pt x="2197" y="21228"/>
                      <a:pt x="2197" y="21228"/>
                      <a:pt x="2197" y="21228"/>
                    </a:cubicBezTo>
                    <a:cubicBezTo>
                      <a:pt x="1464" y="20855"/>
                      <a:pt x="0" y="17503"/>
                      <a:pt x="0" y="17503"/>
                    </a:cubicBezTo>
                    <a:cubicBezTo>
                      <a:pt x="2929" y="12290"/>
                      <a:pt x="2929" y="12290"/>
                      <a:pt x="2929" y="12290"/>
                    </a:cubicBezTo>
                    <a:cubicBezTo>
                      <a:pt x="3661" y="12290"/>
                      <a:pt x="3661" y="12290"/>
                      <a:pt x="3661" y="12290"/>
                    </a:cubicBezTo>
                    <a:cubicBezTo>
                      <a:pt x="3661" y="15269"/>
                      <a:pt x="3661" y="15269"/>
                      <a:pt x="3661" y="15269"/>
                    </a:cubicBezTo>
                    <a:cubicBezTo>
                      <a:pt x="3661" y="15269"/>
                      <a:pt x="3661" y="15269"/>
                      <a:pt x="3661" y="15641"/>
                    </a:cubicBezTo>
                    <a:cubicBezTo>
                      <a:pt x="4393" y="15641"/>
                      <a:pt x="4393" y="15641"/>
                      <a:pt x="4393" y="15641"/>
                    </a:cubicBezTo>
                    <a:cubicBezTo>
                      <a:pt x="2197" y="18993"/>
                      <a:pt x="2197" y="18993"/>
                      <a:pt x="2197" y="18993"/>
                    </a:cubicBezTo>
                    <a:cubicBezTo>
                      <a:pt x="1831" y="20110"/>
                      <a:pt x="1831" y="20110"/>
                      <a:pt x="1831" y="20110"/>
                    </a:cubicBezTo>
                    <a:cubicBezTo>
                      <a:pt x="1831" y="20110"/>
                      <a:pt x="2929" y="21228"/>
                      <a:pt x="2929" y="20855"/>
                    </a:cubicBezTo>
                    <a:cubicBezTo>
                      <a:pt x="2929" y="20855"/>
                      <a:pt x="2929" y="20855"/>
                      <a:pt x="2929" y="21228"/>
                    </a:cubicBezTo>
                    <a:cubicBezTo>
                      <a:pt x="2563" y="21228"/>
                      <a:pt x="2563" y="21600"/>
                      <a:pt x="2563" y="21600"/>
                    </a:cubicBezTo>
                    <a:close/>
                    <a:moveTo>
                      <a:pt x="732" y="17503"/>
                    </a:moveTo>
                    <a:cubicBezTo>
                      <a:pt x="732" y="18248"/>
                      <a:pt x="1098" y="18993"/>
                      <a:pt x="1098" y="19366"/>
                    </a:cubicBezTo>
                    <a:cubicBezTo>
                      <a:pt x="1464" y="18993"/>
                      <a:pt x="1464" y="18993"/>
                      <a:pt x="1464" y="18993"/>
                    </a:cubicBezTo>
                    <a:cubicBezTo>
                      <a:pt x="2929" y="16014"/>
                      <a:pt x="2929" y="16014"/>
                      <a:pt x="2929" y="16014"/>
                    </a:cubicBezTo>
                    <a:cubicBezTo>
                      <a:pt x="2929" y="15641"/>
                      <a:pt x="2929" y="15641"/>
                      <a:pt x="2563" y="15269"/>
                    </a:cubicBezTo>
                    <a:cubicBezTo>
                      <a:pt x="2563" y="15269"/>
                      <a:pt x="2563" y="15269"/>
                      <a:pt x="2563" y="15269"/>
                    </a:cubicBezTo>
                    <a:cubicBezTo>
                      <a:pt x="2929" y="13779"/>
                      <a:pt x="2929" y="13779"/>
                      <a:pt x="2929" y="13779"/>
                    </a:cubicBezTo>
                    <a:cubicBezTo>
                      <a:pt x="732" y="17503"/>
                      <a:pt x="732" y="17503"/>
                      <a:pt x="732" y="17503"/>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8" name="Freeform 408"/>
              <p:cNvSpPr/>
              <p:nvPr/>
            </p:nvSpPr>
            <p:spPr>
              <a:xfrm>
                <a:off x="115824" y="1389129"/>
                <a:ext cx="547351" cy="318583"/>
              </a:xfrm>
              <a:custGeom>
                <a:avLst/>
                <a:gdLst/>
                <a:ahLst/>
                <a:cxnLst>
                  <a:cxn ang="0">
                    <a:pos x="wd2" y="hd2"/>
                  </a:cxn>
                  <a:cxn ang="5400000">
                    <a:pos x="wd2" y="hd2"/>
                  </a:cxn>
                  <a:cxn ang="10800000">
                    <a:pos x="wd2" y="hd2"/>
                  </a:cxn>
                  <a:cxn ang="16200000">
                    <a:pos x="wd2" y="hd2"/>
                  </a:cxn>
                </a:cxnLst>
                <a:rect l="0" t="0" r="r" b="b"/>
                <a:pathLst>
                  <a:path w="21600" h="21600" extrusionOk="0">
                    <a:moveTo>
                      <a:pt x="4547" y="21600"/>
                    </a:moveTo>
                    <a:cubicBezTo>
                      <a:pt x="3032" y="21600"/>
                      <a:pt x="3032" y="21600"/>
                      <a:pt x="3032" y="21600"/>
                    </a:cubicBezTo>
                    <a:cubicBezTo>
                      <a:pt x="3032" y="21600"/>
                      <a:pt x="3032" y="21600"/>
                      <a:pt x="3032" y="21600"/>
                    </a:cubicBezTo>
                    <a:cubicBezTo>
                      <a:pt x="1137" y="20110"/>
                      <a:pt x="0" y="17131"/>
                      <a:pt x="0" y="13407"/>
                    </a:cubicBezTo>
                    <a:cubicBezTo>
                      <a:pt x="0" y="12662"/>
                      <a:pt x="0" y="12662"/>
                      <a:pt x="0" y="12662"/>
                    </a:cubicBezTo>
                    <a:cubicBezTo>
                      <a:pt x="758" y="8193"/>
                      <a:pt x="758" y="8193"/>
                      <a:pt x="758" y="8193"/>
                    </a:cubicBezTo>
                    <a:cubicBezTo>
                      <a:pt x="1137" y="10428"/>
                      <a:pt x="1137" y="10428"/>
                      <a:pt x="1137" y="10428"/>
                    </a:cubicBezTo>
                    <a:cubicBezTo>
                      <a:pt x="1516" y="12662"/>
                      <a:pt x="1895" y="15641"/>
                      <a:pt x="3032" y="17131"/>
                    </a:cubicBezTo>
                    <a:cubicBezTo>
                      <a:pt x="4547" y="18621"/>
                      <a:pt x="4547" y="18621"/>
                      <a:pt x="4547" y="18621"/>
                    </a:cubicBezTo>
                    <a:cubicBezTo>
                      <a:pt x="4547" y="21600"/>
                      <a:pt x="4547" y="21600"/>
                      <a:pt x="4547" y="21600"/>
                    </a:cubicBezTo>
                    <a:close/>
                    <a:moveTo>
                      <a:pt x="3032" y="20110"/>
                    </a:moveTo>
                    <a:cubicBezTo>
                      <a:pt x="3789" y="20110"/>
                      <a:pt x="3789" y="20110"/>
                      <a:pt x="3789" y="20110"/>
                    </a:cubicBezTo>
                    <a:cubicBezTo>
                      <a:pt x="3789" y="19366"/>
                      <a:pt x="3789" y="19366"/>
                      <a:pt x="3789" y="19366"/>
                    </a:cubicBezTo>
                    <a:cubicBezTo>
                      <a:pt x="2653" y="17876"/>
                      <a:pt x="2653" y="17876"/>
                      <a:pt x="2653" y="17876"/>
                    </a:cubicBezTo>
                    <a:cubicBezTo>
                      <a:pt x="1516" y="17131"/>
                      <a:pt x="1137" y="14897"/>
                      <a:pt x="758" y="12662"/>
                    </a:cubicBezTo>
                    <a:cubicBezTo>
                      <a:pt x="758" y="13407"/>
                      <a:pt x="758" y="13407"/>
                      <a:pt x="758" y="13407"/>
                    </a:cubicBezTo>
                    <a:cubicBezTo>
                      <a:pt x="758" y="16386"/>
                      <a:pt x="1516" y="18621"/>
                      <a:pt x="3032" y="20110"/>
                    </a:cubicBezTo>
                    <a:close/>
                    <a:moveTo>
                      <a:pt x="19326" y="17876"/>
                    </a:moveTo>
                    <a:cubicBezTo>
                      <a:pt x="18947" y="17131"/>
                      <a:pt x="18947" y="17131"/>
                      <a:pt x="18947" y="17131"/>
                    </a:cubicBezTo>
                    <a:cubicBezTo>
                      <a:pt x="19326" y="15641"/>
                      <a:pt x="19326" y="15641"/>
                      <a:pt x="19326" y="15641"/>
                    </a:cubicBezTo>
                    <a:cubicBezTo>
                      <a:pt x="19326" y="14152"/>
                      <a:pt x="19326" y="14152"/>
                      <a:pt x="19326" y="14152"/>
                    </a:cubicBezTo>
                    <a:cubicBezTo>
                      <a:pt x="17432" y="6703"/>
                      <a:pt x="17432" y="6703"/>
                      <a:pt x="17432" y="6703"/>
                    </a:cubicBezTo>
                    <a:cubicBezTo>
                      <a:pt x="18189" y="5959"/>
                      <a:pt x="18189" y="5959"/>
                      <a:pt x="18189" y="5959"/>
                    </a:cubicBezTo>
                    <a:cubicBezTo>
                      <a:pt x="17811" y="0"/>
                      <a:pt x="17811" y="0"/>
                      <a:pt x="17811" y="0"/>
                    </a:cubicBezTo>
                    <a:cubicBezTo>
                      <a:pt x="18568" y="0"/>
                      <a:pt x="18568" y="0"/>
                      <a:pt x="18568" y="0"/>
                    </a:cubicBezTo>
                    <a:cubicBezTo>
                      <a:pt x="21600" y="9683"/>
                      <a:pt x="21600" y="9683"/>
                      <a:pt x="21600" y="9683"/>
                    </a:cubicBezTo>
                    <a:cubicBezTo>
                      <a:pt x="21600" y="9683"/>
                      <a:pt x="21600" y="9683"/>
                      <a:pt x="21600" y="9683"/>
                    </a:cubicBezTo>
                    <a:cubicBezTo>
                      <a:pt x="21600" y="14152"/>
                      <a:pt x="20842" y="17131"/>
                      <a:pt x="19705" y="17876"/>
                    </a:cubicBezTo>
                    <a:cubicBezTo>
                      <a:pt x="19326" y="17876"/>
                      <a:pt x="19326" y="17876"/>
                      <a:pt x="19326" y="17876"/>
                    </a:cubicBezTo>
                    <a:close/>
                    <a:moveTo>
                      <a:pt x="18568" y="7448"/>
                    </a:moveTo>
                    <a:cubicBezTo>
                      <a:pt x="20084" y="13407"/>
                      <a:pt x="20084" y="13407"/>
                      <a:pt x="20084" y="13407"/>
                    </a:cubicBezTo>
                    <a:cubicBezTo>
                      <a:pt x="20084" y="14897"/>
                      <a:pt x="20084" y="14897"/>
                      <a:pt x="20084" y="14897"/>
                    </a:cubicBezTo>
                    <a:cubicBezTo>
                      <a:pt x="20463" y="13407"/>
                      <a:pt x="20842" y="11917"/>
                      <a:pt x="20842" y="9683"/>
                    </a:cubicBezTo>
                    <a:cubicBezTo>
                      <a:pt x="18947" y="2979"/>
                      <a:pt x="18947" y="2979"/>
                      <a:pt x="18947" y="2979"/>
                    </a:cubicBezTo>
                    <a:cubicBezTo>
                      <a:pt x="18947" y="5959"/>
                      <a:pt x="18947" y="5959"/>
                      <a:pt x="18947" y="5959"/>
                    </a:cubicBezTo>
                    <a:cubicBezTo>
                      <a:pt x="18568" y="7448"/>
                      <a:pt x="18568" y="7448"/>
                      <a:pt x="18568" y="7448"/>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09" name="Freeform 409"/>
              <p:cNvSpPr/>
              <p:nvPr/>
            </p:nvSpPr>
            <p:spPr>
              <a:xfrm>
                <a:off x="-1" y="602718"/>
                <a:ext cx="670706" cy="1104995"/>
              </a:xfrm>
              <a:custGeom>
                <a:avLst/>
                <a:gdLst/>
                <a:ahLst/>
                <a:cxnLst>
                  <a:cxn ang="0">
                    <a:pos x="wd2" y="hd2"/>
                  </a:cxn>
                  <a:cxn ang="5400000">
                    <a:pos x="wd2" y="hd2"/>
                  </a:cxn>
                  <a:cxn ang="10800000">
                    <a:pos x="wd2" y="hd2"/>
                  </a:cxn>
                  <a:cxn ang="16200000">
                    <a:pos x="wd2" y="hd2"/>
                  </a:cxn>
                </a:cxnLst>
                <a:rect l="0" t="0" r="r" b="b"/>
                <a:pathLst>
                  <a:path w="21370" h="21600" extrusionOk="0">
                    <a:moveTo>
                      <a:pt x="17719" y="21600"/>
                    </a:moveTo>
                    <a:cubicBezTo>
                      <a:pt x="17719" y="20745"/>
                      <a:pt x="17719" y="20745"/>
                      <a:pt x="17719" y="20745"/>
                    </a:cubicBezTo>
                    <a:cubicBezTo>
                      <a:pt x="18632" y="20317"/>
                      <a:pt x="18632" y="20317"/>
                      <a:pt x="18632" y="20317"/>
                    </a:cubicBezTo>
                    <a:cubicBezTo>
                      <a:pt x="18936" y="20317"/>
                      <a:pt x="18936" y="20317"/>
                      <a:pt x="18936" y="20317"/>
                    </a:cubicBezTo>
                    <a:cubicBezTo>
                      <a:pt x="19849" y="19889"/>
                      <a:pt x="20457" y="19248"/>
                      <a:pt x="20457" y="18178"/>
                    </a:cubicBezTo>
                    <a:cubicBezTo>
                      <a:pt x="21066" y="18178"/>
                      <a:pt x="21066" y="18178"/>
                      <a:pt x="21066" y="18178"/>
                    </a:cubicBezTo>
                    <a:cubicBezTo>
                      <a:pt x="21370" y="19034"/>
                      <a:pt x="21370" y="19034"/>
                      <a:pt x="21370" y="19034"/>
                    </a:cubicBezTo>
                    <a:cubicBezTo>
                      <a:pt x="21370" y="19889"/>
                      <a:pt x="21370" y="19889"/>
                      <a:pt x="21370" y="19889"/>
                    </a:cubicBezTo>
                    <a:cubicBezTo>
                      <a:pt x="21370" y="20103"/>
                      <a:pt x="21370" y="20103"/>
                      <a:pt x="21370" y="20103"/>
                    </a:cubicBezTo>
                    <a:cubicBezTo>
                      <a:pt x="21370" y="20531"/>
                      <a:pt x="20457" y="20958"/>
                      <a:pt x="19240" y="21386"/>
                    </a:cubicBezTo>
                    <a:cubicBezTo>
                      <a:pt x="19240" y="21600"/>
                      <a:pt x="19240" y="21600"/>
                      <a:pt x="19240" y="21600"/>
                    </a:cubicBezTo>
                    <a:cubicBezTo>
                      <a:pt x="17719" y="21600"/>
                      <a:pt x="17719" y="21600"/>
                      <a:pt x="17719" y="21600"/>
                    </a:cubicBezTo>
                    <a:close/>
                    <a:moveTo>
                      <a:pt x="18328" y="20958"/>
                    </a:moveTo>
                    <a:cubicBezTo>
                      <a:pt x="18328" y="21172"/>
                      <a:pt x="18328" y="21172"/>
                      <a:pt x="18328" y="21172"/>
                    </a:cubicBezTo>
                    <a:cubicBezTo>
                      <a:pt x="18936" y="21172"/>
                      <a:pt x="18936" y="21172"/>
                      <a:pt x="18936" y="21172"/>
                    </a:cubicBezTo>
                    <a:cubicBezTo>
                      <a:pt x="20153" y="20745"/>
                      <a:pt x="20762" y="20317"/>
                      <a:pt x="20762" y="19889"/>
                    </a:cubicBezTo>
                    <a:cubicBezTo>
                      <a:pt x="21066" y="19034"/>
                      <a:pt x="21066" y="19034"/>
                      <a:pt x="21066" y="19034"/>
                    </a:cubicBezTo>
                    <a:cubicBezTo>
                      <a:pt x="20762" y="19034"/>
                      <a:pt x="20762" y="19034"/>
                      <a:pt x="20762" y="19034"/>
                    </a:cubicBezTo>
                    <a:cubicBezTo>
                      <a:pt x="20762" y="19889"/>
                      <a:pt x="20153" y="20317"/>
                      <a:pt x="19240" y="20531"/>
                    </a:cubicBezTo>
                    <a:cubicBezTo>
                      <a:pt x="19240" y="20531"/>
                      <a:pt x="19240" y="20531"/>
                      <a:pt x="19240" y="20531"/>
                    </a:cubicBezTo>
                    <a:cubicBezTo>
                      <a:pt x="18328" y="20958"/>
                      <a:pt x="18328" y="20958"/>
                      <a:pt x="18328" y="20958"/>
                    </a:cubicBezTo>
                    <a:close/>
                    <a:moveTo>
                      <a:pt x="74" y="2566"/>
                    </a:moveTo>
                    <a:cubicBezTo>
                      <a:pt x="74" y="2352"/>
                      <a:pt x="74" y="2352"/>
                      <a:pt x="74" y="2352"/>
                    </a:cubicBezTo>
                    <a:cubicBezTo>
                      <a:pt x="-230" y="1497"/>
                      <a:pt x="378" y="855"/>
                      <a:pt x="2204" y="428"/>
                    </a:cubicBezTo>
                    <a:cubicBezTo>
                      <a:pt x="2204" y="214"/>
                      <a:pt x="2204" y="214"/>
                      <a:pt x="2204" y="214"/>
                    </a:cubicBezTo>
                    <a:cubicBezTo>
                      <a:pt x="2812" y="428"/>
                      <a:pt x="2812" y="428"/>
                      <a:pt x="2812" y="428"/>
                    </a:cubicBezTo>
                    <a:cubicBezTo>
                      <a:pt x="3421" y="0"/>
                      <a:pt x="3421" y="0"/>
                      <a:pt x="3421" y="0"/>
                    </a:cubicBezTo>
                    <a:cubicBezTo>
                      <a:pt x="4029" y="642"/>
                      <a:pt x="4029" y="642"/>
                      <a:pt x="4029" y="642"/>
                    </a:cubicBezTo>
                    <a:cubicBezTo>
                      <a:pt x="4029" y="1069"/>
                      <a:pt x="4029" y="1069"/>
                      <a:pt x="4029" y="1069"/>
                    </a:cubicBezTo>
                    <a:cubicBezTo>
                      <a:pt x="3421" y="1283"/>
                      <a:pt x="3421" y="1283"/>
                      <a:pt x="3421" y="1283"/>
                    </a:cubicBezTo>
                    <a:cubicBezTo>
                      <a:pt x="3421" y="1497"/>
                      <a:pt x="3421" y="1497"/>
                      <a:pt x="3421" y="1711"/>
                    </a:cubicBezTo>
                    <a:cubicBezTo>
                      <a:pt x="3116" y="2139"/>
                      <a:pt x="1900" y="2352"/>
                      <a:pt x="378" y="2566"/>
                    </a:cubicBezTo>
                    <a:cubicBezTo>
                      <a:pt x="74" y="2566"/>
                      <a:pt x="74" y="2566"/>
                      <a:pt x="74" y="2566"/>
                    </a:cubicBezTo>
                    <a:close/>
                    <a:moveTo>
                      <a:pt x="2508" y="642"/>
                    </a:moveTo>
                    <a:cubicBezTo>
                      <a:pt x="683" y="1069"/>
                      <a:pt x="683" y="1711"/>
                      <a:pt x="683" y="2139"/>
                    </a:cubicBezTo>
                    <a:cubicBezTo>
                      <a:pt x="1900" y="1925"/>
                      <a:pt x="2812" y="1711"/>
                      <a:pt x="2812" y="1497"/>
                    </a:cubicBezTo>
                    <a:cubicBezTo>
                      <a:pt x="2812" y="1497"/>
                      <a:pt x="2812" y="1283"/>
                      <a:pt x="2812" y="1283"/>
                    </a:cubicBezTo>
                    <a:cubicBezTo>
                      <a:pt x="2812" y="1069"/>
                      <a:pt x="2812" y="1069"/>
                      <a:pt x="2812" y="1069"/>
                    </a:cubicBezTo>
                    <a:cubicBezTo>
                      <a:pt x="3421" y="855"/>
                      <a:pt x="3421" y="855"/>
                      <a:pt x="3421" y="855"/>
                    </a:cubicBezTo>
                    <a:cubicBezTo>
                      <a:pt x="3421" y="642"/>
                      <a:pt x="3421" y="642"/>
                      <a:pt x="3421" y="642"/>
                    </a:cubicBezTo>
                    <a:cubicBezTo>
                      <a:pt x="3116" y="642"/>
                      <a:pt x="3116" y="642"/>
                      <a:pt x="3116" y="642"/>
                    </a:cubicBezTo>
                    <a:cubicBezTo>
                      <a:pt x="2812" y="855"/>
                      <a:pt x="2812" y="855"/>
                      <a:pt x="2812" y="855"/>
                    </a:cubicBezTo>
                    <a:cubicBezTo>
                      <a:pt x="2508" y="642"/>
                      <a:pt x="2508" y="642"/>
                      <a:pt x="2508" y="64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0" name="Freeform 410"/>
              <p:cNvSpPr/>
              <p:nvPr/>
            </p:nvSpPr>
            <p:spPr>
              <a:xfrm>
                <a:off x="12881" y="614197"/>
                <a:ext cx="780974" cy="120545"/>
              </a:xfrm>
              <a:custGeom>
                <a:avLst/>
                <a:gdLst/>
                <a:ahLst/>
                <a:cxnLst>
                  <a:cxn ang="0">
                    <a:pos x="wd2" y="hd2"/>
                  </a:cxn>
                  <a:cxn ang="5400000">
                    <a:pos x="wd2" y="hd2"/>
                  </a:cxn>
                  <a:cxn ang="10800000">
                    <a:pos x="wd2" y="hd2"/>
                  </a:cxn>
                  <a:cxn ang="16200000">
                    <a:pos x="wd2" y="hd2"/>
                  </a:cxn>
                </a:cxnLst>
                <a:rect l="0" t="0" r="r" b="b"/>
                <a:pathLst>
                  <a:path w="21534" h="21600" extrusionOk="0">
                    <a:moveTo>
                      <a:pt x="1317" y="9818"/>
                    </a:moveTo>
                    <a:cubicBezTo>
                      <a:pt x="1317" y="9818"/>
                      <a:pt x="1317" y="9818"/>
                      <a:pt x="1317" y="9818"/>
                    </a:cubicBezTo>
                    <a:cubicBezTo>
                      <a:pt x="1580" y="7855"/>
                      <a:pt x="2107" y="7855"/>
                      <a:pt x="2371" y="7855"/>
                    </a:cubicBezTo>
                    <a:cubicBezTo>
                      <a:pt x="2634" y="7855"/>
                      <a:pt x="2634" y="7855"/>
                      <a:pt x="2634" y="7855"/>
                    </a:cubicBezTo>
                    <a:cubicBezTo>
                      <a:pt x="2634" y="13745"/>
                      <a:pt x="2634" y="13745"/>
                      <a:pt x="2634" y="13745"/>
                    </a:cubicBezTo>
                    <a:cubicBezTo>
                      <a:pt x="2634" y="13745"/>
                      <a:pt x="2634" y="13745"/>
                      <a:pt x="2634" y="13745"/>
                    </a:cubicBezTo>
                    <a:cubicBezTo>
                      <a:pt x="2107" y="17673"/>
                      <a:pt x="1317" y="19636"/>
                      <a:pt x="0" y="19636"/>
                    </a:cubicBezTo>
                    <a:cubicBezTo>
                      <a:pt x="1317" y="9818"/>
                      <a:pt x="1317" y="9818"/>
                      <a:pt x="1317" y="9818"/>
                    </a:cubicBezTo>
                    <a:close/>
                    <a:moveTo>
                      <a:pt x="1580" y="11782"/>
                    </a:moveTo>
                    <a:cubicBezTo>
                      <a:pt x="1054" y="15709"/>
                      <a:pt x="1054" y="15709"/>
                      <a:pt x="1054" y="15709"/>
                    </a:cubicBezTo>
                    <a:cubicBezTo>
                      <a:pt x="1580" y="15709"/>
                      <a:pt x="1844" y="13745"/>
                      <a:pt x="2107" y="11782"/>
                    </a:cubicBezTo>
                    <a:cubicBezTo>
                      <a:pt x="2107" y="11782"/>
                      <a:pt x="2107" y="11782"/>
                      <a:pt x="2107" y="11782"/>
                    </a:cubicBezTo>
                    <a:cubicBezTo>
                      <a:pt x="1844" y="11782"/>
                      <a:pt x="1580" y="11782"/>
                      <a:pt x="1580" y="11782"/>
                    </a:cubicBezTo>
                    <a:close/>
                    <a:moveTo>
                      <a:pt x="20810" y="21600"/>
                    </a:moveTo>
                    <a:cubicBezTo>
                      <a:pt x="20810" y="21600"/>
                      <a:pt x="20810" y="21600"/>
                      <a:pt x="20810" y="21600"/>
                    </a:cubicBezTo>
                    <a:cubicBezTo>
                      <a:pt x="20283" y="21600"/>
                      <a:pt x="19493" y="17673"/>
                      <a:pt x="18702" y="13745"/>
                    </a:cubicBezTo>
                    <a:cubicBezTo>
                      <a:pt x="18439" y="13745"/>
                      <a:pt x="18439" y="13745"/>
                      <a:pt x="18439" y="13745"/>
                    </a:cubicBezTo>
                    <a:cubicBezTo>
                      <a:pt x="18439" y="9818"/>
                      <a:pt x="18439" y="9818"/>
                      <a:pt x="18439" y="9818"/>
                    </a:cubicBezTo>
                    <a:cubicBezTo>
                      <a:pt x="17912" y="7855"/>
                      <a:pt x="17912" y="7855"/>
                      <a:pt x="17912" y="7855"/>
                    </a:cubicBezTo>
                    <a:cubicBezTo>
                      <a:pt x="18439" y="0"/>
                      <a:pt x="18439" y="0"/>
                      <a:pt x="18439" y="0"/>
                    </a:cubicBezTo>
                    <a:cubicBezTo>
                      <a:pt x="19229" y="1964"/>
                      <a:pt x="19229" y="1964"/>
                      <a:pt x="19229" y="1964"/>
                    </a:cubicBezTo>
                    <a:cubicBezTo>
                      <a:pt x="19756" y="1964"/>
                      <a:pt x="20810" y="5891"/>
                      <a:pt x="21337" y="9818"/>
                    </a:cubicBezTo>
                    <a:cubicBezTo>
                      <a:pt x="21600" y="13745"/>
                      <a:pt x="21600" y="15709"/>
                      <a:pt x="21337" y="19636"/>
                    </a:cubicBezTo>
                    <a:cubicBezTo>
                      <a:pt x="21337" y="19636"/>
                      <a:pt x="21337" y="19636"/>
                      <a:pt x="21337" y="19636"/>
                    </a:cubicBezTo>
                    <a:cubicBezTo>
                      <a:pt x="21337" y="21600"/>
                      <a:pt x="21337" y="21600"/>
                      <a:pt x="21337" y="21600"/>
                    </a:cubicBezTo>
                    <a:cubicBezTo>
                      <a:pt x="21073" y="21600"/>
                      <a:pt x="21073" y="21600"/>
                      <a:pt x="20810" y="21600"/>
                    </a:cubicBezTo>
                    <a:close/>
                    <a:moveTo>
                      <a:pt x="18966" y="11782"/>
                    </a:moveTo>
                    <a:cubicBezTo>
                      <a:pt x="19756" y="15709"/>
                      <a:pt x="20283" y="17673"/>
                      <a:pt x="20810" y="17673"/>
                    </a:cubicBezTo>
                    <a:cubicBezTo>
                      <a:pt x="20810" y="17673"/>
                      <a:pt x="21073" y="17673"/>
                      <a:pt x="21073" y="17673"/>
                    </a:cubicBezTo>
                    <a:cubicBezTo>
                      <a:pt x="21073" y="15709"/>
                      <a:pt x="20810" y="13745"/>
                      <a:pt x="20810" y="11782"/>
                    </a:cubicBezTo>
                    <a:cubicBezTo>
                      <a:pt x="20546" y="7855"/>
                      <a:pt x="19756" y="5891"/>
                      <a:pt x="19229" y="5891"/>
                    </a:cubicBezTo>
                    <a:cubicBezTo>
                      <a:pt x="18966" y="5891"/>
                      <a:pt x="18966" y="5891"/>
                      <a:pt x="18966" y="5891"/>
                    </a:cubicBezTo>
                    <a:cubicBezTo>
                      <a:pt x="18702" y="3927"/>
                      <a:pt x="18702" y="3927"/>
                      <a:pt x="18702" y="3927"/>
                    </a:cubicBezTo>
                    <a:cubicBezTo>
                      <a:pt x="18702" y="5891"/>
                      <a:pt x="18702" y="5891"/>
                      <a:pt x="18702" y="5891"/>
                    </a:cubicBezTo>
                    <a:cubicBezTo>
                      <a:pt x="18966" y="7855"/>
                      <a:pt x="18966" y="7855"/>
                      <a:pt x="18966" y="7855"/>
                    </a:cubicBezTo>
                    <a:cubicBezTo>
                      <a:pt x="18966" y="11782"/>
                      <a:pt x="18966" y="11782"/>
                      <a:pt x="18966" y="1178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1" name="Freeform 411"/>
              <p:cNvSpPr/>
              <p:nvPr/>
            </p:nvSpPr>
            <p:spPr>
              <a:xfrm>
                <a:off x="114099" y="198033"/>
                <a:ext cx="676338" cy="525229"/>
              </a:xfrm>
              <a:custGeom>
                <a:avLst/>
                <a:gdLst/>
                <a:ahLst/>
                <a:cxnLst>
                  <a:cxn ang="0">
                    <a:pos x="wd2" y="hd2"/>
                  </a:cxn>
                  <a:cxn ang="5400000">
                    <a:pos x="wd2" y="hd2"/>
                  </a:cxn>
                  <a:cxn ang="10800000">
                    <a:pos x="wd2" y="hd2"/>
                  </a:cxn>
                  <a:cxn ang="16200000">
                    <a:pos x="wd2" y="hd2"/>
                  </a:cxn>
                </a:cxnLst>
                <a:rect l="0" t="0" r="r" b="b"/>
                <a:pathLst>
                  <a:path w="21235" h="21600" extrusionOk="0">
                    <a:moveTo>
                      <a:pt x="20818" y="21600"/>
                    </a:moveTo>
                    <a:cubicBezTo>
                      <a:pt x="20218" y="20250"/>
                      <a:pt x="18718" y="19350"/>
                      <a:pt x="17518" y="18900"/>
                    </a:cubicBezTo>
                    <a:cubicBezTo>
                      <a:pt x="17218" y="18900"/>
                      <a:pt x="17218" y="18900"/>
                      <a:pt x="17218" y="18900"/>
                    </a:cubicBezTo>
                    <a:cubicBezTo>
                      <a:pt x="17818" y="17100"/>
                      <a:pt x="17818" y="17100"/>
                      <a:pt x="17818" y="17100"/>
                    </a:cubicBezTo>
                    <a:cubicBezTo>
                      <a:pt x="18118" y="17100"/>
                      <a:pt x="18118" y="17100"/>
                      <a:pt x="18118" y="17100"/>
                    </a:cubicBezTo>
                    <a:cubicBezTo>
                      <a:pt x="18118" y="17100"/>
                      <a:pt x="18418" y="17550"/>
                      <a:pt x="18418" y="17550"/>
                    </a:cubicBezTo>
                    <a:cubicBezTo>
                      <a:pt x="18418" y="17550"/>
                      <a:pt x="18418" y="17550"/>
                      <a:pt x="18418" y="17550"/>
                    </a:cubicBezTo>
                    <a:cubicBezTo>
                      <a:pt x="18718" y="17550"/>
                      <a:pt x="18718" y="17550"/>
                      <a:pt x="18718" y="17550"/>
                    </a:cubicBezTo>
                    <a:cubicBezTo>
                      <a:pt x="19618" y="17550"/>
                      <a:pt x="20218" y="18000"/>
                      <a:pt x="20518" y="18900"/>
                    </a:cubicBezTo>
                    <a:cubicBezTo>
                      <a:pt x="21118" y="19350"/>
                      <a:pt x="21418" y="20250"/>
                      <a:pt x="21118" y="21600"/>
                    </a:cubicBezTo>
                    <a:cubicBezTo>
                      <a:pt x="20818" y="21600"/>
                      <a:pt x="20818" y="21600"/>
                      <a:pt x="20818" y="21600"/>
                    </a:cubicBezTo>
                    <a:close/>
                    <a:moveTo>
                      <a:pt x="18118" y="18450"/>
                    </a:moveTo>
                    <a:cubicBezTo>
                      <a:pt x="19018" y="18900"/>
                      <a:pt x="19918" y="19350"/>
                      <a:pt x="20518" y="20250"/>
                    </a:cubicBezTo>
                    <a:cubicBezTo>
                      <a:pt x="20518" y="19800"/>
                      <a:pt x="20518" y="19350"/>
                      <a:pt x="20218" y="19350"/>
                    </a:cubicBezTo>
                    <a:cubicBezTo>
                      <a:pt x="19918" y="18450"/>
                      <a:pt x="19318" y="18450"/>
                      <a:pt x="18418" y="18450"/>
                    </a:cubicBezTo>
                    <a:cubicBezTo>
                      <a:pt x="18418" y="18450"/>
                      <a:pt x="18418" y="18450"/>
                      <a:pt x="18418" y="18450"/>
                    </a:cubicBezTo>
                    <a:cubicBezTo>
                      <a:pt x="18418" y="18450"/>
                      <a:pt x="18118" y="18450"/>
                      <a:pt x="18118" y="18450"/>
                    </a:cubicBezTo>
                    <a:cubicBezTo>
                      <a:pt x="18118" y="18450"/>
                      <a:pt x="18118" y="18450"/>
                      <a:pt x="18118" y="18450"/>
                    </a:cubicBezTo>
                    <a:close/>
                    <a:moveTo>
                      <a:pt x="118" y="12600"/>
                    </a:moveTo>
                    <a:cubicBezTo>
                      <a:pt x="-182" y="8100"/>
                      <a:pt x="118" y="4050"/>
                      <a:pt x="718" y="0"/>
                    </a:cubicBezTo>
                    <a:cubicBezTo>
                      <a:pt x="1318" y="450"/>
                      <a:pt x="1318" y="450"/>
                      <a:pt x="1318" y="450"/>
                    </a:cubicBezTo>
                    <a:cubicBezTo>
                      <a:pt x="718" y="4050"/>
                      <a:pt x="418" y="8100"/>
                      <a:pt x="718" y="12600"/>
                    </a:cubicBezTo>
                    <a:cubicBezTo>
                      <a:pt x="118" y="12600"/>
                      <a:pt x="118" y="12600"/>
                      <a:pt x="118" y="12600"/>
                    </a:cubicBezTo>
                    <a:close/>
                    <a:moveTo>
                      <a:pt x="17518" y="12600"/>
                    </a:moveTo>
                    <a:cubicBezTo>
                      <a:pt x="16918" y="12150"/>
                      <a:pt x="16918" y="12150"/>
                      <a:pt x="16918" y="12150"/>
                    </a:cubicBezTo>
                    <a:cubicBezTo>
                      <a:pt x="17218" y="9000"/>
                      <a:pt x="17218" y="4950"/>
                      <a:pt x="16318" y="0"/>
                    </a:cubicBezTo>
                    <a:cubicBezTo>
                      <a:pt x="16918" y="0"/>
                      <a:pt x="16918" y="0"/>
                      <a:pt x="16918" y="0"/>
                    </a:cubicBezTo>
                    <a:cubicBezTo>
                      <a:pt x="17818" y="4950"/>
                      <a:pt x="17818" y="9000"/>
                      <a:pt x="17518" y="1260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12" name="Freeform 412"/>
              <p:cNvSpPr/>
              <p:nvPr/>
            </p:nvSpPr>
            <p:spPr>
              <a:xfrm>
                <a:off x="98247" y="54531"/>
                <a:ext cx="597274" cy="1630217"/>
              </a:xfrm>
              <a:custGeom>
                <a:avLst/>
                <a:gdLst/>
                <a:ahLst/>
                <a:cxnLst>
                  <a:cxn ang="0">
                    <a:pos x="wd2" y="hd2"/>
                  </a:cxn>
                  <a:cxn ang="5400000">
                    <a:pos x="wd2" y="hd2"/>
                  </a:cxn>
                  <a:cxn ang="10800000">
                    <a:pos x="wd2" y="hd2"/>
                  </a:cxn>
                  <a:cxn ang="16200000">
                    <a:pos x="wd2" y="hd2"/>
                  </a:cxn>
                </a:cxnLst>
                <a:rect l="0" t="0" r="r" b="b"/>
                <a:pathLst>
                  <a:path w="21410" h="21600" extrusionOk="0">
                    <a:moveTo>
                      <a:pt x="0" y="2319"/>
                    </a:moveTo>
                    <a:cubicBezTo>
                      <a:pt x="343" y="1740"/>
                      <a:pt x="343" y="1740"/>
                      <a:pt x="343" y="1740"/>
                    </a:cubicBezTo>
                    <a:cubicBezTo>
                      <a:pt x="343" y="1740"/>
                      <a:pt x="343" y="1740"/>
                      <a:pt x="343" y="1740"/>
                    </a:cubicBezTo>
                    <a:cubicBezTo>
                      <a:pt x="1371" y="725"/>
                      <a:pt x="2743" y="290"/>
                      <a:pt x="4457" y="145"/>
                    </a:cubicBezTo>
                    <a:cubicBezTo>
                      <a:pt x="4800" y="145"/>
                      <a:pt x="4800" y="145"/>
                      <a:pt x="4800" y="145"/>
                    </a:cubicBezTo>
                    <a:cubicBezTo>
                      <a:pt x="4800" y="290"/>
                      <a:pt x="4800" y="290"/>
                      <a:pt x="4800" y="290"/>
                    </a:cubicBezTo>
                    <a:cubicBezTo>
                      <a:pt x="4457" y="725"/>
                      <a:pt x="2400" y="2174"/>
                      <a:pt x="343" y="2319"/>
                    </a:cubicBezTo>
                    <a:cubicBezTo>
                      <a:pt x="0" y="2319"/>
                      <a:pt x="0" y="2319"/>
                      <a:pt x="0" y="2319"/>
                    </a:cubicBezTo>
                    <a:close/>
                    <a:moveTo>
                      <a:pt x="686" y="1885"/>
                    </a:moveTo>
                    <a:cubicBezTo>
                      <a:pt x="686" y="2030"/>
                      <a:pt x="686" y="2030"/>
                      <a:pt x="686" y="2030"/>
                    </a:cubicBezTo>
                    <a:cubicBezTo>
                      <a:pt x="2057" y="1740"/>
                      <a:pt x="3429" y="870"/>
                      <a:pt x="3771" y="435"/>
                    </a:cubicBezTo>
                    <a:cubicBezTo>
                      <a:pt x="2743" y="580"/>
                      <a:pt x="1714" y="1015"/>
                      <a:pt x="686" y="1885"/>
                    </a:cubicBezTo>
                    <a:close/>
                    <a:moveTo>
                      <a:pt x="20571" y="2319"/>
                    </a:moveTo>
                    <a:cubicBezTo>
                      <a:pt x="20571" y="2319"/>
                      <a:pt x="20571" y="2319"/>
                      <a:pt x="20571" y="2319"/>
                    </a:cubicBezTo>
                    <a:cubicBezTo>
                      <a:pt x="20571" y="2319"/>
                      <a:pt x="20571" y="2319"/>
                      <a:pt x="20571" y="2319"/>
                    </a:cubicBezTo>
                    <a:cubicBezTo>
                      <a:pt x="20571" y="2319"/>
                      <a:pt x="20571" y="2319"/>
                      <a:pt x="20571" y="2319"/>
                    </a:cubicBezTo>
                    <a:cubicBezTo>
                      <a:pt x="19543" y="2174"/>
                      <a:pt x="16800" y="725"/>
                      <a:pt x="16800" y="290"/>
                    </a:cubicBezTo>
                    <a:cubicBezTo>
                      <a:pt x="16800" y="0"/>
                      <a:pt x="16800" y="0"/>
                      <a:pt x="16800" y="0"/>
                    </a:cubicBezTo>
                    <a:cubicBezTo>
                      <a:pt x="17143" y="145"/>
                      <a:pt x="17143" y="145"/>
                      <a:pt x="17143" y="145"/>
                    </a:cubicBezTo>
                    <a:cubicBezTo>
                      <a:pt x="18857" y="435"/>
                      <a:pt x="20229" y="870"/>
                      <a:pt x="21257" y="1740"/>
                    </a:cubicBezTo>
                    <a:cubicBezTo>
                      <a:pt x="21257" y="1740"/>
                      <a:pt x="21257" y="1740"/>
                      <a:pt x="21257" y="1740"/>
                    </a:cubicBezTo>
                    <a:cubicBezTo>
                      <a:pt x="21257" y="1885"/>
                      <a:pt x="21600" y="2030"/>
                      <a:pt x="21257" y="2174"/>
                    </a:cubicBezTo>
                    <a:cubicBezTo>
                      <a:pt x="21257" y="2319"/>
                      <a:pt x="20914" y="2319"/>
                      <a:pt x="20571" y="2319"/>
                    </a:cubicBezTo>
                    <a:close/>
                    <a:moveTo>
                      <a:pt x="17829" y="580"/>
                    </a:moveTo>
                    <a:cubicBezTo>
                      <a:pt x="18514" y="1015"/>
                      <a:pt x="19886" y="1885"/>
                      <a:pt x="20914" y="2030"/>
                    </a:cubicBezTo>
                    <a:cubicBezTo>
                      <a:pt x="20914" y="2030"/>
                      <a:pt x="20914" y="2030"/>
                      <a:pt x="20914" y="2030"/>
                    </a:cubicBezTo>
                    <a:cubicBezTo>
                      <a:pt x="20914" y="2030"/>
                      <a:pt x="20914" y="2030"/>
                      <a:pt x="20571" y="1885"/>
                    </a:cubicBezTo>
                    <a:cubicBezTo>
                      <a:pt x="19886" y="1305"/>
                      <a:pt x="18857" y="725"/>
                      <a:pt x="17829" y="580"/>
                    </a:cubicBezTo>
                    <a:close/>
                    <a:moveTo>
                      <a:pt x="11314" y="21600"/>
                    </a:moveTo>
                    <a:cubicBezTo>
                      <a:pt x="8571" y="21600"/>
                      <a:pt x="5829" y="21455"/>
                      <a:pt x="3429" y="21310"/>
                    </a:cubicBezTo>
                    <a:cubicBezTo>
                      <a:pt x="3771" y="21020"/>
                      <a:pt x="3771" y="21020"/>
                      <a:pt x="3771" y="21020"/>
                    </a:cubicBezTo>
                    <a:cubicBezTo>
                      <a:pt x="8571" y="21455"/>
                      <a:pt x="15771" y="21310"/>
                      <a:pt x="17829" y="21020"/>
                    </a:cubicBezTo>
                    <a:cubicBezTo>
                      <a:pt x="18171" y="21310"/>
                      <a:pt x="18171" y="21310"/>
                      <a:pt x="18171" y="21310"/>
                    </a:cubicBezTo>
                    <a:cubicBezTo>
                      <a:pt x="16800" y="21455"/>
                      <a:pt x="14057" y="21600"/>
                      <a:pt x="11314" y="21600"/>
                    </a:cubicBezTo>
                    <a:close/>
                    <a:moveTo>
                      <a:pt x="10286" y="18701"/>
                    </a:moveTo>
                    <a:cubicBezTo>
                      <a:pt x="8229" y="18701"/>
                      <a:pt x="6171" y="18556"/>
                      <a:pt x="4114" y="18411"/>
                    </a:cubicBezTo>
                    <a:cubicBezTo>
                      <a:pt x="4114" y="18121"/>
                      <a:pt x="4114" y="18121"/>
                      <a:pt x="4114" y="18121"/>
                    </a:cubicBezTo>
                    <a:cubicBezTo>
                      <a:pt x="8571" y="18556"/>
                      <a:pt x="13029" y="18556"/>
                      <a:pt x="17486" y="18121"/>
                    </a:cubicBezTo>
                    <a:cubicBezTo>
                      <a:pt x="17486" y="18266"/>
                      <a:pt x="17486" y="18266"/>
                      <a:pt x="17486" y="18266"/>
                    </a:cubicBezTo>
                    <a:cubicBezTo>
                      <a:pt x="15086" y="18556"/>
                      <a:pt x="12686" y="18701"/>
                      <a:pt x="10286" y="18701"/>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sp>
          <p:nvSpPr>
            <p:cNvPr id="16" name="Rectangle 413"/>
            <p:cNvSpPr/>
            <p:nvPr/>
          </p:nvSpPr>
          <p:spPr>
            <a:xfrm>
              <a:off x="9144329" y="2351150"/>
              <a:ext cx="74385" cy="1543899"/>
            </a:xfrm>
            <a:prstGeom prst="rect">
              <a:avLst/>
            </a:prstGeom>
            <a:solidFill>
              <a:srgbClr val="01A6F1">
                <a:alpha val="72000"/>
              </a:srgbClr>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7" name="Freeform 414"/>
            <p:cNvSpPr/>
            <p:nvPr/>
          </p:nvSpPr>
          <p:spPr>
            <a:xfrm>
              <a:off x="9218714" y="2489595"/>
              <a:ext cx="274652" cy="174728"/>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3214" y="10859"/>
                  </a:lnTo>
                  <a:lnTo>
                    <a:pt x="13500" y="18531"/>
                  </a:lnTo>
                  <a:lnTo>
                    <a:pt x="17421" y="8616"/>
                  </a:lnTo>
                  <a:lnTo>
                    <a:pt x="5400" y="0"/>
                  </a:lnTo>
                  <a:close/>
                  <a:moveTo>
                    <a:pt x="18643" y="12157"/>
                  </a:moveTo>
                  <a:lnTo>
                    <a:pt x="17421" y="18059"/>
                  </a:lnTo>
                  <a:lnTo>
                    <a:pt x="19607" y="21600"/>
                  </a:lnTo>
                  <a:lnTo>
                    <a:pt x="21600" y="12157"/>
                  </a:lnTo>
                  <a:lnTo>
                    <a:pt x="18643" y="12157"/>
                  </a:lnTo>
                  <a:close/>
                  <a:moveTo>
                    <a:pt x="17164" y="10859"/>
                  </a:moveTo>
                  <a:lnTo>
                    <a:pt x="14979" y="16643"/>
                  </a:lnTo>
                  <a:lnTo>
                    <a:pt x="16907" y="18531"/>
                  </a:lnTo>
                  <a:lnTo>
                    <a:pt x="18386" y="11331"/>
                  </a:lnTo>
                  <a:lnTo>
                    <a:pt x="17164" y="10859"/>
                  </a:lnTo>
                  <a:close/>
                  <a:moveTo>
                    <a:pt x="4693" y="14872"/>
                  </a:moveTo>
                  <a:lnTo>
                    <a:pt x="5914" y="15816"/>
                  </a:lnTo>
                  <a:lnTo>
                    <a:pt x="5400" y="18059"/>
                  </a:lnTo>
                  <a:lnTo>
                    <a:pt x="0" y="18059"/>
                  </a:lnTo>
                  <a:lnTo>
                    <a:pt x="0" y="19830"/>
                  </a:lnTo>
                  <a:lnTo>
                    <a:pt x="6171" y="19830"/>
                  </a:lnTo>
                  <a:lnTo>
                    <a:pt x="6879" y="16643"/>
                  </a:lnTo>
                  <a:lnTo>
                    <a:pt x="8614" y="17587"/>
                  </a:lnTo>
                  <a:lnTo>
                    <a:pt x="9064" y="15344"/>
                  </a:lnTo>
                  <a:lnTo>
                    <a:pt x="5207" y="12630"/>
                  </a:lnTo>
                  <a:lnTo>
                    <a:pt x="4693" y="14872"/>
                  </a:lnTo>
                  <a:close/>
                </a:path>
              </a:pathLst>
            </a:custGeom>
            <a:solidFill>
              <a:srgbClr val="01A6F1">
                <a:alpha val="68000"/>
              </a:srgbClr>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8" name="Freeform 416"/>
            <p:cNvSpPr/>
            <p:nvPr/>
          </p:nvSpPr>
          <p:spPr>
            <a:xfrm>
              <a:off x="8895016" y="2402707"/>
              <a:ext cx="274652" cy="174728"/>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4179" y="8498"/>
                  </a:lnTo>
                  <a:lnTo>
                    <a:pt x="8100" y="18413"/>
                  </a:lnTo>
                  <a:lnTo>
                    <a:pt x="18386" y="10741"/>
                  </a:lnTo>
                  <a:lnTo>
                    <a:pt x="16200" y="0"/>
                  </a:lnTo>
                  <a:close/>
                  <a:moveTo>
                    <a:pt x="2957" y="12157"/>
                  </a:moveTo>
                  <a:lnTo>
                    <a:pt x="0" y="12157"/>
                  </a:lnTo>
                  <a:lnTo>
                    <a:pt x="1993" y="21600"/>
                  </a:lnTo>
                  <a:lnTo>
                    <a:pt x="4179" y="17941"/>
                  </a:lnTo>
                  <a:lnTo>
                    <a:pt x="2957" y="12157"/>
                  </a:lnTo>
                  <a:close/>
                  <a:moveTo>
                    <a:pt x="4436" y="10741"/>
                  </a:moveTo>
                  <a:lnTo>
                    <a:pt x="3214" y="11213"/>
                  </a:lnTo>
                  <a:lnTo>
                    <a:pt x="4693" y="18413"/>
                  </a:lnTo>
                  <a:lnTo>
                    <a:pt x="6621" y="16643"/>
                  </a:lnTo>
                  <a:lnTo>
                    <a:pt x="4436" y="10741"/>
                  </a:lnTo>
                  <a:close/>
                  <a:moveTo>
                    <a:pt x="16907" y="14872"/>
                  </a:moveTo>
                  <a:lnTo>
                    <a:pt x="16393" y="12630"/>
                  </a:lnTo>
                  <a:lnTo>
                    <a:pt x="12536" y="15226"/>
                  </a:lnTo>
                  <a:lnTo>
                    <a:pt x="12986" y="17587"/>
                  </a:lnTo>
                  <a:lnTo>
                    <a:pt x="14721" y="16643"/>
                  </a:lnTo>
                  <a:lnTo>
                    <a:pt x="15429" y="19830"/>
                  </a:lnTo>
                  <a:lnTo>
                    <a:pt x="21600" y="19830"/>
                  </a:lnTo>
                  <a:lnTo>
                    <a:pt x="21600" y="17941"/>
                  </a:lnTo>
                  <a:lnTo>
                    <a:pt x="16200" y="17941"/>
                  </a:lnTo>
                  <a:lnTo>
                    <a:pt x="15686" y="15698"/>
                  </a:lnTo>
                  <a:lnTo>
                    <a:pt x="16907" y="14872"/>
                  </a:lnTo>
                  <a:close/>
                </a:path>
              </a:pathLst>
            </a:custGeom>
            <a:solidFill>
              <a:srgbClr val="01A6F1">
                <a:alpha val="67000"/>
              </a:srgbClr>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9" name="Freeform 424"/>
            <p:cNvSpPr/>
            <p:nvPr/>
          </p:nvSpPr>
          <p:spPr>
            <a:xfrm>
              <a:off x="6961127" y="3084390"/>
              <a:ext cx="623690" cy="878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01A6F1"/>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20" name="Freeform 425"/>
            <p:cNvSpPr/>
            <p:nvPr/>
          </p:nvSpPr>
          <p:spPr>
            <a:xfrm>
              <a:off x="7597078" y="3307048"/>
              <a:ext cx="342498" cy="102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01A6F1"/>
            </a:soli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21" name="Freeform 427"/>
            <p:cNvSpPr/>
            <p:nvPr/>
          </p:nvSpPr>
          <p:spPr>
            <a:xfrm>
              <a:off x="6961127" y="3194190"/>
              <a:ext cx="971910" cy="601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379"/>
                  </a:lnTo>
                  <a:lnTo>
                    <a:pt x="13716" y="8379"/>
                  </a:lnTo>
                  <a:lnTo>
                    <a:pt x="13716" y="0"/>
                  </a:lnTo>
                  <a:lnTo>
                    <a:pt x="0" y="0"/>
                  </a:lnTo>
                  <a:close/>
                </a:path>
              </a:pathLst>
            </a:custGeom>
            <a:ln w="12700">
              <a:solidFill>
                <a:srgbClr val="0F89D0"/>
              </a:solidFill>
              <a:miter/>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22" name="Freeform 429"/>
            <p:cNvSpPr/>
            <p:nvPr/>
          </p:nvSpPr>
          <p:spPr>
            <a:xfrm>
              <a:off x="9856979" y="1912716"/>
              <a:ext cx="563202" cy="424111"/>
            </a:xfrm>
            <a:custGeom>
              <a:avLst/>
              <a:gdLst/>
              <a:ahLst/>
              <a:cxnLst>
                <a:cxn ang="0">
                  <a:pos x="wd2" y="hd2"/>
                </a:cxn>
                <a:cxn ang="5400000">
                  <a:pos x="wd2" y="hd2"/>
                </a:cxn>
                <a:cxn ang="10800000">
                  <a:pos x="wd2" y="hd2"/>
                </a:cxn>
                <a:cxn ang="16200000">
                  <a:pos x="wd2" y="hd2"/>
                </a:cxn>
              </a:cxnLst>
              <a:rect l="0" t="0" r="r" b="b"/>
              <a:pathLst>
                <a:path w="21600" h="21600" extrusionOk="0">
                  <a:moveTo>
                    <a:pt x="21481" y="14751"/>
                  </a:moveTo>
                  <a:cubicBezTo>
                    <a:pt x="21481" y="14751"/>
                    <a:pt x="21481" y="14751"/>
                    <a:pt x="21481" y="14751"/>
                  </a:cubicBezTo>
                  <a:cubicBezTo>
                    <a:pt x="21481" y="14751"/>
                    <a:pt x="21481" y="14751"/>
                    <a:pt x="21481" y="14751"/>
                  </a:cubicBezTo>
                  <a:cubicBezTo>
                    <a:pt x="21481" y="14620"/>
                    <a:pt x="21481" y="14620"/>
                    <a:pt x="21481" y="14620"/>
                  </a:cubicBezTo>
                  <a:cubicBezTo>
                    <a:pt x="21481" y="14620"/>
                    <a:pt x="21481" y="14620"/>
                    <a:pt x="21481" y="14620"/>
                  </a:cubicBezTo>
                  <a:cubicBezTo>
                    <a:pt x="20287" y="12907"/>
                    <a:pt x="20287" y="12907"/>
                    <a:pt x="20287" y="12907"/>
                  </a:cubicBezTo>
                  <a:cubicBezTo>
                    <a:pt x="20287" y="12776"/>
                    <a:pt x="20287" y="12776"/>
                    <a:pt x="20287" y="12776"/>
                  </a:cubicBezTo>
                  <a:cubicBezTo>
                    <a:pt x="20168" y="12776"/>
                    <a:pt x="20168" y="12776"/>
                    <a:pt x="20168" y="12776"/>
                  </a:cubicBezTo>
                  <a:cubicBezTo>
                    <a:pt x="20168" y="12776"/>
                    <a:pt x="20168" y="12776"/>
                    <a:pt x="20168" y="12776"/>
                  </a:cubicBezTo>
                  <a:cubicBezTo>
                    <a:pt x="19571" y="12776"/>
                    <a:pt x="19571" y="12776"/>
                    <a:pt x="19571" y="12776"/>
                  </a:cubicBezTo>
                  <a:cubicBezTo>
                    <a:pt x="19571" y="9220"/>
                    <a:pt x="19571" y="9220"/>
                    <a:pt x="19571" y="9220"/>
                  </a:cubicBezTo>
                  <a:cubicBezTo>
                    <a:pt x="18139" y="7639"/>
                    <a:pt x="18139" y="7639"/>
                    <a:pt x="18139" y="7639"/>
                  </a:cubicBezTo>
                  <a:cubicBezTo>
                    <a:pt x="18139" y="12776"/>
                    <a:pt x="18139" y="12776"/>
                    <a:pt x="18139" y="12776"/>
                  </a:cubicBezTo>
                  <a:cubicBezTo>
                    <a:pt x="17662" y="12776"/>
                    <a:pt x="17662" y="12776"/>
                    <a:pt x="17662" y="12776"/>
                  </a:cubicBezTo>
                  <a:cubicBezTo>
                    <a:pt x="17662" y="0"/>
                    <a:pt x="17662" y="0"/>
                    <a:pt x="17662" y="0"/>
                  </a:cubicBezTo>
                  <a:cubicBezTo>
                    <a:pt x="13008" y="0"/>
                    <a:pt x="13008" y="0"/>
                    <a:pt x="13008" y="0"/>
                  </a:cubicBezTo>
                  <a:cubicBezTo>
                    <a:pt x="13008" y="12776"/>
                    <a:pt x="13008" y="12776"/>
                    <a:pt x="13008" y="12776"/>
                  </a:cubicBezTo>
                  <a:cubicBezTo>
                    <a:pt x="12411" y="12776"/>
                    <a:pt x="12411" y="12776"/>
                    <a:pt x="12411" y="12776"/>
                  </a:cubicBezTo>
                  <a:cubicBezTo>
                    <a:pt x="12411" y="6980"/>
                    <a:pt x="12411" y="6980"/>
                    <a:pt x="12411" y="6980"/>
                  </a:cubicBezTo>
                  <a:cubicBezTo>
                    <a:pt x="12053" y="6980"/>
                    <a:pt x="12053" y="6980"/>
                    <a:pt x="12053" y="6980"/>
                  </a:cubicBezTo>
                  <a:cubicBezTo>
                    <a:pt x="12053" y="6190"/>
                    <a:pt x="12053" y="6190"/>
                    <a:pt x="12053" y="6190"/>
                  </a:cubicBezTo>
                  <a:cubicBezTo>
                    <a:pt x="8234" y="6980"/>
                    <a:pt x="8234" y="6980"/>
                    <a:pt x="8234" y="6980"/>
                  </a:cubicBezTo>
                  <a:cubicBezTo>
                    <a:pt x="8234" y="6980"/>
                    <a:pt x="8234" y="6980"/>
                    <a:pt x="8234" y="6980"/>
                  </a:cubicBezTo>
                  <a:cubicBezTo>
                    <a:pt x="6802" y="6980"/>
                    <a:pt x="6802" y="6980"/>
                    <a:pt x="6802" y="6980"/>
                  </a:cubicBezTo>
                  <a:cubicBezTo>
                    <a:pt x="6802" y="12776"/>
                    <a:pt x="6802" y="12776"/>
                    <a:pt x="6802" y="12776"/>
                  </a:cubicBezTo>
                  <a:cubicBezTo>
                    <a:pt x="6206" y="12776"/>
                    <a:pt x="6206" y="12776"/>
                    <a:pt x="6206" y="12776"/>
                  </a:cubicBezTo>
                  <a:cubicBezTo>
                    <a:pt x="6206" y="3293"/>
                    <a:pt x="6206" y="3293"/>
                    <a:pt x="6206" y="3293"/>
                  </a:cubicBezTo>
                  <a:cubicBezTo>
                    <a:pt x="5609" y="3293"/>
                    <a:pt x="5609" y="3293"/>
                    <a:pt x="5609" y="3293"/>
                  </a:cubicBezTo>
                  <a:cubicBezTo>
                    <a:pt x="5609" y="2239"/>
                    <a:pt x="5609" y="2239"/>
                    <a:pt x="5609" y="2239"/>
                  </a:cubicBezTo>
                  <a:cubicBezTo>
                    <a:pt x="5609" y="2239"/>
                    <a:pt x="5609" y="2239"/>
                    <a:pt x="5609" y="2239"/>
                  </a:cubicBezTo>
                  <a:cubicBezTo>
                    <a:pt x="5609" y="2107"/>
                    <a:pt x="5609" y="2107"/>
                    <a:pt x="5609" y="2107"/>
                  </a:cubicBezTo>
                  <a:cubicBezTo>
                    <a:pt x="5609" y="2107"/>
                    <a:pt x="5609" y="2107"/>
                    <a:pt x="5609" y="2107"/>
                  </a:cubicBezTo>
                  <a:cubicBezTo>
                    <a:pt x="5490" y="2107"/>
                    <a:pt x="5490" y="2107"/>
                    <a:pt x="5490" y="2107"/>
                  </a:cubicBezTo>
                  <a:cubicBezTo>
                    <a:pt x="3222" y="2502"/>
                    <a:pt x="3222" y="2502"/>
                    <a:pt x="3222" y="2502"/>
                  </a:cubicBezTo>
                  <a:cubicBezTo>
                    <a:pt x="3222" y="2502"/>
                    <a:pt x="3222" y="2502"/>
                    <a:pt x="3222" y="2502"/>
                  </a:cubicBezTo>
                  <a:cubicBezTo>
                    <a:pt x="3222" y="2634"/>
                    <a:pt x="3222" y="2634"/>
                    <a:pt x="3222" y="2634"/>
                  </a:cubicBezTo>
                  <a:cubicBezTo>
                    <a:pt x="3103" y="2634"/>
                    <a:pt x="3103" y="2634"/>
                    <a:pt x="3103" y="2634"/>
                  </a:cubicBezTo>
                  <a:cubicBezTo>
                    <a:pt x="3103" y="3293"/>
                    <a:pt x="3103" y="3293"/>
                    <a:pt x="3103" y="3293"/>
                  </a:cubicBezTo>
                  <a:cubicBezTo>
                    <a:pt x="1790" y="3293"/>
                    <a:pt x="1790" y="3293"/>
                    <a:pt x="1790" y="3293"/>
                  </a:cubicBezTo>
                  <a:cubicBezTo>
                    <a:pt x="1790" y="12776"/>
                    <a:pt x="1790" y="12776"/>
                    <a:pt x="1790" y="12776"/>
                  </a:cubicBezTo>
                  <a:cubicBezTo>
                    <a:pt x="1074" y="12776"/>
                    <a:pt x="1074" y="12776"/>
                    <a:pt x="1074" y="12776"/>
                  </a:cubicBezTo>
                  <a:cubicBezTo>
                    <a:pt x="955" y="12776"/>
                    <a:pt x="955" y="12776"/>
                    <a:pt x="955" y="12776"/>
                  </a:cubicBezTo>
                  <a:cubicBezTo>
                    <a:pt x="955" y="12776"/>
                    <a:pt x="955" y="12776"/>
                    <a:pt x="955" y="12776"/>
                  </a:cubicBezTo>
                  <a:cubicBezTo>
                    <a:pt x="835" y="12907"/>
                    <a:pt x="835" y="12907"/>
                    <a:pt x="835" y="12907"/>
                  </a:cubicBezTo>
                  <a:cubicBezTo>
                    <a:pt x="0" y="14224"/>
                    <a:pt x="0" y="14224"/>
                    <a:pt x="0" y="14224"/>
                  </a:cubicBezTo>
                  <a:cubicBezTo>
                    <a:pt x="477" y="14356"/>
                    <a:pt x="955" y="14620"/>
                    <a:pt x="1313" y="14751"/>
                  </a:cubicBezTo>
                  <a:cubicBezTo>
                    <a:pt x="6086" y="16859"/>
                    <a:pt x="10979" y="18439"/>
                    <a:pt x="15991" y="19888"/>
                  </a:cubicBezTo>
                  <a:cubicBezTo>
                    <a:pt x="17901" y="20415"/>
                    <a:pt x="19691" y="21073"/>
                    <a:pt x="21600" y="21600"/>
                  </a:cubicBezTo>
                  <a:cubicBezTo>
                    <a:pt x="21600" y="14751"/>
                    <a:pt x="21600" y="14751"/>
                    <a:pt x="21600" y="14751"/>
                  </a:cubicBezTo>
                  <a:lnTo>
                    <a:pt x="21481" y="14751"/>
                  </a:lnTo>
                  <a:close/>
                  <a:moveTo>
                    <a:pt x="2625" y="5795"/>
                  </a:moveTo>
                  <a:cubicBezTo>
                    <a:pt x="2506" y="5795"/>
                    <a:pt x="2506" y="5795"/>
                    <a:pt x="2506" y="5795"/>
                  </a:cubicBezTo>
                  <a:cubicBezTo>
                    <a:pt x="2506" y="5795"/>
                    <a:pt x="2506" y="5795"/>
                    <a:pt x="2506" y="5795"/>
                  </a:cubicBezTo>
                  <a:cubicBezTo>
                    <a:pt x="2506" y="5663"/>
                    <a:pt x="2506" y="5663"/>
                    <a:pt x="2506" y="5663"/>
                  </a:cubicBezTo>
                  <a:cubicBezTo>
                    <a:pt x="2506" y="5005"/>
                    <a:pt x="2506" y="5005"/>
                    <a:pt x="2506" y="5005"/>
                  </a:cubicBezTo>
                  <a:cubicBezTo>
                    <a:pt x="2506" y="4873"/>
                    <a:pt x="2506" y="4873"/>
                    <a:pt x="2506" y="4873"/>
                  </a:cubicBezTo>
                  <a:cubicBezTo>
                    <a:pt x="2506" y="4873"/>
                    <a:pt x="2506" y="4873"/>
                    <a:pt x="2506" y="4873"/>
                  </a:cubicBezTo>
                  <a:cubicBezTo>
                    <a:pt x="2625" y="4873"/>
                    <a:pt x="2625" y="4873"/>
                    <a:pt x="2625" y="4873"/>
                  </a:cubicBezTo>
                  <a:cubicBezTo>
                    <a:pt x="2625" y="4741"/>
                    <a:pt x="2625" y="4741"/>
                    <a:pt x="2625" y="4741"/>
                  </a:cubicBezTo>
                  <a:cubicBezTo>
                    <a:pt x="3341" y="4741"/>
                    <a:pt x="3341" y="4741"/>
                    <a:pt x="3341" y="4741"/>
                  </a:cubicBezTo>
                  <a:cubicBezTo>
                    <a:pt x="3341" y="4873"/>
                    <a:pt x="3341" y="4873"/>
                    <a:pt x="3341" y="4873"/>
                  </a:cubicBezTo>
                  <a:cubicBezTo>
                    <a:pt x="3461" y="4873"/>
                    <a:pt x="3461" y="4873"/>
                    <a:pt x="3461" y="4873"/>
                  </a:cubicBezTo>
                  <a:cubicBezTo>
                    <a:pt x="3461" y="4873"/>
                    <a:pt x="3461" y="4873"/>
                    <a:pt x="3461" y="4873"/>
                  </a:cubicBezTo>
                  <a:cubicBezTo>
                    <a:pt x="3461" y="5795"/>
                    <a:pt x="3461" y="5795"/>
                    <a:pt x="3461" y="5795"/>
                  </a:cubicBezTo>
                  <a:cubicBezTo>
                    <a:pt x="3461" y="5795"/>
                    <a:pt x="3461" y="5795"/>
                    <a:pt x="3461" y="5795"/>
                  </a:cubicBezTo>
                  <a:cubicBezTo>
                    <a:pt x="3341" y="5795"/>
                    <a:pt x="3341" y="5795"/>
                    <a:pt x="3341" y="5795"/>
                  </a:cubicBezTo>
                  <a:cubicBezTo>
                    <a:pt x="3341" y="5927"/>
                    <a:pt x="3341" y="5927"/>
                    <a:pt x="3341" y="5927"/>
                  </a:cubicBezTo>
                  <a:cubicBezTo>
                    <a:pt x="2625" y="5927"/>
                    <a:pt x="2625" y="5927"/>
                    <a:pt x="2625" y="5927"/>
                  </a:cubicBezTo>
                  <a:lnTo>
                    <a:pt x="2625" y="5795"/>
                  </a:lnTo>
                  <a:close/>
                  <a:moveTo>
                    <a:pt x="3699" y="9878"/>
                  </a:moveTo>
                  <a:cubicBezTo>
                    <a:pt x="3580" y="10010"/>
                    <a:pt x="3580" y="10010"/>
                    <a:pt x="3580" y="10010"/>
                  </a:cubicBezTo>
                  <a:cubicBezTo>
                    <a:pt x="3580" y="10010"/>
                    <a:pt x="3580" y="10010"/>
                    <a:pt x="3580" y="10010"/>
                  </a:cubicBezTo>
                  <a:cubicBezTo>
                    <a:pt x="3580" y="10010"/>
                    <a:pt x="3580" y="10010"/>
                    <a:pt x="3580" y="10010"/>
                  </a:cubicBezTo>
                  <a:cubicBezTo>
                    <a:pt x="2745" y="10010"/>
                    <a:pt x="2745" y="10010"/>
                    <a:pt x="2745" y="10010"/>
                  </a:cubicBezTo>
                  <a:cubicBezTo>
                    <a:pt x="2745" y="10010"/>
                    <a:pt x="2745" y="10010"/>
                    <a:pt x="2745" y="10010"/>
                  </a:cubicBezTo>
                  <a:cubicBezTo>
                    <a:pt x="2745" y="10010"/>
                    <a:pt x="2745" y="10010"/>
                    <a:pt x="2745" y="10010"/>
                  </a:cubicBezTo>
                  <a:cubicBezTo>
                    <a:pt x="2625" y="9878"/>
                    <a:pt x="2625" y="9878"/>
                    <a:pt x="2625" y="9878"/>
                  </a:cubicBezTo>
                  <a:cubicBezTo>
                    <a:pt x="2625" y="9220"/>
                    <a:pt x="2625" y="9220"/>
                    <a:pt x="2625" y="9220"/>
                  </a:cubicBezTo>
                  <a:cubicBezTo>
                    <a:pt x="2745" y="9088"/>
                    <a:pt x="2745" y="9088"/>
                    <a:pt x="2745" y="9088"/>
                  </a:cubicBezTo>
                  <a:cubicBezTo>
                    <a:pt x="2745" y="9088"/>
                    <a:pt x="2745" y="9088"/>
                    <a:pt x="2745" y="9088"/>
                  </a:cubicBezTo>
                  <a:cubicBezTo>
                    <a:pt x="2745" y="8956"/>
                    <a:pt x="2745" y="8956"/>
                    <a:pt x="2745" y="8956"/>
                  </a:cubicBezTo>
                  <a:cubicBezTo>
                    <a:pt x="3580" y="8956"/>
                    <a:pt x="3580" y="8956"/>
                    <a:pt x="3580" y="8956"/>
                  </a:cubicBezTo>
                  <a:cubicBezTo>
                    <a:pt x="3580" y="9088"/>
                    <a:pt x="3580" y="9088"/>
                    <a:pt x="3580" y="9088"/>
                  </a:cubicBezTo>
                  <a:cubicBezTo>
                    <a:pt x="3580" y="9088"/>
                    <a:pt x="3580" y="9088"/>
                    <a:pt x="3580" y="9088"/>
                  </a:cubicBezTo>
                  <a:cubicBezTo>
                    <a:pt x="3699" y="9220"/>
                    <a:pt x="3699" y="9220"/>
                    <a:pt x="3699" y="9220"/>
                  </a:cubicBezTo>
                  <a:lnTo>
                    <a:pt x="3699" y="9878"/>
                  </a:lnTo>
                  <a:close/>
                  <a:moveTo>
                    <a:pt x="5490" y="11722"/>
                  </a:moveTo>
                  <a:cubicBezTo>
                    <a:pt x="5490" y="11722"/>
                    <a:pt x="5490" y="11722"/>
                    <a:pt x="5490" y="11722"/>
                  </a:cubicBezTo>
                  <a:cubicBezTo>
                    <a:pt x="5490" y="11722"/>
                    <a:pt x="5490" y="11722"/>
                    <a:pt x="5490" y="11722"/>
                  </a:cubicBezTo>
                  <a:cubicBezTo>
                    <a:pt x="5490" y="11854"/>
                    <a:pt x="5490" y="11854"/>
                    <a:pt x="5490" y="11854"/>
                  </a:cubicBezTo>
                  <a:cubicBezTo>
                    <a:pt x="5370" y="11854"/>
                    <a:pt x="5370" y="11854"/>
                    <a:pt x="5370" y="11854"/>
                  </a:cubicBezTo>
                  <a:cubicBezTo>
                    <a:pt x="4654" y="11854"/>
                    <a:pt x="4654" y="11854"/>
                    <a:pt x="4654" y="11854"/>
                  </a:cubicBezTo>
                  <a:cubicBezTo>
                    <a:pt x="4654" y="11854"/>
                    <a:pt x="4654" y="11854"/>
                    <a:pt x="4654" y="11854"/>
                  </a:cubicBezTo>
                  <a:cubicBezTo>
                    <a:pt x="4535" y="11722"/>
                    <a:pt x="4535" y="11722"/>
                    <a:pt x="4535" y="11722"/>
                  </a:cubicBezTo>
                  <a:cubicBezTo>
                    <a:pt x="4535" y="11722"/>
                    <a:pt x="4535" y="11722"/>
                    <a:pt x="4535" y="11722"/>
                  </a:cubicBezTo>
                  <a:cubicBezTo>
                    <a:pt x="4535" y="10932"/>
                    <a:pt x="4535" y="10932"/>
                    <a:pt x="4535" y="10932"/>
                  </a:cubicBezTo>
                  <a:cubicBezTo>
                    <a:pt x="4535" y="10800"/>
                    <a:pt x="4535" y="10800"/>
                    <a:pt x="4535" y="10800"/>
                  </a:cubicBezTo>
                  <a:cubicBezTo>
                    <a:pt x="4654" y="10800"/>
                    <a:pt x="4654" y="10800"/>
                    <a:pt x="4654" y="10800"/>
                  </a:cubicBezTo>
                  <a:cubicBezTo>
                    <a:pt x="4654" y="10800"/>
                    <a:pt x="4654" y="10800"/>
                    <a:pt x="4654" y="10800"/>
                  </a:cubicBezTo>
                  <a:cubicBezTo>
                    <a:pt x="5370" y="10800"/>
                    <a:pt x="5370" y="10800"/>
                    <a:pt x="5370" y="10800"/>
                  </a:cubicBezTo>
                  <a:cubicBezTo>
                    <a:pt x="5490" y="10800"/>
                    <a:pt x="5490" y="10800"/>
                    <a:pt x="5490" y="10800"/>
                  </a:cubicBezTo>
                  <a:cubicBezTo>
                    <a:pt x="5490" y="10800"/>
                    <a:pt x="5490" y="10800"/>
                    <a:pt x="5490" y="10800"/>
                  </a:cubicBezTo>
                  <a:cubicBezTo>
                    <a:pt x="5490" y="10932"/>
                    <a:pt x="5490" y="10932"/>
                    <a:pt x="5490" y="10932"/>
                  </a:cubicBezTo>
                  <a:cubicBezTo>
                    <a:pt x="5490" y="10932"/>
                    <a:pt x="5490" y="10932"/>
                    <a:pt x="5490" y="10932"/>
                  </a:cubicBezTo>
                  <a:lnTo>
                    <a:pt x="5490" y="11722"/>
                  </a:lnTo>
                  <a:close/>
                  <a:moveTo>
                    <a:pt x="5490" y="7376"/>
                  </a:moveTo>
                  <a:cubicBezTo>
                    <a:pt x="5490" y="7507"/>
                    <a:pt x="5490" y="7507"/>
                    <a:pt x="5490" y="7507"/>
                  </a:cubicBezTo>
                  <a:cubicBezTo>
                    <a:pt x="5490" y="7507"/>
                    <a:pt x="5490" y="7507"/>
                    <a:pt x="5490" y="7507"/>
                  </a:cubicBezTo>
                  <a:cubicBezTo>
                    <a:pt x="5490" y="7507"/>
                    <a:pt x="5490" y="7507"/>
                    <a:pt x="5490" y="7507"/>
                  </a:cubicBezTo>
                  <a:cubicBezTo>
                    <a:pt x="5370" y="7639"/>
                    <a:pt x="5370" y="7639"/>
                    <a:pt x="5370" y="7639"/>
                  </a:cubicBezTo>
                  <a:cubicBezTo>
                    <a:pt x="4654" y="7639"/>
                    <a:pt x="4654" y="7639"/>
                    <a:pt x="4654" y="7639"/>
                  </a:cubicBezTo>
                  <a:cubicBezTo>
                    <a:pt x="4654" y="7507"/>
                    <a:pt x="4654" y="7507"/>
                    <a:pt x="4654" y="7507"/>
                  </a:cubicBezTo>
                  <a:cubicBezTo>
                    <a:pt x="4535" y="7507"/>
                    <a:pt x="4535" y="7507"/>
                    <a:pt x="4535" y="7507"/>
                  </a:cubicBezTo>
                  <a:cubicBezTo>
                    <a:pt x="4535" y="7507"/>
                    <a:pt x="4535" y="7507"/>
                    <a:pt x="4535" y="7507"/>
                  </a:cubicBezTo>
                  <a:cubicBezTo>
                    <a:pt x="4535" y="6585"/>
                    <a:pt x="4535" y="6585"/>
                    <a:pt x="4535" y="6585"/>
                  </a:cubicBezTo>
                  <a:cubicBezTo>
                    <a:pt x="4535" y="6585"/>
                    <a:pt x="4535" y="6585"/>
                    <a:pt x="4535" y="6585"/>
                  </a:cubicBezTo>
                  <a:cubicBezTo>
                    <a:pt x="4654" y="6454"/>
                    <a:pt x="4654" y="6454"/>
                    <a:pt x="4654" y="6454"/>
                  </a:cubicBezTo>
                  <a:cubicBezTo>
                    <a:pt x="4654" y="6454"/>
                    <a:pt x="4654" y="6454"/>
                    <a:pt x="4654" y="6454"/>
                  </a:cubicBezTo>
                  <a:cubicBezTo>
                    <a:pt x="5370" y="6454"/>
                    <a:pt x="5370" y="6454"/>
                    <a:pt x="5370" y="6454"/>
                  </a:cubicBezTo>
                  <a:cubicBezTo>
                    <a:pt x="5490" y="6454"/>
                    <a:pt x="5490" y="6454"/>
                    <a:pt x="5490" y="6454"/>
                  </a:cubicBezTo>
                  <a:cubicBezTo>
                    <a:pt x="5490" y="6585"/>
                    <a:pt x="5490" y="6585"/>
                    <a:pt x="5490" y="6585"/>
                  </a:cubicBezTo>
                  <a:cubicBezTo>
                    <a:pt x="5490" y="6585"/>
                    <a:pt x="5490" y="6585"/>
                    <a:pt x="5490" y="6585"/>
                  </a:cubicBezTo>
                  <a:cubicBezTo>
                    <a:pt x="5490" y="6717"/>
                    <a:pt x="5490" y="6717"/>
                    <a:pt x="5490" y="6717"/>
                  </a:cubicBezTo>
                  <a:lnTo>
                    <a:pt x="5490" y="7376"/>
                  </a:lnTo>
                  <a:close/>
                  <a:moveTo>
                    <a:pt x="7876" y="9483"/>
                  </a:moveTo>
                  <a:cubicBezTo>
                    <a:pt x="7399" y="9483"/>
                    <a:pt x="7399" y="9483"/>
                    <a:pt x="7399" y="9483"/>
                  </a:cubicBezTo>
                  <a:cubicBezTo>
                    <a:pt x="7399" y="8298"/>
                    <a:pt x="7399" y="8298"/>
                    <a:pt x="7399" y="8298"/>
                  </a:cubicBezTo>
                  <a:cubicBezTo>
                    <a:pt x="7876" y="8298"/>
                    <a:pt x="7876" y="8298"/>
                    <a:pt x="7876" y="8298"/>
                  </a:cubicBezTo>
                  <a:lnTo>
                    <a:pt x="7876" y="9483"/>
                  </a:lnTo>
                  <a:close/>
                  <a:moveTo>
                    <a:pt x="9666" y="9483"/>
                  </a:moveTo>
                  <a:cubicBezTo>
                    <a:pt x="8115" y="9483"/>
                    <a:pt x="8115" y="9483"/>
                    <a:pt x="8115" y="9483"/>
                  </a:cubicBezTo>
                  <a:cubicBezTo>
                    <a:pt x="8115" y="8298"/>
                    <a:pt x="8115" y="8298"/>
                    <a:pt x="8115" y="8298"/>
                  </a:cubicBezTo>
                  <a:cubicBezTo>
                    <a:pt x="9666" y="8298"/>
                    <a:pt x="9666" y="8298"/>
                    <a:pt x="9666" y="8298"/>
                  </a:cubicBezTo>
                  <a:lnTo>
                    <a:pt x="9666" y="9483"/>
                  </a:lnTo>
                  <a:close/>
                  <a:moveTo>
                    <a:pt x="11456" y="9483"/>
                  </a:moveTo>
                  <a:cubicBezTo>
                    <a:pt x="9905" y="9483"/>
                    <a:pt x="9905" y="9483"/>
                    <a:pt x="9905" y="9483"/>
                  </a:cubicBezTo>
                  <a:cubicBezTo>
                    <a:pt x="9905" y="8298"/>
                    <a:pt x="9905" y="8298"/>
                    <a:pt x="9905" y="8298"/>
                  </a:cubicBezTo>
                  <a:cubicBezTo>
                    <a:pt x="11456" y="8298"/>
                    <a:pt x="11456" y="8298"/>
                    <a:pt x="11456" y="8298"/>
                  </a:cubicBezTo>
                  <a:lnTo>
                    <a:pt x="11456" y="9483"/>
                  </a:lnTo>
                  <a:close/>
                  <a:moveTo>
                    <a:pt x="11934" y="9483"/>
                  </a:moveTo>
                  <a:cubicBezTo>
                    <a:pt x="11576" y="9483"/>
                    <a:pt x="11576" y="9483"/>
                    <a:pt x="11576" y="9483"/>
                  </a:cubicBezTo>
                  <a:cubicBezTo>
                    <a:pt x="11576" y="8298"/>
                    <a:pt x="11576" y="8298"/>
                    <a:pt x="11576" y="8298"/>
                  </a:cubicBezTo>
                  <a:cubicBezTo>
                    <a:pt x="11934" y="8298"/>
                    <a:pt x="11934" y="8298"/>
                    <a:pt x="11934" y="8298"/>
                  </a:cubicBezTo>
                  <a:lnTo>
                    <a:pt x="11934" y="9483"/>
                  </a:lnTo>
                  <a:close/>
                  <a:moveTo>
                    <a:pt x="14201" y="11722"/>
                  </a:moveTo>
                  <a:cubicBezTo>
                    <a:pt x="14201" y="11854"/>
                    <a:pt x="14201" y="11854"/>
                    <a:pt x="14201" y="11854"/>
                  </a:cubicBezTo>
                  <a:cubicBezTo>
                    <a:pt x="14082" y="11854"/>
                    <a:pt x="14082" y="11854"/>
                    <a:pt x="14082" y="11854"/>
                  </a:cubicBezTo>
                  <a:cubicBezTo>
                    <a:pt x="13962" y="11854"/>
                    <a:pt x="13962" y="11854"/>
                    <a:pt x="13962" y="11854"/>
                  </a:cubicBezTo>
                  <a:cubicBezTo>
                    <a:pt x="13962" y="11854"/>
                    <a:pt x="13962" y="11854"/>
                    <a:pt x="13962" y="11854"/>
                  </a:cubicBezTo>
                  <a:cubicBezTo>
                    <a:pt x="13962" y="11722"/>
                    <a:pt x="13962" y="11722"/>
                    <a:pt x="13962" y="11722"/>
                  </a:cubicBezTo>
                  <a:cubicBezTo>
                    <a:pt x="13843" y="11722"/>
                    <a:pt x="13843" y="11722"/>
                    <a:pt x="13843" y="11722"/>
                  </a:cubicBezTo>
                  <a:cubicBezTo>
                    <a:pt x="13843" y="1317"/>
                    <a:pt x="13843" y="1317"/>
                    <a:pt x="13843" y="1317"/>
                  </a:cubicBezTo>
                  <a:cubicBezTo>
                    <a:pt x="13962" y="1185"/>
                    <a:pt x="13962" y="1185"/>
                    <a:pt x="13962" y="1185"/>
                  </a:cubicBezTo>
                  <a:cubicBezTo>
                    <a:pt x="13962" y="1185"/>
                    <a:pt x="13962" y="1185"/>
                    <a:pt x="13962" y="1185"/>
                  </a:cubicBezTo>
                  <a:cubicBezTo>
                    <a:pt x="13962" y="1185"/>
                    <a:pt x="13962" y="1185"/>
                    <a:pt x="13962" y="1185"/>
                  </a:cubicBezTo>
                  <a:cubicBezTo>
                    <a:pt x="14082" y="1185"/>
                    <a:pt x="14082" y="1185"/>
                    <a:pt x="14082" y="1185"/>
                  </a:cubicBezTo>
                  <a:cubicBezTo>
                    <a:pt x="14201" y="1185"/>
                    <a:pt x="14201" y="1185"/>
                    <a:pt x="14201" y="1185"/>
                  </a:cubicBezTo>
                  <a:cubicBezTo>
                    <a:pt x="14201" y="1317"/>
                    <a:pt x="14201" y="1317"/>
                    <a:pt x="14201" y="1317"/>
                  </a:cubicBezTo>
                  <a:lnTo>
                    <a:pt x="14201" y="11722"/>
                  </a:lnTo>
                  <a:close/>
                  <a:moveTo>
                    <a:pt x="15394" y="11722"/>
                  </a:moveTo>
                  <a:cubicBezTo>
                    <a:pt x="15394" y="11722"/>
                    <a:pt x="15394" y="11722"/>
                    <a:pt x="15394" y="11722"/>
                  </a:cubicBezTo>
                  <a:cubicBezTo>
                    <a:pt x="15394" y="11854"/>
                    <a:pt x="15394" y="11854"/>
                    <a:pt x="15394" y="11854"/>
                  </a:cubicBezTo>
                  <a:cubicBezTo>
                    <a:pt x="15275" y="11854"/>
                    <a:pt x="15275" y="11854"/>
                    <a:pt x="15275" y="11854"/>
                  </a:cubicBezTo>
                  <a:cubicBezTo>
                    <a:pt x="15156" y="11854"/>
                    <a:pt x="15156" y="11854"/>
                    <a:pt x="15156" y="11854"/>
                  </a:cubicBezTo>
                  <a:cubicBezTo>
                    <a:pt x="15156" y="11854"/>
                    <a:pt x="15156" y="11854"/>
                    <a:pt x="15156" y="11854"/>
                  </a:cubicBezTo>
                  <a:cubicBezTo>
                    <a:pt x="15156" y="11722"/>
                    <a:pt x="15156" y="11722"/>
                    <a:pt x="15156" y="11722"/>
                  </a:cubicBezTo>
                  <a:cubicBezTo>
                    <a:pt x="15156" y="11722"/>
                    <a:pt x="15156" y="11722"/>
                    <a:pt x="15156" y="11722"/>
                  </a:cubicBezTo>
                  <a:cubicBezTo>
                    <a:pt x="15036" y="11722"/>
                    <a:pt x="15036" y="11722"/>
                    <a:pt x="15036" y="11722"/>
                  </a:cubicBezTo>
                  <a:cubicBezTo>
                    <a:pt x="15036" y="1317"/>
                    <a:pt x="15036" y="1317"/>
                    <a:pt x="15036" y="1317"/>
                  </a:cubicBezTo>
                  <a:cubicBezTo>
                    <a:pt x="15156" y="1317"/>
                    <a:pt x="15156" y="1317"/>
                    <a:pt x="15156" y="1317"/>
                  </a:cubicBezTo>
                  <a:cubicBezTo>
                    <a:pt x="15156" y="1185"/>
                    <a:pt x="15156" y="1185"/>
                    <a:pt x="15156" y="1185"/>
                  </a:cubicBezTo>
                  <a:cubicBezTo>
                    <a:pt x="15156" y="1185"/>
                    <a:pt x="15156" y="1185"/>
                    <a:pt x="15156" y="1185"/>
                  </a:cubicBezTo>
                  <a:cubicBezTo>
                    <a:pt x="15156" y="1185"/>
                    <a:pt x="15156" y="1185"/>
                    <a:pt x="15156" y="1185"/>
                  </a:cubicBezTo>
                  <a:cubicBezTo>
                    <a:pt x="15275" y="1185"/>
                    <a:pt x="15275" y="1185"/>
                    <a:pt x="15275" y="1185"/>
                  </a:cubicBezTo>
                  <a:cubicBezTo>
                    <a:pt x="15394" y="1185"/>
                    <a:pt x="15394" y="1185"/>
                    <a:pt x="15394" y="1185"/>
                  </a:cubicBezTo>
                  <a:cubicBezTo>
                    <a:pt x="15394" y="1185"/>
                    <a:pt x="15394" y="1185"/>
                    <a:pt x="15394" y="1185"/>
                  </a:cubicBezTo>
                  <a:cubicBezTo>
                    <a:pt x="15394" y="1317"/>
                    <a:pt x="15394" y="1317"/>
                    <a:pt x="15394" y="1317"/>
                  </a:cubicBezTo>
                  <a:lnTo>
                    <a:pt x="15394" y="11722"/>
                  </a:lnTo>
                  <a:close/>
                  <a:moveTo>
                    <a:pt x="16588" y="11722"/>
                  </a:moveTo>
                  <a:cubicBezTo>
                    <a:pt x="16588" y="11722"/>
                    <a:pt x="16588" y="11722"/>
                    <a:pt x="16588" y="11722"/>
                  </a:cubicBezTo>
                  <a:cubicBezTo>
                    <a:pt x="16588" y="11722"/>
                    <a:pt x="16588" y="11722"/>
                    <a:pt x="16588" y="11722"/>
                  </a:cubicBezTo>
                  <a:cubicBezTo>
                    <a:pt x="16588" y="11854"/>
                    <a:pt x="16588" y="11854"/>
                    <a:pt x="16588" y="11854"/>
                  </a:cubicBezTo>
                  <a:cubicBezTo>
                    <a:pt x="16588" y="11854"/>
                    <a:pt x="16588" y="11854"/>
                    <a:pt x="16588" y="11854"/>
                  </a:cubicBezTo>
                  <a:cubicBezTo>
                    <a:pt x="16349" y="11854"/>
                    <a:pt x="16349" y="11854"/>
                    <a:pt x="16349" y="11854"/>
                  </a:cubicBezTo>
                  <a:cubicBezTo>
                    <a:pt x="16349" y="11854"/>
                    <a:pt x="16349" y="11854"/>
                    <a:pt x="16349" y="11854"/>
                  </a:cubicBezTo>
                  <a:cubicBezTo>
                    <a:pt x="16349" y="11722"/>
                    <a:pt x="16349" y="11722"/>
                    <a:pt x="16349" y="11722"/>
                  </a:cubicBezTo>
                  <a:cubicBezTo>
                    <a:pt x="16349" y="1317"/>
                    <a:pt x="16349" y="1317"/>
                    <a:pt x="16349" y="1317"/>
                  </a:cubicBezTo>
                  <a:cubicBezTo>
                    <a:pt x="16349" y="1185"/>
                    <a:pt x="16349" y="1185"/>
                    <a:pt x="16349" y="1185"/>
                  </a:cubicBezTo>
                  <a:cubicBezTo>
                    <a:pt x="16349" y="1185"/>
                    <a:pt x="16349" y="1185"/>
                    <a:pt x="16349" y="1185"/>
                  </a:cubicBezTo>
                  <a:cubicBezTo>
                    <a:pt x="16349" y="1185"/>
                    <a:pt x="16349" y="1185"/>
                    <a:pt x="16349" y="1185"/>
                  </a:cubicBezTo>
                  <a:cubicBezTo>
                    <a:pt x="16588" y="1185"/>
                    <a:pt x="16588" y="1185"/>
                    <a:pt x="16588" y="1185"/>
                  </a:cubicBezTo>
                  <a:cubicBezTo>
                    <a:pt x="16588" y="1185"/>
                    <a:pt x="16588" y="1185"/>
                    <a:pt x="16588" y="1185"/>
                  </a:cubicBezTo>
                  <a:cubicBezTo>
                    <a:pt x="16588" y="1185"/>
                    <a:pt x="16588" y="1185"/>
                    <a:pt x="16588" y="1185"/>
                  </a:cubicBezTo>
                  <a:cubicBezTo>
                    <a:pt x="16588" y="1317"/>
                    <a:pt x="16588" y="1317"/>
                    <a:pt x="16588" y="1317"/>
                  </a:cubicBezTo>
                  <a:cubicBezTo>
                    <a:pt x="16588" y="1317"/>
                    <a:pt x="16588" y="1317"/>
                    <a:pt x="16588" y="1317"/>
                  </a:cubicBezTo>
                  <a:lnTo>
                    <a:pt x="16588" y="11722"/>
                  </a:lnTo>
                  <a:close/>
                </a:path>
              </a:pathLst>
            </a:custGeom>
            <a:gradFill>
              <a:gsLst>
                <a:gs pos="0">
                  <a:srgbClr val="58BFC7">
                    <a:alpha val="45000"/>
                  </a:srgbClr>
                </a:gs>
                <a:gs pos="100000">
                  <a:srgbClr val="407C83">
                    <a:alpha val="66000"/>
                  </a:srgbClr>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nvGrpSpPr>
            <p:cNvPr id="23" name="组合 286"/>
            <p:cNvGrpSpPr/>
            <p:nvPr/>
          </p:nvGrpSpPr>
          <p:grpSpPr>
            <a:xfrm>
              <a:off x="7036330" y="3417695"/>
              <a:ext cx="449334" cy="249117"/>
              <a:chOff x="0" y="1"/>
              <a:chExt cx="1611875" cy="1381005"/>
            </a:xfrm>
          </p:grpSpPr>
          <p:sp>
            <p:nvSpPr>
              <p:cNvPr id="96" name="Freeform 420"/>
              <p:cNvSpPr/>
              <p:nvPr/>
            </p:nvSpPr>
            <p:spPr>
              <a:xfrm>
                <a:off x="178868" y="945251"/>
                <a:ext cx="568863" cy="77100"/>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1271" y="0"/>
                      <a:pt x="1271" y="0"/>
                      <a:pt x="1271" y="0"/>
                    </a:cubicBezTo>
                    <a:cubicBezTo>
                      <a:pt x="424" y="0"/>
                      <a:pt x="0" y="10800"/>
                      <a:pt x="0" y="10800"/>
                    </a:cubicBezTo>
                    <a:cubicBezTo>
                      <a:pt x="0" y="21600"/>
                      <a:pt x="0" y="21600"/>
                      <a:pt x="0" y="21600"/>
                    </a:cubicBezTo>
                    <a:cubicBezTo>
                      <a:pt x="21600" y="21600"/>
                      <a:pt x="21600" y="21600"/>
                      <a:pt x="21600" y="21600"/>
                    </a:cubicBezTo>
                    <a:cubicBezTo>
                      <a:pt x="21600" y="10800"/>
                      <a:pt x="21600" y="10800"/>
                      <a:pt x="21600" y="10800"/>
                    </a:cubicBezTo>
                    <a:cubicBezTo>
                      <a:pt x="21600" y="3600"/>
                      <a:pt x="21176" y="0"/>
                      <a:pt x="20329" y="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7" name="Freeform 421"/>
              <p:cNvSpPr/>
              <p:nvPr/>
            </p:nvSpPr>
            <p:spPr>
              <a:xfrm>
                <a:off x="0" y="1"/>
                <a:ext cx="926602" cy="894976"/>
              </a:xfrm>
              <a:custGeom>
                <a:avLst/>
                <a:gdLst/>
                <a:ahLst/>
                <a:cxnLst>
                  <a:cxn ang="0">
                    <a:pos x="wd2" y="hd2"/>
                  </a:cxn>
                  <a:cxn ang="5400000">
                    <a:pos x="wd2" y="hd2"/>
                  </a:cxn>
                  <a:cxn ang="10800000">
                    <a:pos x="wd2" y="hd2"/>
                  </a:cxn>
                  <a:cxn ang="16200000">
                    <a:pos x="wd2" y="hd2"/>
                  </a:cxn>
                </a:cxnLst>
                <a:rect l="0" t="0" r="r" b="b"/>
                <a:pathLst>
                  <a:path w="21600" h="21600" extrusionOk="0">
                    <a:moveTo>
                      <a:pt x="19258" y="0"/>
                    </a:moveTo>
                    <a:cubicBezTo>
                      <a:pt x="2602" y="0"/>
                      <a:pt x="2602" y="0"/>
                      <a:pt x="2602" y="0"/>
                    </a:cubicBezTo>
                    <a:cubicBezTo>
                      <a:pt x="1041" y="0"/>
                      <a:pt x="0" y="1234"/>
                      <a:pt x="0" y="3086"/>
                    </a:cubicBezTo>
                    <a:cubicBezTo>
                      <a:pt x="0" y="16663"/>
                      <a:pt x="0" y="16663"/>
                      <a:pt x="0" y="16663"/>
                    </a:cubicBezTo>
                    <a:cubicBezTo>
                      <a:pt x="0" y="18514"/>
                      <a:pt x="1041" y="19749"/>
                      <a:pt x="2602" y="19749"/>
                    </a:cubicBezTo>
                    <a:cubicBezTo>
                      <a:pt x="8328" y="19749"/>
                      <a:pt x="8328" y="19749"/>
                      <a:pt x="8328" y="19749"/>
                    </a:cubicBezTo>
                    <a:cubicBezTo>
                      <a:pt x="8328" y="20674"/>
                      <a:pt x="8328" y="20674"/>
                      <a:pt x="8328" y="20674"/>
                    </a:cubicBezTo>
                    <a:cubicBezTo>
                      <a:pt x="8328" y="21291"/>
                      <a:pt x="8588" y="21600"/>
                      <a:pt x="9108" y="21600"/>
                    </a:cubicBezTo>
                    <a:cubicBezTo>
                      <a:pt x="12492" y="21600"/>
                      <a:pt x="12492" y="21600"/>
                      <a:pt x="12492" y="21600"/>
                    </a:cubicBezTo>
                    <a:cubicBezTo>
                      <a:pt x="13012" y="21600"/>
                      <a:pt x="13272" y="21291"/>
                      <a:pt x="13272" y="20674"/>
                    </a:cubicBezTo>
                    <a:cubicBezTo>
                      <a:pt x="13272" y="20674"/>
                      <a:pt x="13272" y="20057"/>
                      <a:pt x="13272" y="19749"/>
                    </a:cubicBezTo>
                    <a:cubicBezTo>
                      <a:pt x="19258" y="19749"/>
                      <a:pt x="19258" y="19749"/>
                      <a:pt x="19258" y="19749"/>
                    </a:cubicBezTo>
                    <a:cubicBezTo>
                      <a:pt x="20559" y="19749"/>
                      <a:pt x="21600" y="18514"/>
                      <a:pt x="21600" y="16663"/>
                    </a:cubicBezTo>
                    <a:cubicBezTo>
                      <a:pt x="21600" y="3086"/>
                      <a:pt x="21600" y="3086"/>
                      <a:pt x="21600" y="3086"/>
                    </a:cubicBezTo>
                    <a:cubicBezTo>
                      <a:pt x="21600" y="1234"/>
                      <a:pt x="20559" y="0"/>
                      <a:pt x="19258" y="0"/>
                    </a:cubicBezTo>
                    <a:close/>
                    <a:moveTo>
                      <a:pt x="2602" y="15737"/>
                    </a:moveTo>
                    <a:cubicBezTo>
                      <a:pt x="2082" y="15737"/>
                      <a:pt x="1561" y="15429"/>
                      <a:pt x="1561" y="14811"/>
                    </a:cubicBezTo>
                    <a:cubicBezTo>
                      <a:pt x="1561" y="3086"/>
                      <a:pt x="1561" y="3086"/>
                      <a:pt x="1561" y="3086"/>
                    </a:cubicBezTo>
                    <a:cubicBezTo>
                      <a:pt x="1561" y="2469"/>
                      <a:pt x="2082" y="1851"/>
                      <a:pt x="2602" y="1851"/>
                    </a:cubicBezTo>
                    <a:cubicBezTo>
                      <a:pt x="19258" y="1851"/>
                      <a:pt x="19258" y="1851"/>
                      <a:pt x="19258" y="1851"/>
                    </a:cubicBezTo>
                    <a:cubicBezTo>
                      <a:pt x="19518" y="1851"/>
                      <a:pt x="20039" y="2469"/>
                      <a:pt x="20039" y="3086"/>
                    </a:cubicBezTo>
                    <a:cubicBezTo>
                      <a:pt x="20039" y="14811"/>
                      <a:pt x="20039" y="14811"/>
                      <a:pt x="20039" y="14811"/>
                    </a:cubicBezTo>
                    <a:cubicBezTo>
                      <a:pt x="20039" y="15429"/>
                      <a:pt x="19518" y="15737"/>
                      <a:pt x="19258" y="15737"/>
                    </a:cubicBezTo>
                    <a:cubicBezTo>
                      <a:pt x="2602" y="15737"/>
                      <a:pt x="2602" y="15737"/>
                      <a:pt x="2602" y="15737"/>
                    </a:cubicBezTo>
                    <a:close/>
                    <a:moveTo>
                      <a:pt x="19258" y="18823"/>
                    </a:moveTo>
                    <a:cubicBezTo>
                      <a:pt x="18737" y="18823"/>
                      <a:pt x="18217" y="18206"/>
                      <a:pt x="18217" y="17897"/>
                    </a:cubicBezTo>
                    <a:cubicBezTo>
                      <a:pt x="18217" y="17280"/>
                      <a:pt x="18737" y="16663"/>
                      <a:pt x="19258" y="16663"/>
                    </a:cubicBezTo>
                    <a:cubicBezTo>
                      <a:pt x="19518" y="16663"/>
                      <a:pt x="20039" y="17280"/>
                      <a:pt x="20039" y="17897"/>
                    </a:cubicBezTo>
                    <a:cubicBezTo>
                      <a:pt x="20039" y="18206"/>
                      <a:pt x="19518" y="18823"/>
                      <a:pt x="19258" y="18823"/>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8" name="Freeform 430"/>
              <p:cNvSpPr/>
              <p:nvPr/>
            </p:nvSpPr>
            <p:spPr>
              <a:xfrm>
                <a:off x="1029822" y="881561"/>
                <a:ext cx="582053" cy="472625"/>
              </a:xfrm>
              <a:custGeom>
                <a:avLst/>
                <a:gdLst/>
                <a:ahLst/>
                <a:cxnLst>
                  <a:cxn ang="0">
                    <a:pos x="wd2" y="hd2"/>
                  </a:cxn>
                  <a:cxn ang="5400000">
                    <a:pos x="wd2" y="hd2"/>
                  </a:cxn>
                  <a:cxn ang="10800000">
                    <a:pos x="wd2" y="hd2"/>
                  </a:cxn>
                  <a:cxn ang="16200000">
                    <a:pos x="wd2" y="hd2"/>
                  </a:cxn>
                </a:cxnLst>
                <a:rect l="0" t="0" r="r" b="b"/>
                <a:pathLst>
                  <a:path w="20915" h="21600" extrusionOk="0">
                    <a:moveTo>
                      <a:pt x="4757" y="7005"/>
                    </a:moveTo>
                    <a:cubicBezTo>
                      <a:pt x="4357" y="7005"/>
                      <a:pt x="3957" y="7589"/>
                      <a:pt x="3957" y="8757"/>
                    </a:cubicBezTo>
                    <a:cubicBezTo>
                      <a:pt x="3957" y="9341"/>
                      <a:pt x="4357" y="9924"/>
                      <a:pt x="4757" y="9924"/>
                    </a:cubicBezTo>
                    <a:cubicBezTo>
                      <a:pt x="5157" y="9924"/>
                      <a:pt x="5557" y="9341"/>
                      <a:pt x="5557" y="8757"/>
                    </a:cubicBezTo>
                    <a:cubicBezTo>
                      <a:pt x="5557" y="7589"/>
                      <a:pt x="5157" y="7005"/>
                      <a:pt x="4757" y="7005"/>
                    </a:cubicBezTo>
                    <a:close/>
                    <a:moveTo>
                      <a:pt x="20357" y="9924"/>
                    </a:moveTo>
                    <a:cubicBezTo>
                      <a:pt x="19157" y="4086"/>
                      <a:pt x="18357" y="1168"/>
                      <a:pt x="15957" y="0"/>
                    </a:cubicBezTo>
                    <a:cubicBezTo>
                      <a:pt x="15557" y="0"/>
                      <a:pt x="15157" y="0"/>
                      <a:pt x="14757" y="0"/>
                    </a:cubicBezTo>
                    <a:cubicBezTo>
                      <a:pt x="13557" y="0"/>
                      <a:pt x="12757" y="584"/>
                      <a:pt x="10357" y="584"/>
                    </a:cubicBezTo>
                    <a:cubicBezTo>
                      <a:pt x="7957" y="584"/>
                      <a:pt x="7157" y="0"/>
                      <a:pt x="5957" y="0"/>
                    </a:cubicBezTo>
                    <a:cubicBezTo>
                      <a:pt x="5557" y="0"/>
                      <a:pt x="5157" y="0"/>
                      <a:pt x="4757" y="0"/>
                    </a:cubicBezTo>
                    <a:cubicBezTo>
                      <a:pt x="2757" y="1168"/>
                      <a:pt x="1557" y="4086"/>
                      <a:pt x="757" y="9924"/>
                    </a:cubicBezTo>
                    <a:cubicBezTo>
                      <a:pt x="-443" y="16346"/>
                      <a:pt x="-43" y="20432"/>
                      <a:pt x="757" y="21600"/>
                    </a:cubicBezTo>
                    <a:cubicBezTo>
                      <a:pt x="1157" y="21600"/>
                      <a:pt x="1157" y="21600"/>
                      <a:pt x="1557" y="21600"/>
                    </a:cubicBezTo>
                    <a:cubicBezTo>
                      <a:pt x="2357" y="21600"/>
                      <a:pt x="3557" y="19849"/>
                      <a:pt x="4757" y="18097"/>
                    </a:cubicBezTo>
                    <a:cubicBezTo>
                      <a:pt x="5957" y="15762"/>
                      <a:pt x="6357" y="15762"/>
                      <a:pt x="9957" y="15762"/>
                    </a:cubicBezTo>
                    <a:cubicBezTo>
                      <a:pt x="11157" y="15762"/>
                      <a:pt x="11157" y="15762"/>
                      <a:pt x="11157" y="15762"/>
                    </a:cubicBezTo>
                    <a:cubicBezTo>
                      <a:pt x="14757" y="15762"/>
                      <a:pt x="14757" y="15762"/>
                      <a:pt x="15957" y="18097"/>
                    </a:cubicBezTo>
                    <a:cubicBezTo>
                      <a:pt x="17157" y="19849"/>
                      <a:pt x="18357" y="21600"/>
                      <a:pt x="19157" y="21600"/>
                    </a:cubicBezTo>
                    <a:cubicBezTo>
                      <a:pt x="19557" y="21600"/>
                      <a:pt x="19557" y="21600"/>
                      <a:pt x="19957" y="21600"/>
                    </a:cubicBezTo>
                    <a:cubicBezTo>
                      <a:pt x="21157" y="20432"/>
                      <a:pt x="21157" y="16346"/>
                      <a:pt x="20357" y="9924"/>
                    </a:cubicBezTo>
                    <a:close/>
                    <a:moveTo>
                      <a:pt x="4757" y="11092"/>
                    </a:moveTo>
                    <a:cubicBezTo>
                      <a:pt x="3957" y="11092"/>
                      <a:pt x="2757" y="9924"/>
                      <a:pt x="2757" y="8757"/>
                    </a:cubicBezTo>
                    <a:cubicBezTo>
                      <a:pt x="2757" y="7005"/>
                      <a:pt x="3957" y="5838"/>
                      <a:pt x="4757" y="5838"/>
                    </a:cubicBezTo>
                    <a:cubicBezTo>
                      <a:pt x="5957" y="5838"/>
                      <a:pt x="6757" y="7005"/>
                      <a:pt x="6757" y="8757"/>
                    </a:cubicBezTo>
                    <a:cubicBezTo>
                      <a:pt x="6757" y="9924"/>
                      <a:pt x="5957" y="11092"/>
                      <a:pt x="4757" y="11092"/>
                    </a:cubicBezTo>
                    <a:close/>
                    <a:moveTo>
                      <a:pt x="12757" y="9924"/>
                    </a:moveTo>
                    <a:cubicBezTo>
                      <a:pt x="12357" y="9924"/>
                      <a:pt x="11957" y="9341"/>
                      <a:pt x="11957" y="8757"/>
                    </a:cubicBezTo>
                    <a:cubicBezTo>
                      <a:pt x="11957" y="7589"/>
                      <a:pt x="12357" y="7005"/>
                      <a:pt x="12757" y="7005"/>
                    </a:cubicBezTo>
                    <a:cubicBezTo>
                      <a:pt x="13157" y="7005"/>
                      <a:pt x="13957" y="7589"/>
                      <a:pt x="13957" y="8757"/>
                    </a:cubicBezTo>
                    <a:cubicBezTo>
                      <a:pt x="13957" y="9341"/>
                      <a:pt x="13157" y="9924"/>
                      <a:pt x="12757" y="9924"/>
                    </a:cubicBezTo>
                    <a:close/>
                    <a:moveTo>
                      <a:pt x="14757" y="12843"/>
                    </a:moveTo>
                    <a:cubicBezTo>
                      <a:pt x="14357" y="12843"/>
                      <a:pt x="13957" y="12259"/>
                      <a:pt x="13957" y="11676"/>
                    </a:cubicBezTo>
                    <a:cubicBezTo>
                      <a:pt x="13957" y="10508"/>
                      <a:pt x="14357" y="9924"/>
                      <a:pt x="14757" y="9924"/>
                    </a:cubicBezTo>
                    <a:cubicBezTo>
                      <a:pt x="15557" y="9924"/>
                      <a:pt x="15957" y="10508"/>
                      <a:pt x="15957" y="11676"/>
                    </a:cubicBezTo>
                    <a:cubicBezTo>
                      <a:pt x="15957" y="12259"/>
                      <a:pt x="15557" y="12843"/>
                      <a:pt x="14757" y="12843"/>
                    </a:cubicBezTo>
                    <a:close/>
                    <a:moveTo>
                      <a:pt x="14757" y="7005"/>
                    </a:moveTo>
                    <a:cubicBezTo>
                      <a:pt x="14357" y="7005"/>
                      <a:pt x="13957" y="6422"/>
                      <a:pt x="13957" y="5254"/>
                    </a:cubicBezTo>
                    <a:cubicBezTo>
                      <a:pt x="13957" y="4670"/>
                      <a:pt x="14357" y="4086"/>
                      <a:pt x="14757" y="4086"/>
                    </a:cubicBezTo>
                    <a:cubicBezTo>
                      <a:pt x="15557" y="4086"/>
                      <a:pt x="15957" y="4670"/>
                      <a:pt x="15957" y="5254"/>
                    </a:cubicBezTo>
                    <a:cubicBezTo>
                      <a:pt x="15957" y="6422"/>
                      <a:pt x="15557" y="7005"/>
                      <a:pt x="14757" y="7005"/>
                    </a:cubicBezTo>
                    <a:close/>
                    <a:moveTo>
                      <a:pt x="16757" y="9924"/>
                    </a:moveTo>
                    <a:cubicBezTo>
                      <a:pt x="16357" y="9924"/>
                      <a:pt x="15957" y="9341"/>
                      <a:pt x="15957" y="8757"/>
                    </a:cubicBezTo>
                    <a:cubicBezTo>
                      <a:pt x="15957" y="7589"/>
                      <a:pt x="16357" y="7005"/>
                      <a:pt x="16757" y="7005"/>
                    </a:cubicBezTo>
                    <a:cubicBezTo>
                      <a:pt x="17557" y="7005"/>
                      <a:pt x="17957" y="7589"/>
                      <a:pt x="17957" y="8757"/>
                    </a:cubicBezTo>
                    <a:cubicBezTo>
                      <a:pt x="17957" y="9341"/>
                      <a:pt x="17557" y="9924"/>
                      <a:pt x="16757" y="9924"/>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9" name="Freeform 431"/>
              <p:cNvSpPr/>
              <p:nvPr/>
            </p:nvSpPr>
            <p:spPr>
              <a:xfrm>
                <a:off x="0" y="1075975"/>
                <a:ext cx="938332" cy="305031"/>
              </a:xfrm>
              <a:custGeom>
                <a:avLst/>
                <a:gdLst/>
                <a:ahLst/>
                <a:cxnLst>
                  <a:cxn ang="0">
                    <a:pos x="wd2" y="hd2"/>
                  </a:cxn>
                  <a:cxn ang="5400000">
                    <a:pos x="wd2" y="hd2"/>
                  </a:cxn>
                  <a:cxn ang="10800000">
                    <a:pos x="wd2" y="hd2"/>
                  </a:cxn>
                  <a:cxn ang="16200000">
                    <a:pos x="wd2" y="hd2"/>
                  </a:cxn>
                </a:cxnLst>
                <a:rect l="0" t="0" r="r" b="b"/>
                <a:pathLst>
                  <a:path w="21600" h="21600" extrusionOk="0">
                    <a:moveTo>
                      <a:pt x="20571" y="21600"/>
                    </a:moveTo>
                    <a:cubicBezTo>
                      <a:pt x="1029" y="21600"/>
                      <a:pt x="1029" y="21600"/>
                      <a:pt x="1029" y="21600"/>
                    </a:cubicBezTo>
                    <a:cubicBezTo>
                      <a:pt x="514" y="21600"/>
                      <a:pt x="0" y="19800"/>
                      <a:pt x="0" y="18000"/>
                    </a:cubicBezTo>
                    <a:cubicBezTo>
                      <a:pt x="0" y="3600"/>
                      <a:pt x="0" y="3600"/>
                      <a:pt x="0" y="3600"/>
                    </a:cubicBezTo>
                    <a:cubicBezTo>
                      <a:pt x="0" y="1800"/>
                      <a:pt x="514" y="0"/>
                      <a:pt x="1029" y="0"/>
                    </a:cubicBezTo>
                    <a:cubicBezTo>
                      <a:pt x="20571" y="0"/>
                      <a:pt x="20571" y="0"/>
                      <a:pt x="20571" y="0"/>
                    </a:cubicBezTo>
                    <a:cubicBezTo>
                      <a:pt x="21086" y="0"/>
                      <a:pt x="21600" y="1800"/>
                      <a:pt x="21600" y="3600"/>
                    </a:cubicBezTo>
                    <a:cubicBezTo>
                      <a:pt x="21600" y="18000"/>
                      <a:pt x="21600" y="18000"/>
                      <a:pt x="21600" y="18000"/>
                    </a:cubicBezTo>
                    <a:cubicBezTo>
                      <a:pt x="21600" y="19800"/>
                      <a:pt x="21086" y="21600"/>
                      <a:pt x="20571" y="2160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grpSp>
          <p:nvGrpSpPr>
            <p:cNvPr id="24" name="组合 306"/>
            <p:cNvGrpSpPr/>
            <p:nvPr/>
          </p:nvGrpSpPr>
          <p:grpSpPr>
            <a:xfrm>
              <a:off x="9440803" y="1676463"/>
              <a:ext cx="383210" cy="371339"/>
              <a:chOff x="0" y="5"/>
              <a:chExt cx="1178994" cy="1344822"/>
            </a:xfrm>
          </p:grpSpPr>
          <p:sp>
            <p:nvSpPr>
              <p:cNvPr id="92" name="Freeform 475"/>
              <p:cNvSpPr/>
              <p:nvPr/>
            </p:nvSpPr>
            <p:spPr>
              <a:xfrm>
                <a:off x="598115" y="425784"/>
                <a:ext cx="141300" cy="169659"/>
              </a:xfrm>
              <a:custGeom>
                <a:avLst/>
                <a:gdLst/>
                <a:ahLst/>
                <a:cxnLst>
                  <a:cxn ang="0">
                    <a:pos x="wd2" y="hd2"/>
                  </a:cxn>
                  <a:cxn ang="5400000">
                    <a:pos x="wd2" y="hd2"/>
                  </a:cxn>
                  <a:cxn ang="10800000">
                    <a:pos x="wd2" y="hd2"/>
                  </a:cxn>
                  <a:cxn ang="16200000">
                    <a:pos x="wd2" y="hd2"/>
                  </a:cxn>
                </a:cxnLst>
                <a:rect l="0" t="0" r="r" b="b"/>
                <a:pathLst>
                  <a:path w="21073" h="21384" extrusionOk="0">
                    <a:moveTo>
                      <a:pt x="2173" y="21384"/>
                    </a:moveTo>
                    <a:cubicBezTo>
                      <a:pt x="2173" y="21384"/>
                      <a:pt x="2173" y="21384"/>
                      <a:pt x="3073" y="21384"/>
                    </a:cubicBezTo>
                    <a:cubicBezTo>
                      <a:pt x="12073" y="17928"/>
                      <a:pt x="18373" y="11016"/>
                      <a:pt x="21073" y="2376"/>
                    </a:cubicBezTo>
                    <a:cubicBezTo>
                      <a:pt x="21073" y="2376"/>
                      <a:pt x="21073" y="1512"/>
                      <a:pt x="21073" y="1512"/>
                    </a:cubicBezTo>
                    <a:cubicBezTo>
                      <a:pt x="21073" y="648"/>
                      <a:pt x="20173" y="648"/>
                      <a:pt x="20173" y="648"/>
                    </a:cubicBezTo>
                    <a:cubicBezTo>
                      <a:pt x="19273" y="-216"/>
                      <a:pt x="19273" y="-216"/>
                      <a:pt x="18373" y="648"/>
                    </a:cubicBezTo>
                    <a:cubicBezTo>
                      <a:pt x="18373" y="648"/>
                      <a:pt x="17473" y="648"/>
                      <a:pt x="17473" y="1512"/>
                    </a:cubicBezTo>
                    <a:cubicBezTo>
                      <a:pt x="15673" y="9288"/>
                      <a:pt x="9373" y="15336"/>
                      <a:pt x="1273" y="17928"/>
                    </a:cubicBezTo>
                    <a:cubicBezTo>
                      <a:pt x="373" y="17928"/>
                      <a:pt x="-527" y="18792"/>
                      <a:pt x="373" y="19656"/>
                    </a:cubicBezTo>
                    <a:cubicBezTo>
                      <a:pt x="373" y="20520"/>
                      <a:pt x="1273" y="21384"/>
                      <a:pt x="2173" y="21384"/>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3" name="Freeform 476"/>
              <p:cNvSpPr/>
              <p:nvPr/>
            </p:nvSpPr>
            <p:spPr>
              <a:xfrm>
                <a:off x="409090" y="44093"/>
                <a:ext cx="383683" cy="606537"/>
              </a:xfrm>
              <a:custGeom>
                <a:avLst/>
                <a:gdLst/>
                <a:ahLst/>
                <a:cxnLst>
                  <a:cxn ang="0">
                    <a:pos x="wd2" y="hd2"/>
                  </a:cxn>
                  <a:cxn ang="5400000">
                    <a:pos x="wd2" y="hd2"/>
                  </a:cxn>
                  <a:cxn ang="10800000">
                    <a:pos x="wd2" y="hd2"/>
                  </a:cxn>
                  <a:cxn ang="16200000">
                    <a:pos x="wd2" y="hd2"/>
                  </a:cxn>
                </a:cxnLst>
                <a:rect l="0" t="0" r="r" b="b"/>
                <a:pathLst>
                  <a:path w="21600" h="21479" extrusionOk="0">
                    <a:moveTo>
                      <a:pt x="11475" y="364"/>
                    </a:moveTo>
                    <a:cubicBezTo>
                      <a:pt x="11137" y="-121"/>
                      <a:pt x="10463" y="-121"/>
                      <a:pt x="10125" y="364"/>
                    </a:cubicBezTo>
                    <a:cubicBezTo>
                      <a:pt x="9787" y="607"/>
                      <a:pt x="0" y="9830"/>
                      <a:pt x="0" y="13713"/>
                    </a:cubicBezTo>
                    <a:cubicBezTo>
                      <a:pt x="0" y="18081"/>
                      <a:pt x="5062" y="21479"/>
                      <a:pt x="10800" y="21479"/>
                    </a:cubicBezTo>
                    <a:cubicBezTo>
                      <a:pt x="13500" y="21479"/>
                      <a:pt x="16200" y="20751"/>
                      <a:pt x="18225" y="19295"/>
                    </a:cubicBezTo>
                    <a:cubicBezTo>
                      <a:pt x="20250" y="17839"/>
                      <a:pt x="21600" y="15897"/>
                      <a:pt x="21600" y="13713"/>
                    </a:cubicBezTo>
                    <a:cubicBezTo>
                      <a:pt x="21600" y="9830"/>
                      <a:pt x="11813" y="607"/>
                      <a:pt x="11475" y="364"/>
                    </a:cubicBezTo>
                    <a:close/>
                    <a:moveTo>
                      <a:pt x="10800" y="20508"/>
                    </a:moveTo>
                    <a:cubicBezTo>
                      <a:pt x="5737" y="20508"/>
                      <a:pt x="1687" y="17353"/>
                      <a:pt x="1687" y="13713"/>
                    </a:cubicBezTo>
                    <a:cubicBezTo>
                      <a:pt x="1687" y="10558"/>
                      <a:pt x="8775" y="3519"/>
                      <a:pt x="10800" y="1335"/>
                    </a:cubicBezTo>
                    <a:cubicBezTo>
                      <a:pt x="12825" y="3519"/>
                      <a:pt x="19912" y="10558"/>
                      <a:pt x="19912" y="13713"/>
                    </a:cubicBezTo>
                    <a:cubicBezTo>
                      <a:pt x="19912" y="17353"/>
                      <a:pt x="15862" y="20508"/>
                      <a:pt x="10800" y="20508"/>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4" name="Freeform 477"/>
              <p:cNvSpPr/>
              <p:nvPr/>
            </p:nvSpPr>
            <p:spPr>
              <a:xfrm>
                <a:off x="7605" y="726143"/>
                <a:ext cx="1163749" cy="618679"/>
              </a:xfrm>
              <a:custGeom>
                <a:avLst/>
                <a:gdLst/>
                <a:ahLst/>
                <a:cxnLst>
                  <a:cxn ang="0">
                    <a:pos x="wd2" y="hd2"/>
                  </a:cxn>
                  <a:cxn ang="5400000">
                    <a:pos x="wd2" y="hd2"/>
                  </a:cxn>
                  <a:cxn ang="10800000">
                    <a:pos x="wd2" y="hd2"/>
                  </a:cxn>
                  <a:cxn ang="16200000">
                    <a:pos x="wd2" y="hd2"/>
                  </a:cxn>
                </a:cxnLst>
                <a:rect l="0" t="0" r="r" b="b"/>
                <a:pathLst>
                  <a:path w="21600" h="21600" extrusionOk="0">
                    <a:moveTo>
                      <a:pt x="19485" y="4800"/>
                    </a:moveTo>
                    <a:cubicBezTo>
                      <a:pt x="18705" y="4800"/>
                      <a:pt x="18260" y="3840"/>
                      <a:pt x="17814" y="2880"/>
                    </a:cubicBezTo>
                    <a:cubicBezTo>
                      <a:pt x="17258" y="1680"/>
                      <a:pt x="16478" y="0"/>
                      <a:pt x="15142" y="0"/>
                    </a:cubicBezTo>
                    <a:cubicBezTo>
                      <a:pt x="13695" y="0"/>
                      <a:pt x="13027" y="1440"/>
                      <a:pt x="12470" y="2640"/>
                    </a:cubicBezTo>
                    <a:cubicBezTo>
                      <a:pt x="11913" y="3840"/>
                      <a:pt x="11579" y="4560"/>
                      <a:pt x="10800" y="4560"/>
                    </a:cubicBezTo>
                    <a:cubicBezTo>
                      <a:pt x="10021" y="4560"/>
                      <a:pt x="9687" y="3840"/>
                      <a:pt x="9130" y="2640"/>
                    </a:cubicBezTo>
                    <a:cubicBezTo>
                      <a:pt x="8573" y="1440"/>
                      <a:pt x="7905" y="0"/>
                      <a:pt x="6458" y="0"/>
                    </a:cubicBezTo>
                    <a:cubicBezTo>
                      <a:pt x="5122" y="0"/>
                      <a:pt x="4342" y="1680"/>
                      <a:pt x="3786" y="2880"/>
                    </a:cubicBezTo>
                    <a:cubicBezTo>
                      <a:pt x="3229" y="3840"/>
                      <a:pt x="2895" y="4800"/>
                      <a:pt x="2115" y="4800"/>
                    </a:cubicBezTo>
                    <a:cubicBezTo>
                      <a:pt x="1336" y="4800"/>
                      <a:pt x="668" y="3360"/>
                      <a:pt x="0" y="1680"/>
                    </a:cubicBezTo>
                    <a:cubicBezTo>
                      <a:pt x="111" y="3600"/>
                      <a:pt x="445" y="5520"/>
                      <a:pt x="779" y="7200"/>
                    </a:cubicBezTo>
                    <a:cubicBezTo>
                      <a:pt x="1113" y="7680"/>
                      <a:pt x="1670" y="7920"/>
                      <a:pt x="2115" y="7920"/>
                    </a:cubicBezTo>
                    <a:cubicBezTo>
                      <a:pt x="3563" y="7920"/>
                      <a:pt x="4231" y="6480"/>
                      <a:pt x="4899" y="5040"/>
                    </a:cubicBezTo>
                    <a:cubicBezTo>
                      <a:pt x="5344" y="4080"/>
                      <a:pt x="5678" y="3360"/>
                      <a:pt x="6458" y="3360"/>
                    </a:cubicBezTo>
                    <a:cubicBezTo>
                      <a:pt x="7237" y="3360"/>
                      <a:pt x="7571" y="4080"/>
                      <a:pt x="8128" y="5040"/>
                    </a:cubicBezTo>
                    <a:cubicBezTo>
                      <a:pt x="8685" y="6240"/>
                      <a:pt x="9464" y="7680"/>
                      <a:pt x="10800" y="7680"/>
                    </a:cubicBezTo>
                    <a:cubicBezTo>
                      <a:pt x="12136" y="7680"/>
                      <a:pt x="12915" y="6240"/>
                      <a:pt x="13472" y="5040"/>
                    </a:cubicBezTo>
                    <a:cubicBezTo>
                      <a:pt x="13918" y="4080"/>
                      <a:pt x="14363" y="3360"/>
                      <a:pt x="15142" y="3360"/>
                    </a:cubicBezTo>
                    <a:cubicBezTo>
                      <a:pt x="15922" y="3360"/>
                      <a:pt x="16256" y="4080"/>
                      <a:pt x="16701" y="5040"/>
                    </a:cubicBezTo>
                    <a:cubicBezTo>
                      <a:pt x="17369" y="6480"/>
                      <a:pt x="18037" y="7920"/>
                      <a:pt x="19485" y="7920"/>
                    </a:cubicBezTo>
                    <a:cubicBezTo>
                      <a:pt x="19930" y="7920"/>
                      <a:pt x="20487" y="7680"/>
                      <a:pt x="20821" y="7200"/>
                    </a:cubicBezTo>
                    <a:cubicBezTo>
                      <a:pt x="21155" y="5520"/>
                      <a:pt x="21489" y="3600"/>
                      <a:pt x="21600" y="1440"/>
                    </a:cubicBezTo>
                    <a:cubicBezTo>
                      <a:pt x="20932" y="3360"/>
                      <a:pt x="20264" y="4800"/>
                      <a:pt x="19485" y="4800"/>
                    </a:cubicBezTo>
                    <a:close/>
                    <a:moveTo>
                      <a:pt x="12470" y="17040"/>
                    </a:moveTo>
                    <a:cubicBezTo>
                      <a:pt x="11913" y="18000"/>
                      <a:pt x="11579" y="18720"/>
                      <a:pt x="10800" y="18720"/>
                    </a:cubicBezTo>
                    <a:cubicBezTo>
                      <a:pt x="10021" y="18720"/>
                      <a:pt x="9687" y="18000"/>
                      <a:pt x="9130" y="17040"/>
                    </a:cubicBezTo>
                    <a:cubicBezTo>
                      <a:pt x="8573" y="15840"/>
                      <a:pt x="7905" y="14160"/>
                      <a:pt x="6458" y="14160"/>
                    </a:cubicBezTo>
                    <a:cubicBezTo>
                      <a:pt x="5344" y="14160"/>
                      <a:pt x="4565" y="15360"/>
                      <a:pt x="4008" y="16560"/>
                    </a:cubicBezTo>
                    <a:cubicBezTo>
                      <a:pt x="4454" y="17280"/>
                      <a:pt x="4899" y="17760"/>
                      <a:pt x="5344" y="18480"/>
                    </a:cubicBezTo>
                    <a:cubicBezTo>
                      <a:pt x="5678" y="17760"/>
                      <a:pt x="6012" y="17520"/>
                      <a:pt x="6458" y="17520"/>
                    </a:cubicBezTo>
                    <a:cubicBezTo>
                      <a:pt x="7237" y="17520"/>
                      <a:pt x="7571" y="18240"/>
                      <a:pt x="8128" y="19440"/>
                    </a:cubicBezTo>
                    <a:cubicBezTo>
                      <a:pt x="8462" y="19920"/>
                      <a:pt x="8796" y="20880"/>
                      <a:pt x="9353" y="21360"/>
                    </a:cubicBezTo>
                    <a:cubicBezTo>
                      <a:pt x="9798" y="21600"/>
                      <a:pt x="10355" y="21600"/>
                      <a:pt x="10800" y="21600"/>
                    </a:cubicBezTo>
                    <a:cubicBezTo>
                      <a:pt x="11245" y="21600"/>
                      <a:pt x="11691" y="21600"/>
                      <a:pt x="12136" y="21360"/>
                    </a:cubicBezTo>
                    <a:cubicBezTo>
                      <a:pt x="12693" y="20880"/>
                      <a:pt x="13138" y="19920"/>
                      <a:pt x="13472" y="19440"/>
                    </a:cubicBezTo>
                    <a:cubicBezTo>
                      <a:pt x="13918" y="18240"/>
                      <a:pt x="14363" y="17520"/>
                      <a:pt x="15142" y="17520"/>
                    </a:cubicBezTo>
                    <a:cubicBezTo>
                      <a:pt x="15588" y="17520"/>
                      <a:pt x="15922" y="17760"/>
                      <a:pt x="16256" y="18480"/>
                    </a:cubicBezTo>
                    <a:cubicBezTo>
                      <a:pt x="16701" y="17760"/>
                      <a:pt x="17146" y="17280"/>
                      <a:pt x="17592" y="16560"/>
                    </a:cubicBezTo>
                    <a:cubicBezTo>
                      <a:pt x="17035" y="15360"/>
                      <a:pt x="16367" y="14160"/>
                      <a:pt x="15142" y="14160"/>
                    </a:cubicBezTo>
                    <a:cubicBezTo>
                      <a:pt x="13806" y="14160"/>
                      <a:pt x="13027" y="15840"/>
                      <a:pt x="12470" y="17040"/>
                    </a:cubicBezTo>
                    <a:close/>
                    <a:moveTo>
                      <a:pt x="17814" y="9360"/>
                    </a:moveTo>
                    <a:cubicBezTo>
                      <a:pt x="17258" y="7920"/>
                      <a:pt x="16478" y="6480"/>
                      <a:pt x="15142" y="6480"/>
                    </a:cubicBezTo>
                    <a:cubicBezTo>
                      <a:pt x="13806" y="6480"/>
                      <a:pt x="13027" y="7920"/>
                      <a:pt x="12470" y="9120"/>
                    </a:cubicBezTo>
                    <a:cubicBezTo>
                      <a:pt x="11913" y="10320"/>
                      <a:pt x="11579" y="11040"/>
                      <a:pt x="10800" y="11040"/>
                    </a:cubicBezTo>
                    <a:cubicBezTo>
                      <a:pt x="10021" y="11040"/>
                      <a:pt x="9687" y="10320"/>
                      <a:pt x="9130" y="9120"/>
                    </a:cubicBezTo>
                    <a:cubicBezTo>
                      <a:pt x="8573" y="7920"/>
                      <a:pt x="7905" y="6480"/>
                      <a:pt x="6458" y="6480"/>
                    </a:cubicBezTo>
                    <a:cubicBezTo>
                      <a:pt x="5122" y="6480"/>
                      <a:pt x="4342" y="7920"/>
                      <a:pt x="3786" y="9360"/>
                    </a:cubicBezTo>
                    <a:cubicBezTo>
                      <a:pt x="3340" y="10320"/>
                      <a:pt x="2895" y="11280"/>
                      <a:pt x="2115" y="11280"/>
                    </a:cubicBezTo>
                    <a:cubicBezTo>
                      <a:pt x="2004" y="11280"/>
                      <a:pt x="1893" y="11040"/>
                      <a:pt x="1670" y="11040"/>
                    </a:cubicBezTo>
                    <a:cubicBezTo>
                      <a:pt x="2004" y="12240"/>
                      <a:pt x="2449" y="13200"/>
                      <a:pt x="2895" y="14160"/>
                    </a:cubicBezTo>
                    <a:cubicBezTo>
                      <a:pt x="3786" y="13920"/>
                      <a:pt x="4342" y="12720"/>
                      <a:pt x="4899" y="11520"/>
                    </a:cubicBezTo>
                    <a:cubicBezTo>
                      <a:pt x="5344" y="10560"/>
                      <a:pt x="5678" y="9600"/>
                      <a:pt x="6458" y="9600"/>
                    </a:cubicBezTo>
                    <a:cubicBezTo>
                      <a:pt x="7237" y="9600"/>
                      <a:pt x="7571" y="10560"/>
                      <a:pt x="8128" y="11520"/>
                    </a:cubicBezTo>
                    <a:cubicBezTo>
                      <a:pt x="8685" y="12720"/>
                      <a:pt x="9464" y="14160"/>
                      <a:pt x="10800" y="14160"/>
                    </a:cubicBezTo>
                    <a:cubicBezTo>
                      <a:pt x="12136" y="14160"/>
                      <a:pt x="12915" y="12720"/>
                      <a:pt x="13472" y="11520"/>
                    </a:cubicBezTo>
                    <a:cubicBezTo>
                      <a:pt x="13918" y="10560"/>
                      <a:pt x="14363" y="9600"/>
                      <a:pt x="15142" y="9600"/>
                    </a:cubicBezTo>
                    <a:cubicBezTo>
                      <a:pt x="15922" y="9600"/>
                      <a:pt x="16256" y="10560"/>
                      <a:pt x="16701" y="11520"/>
                    </a:cubicBezTo>
                    <a:cubicBezTo>
                      <a:pt x="17258" y="12720"/>
                      <a:pt x="17814" y="13920"/>
                      <a:pt x="18705" y="14160"/>
                    </a:cubicBezTo>
                    <a:cubicBezTo>
                      <a:pt x="19151" y="13200"/>
                      <a:pt x="19596" y="12240"/>
                      <a:pt x="19930" y="11040"/>
                    </a:cubicBezTo>
                    <a:cubicBezTo>
                      <a:pt x="19707" y="11040"/>
                      <a:pt x="19596" y="11280"/>
                      <a:pt x="19485" y="11280"/>
                    </a:cubicBezTo>
                    <a:cubicBezTo>
                      <a:pt x="18705" y="11280"/>
                      <a:pt x="18371" y="10320"/>
                      <a:pt x="17814" y="936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5" name="Oval 478"/>
              <p:cNvSpPr/>
              <p:nvPr/>
            </p:nvSpPr>
            <p:spPr>
              <a:xfrm>
                <a:off x="0" y="5"/>
                <a:ext cx="1178994" cy="1344822"/>
              </a:xfrm>
              <a:prstGeom prst="ellipse">
                <a:avLst/>
              </a:prstGeom>
              <a:noFill/>
              <a:ln w="12700" cap="flat">
                <a:solidFill>
                  <a:srgbClr val="C8BF7F"/>
                </a:solidFill>
                <a:prstDash val="solid"/>
                <a:miter lim="8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grpSp>
          <p:nvGrpSpPr>
            <p:cNvPr id="25" name="组合 307"/>
            <p:cNvGrpSpPr/>
            <p:nvPr/>
          </p:nvGrpSpPr>
          <p:grpSpPr>
            <a:xfrm>
              <a:off x="10026558" y="3868004"/>
              <a:ext cx="257017" cy="341630"/>
              <a:chOff x="60026" y="84392"/>
              <a:chExt cx="921982" cy="1880869"/>
            </a:xfrm>
          </p:grpSpPr>
          <p:sp>
            <p:nvSpPr>
              <p:cNvPr id="86" name="Freeform 483"/>
              <p:cNvSpPr/>
              <p:nvPr/>
            </p:nvSpPr>
            <p:spPr>
              <a:xfrm rot="7215157">
                <a:off x="584865" y="629065"/>
                <a:ext cx="593132" cy="201154"/>
              </a:xfrm>
              <a:custGeom>
                <a:avLst/>
                <a:gdLst/>
                <a:ahLst/>
                <a:cxnLst>
                  <a:cxn ang="0">
                    <a:pos x="wd2" y="hd2"/>
                  </a:cxn>
                  <a:cxn ang="5400000">
                    <a:pos x="wd2" y="hd2"/>
                  </a:cxn>
                  <a:cxn ang="10800000">
                    <a:pos x="wd2" y="hd2"/>
                  </a:cxn>
                  <a:cxn ang="16200000">
                    <a:pos x="wd2" y="hd2"/>
                  </a:cxn>
                </a:cxnLst>
                <a:rect l="0" t="0" r="r" b="b"/>
                <a:pathLst>
                  <a:path w="21600" h="21600" extrusionOk="0">
                    <a:moveTo>
                      <a:pt x="0" y="10679"/>
                    </a:moveTo>
                    <a:lnTo>
                      <a:pt x="21600" y="21600"/>
                    </a:lnTo>
                    <a:lnTo>
                      <a:pt x="4767" y="0"/>
                    </a:lnTo>
                    <a:lnTo>
                      <a:pt x="0" y="10679"/>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7" name="Freeform 484"/>
              <p:cNvSpPr/>
              <p:nvPr/>
            </p:nvSpPr>
            <p:spPr>
              <a:xfrm rot="7215157">
                <a:off x="701931" y="952252"/>
                <a:ext cx="130901" cy="2599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132"/>
                    </a:lnTo>
                    <a:lnTo>
                      <a:pt x="21600" y="21600"/>
                    </a:lnTo>
                    <a:lnTo>
                      <a:pt x="21600" y="0"/>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8" name="Freeform 485"/>
              <p:cNvSpPr/>
              <p:nvPr/>
            </p:nvSpPr>
            <p:spPr>
              <a:xfrm rot="7215157">
                <a:off x="-20044" y="1139294"/>
                <a:ext cx="593137" cy="151428"/>
              </a:xfrm>
              <a:custGeom>
                <a:avLst/>
                <a:gdLst/>
                <a:ahLst/>
                <a:cxnLst>
                  <a:cxn ang="0">
                    <a:pos x="wd2" y="hd2"/>
                  </a:cxn>
                  <a:cxn ang="5400000">
                    <a:pos x="wd2" y="hd2"/>
                  </a:cxn>
                  <a:cxn ang="10800000">
                    <a:pos x="wd2" y="hd2"/>
                  </a:cxn>
                  <a:cxn ang="16200000">
                    <a:pos x="wd2" y="hd2"/>
                  </a:cxn>
                </a:cxnLst>
                <a:rect l="0" t="0" r="r" b="b"/>
                <a:pathLst>
                  <a:path w="21600" h="21600" extrusionOk="0">
                    <a:moveTo>
                      <a:pt x="16833" y="21600"/>
                    </a:moveTo>
                    <a:lnTo>
                      <a:pt x="21600" y="0"/>
                    </a:lnTo>
                    <a:lnTo>
                      <a:pt x="0" y="0"/>
                    </a:lnTo>
                    <a:lnTo>
                      <a:pt x="16833" y="21600"/>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9" name="Freeform 486"/>
              <p:cNvSpPr/>
              <p:nvPr/>
            </p:nvSpPr>
            <p:spPr>
              <a:xfrm rot="7215157">
                <a:off x="71993" y="788917"/>
                <a:ext cx="335427" cy="359362"/>
              </a:xfrm>
              <a:custGeom>
                <a:avLst/>
                <a:gdLst/>
                <a:ahLst/>
                <a:cxnLst>
                  <a:cxn ang="0">
                    <a:pos x="wd2" y="hd2"/>
                  </a:cxn>
                  <a:cxn ang="5400000">
                    <a:pos x="wd2" y="hd2"/>
                  </a:cxn>
                  <a:cxn ang="10800000">
                    <a:pos x="wd2" y="hd2"/>
                  </a:cxn>
                  <a:cxn ang="16200000">
                    <a:pos x="wd2" y="hd2"/>
                  </a:cxn>
                </a:cxnLst>
                <a:rect l="0" t="0" r="r" b="b"/>
                <a:pathLst>
                  <a:path w="21600" h="21600" extrusionOk="0">
                    <a:moveTo>
                      <a:pt x="8429" y="21600"/>
                    </a:moveTo>
                    <a:lnTo>
                      <a:pt x="21600" y="18611"/>
                    </a:lnTo>
                    <a:lnTo>
                      <a:pt x="0" y="0"/>
                    </a:lnTo>
                    <a:lnTo>
                      <a:pt x="8429" y="21600"/>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0" name="Freeform 487"/>
              <p:cNvSpPr/>
              <p:nvPr/>
            </p:nvSpPr>
            <p:spPr>
              <a:xfrm rot="7215157">
                <a:off x="205283" y="157158"/>
                <a:ext cx="658582" cy="513050"/>
              </a:xfrm>
              <a:custGeom>
                <a:avLst/>
                <a:gdLst/>
                <a:ahLst/>
                <a:cxnLst>
                  <a:cxn ang="0">
                    <a:pos x="wd2" y="hd2"/>
                  </a:cxn>
                  <a:cxn ang="5400000">
                    <a:pos x="wd2" y="hd2"/>
                  </a:cxn>
                  <a:cxn ang="10800000">
                    <a:pos x="wd2" y="hd2"/>
                  </a:cxn>
                  <a:cxn ang="16200000">
                    <a:pos x="wd2" y="hd2"/>
                  </a:cxn>
                </a:cxnLst>
                <a:rect l="0" t="0" r="r" b="b"/>
                <a:pathLst>
                  <a:path w="21600" h="21600" extrusionOk="0">
                    <a:moveTo>
                      <a:pt x="15200" y="0"/>
                    </a:moveTo>
                    <a:cubicBezTo>
                      <a:pt x="11467" y="0"/>
                      <a:pt x="8533" y="2933"/>
                      <a:pt x="8533" y="6400"/>
                    </a:cubicBezTo>
                    <a:cubicBezTo>
                      <a:pt x="8533" y="7200"/>
                      <a:pt x="8800" y="8000"/>
                      <a:pt x="9067" y="8800"/>
                    </a:cubicBezTo>
                    <a:cubicBezTo>
                      <a:pt x="0" y="17333"/>
                      <a:pt x="0" y="17333"/>
                      <a:pt x="0" y="17333"/>
                    </a:cubicBezTo>
                    <a:cubicBezTo>
                      <a:pt x="4267" y="21600"/>
                      <a:pt x="4267" y="21600"/>
                      <a:pt x="4267" y="21600"/>
                    </a:cubicBezTo>
                    <a:cubicBezTo>
                      <a:pt x="12000" y="12000"/>
                      <a:pt x="12000" y="12000"/>
                      <a:pt x="12000" y="12000"/>
                    </a:cubicBezTo>
                    <a:cubicBezTo>
                      <a:pt x="12800" y="12533"/>
                      <a:pt x="13867" y="13067"/>
                      <a:pt x="15200" y="13067"/>
                    </a:cubicBezTo>
                    <a:cubicBezTo>
                      <a:pt x="18667" y="13067"/>
                      <a:pt x="21600" y="10133"/>
                      <a:pt x="21600" y="6400"/>
                    </a:cubicBezTo>
                    <a:cubicBezTo>
                      <a:pt x="21600" y="2933"/>
                      <a:pt x="18667" y="0"/>
                      <a:pt x="15200" y="0"/>
                    </a:cubicBezTo>
                    <a:close/>
                    <a:moveTo>
                      <a:pt x="15200" y="10667"/>
                    </a:moveTo>
                    <a:cubicBezTo>
                      <a:pt x="12800" y="10667"/>
                      <a:pt x="10933" y="8800"/>
                      <a:pt x="10933" y="6400"/>
                    </a:cubicBezTo>
                    <a:cubicBezTo>
                      <a:pt x="10933" y="4267"/>
                      <a:pt x="12800" y="2133"/>
                      <a:pt x="15200" y="2133"/>
                    </a:cubicBezTo>
                    <a:cubicBezTo>
                      <a:pt x="17333" y="2133"/>
                      <a:pt x="19467" y="4267"/>
                      <a:pt x="19467" y="6400"/>
                    </a:cubicBezTo>
                    <a:cubicBezTo>
                      <a:pt x="19467" y="8800"/>
                      <a:pt x="17333" y="10667"/>
                      <a:pt x="15200" y="10667"/>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91" name="Freeform 488"/>
              <p:cNvSpPr/>
              <p:nvPr/>
            </p:nvSpPr>
            <p:spPr>
              <a:xfrm rot="7215157">
                <a:off x="190433" y="1346720"/>
                <a:ext cx="724032" cy="513050"/>
              </a:xfrm>
              <a:custGeom>
                <a:avLst/>
                <a:gdLst/>
                <a:ahLst/>
                <a:cxnLst>
                  <a:cxn ang="0">
                    <a:pos x="wd2" y="hd2"/>
                  </a:cxn>
                  <a:cxn ang="5400000">
                    <a:pos x="wd2" y="hd2"/>
                  </a:cxn>
                  <a:cxn ang="10800000">
                    <a:pos x="wd2" y="hd2"/>
                  </a:cxn>
                  <a:cxn ang="16200000">
                    <a:pos x="wd2" y="hd2"/>
                  </a:cxn>
                </a:cxnLst>
                <a:rect l="0" t="0" r="r" b="b"/>
                <a:pathLst>
                  <a:path w="21600" h="21600" extrusionOk="0">
                    <a:moveTo>
                      <a:pt x="6067" y="21600"/>
                    </a:moveTo>
                    <a:cubicBezTo>
                      <a:pt x="9222" y="21600"/>
                      <a:pt x="11892" y="18667"/>
                      <a:pt x="11892" y="14933"/>
                    </a:cubicBezTo>
                    <a:cubicBezTo>
                      <a:pt x="11892" y="14133"/>
                      <a:pt x="11649" y="13333"/>
                      <a:pt x="11407" y="12533"/>
                    </a:cubicBezTo>
                    <a:cubicBezTo>
                      <a:pt x="21600" y="4267"/>
                      <a:pt x="21600" y="4267"/>
                      <a:pt x="21600" y="4267"/>
                    </a:cubicBezTo>
                    <a:cubicBezTo>
                      <a:pt x="17717" y="0"/>
                      <a:pt x="17717" y="0"/>
                      <a:pt x="17717" y="0"/>
                    </a:cubicBezTo>
                    <a:cubicBezTo>
                      <a:pt x="8980" y="9067"/>
                      <a:pt x="8980" y="9067"/>
                      <a:pt x="8980" y="9067"/>
                    </a:cubicBezTo>
                    <a:cubicBezTo>
                      <a:pt x="8009" y="8533"/>
                      <a:pt x="7038" y="8267"/>
                      <a:pt x="6067" y="8267"/>
                    </a:cubicBezTo>
                    <a:cubicBezTo>
                      <a:pt x="2670" y="8267"/>
                      <a:pt x="0" y="11200"/>
                      <a:pt x="0" y="14933"/>
                    </a:cubicBezTo>
                    <a:cubicBezTo>
                      <a:pt x="0" y="18667"/>
                      <a:pt x="2670" y="21600"/>
                      <a:pt x="6067" y="21600"/>
                    </a:cubicBezTo>
                    <a:close/>
                    <a:moveTo>
                      <a:pt x="6067" y="10667"/>
                    </a:moveTo>
                    <a:cubicBezTo>
                      <a:pt x="8009" y="10667"/>
                      <a:pt x="9708" y="12533"/>
                      <a:pt x="9708" y="14933"/>
                    </a:cubicBezTo>
                    <a:cubicBezTo>
                      <a:pt x="9708" y="17067"/>
                      <a:pt x="8009" y="18933"/>
                      <a:pt x="6067" y="18933"/>
                    </a:cubicBezTo>
                    <a:cubicBezTo>
                      <a:pt x="3883" y="18933"/>
                      <a:pt x="2184" y="17067"/>
                      <a:pt x="2184" y="14933"/>
                    </a:cubicBezTo>
                    <a:cubicBezTo>
                      <a:pt x="2184" y="12533"/>
                      <a:pt x="3883" y="10667"/>
                      <a:pt x="6067" y="10667"/>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sp>
          <p:nvSpPr>
            <p:cNvPr id="26" name="TextBox 803"/>
            <p:cNvSpPr txBox="1"/>
            <p:nvPr/>
          </p:nvSpPr>
          <p:spPr>
            <a:xfrm>
              <a:off x="9250731" y="3457197"/>
              <a:ext cx="688256" cy="257369"/>
            </a:xfrm>
            <a:prstGeom prst="rect">
              <a:avLst/>
            </a:prstGeom>
            <a:ln w="12700">
              <a:miter lim="400000"/>
            </a:ln>
          </p:spPr>
          <p:txBody>
            <a:bodyPr wrap="none" lIns="36000" tIns="36000" rIns="36000" bIns="36000">
              <a:spAutoFit/>
            </a:bodyPr>
            <a:lstStyle>
              <a:lvl1pPr algn="ctr">
                <a:defRPr sz="6000">
                  <a:solidFill>
                    <a:srgbClr val="BFBFBF"/>
                  </a:solidFill>
                </a:defRPr>
              </a:lvl1pPr>
            </a:lstStyle>
            <a:p>
              <a:pPr defTabSz="410845" hangingPunct="0"/>
              <a:r>
                <a:rPr lang="zh-CN" altLang="en-US"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自动</a:t>
              </a:r>
              <a:r>
                <a:rPr sz="1200" kern="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驾驶</a:t>
              </a:r>
              <a:endPar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27" name="TextBox 805"/>
            <p:cNvSpPr txBox="1"/>
            <p:nvPr/>
          </p:nvSpPr>
          <p:spPr>
            <a:xfrm>
              <a:off x="9231791" y="2694804"/>
              <a:ext cx="688256" cy="257369"/>
            </a:xfrm>
            <a:prstGeom prst="rect">
              <a:avLst/>
            </a:prstGeom>
            <a:ln w="12700">
              <a:miter lim="400000"/>
            </a:ln>
          </p:spPr>
          <p:txBody>
            <a:bodyPr wrap="none" lIns="36000" tIns="36000" rIns="36000" bIns="36000">
              <a:spAutoFit/>
            </a:bodyPr>
            <a:lstStyle>
              <a:lvl1pPr algn="ctr">
                <a:defRPr sz="6000">
                  <a:solidFill>
                    <a:srgbClr val="BFBFBF"/>
                  </a:solidFill>
                </a:defRPr>
              </a:lvl1pPr>
            </a:lstStyle>
            <a:p>
              <a:pPr defTabSz="410845" hangingPunct="0"/>
              <a:r>
                <a:rPr sz="1200" kern="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平安城市</a:t>
              </a:r>
              <a:endPar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28" name="TextBox 806"/>
            <p:cNvSpPr txBox="1"/>
            <p:nvPr/>
          </p:nvSpPr>
          <p:spPr>
            <a:xfrm>
              <a:off x="6916844" y="2838521"/>
              <a:ext cx="688256" cy="257369"/>
            </a:xfrm>
            <a:prstGeom prst="rect">
              <a:avLst/>
            </a:prstGeom>
            <a:ln w="12700">
              <a:miter lim="400000"/>
            </a:ln>
          </p:spPr>
          <p:txBody>
            <a:bodyPr wrap="none" lIns="36000" tIns="36000" rIns="36000" bIns="36000">
              <a:spAutoFit/>
            </a:bodyPr>
            <a:lstStyle>
              <a:lvl1pPr algn="ctr">
                <a:defRPr sz="6000">
                  <a:solidFill>
                    <a:srgbClr val="BFBFBF"/>
                  </a:solidFill>
                </a:defRPr>
              </a:lvl1pPr>
            </a:lstStyle>
            <a:p>
              <a:pPr defTabSz="410845" hangingPunct="0"/>
              <a:r>
                <a:rPr sz="1200" kern="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智能家居</a:t>
              </a:r>
              <a:endPar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29" name="TextBox 807"/>
            <p:cNvSpPr txBox="1"/>
            <p:nvPr/>
          </p:nvSpPr>
          <p:spPr>
            <a:xfrm>
              <a:off x="8426738" y="2841990"/>
              <a:ext cx="321571" cy="268903"/>
            </a:xfrm>
            <a:prstGeom prst="rect">
              <a:avLst/>
            </a:prstGeom>
            <a:ln w="12700">
              <a:miter lim="400000"/>
            </a:ln>
          </p:spPr>
          <p:txBody>
            <a:bodyPr wrap="none" lIns="36000" tIns="36000" rIns="36000" bIns="36000">
              <a:spAutoFit/>
            </a:bodyPr>
            <a:lstStyle>
              <a:lvl1pPr algn="ctr">
                <a:defRPr sz="6000">
                  <a:solidFill>
                    <a:srgbClr val="BFBFBF"/>
                  </a:solidFill>
                </a:defRPr>
              </a:lvl1pPr>
            </a:lstStyle>
            <a:p>
              <a:pPr defTabSz="410845" hangingPunct="0"/>
              <a:r>
                <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IoT</a:t>
              </a:r>
              <a:endPar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30" name="TextBox 808"/>
            <p:cNvSpPr txBox="1"/>
            <p:nvPr/>
          </p:nvSpPr>
          <p:spPr>
            <a:xfrm>
              <a:off x="9885452" y="1598748"/>
              <a:ext cx="688256" cy="257369"/>
            </a:xfrm>
            <a:prstGeom prst="rect">
              <a:avLst/>
            </a:prstGeom>
            <a:ln w="12700">
              <a:miter lim="400000"/>
            </a:ln>
          </p:spPr>
          <p:txBody>
            <a:bodyPr wrap="none" lIns="36000" tIns="36000" rIns="36000" bIns="36000">
              <a:spAutoFit/>
            </a:bodyPr>
            <a:lstStyle>
              <a:lvl1pPr algn="ctr">
                <a:defRPr sz="6000">
                  <a:solidFill>
                    <a:srgbClr val="BFBFBF"/>
                  </a:solidFill>
                </a:defRPr>
              </a:lvl1pPr>
            </a:lstStyle>
            <a:p>
              <a:pPr defTabSz="410845" hangingPunct="0"/>
              <a:r>
                <a:rPr sz="1200" kern="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工业感应</a:t>
              </a:r>
              <a:endPar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31" name="TextBox 809"/>
            <p:cNvSpPr txBox="1"/>
            <p:nvPr/>
          </p:nvSpPr>
          <p:spPr>
            <a:xfrm>
              <a:off x="10692697" y="2153405"/>
              <a:ext cx="688256" cy="257369"/>
            </a:xfrm>
            <a:prstGeom prst="rect">
              <a:avLst/>
            </a:prstGeom>
            <a:ln w="12700">
              <a:miter lim="400000"/>
            </a:ln>
          </p:spPr>
          <p:txBody>
            <a:bodyPr wrap="none" lIns="36000" tIns="36000" rIns="36000" bIns="36000">
              <a:spAutoFit/>
            </a:bodyPr>
            <a:lstStyle>
              <a:lvl1pPr algn="ctr">
                <a:defRPr sz="6000">
                  <a:solidFill>
                    <a:srgbClr val="BFBFBF"/>
                  </a:solidFill>
                </a:defRPr>
              </a:lvl1pPr>
            </a:lstStyle>
            <a:p>
              <a:pPr defTabSz="410845" hangingPunct="0"/>
              <a:r>
                <a:rPr sz="1200" kern="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智慧能源</a:t>
              </a:r>
              <a:endParaRPr sz="12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32" name="Freeform 504"/>
            <p:cNvSpPr/>
            <p:nvPr/>
          </p:nvSpPr>
          <p:spPr>
            <a:xfrm>
              <a:off x="7509795" y="3536015"/>
              <a:ext cx="126941" cy="119164"/>
            </a:xfrm>
            <a:custGeom>
              <a:avLst/>
              <a:gdLst/>
              <a:ahLst/>
              <a:cxnLst>
                <a:cxn ang="0">
                  <a:pos x="wd2" y="hd2"/>
                </a:cxn>
                <a:cxn ang="5400000">
                  <a:pos x="wd2" y="hd2"/>
                </a:cxn>
                <a:cxn ang="10800000">
                  <a:pos x="wd2" y="hd2"/>
                </a:cxn>
                <a:cxn ang="16200000">
                  <a:pos x="wd2" y="hd2"/>
                </a:cxn>
              </a:cxnLst>
              <a:rect l="0" t="0" r="r" b="b"/>
              <a:pathLst>
                <a:path w="21219" h="21271" extrusionOk="0">
                  <a:moveTo>
                    <a:pt x="21185" y="17486"/>
                  </a:moveTo>
                  <a:cubicBezTo>
                    <a:pt x="21185" y="13029"/>
                    <a:pt x="21185" y="13029"/>
                    <a:pt x="21185" y="13029"/>
                  </a:cubicBezTo>
                  <a:cubicBezTo>
                    <a:pt x="21185" y="11657"/>
                    <a:pt x="19523" y="11657"/>
                    <a:pt x="19523" y="11657"/>
                  </a:cubicBezTo>
                  <a:cubicBezTo>
                    <a:pt x="19523" y="7886"/>
                    <a:pt x="19523" y="7886"/>
                    <a:pt x="19523" y="7886"/>
                  </a:cubicBezTo>
                  <a:cubicBezTo>
                    <a:pt x="19523" y="5143"/>
                    <a:pt x="17446" y="3771"/>
                    <a:pt x="15785" y="3771"/>
                  </a:cubicBezTo>
                  <a:cubicBezTo>
                    <a:pt x="15369" y="1714"/>
                    <a:pt x="13292" y="0"/>
                    <a:pt x="10800" y="0"/>
                  </a:cubicBezTo>
                  <a:cubicBezTo>
                    <a:pt x="7892" y="0"/>
                    <a:pt x="5815" y="1714"/>
                    <a:pt x="5400" y="3429"/>
                  </a:cubicBezTo>
                  <a:cubicBezTo>
                    <a:pt x="1246" y="4457"/>
                    <a:pt x="1662" y="7886"/>
                    <a:pt x="1662" y="7886"/>
                  </a:cubicBezTo>
                  <a:cubicBezTo>
                    <a:pt x="1662" y="11657"/>
                    <a:pt x="1662" y="11657"/>
                    <a:pt x="1662" y="11657"/>
                  </a:cubicBezTo>
                  <a:cubicBezTo>
                    <a:pt x="0" y="11657"/>
                    <a:pt x="0" y="13371"/>
                    <a:pt x="0" y="13371"/>
                  </a:cubicBezTo>
                  <a:cubicBezTo>
                    <a:pt x="0" y="17486"/>
                    <a:pt x="0" y="17486"/>
                    <a:pt x="0" y="17486"/>
                  </a:cubicBezTo>
                  <a:cubicBezTo>
                    <a:pt x="0" y="18857"/>
                    <a:pt x="1662" y="18857"/>
                    <a:pt x="1662" y="18857"/>
                  </a:cubicBezTo>
                  <a:cubicBezTo>
                    <a:pt x="1662" y="21600"/>
                    <a:pt x="5400" y="21257"/>
                    <a:pt x="5400" y="21257"/>
                  </a:cubicBezTo>
                  <a:cubicBezTo>
                    <a:pt x="15785" y="21257"/>
                    <a:pt x="15785" y="21257"/>
                    <a:pt x="15785" y="21257"/>
                  </a:cubicBezTo>
                  <a:cubicBezTo>
                    <a:pt x="19523" y="21257"/>
                    <a:pt x="19523" y="18857"/>
                    <a:pt x="19523" y="18857"/>
                  </a:cubicBezTo>
                  <a:cubicBezTo>
                    <a:pt x="21600" y="18514"/>
                    <a:pt x="21185" y="17486"/>
                    <a:pt x="21185" y="17486"/>
                  </a:cubicBezTo>
                  <a:close/>
                  <a:moveTo>
                    <a:pt x="10800" y="1714"/>
                  </a:moveTo>
                  <a:cubicBezTo>
                    <a:pt x="12046" y="1714"/>
                    <a:pt x="13292" y="2400"/>
                    <a:pt x="13708" y="3429"/>
                  </a:cubicBezTo>
                  <a:cubicBezTo>
                    <a:pt x="7477" y="3429"/>
                    <a:pt x="7477" y="3429"/>
                    <a:pt x="7477" y="3429"/>
                  </a:cubicBezTo>
                  <a:cubicBezTo>
                    <a:pt x="7892" y="2400"/>
                    <a:pt x="9138" y="1714"/>
                    <a:pt x="10800" y="1714"/>
                  </a:cubicBezTo>
                  <a:cubicBezTo>
                    <a:pt x="10800" y="1714"/>
                    <a:pt x="10800" y="1714"/>
                    <a:pt x="10800" y="1714"/>
                  </a:cubicBezTo>
                  <a:close/>
                  <a:moveTo>
                    <a:pt x="15785" y="15429"/>
                  </a:moveTo>
                  <a:cubicBezTo>
                    <a:pt x="15369" y="15429"/>
                    <a:pt x="15369" y="15429"/>
                    <a:pt x="15369" y="15429"/>
                  </a:cubicBezTo>
                  <a:cubicBezTo>
                    <a:pt x="15369" y="16114"/>
                    <a:pt x="15369" y="16114"/>
                    <a:pt x="15369" y="16114"/>
                  </a:cubicBezTo>
                  <a:cubicBezTo>
                    <a:pt x="15369" y="16457"/>
                    <a:pt x="14954" y="16800"/>
                    <a:pt x="14538" y="16800"/>
                  </a:cubicBezTo>
                  <a:cubicBezTo>
                    <a:pt x="13708" y="16800"/>
                    <a:pt x="13292" y="16457"/>
                    <a:pt x="13292" y="16114"/>
                  </a:cubicBezTo>
                  <a:cubicBezTo>
                    <a:pt x="13292" y="15429"/>
                    <a:pt x="13292" y="15429"/>
                    <a:pt x="13292" y="15429"/>
                  </a:cubicBezTo>
                  <a:cubicBezTo>
                    <a:pt x="5400" y="15429"/>
                    <a:pt x="5400" y="15429"/>
                    <a:pt x="5400" y="15429"/>
                  </a:cubicBezTo>
                  <a:cubicBezTo>
                    <a:pt x="4985" y="15429"/>
                    <a:pt x="4569" y="15086"/>
                    <a:pt x="4569" y="14743"/>
                  </a:cubicBezTo>
                  <a:cubicBezTo>
                    <a:pt x="4569" y="14400"/>
                    <a:pt x="4985" y="14057"/>
                    <a:pt x="5400" y="14057"/>
                  </a:cubicBezTo>
                  <a:cubicBezTo>
                    <a:pt x="15785" y="14057"/>
                    <a:pt x="15785" y="14057"/>
                    <a:pt x="15785" y="14057"/>
                  </a:cubicBezTo>
                  <a:cubicBezTo>
                    <a:pt x="16200" y="14057"/>
                    <a:pt x="16615" y="14400"/>
                    <a:pt x="16615" y="14743"/>
                  </a:cubicBezTo>
                  <a:cubicBezTo>
                    <a:pt x="16615" y="15086"/>
                    <a:pt x="16200" y="15429"/>
                    <a:pt x="15785" y="15429"/>
                  </a:cubicBezTo>
                  <a:close/>
                </a:path>
              </a:pathLst>
            </a:custGeom>
            <a:gradFill>
              <a:gsLst>
                <a:gs pos="0">
                  <a:srgbClr val="F2DD98"/>
                </a:gs>
                <a:gs pos="100000">
                  <a:srgbClr val="9DA066"/>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33" name="Freeform 509"/>
            <p:cNvSpPr/>
            <p:nvPr/>
          </p:nvSpPr>
          <p:spPr>
            <a:xfrm>
              <a:off x="6081983" y="1511887"/>
              <a:ext cx="3569964" cy="18561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8" y="894"/>
                    <a:pt x="4328" y="894"/>
                    <a:pt x="4328" y="894"/>
                  </a:cubicBezTo>
                  <a:cubicBezTo>
                    <a:pt x="4440" y="331"/>
                    <a:pt x="4676" y="0"/>
                    <a:pt x="4927" y="0"/>
                  </a:cubicBezTo>
                  <a:cubicBezTo>
                    <a:pt x="21238" y="0"/>
                    <a:pt x="21238" y="0"/>
                    <a:pt x="21238" y="0"/>
                  </a:cubicBezTo>
                  <a:cubicBezTo>
                    <a:pt x="21433" y="0"/>
                    <a:pt x="21600" y="398"/>
                    <a:pt x="21600" y="861"/>
                  </a:cubicBezTo>
                  <a:cubicBezTo>
                    <a:pt x="21600" y="1789"/>
                    <a:pt x="21600" y="1789"/>
                    <a:pt x="21600" y="1789"/>
                  </a:cubicBezTo>
                </a:path>
              </a:pathLst>
            </a:custGeom>
            <a:ln w="12700">
              <a:solidFill>
                <a:srgbClr val="4C9EA5"/>
              </a:solidFill>
              <a:miter/>
            </a:ln>
          </p:spPr>
          <p:txBody>
            <a:bodyPr lIns="31931" tIns="31931" rIns="31931" bIns="31931" anchor="ctr"/>
            <a:lstStyle/>
            <a:p>
              <a:pPr algn="ctr" defTabSz="410845" hangingPunct="0">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4" name="Freeform 510"/>
            <p:cNvSpPr/>
            <p:nvPr/>
          </p:nvSpPr>
          <p:spPr>
            <a:xfrm>
              <a:off x="6112116" y="2172604"/>
              <a:ext cx="2935758" cy="12288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26" y="1050"/>
                    <a:pt x="4826" y="1050"/>
                    <a:pt x="4826" y="1050"/>
                  </a:cubicBezTo>
                  <a:cubicBezTo>
                    <a:pt x="4978" y="400"/>
                    <a:pt x="5214" y="0"/>
                    <a:pt x="5484" y="0"/>
                  </a:cubicBezTo>
                  <a:cubicBezTo>
                    <a:pt x="21161" y="0"/>
                    <a:pt x="21161" y="0"/>
                    <a:pt x="21161" y="0"/>
                  </a:cubicBezTo>
                  <a:cubicBezTo>
                    <a:pt x="21398" y="0"/>
                    <a:pt x="21600" y="600"/>
                    <a:pt x="21600" y="1300"/>
                  </a:cubicBezTo>
                  <a:cubicBezTo>
                    <a:pt x="21600" y="3200"/>
                    <a:pt x="21600" y="3200"/>
                    <a:pt x="21600" y="3200"/>
                  </a:cubicBezTo>
                </a:path>
              </a:pathLst>
            </a:custGeom>
            <a:ln w="12700">
              <a:solidFill>
                <a:srgbClr val="4C9EA5"/>
              </a:solidFill>
              <a:miter/>
            </a:ln>
          </p:spPr>
          <p:txBody>
            <a:bodyPr lIns="31931" tIns="31931" rIns="31931" bIns="31931" anchor="ctr"/>
            <a:lstStyle/>
            <a:p>
              <a:pPr algn="ctr" defTabSz="410845" hangingPunct="0">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5" name="Freeform 511"/>
            <p:cNvSpPr/>
            <p:nvPr/>
          </p:nvSpPr>
          <p:spPr>
            <a:xfrm>
              <a:off x="6145593" y="2559293"/>
              <a:ext cx="2716727" cy="8936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24" y="1101"/>
                    <a:pt x="4824" y="1101"/>
                    <a:pt x="4824" y="1101"/>
                  </a:cubicBezTo>
                  <a:cubicBezTo>
                    <a:pt x="4989" y="413"/>
                    <a:pt x="5226" y="0"/>
                    <a:pt x="5482" y="0"/>
                  </a:cubicBezTo>
                  <a:cubicBezTo>
                    <a:pt x="21125" y="0"/>
                    <a:pt x="21125" y="0"/>
                    <a:pt x="21125" y="0"/>
                  </a:cubicBezTo>
                  <a:cubicBezTo>
                    <a:pt x="21381" y="0"/>
                    <a:pt x="21600" y="825"/>
                    <a:pt x="21600" y="1789"/>
                  </a:cubicBezTo>
                  <a:cubicBezTo>
                    <a:pt x="21600" y="10456"/>
                    <a:pt x="21600" y="10456"/>
                    <a:pt x="21600" y="10456"/>
                  </a:cubicBezTo>
                </a:path>
              </a:pathLst>
            </a:custGeom>
            <a:ln w="12700">
              <a:solidFill>
                <a:srgbClr val="4C9EA5"/>
              </a:solidFill>
              <a:miter/>
            </a:ln>
          </p:spPr>
          <p:txBody>
            <a:bodyPr lIns="31931" tIns="31931" rIns="31931" bIns="31931" anchor="ctr"/>
            <a:lstStyle/>
            <a:p>
              <a:pPr algn="ctr" defTabSz="410845" hangingPunct="0">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6" name="Freeform 512"/>
            <p:cNvSpPr/>
            <p:nvPr/>
          </p:nvSpPr>
          <p:spPr>
            <a:xfrm>
              <a:off x="6220483" y="2838094"/>
              <a:ext cx="1468025" cy="660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32" y="1117"/>
                    <a:pt x="7832" y="1117"/>
                    <a:pt x="7832" y="1117"/>
                  </a:cubicBezTo>
                  <a:cubicBezTo>
                    <a:pt x="8116" y="372"/>
                    <a:pt x="8463" y="0"/>
                    <a:pt x="8842" y="0"/>
                  </a:cubicBezTo>
                  <a:cubicBezTo>
                    <a:pt x="20779" y="0"/>
                    <a:pt x="20779" y="0"/>
                    <a:pt x="20779" y="0"/>
                  </a:cubicBezTo>
                  <a:cubicBezTo>
                    <a:pt x="21221" y="0"/>
                    <a:pt x="21600" y="1117"/>
                    <a:pt x="21600" y="2421"/>
                  </a:cubicBezTo>
                  <a:cubicBezTo>
                    <a:pt x="21600" y="18248"/>
                    <a:pt x="21600" y="18248"/>
                    <a:pt x="21600" y="18248"/>
                  </a:cubicBezTo>
                </a:path>
              </a:pathLst>
            </a:custGeom>
            <a:ln w="12700">
              <a:solidFill>
                <a:srgbClr val="4C9EA5"/>
              </a:solidFill>
              <a:miter/>
            </a:ln>
          </p:spPr>
          <p:txBody>
            <a:bodyPr lIns="31931" tIns="31931" rIns="31931" bIns="31931" anchor="ctr"/>
            <a:lstStyle/>
            <a:p>
              <a:pPr algn="ctr" defTabSz="410845" hangingPunct="0">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7" name="Freeform 6"/>
            <p:cNvSpPr/>
            <p:nvPr/>
          </p:nvSpPr>
          <p:spPr>
            <a:xfrm>
              <a:off x="7659573" y="3554080"/>
              <a:ext cx="236234" cy="120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21600"/>
                    <a:pt x="21600" y="21600"/>
                    <a:pt x="21600" y="21600"/>
                  </a:cubicBezTo>
                  <a:cubicBezTo>
                    <a:pt x="21600" y="0"/>
                    <a:pt x="21600" y="0"/>
                    <a:pt x="21600" y="0"/>
                  </a:cubicBezTo>
                  <a:lnTo>
                    <a:pt x="0" y="0"/>
                  </a:lnTo>
                  <a:close/>
                  <a:moveTo>
                    <a:pt x="16959" y="3524"/>
                  </a:moveTo>
                  <a:cubicBezTo>
                    <a:pt x="17459" y="3524"/>
                    <a:pt x="17851" y="4093"/>
                    <a:pt x="17851" y="4832"/>
                  </a:cubicBezTo>
                  <a:cubicBezTo>
                    <a:pt x="17851" y="5571"/>
                    <a:pt x="17459" y="6139"/>
                    <a:pt x="16959" y="6139"/>
                  </a:cubicBezTo>
                  <a:cubicBezTo>
                    <a:pt x="16459" y="6139"/>
                    <a:pt x="16066" y="5571"/>
                    <a:pt x="16066" y="4832"/>
                  </a:cubicBezTo>
                  <a:cubicBezTo>
                    <a:pt x="16066" y="4093"/>
                    <a:pt x="16459" y="3524"/>
                    <a:pt x="16959" y="3524"/>
                  </a:cubicBezTo>
                  <a:close/>
                  <a:moveTo>
                    <a:pt x="1857" y="2785"/>
                  </a:moveTo>
                  <a:cubicBezTo>
                    <a:pt x="15066" y="2785"/>
                    <a:pt x="15066" y="2785"/>
                    <a:pt x="15066" y="2785"/>
                  </a:cubicBezTo>
                  <a:cubicBezTo>
                    <a:pt x="15066" y="11425"/>
                    <a:pt x="15066" y="11425"/>
                    <a:pt x="15066" y="11425"/>
                  </a:cubicBezTo>
                  <a:cubicBezTo>
                    <a:pt x="11246" y="11425"/>
                    <a:pt x="11246" y="11425"/>
                    <a:pt x="11246" y="11425"/>
                  </a:cubicBezTo>
                  <a:cubicBezTo>
                    <a:pt x="10282" y="15461"/>
                    <a:pt x="10282" y="15461"/>
                    <a:pt x="10282" y="15461"/>
                  </a:cubicBezTo>
                  <a:cubicBezTo>
                    <a:pt x="9033" y="11425"/>
                    <a:pt x="9033" y="11425"/>
                    <a:pt x="9033" y="11425"/>
                  </a:cubicBezTo>
                  <a:cubicBezTo>
                    <a:pt x="7676" y="11425"/>
                    <a:pt x="7676" y="11425"/>
                    <a:pt x="7676" y="11425"/>
                  </a:cubicBezTo>
                  <a:cubicBezTo>
                    <a:pt x="6069" y="3240"/>
                    <a:pt x="6069" y="3240"/>
                    <a:pt x="6069" y="3240"/>
                  </a:cubicBezTo>
                  <a:cubicBezTo>
                    <a:pt x="4427" y="11425"/>
                    <a:pt x="4427" y="11425"/>
                    <a:pt x="4427" y="11425"/>
                  </a:cubicBezTo>
                  <a:cubicBezTo>
                    <a:pt x="1857" y="11425"/>
                    <a:pt x="1857" y="11425"/>
                    <a:pt x="1857" y="11425"/>
                  </a:cubicBezTo>
                  <a:lnTo>
                    <a:pt x="1857" y="2785"/>
                  </a:lnTo>
                  <a:close/>
                  <a:moveTo>
                    <a:pt x="15066" y="18815"/>
                  </a:moveTo>
                  <a:cubicBezTo>
                    <a:pt x="1857" y="18815"/>
                    <a:pt x="1857" y="18815"/>
                    <a:pt x="1857" y="18815"/>
                  </a:cubicBezTo>
                  <a:cubicBezTo>
                    <a:pt x="1857" y="12448"/>
                    <a:pt x="1857" y="12448"/>
                    <a:pt x="1857" y="12448"/>
                  </a:cubicBezTo>
                  <a:cubicBezTo>
                    <a:pt x="4963" y="12448"/>
                    <a:pt x="4963" y="12448"/>
                    <a:pt x="4963" y="12448"/>
                  </a:cubicBezTo>
                  <a:cubicBezTo>
                    <a:pt x="6069" y="6935"/>
                    <a:pt x="6069" y="6935"/>
                    <a:pt x="6069" y="6935"/>
                  </a:cubicBezTo>
                  <a:cubicBezTo>
                    <a:pt x="7140" y="12448"/>
                    <a:pt x="7140" y="12448"/>
                    <a:pt x="7140" y="12448"/>
                  </a:cubicBezTo>
                  <a:cubicBezTo>
                    <a:pt x="8569" y="12448"/>
                    <a:pt x="8569" y="12448"/>
                    <a:pt x="8569" y="12448"/>
                  </a:cubicBezTo>
                  <a:cubicBezTo>
                    <a:pt x="10354" y="18246"/>
                    <a:pt x="10354" y="18246"/>
                    <a:pt x="10354" y="18246"/>
                  </a:cubicBezTo>
                  <a:cubicBezTo>
                    <a:pt x="11746" y="12448"/>
                    <a:pt x="11746" y="12448"/>
                    <a:pt x="11746" y="12448"/>
                  </a:cubicBezTo>
                  <a:cubicBezTo>
                    <a:pt x="15066" y="12448"/>
                    <a:pt x="15066" y="12448"/>
                    <a:pt x="15066" y="12448"/>
                  </a:cubicBezTo>
                  <a:lnTo>
                    <a:pt x="15066" y="18815"/>
                  </a:lnTo>
                  <a:close/>
                  <a:moveTo>
                    <a:pt x="16959" y="7105"/>
                  </a:moveTo>
                  <a:cubicBezTo>
                    <a:pt x="17459" y="7105"/>
                    <a:pt x="17851" y="7674"/>
                    <a:pt x="17851" y="8413"/>
                  </a:cubicBezTo>
                  <a:cubicBezTo>
                    <a:pt x="17851" y="9152"/>
                    <a:pt x="17459" y="9720"/>
                    <a:pt x="16959" y="9720"/>
                  </a:cubicBezTo>
                  <a:cubicBezTo>
                    <a:pt x="16459" y="9720"/>
                    <a:pt x="16066" y="9152"/>
                    <a:pt x="16066" y="8413"/>
                  </a:cubicBezTo>
                  <a:cubicBezTo>
                    <a:pt x="16066" y="7674"/>
                    <a:pt x="16459" y="7105"/>
                    <a:pt x="16959" y="7105"/>
                  </a:cubicBezTo>
                  <a:close/>
                  <a:moveTo>
                    <a:pt x="18065" y="17223"/>
                  </a:moveTo>
                  <a:cubicBezTo>
                    <a:pt x="16316" y="17223"/>
                    <a:pt x="16316" y="17223"/>
                    <a:pt x="16316" y="17223"/>
                  </a:cubicBezTo>
                  <a:cubicBezTo>
                    <a:pt x="16316" y="15575"/>
                    <a:pt x="16316" y="15575"/>
                    <a:pt x="16316" y="15575"/>
                  </a:cubicBezTo>
                  <a:cubicBezTo>
                    <a:pt x="18065" y="15575"/>
                    <a:pt x="18065" y="15575"/>
                    <a:pt x="18065" y="15575"/>
                  </a:cubicBezTo>
                  <a:lnTo>
                    <a:pt x="18065" y="17223"/>
                  </a:lnTo>
                  <a:close/>
                  <a:moveTo>
                    <a:pt x="18065" y="14381"/>
                  </a:moveTo>
                  <a:cubicBezTo>
                    <a:pt x="16316" y="14381"/>
                    <a:pt x="16316" y="14381"/>
                    <a:pt x="16316" y="14381"/>
                  </a:cubicBezTo>
                  <a:cubicBezTo>
                    <a:pt x="16316" y="12733"/>
                    <a:pt x="16316" y="12733"/>
                    <a:pt x="16316" y="12733"/>
                  </a:cubicBezTo>
                  <a:cubicBezTo>
                    <a:pt x="18065" y="12733"/>
                    <a:pt x="18065" y="12733"/>
                    <a:pt x="18065" y="12733"/>
                  </a:cubicBezTo>
                  <a:lnTo>
                    <a:pt x="18065" y="14381"/>
                  </a:lnTo>
                  <a:close/>
                  <a:moveTo>
                    <a:pt x="20386" y="17223"/>
                  </a:moveTo>
                  <a:cubicBezTo>
                    <a:pt x="18637" y="17223"/>
                    <a:pt x="18637" y="17223"/>
                    <a:pt x="18637" y="17223"/>
                  </a:cubicBezTo>
                  <a:cubicBezTo>
                    <a:pt x="18637" y="15575"/>
                    <a:pt x="18637" y="15575"/>
                    <a:pt x="18637" y="15575"/>
                  </a:cubicBezTo>
                  <a:cubicBezTo>
                    <a:pt x="20386" y="15575"/>
                    <a:pt x="20386" y="15575"/>
                    <a:pt x="20386" y="15575"/>
                  </a:cubicBezTo>
                  <a:lnTo>
                    <a:pt x="20386" y="17223"/>
                  </a:lnTo>
                  <a:close/>
                  <a:moveTo>
                    <a:pt x="20386" y="14381"/>
                  </a:moveTo>
                  <a:cubicBezTo>
                    <a:pt x="18637" y="14381"/>
                    <a:pt x="18637" y="14381"/>
                    <a:pt x="18637" y="14381"/>
                  </a:cubicBezTo>
                  <a:cubicBezTo>
                    <a:pt x="18637" y="12733"/>
                    <a:pt x="18637" y="12733"/>
                    <a:pt x="18637" y="12733"/>
                  </a:cubicBezTo>
                  <a:cubicBezTo>
                    <a:pt x="20386" y="12733"/>
                    <a:pt x="20386" y="12733"/>
                    <a:pt x="20386" y="12733"/>
                  </a:cubicBezTo>
                  <a:lnTo>
                    <a:pt x="20386" y="14381"/>
                  </a:lnTo>
                  <a:close/>
                  <a:moveTo>
                    <a:pt x="19636" y="9720"/>
                  </a:moveTo>
                  <a:cubicBezTo>
                    <a:pt x="19172" y="9720"/>
                    <a:pt x="18744" y="9152"/>
                    <a:pt x="18744" y="8413"/>
                  </a:cubicBezTo>
                  <a:cubicBezTo>
                    <a:pt x="18744" y="7674"/>
                    <a:pt x="19172" y="7105"/>
                    <a:pt x="19636" y="7105"/>
                  </a:cubicBezTo>
                  <a:cubicBezTo>
                    <a:pt x="20136" y="7105"/>
                    <a:pt x="20529" y="7674"/>
                    <a:pt x="20529" y="8413"/>
                  </a:cubicBezTo>
                  <a:cubicBezTo>
                    <a:pt x="20529" y="9152"/>
                    <a:pt x="20136" y="9720"/>
                    <a:pt x="19636" y="9720"/>
                  </a:cubicBezTo>
                  <a:close/>
                  <a:moveTo>
                    <a:pt x="19636" y="6139"/>
                  </a:moveTo>
                  <a:cubicBezTo>
                    <a:pt x="19172" y="6139"/>
                    <a:pt x="18744" y="5571"/>
                    <a:pt x="18744" y="4832"/>
                  </a:cubicBezTo>
                  <a:cubicBezTo>
                    <a:pt x="18744" y="4093"/>
                    <a:pt x="19172" y="3524"/>
                    <a:pt x="19636" y="3524"/>
                  </a:cubicBezTo>
                  <a:cubicBezTo>
                    <a:pt x="20136" y="3524"/>
                    <a:pt x="20529" y="4093"/>
                    <a:pt x="20529" y="4832"/>
                  </a:cubicBezTo>
                  <a:cubicBezTo>
                    <a:pt x="20529" y="5571"/>
                    <a:pt x="20136" y="6139"/>
                    <a:pt x="19636" y="6139"/>
                  </a:cubicBezTo>
                  <a:close/>
                </a:path>
              </a:pathLst>
            </a:custGeom>
            <a:gradFill>
              <a:gsLst>
                <a:gs pos="0">
                  <a:srgbClr val="F2DD98"/>
                </a:gs>
                <a:gs pos="100000">
                  <a:srgbClr val="9DA066"/>
                </a:gs>
              </a:gsLst>
              <a:lin ang="5400000"/>
            </a:gradFill>
            <a:ln w="12700">
              <a:miter lim="400000"/>
            </a:ln>
          </p:spPr>
          <p:txBody>
            <a:bodyPr lIns="31931" tIns="31931" rIns="31931" bIns="31931" anchor="ctr"/>
            <a:lstStyle/>
            <a:p>
              <a:pPr algn="ctr" defTabSz="410845" hangingPunct="0">
                <a:defRPr sz="6000">
                  <a:solidFill>
                    <a:srgbClr val="FFFFFF"/>
                  </a:solidFill>
                </a:defRPr>
              </a:pPr>
              <a:endParaRPr sz="2700" b="1" kern="0" dirty="0">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nvGrpSpPr>
            <p:cNvPr id="38" name="Group 1"/>
            <p:cNvGrpSpPr/>
            <p:nvPr/>
          </p:nvGrpSpPr>
          <p:grpSpPr>
            <a:xfrm>
              <a:off x="3972705" y="2694804"/>
              <a:ext cx="2425222" cy="1533245"/>
              <a:chOff x="10650930" y="6175066"/>
              <a:chExt cx="3752779" cy="2021993"/>
            </a:xfrm>
          </p:grpSpPr>
          <p:sp>
            <p:nvSpPr>
              <p:cNvPr id="84" name="Freeform 6"/>
              <p:cNvSpPr/>
              <p:nvPr/>
            </p:nvSpPr>
            <p:spPr>
              <a:xfrm>
                <a:off x="10650930" y="6175066"/>
                <a:ext cx="3752779" cy="2021993"/>
              </a:xfrm>
              <a:custGeom>
                <a:avLst/>
                <a:gdLst/>
                <a:ahLst/>
                <a:cxnLst>
                  <a:cxn ang="0">
                    <a:pos x="wd2" y="hd2"/>
                  </a:cxn>
                  <a:cxn ang="5400000">
                    <a:pos x="wd2" y="hd2"/>
                  </a:cxn>
                  <a:cxn ang="10800000">
                    <a:pos x="wd2" y="hd2"/>
                  </a:cxn>
                  <a:cxn ang="16200000">
                    <a:pos x="wd2" y="hd2"/>
                  </a:cxn>
                </a:cxnLst>
                <a:rect l="0" t="0" r="r" b="b"/>
                <a:pathLst>
                  <a:path w="21069" h="21212" extrusionOk="0">
                    <a:moveTo>
                      <a:pt x="4192" y="6175"/>
                    </a:moveTo>
                    <a:cubicBezTo>
                      <a:pt x="4192" y="6175"/>
                      <a:pt x="4881" y="443"/>
                      <a:pt x="8768" y="27"/>
                    </a:cubicBezTo>
                    <a:cubicBezTo>
                      <a:pt x="12606" y="-388"/>
                      <a:pt x="13590" y="4098"/>
                      <a:pt x="13590" y="4098"/>
                    </a:cubicBezTo>
                    <a:cubicBezTo>
                      <a:pt x="13590" y="4098"/>
                      <a:pt x="15755" y="2852"/>
                      <a:pt x="17428" y="5760"/>
                    </a:cubicBezTo>
                    <a:cubicBezTo>
                      <a:pt x="18658" y="7754"/>
                      <a:pt x="18412" y="10578"/>
                      <a:pt x="18412" y="10578"/>
                    </a:cubicBezTo>
                    <a:cubicBezTo>
                      <a:pt x="18412" y="10578"/>
                      <a:pt x="21069" y="11409"/>
                      <a:pt x="21069" y="15895"/>
                    </a:cubicBezTo>
                    <a:cubicBezTo>
                      <a:pt x="21069" y="20381"/>
                      <a:pt x="18658" y="21212"/>
                      <a:pt x="18658" y="21212"/>
                    </a:cubicBezTo>
                    <a:cubicBezTo>
                      <a:pt x="3454" y="21212"/>
                      <a:pt x="3454" y="21212"/>
                      <a:pt x="3454" y="21212"/>
                    </a:cubicBezTo>
                    <a:cubicBezTo>
                      <a:pt x="3454" y="21212"/>
                      <a:pt x="-531" y="19883"/>
                      <a:pt x="59" y="12655"/>
                    </a:cubicBezTo>
                    <a:cubicBezTo>
                      <a:pt x="551" y="6507"/>
                      <a:pt x="4192" y="6175"/>
                      <a:pt x="4192" y="6175"/>
                    </a:cubicBezTo>
                    <a:close/>
                  </a:path>
                </a:pathLst>
              </a:custGeom>
              <a:gradFill flip="none" rotWithShape="1">
                <a:gsLst>
                  <a:gs pos="100000">
                    <a:srgbClr val="0076BA">
                      <a:lumMod val="60000"/>
                      <a:lumOff val="40000"/>
                      <a:alpha val="31000"/>
                    </a:srgbClr>
                  </a:gs>
                  <a:gs pos="56000">
                    <a:srgbClr val="0096FF">
                      <a:alpha val="0"/>
                    </a:srgbClr>
                  </a:gs>
                </a:gsLst>
                <a:path path="rect">
                  <a:fillToRect l="100000" t="100000"/>
                </a:path>
                <a:tileRect r="-100000" b="-100000"/>
              </a:gradFill>
              <a:ln w="50800" cap="flat">
                <a:solidFill>
                  <a:srgbClr val="01A6F1">
                    <a:alpha val="38000"/>
                  </a:srgbClr>
                </a:solidFill>
                <a:prstDash val="solid"/>
                <a:miter lim="8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sz="3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85" name="TextBox 610"/>
              <p:cNvSpPr txBox="1"/>
              <p:nvPr/>
            </p:nvSpPr>
            <p:spPr>
              <a:xfrm>
                <a:off x="11020642" y="7261745"/>
                <a:ext cx="2793969" cy="450339"/>
              </a:xfrm>
              <a:prstGeom prst="rect">
                <a:avLst/>
              </a:prstGeom>
              <a:ln w="12700">
                <a:miter lim="400000"/>
              </a:ln>
            </p:spPr>
            <p:txBody>
              <a:bodyPr wrap="square" lIns="31931" tIns="31931" rIns="31931" bIns="31931">
                <a:spAutoFit/>
              </a:bodyPr>
              <a:lstStyle>
                <a:lvl1pPr algn="ctr">
                  <a:defRPr sz="6000">
                    <a:solidFill>
                      <a:srgbClr val="BFBFBF"/>
                    </a:solidFill>
                  </a:defRPr>
                </a:lvl1pPr>
              </a:lstStyle>
              <a:p>
                <a:pPr marL="0" marR="0" lvl="0" indent="0" algn="ctr" defTabSz="410845" eaLnBrk="1" fontAlgn="auto" latinLnBrk="0" hangingPunct="0">
                  <a:lnSpc>
                    <a:spcPct val="100000"/>
                  </a:lnSpc>
                  <a:spcBef>
                    <a:spcPts val="0"/>
                  </a:spcBef>
                  <a:spcAft>
                    <a:spcPts val="0"/>
                  </a:spcAft>
                  <a:buClrTx/>
                  <a:buSzTx/>
                  <a:buFontTx/>
                  <a:buNone/>
                  <a:defRPr/>
                </a:pPr>
                <a:r>
                  <a:rPr lang="zh-CN" altLang="en-US" sz="18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云数据</a:t>
                </a:r>
                <a:r>
                  <a:rPr lang="zh-CN" altLang="en-US" sz="18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中心</a:t>
                </a:r>
                <a:endParaRPr sz="18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grpSp>
          <p:nvGrpSpPr>
            <p:cNvPr id="39" name="组合 38"/>
            <p:cNvGrpSpPr/>
            <p:nvPr/>
          </p:nvGrpSpPr>
          <p:grpSpPr>
            <a:xfrm>
              <a:off x="677081" y="1527799"/>
              <a:ext cx="3553700" cy="3053943"/>
              <a:chOff x="774891" y="1437984"/>
              <a:chExt cx="3553700" cy="3053943"/>
            </a:xfrm>
          </p:grpSpPr>
          <p:sp>
            <p:nvSpPr>
              <p:cNvPr id="43" name="Freeform 509"/>
              <p:cNvSpPr/>
              <p:nvPr/>
            </p:nvSpPr>
            <p:spPr>
              <a:xfrm flipH="1" flipV="1">
                <a:off x="1986618" y="3734289"/>
                <a:ext cx="2083895" cy="5251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8" y="894"/>
                      <a:pt x="4328" y="894"/>
                      <a:pt x="4328" y="894"/>
                    </a:cubicBezTo>
                    <a:cubicBezTo>
                      <a:pt x="4440" y="331"/>
                      <a:pt x="4676" y="0"/>
                      <a:pt x="4927" y="0"/>
                    </a:cubicBezTo>
                    <a:cubicBezTo>
                      <a:pt x="21238" y="0"/>
                      <a:pt x="21238" y="0"/>
                      <a:pt x="21238" y="0"/>
                    </a:cubicBezTo>
                    <a:cubicBezTo>
                      <a:pt x="21433" y="0"/>
                      <a:pt x="21600" y="398"/>
                      <a:pt x="21600" y="861"/>
                    </a:cubicBezTo>
                    <a:cubicBezTo>
                      <a:pt x="21600" y="1789"/>
                      <a:pt x="21600" y="1789"/>
                      <a:pt x="21600" y="1789"/>
                    </a:cubicBezTo>
                  </a:path>
                </a:pathLst>
              </a:custGeom>
              <a:ln w="12700">
                <a:solidFill>
                  <a:srgbClr val="A9A9A9">
                    <a:lumMod val="50000"/>
                  </a:srgbClr>
                </a:solidFill>
                <a:miter/>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sz="27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44" name="Freeform 509"/>
              <p:cNvSpPr/>
              <p:nvPr/>
            </p:nvSpPr>
            <p:spPr>
              <a:xfrm flipH="1">
                <a:off x="2447493" y="2431462"/>
                <a:ext cx="1699752" cy="8467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8" y="894"/>
                      <a:pt x="4328" y="894"/>
                      <a:pt x="4328" y="894"/>
                    </a:cubicBezTo>
                    <a:cubicBezTo>
                      <a:pt x="4440" y="331"/>
                      <a:pt x="4676" y="0"/>
                      <a:pt x="4927" y="0"/>
                    </a:cubicBezTo>
                    <a:cubicBezTo>
                      <a:pt x="21238" y="0"/>
                      <a:pt x="21238" y="0"/>
                      <a:pt x="21238" y="0"/>
                    </a:cubicBezTo>
                    <a:cubicBezTo>
                      <a:pt x="21433" y="0"/>
                      <a:pt x="21600" y="398"/>
                      <a:pt x="21600" y="861"/>
                    </a:cubicBezTo>
                    <a:cubicBezTo>
                      <a:pt x="21600" y="1789"/>
                      <a:pt x="21600" y="1789"/>
                      <a:pt x="21600" y="1789"/>
                    </a:cubicBezTo>
                  </a:path>
                </a:pathLst>
              </a:custGeom>
              <a:ln w="12700">
                <a:solidFill>
                  <a:srgbClr val="A9A9A9">
                    <a:lumMod val="50000"/>
                  </a:srgbClr>
                </a:solidFill>
                <a:miter/>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sz="27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45" name="Rectangle 4"/>
              <p:cNvSpPr/>
              <p:nvPr/>
            </p:nvSpPr>
            <p:spPr>
              <a:xfrm>
                <a:off x="2751856" y="3345414"/>
                <a:ext cx="1203405" cy="675296"/>
              </a:xfrm>
              <a:prstGeom prst="rect">
                <a:avLst/>
              </a:prstGeom>
            </p:spPr>
            <p:txBody>
              <a:bodyPr wrap="square">
                <a:spAutoFit/>
              </a:bodyPr>
              <a:lstStyle/>
              <a:p>
                <a:pPr marL="0" marR="0" lvl="0" indent="0" defTabSz="41084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2018</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年</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84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2.5</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亿台</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84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下降</a:t>
                </a: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1.3%</a:t>
                </a:r>
                <a:endPar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p:txBody>
          </p:sp>
          <p:sp>
            <p:nvSpPr>
              <p:cNvPr id="46" name="Rectangle 7"/>
              <p:cNvSpPr/>
              <p:nvPr/>
            </p:nvSpPr>
            <p:spPr>
              <a:xfrm>
                <a:off x="2751856" y="1437984"/>
                <a:ext cx="1576735" cy="675296"/>
              </a:xfrm>
              <a:prstGeom prst="rect">
                <a:avLst/>
              </a:prstGeom>
            </p:spPr>
            <p:txBody>
              <a:bodyPr wrap="square">
                <a:spAutoFit/>
              </a:bodyPr>
              <a:lstStyle/>
              <a:p>
                <a:pPr marL="0" marR="0" lvl="0" indent="0" defTabSz="41084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2018</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年</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84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16</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亿部</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84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增长</a:t>
                </a: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1.2%</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p:txBody>
          </p:sp>
          <p:sp>
            <p:nvSpPr>
              <p:cNvPr id="47" name="矩形 46"/>
              <p:cNvSpPr/>
              <p:nvPr/>
            </p:nvSpPr>
            <p:spPr>
              <a:xfrm>
                <a:off x="2318872" y="3996322"/>
                <a:ext cx="1105899" cy="289413"/>
              </a:xfrm>
              <a:prstGeom prst="rect">
                <a:avLst/>
              </a:prstGeom>
            </p:spPr>
            <p:txBody>
              <a:bodyPr wrap="none">
                <a:spAutoFit/>
              </a:bodyPr>
              <a:lstStyle/>
              <a:p>
                <a:pPr defTabSz="914400">
                  <a:defRPr/>
                </a:pPr>
                <a:r>
                  <a:rPr lang="zh-CN" altLang="en-US" sz="1200" kern="0" dirty="0">
                    <a:latin typeface="微软雅黑" panose="020B0503020204020204" pitchFamily="34" charset="-122"/>
                    <a:ea typeface="微软雅黑" panose="020B0503020204020204" pitchFamily="34" charset="-122"/>
                  </a:rPr>
                  <a:t>连续</a:t>
                </a:r>
                <a:r>
                  <a:rPr lang="en-US" altLang="zh-CN" sz="1200" kern="0" dirty="0">
                    <a:latin typeface="微软雅黑" panose="020B0503020204020204" pitchFamily="34" charset="-122"/>
                    <a:ea typeface="微软雅黑" panose="020B0503020204020204" pitchFamily="34" charset="-122"/>
                  </a:rPr>
                  <a:t>7</a:t>
                </a:r>
                <a:r>
                  <a:rPr lang="zh-CN" altLang="en-US" sz="1200" kern="0" dirty="0">
                    <a:latin typeface="微软雅黑" panose="020B0503020204020204" pitchFamily="34" charset="-122"/>
                    <a:ea typeface="微软雅黑" panose="020B0503020204020204" pitchFamily="34" charset="-122"/>
                  </a:rPr>
                  <a:t>年下滑</a:t>
                </a:r>
                <a:endParaRPr lang="zh-CN" altLang="en-US" sz="1200" kern="0" dirty="0">
                  <a:latin typeface="微软雅黑" panose="020B0503020204020204" pitchFamily="34" charset="-122"/>
                  <a:ea typeface="微软雅黑" panose="020B0503020204020204" pitchFamily="34" charset="-122"/>
                </a:endParaRPr>
              </a:p>
            </p:txBody>
          </p:sp>
          <p:sp>
            <p:nvSpPr>
              <p:cNvPr id="48" name="Freeform 139"/>
              <p:cNvSpPr/>
              <p:nvPr/>
            </p:nvSpPr>
            <p:spPr bwMode="auto">
              <a:xfrm rot="17398936">
                <a:off x="2198945" y="1785903"/>
                <a:ext cx="774591" cy="274870"/>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solidFill>
                <a:srgbClr val="0070C0">
                  <a:alpha val="7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Helvetica Neue Medium"/>
                </a:endParaRPr>
              </a:p>
            </p:txBody>
          </p:sp>
          <p:sp>
            <p:nvSpPr>
              <p:cNvPr id="49" name="矩形 48"/>
              <p:cNvSpPr/>
              <p:nvPr/>
            </p:nvSpPr>
            <p:spPr>
              <a:xfrm>
                <a:off x="2751856" y="2160554"/>
                <a:ext cx="847765" cy="28941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连续增长</a:t>
                </a:r>
                <a:endPar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nvGrpSpPr>
              <p:cNvPr id="50" name="Group 5"/>
              <p:cNvGrpSpPr/>
              <p:nvPr/>
            </p:nvGrpSpPr>
            <p:grpSpPr>
              <a:xfrm>
                <a:off x="814035" y="3082438"/>
                <a:ext cx="1223932" cy="1409489"/>
                <a:chOff x="1144879" y="3812635"/>
                <a:chExt cx="1773316" cy="2228937"/>
              </a:xfrm>
            </p:grpSpPr>
            <p:sp>
              <p:nvSpPr>
                <p:cNvPr id="77" name="Freeform 14"/>
                <p:cNvSpPr>
                  <a:spLocks noEditPoints="1"/>
                </p:cNvSpPr>
                <p:nvPr/>
              </p:nvSpPr>
              <p:spPr bwMode="auto">
                <a:xfrm>
                  <a:off x="1366523" y="4699961"/>
                  <a:ext cx="627253" cy="582999"/>
                </a:xfrm>
                <a:custGeom>
                  <a:avLst/>
                  <a:gdLst>
                    <a:gd name="T0" fmla="*/ 78 w 80"/>
                    <a:gd name="T1" fmla="*/ 0 h 62"/>
                    <a:gd name="T2" fmla="*/ 2 w 80"/>
                    <a:gd name="T3" fmla="*/ 0 h 62"/>
                    <a:gd name="T4" fmla="*/ 0 w 80"/>
                    <a:gd name="T5" fmla="*/ 3 h 62"/>
                    <a:gd name="T6" fmla="*/ 0 w 80"/>
                    <a:gd name="T7" fmla="*/ 49 h 62"/>
                    <a:gd name="T8" fmla="*/ 2 w 80"/>
                    <a:gd name="T9" fmla="*/ 51 h 62"/>
                    <a:gd name="T10" fmla="*/ 38 w 80"/>
                    <a:gd name="T11" fmla="*/ 51 h 62"/>
                    <a:gd name="T12" fmla="*/ 38 w 80"/>
                    <a:gd name="T13" fmla="*/ 58 h 62"/>
                    <a:gd name="T14" fmla="*/ 19 w 80"/>
                    <a:gd name="T15" fmla="*/ 58 h 62"/>
                    <a:gd name="T16" fmla="*/ 17 w 80"/>
                    <a:gd name="T17" fmla="*/ 60 h 62"/>
                    <a:gd name="T18" fmla="*/ 19 w 80"/>
                    <a:gd name="T19" fmla="*/ 62 h 62"/>
                    <a:gd name="T20" fmla="*/ 61 w 80"/>
                    <a:gd name="T21" fmla="*/ 62 h 62"/>
                    <a:gd name="T22" fmla="*/ 63 w 80"/>
                    <a:gd name="T23" fmla="*/ 60 h 62"/>
                    <a:gd name="T24" fmla="*/ 61 w 80"/>
                    <a:gd name="T25" fmla="*/ 58 h 62"/>
                    <a:gd name="T26" fmla="*/ 42 w 80"/>
                    <a:gd name="T27" fmla="*/ 58 h 62"/>
                    <a:gd name="T28" fmla="*/ 42 w 80"/>
                    <a:gd name="T29" fmla="*/ 51 h 62"/>
                    <a:gd name="T30" fmla="*/ 78 w 80"/>
                    <a:gd name="T31" fmla="*/ 51 h 62"/>
                    <a:gd name="T32" fmla="*/ 80 w 80"/>
                    <a:gd name="T33" fmla="*/ 49 h 62"/>
                    <a:gd name="T34" fmla="*/ 80 w 80"/>
                    <a:gd name="T35" fmla="*/ 3 h 62"/>
                    <a:gd name="T36" fmla="*/ 78 w 80"/>
                    <a:gd name="T37" fmla="*/ 0 h 62"/>
                    <a:gd name="T38" fmla="*/ 76 w 80"/>
                    <a:gd name="T39" fmla="*/ 47 h 62"/>
                    <a:gd name="T40" fmla="*/ 4 w 80"/>
                    <a:gd name="T41" fmla="*/ 47 h 62"/>
                    <a:gd name="T42" fmla="*/ 4 w 80"/>
                    <a:gd name="T43" fmla="*/ 4 h 62"/>
                    <a:gd name="T44" fmla="*/ 76 w 80"/>
                    <a:gd name="T45" fmla="*/ 4 h 62"/>
                    <a:gd name="T46" fmla="*/ 76 w 80"/>
                    <a:gd name="T47"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2">
                      <a:moveTo>
                        <a:pt x="78" y="0"/>
                      </a:moveTo>
                      <a:cubicBezTo>
                        <a:pt x="2" y="0"/>
                        <a:pt x="2" y="0"/>
                        <a:pt x="2" y="0"/>
                      </a:cubicBezTo>
                      <a:cubicBezTo>
                        <a:pt x="1" y="0"/>
                        <a:pt x="0" y="2"/>
                        <a:pt x="0" y="3"/>
                      </a:cubicBezTo>
                      <a:cubicBezTo>
                        <a:pt x="0" y="49"/>
                        <a:pt x="0" y="49"/>
                        <a:pt x="0" y="49"/>
                      </a:cubicBezTo>
                      <a:cubicBezTo>
                        <a:pt x="0" y="50"/>
                        <a:pt x="1" y="51"/>
                        <a:pt x="2" y="51"/>
                      </a:cubicBezTo>
                      <a:cubicBezTo>
                        <a:pt x="38" y="51"/>
                        <a:pt x="38" y="51"/>
                        <a:pt x="38" y="51"/>
                      </a:cubicBezTo>
                      <a:cubicBezTo>
                        <a:pt x="38" y="58"/>
                        <a:pt x="38" y="58"/>
                        <a:pt x="38" y="58"/>
                      </a:cubicBezTo>
                      <a:cubicBezTo>
                        <a:pt x="19" y="58"/>
                        <a:pt x="19" y="58"/>
                        <a:pt x="19" y="58"/>
                      </a:cubicBezTo>
                      <a:cubicBezTo>
                        <a:pt x="18" y="58"/>
                        <a:pt x="17" y="59"/>
                        <a:pt x="17" y="60"/>
                      </a:cubicBezTo>
                      <a:cubicBezTo>
                        <a:pt x="17" y="61"/>
                        <a:pt x="18" y="62"/>
                        <a:pt x="19" y="62"/>
                      </a:cubicBezTo>
                      <a:cubicBezTo>
                        <a:pt x="61" y="62"/>
                        <a:pt x="61" y="62"/>
                        <a:pt x="61" y="62"/>
                      </a:cubicBezTo>
                      <a:cubicBezTo>
                        <a:pt x="62" y="62"/>
                        <a:pt x="63" y="61"/>
                        <a:pt x="63" y="60"/>
                      </a:cubicBezTo>
                      <a:cubicBezTo>
                        <a:pt x="63" y="59"/>
                        <a:pt x="62" y="58"/>
                        <a:pt x="61" y="58"/>
                      </a:cubicBezTo>
                      <a:cubicBezTo>
                        <a:pt x="42" y="58"/>
                        <a:pt x="42" y="58"/>
                        <a:pt x="42" y="58"/>
                      </a:cubicBezTo>
                      <a:cubicBezTo>
                        <a:pt x="42" y="51"/>
                        <a:pt x="42" y="51"/>
                        <a:pt x="42" y="51"/>
                      </a:cubicBezTo>
                      <a:cubicBezTo>
                        <a:pt x="78" y="51"/>
                        <a:pt x="78" y="51"/>
                        <a:pt x="78" y="51"/>
                      </a:cubicBezTo>
                      <a:cubicBezTo>
                        <a:pt x="79" y="51"/>
                        <a:pt x="80" y="50"/>
                        <a:pt x="80" y="49"/>
                      </a:cubicBezTo>
                      <a:cubicBezTo>
                        <a:pt x="80" y="3"/>
                        <a:pt x="80" y="3"/>
                        <a:pt x="80" y="3"/>
                      </a:cubicBezTo>
                      <a:cubicBezTo>
                        <a:pt x="80" y="2"/>
                        <a:pt x="79" y="0"/>
                        <a:pt x="78" y="0"/>
                      </a:cubicBezTo>
                      <a:close/>
                      <a:moveTo>
                        <a:pt x="76" y="47"/>
                      </a:moveTo>
                      <a:cubicBezTo>
                        <a:pt x="4" y="47"/>
                        <a:pt x="4" y="47"/>
                        <a:pt x="4" y="47"/>
                      </a:cubicBezTo>
                      <a:cubicBezTo>
                        <a:pt x="4" y="4"/>
                        <a:pt x="4" y="4"/>
                        <a:pt x="4" y="4"/>
                      </a:cubicBezTo>
                      <a:cubicBezTo>
                        <a:pt x="76" y="4"/>
                        <a:pt x="76" y="4"/>
                        <a:pt x="76" y="4"/>
                      </a:cubicBezTo>
                      <a:lnTo>
                        <a:pt x="76" y="47"/>
                      </a:lnTo>
                      <a:close/>
                    </a:path>
                  </a:pathLst>
                </a:custGeom>
                <a:solidFill>
                  <a:srgbClr val="A9A9A9">
                    <a:lumMod val="50000"/>
                  </a:srgbClr>
                </a:solidFill>
                <a:ln>
                  <a:noFill/>
                </a:ln>
              </p:spPr>
              <p:txBody>
                <a:bodyPr vert="horz" wrap="square" lIns="45720" tIns="22860" rIns="45720" bIns="22860" numCol="1" anchor="t" anchorCtr="0" compatLnSpc="1"/>
                <a:lstStyle/>
                <a:p>
                  <a:pPr marL="0" marR="0" lvl="0" indent="0" algn="ctr" defTabSz="410845" eaLnBrk="1"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sp>
              <p:nvSpPr>
                <p:cNvPr id="78" name="Freeform 427"/>
                <p:cNvSpPr/>
                <p:nvPr/>
              </p:nvSpPr>
              <p:spPr>
                <a:xfrm>
                  <a:off x="1144879" y="4415030"/>
                  <a:ext cx="1715482" cy="9920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379"/>
                      </a:lnTo>
                      <a:lnTo>
                        <a:pt x="13716" y="8379"/>
                      </a:lnTo>
                      <a:lnTo>
                        <a:pt x="13716" y="0"/>
                      </a:lnTo>
                      <a:lnTo>
                        <a:pt x="0" y="0"/>
                      </a:lnTo>
                      <a:close/>
                    </a:path>
                  </a:pathLst>
                </a:custGeom>
                <a:ln w="12700">
                  <a:solidFill>
                    <a:srgbClr val="A9A9A9">
                      <a:lumMod val="50000"/>
                    </a:srgbClr>
                  </a:solidFill>
                  <a:miter/>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79" name="Freeform 424"/>
                <p:cNvSpPr/>
                <p:nvPr/>
              </p:nvSpPr>
              <p:spPr>
                <a:xfrm>
                  <a:off x="1144879" y="4146031"/>
                  <a:ext cx="1103254" cy="2311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A9A9A9">
                    <a:lumMod val="50000"/>
                    <a:alpha val="70000"/>
                  </a:srgbClr>
                </a:solidFill>
                <a:ln w="12700">
                  <a:miter lim="400000"/>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5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0" name="Freeform 390"/>
                <p:cNvSpPr/>
                <p:nvPr/>
              </p:nvSpPr>
              <p:spPr>
                <a:xfrm>
                  <a:off x="2242634" y="3812635"/>
                  <a:ext cx="675561" cy="2731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1014"/>
                      </a:lnTo>
                      <a:lnTo>
                        <a:pt x="21600" y="21600"/>
                      </a:lnTo>
                      <a:lnTo>
                        <a:pt x="0" y="21600"/>
                      </a:lnTo>
                      <a:lnTo>
                        <a:pt x="5400" y="11014"/>
                      </a:lnTo>
                      <a:lnTo>
                        <a:pt x="10800" y="0"/>
                      </a:lnTo>
                      <a:close/>
                    </a:path>
                  </a:pathLst>
                </a:custGeom>
                <a:solidFill>
                  <a:srgbClr val="A9A9A9">
                    <a:lumMod val="50000"/>
                    <a:alpha val="70000"/>
                  </a:srgbClr>
                </a:solidFill>
                <a:ln w="12700" cap="flat">
                  <a:noFill/>
                  <a:miter lim="4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1" name="TextBox 2"/>
                <p:cNvSpPr txBox="1"/>
                <p:nvPr/>
              </p:nvSpPr>
              <p:spPr>
                <a:xfrm>
                  <a:off x="1488765" y="4762141"/>
                  <a:ext cx="362317" cy="357430"/>
                </a:xfrm>
                <a:prstGeom prst="rect">
                  <a:avLst/>
                </a:prstGeom>
                <a:noFill/>
                <a:ln w="12700" cap="flat">
                  <a:noFill/>
                  <a:miter lim="400000"/>
                </a:ln>
                <a:effectLst/>
                <a:sp3d/>
              </p:spPr>
              <p:txBody>
                <a:bodyPr rot="0" spcFirstLastPara="1" vertOverflow="overflow" horzOverflow="overflow" vert="horz" wrap="none" lIns="35719" tIns="35719" rIns="35719" bIns="35719" numCol="1" spcCol="38100" rtlCol="0" anchor="ctr">
                  <a:spAutoFit/>
                </a:bodyPr>
                <a:lstStyle/>
                <a:p>
                  <a:pPr marL="0" marR="0" lvl="0" indent="0" algn="ctr" defTabSz="410845" eaLnBrk="1" fontAlgn="auto" latinLnBrk="0" hangingPunct="0">
                    <a:lnSpc>
                      <a:spcPct val="100000"/>
                    </a:lnSpc>
                    <a:spcBef>
                      <a:spcPts val="0"/>
                    </a:spcBef>
                    <a:spcAft>
                      <a:spcPts val="0"/>
                    </a:spcAft>
                    <a:buClrTx/>
                    <a:buSzTx/>
                    <a:buFontTx/>
                    <a:buNone/>
                    <a:defRPr/>
                  </a:pPr>
                  <a:r>
                    <a:rPr kumimoji="0" lang="en-US" altLang="zh-CN" sz="1000" b="1" i="0" u="none" strike="noStrike" kern="0" cap="none" spc="0" normalizeH="0" baseline="0" noProof="0" dirty="0" smtClean="0">
                      <a:ln>
                        <a:noFill/>
                      </a:ln>
                      <a:effectLst/>
                      <a:uLnTx/>
                      <a:uFillTx/>
                      <a:latin typeface="Arial Unicode MS" panose="020B0604020202020204" pitchFamily="34" charset="-122"/>
                      <a:ea typeface="Arial Unicode MS" panose="020B0604020202020204" pitchFamily="34" charset="-122"/>
                      <a:cs typeface="Arial Unicode MS" panose="020B0604020202020204" pitchFamily="34" charset="-122"/>
                      <a:sym typeface="Helvetica Neue"/>
                    </a:rPr>
                    <a:t>PC</a:t>
                  </a:r>
                  <a:endParaRPr kumimoji="0" lang="zh-CN" altLang="en-US" sz="1000" b="1" i="0" u="none" strike="noStrike" kern="0" cap="none" spc="0" normalizeH="0" baseline="0" noProof="0" dirty="0" smtClean="0">
                    <a:ln>
                      <a:noFill/>
                    </a:ln>
                    <a:effectLst/>
                    <a:uLnTx/>
                    <a:uFillTx/>
                    <a:latin typeface="Arial Unicode MS" panose="020B0604020202020204" pitchFamily="34" charset="-122"/>
                    <a:ea typeface="Arial Unicode MS" panose="020B0604020202020204" pitchFamily="34" charset="-122"/>
                    <a:cs typeface="Arial Unicode MS" panose="020B0604020202020204" pitchFamily="34" charset="-122"/>
                    <a:sym typeface="Helvetica Neue"/>
                  </a:endParaRPr>
                </a:p>
              </p:txBody>
            </p:sp>
            <p:sp>
              <p:nvSpPr>
                <p:cNvPr id="82" name="Freeform 380"/>
                <p:cNvSpPr/>
                <p:nvPr/>
              </p:nvSpPr>
              <p:spPr>
                <a:xfrm>
                  <a:off x="1144881" y="5479781"/>
                  <a:ext cx="1765709" cy="561791"/>
                </a:xfrm>
                <a:custGeom>
                  <a:avLst/>
                  <a:gdLst/>
                  <a:ahLst/>
                  <a:cxnLst>
                    <a:cxn ang="0">
                      <a:pos x="wd2" y="hd2"/>
                    </a:cxn>
                    <a:cxn ang="5400000">
                      <a:pos x="wd2" y="hd2"/>
                    </a:cxn>
                    <a:cxn ang="10800000">
                      <a:pos x="wd2" y="hd2"/>
                    </a:cxn>
                    <a:cxn ang="16200000">
                      <a:pos x="wd2" y="hd2"/>
                    </a:cxn>
                  </a:cxnLst>
                  <a:rect l="0" t="0" r="r" b="b"/>
                  <a:pathLst>
                    <a:path w="21600" h="21600" extrusionOk="0">
                      <a:moveTo>
                        <a:pt x="21130" y="21600"/>
                      </a:moveTo>
                      <a:cubicBezTo>
                        <a:pt x="470" y="21600"/>
                        <a:pt x="470" y="21600"/>
                        <a:pt x="470" y="21600"/>
                      </a:cubicBezTo>
                      <a:cubicBezTo>
                        <a:pt x="205" y="21600"/>
                        <a:pt x="0" y="16875"/>
                        <a:pt x="0" y="10800"/>
                      </a:cubicBezTo>
                      <a:cubicBezTo>
                        <a:pt x="0" y="10800"/>
                        <a:pt x="0" y="10800"/>
                        <a:pt x="0" y="10800"/>
                      </a:cubicBezTo>
                      <a:cubicBezTo>
                        <a:pt x="0" y="4725"/>
                        <a:pt x="205" y="0"/>
                        <a:pt x="470" y="0"/>
                      </a:cubicBezTo>
                      <a:cubicBezTo>
                        <a:pt x="21130" y="0"/>
                        <a:pt x="21130" y="0"/>
                        <a:pt x="21130" y="0"/>
                      </a:cubicBezTo>
                      <a:cubicBezTo>
                        <a:pt x="21395" y="0"/>
                        <a:pt x="21600" y="4725"/>
                        <a:pt x="21600" y="10800"/>
                      </a:cubicBezTo>
                      <a:cubicBezTo>
                        <a:pt x="21600" y="10800"/>
                        <a:pt x="21600" y="10800"/>
                        <a:pt x="21600" y="10800"/>
                      </a:cubicBezTo>
                      <a:cubicBezTo>
                        <a:pt x="21600" y="16875"/>
                        <a:pt x="21395" y="21600"/>
                        <a:pt x="21130" y="21600"/>
                      </a:cubicBezTo>
                      <a:close/>
                    </a:path>
                  </a:pathLst>
                </a:custGeom>
                <a:solidFill>
                  <a:srgbClr val="A9A9A9">
                    <a:lumMod val="50000"/>
                  </a:srgbClr>
                </a:solidFill>
                <a:ln w="12700">
                  <a:miter lim="400000"/>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r>
                    <a:rPr kumimoji="0" lang="zh-CN" altLang="en-US" sz="12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rPr>
                    <a:t>过去，</a:t>
                  </a:r>
                  <a:r>
                    <a:rPr kumimoji="0" lang="en-US" altLang="zh-CN" sz="12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rPr>
                    <a:t>PC</a:t>
                  </a:r>
                  <a:r>
                    <a:rPr kumimoji="0" lang="zh-CN" altLang="en-US" sz="12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rPr>
                    <a:t>接入</a:t>
                  </a:r>
                  <a:endParaRPr kumimoji="0" sz="12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83" name="Freeform 391"/>
                <p:cNvSpPr/>
                <p:nvPr/>
              </p:nvSpPr>
              <p:spPr>
                <a:xfrm>
                  <a:off x="2226761" y="4138199"/>
                  <a:ext cx="675561" cy="12753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906" y="2749"/>
                      </a:moveTo>
                      <a:lnTo>
                        <a:pt x="5718" y="2749"/>
                      </a:lnTo>
                      <a:lnTo>
                        <a:pt x="5718" y="9583"/>
                      </a:lnTo>
                      <a:lnTo>
                        <a:pt x="1906" y="9583"/>
                      </a:lnTo>
                      <a:lnTo>
                        <a:pt x="1906" y="2749"/>
                      </a:lnTo>
                      <a:close/>
                      <a:moveTo>
                        <a:pt x="1906" y="12017"/>
                      </a:moveTo>
                      <a:lnTo>
                        <a:pt x="5718" y="12017"/>
                      </a:lnTo>
                      <a:lnTo>
                        <a:pt x="5718" y="18615"/>
                      </a:lnTo>
                      <a:lnTo>
                        <a:pt x="1906" y="18615"/>
                      </a:lnTo>
                      <a:lnTo>
                        <a:pt x="1906" y="12017"/>
                      </a:lnTo>
                      <a:close/>
                      <a:moveTo>
                        <a:pt x="6580" y="12017"/>
                      </a:moveTo>
                      <a:lnTo>
                        <a:pt x="10392" y="12017"/>
                      </a:lnTo>
                      <a:lnTo>
                        <a:pt x="10392" y="18615"/>
                      </a:lnTo>
                      <a:lnTo>
                        <a:pt x="6580" y="18615"/>
                      </a:lnTo>
                      <a:lnTo>
                        <a:pt x="6580" y="12017"/>
                      </a:lnTo>
                      <a:close/>
                      <a:moveTo>
                        <a:pt x="11254" y="12017"/>
                      </a:moveTo>
                      <a:lnTo>
                        <a:pt x="15020" y="12017"/>
                      </a:lnTo>
                      <a:lnTo>
                        <a:pt x="15020" y="18615"/>
                      </a:lnTo>
                      <a:lnTo>
                        <a:pt x="11254" y="18615"/>
                      </a:lnTo>
                      <a:lnTo>
                        <a:pt x="11254" y="12017"/>
                      </a:lnTo>
                      <a:close/>
                      <a:moveTo>
                        <a:pt x="6580" y="2749"/>
                      </a:moveTo>
                      <a:lnTo>
                        <a:pt x="10392" y="2749"/>
                      </a:lnTo>
                      <a:lnTo>
                        <a:pt x="10392" y="9583"/>
                      </a:lnTo>
                      <a:lnTo>
                        <a:pt x="6580" y="9583"/>
                      </a:lnTo>
                      <a:lnTo>
                        <a:pt x="6580" y="2749"/>
                      </a:lnTo>
                      <a:close/>
                      <a:moveTo>
                        <a:pt x="11254" y="2749"/>
                      </a:moveTo>
                      <a:lnTo>
                        <a:pt x="15020" y="2749"/>
                      </a:lnTo>
                      <a:lnTo>
                        <a:pt x="15020" y="9583"/>
                      </a:lnTo>
                      <a:lnTo>
                        <a:pt x="11254" y="9583"/>
                      </a:lnTo>
                      <a:lnTo>
                        <a:pt x="11254" y="2749"/>
                      </a:lnTo>
                      <a:close/>
                      <a:moveTo>
                        <a:pt x="15746" y="2749"/>
                      </a:moveTo>
                      <a:lnTo>
                        <a:pt x="19694" y="2749"/>
                      </a:lnTo>
                      <a:lnTo>
                        <a:pt x="19694" y="9583"/>
                      </a:lnTo>
                      <a:lnTo>
                        <a:pt x="15746" y="9583"/>
                      </a:lnTo>
                      <a:lnTo>
                        <a:pt x="15746" y="2749"/>
                      </a:lnTo>
                      <a:close/>
                      <a:moveTo>
                        <a:pt x="15746" y="12017"/>
                      </a:moveTo>
                      <a:lnTo>
                        <a:pt x="19694" y="12017"/>
                      </a:lnTo>
                      <a:lnTo>
                        <a:pt x="19694" y="18615"/>
                      </a:lnTo>
                      <a:lnTo>
                        <a:pt x="15746" y="18615"/>
                      </a:lnTo>
                      <a:lnTo>
                        <a:pt x="15746" y="12017"/>
                      </a:lnTo>
                      <a:close/>
                    </a:path>
                  </a:pathLst>
                </a:custGeom>
                <a:solidFill>
                  <a:srgbClr val="A9A9A9">
                    <a:lumMod val="50000"/>
                    <a:alpha val="70000"/>
                  </a:srgbClr>
                </a:solidFill>
                <a:ln w="12700" cap="flat">
                  <a:noFill/>
                  <a:miter lim="4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sp>
            <p:nvSpPr>
              <p:cNvPr id="51" name="Freeform 139"/>
              <p:cNvSpPr/>
              <p:nvPr/>
            </p:nvSpPr>
            <p:spPr bwMode="auto">
              <a:xfrm rot="2074831">
                <a:off x="2091165" y="3415423"/>
                <a:ext cx="774591" cy="274870"/>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solidFill>
                <a:srgbClr val="A9A9A9">
                  <a:lumMod val="50000"/>
                  <a:alpha val="7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Helvetica Neue Medium"/>
                </a:endParaRPr>
              </a:p>
            </p:txBody>
          </p:sp>
          <p:grpSp>
            <p:nvGrpSpPr>
              <p:cNvPr id="52" name="组合 51"/>
              <p:cNvGrpSpPr/>
              <p:nvPr/>
            </p:nvGrpSpPr>
            <p:grpSpPr>
              <a:xfrm>
                <a:off x="774891" y="1501505"/>
                <a:ext cx="1672602" cy="1219435"/>
                <a:chOff x="637731" y="1501505"/>
                <a:chExt cx="1672602" cy="1219435"/>
              </a:xfrm>
            </p:grpSpPr>
            <p:grpSp>
              <p:nvGrpSpPr>
                <p:cNvPr id="53" name="组合 15605"/>
                <p:cNvGrpSpPr/>
                <p:nvPr/>
              </p:nvGrpSpPr>
              <p:grpSpPr bwMode="auto">
                <a:xfrm>
                  <a:off x="761766" y="2067788"/>
                  <a:ext cx="120948" cy="216657"/>
                  <a:chOff x="4073525" y="3192156"/>
                  <a:chExt cx="347663" cy="557212"/>
                </a:xfrm>
                <a:solidFill>
                  <a:srgbClr val="FFFFFF"/>
                </a:solidFill>
              </p:grpSpPr>
              <p:sp>
                <p:nvSpPr>
                  <p:cNvPr id="74" name="Freeform 10"/>
                  <p:cNvSpPr>
                    <a:spLocks noEditPoints="1"/>
                  </p:cNvSpPr>
                  <p:nvPr/>
                </p:nvSpPr>
                <p:spPr bwMode="auto">
                  <a:xfrm>
                    <a:off x="4073525" y="3276691"/>
                    <a:ext cx="257750" cy="472677"/>
                  </a:xfrm>
                  <a:custGeom>
                    <a:avLst/>
                    <a:gdLst>
                      <a:gd name="T0" fmla="*/ 2147483646 w 91"/>
                      <a:gd name="T1" fmla="*/ 2147483646 h 168"/>
                      <a:gd name="T2" fmla="*/ 2147483646 w 91"/>
                      <a:gd name="T3" fmla="*/ 2147483646 h 168"/>
                      <a:gd name="T4" fmla="*/ 2147483646 w 91"/>
                      <a:gd name="T5" fmla="*/ 2147483646 h 168"/>
                      <a:gd name="T6" fmla="*/ 2147483646 w 91"/>
                      <a:gd name="T7" fmla="*/ 2147483646 h 168"/>
                      <a:gd name="T8" fmla="*/ 2147483646 w 91"/>
                      <a:gd name="T9" fmla="*/ 2147483646 h 168"/>
                      <a:gd name="T10" fmla="*/ 2147483646 w 91"/>
                      <a:gd name="T11" fmla="*/ 2147483646 h 168"/>
                      <a:gd name="T12" fmla="*/ 2147483646 w 91"/>
                      <a:gd name="T13" fmla="*/ 2147483646 h 168"/>
                      <a:gd name="T14" fmla="*/ 2147483646 w 91"/>
                      <a:gd name="T15" fmla="*/ 2147483646 h 168"/>
                      <a:gd name="T16" fmla="*/ 2147483646 w 91"/>
                      <a:gd name="T17" fmla="*/ 2147483646 h 168"/>
                      <a:gd name="T18" fmla="*/ 2147483646 w 91"/>
                      <a:gd name="T19" fmla="*/ 2147483646 h 168"/>
                      <a:gd name="T20" fmla="*/ 2147483646 w 91"/>
                      <a:gd name="T21" fmla="*/ 0 h 168"/>
                      <a:gd name="T22" fmla="*/ 2147483646 w 91"/>
                      <a:gd name="T23" fmla="*/ 0 h 168"/>
                      <a:gd name="T24" fmla="*/ 2147483646 w 91"/>
                      <a:gd name="T25" fmla="*/ 2147483646 h 168"/>
                      <a:gd name="T26" fmla="*/ 2147483646 w 91"/>
                      <a:gd name="T27" fmla="*/ 2147483646 h 168"/>
                      <a:gd name="T28" fmla="*/ 2147483646 w 91"/>
                      <a:gd name="T29" fmla="*/ 2147483646 h 168"/>
                      <a:gd name="T30" fmla="*/ 2147483646 w 91"/>
                      <a:gd name="T31" fmla="*/ 2147483646 h 168"/>
                      <a:gd name="T32" fmla="*/ 0 w 91"/>
                      <a:gd name="T33" fmla="*/ 2147483646 h 168"/>
                      <a:gd name="T34" fmla="*/ 0 w 91"/>
                      <a:gd name="T35" fmla="*/ 2147483646 h 168"/>
                      <a:gd name="T36" fmla="*/ 2147483646 w 91"/>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168"/>
                      <a:gd name="T59" fmla="*/ 91 w 91"/>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168">
                        <a:moveTo>
                          <a:pt x="84" y="22"/>
                        </a:moveTo>
                        <a:cubicBezTo>
                          <a:pt x="8" y="21"/>
                          <a:pt x="8" y="21"/>
                          <a:pt x="8" y="21"/>
                        </a:cubicBezTo>
                        <a:cubicBezTo>
                          <a:pt x="7" y="147"/>
                          <a:pt x="7" y="147"/>
                          <a:pt x="7" y="147"/>
                        </a:cubicBezTo>
                        <a:cubicBezTo>
                          <a:pt x="84" y="147"/>
                          <a:pt x="84" y="147"/>
                          <a:pt x="84" y="147"/>
                        </a:cubicBezTo>
                        <a:lnTo>
                          <a:pt x="84" y="22"/>
                        </a:lnTo>
                        <a:close/>
                        <a:moveTo>
                          <a:pt x="51" y="157"/>
                        </a:moveTo>
                        <a:cubicBezTo>
                          <a:pt x="51" y="154"/>
                          <a:pt x="49" y="151"/>
                          <a:pt x="45" y="151"/>
                        </a:cubicBezTo>
                        <a:cubicBezTo>
                          <a:pt x="42" y="151"/>
                          <a:pt x="40" y="154"/>
                          <a:pt x="40" y="157"/>
                        </a:cubicBezTo>
                        <a:cubicBezTo>
                          <a:pt x="40" y="160"/>
                          <a:pt x="42" y="163"/>
                          <a:pt x="45" y="163"/>
                        </a:cubicBezTo>
                        <a:cubicBezTo>
                          <a:pt x="49" y="163"/>
                          <a:pt x="51" y="160"/>
                          <a:pt x="51" y="157"/>
                        </a:cubicBezTo>
                        <a:close/>
                        <a:moveTo>
                          <a:pt x="16" y="0"/>
                        </a:moveTo>
                        <a:cubicBezTo>
                          <a:pt x="76" y="0"/>
                          <a:pt x="76" y="0"/>
                          <a:pt x="76" y="0"/>
                        </a:cubicBezTo>
                        <a:cubicBezTo>
                          <a:pt x="84" y="0"/>
                          <a:pt x="91" y="7"/>
                          <a:pt x="91" y="16"/>
                        </a:cubicBezTo>
                        <a:cubicBezTo>
                          <a:pt x="91" y="152"/>
                          <a:pt x="91" y="152"/>
                          <a:pt x="91" y="152"/>
                        </a:cubicBezTo>
                        <a:cubicBezTo>
                          <a:pt x="91" y="161"/>
                          <a:pt x="84" y="168"/>
                          <a:pt x="75" y="168"/>
                        </a:cubicBezTo>
                        <a:cubicBezTo>
                          <a:pt x="16" y="168"/>
                          <a:pt x="16" y="168"/>
                          <a:pt x="16" y="168"/>
                        </a:cubicBezTo>
                        <a:cubicBezTo>
                          <a:pt x="7" y="168"/>
                          <a:pt x="0" y="161"/>
                          <a:pt x="0" y="152"/>
                        </a:cubicBezTo>
                        <a:cubicBezTo>
                          <a:pt x="0" y="16"/>
                          <a:pt x="0" y="16"/>
                          <a:pt x="0" y="16"/>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410845" eaLnBrk="1"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sp>
                <p:nvSpPr>
                  <p:cNvPr id="75" name="Freeform 11"/>
                  <p:cNvSpPr/>
                  <p:nvPr/>
                </p:nvSpPr>
                <p:spPr bwMode="auto">
                  <a:xfrm>
                    <a:off x="4308497" y="3192156"/>
                    <a:ext cx="112691" cy="113109"/>
                  </a:xfrm>
                  <a:custGeom>
                    <a:avLst/>
                    <a:gdLst>
                      <a:gd name="T0" fmla="*/ 2147483646 w 94"/>
                      <a:gd name="T1" fmla="*/ 2147483646 h 95"/>
                      <a:gd name="T2" fmla="*/ 2147483646 w 94"/>
                      <a:gd name="T3" fmla="*/ 2147483646 h 95"/>
                      <a:gd name="T4" fmla="*/ 2147483646 w 94"/>
                      <a:gd name="T5" fmla="*/ 2147483646 h 95"/>
                      <a:gd name="T6" fmla="*/ 2147483646 w 94"/>
                      <a:gd name="T7" fmla="*/ 2147483646 h 95"/>
                      <a:gd name="T8" fmla="*/ 2147483646 w 94"/>
                      <a:gd name="T9" fmla="*/ 2147483646 h 95"/>
                      <a:gd name="T10" fmla="*/ 2147483646 w 94"/>
                      <a:gd name="T11" fmla="*/ 2147483646 h 95"/>
                      <a:gd name="T12" fmla="*/ 2147483646 w 94"/>
                      <a:gd name="T13" fmla="*/ 2147483646 h 95"/>
                      <a:gd name="T14" fmla="*/ 2147483646 w 94"/>
                      <a:gd name="T15" fmla="*/ 2147483646 h 95"/>
                      <a:gd name="T16" fmla="*/ 2147483646 w 94"/>
                      <a:gd name="T17" fmla="*/ 2147483646 h 95"/>
                      <a:gd name="T18" fmla="*/ 2147483646 w 94"/>
                      <a:gd name="T19" fmla="*/ 2147483646 h 95"/>
                      <a:gd name="T20" fmla="*/ 2147483646 w 94"/>
                      <a:gd name="T21" fmla="*/ 2147483646 h 95"/>
                      <a:gd name="T22" fmla="*/ 2147483646 w 94"/>
                      <a:gd name="T23" fmla="*/ 2147483646 h 95"/>
                      <a:gd name="T24" fmla="*/ 2147483646 w 94"/>
                      <a:gd name="T25" fmla="*/ 2147483646 h 95"/>
                      <a:gd name="T26" fmla="*/ 2147483646 w 94"/>
                      <a:gd name="T27" fmla="*/ 2147483646 h 95"/>
                      <a:gd name="T28" fmla="*/ 2147483646 w 94"/>
                      <a:gd name="T29" fmla="*/ 2147483646 h 95"/>
                      <a:gd name="T30" fmla="*/ 2147483646 w 94"/>
                      <a:gd name="T31" fmla="*/ 2147483646 h 95"/>
                      <a:gd name="T32" fmla="*/ 2147483646 w 94"/>
                      <a:gd name="T33" fmla="*/ 2147483646 h 95"/>
                      <a:gd name="T34" fmla="*/ 2147483646 w 94"/>
                      <a:gd name="T35" fmla="*/ 2147483646 h 95"/>
                      <a:gd name="T36" fmla="*/ 2147483646 w 94"/>
                      <a:gd name="T37" fmla="*/ 2147483646 h 95"/>
                      <a:gd name="T38" fmla="*/ 2147483646 w 94"/>
                      <a:gd name="T39" fmla="*/ 2147483646 h 95"/>
                      <a:gd name="T40" fmla="*/ 2147483646 w 94"/>
                      <a:gd name="T41" fmla="*/ 2147483646 h 95"/>
                      <a:gd name="T42" fmla="*/ 2147483646 w 94"/>
                      <a:gd name="T43" fmla="*/ 2147483646 h 95"/>
                      <a:gd name="T44" fmla="*/ 2147483646 w 94"/>
                      <a:gd name="T45" fmla="*/ 2147483646 h 95"/>
                      <a:gd name="T46" fmla="*/ 2147483646 w 94"/>
                      <a:gd name="T47" fmla="*/ 2147483646 h 95"/>
                      <a:gd name="T48" fmla="*/ 2147483646 w 94"/>
                      <a:gd name="T49" fmla="*/ 2147483646 h 95"/>
                      <a:gd name="T50" fmla="*/ 2147483646 w 94"/>
                      <a:gd name="T51" fmla="*/ 2147483646 h 95"/>
                      <a:gd name="T52" fmla="*/ 2147483646 w 94"/>
                      <a:gd name="T53" fmla="*/ 2147483646 h 95"/>
                      <a:gd name="T54" fmla="*/ 2147483646 w 94"/>
                      <a:gd name="T55" fmla="*/ 2147483646 h 95"/>
                      <a:gd name="T56" fmla="*/ 2147483646 w 94"/>
                      <a:gd name="T57" fmla="*/ 2147483646 h 95"/>
                      <a:gd name="T58" fmla="*/ 2147483646 w 94"/>
                      <a:gd name="T59" fmla="*/ 2147483646 h 95"/>
                      <a:gd name="T60" fmla="*/ 2147483646 w 94"/>
                      <a:gd name="T61" fmla="*/ 2147483646 h 95"/>
                      <a:gd name="T62" fmla="*/ 2147483646 w 94"/>
                      <a:gd name="T63" fmla="*/ 2147483646 h 95"/>
                      <a:gd name="T64" fmla="*/ 2147483646 w 94"/>
                      <a:gd name="T65" fmla="*/ 2147483646 h 95"/>
                      <a:gd name="T66" fmla="*/ 2147483646 w 94"/>
                      <a:gd name="T67" fmla="*/ 2147483646 h 95"/>
                      <a:gd name="T68" fmla="*/ 2147483646 w 94"/>
                      <a:gd name="T69" fmla="*/ 2147483646 h 95"/>
                      <a:gd name="T70" fmla="*/ 2147483646 w 94"/>
                      <a:gd name="T71" fmla="*/ 2147483646 h 95"/>
                      <a:gd name="T72" fmla="*/ 2147483646 w 94"/>
                      <a:gd name="T73" fmla="*/ 2147483646 h 95"/>
                      <a:gd name="T74" fmla="*/ 2147483646 w 94"/>
                      <a:gd name="T75" fmla="*/ 2147483646 h 95"/>
                      <a:gd name="T76" fmla="*/ 2147483646 w 94"/>
                      <a:gd name="T77" fmla="*/ 2147483646 h 95"/>
                      <a:gd name="T78" fmla="*/ 2147483646 w 94"/>
                      <a:gd name="T79" fmla="*/ 2147483646 h 95"/>
                      <a:gd name="T80" fmla="*/ 2147483646 w 94"/>
                      <a:gd name="T81" fmla="*/ 2147483646 h 95"/>
                      <a:gd name="T82" fmla="*/ 2147483646 w 94"/>
                      <a:gd name="T83" fmla="*/ 2147483646 h 95"/>
                      <a:gd name="T84" fmla="*/ 2147483646 w 94"/>
                      <a:gd name="T85" fmla="*/ 2147483646 h 95"/>
                      <a:gd name="T86" fmla="*/ 2147483646 w 94"/>
                      <a:gd name="T87" fmla="*/ 0 h 95"/>
                      <a:gd name="T88" fmla="*/ 2147483646 w 94"/>
                      <a:gd name="T89" fmla="*/ 0 h 95"/>
                      <a:gd name="T90" fmla="*/ 2147483646 w 94"/>
                      <a:gd name="T91" fmla="*/ 0 h 95"/>
                      <a:gd name="T92" fmla="*/ 2147483646 w 94"/>
                      <a:gd name="T93" fmla="*/ 2147483646 h 95"/>
                      <a:gd name="T94" fmla="*/ 2147483646 w 94"/>
                      <a:gd name="T95" fmla="*/ 2147483646 h 95"/>
                      <a:gd name="T96" fmla="*/ 2147483646 w 94"/>
                      <a:gd name="T97" fmla="*/ 2147483646 h 95"/>
                      <a:gd name="T98" fmla="*/ 0 w 94"/>
                      <a:gd name="T99" fmla="*/ 2147483646 h 95"/>
                      <a:gd name="T100" fmla="*/ 2147483646 w 94"/>
                      <a:gd name="T101" fmla="*/ 2147483646 h 95"/>
                      <a:gd name="T102" fmla="*/ 2147483646 w 94"/>
                      <a:gd name="T103" fmla="*/ 2147483646 h 95"/>
                      <a:gd name="T104" fmla="*/ 2147483646 w 94"/>
                      <a:gd name="T105" fmla="*/ 2147483646 h 95"/>
                      <a:gd name="T106" fmla="*/ 2147483646 w 94"/>
                      <a:gd name="T107" fmla="*/ 2147483646 h 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4"/>
                      <a:gd name="T163" fmla="*/ 0 h 95"/>
                      <a:gd name="T164" fmla="*/ 94 w 94"/>
                      <a:gd name="T165" fmla="*/ 95 h 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4" h="95">
                        <a:moveTo>
                          <a:pt x="4" y="22"/>
                        </a:moveTo>
                        <a:lnTo>
                          <a:pt x="4" y="22"/>
                        </a:lnTo>
                        <a:lnTo>
                          <a:pt x="12" y="22"/>
                        </a:lnTo>
                        <a:lnTo>
                          <a:pt x="19" y="22"/>
                        </a:lnTo>
                        <a:lnTo>
                          <a:pt x="23" y="24"/>
                        </a:lnTo>
                        <a:lnTo>
                          <a:pt x="30" y="26"/>
                        </a:lnTo>
                        <a:lnTo>
                          <a:pt x="35" y="29"/>
                        </a:lnTo>
                        <a:lnTo>
                          <a:pt x="42" y="33"/>
                        </a:lnTo>
                        <a:lnTo>
                          <a:pt x="47" y="36"/>
                        </a:lnTo>
                        <a:lnTo>
                          <a:pt x="52" y="40"/>
                        </a:lnTo>
                        <a:lnTo>
                          <a:pt x="54" y="43"/>
                        </a:lnTo>
                        <a:lnTo>
                          <a:pt x="59" y="48"/>
                        </a:lnTo>
                        <a:lnTo>
                          <a:pt x="64" y="52"/>
                        </a:lnTo>
                        <a:lnTo>
                          <a:pt x="66" y="59"/>
                        </a:lnTo>
                        <a:lnTo>
                          <a:pt x="68" y="64"/>
                        </a:lnTo>
                        <a:lnTo>
                          <a:pt x="71" y="71"/>
                        </a:lnTo>
                        <a:lnTo>
                          <a:pt x="73" y="76"/>
                        </a:lnTo>
                        <a:lnTo>
                          <a:pt x="73" y="83"/>
                        </a:lnTo>
                        <a:lnTo>
                          <a:pt x="73" y="90"/>
                        </a:lnTo>
                        <a:lnTo>
                          <a:pt x="73" y="92"/>
                        </a:lnTo>
                        <a:lnTo>
                          <a:pt x="75" y="95"/>
                        </a:lnTo>
                        <a:lnTo>
                          <a:pt x="78" y="95"/>
                        </a:lnTo>
                        <a:lnTo>
                          <a:pt x="90" y="95"/>
                        </a:lnTo>
                        <a:lnTo>
                          <a:pt x="92" y="95"/>
                        </a:lnTo>
                        <a:lnTo>
                          <a:pt x="94" y="92"/>
                        </a:lnTo>
                        <a:lnTo>
                          <a:pt x="94" y="83"/>
                        </a:lnTo>
                        <a:lnTo>
                          <a:pt x="94" y="73"/>
                        </a:lnTo>
                        <a:lnTo>
                          <a:pt x="92" y="66"/>
                        </a:lnTo>
                        <a:lnTo>
                          <a:pt x="90" y="57"/>
                        </a:lnTo>
                        <a:lnTo>
                          <a:pt x="87" y="50"/>
                        </a:lnTo>
                        <a:lnTo>
                          <a:pt x="82" y="43"/>
                        </a:lnTo>
                        <a:lnTo>
                          <a:pt x="78" y="36"/>
                        </a:lnTo>
                        <a:lnTo>
                          <a:pt x="71" y="29"/>
                        </a:lnTo>
                        <a:lnTo>
                          <a:pt x="68" y="26"/>
                        </a:lnTo>
                        <a:lnTo>
                          <a:pt x="61" y="19"/>
                        </a:lnTo>
                        <a:lnTo>
                          <a:pt x="54" y="17"/>
                        </a:lnTo>
                        <a:lnTo>
                          <a:pt x="47" y="12"/>
                        </a:lnTo>
                        <a:lnTo>
                          <a:pt x="40" y="7"/>
                        </a:lnTo>
                        <a:lnTo>
                          <a:pt x="30" y="5"/>
                        </a:lnTo>
                        <a:lnTo>
                          <a:pt x="23" y="3"/>
                        </a:lnTo>
                        <a:lnTo>
                          <a:pt x="14" y="0"/>
                        </a:lnTo>
                        <a:lnTo>
                          <a:pt x="7" y="0"/>
                        </a:lnTo>
                        <a:lnTo>
                          <a:pt x="4" y="0"/>
                        </a:lnTo>
                        <a:lnTo>
                          <a:pt x="2" y="3"/>
                        </a:lnTo>
                        <a:lnTo>
                          <a:pt x="2" y="5"/>
                        </a:lnTo>
                        <a:lnTo>
                          <a:pt x="0" y="17"/>
                        </a:lnTo>
                        <a:lnTo>
                          <a:pt x="2" y="19"/>
                        </a:lnTo>
                        <a:lnTo>
                          <a:pt x="2" y="22"/>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410845" eaLnBrk="1"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sp>
                <p:nvSpPr>
                  <p:cNvPr id="76" name="Freeform 12"/>
                  <p:cNvSpPr/>
                  <p:nvPr/>
                </p:nvSpPr>
                <p:spPr bwMode="auto">
                  <a:xfrm>
                    <a:off x="4316889" y="3237400"/>
                    <a:ext cx="62340" cy="67866"/>
                  </a:xfrm>
                  <a:custGeom>
                    <a:avLst/>
                    <a:gdLst>
                      <a:gd name="T0" fmla="*/ 2147483646 w 52"/>
                      <a:gd name="T1" fmla="*/ 2147483646 h 57"/>
                      <a:gd name="T2" fmla="*/ 2147483646 w 52"/>
                      <a:gd name="T3" fmla="*/ 2147483646 h 57"/>
                      <a:gd name="T4" fmla="*/ 2147483646 w 52"/>
                      <a:gd name="T5" fmla="*/ 2147483646 h 57"/>
                      <a:gd name="T6" fmla="*/ 2147483646 w 52"/>
                      <a:gd name="T7" fmla="*/ 2147483646 h 57"/>
                      <a:gd name="T8" fmla="*/ 2147483646 w 52"/>
                      <a:gd name="T9" fmla="*/ 2147483646 h 57"/>
                      <a:gd name="T10" fmla="*/ 2147483646 w 52"/>
                      <a:gd name="T11" fmla="*/ 2147483646 h 57"/>
                      <a:gd name="T12" fmla="*/ 2147483646 w 52"/>
                      <a:gd name="T13" fmla="*/ 2147483646 h 57"/>
                      <a:gd name="T14" fmla="*/ 2147483646 w 52"/>
                      <a:gd name="T15" fmla="*/ 2147483646 h 57"/>
                      <a:gd name="T16" fmla="*/ 2147483646 w 52"/>
                      <a:gd name="T17" fmla="*/ 2147483646 h 57"/>
                      <a:gd name="T18" fmla="*/ 2147483646 w 52"/>
                      <a:gd name="T19" fmla="*/ 2147483646 h 57"/>
                      <a:gd name="T20" fmla="*/ 2147483646 w 52"/>
                      <a:gd name="T21" fmla="*/ 2147483646 h 57"/>
                      <a:gd name="T22" fmla="*/ 2147483646 w 52"/>
                      <a:gd name="T23" fmla="*/ 2147483646 h 57"/>
                      <a:gd name="T24" fmla="*/ 2147483646 w 52"/>
                      <a:gd name="T25" fmla="*/ 2147483646 h 57"/>
                      <a:gd name="T26" fmla="*/ 2147483646 w 52"/>
                      <a:gd name="T27" fmla="*/ 2147483646 h 57"/>
                      <a:gd name="T28" fmla="*/ 2147483646 w 52"/>
                      <a:gd name="T29" fmla="*/ 2147483646 h 57"/>
                      <a:gd name="T30" fmla="*/ 2147483646 w 52"/>
                      <a:gd name="T31" fmla="*/ 2147483646 h 57"/>
                      <a:gd name="T32" fmla="*/ 2147483646 w 52"/>
                      <a:gd name="T33" fmla="*/ 2147483646 h 57"/>
                      <a:gd name="T34" fmla="*/ 2147483646 w 52"/>
                      <a:gd name="T35" fmla="*/ 2147483646 h 57"/>
                      <a:gd name="T36" fmla="*/ 2147483646 w 52"/>
                      <a:gd name="T37" fmla="*/ 2147483646 h 57"/>
                      <a:gd name="T38" fmla="*/ 2147483646 w 52"/>
                      <a:gd name="T39" fmla="*/ 2147483646 h 57"/>
                      <a:gd name="T40" fmla="*/ 2147483646 w 52"/>
                      <a:gd name="T41" fmla="*/ 2147483646 h 57"/>
                      <a:gd name="T42" fmla="*/ 2147483646 w 52"/>
                      <a:gd name="T43" fmla="*/ 2147483646 h 57"/>
                      <a:gd name="T44" fmla="*/ 2147483646 w 52"/>
                      <a:gd name="T45" fmla="*/ 2147483646 h 57"/>
                      <a:gd name="T46" fmla="*/ 2147483646 w 52"/>
                      <a:gd name="T47" fmla="*/ 0 h 57"/>
                      <a:gd name="T48" fmla="*/ 2147483646 w 52"/>
                      <a:gd name="T49" fmla="*/ 0 h 57"/>
                      <a:gd name="T50" fmla="*/ 2147483646 w 52"/>
                      <a:gd name="T51" fmla="*/ 0 h 57"/>
                      <a:gd name="T52" fmla="*/ 2147483646 w 52"/>
                      <a:gd name="T53" fmla="*/ 0 h 57"/>
                      <a:gd name="T54" fmla="*/ 2147483646 w 52"/>
                      <a:gd name="T55" fmla="*/ 0 h 57"/>
                      <a:gd name="T56" fmla="*/ 2147483646 w 52"/>
                      <a:gd name="T57" fmla="*/ 2147483646 h 57"/>
                      <a:gd name="T58" fmla="*/ 2147483646 w 52"/>
                      <a:gd name="T59" fmla="*/ 2147483646 h 57"/>
                      <a:gd name="T60" fmla="*/ 0 w 52"/>
                      <a:gd name="T61" fmla="*/ 2147483646 h 57"/>
                      <a:gd name="T62" fmla="*/ 0 w 52"/>
                      <a:gd name="T63" fmla="*/ 2147483646 h 57"/>
                      <a:gd name="T64" fmla="*/ 2147483646 w 52"/>
                      <a:gd name="T65" fmla="*/ 2147483646 h 57"/>
                      <a:gd name="T66" fmla="*/ 2147483646 w 52"/>
                      <a:gd name="T67" fmla="*/ 2147483646 h 57"/>
                      <a:gd name="T68" fmla="*/ 2147483646 w 52"/>
                      <a:gd name="T69" fmla="*/ 2147483646 h 57"/>
                      <a:gd name="T70" fmla="*/ 2147483646 w 52"/>
                      <a:gd name="T71" fmla="*/ 2147483646 h 57"/>
                      <a:gd name="T72" fmla="*/ 2147483646 w 52"/>
                      <a:gd name="T73" fmla="*/ 2147483646 h 57"/>
                      <a:gd name="T74" fmla="*/ 2147483646 w 52"/>
                      <a:gd name="T75" fmla="*/ 2147483646 h 57"/>
                      <a:gd name="T76" fmla="*/ 2147483646 w 52"/>
                      <a:gd name="T77" fmla="*/ 2147483646 h 57"/>
                      <a:gd name="T78" fmla="*/ 2147483646 w 52"/>
                      <a:gd name="T79" fmla="*/ 2147483646 h 57"/>
                      <a:gd name="T80" fmla="*/ 2147483646 w 52"/>
                      <a:gd name="T81" fmla="*/ 2147483646 h 57"/>
                      <a:gd name="T82" fmla="*/ 2147483646 w 52"/>
                      <a:gd name="T83" fmla="*/ 2147483646 h 57"/>
                      <a:gd name="T84" fmla="*/ 2147483646 w 52"/>
                      <a:gd name="T85" fmla="*/ 2147483646 h 57"/>
                      <a:gd name="T86" fmla="*/ 2147483646 w 52"/>
                      <a:gd name="T87" fmla="*/ 2147483646 h 57"/>
                      <a:gd name="T88" fmla="*/ 2147483646 w 52"/>
                      <a:gd name="T89" fmla="*/ 2147483646 h 57"/>
                      <a:gd name="T90" fmla="*/ 2147483646 w 52"/>
                      <a:gd name="T91" fmla="*/ 2147483646 h 5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
                      <a:gd name="T139" fmla="*/ 0 h 57"/>
                      <a:gd name="T140" fmla="*/ 52 w 52"/>
                      <a:gd name="T141" fmla="*/ 57 h 5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 h="57">
                        <a:moveTo>
                          <a:pt x="33" y="54"/>
                        </a:moveTo>
                        <a:lnTo>
                          <a:pt x="33" y="54"/>
                        </a:lnTo>
                        <a:lnTo>
                          <a:pt x="33" y="57"/>
                        </a:lnTo>
                        <a:lnTo>
                          <a:pt x="35" y="57"/>
                        </a:lnTo>
                        <a:lnTo>
                          <a:pt x="47" y="57"/>
                        </a:lnTo>
                        <a:lnTo>
                          <a:pt x="49" y="57"/>
                        </a:lnTo>
                        <a:lnTo>
                          <a:pt x="49" y="54"/>
                        </a:lnTo>
                        <a:lnTo>
                          <a:pt x="52" y="52"/>
                        </a:lnTo>
                        <a:lnTo>
                          <a:pt x="52" y="47"/>
                        </a:lnTo>
                        <a:lnTo>
                          <a:pt x="49" y="43"/>
                        </a:lnTo>
                        <a:lnTo>
                          <a:pt x="49" y="38"/>
                        </a:lnTo>
                        <a:lnTo>
                          <a:pt x="49" y="33"/>
                        </a:lnTo>
                        <a:lnTo>
                          <a:pt x="47" y="28"/>
                        </a:lnTo>
                        <a:lnTo>
                          <a:pt x="45" y="24"/>
                        </a:lnTo>
                        <a:lnTo>
                          <a:pt x="42" y="19"/>
                        </a:lnTo>
                        <a:lnTo>
                          <a:pt x="38" y="17"/>
                        </a:lnTo>
                        <a:lnTo>
                          <a:pt x="38" y="14"/>
                        </a:lnTo>
                        <a:lnTo>
                          <a:pt x="33" y="10"/>
                        </a:lnTo>
                        <a:lnTo>
                          <a:pt x="31" y="7"/>
                        </a:lnTo>
                        <a:lnTo>
                          <a:pt x="26" y="5"/>
                        </a:lnTo>
                        <a:lnTo>
                          <a:pt x="23" y="2"/>
                        </a:lnTo>
                        <a:lnTo>
                          <a:pt x="19" y="2"/>
                        </a:lnTo>
                        <a:lnTo>
                          <a:pt x="14" y="0"/>
                        </a:lnTo>
                        <a:lnTo>
                          <a:pt x="9" y="0"/>
                        </a:lnTo>
                        <a:lnTo>
                          <a:pt x="5" y="0"/>
                        </a:lnTo>
                        <a:lnTo>
                          <a:pt x="2" y="0"/>
                        </a:lnTo>
                        <a:lnTo>
                          <a:pt x="2" y="2"/>
                        </a:lnTo>
                        <a:lnTo>
                          <a:pt x="0" y="17"/>
                        </a:lnTo>
                        <a:lnTo>
                          <a:pt x="0" y="19"/>
                        </a:lnTo>
                        <a:lnTo>
                          <a:pt x="2" y="19"/>
                        </a:lnTo>
                        <a:lnTo>
                          <a:pt x="2" y="21"/>
                        </a:lnTo>
                        <a:lnTo>
                          <a:pt x="5" y="21"/>
                        </a:lnTo>
                        <a:lnTo>
                          <a:pt x="9" y="21"/>
                        </a:lnTo>
                        <a:lnTo>
                          <a:pt x="14" y="24"/>
                        </a:lnTo>
                        <a:lnTo>
                          <a:pt x="19" y="26"/>
                        </a:lnTo>
                        <a:lnTo>
                          <a:pt x="23" y="28"/>
                        </a:lnTo>
                        <a:lnTo>
                          <a:pt x="23" y="31"/>
                        </a:lnTo>
                        <a:lnTo>
                          <a:pt x="28" y="35"/>
                        </a:lnTo>
                        <a:lnTo>
                          <a:pt x="28" y="40"/>
                        </a:lnTo>
                        <a:lnTo>
                          <a:pt x="31" y="45"/>
                        </a:lnTo>
                        <a:lnTo>
                          <a:pt x="31" y="52"/>
                        </a:lnTo>
                        <a:lnTo>
                          <a:pt x="33"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410845" eaLnBrk="1" fontAlgn="auto" latinLnBrk="0" hangingPunct="0">
                      <a:lnSpc>
                        <a:spcPct val="100000"/>
                      </a:lnSpc>
                      <a:spcBef>
                        <a:spcPts val="0"/>
                      </a:spcBef>
                      <a:spcAft>
                        <a:spcPts val="0"/>
                      </a:spcAft>
                      <a:buClrTx/>
                      <a:buSzTx/>
                      <a:buFontTx/>
                      <a:buNone/>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grpSp>
            <p:sp>
              <p:nvSpPr>
                <p:cNvPr id="54" name="Freeform 380"/>
                <p:cNvSpPr/>
                <p:nvPr/>
              </p:nvSpPr>
              <p:spPr>
                <a:xfrm>
                  <a:off x="637731" y="2370622"/>
                  <a:ext cx="1672602" cy="350318"/>
                </a:xfrm>
                <a:custGeom>
                  <a:avLst/>
                  <a:gdLst/>
                  <a:ahLst/>
                  <a:cxnLst>
                    <a:cxn ang="0">
                      <a:pos x="wd2" y="hd2"/>
                    </a:cxn>
                    <a:cxn ang="5400000">
                      <a:pos x="wd2" y="hd2"/>
                    </a:cxn>
                    <a:cxn ang="10800000">
                      <a:pos x="wd2" y="hd2"/>
                    </a:cxn>
                    <a:cxn ang="16200000">
                      <a:pos x="wd2" y="hd2"/>
                    </a:cxn>
                  </a:cxnLst>
                  <a:rect l="0" t="0" r="r" b="b"/>
                  <a:pathLst>
                    <a:path w="21600" h="21600" extrusionOk="0">
                      <a:moveTo>
                        <a:pt x="21130" y="21600"/>
                      </a:moveTo>
                      <a:cubicBezTo>
                        <a:pt x="470" y="21600"/>
                        <a:pt x="470" y="21600"/>
                        <a:pt x="470" y="21600"/>
                      </a:cubicBezTo>
                      <a:cubicBezTo>
                        <a:pt x="205" y="21600"/>
                        <a:pt x="0" y="16875"/>
                        <a:pt x="0" y="10800"/>
                      </a:cubicBezTo>
                      <a:cubicBezTo>
                        <a:pt x="0" y="10800"/>
                        <a:pt x="0" y="10800"/>
                        <a:pt x="0" y="10800"/>
                      </a:cubicBezTo>
                      <a:cubicBezTo>
                        <a:pt x="0" y="4725"/>
                        <a:pt x="205" y="0"/>
                        <a:pt x="470" y="0"/>
                      </a:cubicBezTo>
                      <a:cubicBezTo>
                        <a:pt x="21130" y="0"/>
                        <a:pt x="21130" y="0"/>
                        <a:pt x="21130" y="0"/>
                      </a:cubicBezTo>
                      <a:cubicBezTo>
                        <a:pt x="21395" y="0"/>
                        <a:pt x="21600" y="4725"/>
                        <a:pt x="21600" y="10800"/>
                      </a:cubicBezTo>
                      <a:cubicBezTo>
                        <a:pt x="21600" y="10800"/>
                        <a:pt x="21600" y="10800"/>
                        <a:pt x="21600" y="10800"/>
                      </a:cubicBezTo>
                      <a:cubicBezTo>
                        <a:pt x="21600" y="16875"/>
                        <a:pt x="21395" y="21600"/>
                        <a:pt x="21130" y="21600"/>
                      </a:cubicBezTo>
                      <a:close/>
                    </a:path>
                  </a:pathLst>
                </a:custGeom>
                <a:solidFill>
                  <a:srgbClr val="0070C0">
                    <a:alpha val="58000"/>
                  </a:srgbClr>
                </a:solidFill>
                <a:ln w="12700">
                  <a:miter lim="400000"/>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r>
                    <a:rPr kumimoji="0" lang="zh-CN" altLang="en-US" sz="1200" i="0" u="none" strike="noStrike" kern="0" cap="none" spc="0" normalizeH="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rPr>
                    <a:t>现在</a:t>
                  </a:r>
                  <a:r>
                    <a:rPr kumimoji="0" lang="zh-CN" altLang="en-US" sz="1200" i="0" u="none" strike="noStrike" kern="0" cap="none" spc="0" normalizeH="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rPr>
                    <a:t>，移动智能终端</a:t>
                  </a:r>
                  <a:r>
                    <a:rPr kumimoji="0" lang="zh-CN" altLang="en-US" sz="1200" i="0" u="none" strike="noStrike" kern="0" cap="none" spc="0" normalizeH="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rPr>
                    <a:t>接入</a:t>
                  </a:r>
                  <a:endParaRPr kumimoji="0" sz="1200" i="0" u="none" strike="noStrike" kern="0" cap="none" spc="0" normalizeH="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55" name="Freeform 389"/>
                <p:cNvSpPr/>
                <p:nvPr/>
              </p:nvSpPr>
              <p:spPr>
                <a:xfrm>
                  <a:off x="1530779" y="1895201"/>
                  <a:ext cx="166550" cy="89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0693"/>
                      </a:lnTo>
                      <a:lnTo>
                        <a:pt x="21600" y="21600"/>
                      </a:lnTo>
                      <a:lnTo>
                        <a:pt x="0" y="21600"/>
                      </a:lnTo>
                      <a:lnTo>
                        <a:pt x="5400" y="10693"/>
                      </a:lnTo>
                      <a:lnTo>
                        <a:pt x="10800" y="0"/>
                      </a:lnTo>
                      <a:close/>
                    </a:path>
                  </a:pathLst>
                </a:custGeom>
                <a:solidFill>
                  <a:srgbClr val="01A6F1">
                    <a:alpha val="58000"/>
                  </a:srgbClr>
                </a:solidFill>
                <a:ln w="12700" cap="flat">
                  <a:noFill/>
                  <a:miter lim="4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56" name="Freeform 390"/>
                <p:cNvSpPr/>
                <p:nvPr/>
              </p:nvSpPr>
              <p:spPr>
                <a:xfrm>
                  <a:off x="1350468" y="2100551"/>
                  <a:ext cx="166550" cy="89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1014"/>
                      </a:lnTo>
                      <a:lnTo>
                        <a:pt x="21600" y="21600"/>
                      </a:lnTo>
                      <a:lnTo>
                        <a:pt x="0" y="21600"/>
                      </a:lnTo>
                      <a:lnTo>
                        <a:pt x="5400" y="11014"/>
                      </a:lnTo>
                      <a:lnTo>
                        <a:pt x="10800" y="0"/>
                      </a:lnTo>
                      <a:close/>
                    </a:path>
                  </a:pathLst>
                </a:custGeom>
                <a:solidFill>
                  <a:srgbClr val="01A6F1">
                    <a:alpha val="63000"/>
                  </a:srgbClr>
                </a:solidFill>
                <a:ln w="12700" cap="flat">
                  <a:noFill/>
                  <a:miter lim="4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57" name="Freeform 391"/>
                <p:cNvSpPr/>
                <p:nvPr/>
              </p:nvSpPr>
              <p:spPr>
                <a:xfrm>
                  <a:off x="1350468" y="2199913"/>
                  <a:ext cx="167961" cy="1214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906" y="2749"/>
                      </a:moveTo>
                      <a:lnTo>
                        <a:pt x="5718" y="2749"/>
                      </a:lnTo>
                      <a:lnTo>
                        <a:pt x="5718" y="9583"/>
                      </a:lnTo>
                      <a:lnTo>
                        <a:pt x="1906" y="9583"/>
                      </a:lnTo>
                      <a:lnTo>
                        <a:pt x="1906" y="2749"/>
                      </a:lnTo>
                      <a:close/>
                      <a:moveTo>
                        <a:pt x="1906" y="12017"/>
                      </a:moveTo>
                      <a:lnTo>
                        <a:pt x="5718" y="12017"/>
                      </a:lnTo>
                      <a:lnTo>
                        <a:pt x="5718" y="18615"/>
                      </a:lnTo>
                      <a:lnTo>
                        <a:pt x="1906" y="18615"/>
                      </a:lnTo>
                      <a:lnTo>
                        <a:pt x="1906" y="12017"/>
                      </a:lnTo>
                      <a:close/>
                      <a:moveTo>
                        <a:pt x="6580" y="12017"/>
                      </a:moveTo>
                      <a:lnTo>
                        <a:pt x="10392" y="12017"/>
                      </a:lnTo>
                      <a:lnTo>
                        <a:pt x="10392" y="18615"/>
                      </a:lnTo>
                      <a:lnTo>
                        <a:pt x="6580" y="18615"/>
                      </a:lnTo>
                      <a:lnTo>
                        <a:pt x="6580" y="12017"/>
                      </a:lnTo>
                      <a:close/>
                      <a:moveTo>
                        <a:pt x="11254" y="12017"/>
                      </a:moveTo>
                      <a:lnTo>
                        <a:pt x="15020" y="12017"/>
                      </a:lnTo>
                      <a:lnTo>
                        <a:pt x="15020" y="18615"/>
                      </a:lnTo>
                      <a:lnTo>
                        <a:pt x="11254" y="18615"/>
                      </a:lnTo>
                      <a:lnTo>
                        <a:pt x="11254" y="12017"/>
                      </a:lnTo>
                      <a:close/>
                      <a:moveTo>
                        <a:pt x="6580" y="2749"/>
                      </a:moveTo>
                      <a:lnTo>
                        <a:pt x="10392" y="2749"/>
                      </a:lnTo>
                      <a:lnTo>
                        <a:pt x="10392" y="9583"/>
                      </a:lnTo>
                      <a:lnTo>
                        <a:pt x="6580" y="9583"/>
                      </a:lnTo>
                      <a:lnTo>
                        <a:pt x="6580" y="2749"/>
                      </a:lnTo>
                      <a:close/>
                      <a:moveTo>
                        <a:pt x="11254" y="2749"/>
                      </a:moveTo>
                      <a:lnTo>
                        <a:pt x="15020" y="2749"/>
                      </a:lnTo>
                      <a:lnTo>
                        <a:pt x="15020" y="9583"/>
                      </a:lnTo>
                      <a:lnTo>
                        <a:pt x="11254" y="9583"/>
                      </a:lnTo>
                      <a:lnTo>
                        <a:pt x="11254" y="2749"/>
                      </a:lnTo>
                      <a:close/>
                      <a:moveTo>
                        <a:pt x="15746" y="2749"/>
                      </a:moveTo>
                      <a:lnTo>
                        <a:pt x="19694" y="2749"/>
                      </a:lnTo>
                      <a:lnTo>
                        <a:pt x="19694" y="9583"/>
                      </a:lnTo>
                      <a:lnTo>
                        <a:pt x="15746" y="9583"/>
                      </a:lnTo>
                      <a:lnTo>
                        <a:pt x="15746" y="2749"/>
                      </a:lnTo>
                      <a:close/>
                      <a:moveTo>
                        <a:pt x="15746" y="12017"/>
                      </a:moveTo>
                      <a:lnTo>
                        <a:pt x="19694" y="12017"/>
                      </a:lnTo>
                      <a:lnTo>
                        <a:pt x="19694" y="18615"/>
                      </a:lnTo>
                      <a:lnTo>
                        <a:pt x="15746" y="18615"/>
                      </a:lnTo>
                      <a:lnTo>
                        <a:pt x="15746" y="12017"/>
                      </a:lnTo>
                      <a:close/>
                    </a:path>
                  </a:pathLst>
                </a:custGeom>
                <a:solidFill>
                  <a:srgbClr val="01A6F1">
                    <a:alpha val="62000"/>
                  </a:srgbClr>
                </a:solidFill>
                <a:ln w="12700" cap="flat">
                  <a:noFill/>
                  <a:miter lim="4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58" name="Freeform 392"/>
                <p:cNvSpPr/>
                <p:nvPr/>
              </p:nvSpPr>
              <p:spPr>
                <a:xfrm>
                  <a:off x="1530779" y="1993239"/>
                  <a:ext cx="167961" cy="328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1861" y="1192"/>
                      </a:moveTo>
                      <a:lnTo>
                        <a:pt x="5672" y="1192"/>
                      </a:lnTo>
                      <a:lnTo>
                        <a:pt x="5672" y="3634"/>
                      </a:lnTo>
                      <a:lnTo>
                        <a:pt x="1861" y="3634"/>
                      </a:lnTo>
                      <a:lnTo>
                        <a:pt x="1861" y="1192"/>
                      </a:lnTo>
                      <a:close/>
                      <a:moveTo>
                        <a:pt x="1861" y="18053"/>
                      </a:moveTo>
                      <a:lnTo>
                        <a:pt x="5672" y="18053"/>
                      </a:lnTo>
                      <a:lnTo>
                        <a:pt x="5672" y="20495"/>
                      </a:lnTo>
                      <a:lnTo>
                        <a:pt x="1861" y="20495"/>
                      </a:lnTo>
                      <a:lnTo>
                        <a:pt x="1861" y="18053"/>
                      </a:lnTo>
                      <a:close/>
                      <a:moveTo>
                        <a:pt x="6534" y="18053"/>
                      </a:moveTo>
                      <a:lnTo>
                        <a:pt x="10346" y="18053"/>
                      </a:lnTo>
                      <a:lnTo>
                        <a:pt x="10346" y="20495"/>
                      </a:lnTo>
                      <a:lnTo>
                        <a:pt x="6534" y="20495"/>
                      </a:lnTo>
                      <a:lnTo>
                        <a:pt x="6534" y="18053"/>
                      </a:lnTo>
                      <a:close/>
                      <a:moveTo>
                        <a:pt x="11027" y="18053"/>
                      </a:moveTo>
                      <a:lnTo>
                        <a:pt x="15020" y="18053"/>
                      </a:lnTo>
                      <a:lnTo>
                        <a:pt x="15020" y="20495"/>
                      </a:lnTo>
                      <a:lnTo>
                        <a:pt x="11027" y="20495"/>
                      </a:lnTo>
                      <a:lnTo>
                        <a:pt x="11027" y="18053"/>
                      </a:lnTo>
                      <a:close/>
                      <a:moveTo>
                        <a:pt x="15701" y="18053"/>
                      </a:moveTo>
                      <a:lnTo>
                        <a:pt x="19694" y="18053"/>
                      </a:lnTo>
                      <a:lnTo>
                        <a:pt x="19694" y="20495"/>
                      </a:lnTo>
                      <a:lnTo>
                        <a:pt x="15701" y="20495"/>
                      </a:lnTo>
                      <a:lnTo>
                        <a:pt x="15701" y="18053"/>
                      </a:lnTo>
                      <a:close/>
                      <a:moveTo>
                        <a:pt x="1861" y="14710"/>
                      </a:moveTo>
                      <a:lnTo>
                        <a:pt x="5672" y="14710"/>
                      </a:lnTo>
                      <a:lnTo>
                        <a:pt x="5672" y="17152"/>
                      </a:lnTo>
                      <a:lnTo>
                        <a:pt x="1861" y="17152"/>
                      </a:lnTo>
                      <a:lnTo>
                        <a:pt x="1861" y="14710"/>
                      </a:lnTo>
                      <a:close/>
                      <a:moveTo>
                        <a:pt x="6534" y="14710"/>
                      </a:moveTo>
                      <a:lnTo>
                        <a:pt x="10346" y="14710"/>
                      </a:lnTo>
                      <a:lnTo>
                        <a:pt x="10346" y="17152"/>
                      </a:lnTo>
                      <a:lnTo>
                        <a:pt x="6534" y="17152"/>
                      </a:lnTo>
                      <a:lnTo>
                        <a:pt x="6534" y="14710"/>
                      </a:lnTo>
                      <a:close/>
                      <a:moveTo>
                        <a:pt x="11027" y="14710"/>
                      </a:moveTo>
                      <a:lnTo>
                        <a:pt x="15020" y="14710"/>
                      </a:lnTo>
                      <a:lnTo>
                        <a:pt x="15020" y="17152"/>
                      </a:lnTo>
                      <a:lnTo>
                        <a:pt x="11027" y="17152"/>
                      </a:lnTo>
                      <a:lnTo>
                        <a:pt x="11027" y="14710"/>
                      </a:lnTo>
                      <a:close/>
                      <a:moveTo>
                        <a:pt x="15701" y="14710"/>
                      </a:moveTo>
                      <a:lnTo>
                        <a:pt x="19694" y="14710"/>
                      </a:lnTo>
                      <a:lnTo>
                        <a:pt x="19694" y="17152"/>
                      </a:lnTo>
                      <a:lnTo>
                        <a:pt x="15701" y="17152"/>
                      </a:lnTo>
                      <a:lnTo>
                        <a:pt x="15701" y="14710"/>
                      </a:lnTo>
                      <a:close/>
                      <a:moveTo>
                        <a:pt x="1861" y="11280"/>
                      </a:moveTo>
                      <a:lnTo>
                        <a:pt x="5672" y="11280"/>
                      </a:lnTo>
                      <a:lnTo>
                        <a:pt x="5672" y="13722"/>
                      </a:lnTo>
                      <a:lnTo>
                        <a:pt x="1861" y="13722"/>
                      </a:lnTo>
                      <a:lnTo>
                        <a:pt x="1861" y="11280"/>
                      </a:lnTo>
                      <a:close/>
                      <a:moveTo>
                        <a:pt x="6534" y="11280"/>
                      </a:moveTo>
                      <a:lnTo>
                        <a:pt x="10346" y="11280"/>
                      </a:lnTo>
                      <a:lnTo>
                        <a:pt x="10346" y="13722"/>
                      </a:lnTo>
                      <a:lnTo>
                        <a:pt x="6534" y="13722"/>
                      </a:lnTo>
                      <a:lnTo>
                        <a:pt x="6534" y="11280"/>
                      </a:lnTo>
                      <a:close/>
                      <a:moveTo>
                        <a:pt x="11027" y="11280"/>
                      </a:moveTo>
                      <a:lnTo>
                        <a:pt x="15020" y="11280"/>
                      </a:lnTo>
                      <a:lnTo>
                        <a:pt x="15020" y="13722"/>
                      </a:lnTo>
                      <a:lnTo>
                        <a:pt x="11027" y="13722"/>
                      </a:lnTo>
                      <a:lnTo>
                        <a:pt x="11027" y="11280"/>
                      </a:lnTo>
                      <a:close/>
                      <a:moveTo>
                        <a:pt x="15701" y="11280"/>
                      </a:moveTo>
                      <a:lnTo>
                        <a:pt x="19694" y="11280"/>
                      </a:lnTo>
                      <a:lnTo>
                        <a:pt x="19694" y="13722"/>
                      </a:lnTo>
                      <a:lnTo>
                        <a:pt x="15701" y="13722"/>
                      </a:lnTo>
                      <a:lnTo>
                        <a:pt x="15701" y="11280"/>
                      </a:lnTo>
                      <a:close/>
                      <a:moveTo>
                        <a:pt x="1861" y="7966"/>
                      </a:moveTo>
                      <a:lnTo>
                        <a:pt x="5672" y="7966"/>
                      </a:lnTo>
                      <a:lnTo>
                        <a:pt x="5672" y="10408"/>
                      </a:lnTo>
                      <a:lnTo>
                        <a:pt x="1861" y="10408"/>
                      </a:lnTo>
                      <a:lnTo>
                        <a:pt x="1861" y="7966"/>
                      </a:lnTo>
                      <a:close/>
                      <a:moveTo>
                        <a:pt x="6534" y="7966"/>
                      </a:moveTo>
                      <a:lnTo>
                        <a:pt x="10346" y="7966"/>
                      </a:lnTo>
                      <a:lnTo>
                        <a:pt x="10346" y="10408"/>
                      </a:lnTo>
                      <a:lnTo>
                        <a:pt x="6534" y="10408"/>
                      </a:lnTo>
                      <a:lnTo>
                        <a:pt x="6534" y="7966"/>
                      </a:lnTo>
                      <a:close/>
                      <a:moveTo>
                        <a:pt x="11027" y="7966"/>
                      </a:moveTo>
                      <a:lnTo>
                        <a:pt x="15020" y="7966"/>
                      </a:lnTo>
                      <a:lnTo>
                        <a:pt x="15020" y="10408"/>
                      </a:lnTo>
                      <a:lnTo>
                        <a:pt x="11027" y="10408"/>
                      </a:lnTo>
                      <a:lnTo>
                        <a:pt x="11027" y="7966"/>
                      </a:lnTo>
                      <a:close/>
                      <a:moveTo>
                        <a:pt x="15701" y="7966"/>
                      </a:moveTo>
                      <a:lnTo>
                        <a:pt x="19694" y="7966"/>
                      </a:lnTo>
                      <a:lnTo>
                        <a:pt x="19694" y="10408"/>
                      </a:lnTo>
                      <a:lnTo>
                        <a:pt x="15701" y="10408"/>
                      </a:lnTo>
                      <a:lnTo>
                        <a:pt x="15701" y="7966"/>
                      </a:lnTo>
                      <a:close/>
                      <a:moveTo>
                        <a:pt x="1861" y="4535"/>
                      </a:moveTo>
                      <a:lnTo>
                        <a:pt x="5672" y="4535"/>
                      </a:lnTo>
                      <a:lnTo>
                        <a:pt x="5672" y="7064"/>
                      </a:lnTo>
                      <a:lnTo>
                        <a:pt x="1861" y="7064"/>
                      </a:lnTo>
                      <a:lnTo>
                        <a:pt x="1861" y="4535"/>
                      </a:lnTo>
                      <a:close/>
                      <a:moveTo>
                        <a:pt x="6534" y="4535"/>
                      </a:moveTo>
                      <a:lnTo>
                        <a:pt x="10346" y="4535"/>
                      </a:lnTo>
                      <a:lnTo>
                        <a:pt x="10346" y="7064"/>
                      </a:lnTo>
                      <a:lnTo>
                        <a:pt x="6534" y="7064"/>
                      </a:lnTo>
                      <a:lnTo>
                        <a:pt x="6534" y="4535"/>
                      </a:lnTo>
                      <a:close/>
                      <a:moveTo>
                        <a:pt x="11027" y="4535"/>
                      </a:moveTo>
                      <a:lnTo>
                        <a:pt x="15020" y="4535"/>
                      </a:lnTo>
                      <a:lnTo>
                        <a:pt x="15020" y="7064"/>
                      </a:lnTo>
                      <a:lnTo>
                        <a:pt x="11027" y="7064"/>
                      </a:lnTo>
                      <a:lnTo>
                        <a:pt x="11027" y="4535"/>
                      </a:lnTo>
                      <a:close/>
                      <a:moveTo>
                        <a:pt x="6534" y="1192"/>
                      </a:moveTo>
                      <a:lnTo>
                        <a:pt x="10346" y="1192"/>
                      </a:lnTo>
                      <a:lnTo>
                        <a:pt x="10346" y="3634"/>
                      </a:lnTo>
                      <a:lnTo>
                        <a:pt x="6534" y="3634"/>
                      </a:lnTo>
                      <a:lnTo>
                        <a:pt x="6534" y="1192"/>
                      </a:lnTo>
                      <a:close/>
                      <a:moveTo>
                        <a:pt x="11027" y="1192"/>
                      </a:moveTo>
                      <a:lnTo>
                        <a:pt x="15020" y="1192"/>
                      </a:lnTo>
                      <a:lnTo>
                        <a:pt x="15020" y="3634"/>
                      </a:lnTo>
                      <a:lnTo>
                        <a:pt x="11027" y="3634"/>
                      </a:lnTo>
                      <a:lnTo>
                        <a:pt x="11027" y="1192"/>
                      </a:lnTo>
                      <a:close/>
                      <a:moveTo>
                        <a:pt x="15701" y="1192"/>
                      </a:moveTo>
                      <a:lnTo>
                        <a:pt x="19694" y="1192"/>
                      </a:lnTo>
                      <a:lnTo>
                        <a:pt x="19694" y="3634"/>
                      </a:lnTo>
                      <a:lnTo>
                        <a:pt x="15701" y="3634"/>
                      </a:lnTo>
                      <a:lnTo>
                        <a:pt x="15701" y="1192"/>
                      </a:lnTo>
                      <a:close/>
                      <a:moveTo>
                        <a:pt x="15701" y="4535"/>
                      </a:moveTo>
                      <a:lnTo>
                        <a:pt x="19694" y="4535"/>
                      </a:lnTo>
                      <a:lnTo>
                        <a:pt x="19694" y="7064"/>
                      </a:lnTo>
                      <a:lnTo>
                        <a:pt x="15701" y="7064"/>
                      </a:lnTo>
                      <a:lnTo>
                        <a:pt x="15701" y="4535"/>
                      </a:lnTo>
                      <a:close/>
                    </a:path>
                  </a:pathLst>
                </a:custGeom>
                <a:solidFill>
                  <a:srgbClr val="01A6F1">
                    <a:alpha val="59000"/>
                  </a:srgbClr>
                </a:solidFill>
                <a:ln w="12700" cap="flat">
                  <a:noFill/>
                  <a:miter lim="400000"/>
                </a:ln>
                <a:effectLst/>
              </p:spPr>
              <p:txBody>
                <a:bodyPr wrap="square" lIns="31931" tIns="31931" rIns="31931" bIns="31931" numCol="1" anchor="ctr">
                  <a:noAutofit/>
                </a:bodyP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59" name="Freeform 424"/>
                <p:cNvSpPr/>
                <p:nvPr/>
              </p:nvSpPr>
              <p:spPr>
                <a:xfrm>
                  <a:off x="681653" y="1912226"/>
                  <a:ext cx="388516" cy="658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01A6F1">
                    <a:alpha val="57000"/>
                  </a:srgbClr>
                </a:solidFill>
                <a:ln w="12700">
                  <a:miter lim="400000"/>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60" name="Freeform 427"/>
                <p:cNvSpPr/>
                <p:nvPr/>
              </p:nvSpPr>
              <p:spPr>
                <a:xfrm>
                  <a:off x="681653" y="1989958"/>
                  <a:ext cx="630073" cy="326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379"/>
                      </a:lnTo>
                      <a:lnTo>
                        <a:pt x="13716" y="8379"/>
                      </a:lnTo>
                      <a:lnTo>
                        <a:pt x="13716" y="0"/>
                      </a:lnTo>
                      <a:lnTo>
                        <a:pt x="0" y="0"/>
                      </a:lnTo>
                      <a:close/>
                    </a:path>
                  </a:pathLst>
                </a:custGeom>
                <a:ln w="12700">
                  <a:solidFill>
                    <a:srgbClr val="0F89D0"/>
                  </a:solidFill>
                  <a:miter/>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pic>
              <p:nvPicPr>
                <p:cNvPr id="61" name="Picture 4" descr="âgaming png iconâçå¾çæç´¢ç»æ"/>
                <p:cNvPicPr>
                  <a:picLocks noChangeAspect="1" noChangeArrowheads="1"/>
                </p:cNvPicPr>
                <p:nvPr/>
              </p:nvPicPr>
              <p:blipFill>
                <a:blip r:embed="rId1" cstate="print">
                  <a:lum bright="70000" contrast="-70000"/>
                  <a:extLst>
                    <a:ext uri="{28A0092B-C50C-407E-A947-70E740481C1C}">
                      <a14:useLocalDpi xmlns:a14="http://schemas.microsoft.com/office/drawing/2010/main" val="0"/>
                    </a:ext>
                  </a:extLst>
                </a:blip>
                <a:srcRect/>
                <a:stretch>
                  <a:fillRect/>
                </a:stretch>
              </p:blipFill>
              <p:spPr bwMode="auto">
                <a:xfrm>
                  <a:off x="1099027" y="2163111"/>
                  <a:ext cx="177160" cy="1152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âAR png iconâçå¾çæç´¢ç»æ"/>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917486" y="2141672"/>
                  <a:ext cx="141890" cy="158081"/>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424"/>
                <p:cNvSpPr/>
                <p:nvPr/>
              </p:nvSpPr>
              <p:spPr>
                <a:xfrm>
                  <a:off x="1090017" y="2017627"/>
                  <a:ext cx="221709" cy="853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01A6F1">
                    <a:alpha val="56000"/>
                  </a:srgbClr>
                </a:solidFill>
                <a:ln w="12700">
                  <a:miter lim="400000"/>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pic>
              <p:nvPicPr>
                <p:cNvPr id="64" name="Picture 4"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0298" y="1501505"/>
                  <a:ext cx="153732" cy="15350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413"/>
                <p:cNvSpPr/>
                <p:nvPr/>
              </p:nvSpPr>
              <p:spPr>
                <a:xfrm>
                  <a:off x="1778206" y="1647824"/>
                  <a:ext cx="57223" cy="722797"/>
                </a:xfrm>
                <a:prstGeom prst="rect">
                  <a:avLst/>
                </a:prstGeom>
                <a:solidFill>
                  <a:srgbClr val="01A6F1">
                    <a:alpha val="45000"/>
                  </a:srgbClr>
                </a:solidFill>
                <a:ln w="12700">
                  <a:miter lim="400000"/>
                </a:ln>
              </p:spPr>
              <p:txBody>
                <a:bodyPr lIns="31931" tIns="31931" rIns="31931" bIns="31931" anchor="ctr"/>
                <a:lstStyle/>
                <a:p>
                  <a:pPr marL="0" marR="0" lvl="0" indent="0" algn="ctr" defTabSz="410845" eaLnBrk="1" fontAlgn="auto" latinLnBrk="0" hangingPunct="0">
                    <a:lnSpc>
                      <a:spcPct val="100000"/>
                    </a:lnSpc>
                    <a:spcBef>
                      <a:spcPts val="0"/>
                    </a:spcBef>
                    <a:spcAft>
                      <a:spcPts val="0"/>
                    </a:spcAft>
                    <a:buClrTx/>
                    <a:buSzTx/>
                    <a:buFontTx/>
                    <a:buNone/>
                    <a:defRPr sz="6000">
                      <a:solidFill>
                        <a:srgbClr val="FFFFFF"/>
                      </a:solidFill>
                    </a:defRPr>
                  </a:pPr>
                  <a:endParaRPr kumimoji="0" sz="4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nvGrpSpPr>
                <p:cNvPr id="66" name="组合 383"/>
                <p:cNvGrpSpPr/>
                <p:nvPr/>
              </p:nvGrpSpPr>
              <p:grpSpPr>
                <a:xfrm>
                  <a:off x="1960006" y="1891843"/>
                  <a:ext cx="267913" cy="474425"/>
                  <a:chOff x="4615316" y="2820534"/>
                  <a:chExt cx="2787650" cy="4546600"/>
                </a:xfrm>
                <a:solidFill>
                  <a:srgbClr val="0070C0"/>
                </a:solidFill>
              </p:grpSpPr>
              <p:sp>
                <p:nvSpPr>
                  <p:cNvPr id="67" name="Freeform 110"/>
                  <p:cNvSpPr/>
                  <p:nvPr/>
                </p:nvSpPr>
                <p:spPr bwMode="auto">
                  <a:xfrm>
                    <a:off x="6463166" y="3512684"/>
                    <a:ext cx="333375" cy="431800"/>
                  </a:xfrm>
                  <a:custGeom>
                    <a:avLst/>
                    <a:gdLst/>
                    <a:ahLst/>
                    <a:cxnLst>
                      <a:cxn ang="0">
                        <a:pos x="1152" y="84"/>
                      </a:cxn>
                      <a:cxn ang="0">
                        <a:pos x="1188" y="119"/>
                      </a:cxn>
                      <a:cxn ang="0">
                        <a:pos x="1224" y="156"/>
                      </a:cxn>
                      <a:cxn ang="0">
                        <a:pos x="1248" y="193"/>
                      </a:cxn>
                      <a:cxn ang="0">
                        <a:pos x="1260" y="240"/>
                      </a:cxn>
                      <a:cxn ang="0">
                        <a:pos x="1260" y="288"/>
                      </a:cxn>
                      <a:cxn ang="0">
                        <a:pos x="1260" y="336"/>
                      </a:cxn>
                      <a:cxn ang="0">
                        <a:pos x="1248" y="384"/>
                      </a:cxn>
                      <a:cxn ang="0">
                        <a:pos x="1224" y="420"/>
                      </a:cxn>
                      <a:cxn ang="0">
                        <a:pos x="516" y="1524"/>
                      </a:cxn>
                      <a:cxn ang="0">
                        <a:pos x="480" y="1560"/>
                      </a:cxn>
                      <a:cxn ang="0">
                        <a:pos x="444" y="1596"/>
                      </a:cxn>
                      <a:cxn ang="0">
                        <a:pos x="408" y="1620"/>
                      </a:cxn>
                      <a:cxn ang="0">
                        <a:pos x="360" y="1632"/>
                      </a:cxn>
                      <a:cxn ang="0">
                        <a:pos x="312" y="1632"/>
                      </a:cxn>
                      <a:cxn ang="0">
                        <a:pos x="264" y="1632"/>
                      </a:cxn>
                      <a:cxn ang="0">
                        <a:pos x="216" y="1620"/>
                      </a:cxn>
                      <a:cxn ang="0">
                        <a:pos x="180" y="1596"/>
                      </a:cxn>
                      <a:cxn ang="0">
                        <a:pos x="108" y="1548"/>
                      </a:cxn>
                      <a:cxn ang="0">
                        <a:pos x="72" y="1524"/>
                      </a:cxn>
                      <a:cxn ang="0">
                        <a:pos x="36" y="1488"/>
                      </a:cxn>
                      <a:cxn ang="0">
                        <a:pos x="24" y="1440"/>
                      </a:cxn>
                      <a:cxn ang="0">
                        <a:pos x="0" y="1392"/>
                      </a:cxn>
                      <a:cxn ang="0">
                        <a:pos x="0" y="1356"/>
                      </a:cxn>
                      <a:cxn ang="0">
                        <a:pos x="0" y="1308"/>
                      </a:cxn>
                      <a:cxn ang="0">
                        <a:pos x="12" y="1260"/>
                      </a:cxn>
                      <a:cxn ang="0">
                        <a:pos x="36" y="1212"/>
                      </a:cxn>
                      <a:cxn ang="0">
                        <a:pos x="756" y="119"/>
                      </a:cxn>
                      <a:cxn ang="0">
                        <a:pos x="780" y="72"/>
                      </a:cxn>
                      <a:cxn ang="0">
                        <a:pos x="817" y="48"/>
                      </a:cxn>
                      <a:cxn ang="0">
                        <a:pos x="864" y="24"/>
                      </a:cxn>
                      <a:cxn ang="0">
                        <a:pos x="900" y="12"/>
                      </a:cxn>
                      <a:cxn ang="0">
                        <a:pos x="948" y="0"/>
                      </a:cxn>
                      <a:cxn ang="0">
                        <a:pos x="996" y="12"/>
                      </a:cxn>
                      <a:cxn ang="0">
                        <a:pos x="1044" y="24"/>
                      </a:cxn>
                      <a:cxn ang="0">
                        <a:pos x="1093" y="48"/>
                      </a:cxn>
                      <a:cxn ang="0">
                        <a:pos x="1152" y="84"/>
                      </a:cxn>
                    </a:cxnLst>
                    <a:rect l="0" t="0" r="r" b="b"/>
                    <a:pathLst>
                      <a:path w="1260" h="1632">
                        <a:moveTo>
                          <a:pt x="1152" y="84"/>
                        </a:moveTo>
                        <a:lnTo>
                          <a:pt x="1188" y="119"/>
                        </a:lnTo>
                        <a:lnTo>
                          <a:pt x="1224" y="156"/>
                        </a:lnTo>
                        <a:lnTo>
                          <a:pt x="1248" y="193"/>
                        </a:lnTo>
                        <a:lnTo>
                          <a:pt x="1260" y="240"/>
                        </a:lnTo>
                        <a:lnTo>
                          <a:pt x="1260" y="288"/>
                        </a:lnTo>
                        <a:lnTo>
                          <a:pt x="1260" y="336"/>
                        </a:lnTo>
                        <a:lnTo>
                          <a:pt x="1248" y="384"/>
                        </a:lnTo>
                        <a:lnTo>
                          <a:pt x="1224" y="420"/>
                        </a:lnTo>
                        <a:lnTo>
                          <a:pt x="516" y="1524"/>
                        </a:lnTo>
                        <a:lnTo>
                          <a:pt x="480" y="1560"/>
                        </a:lnTo>
                        <a:lnTo>
                          <a:pt x="444" y="1596"/>
                        </a:lnTo>
                        <a:lnTo>
                          <a:pt x="408" y="1620"/>
                        </a:lnTo>
                        <a:lnTo>
                          <a:pt x="360" y="1632"/>
                        </a:lnTo>
                        <a:lnTo>
                          <a:pt x="312" y="1632"/>
                        </a:lnTo>
                        <a:lnTo>
                          <a:pt x="264" y="1632"/>
                        </a:lnTo>
                        <a:lnTo>
                          <a:pt x="216" y="1620"/>
                        </a:lnTo>
                        <a:lnTo>
                          <a:pt x="180" y="1596"/>
                        </a:lnTo>
                        <a:lnTo>
                          <a:pt x="108" y="1548"/>
                        </a:lnTo>
                        <a:lnTo>
                          <a:pt x="72" y="1524"/>
                        </a:lnTo>
                        <a:lnTo>
                          <a:pt x="36" y="1488"/>
                        </a:lnTo>
                        <a:lnTo>
                          <a:pt x="24" y="1440"/>
                        </a:lnTo>
                        <a:lnTo>
                          <a:pt x="0" y="1392"/>
                        </a:lnTo>
                        <a:lnTo>
                          <a:pt x="0" y="1356"/>
                        </a:lnTo>
                        <a:lnTo>
                          <a:pt x="0" y="1308"/>
                        </a:lnTo>
                        <a:lnTo>
                          <a:pt x="12" y="1260"/>
                        </a:lnTo>
                        <a:lnTo>
                          <a:pt x="36" y="1212"/>
                        </a:lnTo>
                        <a:lnTo>
                          <a:pt x="756" y="119"/>
                        </a:lnTo>
                        <a:lnTo>
                          <a:pt x="780" y="72"/>
                        </a:lnTo>
                        <a:lnTo>
                          <a:pt x="817" y="48"/>
                        </a:lnTo>
                        <a:lnTo>
                          <a:pt x="864" y="24"/>
                        </a:lnTo>
                        <a:lnTo>
                          <a:pt x="900" y="12"/>
                        </a:lnTo>
                        <a:lnTo>
                          <a:pt x="948" y="0"/>
                        </a:lnTo>
                        <a:lnTo>
                          <a:pt x="996" y="12"/>
                        </a:lnTo>
                        <a:lnTo>
                          <a:pt x="1044" y="24"/>
                        </a:lnTo>
                        <a:lnTo>
                          <a:pt x="1093" y="48"/>
                        </a:lnTo>
                        <a:lnTo>
                          <a:pt x="1152" y="84"/>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sp>
                <p:nvSpPr>
                  <p:cNvPr id="68" name="Freeform 111"/>
                  <p:cNvSpPr/>
                  <p:nvPr/>
                </p:nvSpPr>
                <p:spPr bwMode="auto">
                  <a:xfrm>
                    <a:off x="5650366" y="3376159"/>
                    <a:ext cx="720725" cy="720725"/>
                  </a:xfrm>
                  <a:custGeom>
                    <a:avLst/>
                    <a:gdLst/>
                    <a:ahLst/>
                    <a:cxnLst>
                      <a:cxn ang="0">
                        <a:pos x="1500" y="11"/>
                      </a:cxn>
                      <a:cxn ang="0">
                        <a:pos x="1776" y="60"/>
                      </a:cxn>
                      <a:cxn ang="0">
                        <a:pos x="2017" y="168"/>
                      </a:cxn>
                      <a:cxn ang="0">
                        <a:pos x="2232" y="312"/>
                      </a:cxn>
                      <a:cxn ang="0">
                        <a:pos x="2412" y="504"/>
                      </a:cxn>
                      <a:cxn ang="0">
                        <a:pos x="2567" y="720"/>
                      </a:cxn>
                      <a:cxn ang="0">
                        <a:pos x="2664" y="960"/>
                      </a:cxn>
                      <a:cxn ang="0">
                        <a:pos x="2724" y="1224"/>
                      </a:cxn>
                      <a:cxn ang="0">
                        <a:pos x="2724" y="1500"/>
                      </a:cxn>
                      <a:cxn ang="0">
                        <a:pos x="2664" y="1776"/>
                      </a:cxn>
                      <a:cxn ang="0">
                        <a:pos x="2567" y="2016"/>
                      </a:cxn>
                      <a:cxn ang="0">
                        <a:pos x="2412" y="2233"/>
                      </a:cxn>
                      <a:cxn ang="0">
                        <a:pos x="2232" y="2412"/>
                      </a:cxn>
                      <a:cxn ang="0">
                        <a:pos x="2017" y="2568"/>
                      </a:cxn>
                      <a:cxn ang="0">
                        <a:pos x="1776" y="2664"/>
                      </a:cxn>
                      <a:cxn ang="0">
                        <a:pos x="1500" y="2724"/>
                      </a:cxn>
                      <a:cxn ang="0">
                        <a:pos x="1224" y="2724"/>
                      </a:cxn>
                      <a:cxn ang="0">
                        <a:pos x="960" y="2664"/>
                      </a:cxn>
                      <a:cxn ang="0">
                        <a:pos x="720" y="2568"/>
                      </a:cxn>
                      <a:cxn ang="0">
                        <a:pos x="504" y="2412"/>
                      </a:cxn>
                      <a:cxn ang="0">
                        <a:pos x="312" y="2233"/>
                      </a:cxn>
                      <a:cxn ang="0">
                        <a:pos x="168" y="2016"/>
                      </a:cxn>
                      <a:cxn ang="0">
                        <a:pos x="60" y="1776"/>
                      </a:cxn>
                      <a:cxn ang="0">
                        <a:pos x="12" y="1500"/>
                      </a:cxn>
                      <a:cxn ang="0">
                        <a:pos x="12" y="1224"/>
                      </a:cxn>
                      <a:cxn ang="0">
                        <a:pos x="60" y="960"/>
                      </a:cxn>
                      <a:cxn ang="0">
                        <a:pos x="168" y="720"/>
                      </a:cxn>
                      <a:cxn ang="0">
                        <a:pos x="312" y="504"/>
                      </a:cxn>
                      <a:cxn ang="0">
                        <a:pos x="504" y="312"/>
                      </a:cxn>
                      <a:cxn ang="0">
                        <a:pos x="720" y="168"/>
                      </a:cxn>
                      <a:cxn ang="0">
                        <a:pos x="960" y="60"/>
                      </a:cxn>
                      <a:cxn ang="0">
                        <a:pos x="1224" y="11"/>
                      </a:cxn>
                    </a:cxnLst>
                    <a:rect l="0" t="0" r="r" b="b"/>
                    <a:pathLst>
                      <a:path w="2724" h="2724">
                        <a:moveTo>
                          <a:pt x="1368" y="0"/>
                        </a:moveTo>
                        <a:lnTo>
                          <a:pt x="1500" y="11"/>
                        </a:lnTo>
                        <a:lnTo>
                          <a:pt x="1644" y="36"/>
                        </a:lnTo>
                        <a:lnTo>
                          <a:pt x="1776" y="60"/>
                        </a:lnTo>
                        <a:lnTo>
                          <a:pt x="1896" y="108"/>
                        </a:lnTo>
                        <a:lnTo>
                          <a:pt x="2017" y="168"/>
                        </a:lnTo>
                        <a:lnTo>
                          <a:pt x="2124" y="240"/>
                        </a:lnTo>
                        <a:lnTo>
                          <a:pt x="2232" y="312"/>
                        </a:lnTo>
                        <a:lnTo>
                          <a:pt x="2328" y="408"/>
                        </a:lnTo>
                        <a:lnTo>
                          <a:pt x="2412" y="504"/>
                        </a:lnTo>
                        <a:lnTo>
                          <a:pt x="2496" y="600"/>
                        </a:lnTo>
                        <a:lnTo>
                          <a:pt x="2567" y="720"/>
                        </a:lnTo>
                        <a:lnTo>
                          <a:pt x="2616" y="840"/>
                        </a:lnTo>
                        <a:lnTo>
                          <a:pt x="2664" y="960"/>
                        </a:lnTo>
                        <a:lnTo>
                          <a:pt x="2700" y="1092"/>
                        </a:lnTo>
                        <a:lnTo>
                          <a:pt x="2724" y="1224"/>
                        </a:lnTo>
                        <a:lnTo>
                          <a:pt x="2724" y="1368"/>
                        </a:lnTo>
                        <a:lnTo>
                          <a:pt x="2724" y="1500"/>
                        </a:lnTo>
                        <a:lnTo>
                          <a:pt x="2700" y="1644"/>
                        </a:lnTo>
                        <a:lnTo>
                          <a:pt x="2664" y="1776"/>
                        </a:lnTo>
                        <a:lnTo>
                          <a:pt x="2616" y="1896"/>
                        </a:lnTo>
                        <a:lnTo>
                          <a:pt x="2567" y="2016"/>
                        </a:lnTo>
                        <a:lnTo>
                          <a:pt x="2496" y="2124"/>
                        </a:lnTo>
                        <a:lnTo>
                          <a:pt x="2412" y="2233"/>
                        </a:lnTo>
                        <a:lnTo>
                          <a:pt x="2328" y="2328"/>
                        </a:lnTo>
                        <a:lnTo>
                          <a:pt x="2232" y="2412"/>
                        </a:lnTo>
                        <a:lnTo>
                          <a:pt x="2124" y="2496"/>
                        </a:lnTo>
                        <a:lnTo>
                          <a:pt x="2017" y="2568"/>
                        </a:lnTo>
                        <a:lnTo>
                          <a:pt x="1896" y="2616"/>
                        </a:lnTo>
                        <a:lnTo>
                          <a:pt x="1776" y="2664"/>
                        </a:lnTo>
                        <a:lnTo>
                          <a:pt x="1644" y="2700"/>
                        </a:lnTo>
                        <a:lnTo>
                          <a:pt x="1500" y="2724"/>
                        </a:lnTo>
                        <a:lnTo>
                          <a:pt x="1368" y="2724"/>
                        </a:lnTo>
                        <a:lnTo>
                          <a:pt x="1224" y="2724"/>
                        </a:lnTo>
                        <a:lnTo>
                          <a:pt x="1092" y="2700"/>
                        </a:lnTo>
                        <a:lnTo>
                          <a:pt x="960" y="2664"/>
                        </a:lnTo>
                        <a:lnTo>
                          <a:pt x="840" y="2616"/>
                        </a:lnTo>
                        <a:lnTo>
                          <a:pt x="720" y="2568"/>
                        </a:lnTo>
                        <a:lnTo>
                          <a:pt x="600" y="2496"/>
                        </a:lnTo>
                        <a:lnTo>
                          <a:pt x="504" y="2412"/>
                        </a:lnTo>
                        <a:lnTo>
                          <a:pt x="408" y="2328"/>
                        </a:lnTo>
                        <a:lnTo>
                          <a:pt x="312" y="2233"/>
                        </a:lnTo>
                        <a:lnTo>
                          <a:pt x="240" y="2124"/>
                        </a:lnTo>
                        <a:lnTo>
                          <a:pt x="168" y="2016"/>
                        </a:lnTo>
                        <a:lnTo>
                          <a:pt x="108" y="1896"/>
                        </a:lnTo>
                        <a:lnTo>
                          <a:pt x="60" y="1776"/>
                        </a:lnTo>
                        <a:lnTo>
                          <a:pt x="36" y="1644"/>
                        </a:lnTo>
                        <a:lnTo>
                          <a:pt x="12" y="1500"/>
                        </a:lnTo>
                        <a:lnTo>
                          <a:pt x="0" y="1368"/>
                        </a:lnTo>
                        <a:lnTo>
                          <a:pt x="12" y="1224"/>
                        </a:lnTo>
                        <a:lnTo>
                          <a:pt x="36" y="1092"/>
                        </a:lnTo>
                        <a:lnTo>
                          <a:pt x="60" y="960"/>
                        </a:lnTo>
                        <a:lnTo>
                          <a:pt x="108" y="840"/>
                        </a:lnTo>
                        <a:lnTo>
                          <a:pt x="168" y="720"/>
                        </a:lnTo>
                        <a:lnTo>
                          <a:pt x="240" y="600"/>
                        </a:lnTo>
                        <a:lnTo>
                          <a:pt x="312" y="504"/>
                        </a:lnTo>
                        <a:lnTo>
                          <a:pt x="408" y="408"/>
                        </a:lnTo>
                        <a:lnTo>
                          <a:pt x="504" y="312"/>
                        </a:lnTo>
                        <a:lnTo>
                          <a:pt x="600" y="240"/>
                        </a:lnTo>
                        <a:lnTo>
                          <a:pt x="720" y="168"/>
                        </a:lnTo>
                        <a:lnTo>
                          <a:pt x="840" y="108"/>
                        </a:lnTo>
                        <a:lnTo>
                          <a:pt x="960" y="60"/>
                        </a:lnTo>
                        <a:lnTo>
                          <a:pt x="1092" y="36"/>
                        </a:lnTo>
                        <a:lnTo>
                          <a:pt x="1224" y="11"/>
                        </a:lnTo>
                        <a:lnTo>
                          <a:pt x="1368" y="0"/>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sp>
                <p:nvSpPr>
                  <p:cNvPr id="69" name="Freeform 112"/>
                  <p:cNvSpPr/>
                  <p:nvPr/>
                </p:nvSpPr>
                <p:spPr bwMode="auto">
                  <a:xfrm>
                    <a:off x="5523366" y="5992359"/>
                    <a:ext cx="133350" cy="657225"/>
                  </a:xfrm>
                  <a:custGeom>
                    <a:avLst/>
                    <a:gdLst/>
                    <a:ahLst/>
                    <a:cxnLst>
                      <a:cxn ang="0">
                        <a:pos x="503" y="132"/>
                      </a:cxn>
                      <a:cxn ang="0">
                        <a:pos x="503" y="2352"/>
                      </a:cxn>
                      <a:cxn ang="0">
                        <a:pos x="491" y="2400"/>
                      </a:cxn>
                      <a:cxn ang="0">
                        <a:pos x="455" y="2436"/>
                      </a:cxn>
                      <a:cxn ang="0">
                        <a:pos x="407" y="2472"/>
                      </a:cxn>
                      <a:cxn ang="0">
                        <a:pos x="348" y="2484"/>
                      </a:cxn>
                      <a:cxn ang="0">
                        <a:pos x="0" y="2484"/>
                      </a:cxn>
                      <a:cxn ang="0">
                        <a:pos x="0" y="1908"/>
                      </a:cxn>
                      <a:cxn ang="0">
                        <a:pos x="0" y="1704"/>
                      </a:cxn>
                      <a:cxn ang="0">
                        <a:pos x="0" y="648"/>
                      </a:cxn>
                      <a:cxn ang="0">
                        <a:pos x="0" y="432"/>
                      </a:cxn>
                      <a:cxn ang="0">
                        <a:pos x="0" y="0"/>
                      </a:cxn>
                      <a:cxn ang="0">
                        <a:pos x="348" y="0"/>
                      </a:cxn>
                      <a:cxn ang="0">
                        <a:pos x="407" y="12"/>
                      </a:cxn>
                      <a:cxn ang="0">
                        <a:pos x="455" y="37"/>
                      </a:cxn>
                      <a:cxn ang="0">
                        <a:pos x="491" y="84"/>
                      </a:cxn>
                      <a:cxn ang="0">
                        <a:pos x="503" y="132"/>
                      </a:cxn>
                    </a:cxnLst>
                    <a:rect l="0" t="0" r="r" b="b"/>
                    <a:pathLst>
                      <a:path w="503" h="2484">
                        <a:moveTo>
                          <a:pt x="503" y="132"/>
                        </a:moveTo>
                        <a:lnTo>
                          <a:pt x="503" y="2352"/>
                        </a:lnTo>
                        <a:lnTo>
                          <a:pt x="491" y="2400"/>
                        </a:lnTo>
                        <a:lnTo>
                          <a:pt x="455" y="2436"/>
                        </a:lnTo>
                        <a:lnTo>
                          <a:pt x="407" y="2472"/>
                        </a:lnTo>
                        <a:lnTo>
                          <a:pt x="348" y="2484"/>
                        </a:lnTo>
                        <a:lnTo>
                          <a:pt x="0" y="2484"/>
                        </a:lnTo>
                        <a:lnTo>
                          <a:pt x="0" y="1908"/>
                        </a:lnTo>
                        <a:lnTo>
                          <a:pt x="0" y="1704"/>
                        </a:lnTo>
                        <a:lnTo>
                          <a:pt x="0" y="648"/>
                        </a:lnTo>
                        <a:lnTo>
                          <a:pt x="0" y="432"/>
                        </a:lnTo>
                        <a:lnTo>
                          <a:pt x="0" y="0"/>
                        </a:lnTo>
                        <a:lnTo>
                          <a:pt x="348" y="0"/>
                        </a:lnTo>
                        <a:lnTo>
                          <a:pt x="407" y="12"/>
                        </a:lnTo>
                        <a:lnTo>
                          <a:pt x="455" y="37"/>
                        </a:lnTo>
                        <a:lnTo>
                          <a:pt x="491" y="84"/>
                        </a:lnTo>
                        <a:lnTo>
                          <a:pt x="503" y="132"/>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0" name="Freeform 113"/>
                  <p:cNvSpPr>
                    <a:spLocks noEditPoints="1"/>
                  </p:cNvSpPr>
                  <p:nvPr/>
                </p:nvSpPr>
                <p:spPr bwMode="auto">
                  <a:xfrm>
                    <a:off x="4615316" y="5992359"/>
                    <a:ext cx="908050" cy="657225"/>
                  </a:xfrm>
                  <a:custGeom>
                    <a:avLst/>
                    <a:gdLst/>
                    <a:ahLst/>
                    <a:cxnLst>
                      <a:cxn ang="0">
                        <a:pos x="3396" y="1032"/>
                      </a:cxn>
                      <a:cxn ang="0">
                        <a:pos x="564" y="1032"/>
                      </a:cxn>
                      <a:cxn ang="0">
                        <a:pos x="564" y="1236"/>
                      </a:cxn>
                      <a:cxn ang="0">
                        <a:pos x="3396" y="1236"/>
                      </a:cxn>
                      <a:cxn ang="0">
                        <a:pos x="3396" y="1032"/>
                      </a:cxn>
                      <a:cxn ang="0">
                        <a:pos x="3433" y="648"/>
                      </a:cxn>
                      <a:cxn ang="0">
                        <a:pos x="3433" y="1704"/>
                      </a:cxn>
                      <a:cxn ang="0">
                        <a:pos x="587" y="1704"/>
                      </a:cxn>
                      <a:cxn ang="0">
                        <a:pos x="587" y="1908"/>
                      </a:cxn>
                      <a:cxn ang="0">
                        <a:pos x="3433" y="1908"/>
                      </a:cxn>
                      <a:cxn ang="0">
                        <a:pos x="3433" y="2484"/>
                      </a:cxn>
                      <a:cxn ang="0">
                        <a:pos x="156" y="2484"/>
                      </a:cxn>
                      <a:cxn ang="0">
                        <a:pos x="96" y="2472"/>
                      </a:cxn>
                      <a:cxn ang="0">
                        <a:pos x="48" y="2436"/>
                      </a:cxn>
                      <a:cxn ang="0">
                        <a:pos x="12" y="2400"/>
                      </a:cxn>
                      <a:cxn ang="0">
                        <a:pos x="0" y="2352"/>
                      </a:cxn>
                      <a:cxn ang="0">
                        <a:pos x="0" y="132"/>
                      </a:cxn>
                      <a:cxn ang="0">
                        <a:pos x="12" y="84"/>
                      </a:cxn>
                      <a:cxn ang="0">
                        <a:pos x="48" y="37"/>
                      </a:cxn>
                      <a:cxn ang="0">
                        <a:pos x="96" y="12"/>
                      </a:cxn>
                      <a:cxn ang="0">
                        <a:pos x="156" y="0"/>
                      </a:cxn>
                      <a:cxn ang="0">
                        <a:pos x="3433" y="0"/>
                      </a:cxn>
                      <a:cxn ang="0">
                        <a:pos x="3433" y="432"/>
                      </a:cxn>
                      <a:cxn ang="0">
                        <a:pos x="587" y="432"/>
                      </a:cxn>
                      <a:cxn ang="0">
                        <a:pos x="587" y="648"/>
                      </a:cxn>
                      <a:cxn ang="0">
                        <a:pos x="3433" y="648"/>
                      </a:cxn>
                    </a:cxnLst>
                    <a:rect l="0" t="0" r="r" b="b"/>
                    <a:pathLst>
                      <a:path w="3433" h="2484">
                        <a:moveTo>
                          <a:pt x="3396" y="1032"/>
                        </a:moveTo>
                        <a:lnTo>
                          <a:pt x="564" y="1032"/>
                        </a:lnTo>
                        <a:lnTo>
                          <a:pt x="564" y="1236"/>
                        </a:lnTo>
                        <a:lnTo>
                          <a:pt x="3396" y="1236"/>
                        </a:lnTo>
                        <a:lnTo>
                          <a:pt x="3396" y="1032"/>
                        </a:lnTo>
                        <a:close/>
                        <a:moveTo>
                          <a:pt x="3433" y="648"/>
                        </a:moveTo>
                        <a:lnTo>
                          <a:pt x="3433" y="1704"/>
                        </a:lnTo>
                        <a:lnTo>
                          <a:pt x="587" y="1704"/>
                        </a:lnTo>
                        <a:lnTo>
                          <a:pt x="587" y="1908"/>
                        </a:lnTo>
                        <a:lnTo>
                          <a:pt x="3433" y="1908"/>
                        </a:lnTo>
                        <a:lnTo>
                          <a:pt x="3433" y="2484"/>
                        </a:lnTo>
                        <a:lnTo>
                          <a:pt x="156" y="2484"/>
                        </a:lnTo>
                        <a:lnTo>
                          <a:pt x="96" y="2472"/>
                        </a:lnTo>
                        <a:lnTo>
                          <a:pt x="48" y="2436"/>
                        </a:lnTo>
                        <a:lnTo>
                          <a:pt x="12" y="2400"/>
                        </a:lnTo>
                        <a:lnTo>
                          <a:pt x="0" y="2352"/>
                        </a:lnTo>
                        <a:lnTo>
                          <a:pt x="0" y="132"/>
                        </a:lnTo>
                        <a:lnTo>
                          <a:pt x="12" y="84"/>
                        </a:lnTo>
                        <a:lnTo>
                          <a:pt x="48" y="37"/>
                        </a:lnTo>
                        <a:lnTo>
                          <a:pt x="96" y="12"/>
                        </a:lnTo>
                        <a:lnTo>
                          <a:pt x="156" y="0"/>
                        </a:lnTo>
                        <a:lnTo>
                          <a:pt x="3433" y="0"/>
                        </a:lnTo>
                        <a:lnTo>
                          <a:pt x="3433" y="432"/>
                        </a:lnTo>
                        <a:lnTo>
                          <a:pt x="587" y="432"/>
                        </a:lnTo>
                        <a:lnTo>
                          <a:pt x="587" y="648"/>
                        </a:lnTo>
                        <a:lnTo>
                          <a:pt x="3433" y="648"/>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1" name="Freeform 114"/>
                  <p:cNvSpPr/>
                  <p:nvPr/>
                </p:nvSpPr>
                <p:spPr bwMode="auto">
                  <a:xfrm>
                    <a:off x="4932816" y="5887584"/>
                    <a:ext cx="457200" cy="53975"/>
                  </a:xfrm>
                  <a:custGeom>
                    <a:avLst/>
                    <a:gdLst/>
                    <a:ahLst/>
                    <a:cxnLst>
                      <a:cxn ang="0">
                        <a:pos x="1596" y="0"/>
                      </a:cxn>
                      <a:cxn ang="0">
                        <a:pos x="1644" y="0"/>
                      </a:cxn>
                      <a:cxn ang="0">
                        <a:pos x="1692" y="24"/>
                      </a:cxn>
                      <a:cxn ang="0">
                        <a:pos x="1716" y="60"/>
                      </a:cxn>
                      <a:cxn ang="0">
                        <a:pos x="1728" y="96"/>
                      </a:cxn>
                      <a:cxn ang="0">
                        <a:pos x="1716" y="144"/>
                      </a:cxn>
                      <a:cxn ang="0">
                        <a:pos x="1692" y="180"/>
                      </a:cxn>
                      <a:cxn ang="0">
                        <a:pos x="1644" y="204"/>
                      </a:cxn>
                      <a:cxn ang="0">
                        <a:pos x="1596" y="204"/>
                      </a:cxn>
                      <a:cxn ang="0">
                        <a:pos x="132" y="204"/>
                      </a:cxn>
                      <a:cxn ang="0">
                        <a:pos x="85" y="204"/>
                      </a:cxn>
                      <a:cxn ang="0">
                        <a:pos x="36" y="180"/>
                      </a:cxn>
                      <a:cxn ang="0">
                        <a:pos x="11" y="144"/>
                      </a:cxn>
                      <a:cxn ang="0">
                        <a:pos x="0" y="96"/>
                      </a:cxn>
                      <a:cxn ang="0">
                        <a:pos x="11" y="60"/>
                      </a:cxn>
                      <a:cxn ang="0">
                        <a:pos x="36" y="24"/>
                      </a:cxn>
                      <a:cxn ang="0">
                        <a:pos x="85" y="0"/>
                      </a:cxn>
                      <a:cxn ang="0">
                        <a:pos x="132" y="0"/>
                      </a:cxn>
                      <a:cxn ang="0">
                        <a:pos x="1596" y="0"/>
                      </a:cxn>
                    </a:cxnLst>
                    <a:rect l="0" t="0" r="r" b="b"/>
                    <a:pathLst>
                      <a:path w="1728" h="204">
                        <a:moveTo>
                          <a:pt x="1596" y="0"/>
                        </a:moveTo>
                        <a:lnTo>
                          <a:pt x="1644" y="0"/>
                        </a:lnTo>
                        <a:lnTo>
                          <a:pt x="1692" y="24"/>
                        </a:lnTo>
                        <a:lnTo>
                          <a:pt x="1716" y="60"/>
                        </a:lnTo>
                        <a:lnTo>
                          <a:pt x="1728" y="96"/>
                        </a:lnTo>
                        <a:lnTo>
                          <a:pt x="1716" y="144"/>
                        </a:lnTo>
                        <a:lnTo>
                          <a:pt x="1692" y="180"/>
                        </a:lnTo>
                        <a:lnTo>
                          <a:pt x="1644" y="204"/>
                        </a:lnTo>
                        <a:lnTo>
                          <a:pt x="1596" y="204"/>
                        </a:lnTo>
                        <a:lnTo>
                          <a:pt x="132" y="204"/>
                        </a:lnTo>
                        <a:lnTo>
                          <a:pt x="85" y="204"/>
                        </a:lnTo>
                        <a:lnTo>
                          <a:pt x="36" y="180"/>
                        </a:lnTo>
                        <a:lnTo>
                          <a:pt x="11" y="144"/>
                        </a:lnTo>
                        <a:lnTo>
                          <a:pt x="0" y="96"/>
                        </a:lnTo>
                        <a:lnTo>
                          <a:pt x="11" y="60"/>
                        </a:lnTo>
                        <a:lnTo>
                          <a:pt x="36" y="24"/>
                        </a:lnTo>
                        <a:lnTo>
                          <a:pt x="85" y="0"/>
                        </a:lnTo>
                        <a:lnTo>
                          <a:pt x="132" y="0"/>
                        </a:lnTo>
                        <a:lnTo>
                          <a:pt x="1596" y="0"/>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2" name="Freeform 115"/>
                  <p:cNvSpPr/>
                  <p:nvPr/>
                </p:nvSpPr>
                <p:spPr bwMode="auto">
                  <a:xfrm>
                    <a:off x="6466341" y="2820534"/>
                    <a:ext cx="936625" cy="450850"/>
                  </a:xfrm>
                  <a:custGeom>
                    <a:avLst/>
                    <a:gdLst/>
                    <a:ahLst/>
                    <a:cxnLst>
                      <a:cxn ang="0">
                        <a:pos x="0" y="1704"/>
                      </a:cxn>
                      <a:cxn ang="0">
                        <a:pos x="1560" y="0"/>
                      </a:cxn>
                      <a:cxn ang="0">
                        <a:pos x="3540" y="0"/>
                      </a:cxn>
                      <a:cxn ang="0">
                        <a:pos x="3540" y="1704"/>
                      </a:cxn>
                      <a:cxn ang="0">
                        <a:pos x="1500" y="1704"/>
                      </a:cxn>
                      <a:cxn ang="0">
                        <a:pos x="1500" y="852"/>
                      </a:cxn>
                      <a:cxn ang="0">
                        <a:pos x="0" y="1704"/>
                      </a:cxn>
                    </a:cxnLst>
                    <a:rect l="0" t="0" r="r" b="b"/>
                    <a:pathLst>
                      <a:path w="3540" h="1704">
                        <a:moveTo>
                          <a:pt x="0" y="1704"/>
                        </a:moveTo>
                        <a:lnTo>
                          <a:pt x="1560" y="0"/>
                        </a:lnTo>
                        <a:lnTo>
                          <a:pt x="3540" y="0"/>
                        </a:lnTo>
                        <a:lnTo>
                          <a:pt x="3540" y="1704"/>
                        </a:lnTo>
                        <a:lnTo>
                          <a:pt x="1500" y="1704"/>
                        </a:lnTo>
                        <a:lnTo>
                          <a:pt x="1500" y="852"/>
                        </a:lnTo>
                        <a:lnTo>
                          <a:pt x="0" y="1704"/>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3" name="Freeform 116"/>
                  <p:cNvSpPr>
                    <a:spLocks noEditPoints="1"/>
                  </p:cNvSpPr>
                  <p:nvPr/>
                </p:nvSpPr>
                <p:spPr bwMode="auto">
                  <a:xfrm>
                    <a:off x="5072516" y="3687309"/>
                    <a:ext cx="2311400" cy="3679825"/>
                  </a:xfrm>
                  <a:custGeom>
                    <a:avLst/>
                    <a:gdLst/>
                    <a:ahLst/>
                    <a:cxnLst>
                      <a:cxn ang="0">
                        <a:pos x="8736" y="2832"/>
                      </a:cxn>
                      <a:cxn ang="0">
                        <a:pos x="8736" y="3792"/>
                      </a:cxn>
                      <a:cxn ang="0">
                        <a:pos x="7608" y="3936"/>
                      </a:cxn>
                      <a:cxn ang="0">
                        <a:pos x="5184" y="3636"/>
                      </a:cxn>
                      <a:cxn ang="0">
                        <a:pos x="5184" y="9936"/>
                      </a:cxn>
                      <a:cxn ang="0">
                        <a:pos x="5184" y="13908"/>
                      </a:cxn>
                      <a:cxn ang="0">
                        <a:pos x="3888" y="13908"/>
                      </a:cxn>
                      <a:cxn ang="0">
                        <a:pos x="3888" y="8004"/>
                      </a:cxn>
                      <a:cxn ang="0">
                        <a:pos x="2916" y="8004"/>
                      </a:cxn>
                      <a:cxn ang="0">
                        <a:pos x="2916" y="13908"/>
                      </a:cxn>
                      <a:cxn ang="0">
                        <a:pos x="1705" y="13908"/>
                      </a:cxn>
                      <a:cxn ang="0">
                        <a:pos x="1705" y="11196"/>
                      </a:cxn>
                      <a:cxn ang="0">
                        <a:pos x="2053" y="11196"/>
                      </a:cxn>
                      <a:cxn ang="0">
                        <a:pos x="2112" y="11184"/>
                      </a:cxn>
                      <a:cxn ang="0">
                        <a:pos x="2160" y="11148"/>
                      </a:cxn>
                      <a:cxn ang="0">
                        <a:pos x="2196" y="11112"/>
                      </a:cxn>
                      <a:cxn ang="0">
                        <a:pos x="2208" y="11064"/>
                      </a:cxn>
                      <a:cxn ang="0">
                        <a:pos x="2208" y="8844"/>
                      </a:cxn>
                      <a:cxn ang="0">
                        <a:pos x="2196" y="8796"/>
                      </a:cxn>
                      <a:cxn ang="0">
                        <a:pos x="2160" y="8749"/>
                      </a:cxn>
                      <a:cxn ang="0">
                        <a:pos x="2112" y="8724"/>
                      </a:cxn>
                      <a:cxn ang="0">
                        <a:pos x="2053" y="8712"/>
                      </a:cxn>
                      <a:cxn ang="0">
                        <a:pos x="1705" y="8712"/>
                      </a:cxn>
                      <a:cxn ang="0">
                        <a:pos x="1705" y="6948"/>
                      </a:cxn>
                      <a:cxn ang="0">
                        <a:pos x="1705" y="4200"/>
                      </a:cxn>
                      <a:cxn ang="0">
                        <a:pos x="888" y="6384"/>
                      </a:cxn>
                      <a:cxn ang="0">
                        <a:pos x="828" y="7836"/>
                      </a:cxn>
                      <a:cxn ang="0">
                        <a:pos x="0" y="8004"/>
                      </a:cxn>
                      <a:cxn ang="0">
                        <a:pos x="0" y="5977"/>
                      </a:cxn>
                      <a:cxn ang="0">
                        <a:pos x="1620" y="2100"/>
                      </a:cxn>
                      <a:cxn ang="0">
                        <a:pos x="2856" y="1800"/>
                      </a:cxn>
                      <a:cxn ang="0">
                        <a:pos x="3600" y="2568"/>
                      </a:cxn>
                      <a:cxn ang="0">
                        <a:pos x="4248" y="1800"/>
                      </a:cxn>
                      <a:cxn ang="0">
                        <a:pos x="5904" y="2256"/>
                      </a:cxn>
                      <a:cxn ang="0">
                        <a:pos x="7523" y="2832"/>
                      </a:cxn>
                      <a:cxn ang="0">
                        <a:pos x="6144" y="564"/>
                      </a:cxn>
                      <a:cxn ang="0">
                        <a:pos x="6720" y="0"/>
                      </a:cxn>
                      <a:cxn ang="0">
                        <a:pos x="8736" y="2832"/>
                      </a:cxn>
                      <a:cxn ang="0">
                        <a:pos x="3600" y="2568"/>
                      </a:cxn>
                      <a:cxn ang="0">
                        <a:pos x="2844" y="5148"/>
                      </a:cxn>
                      <a:cxn ang="0">
                        <a:pos x="3552" y="6120"/>
                      </a:cxn>
                      <a:cxn ang="0">
                        <a:pos x="4188" y="5148"/>
                      </a:cxn>
                      <a:cxn ang="0">
                        <a:pos x="3600" y="2568"/>
                      </a:cxn>
                    </a:cxnLst>
                    <a:rect l="0" t="0" r="r" b="b"/>
                    <a:pathLst>
                      <a:path w="8736" h="13908">
                        <a:moveTo>
                          <a:pt x="8736" y="2832"/>
                        </a:moveTo>
                        <a:lnTo>
                          <a:pt x="8736" y="3792"/>
                        </a:lnTo>
                        <a:lnTo>
                          <a:pt x="7608" y="3936"/>
                        </a:lnTo>
                        <a:lnTo>
                          <a:pt x="5184" y="3636"/>
                        </a:lnTo>
                        <a:lnTo>
                          <a:pt x="5184" y="9936"/>
                        </a:lnTo>
                        <a:lnTo>
                          <a:pt x="5184" y="13908"/>
                        </a:lnTo>
                        <a:lnTo>
                          <a:pt x="3888" y="13908"/>
                        </a:lnTo>
                        <a:lnTo>
                          <a:pt x="3888" y="8004"/>
                        </a:lnTo>
                        <a:lnTo>
                          <a:pt x="2916" y="8004"/>
                        </a:lnTo>
                        <a:lnTo>
                          <a:pt x="2916" y="13908"/>
                        </a:lnTo>
                        <a:lnTo>
                          <a:pt x="1705" y="13908"/>
                        </a:lnTo>
                        <a:lnTo>
                          <a:pt x="1705" y="11196"/>
                        </a:lnTo>
                        <a:lnTo>
                          <a:pt x="2053" y="11196"/>
                        </a:lnTo>
                        <a:lnTo>
                          <a:pt x="2112" y="11184"/>
                        </a:lnTo>
                        <a:lnTo>
                          <a:pt x="2160" y="11148"/>
                        </a:lnTo>
                        <a:lnTo>
                          <a:pt x="2196" y="11112"/>
                        </a:lnTo>
                        <a:lnTo>
                          <a:pt x="2208" y="11064"/>
                        </a:lnTo>
                        <a:lnTo>
                          <a:pt x="2208" y="8844"/>
                        </a:lnTo>
                        <a:lnTo>
                          <a:pt x="2196" y="8796"/>
                        </a:lnTo>
                        <a:lnTo>
                          <a:pt x="2160" y="8749"/>
                        </a:lnTo>
                        <a:lnTo>
                          <a:pt x="2112" y="8724"/>
                        </a:lnTo>
                        <a:lnTo>
                          <a:pt x="2053" y="8712"/>
                        </a:lnTo>
                        <a:lnTo>
                          <a:pt x="1705" y="8712"/>
                        </a:lnTo>
                        <a:lnTo>
                          <a:pt x="1705" y="6948"/>
                        </a:lnTo>
                        <a:lnTo>
                          <a:pt x="1705" y="4200"/>
                        </a:lnTo>
                        <a:lnTo>
                          <a:pt x="888" y="6384"/>
                        </a:lnTo>
                        <a:lnTo>
                          <a:pt x="828" y="7836"/>
                        </a:lnTo>
                        <a:lnTo>
                          <a:pt x="0" y="8004"/>
                        </a:lnTo>
                        <a:lnTo>
                          <a:pt x="0" y="5977"/>
                        </a:lnTo>
                        <a:lnTo>
                          <a:pt x="1620" y="2100"/>
                        </a:lnTo>
                        <a:lnTo>
                          <a:pt x="2856" y="1800"/>
                        </a:lnTo>
                        <a:lnTo>
                          <a:pt x="3600" y="2568"/>
                        </a:lnTo>
                        <a:lnTo>
                          <a:pt x="4248" y="1800"/>
                        </a:lnTo>
                        <a:lnTo>
                          <a:pt x="5904" y="2256"/>
                        </a:lnTo>
                        <a:lnTo>
                          <a:pt x="7523" y="2832"/>
                        </a:lnTo>
                        <a:lnTo>
                          <a:pt x="6144" y="564"/>
                        </a:lnTo>
                        <a:lnTo>
                          <a:pt x="6720" y="0"/>
                        </a:lnTo>
                        <a:lnTo>
                          <a:pt x="8736" y="2832"/>
                        </a:lnTo>
                        <a:close/>
                        <a:moveTo>
                          <a:pt x="3600" y="2568"/>
                        </a:moveTo>
                        <a:lnTo>
                          <a:pt x="2844" y="5148"/>
                        </a:lnTo>
                        <a:lnTo>
                          <a:pt x="3552" y="6120"/>
                        </a:lnTo>
                        <a:lnTo>
                          <a:pt x="4188" y="5148"/>
                        </a:lnTo>
                        <a:lnTo>
                          <a:pt x="3600" y="2568"/>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effectLst/>
                      <a:uLnTx/>
                      <a:uFillTx/>
                      <a:latin typeface="Helvetica Neue Medium"/>
                    </a:endParaRPr>
                  </a:p>
                </p:txBody>
              </p:sp>
            </p:grpSp>
          </p:grpSp>
        </p:grpSp>
        <p:sp>
          <p:nvSpPr>
            <p:cNvPr id="40" name="TextBox 805"/>
            <p:cNvSpPr txBox="1"/>
            <p:nvPr/>
          </p:nvSpPr>
          <p:spPr>
            <a:xfrm>
              <a:off x="672435" y="1126755"/>
              <a:ext cx="3041065" cy="333216"/>
            </a:xfrm>
            <a:prstGeom prst="rect">
              <a:avLst/>
            </a:prstGeom>
            <a:ln w="12700">
              <a:miter lim="400000"/>
            </a:ln>
          </p:spPr>
          <p:txBody>
            <a:bodyPr wrap="none" lIns="72000" tIns="36000" rIns="72000" bIns="36000" anchor="ctr" anchorCtr="0">
              <a:spAutoFit/>
            </a:bodyPr>
            <a:lstStyle>
              <a:lvl1pPr algn="ctr">
                <a:defRPr sz="6000">
                  <a:solidFill>
                    <a:srgbClr val="BFBFBF"/>
                  </a:solidFill>
                </a:defRPr>
              </a:lvl1pPr>
            </a:lstStyle>
            <a:p>
              <a:pPr defTabSz="410845" hangingPunct="0"/>
              <a:r>
                <a:rPr lang="zh-CN" altLang="en-US" sz="16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移动智能终端逐渐取代传统</a:t>
              </a:r>
              <a:r>
                <a:rPr lang="en-US" altLang="zh-CN" sz="16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PC</a:t>
              </a:r>
              <a:endParaRPr lang="en-US" altLang="zh-CN" sz="16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41" name="TextBox 805"/>
            <p:cNvSpPr txBox="1"/>
            <p:nvPr/>
          </p:nvSpPr>
          <p:spPr>
            <a:xfrm>
              <a:off x="7405052" y="1126755"/>
              <a:ext cx="2979929" cy="333217"/>
            </a:xfrm>
            <a:prstGeom prst="rect">
              <a:avLst/>
            </a:prstGeom>
            <a:ln w="12700">
              <a:miter lim="400000"/>
            </a:ln>
          </p:spPr>
          <p:txBody>
            <a:bodyPr wrap="none" lIns="72000" tIns="36000" rIns="72000" bIns="36000" anchor="ctr" anchorCtr="0">
              <a:spAutoFit/>
            </a:bodyPr>
            <a:lstStyle>
              <a:lvl1pPr algn="ctr">
                <a:defRPr sz="6000">
                  <a:solidFill>
                    <a:srgbClr val="BFBFBF"/>
                  </a:solidFill>
                </a:defRPr>
              </a:lvl1pPr>
            </a:lstStyle>
            <a:p>
              <a:pPr defTabSz="410845" hangingPunct="0"/>
              <a:r>
                <a:rPr lang="zh-CN" altLang="en-US" sz="16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世界正在进入万物互联的时代</a:t>
              </a:r>
              <a:endParaRPr lang="en-US" altLang="zh-CN" sz="16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42" name="矩形 41"/>
            <p:cNvSpPr/>
            <p:nvPr/>
          </p:nvSpPr>
          <p:spPr>
            <a:xfrm>
              <a:off x="6736826" y="1736553"/>
              <a:ext cx="2654698" cy="289413"/>
            </a:xfrm>
            <a:prstGeom prst="rect">
              <a:avLst/>
            </a:prstGeom>
          </p:spPr>
          <p:txBody>
            <a:bodyPr wrap="none">
              <a:spAutoFit/>
            </a:bodyPr>
            <a:lstStyle/>
            <a:p>
              <a:pPr lvl="0" algn="ctr" defTabSz="914400">
                <a:defRPr/>
              </a:pPr>
              <a:r>
                <a:rPr lang="en-US" altLang="zh-CN" sz="1200" kern="0" dirty="0">
                  <a:latin typeface="微软雅黑" panose="020B0503020204020204" pitchFamily="34" charset="-122"/>
                  <a:ea typeface="微软雅黑" panose="020B0503020204020204" pitchFamily="34" charset="-122"/>
                </a:rPr>
                <a:t>2018</a:t>
              </a:r>
              <a:r>
                <a:rPr lang="zh-CN" altLang="en-US" sz="1200" kern="0" dirty="0">
                  <a:latin typeface="微软雅黑" panose="020B0503020204020204" pitchFamily="34" charset="-122"/>
                  <a:ea typeface="微软雅黑" panose="020B0503020204020204" pitchFamily="34" charset="-122"/>
                </a:rPr>
                <a:t>年全球连接</a:t>
              </a:r>
              <a:r>
                <a:rPr lang="zh-CN" altLang="en-US" sz="1200" kern="0" dirty="0" smtClean="0">
                  <a:latin typeface="微软雅黑" panose="020B0503020204020204" pitchFamily="34" charset="-122"/>
                  <a:ea typeface="微软雅黑" panose="020B0503020204020204" pitchFamily="34" charset="-122"/>
                </a:rPr>
                <a:t>设备数超过</a:t>
              </a:r>
              <a:r>
                <a:rPr lang="en-US" altLang="zh-CN" sz="1200" kern="0" dirty="0">
                  <a:latin typeface="微软雅黑" panose="020B0503020204020204" pitchFamily="34" charset="-122"/>
                  <a:ea typeface="微软雅黑" panose="020B0503020204020204" pitchFamily="34" charset="-122"/>
                </a:rPr>
                <a:t>230</a:t>
              </a:r>
              <a:r>
                <a:rPr lang="zh-CN" altLang="en-US" sz="1200" kern="0" dirty="0">
                  <a:latin typeface="微软雅黑" panose="020B0503020204020204" pitchFamily="34" charset="-122"/>
                  <a:ea typeface="微软雅黑" panose="020B0503020204020204" pitchFamily="34" charset="-122"/>
                </a:rPr>
                <a:t>亿</a:t>
              </a:r>
              <a:endPar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1091444" y="5347912"/>
            <a:ext cx="10334956" cy="508612"/>
            <a:chOff x="501315" y="4895770"/>
            <a:chExt cx="11022481" cy="380480"/>
          </a:xfrm>
        </p:grpSpPr>
        <p:sp>
          <p:nvSpPr>
            <p:cNvPr id="124" name="TextBox 805"/>
            <p:cNvSpPr txBox="1"/>
            <p:nvPr/>
          </p:nvSpPr>
          <p:spPr>
            <a:xfrm>
              <a:off x="501315" y="4895770"/>
              <a:ext cx="3681993" cy="380480"/>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defTabSz="410845" hangingPunct="0"/>
              <a:r>
                <a:rPr lang="zh-CN" altLang="en-US" sz="20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传统</a:t>
              </a:r>
              <a:r>
                <a:rPr lang="en-US" altLang="zh-CN" sz="20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PC</a:t>
              </a:r>
              <a:r>
                <a:rPr lang="zh-CN" altLang="en-US" sz="20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向移动智能终端转移</a:t>
              </a:r>
              <a:endParaRPr lang="en-US" altLang="zh-CN" sz="20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25" name="TextBox 805"/>
            <p:cNvSpPr txBox="1"/>
            <p:nvPr/>
          </p:nvSpPr>
          <p:spPr>
            <a:xfrm>
              <a:off x="7862316" y="4895770"/>
              <a:ext cx="3661480" cy="380480"/>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defTabSz="410845" hangingPunct="0"/>
              <a:r>
                <a:rPr lang="zh-CN" altLang="en-US" sz="20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海量数据</a:t>
              </a:r>
              <a:r>
                <a:rPr lang="zh-CN" altLang="en-US" sz="20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产生</a:t>
              </a:r>
              <a:endParaRPr lang="en-US" altLang="zh-CN" sz="20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126" name="TextBox 805"/>
            <p:cNvSpPr txBox="1"/>
            <p:nvPr/>
          </p:nvSpPr>
          <p:spPr>
            <a:xfrm>
              <a:off x="5086132" y="4895770"/>
              <a:ext cx="2606233" cy="380480"/>
            </a:xfrm>
            <a:prstGeom prst="rect">
              <a:avLst/>
            </a:prstGeom>
            <a:ln w="12700">
              <a:miter lim="400000"/>
            </a:ln>
          </p:spPr>
          <p:txBody>
            <a:bodyPr wrap="square" lIns="36000" tIns="36000" rIns="36000" bIns="36000">
              <a:spAutoFit/>
            </a:bodyPr>
            <a:lstStyle>
              <a:lvl1pPr algn="ctr">
                <a:defRPr sz="6000">
                  <a:solidFill>
                    <a:srgbClr val="BFBFBF"/>
                  </a:solidFill>
                </a:defRPr>
              </a:lvl1pPr>
            </a:lstStyle>
            <a:p>
              <a:pPr defTabSz="410845" hangingPunct="0"/>
              <a:r>
                <a:rPr lang="zh-CN" altLang="en-US" sz="20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新的算力需求</a:t>
              </a:r>
              <a:endParaRPr lang="en-US" altLang="zh-CN" sz="2000"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grpSp>
          <p:nvGrpSpPr>
            <p:cNvPr id="127" name="Group 167"/>
            <p:cNvGrpSpPr/>
            <p:nvPr/>
          </p:nvGrpSpPr>
          <p:grpSpPr bwMode="auto">
            <a:xfrm rot="16200000" flipH="1">
              <a:off x="4746961" y="4912139"/>
              <a:ext cx="202672" cy="316965"/>
              <a:chOff x="4422" y="2310"/>
              <a:chExt cx="544" cy="976"/>
            </a:xfrm>
            <a:solidFill>
              <a:srgbClr val="00B0F0"/>
            </a:solidFill>
          </p:grpSpPr>
          <p:sp>
            <p:nvSpPr>
              <p:cNvPr id="132" name="Freeform 164"/>
              <p:cNvSpPr/>
              <p:nvPr/>
            </p:nvSpPr>
            <p:spPr bwMode="auto">
              <a:xfrm>
                <a:off x="4422" y="2878"/>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effectLst/>
                  <a:uLnTx/>
                  <a:uFillTx/>
                  <a:latin typeface="Helvetica Neue Medium"/>
                </a:endParaRPr>
              </a:p>
            </p:txBody>
          </p:sp>
          <p:sp>
            <p:nvSpPr>
              <p:cNvPr id="133" name="Freeform 165"/>
              <p:cNvSpPr/>
              <p:nvPr/>
            </p:nvSpPr>
            <p:spPr bwMode="auto">
              <a:xfrm>
                <a:off x="4422" y="259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effectLst/>
                  <a:uLnTx/>
                  <a:uFillTx/>
                  <a:latin typeface="Helvetica Neue Medium"/>
                </a:endParaRPr>
              </a:p>
            </p:txBody>
          </p:sp>
          <p:sp>
            <p:nvSpPr>
              <p:cNvPr id="134" name="Freeform 166"/>
              <p:cNvSpPr/>
              <p:nvPr/>
            </p:nvSpPr>
            <p:spPr bwMode="auto">
              <a:xfrm>
                <a:off x="4422" y="231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effectLst/>
                  <a:uLnTx/>
                  <a:uFillTx/>
                  <a:latin typeface="Helvetica Neue Medium"/>
                </a:endParaRPr>
              </a:p>
            </p:txBody>
          </p:sp>
        </p:grpSp>
        <p:grpSp>
          <p:nvGrpSpPr>
            <p:cNvPr id="128" name="Group 167"/>
            <p:cNvGrpSpPr/>
            <p:nvPr/>
          </p:nvGrpSpPr>
          <p:grpSpPr bwMode="auto">
            <a:xfrm rot="5400000">
              <a:off x="7841959" y="4912139"/>
              <a:ext cx="202672" cy="316965"/>
              <a:chOff x="4422" y="2310"/>
              <a:chExt cx="544" cy="976"/>
            </a:xfrm>
            <a:solidFill>
              <a:srgbClr val="00B0F0"/>
            </a:solidFill>
          </p:grpSpPr>
          <p:sp>
            <p:nvSpPr>
              <p:cNvPr id="129" name="Freeform 164"/>
              <p:cNvSpPr/>
              <p:nvPr/>
            </p:nvSpPr>
            <p:spPr bwMode="auto">
              <a:xfrm>
                <a:off x="4422" y="2878"/>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effectLst/>
                  <a:uLnTx/>
                  <a:uFillTx/>
                  <a:latin typeface="Helvetica Neue Medium"/>
                </a:endParaRPr>
              </a:p>
            </p:txBody>
          </p:sp>
          <p:sp>
            <p:nvSpPr>
              <p:cNvPr id="130" name="Freeform 165"/>
              <p:cNvSpPr/>
              <p:nvPr/>
            </p:nvSpPr>
            <p:spPr bwMode="auto">
              <a:xfrm>
                <a:off x="4422" y="259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effectLst/>
                  <a:uLnTx/>
                  <a:uFillTx/>
                  <a:latin typeface="Helvetica Neue Medium"/>
                </a:endParaRPr>
              </a:p>
            </p:txBody>
          </p:sp>
          <p:sp>
            <p:nvSpPr>
              <p:cNvPr id="131" name="Freeform 166"/>
              <p:cNvSpPr/>
              <p:nvPr/>
            </p:nvSpPr>
            <p:spPr bwMode="auto">
              <a:xfrm>
                <a:off x="4422" y="231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effectLst/>
                  <a:uLnTx/>
                  <a:uFillTx/>
                  <a:latin typeface="Helvetica Neue Medium"/>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a:t>
            </a:r>
            <a:r>
              <a:rPr lang="zh-CN" altLang="en-US" sz="1800" b="1" dirty="0" smtClean="0"/>
              <a:t>介绍</a:t>
            </a:r>
            <a:endParaRPr lang="en-US" altLang="zh-CN" sz="1800" b="1" dirty="0"/>
          </a:p>
          <a:p>
            <a:pPr lvl="1">
              <a:buClrTx/>
              <a:buSzPct val="60000"/>
              <a:buFont typeface="Wingdings" panose="05000000000000000000" pitchFamily="2" charset="2"/>
              <a:buChar char="n"/>
            </a:pPr>
            <a:r>
              <a:rPr lang="en-US" altLang="zh-CN" sz="1600" dirty="0" err="1">
                <a:latin typeface="+mn-ea"/>
              </a:rPr>
              <a:t>TaiShan</a:t>
            </a:r>
            <a:r>
              <a:rPr lang="zh-CN" altLang="en-US" sz="1600" dirty="0">
                <a:latin typeface="+mn-ea"/>
              </a:rPr>
              <a:t>服务器概述</a:t>
            </a:r>
            <a:endParaRPr lang="zh-CN" altLang="en-US" sz="1600" dirty="0">
              <a:latin typeface="+mn-ea"/>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机架服务器产品介绍</a:t>
            </a:r>
            <a:endParaRPr lang="zh-CN"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机架服务器价值特性</a:t>
            </a:r>
            <a:endParaRPr lang="en-US"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高密服务器介绍</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本节主要介绍</a:t>
            </a:r>
            <a:r>
              <a:rPr lang="en-US" altLang="zh-CN" dirty="0" err="1" smtClean="0"/>
              <a:t>TaiShan</a:t>
            </a:r>
            <a:r>
              <a:rPr lang="zh-CN" altLang="en-US" dirty="0" smtClean="0"/>
              <a:t>服务器的概述、型号以及技术创新等内容。</a:t>
            </a:r>
            <a:endParaRPr lang="en-US" altLang="zh-CN" dirty="0" smtClean="0"/>
          </a:p>
          <a:p>
            <a:r>
              <a:rPr lang="zh-CN" altLang="en-US" dirty="0" smtClean="0"/>
              <a:t>学</a:t>
            </a:r>
            <a:r>
              <a:rPr lang="zh-CN" altLang="en-US" dirty="0"/>
              <a:t>完</a:t>
            </a:r>
            <a:r>
              <a:rPr lang="zh-CN" altLang="en-US" dirty="0" smtClean="0"/>
              <a:t>本节课程</a:t>
            </a:r>
            <a:r>
              <a:rPr lang="zh-CN" altLang="en-US" dirty="0"/>
              <a:t>后，您将能够：</a:t>
            </a:r>
            <a:endParaRPr lang="zh-CN" altLang="en-US" dirty="0"/>
          </a:p>
          <a:p>
            <a:pPr lvl="1"/>
            <a:r>
              <a:rPr lang="zh-CN" altLang="en-US" dirty="0" smtClean="0"/>
              <a:t>描述</a:t>
            </a:r>
            <a:r>
              <a:rPr lang="en-US" altLang="zh-CN" dirty="0" err="1" smtClean="0"/>
              <a:t>TaiShan</a:t>
            </a:r>
            <a:r>
              <a:rPr lang="zh-CN" altLang="en-US" dirty="0" smtClean="0"/>
              <a:t>服务器的概况</a:t>
            </a:r>
            <a:endParaRPr lang="en-US" altLang="zh-CN" dirty="0"/>
          </a:p>
          <a:p>
            <a:pPr lvl="1"/>
            <a:r>
              <a:rPr lang="zh-CN" altLang="en-US" dirty="0" smtClean="0"/>
              <a:t>掌握</a:t>
            </a:r>
            <a:r>
              <a:rPr lang="en-US" altLang="zh-CN" dirty="0" err="1" smtClean="0"/>
              <a:t>TaiShan</a:t>
            </a:r>
            <a:r>
              <a:rPr lang="en-US" altLang="zh-CN" dirty="0" smtClean="0"/>
              <a:t> 200</a:t>
            </a:r>
            <a:r>
              <a:rPr lang="zh-CN" altLang="en-US" dirty="0" smtClean="0"/>
              <a:t>机架服务器的型号及规格</a:t>
            </a:r>
            <a:endParaRPr lang="en-US" altLang="zh-CN" dirty="0" smtClean="0"/>
          </a:p>
          <a:p>
            <a:pPr lvl="1"/>
            <a:r>
              <a:rPr lang="zh-CN" altLang="en-US" dirty="0" smtClean="0"/>
              <a:t>掌握</a:t>
            </a:r>
            <a:r>
              <a:rPr lang="en-US" altLang="zh-CN" dirty="0" err="1"/>
              <a:t>TaiShan</a:t>
            </a:r>
            <a:r>
              <a:rPr lang="en-US" altLang="zh-CN" dirty="0"/>
              <a:t> 200</a:t>
            </a:r>
            <a:r>
              <a:rPr lang="zh-CN" altLang="en-US" dirty="0"/>
              <a:t>机架服务器</a:t>
            </a:r>
            <a:r>
              <a:rPr lang="zh-CN" altLang="en-US" dirty="0" smtClean="0"/>
              <a:t>的技术创新</a:t>
            </a:r>
            <a:endParaRPr lang="en-US" altLang="zh-CN" dirty="0" smtClean="0"/>
          </a:p>
          <a:p>
            <a:pPr lvl="1"/>
            <a:r>
              <a:rPr lang="zh-CN" altLang="en-US" dirty="0"/>
              <a:t>掌握</a:t>
            </a:r>
            <a:r>
              <a:rPr lang="en-US" altLang="zh-CN" dirty="0" err="1"/>
              <a:t>TaiShan</a:t>
            </a:r>
            <a:r>
              <a:rPr lang="en-US" altLang="zh-CN" dirty="0"/>
              <a:t> </a:t>
            </a:r>
            <a:r>
              <a:rPr lang="en-US" altLang="zh-CN" dirty="0" smtClean="0"/>
              <a:t>200</a:t>
            </a:r>
            <a:r>
              <a:rPr lang="zh-CN" altLang="en-US" dirty="0" smtClean="0"/>
              <a:t>高密服务器的型号及特性</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rPr>
              <a:t>云</a:t>
            </a:r>
            <a:r>
              <a:rPr lang="en-US" altLang="zh-CN" dirty="0">
                <a:solidFill>
                  <a:schemeClr val="tx1"/>
                </a:solidFill>
                <a:latin typeface="微软雅黑" panose="020B0503020204020204" pitchFamily="34" charset="-122"/>
                <a:ea typeface="微软雅黑" panose="020B0503020204020204" pitchFamily="34" charset="-122"/>
              </a:rPr>
              <a:t>+AI+5G</a:t>
            </a:r>
            <a:r>
              <a:rPr lang="zh-CN" altLang="en-US" dirty="0">
                <a:solidFill>
                  <a:schemeClr val="tx1"/>
                </a:solidFill>
                <a:latin typeface="微软雅黑" panose="020B0503020204020204" pitchFamily="34" charset="-122"/>
                <a:ea typeface="微软雅黑" panose="020B0503020204020204" pitchFamily="34" charset="-122"/>
              </a:rPr>
              <a:t>时代，多元架构成为业务智能的关键</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72214" y="1519293"/>
            <a:ext cx="2818400" cy="369332"/>
          </a:xfrm>
          <a:prstGeom prst="rect">
            <a:avLst/>
          </a:prstGeom>
          <a:noFill/>
        </p:spPr>
        <p:txBody>
          <a:bodyPr wrap="none" rtlCol="0">
            <a:spAutoFit/>
          </a:bodyPr>
          <a:lstStyle/>
          <a:p>
            <a:pPr defTabSz="1219200"/>
            <a:r>
              <a:rPr lang="en-US" altLang="zh-CN" sz="1800" b="1" dirty="0" smtClean="0">
                <a:latin typeface="+mn-ea"/>
                <a:ea typeface="+mn-ea"/>
              </a:rPr>
              <a:t>PC </a:t>
            </a:r>
            <a:r>
              <a:rPr lang="zh-CN" altLang="en-US" sz="1800" b="1" dirty="0" smtClean="0">
                <a:latin typeface="+mn-ea"/>
                <a:ea typeface="+mn-ea"/>
              </a:rPr>
              <a:t>时代</a:t>
            </a:r>
            <a:r>
              <a:rPr lang="en-US" altLang="zh-CN" sz="1800" b="1" dirty="0" smtClean="0">
                <a:latin typeface="+mn-ea"/>
                <a:ea typeface="+mn-ea"/>
              </a:rPr>
              <a:t>(</a:t>
            </a:r>
            <a:r>
              <a:rPr lang="zh-CN" altLang="en-US" sz="1800" b="1" dirty="0" smtClean="0">
                <a:latin typeface="+mn-ea"/>
                <a:ea typeface="+mn-ea"/>
              </a:rPr>
              <a:t>互联网、企业网</a:t>
            </a:r>
            <a:r>
              <a:rPr lang="en-US" altLang="zh-CN" sz="1800" b="1" dirty="0" smtClean="0">
                <a:latin typeface="+mn-ea"/>
                <a:ea typeface="+mn-ea"/>
              </a:rPr>
              <a:t>)</a:t>
            </a:r>
            <a:endParaRPr lang="zh-CN" altLang="en-US" sz="1800" b="1" dirty="0">
              <a:latin typeface="+mn-ea"/>
              <a:ea typeface="+mn-ea"/>
            </a:endParaRPr>
          </a:p>
        </p:txBody>
      </p:sp>
      <p:sp>
        <p:nvSpPr>
          <p:cNvPr id="9" name="文本框 8"/>
          <p:cNvSpPr txBox="1"/>
          <p:nvPr/>
        </p:nvSpPr>
        <p:spPr>
          <a:xfrm>
            <a:off x="4789200" y="1519293"/>
            <a:ext cx="1869423" cy="369332"/>
          </a:xfrm>
          <a:prstGeom prst="rect">
            <a:avLst/>
          </a:prstGeom>
          <a:noFill/>
        </p:spPr>
        <p:txBody>
          <a:bodyPr wrap="none" rtlCol="0">
            <a:spAutoFit/>
          </a:bodyPr>
          <a:lstStyle/>
          <a:p>
            <a:pPr defTabSz="1219200"/>
            <a:r>
              <a:rPr lang="zh-CN" altLang="en-US" sz="1800" b="1" dirty="0" smtClean="0">
                <a:latin typeface="+mn-ea"/>
                <a:ea typeface="+mn-ea"/>
              </a:rPr>
              <a:t>移动互联网时代</a:t>
            </a:r>
            <a:endParaRPr lang="zh-CN" altLang="en-US" sz="1800" b="1" dirty="0">
              <a:latin typeface="+mn-ea"/>
              <a:ea typeface="+mn-ea"/>
            </a:endParaRPr>
          </a:p>
        </p:txBody>
      </p:sp>
      <p:sp>
        <p:nvSpPr>
          <p:cNvPr id="10" name="文本框 9"/>
          <p:cNvSpPr txBox="1"/>
          <p:nvPr/>
        </p:nvSpPr>
        <p:spPr>
          <a:xfrm>
            <a:off x="8692677" y="1547500"/>
            <a:ext cx="1867819" cy="369332"/>
          </a:xfrm>
          <a:prstGeom prst="rect">
            <a:avLst/>
          </a:prstGeom>
          <a:noFill/>
        </p:spPr>
        <p:txBody>
          <a:bodyPr wrap="none" rtlCol="0">
            <a:spAutoFit/>
          </a:bodyPr>
          <a:lstStyle/>
          <a:p>
            <a:pPr defTabSz="1219200"/>
            <a:r>
              <a:rPr lang="zh-CN" altLang="en-US" sz="1800" b="1" dirty="0" smtClean="0">
                <a:latin typeface="+mn-ea"/>
                <a:ea typeface="+mn-ea"/>
              </a:rPr>
              <a:t>云</a:t>
            </a:r>
            <a:r>
              <a:rPr lang="en-US" altLang="zh-CN" sz="1800" b="1" dirty="0" smtClean="0">
                <a:latin typeface="+mn-ea"/>
                <a:ea typeface="+mn-ea"/>
              </a:rPr>
              <a:t>+AI+5G</a:t>
            </a:r>
            <a:r>
              <a:rPr lang="zh-CN" altLang="en-US" sz="1800" b="1" dirty="0" smtClean="0">
                <a:latin typeface="+mn-ea"/>
                <a:ea typeface="+mn-ea"/>
              </a:rPr>
              <a:t>时代</a:t>
            </a:r>
            <a:endParaRPr lang="zh-CN" altLang="en-US" sz="1800" b="1" dirty="0">
              <a:latin typeface="+mn-ea"/>
              <a:ea typeface="+mn-ea"/>
            </a:endParaRPr>
          </a:p>
        </p:txBody>
      </p:sp>
      <p:grpSp>
        <p:nvGrpSpPr>
          <p:cNvPr id="58" name="组合 57"/>
          <p:cNvGrpSpPr/>
          <p:nvPr/>
        </p:nvGrpSpPr>
        <p:grpSpPr>
          <a:xfrm>
            <a:off x="1008062" y="1950843"/>
            <a:ext cx="10495759" cy="4286469"/>
            <a:chOff x="582612" y="1591597"/>
            <a:chExt cx="10876972" cy="4286469"/>
          </a:xfrm>
        </p:grpSpPr>
        <p:sp>
          <p:nvSpPr>
            <p:cNvPr id="3" name="矩形 2"/>
            <p:cNvSpPr/>
            <p:nvPr/>
          </p:nvSpPr>
          <p:spPr>
            <a:xfrm>
              <a:off x="582612" y="5229994"/>
              <a:ext cx="10869487" cy="648072"/>
            </a:xfrm>
            <a:prstGeom prst="rect">
              <a:avLst/>
            </a:prstGeom>
            <a:solidFill>
              <a:schemeClr val="accent2">
                <a:lumMod val="75000"/>
              </a:schemeClr>
            </a:solidFill>
            <a:ln>
              <a:solidFill>
                <a:srgbClr val="F2D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 name="矩形 3"/>
            <p:cNvSpPr/>
            <p:nvPr/>
          </p:nvSpPr>
          <p:spPr>
            <a:xfrm>
              <a:off x="590095" y="2107392"/>
              <a:ext cx="10862005" cy="631665"/>
            </a:xfrm>
            <a:prstGeom prst="rect">
              <a:avLst/>
            </a:prstGeom>
            <a:solidFill>
              <a:srgbClr val="DBEEF4"/>
            </a:solidFill>
            <a:ln>
              <a:solidFill>
                <a:srgbClr val="DBE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a:off x="582612" y="2739057"/>
              <a:ext cx="10869487" cy="1205218"/>
            </a:xfrm>
            <a:prstGeom prst="rect">
              <a:avLst/>
            </a:prstGeom>
            <a:solidFill>
              <a:srgbClr val="CCCCCC"/>
            </a:solidFill>
            <a:ln>
              <a:solidFill>
                <a:srgbClr val="E6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5"/>
            <p:cNvSpPr/>
            <p:nvPr/>
          </p:nvSpPr>
          <p:spPr>
            <a:xfrm>
              <a:off x="588962" y="4695034"/>
              <a:ext cx="10863137" cy="547276"/>
            </a:xfrm>
            <a:prstGeom prst="rect">
              <a:avLst/>
            </a:prstGeom>
            <a:solidFill>
              <a:schemeClr val="accent2">
                <a:lumMod val="60000"/>
                <a:lumOff val="40000"/>
              </a:schemeClr>
            </a:solidFill>
            <a:ln>
              <a:solidFill>
                <a:srgbClr val="C2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40000"/>
                    <a:lumOff val="60000"/>
                  </a:schemeClr>
                </a:solidFill>
                <a:latin typeface="+mn-ea"/>
              </a:endParaRPr>
            </a:p>
          </p:txBody>
        </p:sp>
        <p:sp>
          <p:nvSpPr>
            <p:cNvPr id="7" name="矩形 6"/>
            <p:cNvSpPr/>
            <p:nvPr/>
          </p:nvSpPr>
          <p:spPr>
            <a:xfrm>
              <a:off x="582613" y="3936981"/>
              <a:ext cx="10869486" cy="734949"/>
            </a:xfrm>
            <a:prstGeom prst="rect">
              <a:avLst/>
            </a:prstGeom>
            <a:solidFill>
              <a:srgbClr val="D7E4BD"/>
            </a:solidFill>
            <a:ln>
              <a:solidFill>
                <a:srgbClr val="D7E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latin typeface="+mn-ea"/>
              </a:endParaRPr>
            </a:p>
          </p:txBody>
        </p:sp>
        <p:pic>
          <p:nvPicPr>
            <p:cNvPr id="11" name="图片 10"/>
            <p:cNvPicPr>
              <a:picLocks noChangeAspect="1"/>
            </p:cNvPicPr>
            <p:nvPr/>
          </p:nvPicPr>
          <p:blipFill>
            <a:blip r:embed="rId1"/>
            <a:stretch>
              <a:fillRect/>
            </a:stretch>
          </p:blipFill>
          <p:spPr>
            <a:xfrm>
              <a:off x="10234104" y="2742675"/>
              <a:ext cx="811997" cy="1014610"/>
            </a:xfrm>
            <a:prstGeom prst="rect">
              <a:avLst/>
            </a:prstGeom>
          </p:spPr>
        </p:pic>
        <p:sp>
          <p:nvSpPr>
            <p:cNvPr id="14" name="文本框 13"/>
            <p:cNvSpPr txBox="1"/>
            <p:nvPr/>
          </p:nvSpPr>
          <p:spPr>
            <a:xfrm>
              <a:off x="666208" y="5409581"/>
              <a:ext cx="10006902" cy="338554"/>
            </a:xfrm>
            <a:prstGeom prst="rect">
              <a:avLst/>
            </a:prstGeom>
            <a:noFill/>
          </p:spPr>
          <p:txBody>
            <a:bodyPr wrap="square" rtlCol="0">
              <a:spAutoFit/>
            </a:bodyPr>
            <a:lstStyle/>
            <a:p>
              <a:pPr defTabSz="1219200"/>
              <a:r>
                <a:rPr lang="zh-CN" altLang="en-US" sz="1600" b="1" dirty="0">
                  <a:solidFill>
                    <a:srgbClr val="415463"/>
                  </a:solidFill>
                  <a:latin typeface="+mn-ea"/>
                  <a:ea typeface="+mn-ea"/>
                </a:rPr>
                <a:t>技术</a:t>
              </a:r>
              <a:r>
                <a:rPr lang="zh-CN" altLang="en-US" sz="1600" b="1" dirty="0" smtClean="0">
                  <a:solidFill>
                    <a:srgbClr val="415463"/>
                  </a:solidFill>
                  <a:latin typeface="+mn-ea"/>
                  <a:ea typeface="+mn-ea"/>
                </a:rPr>
                <a:t>生态</a:t>
              </a:r>
              <a:r>
                <a:rPr lang="zh-CN" altLang="en-US" sz="1600" b="1" dirty="0">
                  <a:solidFill>
                    <a:srgbClr val="415463"/>
                  </a:solidFill>
                  <a:latin typeface="+mn-ea"/>
                  <a:ea typeface="+mn-ea"/>
                </a:rPr>
                <a:t> </a:t>
              </a:r>
              <a:r>
                <a:rPr lang="zh-CN" altLang="en-US" sz="1600" b="1" dirty="0" smtClean="0">
                  <a:solidFill>
                    <a:srgbClr val="415463"/>
                  </a:solidFill>
                  <a:latin typeface="+mn-ea"/>
                  <a:ea typeface="+mn-ea"/>
                </a:rPr>
                <a:t>          单一</a:t>
              </a:r>
              <a:r>
                <a:rPr lang="zh-CN" altLang="en-US" sz="1600" b="1" dirty="0">
                  <a:solidFill>
                    <a:srgbClr val="415463"/>
                  </a:solidFill>
                  <a:latin typeface="+mn-ea"/>
                  <a:ea typeface="+mn-ea"/>
                </a:rPr>
                <a:t>封闭型            </a:t>
              </a:r>
              <a:r>
                <a:rPr lang="zh-CN" altLang="en-US" sz="1600" b="1" dirty="0" smtClean="0">
                  <a:solidFill>
                    <a:srgbClr val="415463"/>
                  </a:solidFill>
                  <a:latin typeface="+mn-ea"/>
                  <a:ea typeface="+mn-ea"/>
                </a:rPr>
                <a:t>   </a:t>
              </a:r>
              <a:r>
                <a:rPr lang="en-US" altLang="zh-CN" sz="1600" b="1" dirty="0" smtClean="0">
                  <a:solidFill>
                    <a:srgbClr val="415463"/>
                  </a:solidFill>
                  <a:latin typeface="+mn-ea"/>
                  <a:ea typeface="+mn-ea"/>
                  <a:sym typeface="Wingdings" panose="05000000000000000000" pitchFamily="2" charset="2"/>
                </a:rPr>
                <a:t>            </a:t>
              </a:r>
              <a:r>
                <a:rPr lang="zh-CN" altLang="en-US" sz="1600" b="1" dirty="0" smtClean="0">
                  <a:solidFill>
                    <a:srgbClr val="415463"/>
                  </a:solidFill>
                  <a:latin typeface="+mn-ea"/>
                  <a:ea typeface="+mn-ea"/>
                  <a:sym typeface="Wingdings" panose="05000000000000000000" pitchFamily="2" charset="2"/>
                </a:rPr>
                <a:t>开放</a:t>
              </a:r>
              <a:r>
                <a:rPr lang="zh-CN" altLang="en-US" sz="1600" b="1" dirty="0">
                  <a:solidFill>
                    <a:srgbClr val="415463"/>
                  </a:solidFill>
                  <a:latin typeface="+mn-ea"/>
                  <a:ea typeface="+mn-ea"/>
                  <a:sym typeface="Wingdings" panose="05000000000000000000" pitchFamily="2" charset="2"/>
                </a:rPr>
                <a:t>共存型                </a:t>
              </a:r>
              <a:r>
                <a:rPr lang="zh-CN" altLang="en-US" sz="1600" b="1" dirty="0" smtClean="0">
                  <a:solidFill>
                    <a:srgbClr val="415463"/>
                  </a:solidFill>
                  <a:latin typeface="+mn-ea"/>
                  <a:ea typeface="+mn-ea"/>
                  <a:sym typeface="Wingdings" panose="05000000000000000000" pitchFamily="2" charset="2"/>
                </a:rPr>
                <a:t>  </a:t>
              </a:r>
              <a:r>
                <a:rPr lang="en-US" altLang="zh-CN" sz="1600" b="1" dirty="0" smtClean="0">
                  <a:solidFill>
                    <a:srgbClr val="415463"/>
                  </a:solidFill>
                  <a:latin typeface="+mn-ea"/>
                  <a:ea typeface="+mn-ea"/>
                  <a:sym typeface="Wingdings" panose="05000000000000000000" pitchFamily="2" charset="2"/>
                </a:rPr>
                <a:t>              </a:t>
              </a:r>
              <a:r>
                <a:rPr lang="zh-CN" altLang="en-US" sz="1600" b="1" dirty="0" smtClean="0">
                  <a:solidFill>
                    <a:srgbClr val="415463"/>
                  </a:solidFill>
                  <a:latin typeface="+mn-ea"/>
                  <a:ea typeface="+mn-ea"/>
                  <a:sym typeface="Wingdings" panose="05000000000000000000" pitchFamily="2" charset="2"/>
                </a:rPr>
                <a:t>多元化</a:t>
              </a:r>
              <a:r>
                <a:rPr lang="zh-CN" altLang="en-US" sz="1600" b="1" dirty="0">
                  <a:solidFill>
                    <a:srgbClr val="415463"/>
                  </a:solidFill>
                  <a:latin typeface="+mn-ea"/>
                  <a:ea typeface="+mn-ea"/>
                  <a:sym typeface="Wingdings" panose="05000000000000000000" pitchFamily="2" charset="2"/>
                </a:rPr>
                <a:t>社区型</a:t>
              </a:r>
              <a:endParaRPr lang="zh-CN" altLang="en-US" sz="1600" b="1" dirty="0">
                <a:solidFill>
                  <a:srgbClr val="415463"/>
                </a:solidFill>
                <a:latin typeface="+mn-ea"/>
                <a:ea typeface="+mn-ea"/>
              </a:endParaRPr>
            </a:p>
          </p:txBody>
        </p:sp>
        <p:sp>
          <p:nvSpPr>
            <p:cNvPr id="15" name="虚尾箭头 14"/>
            <p:cNvSpPr/>
            <p:nvPr/>
          </p:nvSpPr>
          <p:spPr>
            <a:xfrm rot="16200000">
              <a:off x="9995424" y="3899429"/>
              <a:ext cx="1147416" cy="572594"/>
            </a:xfrm>
            <a:prstGeom prst="stripedRightArrow">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n-ea"/>
              </a:endParaRPr>
            </a:p>
          </p:txBody>
        </p:sp>
        <p:sp>
          <p:nvSpPr>
            <p:cNvPr id="16" name="矩形 15"/>
            <p:cNvSpPr/>
            <p:nvPr/>
          </p:nvSpPr>
          <p:spPr>
            <a:xfrm>
              <a:off x="2001364" y="4698901"/>
              <a:ext cx="1611468" cy="531091"/>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x86 PC</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7" name="矩形 16"/>
            <p:cNvSpPr/>
            <p:nvPr/>
          </p:nvSpPr>
          <p:spPr>
            <a:xfrm>
              <a:off x="2370632" y="3928759"/>
              <a:ext cx="951853" cy="770468"/>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cs typeface="+mn-cs"/>
                </a:rPr>
                <a:t>固定网络</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8" name="矩形 17"/>
            <p:cNvSpPr/>
            <p:nvPr/>
          </p:nvSpPr>
          <p:spPr>
            <a:xfrm>
              <a:off x="2039203" y="3702160"/>
              <a:ext cx="1611468"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cs typeface="+mn-cs"/>
                </a:rPr>
                <a:t>小机</a:t>
              </a:r>
              <a:r>
                <a:rPr kumimoji="0" lang="en-US" altLang="zh-CN" sz="1200" b="0" i="0" u="none" strike="noStrike" kern="0" cap="none" spc="0" normalizeH="0" baseline="0" noProof="0" dirty="0" smtClean="0">
                  <a:ln>
                    <a:noFill/>
                  </a:ln>
                  <a:effectLst/>
                  <a:uLnTx/>
                  <a:uFillTx/>
                  <a:latin typeface="+mn-ea"/>
                  <a:ea typeface="+mn-ea"/>
                  <a:cs typeface="+mn-cs"/>
                </a:rPr>
                <a:t>/x86 Server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9" name="文本框 18"/>
            <p:cNvSpPr txBox="1"/>
            <p:nvPr/>
          </p:nvSpPr>
          <p:spPr>
            <a:xfrm>
              <a:off x="739097" y="3209938"/>
              <a:ext cx="957139" cy="307777"/>
            </a:xfrm>
            <a:prstGeom prst="rect">
              <a:avLst/>
            </a:prstGeom>
            <a:noFill/>
          </p:spPr>
          <p:txBody>
            <a:bodyPr wrap="square" rtlCol="0">
              <a:spAutoFit/>
            </a:bodyPr>
            <a:lstStyle/>
            <a:p>
              <a:pPr defTabSz="1219200"/>
              <a:r>
                <a:rPr lang="zh-CN" altLang="en-US" sz="1400" dirty="0" smtClean="0">
                  <a:latin typeface="+mn-ea"/>
                  <a:ea typeface="+mn-ea"/>
                </a:rPr>
                <a:t>云端算力</a:t>
              </a:r>
              <a:endParaRPr lang="zh-CN" altLang="en-US" sz="1400" dirty="0">
                <a:latin typeface="+mn-ea"/>
                <a:ea typeface="+mn-ea"/>
              </a:endParaRPr>
            </a:p>
          </p:txBody>
        </p:sp>
        <p:sp>
          <p:nvSpPr>
            <p:cNvPr id="20" name="矩形 19"/>
            <p:cNvSpPr/>
            <p:nvPr/>
          </p:nvSpPr>
          <p:spPr>
            <a:xfrm>
              <a:off x="5098435" y="4698900"/>
              <a:ext cx="1256910" cy="531093"/>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ARM </a:t>
              </a:r>
              <a:r>
                <a:rPr kumimoji="0" lang="zh-CN" altLang="en-US" sz="1200" b="0" i="0" u="none" strike="noStrike" kern="0" cap="none" spc="0" normalizeH="0" baseline="0" noProof="0" dirty="0" smtClean="0">
                  <a:ln>
                    <a:noFill/>
                  </a:ln>
                  <a:effectLst/>
                  <a:uLnTx/>
                  <a:uFillTx/>
                  <a:latin typeface="+mn-ea"/>
                  <a:ea typeface="+mn-ea"/>
                  <a:cs typeface="+mn-cs"/>
                </a:rPr>
                <a:t>智能终端</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1" name="矩形 20"/>
            <p:cNvSpPr/>
            <p:nvPr/>
          </p:nvSpPr>
          <p:spPr>
            <a:xfrm>
              <a:off x="5562437" y="3928759"/>
              <a:ext cx="496954" cy="76860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2G</a:t>
              </a:r>
              <a:endParaRPr kumimoji="0" lang="en-US" altLang="zh-CN" sz="1200" b="0" i="0" u="none" strike="noStrike" kern="0" cap="none" spc="0" normalizeH="0" baseline="0" noProof="0" dirty="0" smtClean="0">
                <a:ln>
                  <a:noFill/>
                </a:ln>
                <a:effectLst/>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3G</a:t>
              </a:r>
              <a:endParaRPr kumimoji="0" lang="en-US" altLang="zh-CN" sz="1200" b="0" i="0" u="none" strike="noStrike" kern="0" cap="none" spc="0" normalizeH="0" baseline="0" noProof="0" dirty="0" smtClean="0">
                <a:ln>
                  <a:noFill/>
                </a:ln>
                <a:effectLst/>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4G</a:t>
              </a:r>
              <a:endParaRPr kumimoji="0" lang="en-US" altLang="zh-CN" sz="1200" b="0" i="0" u="none" strike="noStrike" kern="0" cap="none" spc="0" normalizeH="0" baseline="0" noProof="0" dirty="0" smtClean="0">
                <a:ln>
                  <a:noFill/>
                </a:ln>
                <a:effectLst/>
                <a:uLnTx/>
                <a:uFillTx/>
                <a:latin typeface="+mn-ea"/>
                <a:ea typeface="+mn-ea"/>
                <a:cs typeface="+mn-cs"/>
              </a:endParaRPr>
            </a:p>
          </p:txBody>
        </p:sp>
        <p:sp>
          <p:nvSpPr>
            <p:cNvPr id="22" name="矩形 21"/>
            <p:cNvSpPr/>
            <p:nvPr/>
          </p:nvSpPr>
          <p:spPr>
            <a:xfrm>
              <a:off x="4589345" y="3698496"/>
              <a:ext cx="1611468"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x86 Server</a:t>
              </a:r>
              <a:endParaRPr kumimoji="0" lang="en-US" altLang="zh-CN" sz="1200" b="0" i="0" u="none" strike="noStrike" kern="0" cap="none" spc="0" normalizeH="0" baseline="0" noProof="0" dirty="0" smtClean="0">
                <a:ln>
                  <a:noFill/>
                </a:ln>
                <a:effectLst/>
                <a:uLnTx/>
                <a:uFillTx/>
                <a:latin typeface="+mn-ea"/>
                <a:ea typeface="+mn-ea"/>
                <a:cs typeface="+mn-cs"/>
              </a:endParaRPr>
            </a:p>
          </p:txBody>
        </p:sp>
        <p:sp>
          <p:nvSpPr>
            <p:cNvPr id="23" name="矩形 22"/>
            <p:cNvSpPr/>
            <p:nvPr/>
          </p:nvSpPr>
          <p:spPr>
            <a:xfrm>
              <a:off x="4589479" y="3474507"/>
              <a:ext cx="1611468"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cs typeface="+mn-cs"/>
                </a:rPr>
                <a:t>云服务</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4" name="矩形 23"/>
            <p:cNvSpPr/>
            <p:nvPr/>
          </p:nvSpPr>
          <p:spPr>
            <a:xfrm>
              <a:off x="7650796" y="3601385"/>
              <a:ext cx="2026155" cy="289282"/>
            </a:xfrm>
            <a:prstGeom prst="rect">
              <a:avLst/>
            </a:prstGeom>
            <a:noFill/>
            <a:ln w="1270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effectLst/>
                  <a:uLnTx/>
                  <a:uFillTx/>
                  <a:latin typeface="+mn-ea"/>
                  <a:ea typeface="+mn-ea"/>
                  <a:cs typeface="+mn-cs"/>
                </a:rPr>
                <a:t>多元架构 </a:t>
              </a:r>
              <a:r>
                <a:rPr kumimoji="0" lang="en-US" altLang="zh-CN" sz="1400" b="1" i="0" u="none" strike="noStrike" kern="0" cap="none" spc="0" normalizeH="0" baseline="0" noProof="0" dirty="0" smtClean="0">
                  <a:ln>
                    <a:noFill/>
                  </a:ln>
                  <a:effectLst/>
                  <a:uLnTx/>
                  <a:uFillTx/>
                  <a:latin typeface="+mn-ea"/>
                  <a:ea typeface="+mn-ea"/>
                  <a:cs typeface="+mn-cs"/>
                </a:rPr>
                <a:t>IaaS</a:t>
              </a:r>
              <a:r>
                <a:rPr kumimoji="0" lang="zh-CN" altLang="en-US" sz="1400" b="1" i="0" u="none" strike="noStrike" kern="0" cap="none" spc="0" normalizeH="0" baseline="0" noProof="0" dirty="0" smtClean="0">
                  <a:ln>
                    <a:noFill/>
                  </a:ln>
                  <a:effectLst/>
                  <a:uLnTx/>
                  <a:uFillTx/>
                  <a:latin typeface="+mn-ea"/>
                  <a:ea typeface="+mn-ea"/>
                  <a:cs typeface="+mn-cs"/>
                </a:rPr>
                <a:t>、</a:t>
              </a:r>
              <a:r>
                <a:rPr kumimoji="0" lang="en-US" altLang="zh-CN" sz="1400" b="1" i="0" u="none" strike="noStrike" kern="0" cap="none" spc="0" normalizeH="0" baseline="0" noProof="0" dirty="0" smtClean="0">
                  <a:ln>
                    <a:noFill/>
                  </a:ln>
                  <a:effectLst/>
                  <a:uLnTx/>
                  <a:uFillTx/>
                  <a:latin typeface="+mn-ea"/>
                  <a:ea typeface="+mn-ea"/>
                  <a:cs typeface="+mn-cs"/>
                </a:rPr>
                <a:t>PaaS</a:t>
              </a:r>
              <a:endParaRPr kumimoji="0" lang="zh-CN" altLang="en-US" sz="1400" b="1" i="0" u="none" strike="noStrike" kern="0" cap="none" spc="0" normalizeH="0" baseline="0" noProof="0" dirty="0" smtClean="0">
                <a:ln>
                  <a:noFill/>
                </a:ln>
                <a:effectLst/>
                <a:uLnTx/>
                <a:uFillTx/>
                <a:latin typeface="+mn-ea"/>
                <a:ea typeface="+mn-ea"/>
                <a:cs typeface="+mn-cs"/>
              </a:endParaRPr>
            </a:p>
          </p:txBody>
        </p:sp>
        <p:sp>
          <p:nvSpPr>
            <p:cNvPr id="25" name="矩形 24"/>
            <p:cNvSpPr/>
            <p:nvPr/>
          </p:nvSpPr>
          <p:spPr>
            <a:xfrm>
              <a:off x="7650930" y="3105758"/>
              <a:ext cx="2026155"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mn-ea"/>
                  <a:ea typeface="+mn-ea"/>
                  <a:cs typeface="+mn-cs"/>
                </a:rPr>
                <a:t>行业 </a:t>
              </a:r>
              <a:r>
                <a:rPr kumimoji="0" lang="en-US" altLang="zh-CN" sz="1400" b="0" i="0" u="none" strike="noStrike" kern="0" cap="none" spc="0" normalizeH="0" baseline="0" noProof="0" dirty="0" smtClean="0">
                  <a:ln>
                    <a:noFill/>
                  </a:ln>
                  <a:effectLst/>
                  <a:uLnTx/>
                  <a:uFillTx/>
                  <a:latin typeface="+mn-ea"/>
                  <a:ea typeface="+mn-ea"/>
                  <a:cs typeface="+mn-cs"/>
                </a:rPr>
                <a:t>SaaS</a:t>
              </a:r>
              <a:endParaRPr kumimoji="0" lang="zh-CN" altLang="en-US" sz="1400" b="0" i="0" u="none" strike="noStrike" kern="0" cap="none" spc="0" normalizeH="0" baseline="0" noProof="0" dirty="0" smtClean="0">
                <a:ln>
                  <a:noFill/>
                </a:ln>
                <a:effectLst/>
                <a:uLnTx/>
                <a:uFillTx/>
                <a:latin typeface="+mn-ea"/>
                <a:ea typeface="+mn-ea"/>
                <a:cs typeface="+mn-cs"/>
              </a:endParaRPr>
            </a:p>
          </p:txBody>
        </p:sp>
        <p:sp>
          <p:nvSpPr>
            <p:cNvPr id="26" name="文本框 25"/>
            <p:cNvSpPr txBox="1"/>
            <p:nvPr/>
          </p:nvSpPr>
          <p:spPr>
            <a:xfrm>
              <a:off x="748893" y="4792365"/>
              <a:ext cx="957139" cy="307777"/>
            </a:xfrm>
            <a:prstGeom prst="rect">
              <a:avLst/>
            </a:prstGeom>
            <a:noFill/>
          </p:spPr>
          <p:txBody>
            <a:bodyPr wrap="square" rtlCol="0">
              <a:spAutoFit/>
            </a:bodyPr>
            <a:lstStyle/>
            <a:p>
              <a:pPr defTabSz="1219200"/>
              <a:r>
                <a:rPr lang="zh-CN" altLang="en-US" sz="1400" dirty="0">
                  <a:latin typeface="+mn-ea"/>
                  <a:ea typeface="+mn-ea"/>
                </a:rPr>
                <a:t>终</a:t>
              </a:r>
              <a:r>
                <a:rPr lang="zh-CN" altLang="en-US" sz="1400" dirty="0" smtClean="0">
                  <a:latin typeface="+mn-ea"/>
                  <a:ea typeface="+mn-ea"/>
                </a:rPr>
                <a:t>端算力</a:t>
              </a:r>
              <a:endParaRPr lang="zh-CN" altLang="en-US" sz="1400" dirty="0">
                <a:latin typeface="+mn-ea"/>
                <a:ea typeface="+mn-ea"/>
              </a:endParaRPr>
            </a:p>
          </p:txBody>
        </p:sp>
        <p:sp>
          <p:nvSpPr>
            <p:cNvPr id="27" name="文本框 26"/>
            <p:cNvSpPr txBox="1"/>
            <p:nvPr/>
          </p:nvSpPr>
          <p:spPr>
            <a:xfrm>
              <a:off x="898642" y="4140715"/>
              <a:ext cx="638047" cy="307777"/>
            </a:xfrm>
            <a:prstGeom prst="rect">
              <a:avLst/>
            </a:prstGeom>
            <a:noFill/>
          </p:spPr>
          <p:txBody>
            <a:bodyPr wrap="square" rtlCol="0">
              <a:spAutoFit/>
            </a:bodyPr>
            <a:lstStyle/>
            <a:p>
              <a:pPr defTabSz="1219200"/>
              <a:r>
                <a:rPr lang="zh-CN" altLang="en-US" sz="1400" dirty="0" smtClean="0">
                  <a:latin typeface="+mn-ea"/>
                  <a:ea typeface="+mn-ea"/>
                </a:rPr>
                <a:t>网络</a:t>
              </a:r>
              <a:endParaRPr lang="zh-CN" altLang="en-US" sz="1400" dirty="0">
                <a:latin typeface="+mn-ea"/>
                <a:ea typeface="+mn-ea"/>
              </a:endParaRPr>
            </a:p>
          </p:txBody>
        </p:sp>
        <p:sp>
          <p:nvSpPr>
            <p:cNvPr id="28" name="矩形 27"/>
            <p:cNvSpPr/>
            <p:nvPr/>
          </p:nvSpPr>
          <p:spPr>
            <a:xfrm>
              <a:off x="4681988" y="3925423"/>
              <a:ext cx="883873" cy="77347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cs typeface="+mn-cs"/>
                </a:rPr>
                <a:t>网络虚拟化</a:t>
              </a:r>
              <a:endParaRPr kumimoji="0" lang="en-US" altLang="zh-CN" sz="1200" b="0" i="0" u="none" strike="noStrike" kern="0" cap="none" spc="0" normalizeH="0" baseline="0" noProof="0" dirty="0" smtClean="0">
                <a:ln>
                  <a:noFill/>
                </a:ln>
                <a:effectLst/>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SDN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9" name="矩形 28"/>
            <p:cNvSpPr/>
            <p:nvPr/>
          </p:nvSpPr>
          <p:spPr>
            <a:xfrm>
              <a:off x="8706376" y="3901301"/>
              <a:ext cx="602258" cy="792140"/>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effectLst/>
                  <a:uLnTx/>
                  <a:uFillTx/>
                  <a:latin typeface="+mn-ea"/>
                  <a:ea typeface="+mn-ea"/>
                  <a:cs typeface="+mn-cs"/>
                </a:rPr>
                <a:t>5G</a:t>
              </a:r>
              <a:endParaRPr kumimoji="0" lang="en-US" altLang="zh-CN" sz="2000" b="1" i="0" u="none" strike="noStrike" kern="0" cap="none" spc="0" normalizeH="0" baseline="0" noProof="0" dirty="0" smtClean="0">
                <a:ln>
                  <a:noFill/>
                </a:ln>
                <a:effectLst/>
                <a:uLnTx/>
                <a:uFillTx/>
                <a:latin typeface="+mn-ea"/>
                <a:ea typeface="+mn-ea"/>
                <a:cs typeface="+mn-cs"/>
              </a:endParaRPr>
            </a:p>
          </p:txBody>
        </p:sp>
        <p:sp>
          <p:nvSpPr>
            <p:cNvPr id="30" name="矩形 29"/>
            <p:cNvSpPr/>
            <p:nvPr/>
          </p:nvSpPr>
          <p:spPr>
            <a:xfrm>
              <a:off x="4325568" y="4697714"/>
              <a:ext cx="773459" cy="53227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x86 PC</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1" name="矩形 30"/>
            <p:cNvSpPr/>
            <p:nvPr/>
          </p:nvSpPr>
          <p:spPr>
            <a:xfrm>
              <a:off x="8021894" y="4930778"/>
              <a:ext cx="1245883" cy="29921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ARM </a:t>
              </a:r>
              <a:r>
                <a:rPr kumimoji="0" lang="zh-CN" altLang="en-US" sz="1200" b="0" i="0" u="none" strike="noStrike" kern="0" cap="none" spc="0" normalizeH="0" baseline="0" noProof="0" dirty="0" smtClean="0">
                  <a:ln>
                    <a:noFill/>
                  </a:ln>
                  <a:effectLst/>
                  <a:uLnTx/>
                  <a:uFillTx/>
                  <a:latin typeface="+mn-ea"/>
                  <a:ea typeface="+mn-ea"/>
                  <a:cs typeface="+mn-cs"/>
                </a:rPr>
                <a:t>智能终端</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2" name="矩形 31"/>
            <p:cNvSpPr/>
            <p:nvPr/>
          </p:nvSpPr>
          <p:spPr>
            <a:xfrm>
              <a:off x="7249715" y="4930778"/>
              <a:ext cx="773459" cy="29921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x86 PC</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3" name="矩形 32"/>
            <p:cNvSpPr/>
            <p:nvPr/>
          </p:nvSpPr>
          <p:spPr>
            <a:xfrm>
              <a:off x="9267777" y="4930778"/>
              <a:ext cx="843418" cy="29921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smtClean="0">
                  <a:ln>
                    <a:noFill/>
                  </a:ln>
                  <a:effectLst/>
                  <a:uLnTx/>
                  <a:uFillTx/>
                  <a:latin typeface="+mn-ea"/>
                  <a:ea typeface="+mn-ea"/>
                  <a:cs typeface="+mn-cs"/>
                </a:rPr>
                <a:t>IoT</a:t>
              </a:r>
              <a:r>
                <a:rPr kumimoji="0" lang="en-US" altLang="zh-CN" sz="1200" b="0" i="0" u="none" strike="noStrike" kern="0" cap="none" spc="0" normalizeH="0" baseline="0" noProof="0" dirty="0" smtClean="0">
                  <a:ln>
                    <a:noFill/>
                  </a:ln>
                  <a:effectLst/>
                  <a:uLnTx/>
                  <a:uFillTx/>
                  <a:latin typeface="+mn-ea"/>
                  <a:ea typeface="+mn-ea"/>
                  <a:cs typeface="+mn-cs"/>
                </a:rPr>
                <a:t> </a:t>
              </a:r>
              <a:r>
                <a:rPr kumimoji="0" lang="zh-CN" altLang="en-US" sz="1200" b="0" i="0" u="none" strike="noStrike" kern="0" cap="none" spc="0" normalizeH="0" baseline="0" noProof="0" dirty="0" smtClean="0">
                  <a:ln>
                    <a:noFill/>
                  </a:ln>
                  <a:effectLst/>
                  <a:uLnTx/>
                  <a:uFillTx/>
                  <a:latin typeface="+mn-ea"/>
                  <a:ea typeface="+mn-ea"/>
                  <a:cs typeface="+mn-cs"/>
                </a:rPr>
                <a:t>终端</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4" name="矩形 33"/>
            <p:cNvSpPr/>
            <p:nvPr/>
          </p:nvSpPr>
          <p:spPr>
            <a:xfrm>
              <a:off x="7650930" y="3332357"/>
              <a:ext cx="2026155" cy="28518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mn-ea"/>
                  <a:ea typeface="+mn-ea"/>
                  <a:cs typeface="+mn-cs"/>
                </a:rPr>
                <a:t>人工智能</a:t>
              </a:r>
              <a:r>
                <a:rPr kumimoji="0" lang="en-US" altLang="zh-CN" sz="1400" b="0" i="0" u="none" strike="noStrike" kern="0" cap="none" spc="0" normalizeH="0" baseline="0" noProof="0" dirty="0" smtClean="0">
                  <a:ln>
                    <a:noFill/>
                  </a:ln>
                  <a:effectLst/>
                  <a:uLnTx/>
                  <a:uFillTx/>
                  <a:latin typeface="+mn-ea"/>
                  <a:ea typeface="+mn-ea"/>
                  <a:cs typeface="+mn-cs"/>
                </a:rPr>
                <a:t>/</a:t>
              </a:r>
              <a:r>
                <a:rPr kumimoji="0" lang="zh-CN" altLang="en-US" sz="1400" b="0" i="0" u="none" strike="noStrike" kern="0" cap="none" spc="0" normalizeH="0" baseline="0" noProof="0" dirty="0" smtClean="0">
                  <a:ln>
                    <a:noFill/>
                  </a:ln>
                  <a:effectLst/>
                  <a:uLnTx/>
                  <a:uFillTx/>
                  <a:latin typeface="+mn-ea"/>
                  <a:ea typeface="+mn-ea"/>
                  <a:cs typeface="+mn-cs"/>
                </a:rPr>
                <a:t>大数据挖掘</a:t>
              </a:r>
              <a:endParaRPr kumimoji="0" lang="zh-CN" altLang="en-US" sz="1400" b="0" i="0" u="none" strike="noStrike" kern="0" cap="none" spc="0" normalizeH="0" baseline="0" noProof="0" dirty="0" smtClean="0">
                <a:ln>
                  <a:noFill/>
                </a:ln>
                <a:effectLst/>
                <a:uLnTx/>
                <a:uFillTx/>
                <a:latin typeface="+mn-ea"/>
                <a:ea typeface="+mn-ea"/>
                <a:cs typeface="+mn-cs"/>
              </a:endParaRPr>
            </a:p>
          </p:txBody>
        </p:sp>
        <p:sp>
          <p:nvSpPr>
            <p:cNvPr id="35" name="矩形 34"/>
            <p:cNvSpPr/>
            <p:nvPr/>
          </p:nvSpPr>
          <p:spPr>
            <a:xfrm>
              <a:off x="7810399" y="3902737"/>
              <a:ext cx="892181" cy="794626"/>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cs typeface="+mn-cs"/>
                </a:rPr>
                <a:t>网络虚拟化</a:t>
              </a:r>
              <a:endParaRPr kumimoji="0" lang="en-US" altLang="zh-CN" sz="1200" b="0" i="0" u="none" strike="noStrike" kern="0" cap="none" spc="0" normalizeH="0" baseline="0" noProof="0" dirty="0" smtClean="0">
                <a:ln>
                  <a:noFill/>
                </a:ln>
                <a:effectLst/>
                <a:uLnTx/>
                <a:uFillTx/>
                <a:latin typeface="+mn-ea"/>
                <a:ea typeface="+mn-ea"/>
                <a:cs typeface="+mn-cs"/>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effectLst/>
                  <a:uLnTx/>
                  <a:uFillTx/>
                  <a:latin typeface="+mn-ea"/>
                  <a:ea typeface="+mn-ea"/>
                  <a:cs typeface="+mn-cs"/>
                </a:rPr>
                <a:t>SDN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6" name="矩形 35"/>
            <p:cNvSpPr/>
            <p:nvPr/>
          </p:nvSpPr>
          <p:spPr>
            <a:xfrm>
              <a:off x="7249716" y="4697714"/>
              <a:ext cx="2861479" cy="233062"/>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effectLst/>
                  <a:uLnTx/>
                  <a:uFillTx/>
                  <a:latin typeface="+mn-ea"/>
                  <a:ea typeface="+mn-ea"/>
                  <a:cs typeface="+mn-cs"/>
                </a:rPr>
                <a:t>嵌入式人工智能</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8" name="文本框 37"/>
            <p:cNvSpPr txBox="1"/>
            <p:nvPr/>
          </p:nvSpPr>
          <p:spPr>
            <a:xfrm>
              <a:off x="10122174" y="4671748"/>
              <a:ext cx="829284" cy="461665"/>
            </a:xfrm>
            <a:prstGeom prst="rect">
              <a:avLst/>
            </a:prstGeom>
            <a:noFill/>
          </p:spPr>
          <p:txBody>
            <a:bodyPr wrap="none" rtlCol="0">
              <a:spAutoFit/>
            </a:bodyPr>
            <a:lstStyle>
              <a:defPPr>
                <a:defRPr lang="en-US"/>
              </a:defPPr>
              <a:lvl1pPr defTabSz="1219200">
                <a:defRPr sz="2000" b="1">
                  <a:solidFill>
                    <a:schemeClr val="accent3"/>
                  </a:solidFill>
                  <a:latin typeface="微软雅黑" panose="020B0503020204020204" pitchFamily="34" charset="-122"/>
                  <a:ea typeface="微软雅黑" panose="020B0503020204020204" pitchFamily="34" charset="-122"/>
                </a:defRPr>
              </a:lvl1pPr>
            </a:lstStyle>
            <a:p>
              <a:pPr algn="ctr">
                <a:lnSpc>
                  <a:spcPct val="150000"/>
                </a:lnSpc>
              </a:pPr>
              <a:r>
                <a:rPr lang="zh-CN" altLang="en-US" sz="1600" dirty="0" smtClean="0">
                  <a:solidFill>
                    <a:schemeClr val="tx1"/>
                  </a:solidFill>
                  <a:latin typeface="+mn-ea"/>
                  <a:ea typeface="+mn-ea"/>
                </a:rPr>
                <a:t>低功耗</a:t>
              </a:r>
              <a:endParaRPr lang="en-US" altLang="zh-CN" sz="1600" dirty="0">
                <a:solidFill>
                  <a:schemeClr val="tx1"/>
                </a:solidFill>
                <a:latin typeface="+mn-ea"/>
                <a:ea typeface="+mn-ea"/>
              </a:endParaRPr>
            </a:p>
          </p:txBody>
        </p:sp>
        <p:sp>
          <p:nvSpPr>
            <p:cNvPr id="39" name="文本框 38"/>
            <p:cNvSpPr txBox="1"/>
            <p:nvPr/>
          </p:nvSpPr>
          <p:spPr>
            <a:xfrm>
              <a:off x="10148566" y="3938574"/>
              <a:ext cx="829284" cy="646331"/>
            </a:xfrm>
            <a:prstGeom prst="rect">
              <a:avLst/>
            </a:prstGeom>
            <a:noFill/>
          </p:spPr>
          <p:txBody>
            <a:bodyPr wrap="none" rtlCol="0">
              <a:spAutoFit/>
            </a:bodyPr>
            <a:lstStyle>
              <a:defPPr>
                <a:defRPr lang="en-US"/>
              </a:defPPr>
              <a:lvl1pPr defTabSz="1219200">
                <a:defRPr sz="2000" b="1">
                  <a:solidFill>
                    <a:schemeClr val="accent3"/>
                  </a:solidFill>
                  <a:latin typeface="微软雅黑" panose="020B0503020204020204" pitchFamily="34" charset="-122"/>
                  <a:ea typeface="微软雅黑" panose="020B0503020204020204" pitchFamily="34" charset="-122"/>
                </a:defRPr>
              </a:lvl1pPr>
            </a:lstStyle>
            <a:p>
              <a:pPr algn="ctr">
                <a:lnSpc>
                  <a:spcPct val="150000"/>
                </a:lnSpc>
              </a:pPr>
              <a:r>
                <a:rPr lang="zh-CN" altLang="en-US" sz="1200" b="0" dirty="0" smtClean="0">
                  <a:solidFill>
                    <a:schemeClr val="tx1"/>
                  </a:solidFill>
                  <a:latin typeface="+mn-ea"/>
                  <a:ea typeface="+mn-ea"/>
                </a:rPr>
                <a:t>低时延</a:t>
              </a:r>
              <a:endParaRPr lang="en-US" altLang="zh-CN" sz="1200" b="0" dirty="0" smtClean="0">
                <a:solidFill>
                  <a:schemeClr val="tx1"/>
                </a:solidFill>
                <a:latin typeface="+mn-ea"/>
                <a:ea typeface="+mn-ea"/>
              </a:endParaRPr>
            </a:p>
            <a:p>
              <a:pPr algn="ctr">
                <a:lnSpc>
                  <a:spcPct val="150000"/>
                </a:lnSpc>
              </a:pPr>
              <a:r>
                <a:rPr lang="zh-CN" altLang="en-US" sz="1200" b="0" dirty="0" smtClean="0">
                  <a:solidFill>
                    <a:schemeClr val="tx1"/>
                  </a:solidFill>
                  <a:latin typeface="+mn-ea"/>
                  <a:ea typeface="+mn-ea"/>
                </a:rPr>
                <a:t>超高带宽</a:t>
              </a:r>
              <a:endParaRPr lang="en-US" altLang="zh-CN" sz="1200" b="0" dirty="0">
                <a:solidFill>
                  <a:schemeClr val="tx1"/>
                </a:solidFill>
                <a:latin typeface="+mn-ea"/>
                <a:ea typeface="+mn-ea"/>
              </a:endParaRPr>
            </a:p>
          </p:txBody>
        </p:sp>
        <p:sp>
          <p:nvSpPr>
            <p:cNvPr id="40" name="文本框 39"/>
            <p:cNvSpPr txBox="1"/>
            <p:nvPr/>
          </p:nvSpPr>
          <p:spPr>
            <a:xfrm>
              <a:off x="9852029" y="3163783"/>
              <a:ext cx="1467195" cy="461665"/>
            </a:xfrm>
            <a:prstGeom prst="rect">
              <a:avLst/>
            </a:prstGeom>
            <a:noFill/>
          </p:spPr>
          <p:txBody>
            <a:bodyPr wrap="none" rtlCol="0">
              <a:spAutoFit/>
            </a:bodyPr>
            <a:lstStyle>
              <a:defPPr>
                <a:defRPr lang="en-US"/>
              </a:defPPr>
              <a:lvl1pPr defTabSz="1219200">
                <a:defRPr sz="2000" b="1">
                  <a:solidFill>
                    <a:schemeClr val="accent3"/>
                  </a:solidFill>
                  <a:latin typeface="微软雅黑" panose="020B0503020204020204" pitchFamily="34" charset="-122"/>
                  <a:ea typeface="微软雅黑" panose="020B0503020204020204" pitchFamily="34" charset="-122"/>
                </a:defRPr>
              </a:lvl1pPr>
            </a:lstStyle>
            <a:p>
              <a:pPr algn="ctr">
                <a:lnSpc>
                  <a:spcPct val="150000"/>
                </a:lnSpc>
              </a:pPr>
              <a:r>
                <a:rPr lang="zh-CN" altLang="en-US" sz="1600" dirty="0">
                  <a:solidFill>
                    <a:schemeClr val="tx1"/>
                  </a:solidFill>
                  <a:latin typeface="+mn-ea"/>
                  <a:ea typeface="+mn-ea"/>
                </a:rPr>
                <a:t>算</a:t>
              </a:r>
              <a:r>
                <a:rPr lang="zh-CN" altLang="en-US" sz="1600" dirty="0" smtClean="0">
                  <a:solidFill>
                    <a:schemeClr val="tx1"/>
                  </a:solidFill>
                  <a:latin typeface="+mn-ea"/>
                  <a:ea typeface="+mn-ea"/>
                </a:rPr>
                <a:t>力多元汇聚</a:t>
              </a:r>
              <a:endParaRPr lang="en-US" altLang="zh-CN" sz="1600" dirty="0">
                <a:solidFill>
                  <a:schemeClr val="tx1"/>
                </a:solidFill>
                <a:latin typeface="+mn-ea"/>
                <a:ea typeface="+mn-ea"/>
              </a:endParaRPr>
            </a:p>
          </p:txBody>
        </p:sp>
        <p:grpSp>
          <p:nvGrpSpPr>
            <p:cNvPr id="41" name="组合 40"/>
            <p:cNvGrpSpPr/>
            <p:nvPr/>
          </p:nvGrpSpPr>
          <p:grpSpPr>
            <a:xfrm>
              <a:off x="590095" y="1591597"/>
              <a:ext cx="10869489" cy="1162211"/>
              <a:chOff x="410921" y="4591236"/>
              <a:chExt cx="11311078" cy="1162211"/>
            </a:xfrm>
          </p:grpSpPr>
          <p:sp>
            <p:nvSpPr>
              <p:cNvPr id="42" name="文本框 41"/>
              <p:cNvSpPr txBox="1"/>
              <p:nvPr/>
            </p:nvSpPr>
            <p:spPr>
              <a:xfrm>
                <a:off x="839168" y="5092365"/>
                <a:ext cx="1720568" cy="276999"/>
              </a:xfrm>
              <a:prstGeom prst="rect">
                <a:avLst/>
              </a:prstGeom>
              <a:noFill/>
            </p:spPr>
            <p:txBody>
              <a:bodyPr wrap="square" rtlCol="0">
                <a:spAutoFit/>
              </a:bodyPr>
              <a:lstStyle/>
              <a:p>
                <a:r>
                  <a:rPr lang="en-US" altLang="zh-CN" sz="1200" dirty="0" smtClean="0">
                    <a:latin typeface="+mn-ea"/>
                    <a:ea typeface="+mn-ea"/>
                  </a:rPr>
                  <a:t>Windows 1.x</a:t>
                </a:r>
                <a:r>
                  <a:rPr lang="zh-CN" altLang="en-US" sz="1200" dirty="0" smtClean="0">
                    <a:latin typeface="+mn-ea"/>
                    <a:ea typeface="+mn-ea"/>
                  </a:rPr>
                  <a:t>发布</a:t>
                </a:r>
                <a:endParaRPr lang="zh-CN" altLang="en-US" sz="1200" dirty="0">
                  <a:latin typeface="+mn-ea"/>
                  <a:ea typeface="+mn-ea"/>
                </a:endParaRPr>
              </a:p>
            </p:txBody>
          </p:sp>
          <p:sp>
            <p:nvSpPr>
              <p:cNvPr id="43" name="文本框 42"/>
              <p:cNvSpPr txBox="1"/>
              <p:nvPr/>
            </p:nvSpPr>
            <p:spPr>
              <a:xfrm>
                <a:off x="1588659" y="4591589"/>
                <a:ext cx="586381" cy="276999"/>
              </a:xfrm>
              <a:prstGeom prst="rect">
                <a:avLst/>
              </a:prstGeom>
              <a:noFill/>
            </p:spPr>
            <p:txBody>
              <a:bodyPr wrap="none" rtlCol="0">
                <a:spAutoFit/>
              </a:bodyPr>
              <a:lstStyle/>
              <a:p>
                <a:r>
                  <a:rPr lang="en-US" altLang="zh-CN" sz="1200" dirty="0" smtClean="0">
                    <a:latin typeface="+mn-ea"/>
                    <a:ea typeface="+mn-ea"/>
                  </a:rPr>
                  <a:t>1985</a:t>
                </a:r>
                <a:endParaRPr lang="zh-CN" altLang="en-US" sz="1200" dirty="0">
                  <a:latin typeface="+mn-ea"/>
                  <a:ea typeface="+mn-ea"/>
                </a:endParaRPr>
              </a:p>
            </p:txBody>
          </p:sp>
          <p:sp>
            <p:nvSpPr>
              <p:cNvPr id="44" name="文本框 43"/>
              <p:cNvSpPr txBox="1"/>
              <p:nvPr/>
            </p:nvSpPr>
            <p:spPr>
              <a:xfrm>
                <a:off x="3978430" y="4591589"/>
                <a:ext cx="586381" cy="276999"/>
              </a:xfrm>
              <a:prstGeom prst="rect">
                <a:avLst/>
              </a:prstGeom>
              <a:noFill/>
            </p:spPr>
            <p:txBody>
              <a:bodyPr wrap="none" rtlCol="0">
                <a:spAutoFit/>
              </a:bodyPr>
              <a:lstStyle/>
              <a:p>
                <a:r>
                  <a:rPr lang="en-US" altLang="zh-CN" sz="1200" dirty="0" smtClean="0">
                    <a:latin typeface="+mn-ea"/>
                    <a:ea typeface="+mn-ea"/>
                  </a:rPr>
                  <a:t>2007</a:t>
                </a:r>
                <a:endParaRPr lang="zh-CN" altLang="en-US" sz="1200" dirty="0">
                  <a:latin typeface="+mn-ea"/>
                  <a:ea typeface="+mn-ea"/>
                </a:endParaRPr>
              </a:p>
            </p:txBody>
          </p:sp>
          <p:sp>
            <p:nvSpPr>
              <p:cNvPr id="45" name="文本框 44"/>
              <p:cNvSpPr txBox="1"/>
              <p:nvPr/>
            </p:nvSpPr>
            <p:spPr>
              <a:xfrm>
                <a:off x="3967021" y="5134755"/>
                <a:ext cx="1360844" cy="276999"/>
              </a:xfrm>
              <a:prstGeom prst="rect">
                <a:avLst/>
              </a:prstGeom>
              <a:noFill/>
            </p:spPr>
            <p:txBody>
              <a:bodyPr wrap="none" rtlCol="0">
                <a:spAutoFit/>
              </a:bodyPr>
              <a:lstStyle/>
              <a:p>
                <a:r>
                  <a:rPr lang="zh-CN" altLang="en-US" sz="1200" dirty="0" smtClean="0">
                    <a:latin typeface="+mn-ea"/>
                    <a:ea typeface="+mn-ea"/>
                  </a:rPr>
                  <a:t>第一代苹果手机</a:t>
                </a:r>
                <a:endParaRPr lang="zh-CN" altLang="en-US" sz="1200" dirty="0">
                  <a:latin typeface="+mn-ea"/>
                  <a:ea typeface="+mn-ea"/>
                </a:endParaRPr>
              </a:p>
            </p:txBody>
          </p:sp>
          <p:sp>
            <p:nvSpPr>
              <p:cNvPr id="46" name="文本框 45"/>
              <p:cNvSpPr txBox="1"/>
              <p:nvPr/>
            </p:nvSpPr>
            <p:spPr>
              <a:xfrm>
                <a:off x="6911446" y="5092365"/>
                <a:ext cx="1987753" cy="646331"/>
              </a:xfrm>
              <a:prstGeom prst="rect">
                <a:avLst/>
              </a:prstGeom>
              <a:noFill/>
            </p:spPr>
            <p:txBody>
              <a:bodyPr wrap="square" rtlCol="0">
                <a:spAutoFit/>
              </a:bodyPr>
              <a:lstStyle/>
              <a:p>
                <a:r>
                  <a:rPr lang="en-US" altLang="zh-CN" sz="1200" dirty="0">
                    <a:latin typeface="+mn-ea"/>
                    <a:ea typeface="+mn-ea"/>
                  </a:rPr>
                  <a:t>5G Polar code</a:t>
                </a:r>
                <a:r>
                  <a:rPr lang="zh-CN" altLang="en-US" sz="1200" dirty="0">
                    <a:latin typeface="+mn-ea"/>
                    <a:ea typeface="+mn-ea"/>
                  </a:rPr>
                  <a:t>在</a:t>
                </a:r>
                <a:r>
                  <a:rPr lang="en-US" altLang="zh-CN" sz="1200" dirty="0">
                    <a:latin typeface="+mn-ea"/>
                    <a:ea typeface="+mn-ea"/>
                  </a:rPr>
                  <a:t>3GPP</a:t>
                </a:r>
                <a:r>
                  <a:rPr lang="zh-CN" altLang="en-US" sz="1200" dirty="0">
                    <a:latin typeface="+mn-ea"/>
                    <a:ea typeface="+mn-ea"/>
                  </a:rPr>
                  <a:t>第</a:t>
                </a:r>
                <a:r>
                  <a:rPr lang="en-US" altLang="zh-CN" sz="1200" dirty="0">
                    <a:latin typeface="+mn-ea"/>
                    <a:ea typeface="+mn-ea"/>
                  </a:rPr>
                  <a:t>87</a:t>
                </a:r>
                <a:r>
                  <a:rPr lang="zh-CN" altLang="en-US" sz="1200" dirty="0">
                    <a:latin typeface="+mn-ea"/>
                    <a:ea typeface="+mn-ea"/>
                  </a:rPr>
                  <a:t>次会议确定为控制信道编码</a:t>
                </a:r>
                <a:r>
                  <a:rPr lang="zh-CN" altLang="en-US" sz="1200" dirty="0" smtClean="0">
                    <a:latin typeface="+mn-ea"/>
                    <a:ea typeface="+mn-ea"/>
                  </a:rPr>
                  <a:t>方案</a:t>
                </a:r>
                <a:endParaRPr lang="zh-CN" altLang="en-US" sz="1200" dirty="0">
                  <a:latin typeface="+mn-ea"/>
                  <a:ea typeface="+mn-ea"/>
                </a:endParaRPr>
              </a:p>
            </p:txBody>
          </p:sp>
          <p:sp>
            <p:nvSpPr>
              <p:cNvPr id="47" name="文本框 46"/>
              <p:cNvSpPr txBox="1"/>
              <p:nvPr/>
            </p:nvSpPr>
            <p:spPr>
              <a:xfrm>
                <a:off x="10450392" y="4592111"/>
                <a:ext cx="586381" cy="276999"/>
              </a:xfrm>
              <a:prstGeom prst="rect">
                <a:avLst/>
              </a:prstGeom>
              <a:noFill/>
            </p:spPr>
            <p:txBody>
              <a:bodyPr wrap="none" rtlCol="0">
                <a:spAutoFit/>
              </a:bodyPr>
              <a:lstStyle/>
              <a:p>
                <a:r>
                  <a:rPr lang="en-US" altLang="zh-CN" sz="1200" dirty="0" smtClean="0">
                    <a:latin typeface="+mn-ea"/>
                    <a:ea typeface="+mn-ea"/>
                  </a:rPr>
                  <a:t>2019</a:t>
                </a:r>
                <a:endParaRPr lang="zh-CN" altLang="en-US" sz="1200" dirty="0">
                  <a:latin typeface="+mn-ea"/>
                  <a:ea typeface="+mn-ea"/>
                </a:endParaRPr>
              </a:p>
            </p:txBody>
          </p:sp>
          <p:sp>
            <p:nvSpPr>
              <p:cNvPr id="48" name="文本框 47"/>
              <p:cNvSpPr txBox="1"/>
              <p:nvPr/>
            </p:nvSpPr>
            <p:spPr>
              <a:xfrm>
                <a:off x="10267300" y="5122153"/>
                <a:ext cx="1454699" cy="276999"/>
              </a:xfrm>
              <a:prstGeom prst="rect">
                <a:avLst/>
              </a:prstGeom>
              <a:noFill/>
            </p:spPr>
            <p:txBody>
              <a:bodyPr wrap="square" rtlCol="0">
                <a:spAutoFit/>
              </a:bodyPr>
              <a:lstStyle/>
              <a:p>
                <a:r>
                  <a:rPr lang="zh-CN" altLang="en-US" sz="1200" b="1" dirty="0" smtClean="0">
                    <a:solidFill>
                      <a:srgbClr val="B0001D"/>
                    </a:solidFill>
                    <a:latin typeface="+mn-ea"/>
                    <a:ea typeface="+mn-ea"/>
                  </a:rPr>
                  <a:t>中国</a:t>
                </a:r>
                <a:r>
                  <a:rPr lang="en-US" altLang="zh-CN" sz="1200" b="1" dirty="0" smtClean="0">
                    <a:solidFill>
                      <a:srgbClr val="B0001D"/>
                    </a:solidFill>
                    <a:latin typeface="+mn-ea"/>
                    <a:ea typeface="+mn-ea"/>
                  </a:rPr>
                  <a:t>5G</a:t>
                </a:r>
                <a:r>
                  <a:rPr lang="zh-CN" altLang="en-US" sz="1200" b="1" dirty="0">
                    <a:solidFill>
                      <a:srgbClr val="B0001D"/>
                    </a:solidFill>
                    <a:latin typeface="+mn-ea"/>
                    <a:ea typeface="+mn-ea"/>
                  </a:rPr>
                  <a:t>牌照</a:t>
                </a:r>
                <a:r>
                  <a:rPr lang="zh-CN" altLang="en-US" sz="1200" b="1" dirty="0" smtClean="0">
                    <a:solidFill>
                      <a:srgbClr val="B0001D"/>
                    </a:solidFill>
                    <a:latin typeface="+mn-ea"/>
                    <a:ea typeface="+mn-ea"/>
                  </a:rPr>
                  <a:t>发放</a:t>
                </a:r>
                <a:endParaRPr lang="en-US" altLang="zh-CN" sz="1200" b="1" dirty="0" smtClean="0">
                  <a:solidFill>
                    <a:srgbClr val="B0001D"/>
                  </a:solidFill>
                  <a:latin typeface="+mn-ea"/>
                  <a:ea typeface="+mn-ea"/>
                </a:endParaRPr>
              </a:p>
            </p:txBody>
          </p:sp>
          <p:sp>
            <p:nvSpPr>
              <p:cNvPr id="49" name="文本框 48"/>
              <p:cNvSpPr txBox="1"/>
              <p:nvPr/>
            </p:nvSpPr>
            <p:spPr>
              <a:xfrm>
                <a:off x="9279973" y="4591236"/>
                <a:ext cx="633260" cy="276999"/>
              </a:xfrm>
              <a:prstGeom prst="rect">
                <a:avLst/>
              </a:prstGeom>
              <a:noFill/>
            </p:spPr>
            <p:txBody>
              <a:bodyPr wrap="square" rtlCol="0">
                <a:spAutoFit/>
              </a:bodyPr>
              <a:lstStyle/>
              <a:p>
                <a:r>
                  <a:rPr lang="en-US" altLang="zh-CN" sz="1200" dirty="0" smtClean="0">
                    <a:latin typeface="+mn-ea"/>
                    <a:ea typeface="+mn-ea"/>
                  </a:rPr>
                  <a:t>2018</a:t>
                </a:r>
                <a:endParaRPr lang="zh-CN" altLang="en-US" sz="1200" dirty="0">
                  <a:latin typeface="+mn-ea"/>
                  <a:ea typeface="+mn-ea"/>
                </a:endParaRPr>
              </a:p>
            </p:txBody>
          </p:sp>
          <p:sp>
            <p:nvSpPr>
              <p:cNvPr id="50" name="文本框 49"/>
              <p:cNvSpPr txBox="1"/>
              <p:nvPr/>
            </p:nvSpPr>
            <p:spPr>
              <a:xfrm>
                <a:off x="8796531" y="5107116"/>
                <a:ext cx="1557368" cy="646331"/>
              </a:xfrm>
              <a:prstGeom prst="rect">
                <a:avLst/>
              </a:prstGeom>
              <a:noFill/>
            </p:spPr>
            <p:txBody>
              <a:bodyPr wrap="square" rtlCol="0">
                <a:spAutoFit/>
              </a:bodyPr>
              <a:lstStyle/>
              <a:p>
                <a:r>
                  <a:rPr lang="zh-CN" altLang="en-US" sz="1200" dirty="0" smtClean="0">
                    <a:latin typeface="+mn-ea"/>
                    <a:ea typeface="+mn-ea"/>
                  </a:rPr>
                  <a:t>全球</a:t>
                </a:r>
                <a:r>
                  <a:rPr lang="zh-CN" altLang="en-US" sz="1200" dirty="0">
                    <a:latin typeface="+mn-ea"/>
                    <a:ea typeface="+mn-ea"/>
                  </a:rPr>
                  <a:t>公有云服务和基础设施</a:t>
                </a:r>
                <a:r>
                  <a:rPr lang="zh-CN" altLang="en-US" sz="1200" dirty="0" smtClean="0">
                    <a:latin typeface="+mn-ea"/>
                    <a:ea typeface="+mn-ea"/>
                  </a:rPr>
                  <a:t>支出达到</a:t>
                </a:r>
                <a:r>
                  <a:rPr lang="en-US" altLang="zh-CN" sz="1200" b="1" dirty="0" smtClean="0">
                    <a:solidFill>
                      <a:srgbClr val="B0001D"/>
                    </a:solidFill>
                    <a:latin typeface="+mn-ea"/>
                    <a:ea typeface="+mn-ea"/>
                  </a:rPr>
                  <a:t>1696.28</a:t>
                </a:r>
                <a:r>
                  <a:rPr lang="zh-CN" altLang="en-US" sz="1200" dirty="0">
                    <a:latin typeface="+mn-ea"/>
                    <a:ea typeface="+mn-ea"/>
                  </a:rPr>
                  <a:t>亿美元</a:t>
                </a:r>
                <a:endParaRPr lang="en-US" altLang="zh-CN" sz="1200" dirty="0" smtClean="0">
                  <a:latin typeface="+mn-ea"/>
                  <a:ea typeface="+mn-ea"/>
                </a:endParaRPr>
              </a:p>
            </p:txBody>
          </p:sp>
          <p:sp>
            <p:nvSpPr>
              <p:cNvPr id="51" name="文本框 50"/>
              <p:cNvSpPr txBox="1"/>
              <p:nvPr/>
            </p:nvSpPr>
            <p:spPr>
              <a:xfrm>
                <a:off x="7292898" y="4592192"/>
                <a:ext cx="586381" cy="276999"/>
              </a:xfrm>
              <a:prstGeom prst="rect">
                <a:avLst/>
              </a:prstGeom>
              <a:noFill/>
            </p:spPr>
            <p:txBody>
              <a:bodyPr wrap="none" rtlCol="0">
                <a:spAutoFit/>
              </a:bodyPr>
              <a:lstStyle/>
              <a:p>
                <a:r>
                  <a:rPr lang="en-US" altLang="zh-CN" sz="1200" dirty="0" smtClean="0">
                    <a:latin typeface="+mn-ea"/>
                    <a:ea typeface="+mn-ea"/>
                  </a:rPr>
                  <a:t>2016</a:t>
                </a:r>
                <a:endParaRPr lang="zh-CN" altLang="en-US" sz="1200" dirty="0">
                  <a:latin typeface="+mn-ea"/>
                  <a:ea typeface="+mn-ea"/>
                </a:endParaRPr>
              </a:p>
            </p:txBody>
          </p:sp>
          <p:sp>
            <p:nvSpPr>
              <p:cNvPr id="52" name="虚尾箭头 51"/>
              <p:cNvSpPr/>
              <p:nvPr/>
            </p:nvSpPr>
            <p:spPr>
              <a:xfrm>
                <a:off x="410921" y="4719143"/>
                <a:ext cx="11303290" cy="469098"/>
              </a:xfrm>
              <a:prstGeom prst="stripedRightArrow">
                <a:avLst/>
              </a:prstGeom>
              <a:solidFill>
                <a:srgbClr val="288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F0"/>
                  </a:solidFill>
                  <a:latin typeface="+mn-ea"/>
                </a:endParaRPr>
              </a:p>
            </p:txBody>
          </p:sp>
          <p:sp>
            <p:nvSpPr>
              <p:cNvPr id="53" name="椭圆 52"/>
              <p:cNvSpPr/>
              <p:nvPr/>
            </p:nvSpPr>
            <p:spPr>
              <a:xfrm>
                <a:off x="4002732" y="4943397"/>
                <a:ext cx="108367"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mn-ea"/>
                </a:endParaRPr>
              </a:p>
            </p:txBody>
          </p:sp>
          <p:sp>
            <p:nvSpPr>
              <p:cNvPr id="54" name="椭圆 53"/>
              <p:cNvSpPr/>
              <p:nvPr/>
            </p:nvSpPr>
            <p:spPr>
              <a:xfrm>
                <a:off x="7245532" y="4943397"/>
                <a:ext cx="112195"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mn-ea"/>
                </a:endParaRPr>
              </a:p>
            </p:txBody>
          </p:sp>
          <p:sp>
            <p:nvSpPr>
              <p:cNvPr id="55" name="椭圆 54"/>
              <p:cNvSpPr/>
              <p:nvPr/>
            </p:nvSpPr>
            <p:spPr>
              <a:xfrm>
                <a:off x="9523796" y="4943397"/>
                <a:ext cx="112195"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mn-ea"/>
                </a:endParaRPr>
              </a:p>
            </p:txBody>
          </p:sp>
          <p:sp>
            <p:nvSpPr>
              <p:cNvPr id="56" name="椭圆 55"/>
              <p:cNvSpPr/>
              <p:nvPr/>
            </p:nvSpPr>
            <p:spPr>
              <a:xfrm>
                <a:off x="10521896" y="4943397"/>
                <a:ext cx="112195"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mn-ea"/>
                </a:endParaRPr>
              </a:p>
            </p:txBody>
          </p:sp>
          <p:sp>
            <p:nvSpPr>
              <p:cNvPr id="57" name="椭圆 56"/>
              <p:cNvSpPr/>
              <p:nvPr/>
            </p:nvSpPr>
            <p:spPr>
              <a:xfrm>
                <a:off x="1577541" y="4943397"/>
                <a:ext cx="108367"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mn-ea"/>
                </a:endParaRPr>
              </a:p>
            </p:txBody>
          </p:sp>
        </p:grpSp>
      </p:grpSp>
      <p:cxnSp>
        <p:nvCxnSpPr>
          <p:cNvPr id="12" name="直接连接符 11"/>
          <p:cNvCxnSpPr/>
          <p:nvPr/>
        </p:nvCxnSpPr>
        <p:spPr>
          <a:xfrm>
            <a:off x="4280497" y="1540335"/>
            <a:ext cx="0" cy="4673251"/>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989464" y="1554954"/>
            <a:ext cx="2444" cy="470348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任意多边形: 形状 1"/>
          <p:cNvSpPr/>
          <p:nvPr/>
        </p:nvSpPr>
        <p:spPr>
          <a:xfrm rot="20936753">
            <a:off x="883715" y="3743659"/>
            <a:ext cx="10770209" cy="2192634"/>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00B0F0"/>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dirty="0" smtClean="0">
              <a:solidFill>
                <a:srgbClr val="666666"/>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1" name="组合 260"/>
          <p:cNvGrpSpPr/>
          <p:nvPr/>
        </p:nvGrpSpPr>
        <p:grpSpPr>
          <a:xfrm>
            <a:off x="9545110" y="3480522"/>
            <a:ext cx="877510" cy="570331"/>
            <a:chOff x="8146307" y="2754386"/>
            <a:chExt cx="761902" cy="761900"/>
          </a:xfrm>
        </p:grpSpPr>
        <p:sp>
          <p:nvSpPr>
            <p:cNvPr id="262" name="椭圆 261"/>
            <p:cNvSpPr/>
            <p:nvPr/>
          </p:nvSpPr>
          <p:spPr>
            <a:xfrm>
              <a:off x="8146307" y="2754386"/>
              <a:ext cx="761902" cy="761900"/>
            </a:xfrm>
            <a:prstGeom prst="ellipse">
              <a:avLst/>
            </a:prstGeom>
            <a:solidFill>
              <a:srgbClr val="C5C5C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63" name="TextBox 77"/>
            <p:cNvSpPr txBox="1">
              <a:spLocks noChangeArrowheads="1"/>
            </p:cNvSpPr>
            <p:nvPr/>
          </p:nvSpPr>
          <p:spPr bwMode="auto">
            <a:xfrm>
              <a:off x="8164777" y="3011989"/>
              <a:ext cx="724960" cy="246694"/>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2021</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264" name="Hi1380"/>
          <p:cNvSpPr txBox="1"/>
          <p:nvPr/>
        </p:nvSpPr>
        <p:spPr>
          <a:xfrm>
            <a:off x="8989976" y="3031720"/>
            <a:ext cx="1572267" cy="365868"/>
          </a:xfrm>
          <a:prstGeom prst="rect">
            <a:avLst/>
          </a:prstGeom>
          <a:ln w="12700">
            <a:miter lim="400000"/>
          </a:ln>
        </p:spPr>
        <p:txBody>
          <a:bodyPr wrap="square" lIns="71437" tIns="71437" rIns="71437" bIns="71437" anchor="ctr">
            <a:spAutoFit/>
          </a:bodyPr>
          <a:lstStyle/>
          <a:p>
            <a:pPr marL="457200" lvl="1"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930</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grpSp>
        <p:nvGrpSpPr>
          <p:cNvPr id="266" name="组合 265"/>
          <p:cNvGrpSpPr/>
          <p:nvPr/>
        </p:nvGrpSpPr>
        <p:grpSpPr>
          <a:xfrm>
            <a:off x="1024183" y="5967950"/>
            <a:ext cx="615087" cy="411123"/>
            <a:chOff x="1136084" y="2758851"/>
            <a:chExt cx="752969" cy="752969"/>
          </a:xfrm>
        </p:grpSpPr>
        <p:sp>
          <p:nvSpPr>
            <p:cNvPr id="267" name="椭圆 266"/>
            <p:cNvSpPr/>
            <p:nvPr/>
          </p:nvSpPr>
          <p:spPr>
            <a:xfrm>
              <a:off x="1136084" y="2758851"/>
              <a:ext cx="752969" cy="752969"/>
            </a:xfrm>
            <a:prstGeom prst="ellipse">
              <a:avLst/>
            </a:prstGeom>
            <a:solidFill>
              <a:srgbClr val="C5C5C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68" name="TextBox 51"/>
            <p:cNvSpPr txBox="1">
              <a:spLocks noChangeArrowheads="1"/>
            </p:cNvSpPr>
            <p:nvPr/>
          </p:nvSpPr>
          <p:spPr bwMode="auto">
            <a:xfrm>
              <a:off x="1150088" y="2966227"/>
              <a:ext cx="724960" cy="33821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1991</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69" name="组合 268"/>
          <p:cNvGrpSpPr/>
          <p:nvPr/>
        </p:nvGrpSpPr>
        <p:grpSpPr>
          <a:xfrm>
            <a:off x="2426140" y="5858720"/>
            <a:ext cx="652874" cy="436380"/>
            <a:chOff x="3316263" y="2758851"/>
            <a:chExt cx="752969" cy="752969"/>
          </a:xfrm>
        </p:grpSpPr>
        <p:sp>
          <p:nvSpPr>
            <p:cNvPr id="270" name="椭圆 269"/>
            <p:cNvSpPr/>
            <p:nvPr/>
          </p:nvSpPr>
          <p:spPr>
            <a:xfrm>
              <a:off x="3316263" y="2758851"/>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71" name="TextBox 52"/>
            <p:cNvSpPr txBox="1">
              <a:spLocks noChangeArrowheads="1"/>
            </p:cNvSpPr>
            <p:nvPr/>
          </p:nvSpPr>
          <p:spPr bwMode="auto">
            <a:xfrm>
              <a:off x="3330267" y="2976014"/>
              <a:ext cx="724960" cy="31863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2005</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72" name="组合 271"/>
          <p:cNvGrpSpPr/>
          <p:nvPr/>
        </p:nvGrpSpPr>
        <p:grpSpPr>
          <a:xfrm>
            <a:off x="3863965" y="5713981"/>
            <a:ext cx="690660" cy="461636"/>
            <a:chOff x="4831275" y="2758851"/>
            <a:chExt cx="752969" cy="752969"/>
          </a:xfrm>
        </p:grpSpPr>
        <p:sp>
          <p:nvSpPr>
            <p:cNvPr id="273" name="椭圆 272"/>
            <p:cNvSpPr/>
            <p:nvPr/>
          </p:nvSpPr>
          <p:spPr>
            <a:xfrm>
              <a:off x="4831275" y="2758851"/>
              <a:ext cx="752969" cy="752969"/>
            </a:xfrm>
            <a:prstGeom prst="ellipse">
              <a:avLst/>
            </a:prstGeom>
            <a:solidFill>
              <a:srgbClr val="C5C5C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74" name="TextBox 53"/>
            <p:cNvSpPr txBox="1">
              <a:spLocks noChangeArrowheads="1"/>
            </p:cNvSpPr>
            <p:nvPr/>
          </p:nvSpPr>
          <p:spPr bwMode="auto">
            <a:xfrm>
              <a:off x="4845279" y="2984732"/>
              <a:ext cx="724960" cy="301207"/>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2009</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75" name="组合 274"/>
          <p:cNvGrpSpPr/>
          <p:nvPr/>
        </p:nvGrpSpPr>
        <p:grpSpPr>
          <a:xfrm>
            <a:off x="5287269" y="5412570"/>
            <a:ext cx="728444" cy="486891"/>
            <a:chOff x="6512388" y="2758851"/>
            <a:chExt cx="752969" cy="752969"/>
          </a:xfrm>
        </p:grpSpPr>
        <p:sp>
          <p:nvSpPr>
            <p:cNvPr id="276" name="椭圆 275"/>
            <p:cNvSpPr/>
            <p:nvPr/>
          </p:nvSpPr>
          <p:spPr>
            <a:xfrm>
              <a:off x="6512388" y="2758851"/>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77" name="TextBox 76"/>
            <p:cNvSpPr txBox="1">
              <a:spLocks noChangeArrowheads="1"/>
            </p:cNvSpPr>
            <p:nvPr/>
          </p:nvSpPr>
          <p:spPr bwMode="auto">
            <a:xfrm>
              <a:off x="6526392" y="2992543"/>
              <a:ext cx="724960" cy="28558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2014</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78" name="组合 277"/>
          <p:cNvGrpSpPr/>
          <p:nvPr/>
        </p:nvGrpSpPr>
        <p:grpSpPr>
          <a:xfrm>
            <a:off x="6610225" y="5045689"/>
            <a:ext cx="784158" cy="524130"/>
            <a:chOff x="8146307" y="2754386"/>
            <a:chExt cx="761902" cy="761900"/>
          </a:xfrm>
        </p:grpSpPr>
        <p:sp>
          <p:nvSpPr>
            <p:cNvPr id="279" name="椭圆 278"/>
            <p:cNvSpPr/>
            <p:nvPr/>
          </p:nvSpPr>
          <p:spPr>
            <a:xfrm>
              <a:off x="8146307" y="2754386"/>
              <a:ext cx="761902" cy="761900"/>
            </a:xfrm>
            <a:prstGeom prst="ellipse">
              <a:avLst/>
            </a:prstGeom>
            <a:solidFill>
              <a:srgbClr val="C5C5C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80" name="TextBox 77"/>
            <p:cNvSpPr txBox="1">
              <a:spLocks noChangeArrowheads="1"/>
            </p:cNvSpPr>
            <p:nvPr/>
          </p:nvSpPr>
          <p:spPr bwMode="auto">
            <a:xfrm>
              <a:off x="8164777" y="3001116"/>
              <a:ext cx="724960" cy="26843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2016</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81" name="组合 280"/>
          <p:cNvGrpSpPr/>
          <p:nvPr/>
        </p:nvGrpSpPr>
        <p:grpSpPr>
          <a:xfrm>
            <a:off x="8173464" y="4320497"/>
            <a:ext cx="839867" cy="561368"/>
            <a:chOff x="9688687" y="2758851"/>
            <a:chExt cx="752969" cy="752969"/>
          </a:xfrm>
        </p:grpSpPr>
        <p:sp>
          <p:nvSpPr>
            <p:cNvPr id="282" name="椭圆 281"/>
            <p:cNvSpPr/>
            <p:nvPr/>
          </p:nvSpPr>
          <p:spPr>
            <a:xfrm>
              <a:off x="9688687" y="2758851"/>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83" name="TextBox 117"/>
            <p:cNvSpPr txBox="1">
              <a:spLocks noChangeArrowheads="1"/>
            </p:cNvSpPr>
            <p:nvPr/>
          </p:nvSpPr>
          <p:spPr bwMode="auto">
            <a:xfrm>
              <a:off x="9702692" y="3011488"/>
              <a:ext cx="724960" cy="24769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2019</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284" name="Text Box 24"/>
          <p:cNvSpPr txBox="1">
            <a:spLocks noChangeArrowheads="1"/>
          </p:cNvSpPr>
          <p:nvPr/>
        </p:nvSpPr>
        <p:spPr bwMode="auto">
          <a:xfrm>
            <a:off x="1050901" y="5369300"/>
            <a:ext cx="132275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171450" lvl="1" indent="-171450" defTabSz="1219200"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传输</a:t>
            </a: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网络的</a:t>
            </a:r>
            <a:r>
              <a:rPr lang="en-US" altLang="zh-CN"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ASIC</a:t>
            </a: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芯片</a:t>
            </a:r>
            <a:endPar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5" name="Text Box 24"/>
          <p:cNvSpPr txBox="1">
            <a:spLocks noChangeArrowheads="1"/>
          </p:cNvSpPr>
          <p:nvPr/>
        </p:nvSpPr>
        <p:spPr bwMode="auto">
          <a:xfrm>
            <a:off x="2399599" y="5193490"/>
            <a:ext cx="1098418"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的无线基站芯片</a:t>
            </a:r>
            <a:endPar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6" name="Text Box 24"/>
          <p:cNvSpPr txBox="1">
            <a:spLocks noChangeArrowheads="1"/>
          </p:cNvSpPr>
          <p:nvPr/>
        </p:nvSpPr>
        <p:spPr bwMode="auto">
          <a:xfrm>
            <a:off x="3726854" y="5129189"/>
            <a:ext cx="107441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的移动端</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CPU</a:t>
            </a:r>
            <a:endPar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7" name="Text Box 24"/>
          <p:cNvSpPr txBox="1">
            <a:spLocks noChangeArrowheads="1"/>
          </p:cNvSpPr>
          <p:nvPr/>
        </p:nvSpPr>
        <p:spPr bwMode="auto">
          <a:xfrm>
            <a:off x="5040281" y="4852167"/>
            <a:ext cx="1185651"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的</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64</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位</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CPU</a:t>
            </a:r>
            <a:endPar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8" name="Text Box 24"/>
          <p:cNvSpPr txBox="1">
            <a:spLocks noChangeArrowheads="1"/>
          </p:cNvSpPr>
          <p:nvPr/>
        </p:nvSpPr>
        <p:spPr bwMode="auto">
          <a:xfrm>
            <a:off x="6464944" y="4510058"/>
            <a:ext cx="118565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业界第一颗支持多路</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 CPU</a:t>
            </a:r>
            <a:endPar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9" name="Text Box 24"/>
          <p:cNvSpPr txBox="1">
            <a:spLocks noChangeArrowheads="1"/>
          </p:cNvSpPr>
          <p:nvPr/>
        </p:nvSpPr>
        <p:spPr bwMode="auto">
          <a:xfrm>
            <a:off x="8115393" y="3906988"/>
            <a:ext cx="118565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业界第一颗</a:t>
            </a:r>
            <a:r>
              <a:rPr lang="en-US" altLang="zh-CN"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7nm</a:t>
            </a: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数据中心</a:t>
            </a:r>
            <a:r>
              <a:rPr lang="en-US" altLang="zh-CN"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CPU</a:t>
            </a:r>
            <a:endPar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0" name="Hi1380"/>
          <p:cNvSpPr txBox="1"/>
          <p:nvPr/>
        </p:nvSpPr>
        <p:spPr>
          <a:xfrm>
            <a:off x="3555054" y="4810947"/>
            <a:ext cx="892345" cy="365868"/>
          </a:xfrm>
          <a:prstGeom prst="rect">
            <a:avLst/>
          </a:prstGeom>
          <a:ln w="12700">
            <a:miter lim="400000"/>
          </a:ln>
        </p:spPr>
        <p:txBody>
          <a:bodyPr wrap="square" lIns="71437" tIns="71437" rIns="71437" bIns="71437" anchor="ctr">
            <a:spAutoFit/>
          </a:bodyPr>
          <a:lstStyle/>
          <a:p>
            <a:pPr marL="457200" lvl="1"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K3</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91" name="Hi1380"/>
          <p:cNvSpPr txBox="1"/>
          <p:nvPr/>
        </p:nvSpPr>
        <p:spPr>
          <a:xfrm>
            <a:off x="4396760" y="4366247"/>
            <a:ext cx="1761429" cy="587468"/>
          </a:xfrm>
          <a:prstGeom prst="rect">
            <a:avLst/>
          </a:prstGeom>
          <a:ln w="12700">
            <a:miter lim="400000"/>
          </a:ln>
        </p:spPr>
        <p:txBody>
          <a:bodyPr wrap="square" lIns="71437" tIns="71437" rIns="71437" bIns="71437" anchor="ctr">
            <a:spAutoFit/>
          </a:bodyPr>
          <a:lstStyle/>
          <a:p>
            <a:pPr marL="457200" lvl="1" algn="ctr"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Hi1612</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457200" lvl="1" algn="ctr"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912</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92" name="Hi1380"/>
          <p:cNvSpPr txBox="1"/>
          <p:nvPr/>
        </p:nvSpPr>
        <p:spPr>
          <a:xfrm>
            <a:off x="6039915" y="4159150"/>
            <a:ext cx="1478530" cy="365868"/>
          </a:xfrm>
          <a:prstGeom prst="rect">
            <a:avLst/>
          </a:prstGeom>
          <a:ln w="12700">
            <a:miter lim="400000"/>
          </a:ln>
        </p:spPr>
        <p:txBody>
          <a:bodyPr wrap="square" lIns="71437" tIns="71437" rIns="71437" bIns="71437" anchor="ctr">
            <a:spAutoFit/>
          </a:bodyPr>
          <a:lstStyle/>
          <a:p>
            <a:pPr marL="457200" lvl="1"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916</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93" name="Hi1380"/>
          <p:cNvSpPr txBox="1"/>
          <p:nvPr/>
        </p:nvSpPr>
        <p:spPr>
          <a:xfrm>
            <a:off x="7614276" y="3583268"/>
            <a:ext cx="1506060" cy="365868"/>
          </a:xfrm>
          <a:prstGeom prst="rect">
            <a:avLst/>
          </a:prstGeom>
          <a:ln w="12700">
            <a:miter lim="400000"/>
          </a:ln>
        </p:spPr>
        <p:txBody>
          <a:bodyPr wrap="square" lIns="71437" tIns="71437" rIns="71437" bIns="71437" anchor="ctr">
            <a:spAutoFit/>
          </a:bodyPr>
          <a:lstStyle/>
          <a:p>
            <a:pPr marL="457200" lvl="1"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920</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294" name="图片 29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42508" y="2970364"/>
            <a:ext cx="770541" cy="617721"/>
          </a:xfrm>
          <a:prstGeom prst="rect">
            <a:avLst/>
          </a:prstGeom>
        </p:spPr>
      </p:pic>
      <p:pic>
        <p:nvPicPr>
          <p:cNvPr id="295" name="图片 2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130" y="4051375"/>
            <a:ext cx="415106" cy="413767"/>
          </a:xfrm>
          <a:prstGeom prst="rect">
            <a:avLst/>
          </a:prstGeom>
        </p:spPr>
      </p:pic>
      <p:pic>
        <p:nvPicPr>
          <p:cNvPr id="296" name="图片 295"/>
          <p:cNvPicPr>
            <a:picLocks noChangeAspect="1"/>
          </p:cNvPicPr>
          <p:nvPr/>
        </p:nvPicPr>
        <p:blipFill rotWithShape="1">
          <a:blip r:embed="rId3" cstate="print">
            <a:extLst>
              <a:ext uri="{28A0092B-C50C-407E-A947-70E740481C1C}">
                <a14:useLocalDpi xmlns:a14="http://schemas.microsoft.com/office/drawing/2010/main" val="0"/>
              </a:ext>
            </a:extLst>
          </a:blip>
          <a:srcRect l="26884" t="34839" r="43697" b="12946"/>
          <a:stretch>
            <a:fillRect/>
          </a:stretch>
        </p:blipFill>
        <p:spPr>
          <a:xfrm>
            <a:off x="6684438" y="3626713"/>
            <a:ext cx="411253" cy="410576"/>
          </a:xfrm>
          <a:prstGeom prst="rect">
            <a:avLst/>
          </a:prstGeom>
        </p:spPr>
      </p:pic>
      <p:pic>
        <p:nvPicPr>
          <p:cNvPr id="297" name="图片 296"/>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037716" y="2130896"/>
            <a:ext cx="1754104" cy="986684"/>
          </a:xfrm>
          <a:prstGeom prst="rect">
            <a:avLst/>
          </a:prstGeom>
        </p:spPr>
      </p:pic>
      <p:pic>
        <p:nvPicPr>
          <p:cNvPr id="298" name="图片 297"/>
          <p:cNvPicPr>
            <a:picLocks noChangeAspect="1"/>
          </p:cNvPicPr>
          <p:nvPr/>
        </p:nvPicPr>
        <p:blipFill rotWithShape="1">
          <a:blip r:embed="rId5" cstate="print">
            <a:extLst>
              <a:ext uri="{28A0092B-C50C-407E-A947-70E740481C1C}">
                <a14:useLocalDpi xmlns:a14="http://schemas.microsoft.com/office/drawing/2010/main" val="0"/>
              </a:ext>
            </a:extLst>
          </a:blip>
          <a:srcRect l="-3688" t="2778" r="53742" b="64584"/>
          <a:stretch>
            <a:fillRect/>
          </a:stretch>
        </p:blipFill>
        <p:spPr>
          <a:xfrm>
            <a:off x="3925834" y="4336034"/>
            <a:ext cx="529375" cy="484059"/>
          </a:xfrm>
          <a:prstGeom prst="rect">
            <a:avLst/>
          </a:prstGeom>
        </p:spPr>
      </p:pic>
      <p:grpSp>
        <p:nvGrpSpPr>
          <p:cNvPr id="299" name="组合 298"/>
          <p:cNvGrpSpPr/>
          <p:nvPr/>
        </p:nvGrpSpPr>
        <p:grpSpPr>
          <a:xfrm>
            <a:off x="10632995" y="2408996"/>
            <a:ext cx="862879" cy="561368"/>
            <a:chOff x="9579220" y="3024110"/>
            <a:chExt cx="773600" cy="752969"/>
          </a:xfrm>
        </p:grpSpPr>
        <p:sp>
          <p:nvSpPr>
            <p:cNvPr id="300" name="椭圆 299"/>
            <p:cNvSpPr/>
            <p:nvPr/>
          </p:nvSpPr>
          <p:spPr>
            <a:xfrm>
              <a:off x="9579220" y="3024110"/>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301" name="TextBox 117"/>
            <p:cNvSpPr txBox="1">
              <a:spLocks noChangeArrowheads="1"/>
            </p:cNvSpPr>
            <p:nvPr/>
          </p:nvSpPr>
          <p:spPr bwMode="auto">
            <a:xfrm>
              <a:off x="9627860" y="3276747"/>
              <a:ext cx="724960" cy="24769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anose="02010600030101010101" pitchFamily="2" charset="-122"/>
                </a:defRPr>
              </a:lvl1pPr>
              <a:lvl2pPr marL="742950" indent="-285750" eaLnBrk="0" hangingPunct="0">
                <a:defRPr sz="2700">
                  <a:solidFill>
                    <a:srgbClr val="990000"/>
                  </a:solidFill>
                  <a:latin typeface="FrutigerNext LT Medium" pitchFamily="34" charset="0"/>
                  <a:ea typeface="宋体" panose="02010600030101010101" pitchFamily="2" charset="-122"/>
                </a:defRPr>
              </a:lvl2pPr>
              <a:lvl3pPr marL="1143000" indent="-228600" eaLnBrk="0" hangingPunct="0">
                <a:defRPr sz="2700">
                  <a:solidFill>
                    <a:srgbClr val="990000"/>
                  </a:solidFill>
                  <a:latin typeface="FrutigerNext LT Medium" pitchFamily="34" charset="0"/>
                  <a:ea typeface="宋体" panose="02010600030101010101" pitchFamily="2" charset="-122"/>
                </a:defRPr>
              </a:lvl3pPr>
              <a:lvl4pPr marL="1600200" indent="-228600" eaLnBrk="0" hangingPunct="0">
                <a:defRPr sz="2700">
                  <a:solidFill>
                    <a:srgbClr val="990000"/>
                  </a:solidFill>
                  <a:latin typeface="FrutigerNext LT Medium" pitchFamily="34" charset="0"/>
                  <a:ea typeface="宋体" panose="02010600030101010101" pitchFamily="2" charset="-122"/>
                </a:defRPr>
              </a:lvl4pPr>
              <a:lvl5pPr marL="2057400" indent="-228600" eaLnBrk="0" hangingPunct="0">
                <a:defRPr sz="2700">
                  <a:solidFill>
                    <a:srgbClr val="990000"/>
                  </a:solidFill>
                  <a:latin typeface="FrutigerNext LT Medium" pitchFamily="34" charset="0"/>
                  <a:ea typeface="宋体" panose="02010600030101010101"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2023</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302" name="Hi1380"/>
          <p:cNvSpPr txBox="1"/>
          <p:nvPr/>
        </p:nvSpPr>
        <p:spPr>
          <a:xfrm>
            <a:off x="10052632" y="2101619"/>
            <a:ext cx="1573855" cy="365868"/>
          </a:xfrm>
          <a:prstGeom prst="rect">
            <a:avLst/>
          </a:prstGeom>
          <a:ln w="12700">
            <a:miter lim="400000"/>
          </a:ln>
        </p:spPr>
        <p:txBody>
          <a:bodyPr wrap="square" lIns="71437" tIns="71437" rIns="71437" bIns="71437" anchor="ctr">
            <a:spAutoFit/>
          </a:bodyPr>
          <a:lstStyle/>
          <a:p>
            <a:pPr marL="457200" lvl="1" defTabSz="457200" fontAlgn="auto">
              <a:lnSpc>
                <a:spcPct val="120000"/>
              </a:lnSpc>
              <a:spcBef>
                <a:spcPts val="0"/>
              </a:spcBef>
              <a:spcAft>
                <a:spcPts val="0"/>
              </a:spcAft>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950</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303" name="图片 30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40812" y="1471093"/>
            <a:ext cx="762724" cy="617721"/>
          </a:xfrm>
          <a:prstGeom prst="rect">
            <a:avLst/>
          </a:prstGeom>
        </p:spPr>
      </p:pic>
      <p:sp>
        <p:nvSpPr>
          <p:cNvPr id="304" name="文本框 303"/>
          <p:cNvSpPr txBox="1"/>
          <p:nvPr/>
        </p:nvSpPr>
        <p:spPr>
          <a:xfrm>
            <a:off x="5565628" y="1352205"/>
            <a:ext cx="2187258" cy="528350"/>
          </a:xfrm>
          <a:prstGeom prst="rect">
            <a:avLst/>
          </a:prstGeom>
          <a:noFill/>
        </p:spPr>
        <p:txBody>
          <a:bodyPr wrap="square" rtlCol="0">
            <a:spAutoFit/>
          </a:bodyPr>
          <a:lstStyle/>
          <a:p>
            <a:pPr defTabSz="914400" fontAlgn="auto">
              <a:lnSpc>
                <a:spcPts val="3440"/>
              </a:lnSpc>
              <a:spcBef>
                <a:spcPts val="0"/>
              </a:spcBef>
              <a:spcAft>
                <a:spcPts val="0"/>
              </a:spcAft>
            </a:pPr>
            <a:r>
              <a:rPr lang="zh-CN" altLang="en-US" sz="2000" b="1" dirty="0" smtClean="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rPr>
              <a:t>开放生态</a:t>
            </a:r>
            <a:endParaRPr lang="en-US" altLang="zh-CN" sz="2000" b="1" dirty="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5" name="文本框 304"/>
          <p:cNvSpPr txBox="1"/>
          <p:nvPr/>
        </p:nvSpPr>
        <p:spPr>
          <a:xfrm>
            <a:off x="5609764" y="2010596"/>
            <a:ext cx="2061980" cy="1323439"/>
          </a:xfrm>
          <a:prstGeom prst="rect">
            <a:avLst/>
          </a:prstGeom>
          <a:noFill/>
        </p:spPr>
        <p:txBody>
          <a:bodyPr wrap="square" rtlCol="0">
            <a:spAutoFit/>
          </a:bodyPr>
          <a:lstStyle/>
          <a:p>
            <a:pPr defTabSz="914400" fontAlgn="auto">
              <a:lnSpc>
                <a:spcPts val="2400"/>
              </a:lnSpc>
              <a:spcBef>
                <a:spcPts val="0"/>
              </a:spcBef>
              <a:spcAft>
                <a:spcPts val="0"/>
              </a:spcAft>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开放平台，支持业界主流软硬件；构建鲲鹏生态，与开发者、伙伴和产业组织共同打造智能计算</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新</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底座；</a:t>
            </a:r>
            <a:endPar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cxnSp>
        <p:nvCxnSpPr>
          <p:cNvPr id="306" name="直接连接符 305"/>
          <p:cNvCxnSpPr/>
          <p:nvPr/>
        </p:nvCxnSpPr>
        <p:spPr>
          <a:xfrm>
            <a:off x="5567418" y="1962413"/>
            <a:ext cx="2107436" cy="0"/>
          </a:xfrm>
          <a:prstGeom prst="line">
            <a:avLst/>
          </a:prstGeom>
          <a:noFill/>
          <a:ln w="22225" cap="flat" cmpd="sng" algn="ctr">
            <a:solidFill>
              <a:srgbClr val="00B0F0"/>
            </a:solidFill>
            <a:prstDash val="solid"/>
            <a:miter lim="800000"/>
          </a:ln>
          <a:effectLst/>
        </p:spPr>
      </p:cxnSp>
      <p:sp>
        <p:nvSpPr>
          <p:cNvPr id="307" name="文本框 306"/>
          <p:cNvSpPr txBox="1"/>
          <p:nvPr/>
        </p:nvSpPr>
        <p:spPr>
          <a:xfrm>
            <a:off x="3434544" y="1330872"/>
            <a:ext cx="2187258" cy="528350"/>
          </a:xfrm>
          <a:prstGeom prst="rect">
            <a:avLst/>
          </a:prstGeom>
          <a:noFill/>
        </p:spPr>
        <p:txBody>
          <a:bodyPr wrap="square" rtlCol="0">
            <a:spAutoFit/>
          </a:bodyPr>
          <a:lstStyle/>
          <a:p>
            <a:pPr defTabSz="914400" fontAlgn="auto">
              <a:lnSpc>
                <a:spcPts val="3440"/>
              </a:lnSpc>
              <a:spcBef>
                <a:spcPts val="0"/>
              </a:spcBef>
              <a:spcAft>
                <a:spcPts val="0"/>
              </a:spcAft>
            </a:pPr>
            <a:r>
              <a:rPr lang="zh-CN" altLang="en-US" sz="2000" b="1" dirty="0" smtClean="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rPr>
              <a:t>安全可靠</a:t>
            </a:r>
            <a:endParaRPr lang="en-US" altLang="zh-CN" sz="2000" b="1" dirty="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8" name="文本框 307"/>
          <p:cNvSpPr txBox="1"/>
          <p:nvPr/>
        </p:nvSpPr>
        <p:spPr>
          <a:xfrm>
            <a:off x="3451677" y="2008165"/>
            <a:ext cx="2129233" cy="1631216"/>
          </a:xfrm>
          <a:prstGeom prst="rect">
            <a:avLst/>
          </a:prstGeom>
          <a:noFill/>
        </p:spPr>
        <p:txBody>
          <a:bodyPr wrap="square" rtlCol="0">
            <a:spAutoFit/>
          </a:bodyPr>
          <a:lstStyle/>
          <a:p>
            <a:pPr defTabSz="914400" fontAlgn="auto">
              <a:lnSpc>
                <a:spcPts val="2400"/>
              </a:lnSpc>
              <a:spcBef>
                <a:spcPts val="0"/>
              </a:spcBef>
              <a:spcAft>
                <a:spcPts val="0"/>
              </a:spcAft>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华为鲲鹏处理器基于自研内核，</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服务器计算芯片</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全自</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研；</a:t>
            </a: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defTabSz="914400" fontAlgn="auto">
              <a:lnSpc>
                <a:spcPts val="24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17</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年计算创新铸就稳如泰山</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的高品质；</a:t>
            </a:r>
            <a:endPar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cxnSp>
        <p:nvCxnSpPr>
          <p:cNvPr id="309" name="直接连接符 308"/>
          <p:cNvCxnSpPr/>
          <p:nvPr/>
        </p:nvCxnSpPr>
        <p:spPr>
          <a:xfrm>
            <a:off x="3399176" y="1959982"/>
            <a:ext cx="2107436" cy="0"/>
          </a:xfrm>
          <a:prstGeom prst="line">
            <a:avLst/>
          </a:prstGeom>
          <a:noFill/>
          <a:ln w="22225" cap="flat" cmpd="sng" algn="ctr">
            <a:solidFill>
              <a:srgbClr val="00B0F0"/>
            </a:solidFill>
            <a:prstDash val="solid"/>
            <a:miter lim="800000"/>
          </a:ln>
          <a:effectLst/>
        </p:spPr>
      </p:cxnSp>
      <p:sp>
        <p:nvSpPr>
          <p:cNvPr id="310" name="文本框 309"/>
          <p:cNvSpPr txBox="1"/>
          <p:nvPr/>
        </p:nvSpPr>
        <p:spPr>
          <a:xfrm>
            <a:off x="1218493" y="1321434"/>
            <a:ext cx="2187258" cy="528350"/>
          </a:xfrm>
          <a:prstGeom prst="rect">
            <a:avLst/>
          </a:prstGeom>
          <a:noFill/>
        </p:spPr>
        <p:txBody>
          <a:bodyPr wrap="square" rtlCol="0">
            <a:spAutoFit/>
          </a:bodyPr>
          <a:lstStyle/>
          <a:p>
            <a:pPr defTabSz="914400" fontAlgn="auto">
              <a:lnSpc>
                <a:spcPts val="3440"/>
              </a:lnSpc>
              <a:spcBef>
                <a:spcPts val="0"/>
              </a:spcBef>
              <a:spcAft>
                <a:spcPts val="0"/>
              </a:spcAft>
            </a:pPr>
            <a:r>
              <a:rPr lang="zh-CN" altLang="en-US" sz="2000" b="1" dirty="0" smtClean="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rPr>
              <a:t>高效能计算</a:t>
            </a:r>
            <a:endParaRPr lang="en-US" altLang="zh-CN" sz="2000" b="1" dirty="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1" name="文本框 310"/>
          <p:cNvSpPr txBox="1"/>
          <p:nvPr/>
        </p:nvSpPr>
        <p:spPr>
          <a:xfrm>
            <a:off x="1225471" y="1998727"/>
            <a:ext cx="2061980" cy="1323439"/>
          </a:xfrm>
          <a:prstGeom prst="rect">
            <a:avLst/>
          </a:prstGeom>
          <a:noFill/>
        </p:spPr>
        <p:txBody>
          <a:bodyPr wrap="square" rtlCol="0">
            <a:spAutoFit/>
          </a:bodyPr>
          <a:lstStyle/>
          <a:p>
            <a:pPr defTabSz="914400" fontAlgn="auto">
              <a:lnSpc>
                <a:spcPts val="2400"/>
              </a:lnSpc>
              <a:spcBef>
                <a:spcPts val="0"/>
              </a:spcBef>
              <a:spcAft>
                <a:spcPts val="0"/>
              </a:spcAft>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提供</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兼容</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ARM</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架构</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的高性能华为鲲鹏处理器、</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服务器和解决方案，将高效能计算带入数据中心；</a:t>
            </a: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cxnSp>
        <p:nvCxnSpPr>
          <p:cNvPr id="312" name="直接连接符 311"/>
          <p:cNvCxnSpPr/>
          <p:nvPr/>
        </p:nvCxnSpPr>
        <p:spPr>
          <a:xfrm>
            <a:off x="1183125" y="1961577"/>
            <a:ext cx="2107436" cy="0"/>
          </a:xfrm>
          <a:prstGeom prst="line">
            <a:avLst/>
          </a:prstGeom>
          <a:noFill/>
          <a:ln w="22225" cap="flat" cmpd="sng" algn="ctr">
            <a:solidFill>
              <a:srgbClr val="00B0F0"/>
            </a:solidFill>
            <a:prstDash val="solid"/>
            <a:miter lim="800000"/>
          </a:ln>
          <a:effectLst/>
        </p:spPr>
      </p:cxnSp>
      <p:pic>
        <p:nvPicPr>
          <p:cNvPr id="313" name="图片 312"/>
          <p:cNvPicPr>
            <a:picLocks noChangeAspect="1"/>
          </p:cNvPicPr>
          <p:nvPr/>
        </p:nvPicPr>
        <p:blipFill>
          <a:blip r:embed="rId6">
            <a:duotone>
              <a:prstClr val="black"/>
              <a:srgbClr val="FF0000">
                <a:tint val="45000"/>
                <a:satMod val="400000"/>
              </a:srgbClr>
            </a:duotone>
          </a:blip>
          <a:stretch>
            <a:fillRect/>
          </a:stretch>
        </p:blipFill>
        <p:spPr>
          <a:xfrm>
            <a:off x="9994520" y="5003162"/>
            <a:ext cx="1282857" cy="688940"/>
          </a:xfrm>
          <a:prstGeom prst="rect">
            <a:avLst/>
          </a:prstGeom>
        </p:spPr>
      </p:pic>
      <p:sp>
        <p:nvSpPr>
          <p:cNvPr id="2" name="标题 1"/>
          <p:cNvSpPr>
            <a:spLocks noGrp="1"/>
          </p:cNvSpPr>
          <p:nvPr>
            <p:ph type="title"/>
          </p:nvPr>
        </p:nvSpPr>
        <p:spPr/>
        <p:txBody>
          <a:bodyPr/>
          <a:lstStyle/>
          <a:p>
            <a:r>
              <a:rPr lang="zh-CN" altLang="en-US" dirty="0" smtClean="0">
                <a:solidFill>
                  <a:srgbClr val="000000"/>
                </a:solidFill>
                <a:latin typeface="微软雅黑" panose="020B0503020204020204" pitchFamily="34" charset="-122"/>
                <a:ea typeface="微软雅黑" panose="020B0503020204020204" pitchFamily="34" charset="-122"/>
              </a:rPr>
              <a:t>基于华为鲲鹏</a:t>
            </a:r>
            <a:r>
              <a:rPr lang="zh-CN" altLang="en-US" dirty="0">
                <a:solidFill>
                  <a:srgbClr val="000000"/>
                </a:solidFill>
                <a:latin typeface="微软雅黑" panose="020B0503020204020204" pitchFamily="34" charset="-122"/>
                <a:ea typeface="微软雅黑" panose="020B0503020204020204" pitchFamily="34" charset="-122"/>
              </a:rPr>
              <a:t>处理器</a:t>
            </a:r>
            <a:r>
              <a:rPr lang="zh-CN" altLang="en-US" dirty="0" smtClean="0">
                <a:solidFill>
                  <a:srgbClr val="000000"/>
                </a:solidFill>
                <a:latin typeface="微软雅黑" panose="020B0503020204020204" pitchFamily="34" charset="-122"/>
                <a:ea typeface="微软雅黑" panose="020B0503020204020204" pitchFamily="34" charset="-122"/>
              </a:rPr>
              <a:t>，构建整机计算能力</a:t>
            </a:r>
            <a:br>
              <a:rPr lang="zh-CN" altLang="en-US" dirty="0">
                <a:solidFill>
                  <a:srgbClr val="000000"/>
                </a:solidFill>
                <a:latin typeface="微软雅黑" panose="020B0503020204020204" pitchFamily="34" charset="-122"/>
                <a:ea typeface="微软雅黑" panose="020B0503020204020204" pitchFamily="34" charset="-122"/>
              </a:rPr>
            </a:br>
            <a:endParaRPr lang="zh-CN" altLang="en-US" dirty="0"/>
          </a:p>
        </p:txBody>
      </p:sp>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4104" y="4897334"/>
            <a:ext cx="1512006" cy="850503"/>
          </a:xfrm>
          <a:prstGeom prst="rect">
            <a:avLst/>
          </a:prstGeom>
        </p:spPr>
      </p:pic>
      <p:sp>
        <p:nvSpPr>
          <p:cNvPr id="58" name="Text Box 24"/>
          <p:cNvSpPr txBox="1">
            <a:spLocks noChangeArrowheads="1"/>
          </p:cNvSpPr>
          <p:nvPr/>
        </p:nvSpPr>
        <p:spPr bwMode="auto">
          <a:xfrm>
            <a:off x="8264104" y="5796772"/>
            <a:ext cx="187994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基于</a:t>
            </a:r>
            <a:r>
              <a:rPr lang="en-US" altLang="zh-CN" sz="1200" dirty="0" err="1"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Kunpeng</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 920</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9" name="Hi1380"/>
          <p:cNvSpPr txBox="1"/>
          <p:nvPr/>
        </p:nvSpPr>
        <p:spPr>
          <a:xfrm>
            <a:off x="7946542" y="5470327"/>
            <a:ext cx="1864130" cy="365868"/>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TaiShan 200</a:t>
            </a:r>
            <a:endParaRPr 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0" name="图片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94032" y="5380775"/>
            <a:ext cx="1019988" cy="573743"/>
          </a:xfrm>
          <a:prstGeom prst="rect">
            <a:avLst/>
          </a:prstGeom>
        </p:spPr>
      </p:pic>
      <p:sp>
        <p:nvSpPr>
          <p:cNvPr id="61" name="Text Box 24"/>
          <p:cNvSpPr txBox="1">
            <a:spLocks noChangeArrowheads="1"/>
          </p:cNvSpPr>
          <p:nvPr/>
        </p:nvSpPr>
        <p:spPr bwMode="auto">
          <a:xfrm>
            <a:off x="6781978" y="6111149"/>
            <a:ext cx="184409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98855" eaLnBrk="0" hangingPunct="0">
              <a:defRPr sz="2700">
                <a:solidFill>
                  <a:srgbClr val="990000"/>
                </a:solidFill>
                <a:latin typeface="FrutigerNext LT Medium" pitchFamily="34" charset="0"/>
                <a:ea typeface="宋体" panose="02010600030101010101" pitchFamily="2" charset="-122"/>
              </a:defRPr>
            </a:lvl1pPr>
            <a:lvl2pPr marL="742950" indent="-285750" defTabSz="998855" eaLnBrk="0" hangingPunct="0">
              <a:defRPr sz="2700">
                <a:solidFill>
                  <a:srgbClr val="990000"/>
                </a:solidFill>
                <a:latin typeface="FrutigerNext LT Medium" pitchFamily="34" charset="0"/>
                <a:ea typeface="宋体" panose="02010600030101010101" pitchFamily="2" charset="-122"/>
              </a:defRPr>
            </a:lvl2pPr>
            <a:lvl3pPr marL="1143000" indent="-228600" defTabSz="998855" eaLnBrk="0" hangingPunct="0">
              <a:defRPr sz="2700">
                <a:solidFill>
                  <a:srgbClr val="990000"/>
                </a:solidFill>
                <a:latin typeface="FrutigerNext LT Medium" pitchFamily="34" charset="0"/>
                <a:ea typeface="宋体" panose="02010600030101010101" pitchFamily="2" charset="-122"/>
              </a:defRPr>
            </a:lvl3pPr>
            <a:lvl4pPr marL="1600200" indent="-228600" defTabSz="998855" eaLnBrk="0" hangingPunct="0">
              <a:defRPr sz="2700">
                <a:solidFill>
                  <a:srgbClr val="990000"/>
                </a:solidFill>
                <a:latin typeface="FrutigerNext LT Medium" pitchFamily="34" charset="0"/>
                <a:ea typeface="宋体" panose="02010600030101010101" pitchFamily="2" charset="-122"/>
              </a:defRPr>
            </a:lvl4pPr>
            <a:lvl5pPr marL="2057400" indent="-228600" defTabSz="998855" eaLnBrk="0" hangingPunct="0">
              <a:defRPr sz="2700">
                <a:solidFill>
                  <a:srgbClr val="990000"/>
                </a:solidFill>
                <a:latin typeface="FrutigerNext LT Medium" pitchFamily="34" charset="0"/>
                <a:ea typeface="宋体" panose="02010600030101010101" pitchFamily="2" charset="-122"/>
              </a:defRPr>
            </a:lvl5pPr>
            <a:lvl6pPr marL="25146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6pPr>
            <a:lvl7pPr marL="29718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7pPr>
            <a:lvl8pPr marL="34290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8pPr>
            <a:lvl9pPr marL="3886200" indent="-228600" defTabSz="998855" eaLnBrk="0" fontAlgn="base" hangingPunct="0">
              <a:spcBef>
                <a:spcPct val="0"/>
              </a:spcBef>
              <a:spcAft>
                <a:spcPct val="0"/>
              </a:spcAft>
              <a:defRPr sz="2700">
                <a:solidFill>
                  <a:srgbClr val="990000"/>
                </a:solidFill>
                <a:latin typeface="FrutigerNext LT Medium" pitchFamily="34" charset="0"/>
                <a:ea typeface="宋体" panose="02010600030101010101" pitchFamily="2" charset="-122"/>
              </a:defRPr>
            </a:lvl9pPr>
          </a:lstStyle>
          <a:p>
            <a:pPr marL="85725" lvl="1" indent="-85725" defTabSz="1219200" eaLnBrk="1" hangingPunct="1">
              <a:lnSpc>
                <a:spcPct val="120000"/>
              </a:lnSpc>
              <a:spcBef>
                <a:spcPts val="300"/>
              </a:spcBef>
              <a:buSzPct val="100000"/>
              <a:buFont typeface="Arial" panose="020B0604020202020204" pitchFamily="34" charset="0"/>
              <a:buChar char="•"/>
              <a:defRPr/>
            </a:pP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基于</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Kunpeng916</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2" name="Hi1380"/>
          <p:cNvSpPr txBox="1"/>
          <p:nvPr/>
        </p:nvSpPr>
        <p:spPr>
          <a:xfrm>
            <a:off x="6648494" y="5758587"/>
            <a:ext cx="1864130" cy="365868"/>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TaiShan 100</a:t>
            </a:r>
            <a:endParaRPr 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TaiShan</a:t>
            </a:r>
            <a:r>
              <a:rPr lang="zh-CN" altLang="en-US" dirty="0" smtClean="0">
                <a:solidFill>
                  <a:schemeClr val="tx1"/>
                </a:solidFill>
              </a:rPr>
              <a:t>服务器系列介绍</a:t>
            </a:r>
            <a:endParaRPr lang="zh-CN" altLang="en-US" dirty="0">
              <a:solidFill>
                <a:schemeClr val="tx1"/>
              </a:solidFill>
            </a:endParaRPr>
          </a:p>
        </p:txBody>
      </p:sp>
      <p:grpSp>
        <p:nvGrpSpPr>
          <p:cNvPr id="4" name="组合 3"/>
          <p:cNvGrpSpPr>
            <a:grpSpLocks noChangeAspect="1"/>
          </p:cNvGrpSpPr>
          <p:nvPr/>
        </p:nvGrpSpPr>
        <p:grpSpPr>
          <a:xfrm>
            <a:off x="7207270" y="2180352"/>
            <a:ext cx="4170652" cy="3132865"/>
            <a:chOff x="6062002" y="1787114"/>
            <a:chExt cx="5479404" cy="4115972"/>
          </a:xfrm>
        </p:grpSpPr>
        <p:sp>
          <p:nvSpPr>
            <p:cNvPr id="5" name="矩形 4"/>
            <p:cNvSpPr/>
            <p:nvPr/>
          </p:nvSpPr>
          <p:spPr>
            <a:xfrm>
              <a:off x="6062002" y="2340839"/>
              <a:ext cx="5376748" cy="3562247"/>
            </a:xfrm>
            <a:prstGeom prst="rect">
              <a:avLst/>
            </a:prstGeom>
            <a:solidFill>
              <a:schemeClr val="bg1"/>
            </a:solidFill>
            <a:ln w="12700" cap="flat" cmpd="sng" algn="ctr">
              <a:solidFill>
                <a:schemeClr val="bg1">
                  <a:lumMod val="85000"/>
                </a:schemeClr>
              </a:solidFill>
              <a:prstDash val="solid"/>
            </a:ln>
            <a:effectLst/>
          </p:spPr>
          <p:txBody>
            <a:bodyPr rtlCol="0" anchor="ctr"/>
            <a:lstStyle/>
            <a:p>
              <a:pPr algn="ctr" defTabSz="914400"/>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6104235" y="2438753"/>
              <a:ext cx="5437171" cy="2668764"/>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smtClean="0">
                  <a:latin typeface="+mn-ea"/>
                  <a:ea typeface="+mn-ea"/>
                  <a:sym typeface="Arial" panose="020B0604020202020204" pitchFamily="34" charset="0"/>
                </a:rPr>
                <a:t>基于</a:t>
              </a:r>
              <a:r>
                <a:rPr lang="en-US" altLang="zh-CN" sz="1400" dirty="0" err="1" smtClean="0">
                  <a:latin typeface="+mn-ea"/>
                  <a:ea typeface="+mn-ea"/>
                  <a:sym typeface="Arial" panose="020B0604020202020204" pitchFamily="34" charset="0"/>
                </a:rPr>
                <a:t>Kunpeng</a:t>
              </a:r>
              <a:r>
                <a:rPr lang="en-US" altLang="zh-CN" sz="1400" dirty="0" smtClean="0">
                  <a:latin typeface="+mn-ea"/>
                  <a:ea typeface="+mn-ea"/>
                  <a:sym typeface="Arial" panose="020B0604020202020204" pitchFamily="34" charset="0"/>
                </a:rPr>
                <a:t> 920</a:t>
              </a:r>
              <a:r>
                <a:rPr lang="zh-CN" altLang="en-US" sz="1400" dirty="0">
                  <a:latin typeface="+mn-ea"/>
                  <a:ea typeface="+mn-ea"/>
                  <a:sym typeface="Arial" panose="020B0604020202020204" pitchFamily="34" charset="0"/>
                </a:rPr>
                <a:t>处理器</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最多</a:t>
              </a:r>
              <a:r>
                <a:rPr lang="en-US" altLang="zh-CN" sz="1400" dirty="0">
                  <a:latin typeface="+mn-ea"/>
                  <a:ea typeface="+mn-ea"/>
                  <a:sym typeface="Arial" panose="020B0604020202020204" pitchFamily="34" charset="0"/>
                </a:rPr>
                <a:t>32</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DDR4</a:t>
              </a:r>
              <a:r>
                <a:rPr lang="zh-CN" altLang="en-US" sz="1400" dirty="0">
                  <a:latin typeface="+mn-ea"/>
                  <a:ea typeface="+mn-ea"/>
                  <a:sym typeface="Arial" panose="020B0604020202020204" pitchFamily="34" charset="0"/>
                </a:rPr>
                <a:t>内存</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支持最多</a:t>
              </a:r>
              <a:r>
                <a:rPr lang="en-US" altLang="zh-CN" sz="1400" dirty="0">
                  <a:latin typeface="+mn-ea"/>
                  <a:ea typeface="+mn-ea"/>
                  <a:sym typeface="Arial" panose="020B0604020202020204" pitchFamily="34" charset="0"/>
                </a:rPr>
                <a:t>8</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PCIe 4.0</a:t>
              </a:r>
              <a:r>
                <a:rPr lang="zh-CN" altLang="en-US" sz="1400" dirty="0">
                  <a:latin typeface="+mn-ea"/>
                  <a:ea typeface="+mn-ea"/>
                  <a:sym typeface="Arial" panose="020B0604020202020204" pitchFamily="34" charset="0"/>
                </a:rPr>
                <a:t>扩展插槽</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NVMe SSD</a:t>
              </a:r>
              <a:r>
                <a:rPr lang="zh-CN" altLang="en-US" sz="1400" dirty="0">
                  <a:latin typeface="+mn-ea"/>
                  <a:ea typeface="+mn-ea"/>
                  <a:sym typeface="Arial" panose="020B0604020202020204" pitchFamily="34" charset="0"/>
                </a:rPr>
                <a:t>、</a:t>
              </a:r>
              <a:r>
                <a:rPr lang="en-US" altLang="zh-CN" sz="1400" dirty="0">
                  <a:latin typeface="+mn-ea"/>
                  <a:ea typeface="+mn-ea"/>
                  <a:sym typeface="Arial" panose="020B0604020202020204" pitchFamily="34" charset="0"/>
                </a:rPr>
                <a:t>SAS/SATA</a:t>
              </a:r>
              <a:r>
                <a:rPr lang="zh-CN" altLang="en-US" sz="1400" dirty="0">
                  <a:latin typeface="+mn-ea"/>
                  <a:ea typeface="+mn-ea"/>
                  <a:sym typeface="Arial" panose="020B0604020202020204" pitchFamily="34" charset="0"/>
                </a:rPr>
                <a:t>硬盘和</a:t>
              </a:r>
              <a:r>
                <a:rPr lang="en-US" altLang="zh-CN" sz="1400" dirty="0">
                  <a:latin typeface="+mn-ea"/>
                  <a:ea typeface="+mn-ea"/>
                  <a:sym typeface="Arial" panose="020B0604020202020204" pitchFamily="34" charset="0"/>
                </a:rPr>
                <a:t>SSD</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100GE</a:t>
              </a:r>
              <a:r>
                <a:rPr lang="zh-CN" altLang="en-US" sz="1400" dirty="0">
                  <a:latin typeface="+mn-ea"/>
                  <a:ea typeface="+mn-ea"/>
                  <a:sym typeface="Arial" panose="020B0604020202020204" pitchFamily="34" charset="0"/>
                </a:rPr>
                <a:t>板载网络</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支持板级和全液冷技术</a:t>
              </a:r>
              <a:endParaRPr lang="en-US" altLang="zh-CN" sz="1400" dirty="0">
                <a:latin typeface="+mn-ea"/>
                <a:ea typeface="+mn-ea"/>
                <a:sym typeface="Arial" panose="020B0604020202020204" pitchFamily="34" charset="0"/>
              </a:endParaRPr>
            </a:p>
          </p:txBody>
        </p:sp>
        <p:sp>
          <p:nvSpPr>
            <p:cNvPr id="7" name="矩形 6"/>
            <p:cNvSpPr/>
            <p:nvPr/>
          </p:nvSpPr>
          <p:spPr>
            <a:xfrm>
              <a:off x="6062003" y="1787114"/>
              <a:ext cx="5386106" cy="553725"/>
            </a:xfrm>
            <a:prstGeom prst="rect">
              <a:avLst/>
            </a:prstGeom>
            <a:solidFill>
              <a:srgbClr val="00B0F0"/>
            </a:solidFill>
          </p:spPr>
          <p:txBody>
            <a:bodyPr wrap="square" rtlCol="0" anchor="ctr">
              <a:noAutofit/>
            </a:bodyPr>
            <a:lstStyle/>
            <a:p>
              <a:pPr algn="ctr" defTabSz="1219200">
                <a:buClr>
                  <a:srgbClr val="CC9900"/>
                </a:buClr>
              </a:pPr>
              <a:r>
                <a:rPr lang="en-US" altLang="zh-CN" sz="1600" b="1" dirty="0" smtClean="0">
                  <a:solidFill>
                    <a:schemeClr val="bg1"/>
                  </a:solidFill>
                  <a:latin typeface="+mn-ea"/>
                  <a:ea typeface="+mn-ea"/>
                  <a:cs typeface="Arial Unicode MS" panose="020B0604020202020204" pitchFamily="34" charset="-122"/>
                  <a:sym typeface="Arial" panose="020B0604020202020204" pitchFamily="34" charset="0"/>
                </a:rPr>
                <a:t>TaiShan 200</a:t>
              </a:r>
              <a:r>
                <a:rPr lang="zh-CN" altLang="en-US" sz="1600" b="1" dirty="0" smtClean="0">
                  <a:solidFill>
                    <a:schemeClr val="bg1"/>
                  </a:solidFill>
                  <a:latin typeface="+mn-ea"/>
                  <a:ea typeface="+mn-ea"/>
                  <a:cs typeface="Arial Unicode MS" panose="020B0604020202020204" pitchFamily="34" charset="-122"/>
                  <a:sym typeface="Arial" panose="020B0604020202020204" pitchFamily="34" charset="0"/>
                </a:rPr>
                <a:t>服务器</a:t>
              </a:r>
              <a:endParaRPr lang="zh-CN" altLang="en-US" sz="1600" b="1" dirty="0">
                <a:solidFill>
                  <a:schemeClr val="bg1"/>
                </a:solidFill>
                <a:latin typeface="+mn-ea"/>
                <a:ea typeface="+mn-ea"/>
                <a:cs typeface="Arial Unicode MS" panose="020B0604020202020204" pitchFamily="34" charset="-122"/>
                <a:sym typeface="Arial" panose="020B0604020202020204" pitchFamily="34" charset="0"/>
              </a:endParaRPr>
            </a:p>
          </p:txBody>
        </p:sp>
      </p:grpSp>
      <p:grpSp>
        <p:nvGrpSpPr>
          <p:cNvPr id="8" name="组合 7"/>
          <p:cNvGrpSpPr>
            <a:grpSpLocks noChangeAspect="1"/>
          </p:cNvGrpSpPr>
          <p:nvPr/>
        </p:nvGrpSpPr>
        <p:grpSpPr>
          <a:xfrm>
            <a:off x="1177998" y="2214217"/>
            <a:ext cx="3995136" cy="3108631"/>
            <a:chOff x="6062002" y="1802718"/>
            <a:chExt cx="5479404" cy="4263557"/>
          </a:xfrm>
        </p:grpSpPr>
        <p:sp>
          <p:nvSpPr>
            <p:cNvPr id="9" name="矩形 8"/>
            <p:cNvSpPr/>
            <p:nvPr/>
          </p:nvSpPr>
          <p:spPr>
            <a:xfrm>
              <a:off x="6062003" y="2353493"/>
              <a:ext cx="5387702" cy="3712782"/>
            </a:xfrm>
            <a:prstGeom prst="rect">
              <a:avLst/>
            </a:prstGeom>
            <a:solidFill>
              <a:schemeClr val="bg1"/>
            </a:solidFill>
            <a:ln w="12700" cap="flat" cmpd="sng" algn="ctr">
              <a:solidFill>
                <a:schemeClr val="bg1">
                  <a:lumMod val="85000"/>
                </a:schemeClr>
              </a:solidFill>
              <a:prstDash val="solid"/>
            </a:ln>
            <a:effectLst/>
          </p:spPr>
          <p:txBody>
            <a:bodyPr rtlCol="0" anchor="ctr"/>
            <a:lstStyle/>
            <a:p>
              <a:pPr algn="ctr" defTabSz="914400"/>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104235" y="2438753"/>
              <a:ext cx="5437171" cy="2342780"/>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smtClean="0">
                  <a:latin typeface="+mn-ea"/>
                  <a:ea typeface="+mn-ea"/>
                  <a:sym typeface="Arial" panose="020B0604020202020204" pitchFamily="34" charset="0"/>
                </a:rPr>
                <a:t>基于</a:t>
              </a:r>
              <a:r>
                <a:rPr lang="en-US" altLang="zh-CN" sz="1400" dirty="0" err="1" smtClean="0">
                  <a:latin typeface="+mn-ea"/>
                  <a:ea typeface="+mn-ea"/>
                  <a:sym typeface="Arial" panose="020B0604020202020204" pitchFamily="34" charset="0"/>
                </a:rPr>
                <a:t>Kunpeng</a:t>
              </a:r>
              <a:r>
                <a:rPr lang="en-US" altLang="zh-CN" sz="1400" dirty="0" smtClean="0">
                  <a:latin typeface="+mn-ea"/>
                  <a:ea typeface="+mn-ea"/>
                  <a:sym typeface="Arial" panose="020B0604020202020204" pitchFamily="34" charset="0"/>
                </a:rPr>
                <a:t> 916</a:t>
              </a:r>
              <a:r>
                <a:rPr lang="zh-CN" altLang="en-US" sz="1400" dirty="0">
                  <a:latin typeface="+mn-ea"/>
                  <a:ea typeface="+mn-ea"/>
                  <a:sym typeface="Arial" panose="020B0604020202020204" pitchFamily="34" charset="0"/>
                </a:rPr>
                <a:t>处理器</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最多</a:t>
              </a:r>
              <a:r>
                <a:rPr lang="en-US" altLang="zh-CN" sz="1400" dirty="0">
                  <a:latin typeface="+mn-ea"/>
                  <a:ea typeface="+mn-ea"/>
                  <a:sym typeface="Arial" panose="020B0604020202020204" pitchFamily="34" charset="0"/>
                </a:rPr>
                <a:t>16</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DDR4</a:t>
              </a:r>
              <a:r>
                <a:rPr lang="zh-CN" altLang="en-US" sz="1400" dirty="0">
                  <a:latin typeface="+mn-ea"/>
                  <a:ea typeface="+mn-ea"/>
                  <a:sym typeface="Arial" panose="020B0604020202020204" pitchFamily="34" charset="0"/>
                </a:rPr>
                <a:t>内存</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5</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PCIe 3.0</a:t>
              </a:r>
              <a:r>
                <a:rPr lang="zh-CN" altLang="en-US" sz="1400" dirty="0">
                  <a:latin typeface="+mn-ea"/>
                  <a:ea typeface="+mn-ea"/>
                  <a:sym typeface="Arial" panose="020B0604020202020204" pitchFamily="34" charset="0"/>
                </a:rPr>
                <a:t>扩展插槽</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SAS/SATA</a:t>
              </a:r>
              <a:r>
                <a:rPr lang="zh-CN" altLang="en-US" sz="1400" dirty="0">
                  <a:latin typeface="+mn-ea"/>
                  <a:ea typeface="+mn-ea"/>
                  <a:sym typeface="Arial" panose="020B0604020202020204" pitchFamily="34" charset="0"/>
                </a:rPr>
                <a:t>硬盘和</a:t>
              </a:r>
              <a:r>
                <a:rPr lang="en-US" altLang="zh-CN" sz="1400" dirty="0">
                  <a:latin typeface="+mn-ea"/>
                  <a:ea typeface="+mn-ea"/>
                  <a:sym typeface="Arial" panose="020B0604020202020204" pitchFamily="34" charset="0"/>
                </a:rPr>
                <a:t>SSD</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支持板载</a:t>
              </a:r>
              <a:r>
                <a:rPr lang="en-US" altLang="zh-CN" sz="1400" dirty="0">
                  <a:latin typeface="+mn-ea"/>
                  <a:ea typeface="+mn-ea"/>
                  <a:sym typeface="Arial" panose="020B0604020202020204" pitchFamily="34" charset="0"/>
                </a:rPr>
                <a:t>GE/10GE</a:t>
              </a:r>
              <a:r>
                <a:rPr lang="zh-CN" altLang="en-US" sz="1400" dirty="0">
                  <a:latin typeface="+mn-ea"/>
                  <a:ea typeface="+mn-ea"/>
                  <a:sym typeface="Arial" panose="020B0604020202020204" pitchFamily="34" charset="0"/>
                </a:rPr>
                <a:t>网络</a:t>
              </a:r>
              <a:endParaRPr lang="en-US" altLang="zh-CN" sz="1400" dirty="0">
                <a:latin typeface="+mn-ea"/>
                <a:ea typeface="+mn-ea"/>
                <a:sym typeface="Arial" panose="020B0604020202020204" pitchFamily="34" charset="0"/>
              </a:endParaRPr>
            </a:p>
          </p:txBody>
        </p:sp>
        <p:sp>
          <p:nvSpPr>
            <p:cNvPr id="11" name="矩形 10"/>
            <p:cNvSpPr/>
            <p:nvPr/>
          </p:nvSpPr>
          <p:spPr>
            <a:xfrm>
              <a:off x="6062002" y="1802718"/>
              <a:ext cx="5387701" cy="553725"/>
            </a:xfrm>
            <a:prstGeom prst="rect">
              <a:avLst/>
            </a:prstGeom>
            <a:solidFill>
              <a:srgbClr val="00B0F0"/>
            </a:solidFill>
          </p:spPr>
          <p:txBody>
            <a:bodyPr wrap="square" rtlCol="0" anchor="ctr">
              <a:noAutofit/>
            </a:bodyPr>
            <a:lstStyle/>
            <a:p>
              <a:pPr algn="ctr" defTabSz="1219200">
                <a:buClr>
                  <a:srgbClr val="CC9900"/>
                </a:buClr>
              </a:pPr>
              <a:r>
                <a:rPr lang="en-US" altLang="zh-CN" sz="1600" b="1" dirty="0" smtClean="0">
                  <a:solidFill>
                    <a:schemeClr val="bg1"/>
                  </a:solidFill>
                  <a:latin typeface="+mn-ea"/>
                  <a:ea typeface="+mn-ea"/>
                  <a:cs typeface="Arial Unicode MS" panose="020B0604020202020204" pitchFamily="34" charset="-122"/>
                  <a:sym typeface="Arial" panose="020B0604020202020204" pitchFamily="34" charset="0"/>
                </a:rPr>
                <a:t>TaiShan 100</a:t>
              </a:r>
              <a:r>
                <a:rPr lang="zh-CN" altLang="en-US" sz="1600" b="1" dirty="0" smtClean="0">
                  <a:solidFill>
                    <a:schemeClr val="bg1"/>
                  </a:solidFill>
                  <a:latin typeface="+mn-ea"/>
                  <a:ea typeface="+mn-ea"/>
                  <a:cs typeface="Arial Unicode MS" panose="020B0604020202020204" pitchFamily="34" charset="-122"/>
                  <a:sym typeface="Arial" panose="020B0604020202020204" pitchFamily="34" charset="0"/>
                </a:rPr>
                <a:t>服务器</a:t>
              </a:r>
              <a:endParaRPr lang="zh-CN" altLang="en-US" sz="1600" b="1" dirty="0">
                <a:solidFill>
                  <a:schemeClr val="bg1"/>
                </a:solidFill>
                <a:latin typeface="+mn-ea"/>
                <a:ea typeface="+mn-ea"/>
                <a:cs typeface="Arial Unicode MS" panose="020B0604020202020204" pitchFamily="34" charset="-122"/>
                <a:sym typeface="Arial" panose="020B0604020202020204" pitchFamily="34" charset="0"/>
              </a:endParaRPr>
            </a:p>
          </p:txBody>
        </p:sp>
      </p:gr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2390" y="2957829"/>
            <a:ext cx="2288761" cy="1287428"/>
          </a:xfrm>
          <a:prstGeom prst="rect">
            <a:avLst/>
          </a:prstGeom>
        </p:spPr>
      </p:pic>
      <p:sp>
        <p:nvSpPr>
          <p:cNvPr id="13" name="右箭头 3"/>
          <p:cNvSpPr/>
          <p:nvPr/>
        </p:nvSpPr>
        <p:spPr>
          <a:xfrm>
            <a:off x="5160194" y="4440023"/>
            <a:ext cx="2047303" cy="761074"/>
          </a:xfrm>
          <a:prstGeom prst="rightArrow">
            <a:avLst>
              <a:gd name="adj1" fmla="val 48428"/>
              <a:gd name="adj2" fmla="val 59203"/>
            </a:avLst>
          </a:prstGeom>
          <a:solidFill>
            <a:srgbClr val="00B0F0"/>
          </a:solidFill>
          <a:ln w="12700">
            <a:miter lim="400000"/>
          </a:ln>
        </p:spPr>
        <p:txBody>
          <a:bodyPr tIns="45720" bIns="45720" anchor="ctr"/>
          <a:lstStyle/>
          <a:p>
            <a:pPr algn="ctr">
              <a:defRPr>
                <a:solidFill>
                  <a:schemeClr val="accent6"/>
                </a:solidFill>
              </a:defRPr>
            </a:pPr>
            <a:endParaRPr sz="2400" dirty="0">
              <a:latin typeface="Arial" panose="020B0604020202020204" pitchFamily="34" charset="0"/>
              <a:ea typeface="微软雅黑" panose="020B0503020204020204" pitchFamily="34" charset="-122"/>
              <a:cs typeface="Arial" panose="020B0604020202020204" pitchFamily="34" charset="0"/>
            </a:endParaRPr>
          </a:p>
        </p:txBody>
      </p:sp>
      <p:pic>
        <p:nvPicPr>
          <p:cNvPr id="14" name="Picture 2" descr="image00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1799" y="1709425"/>
            <a:ext cx="1668401" cy="1103029"/>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服务器介绍</a:t>
            </a:r>
            <a:endParaRPr lang="en-US" altLang="zh-CN" sz="1800" b="1" dirty="0"/>
          </a:p>
          <a:p>
            <a:pPr lvl="1">
              <a:buClrTx/>
            </a:pPr>
            <a:r>
              <a:rPr lang="en-US" altLang="zh-CN" sz="1600" dirty="0" err="1">
                <a:solidFill>
                  <a:schemeClr val="bg1">
                    <a:lumMod val="50000"/>
                  </a:schemeClr>
                </a:solidFill>
                <a:latin typeface="+mn-ea"/>
              </a:rPr>
              <a:t>TaiShan</a:t>
            </a:r>
            <a:r>
              <a:rPr lang="zh-CN" altLang="en-US" sz="1600" dirty="0">
                <a:solidFill>
                  <a:schemeClr val="bg1">
                    <a:lumMod val="50000"/>
                  </a:schemeClr>
                </a:solidFill>
                <a:latin typeface="+mn-ea"/>
              </a:rPr>
              <a:t>服务器概述</a:t>
            </a:r>
            <a:endParaRPr lang="zh-CN" altLang="en-US" sz="1600" dirty="0">
              <a:solidFill>
                <a:schemeClr val="bg1">
                  <a:lumMod val="50000"/>
                </a:schemeClr>
              </a:solidFill>
              <a:latin typeface="+mn-ea"/>
            </a:endParaRPr>
          </a:p>
          <a:p>
            <a:pPr lvl="1">
              <a:buClrTx/>
              <a:buSzPct val="60000"/>
              <a:buFont typeface="Wingdings" panose="05000000000000000000" pitchFamily="2" charset="2"/>
              <a:buChar char="n"/>
            </a:pPr>
            <a:r>
              <a:rPr lang="en-US" altLang="zh-CN" sz="1600" dirty="0" err="1">
                <a:latin typeface="+mn-ea"/>
                <a:sym typeface="Lucida Grande" charset="0"/>
              </a:rPr>
              <a:t>TaiShan</a:t>
            </a:r>
            <a:r>
              <a:rPr lang="en-US" altLang="zh-CN" sz="1600" dirty="0">
                <a:latin typeface="+mn-ea"/>
                <a:sym typeface="Lucida Grande" charset="0"/>
              </a:rPr>
              <a:t> 200</a:t>
            </a:r>
            <a:r>
              <a:rPr lang="zh-CN" altLang="en-US" sz="1600" dirty="0">
                <a:latin typeface="+mn-ea"/>
                <a:sym typeface="Lucida Grande" charset="0"/>
              </a:rPr>
              <a:t>机架服务器产品介绍</a:t>
            </a:r>
            <a:endParaRPr lang="zh-CN" altLang="zh-CN" sz="1600" dirty="0">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机架服务器价值特性</a:t>
            </a:r>
            <a:endParaRPr lang="en-US"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高密服务器介绍</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400773037"/>
          <p:cNvSpPr txBox="1"/>
          <p:nvPr/>
        </p:nvSpPr>
        <p:spPr>
          <a:xfrm>
            <a:off x="1451484" y="368660"/>
            <a:ext cx="10178788" cy="584775"/>
          </a:xfrm>
          <a:prstGeom prst="rect">
            <a:avLst/>
          </a:prstGeom>
          <a:noFill/>
          <a:ln w="9525">
            <a:noFill/>
            <a:miter lim="800000"/>
          </a:ln>
        </p:spPr>
        <p:txBody>
          <a:bodyPr vert="horz" wrap="square" lIns="100800" tIns="50400" rIns="100800" bIns="50400" numCol="1" anchor="t" anchorCtr="0" compatLnSpc="1"/>
          <a:lstStyle>
            <a:lvl1pPr defTabSz="802005" eaLnBrk="0" fontAlgn="base" hangingPunct="0">
              <a:defRPr sz="3500" b="1">
                <a:solidFill>
                  <a:schemeClr val="tx1">
                    <a:lumMod val="75000"/>
                    <a:lumOff val="25000"/>
                  </a:schemeClr>
                </a:solidFill>
                <a:latin typeface="+mn-ea"/>
                <a:ea typeface="+mn-ea"/>
                <a:cs typeface="+mj-cs"/>
              </a:defRPr>
            </a:lvl1pPr>
            <a:lvl2pPr defTabSz="802005" eaLnBrk="0" fontAlgn="base" hangingPunct="0">
              <a:defRPr sz="3500">
                <a:solidFill>
                  <a:srgbClr val="990000"/>
                </a:solidFill>
                <a:latin typeface="FrutigerNext LT Medium" pitchFamily="34" charset="0"/>
                <a:ea typeface="黑体" panose="02010609060101010101" pitchFamily="49" charset="-122"/>
              </a:defRPr>
            </a:lvl2pPr>
            <a:lvl3pPr defTabSz="802005" eaLnBrk="0" fontAlgn="base" hangingPunct="0">
              <a:defRPr sz="3500">
                <a:solidFill>
                  <a:srgbClr val="990000"/>
                </a:solidFill>
                <a:latin typeface="FrutigerNext LT Medium" pitchFamily="34" charset="0"/>
                <a:ea typeface="黑体" panose="02010609060101010101" pitchFamily="49" charset="-122"/>
              </a:defRPr>
            </a:lvl3pPr>
            <a:lvl4pPr defTabSz="802005" eaLnBrk="0" fontAlgn="base" hangingPunct="0">
              <a:defRPr sz="3500">
                <a:solidFill>
                  <a:srgbClr val="990000"/>
                </a:solidFill>
                <a:latin typeface="FrutigerNext LT Medium" pitchFamily="34" charset="0"/>
                <a:ea typeface="黑体" panose="02010609060101010101" pitchFamily="49" charset="-122"/>
              </a:defRPr>
            </a:lvl4pPr>
            <a:lvl5pPr defTabSz="802005" eaLnBrk="0" fontAlgn="base" hangingPunct="0">
              <a:defRPr sz="3500">
                <a:solidFill>
                  <a:srgbClr val="990000"/>
                </a:solidFill>
                <a:latin typeface="FrutigerNext LT Medium" pitchFamily="34" charset="0"/>
                <a:ea typeface="黑体" panose="02010609060101010101" pitchFamily="49" charset="-122"/>
              </a:defRPr>
            </a:lvl5pPr>
            <a:lvl6pPr marL="4572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en-US" altLang="zh-CN" dirty="0">
                <a:solidFill>
                  <a:schemeClr val="tx1"/>
                </a:solidFill>
              </a:rPr>
              <a:t>TaiShan 200</a:t>
            </a:r>
            <a:r>
              <a:rPr lang="zh-CN" altLang="en-US" dirty="0" smtClean="0">
                <a:solidFill>
                  <a:schemeClr val="tx1"/>
                </a:solidFill>
              </a:rPr>
              <a:t>服务器全景图</a:t>
            </a:r>
            <a:endParaRPr lang="zh-CN" altLang="en-US" dirty="0">
              <a:solidFill>
                <a:schemeClr val="tx1"/>
              </a:solidFill>
            </a:endParaRPr>
          </a:p>
        </p:txBody>
      </p:sp>
      <p:pic>
        <p:nvPicPr>
          <p:cNvPr id="115" name="图片 114"/>
          <p:cNvPicPr>
            <a:picLocks noChangeAspect="1"/>
          </p:cNvPicPr>
          <p:nvPr/>
        </p:nvPicPr>
        <p:blipFill>
          <a:blip r:embed="rId1" cstate="screen"/>
          <a:stretch>
            <a:fillRect/>
          </a:stretch>
        </p:blipFill>
        <p:spPr>
          <a:xfrm>
            <a:off x="630046" y="1182934"/>
            <a:ext cx="4726236" cy="2658508"/>
          </a:xfrm>
          <a:prstGeom prst="rect">
            <a:avLst/>
          </a:prstGeom>
        </p:spPr>
      </p:pic>
      <p:sp>
        <p:nvSpPr>
          <p:cNvPr id="116" name="矩形 115"/>
          <p:cNvSpPr/>
          <p:nvPr/>
        </p:nvSpPr>
        <p:spPr>
          <a:xfrm flipH="1">
            <a:off x="6699244" y="1201376"/>
            <a:ext cx="2691224" cy="369332"/>
          </a:xfrm>
          <a:prstGeom prst="rect">
            <a:avLst/>
          </a:prstGeom>
        </p:spPr>
        <p:txBody>
          <a:bodyPr wrap="square">
            <a:spAutoFit/>
          </a:bodyPr>
          <a:lstStyle/>
          <a:p>
            <a:pPr algn="ctr" defTabSz="554355" fontAlgn="auto">
              <a:spcBef>
                <a:spcPts val="0"/>
              </a:spcBef>
              <a:spcAft>
                <a:spcPts val="0"/>
              </a:spcAft>
            </a:pPr>
            <a:r>
              <a:rPr lang="en-US" altLang="zh-CN" sz="1800" dirty="0">
                <a:solidFill>
                  <a:srgbClr val="1D1D1A"/>
                </a:solidFill>
                <a:latin typeface="微软雅黑" panose="020B0503020204020204" pitchFamily="34" charset="-122"/>
                <a:ea typeface="微软雅黑" panose="020B0503020204020204" pitchFamily="34" charset="-122"/>
              </a:rPr>
              <a:t>17</a:t>
            </a:r>
            <a:r>
              <a:rPr lang="zh-CN" altLang="en-US" sz="1800" dirty="0">
                <a:solidFill>
                  <a:srgbClr val="1D1D1A"/>
                </a:solidFill>
                <a:latin typeface="微软雅黑" panose="020B0503020204020204" pitchFamily="34" charset="-122"/>
                <a:ea typeface="微软雅黑" panose="020B0503020204020204" pitchFamily="34" charset="-122"/>
              </a:rPr>
              <a:t>年的工程工艺积累</a:t>
            </a:r>
            <a:endParaRPr lang="zh-CN" altLang="en-US" sz="1800" dirty="0">
              <a:solidFill>
                <a:srgbClr val="1D1D1A"/>
              </a:solidFill>
              <a:latin typeface="微软雅黑" panose="020B0503020204020204" pitchFamily="34" charset="-122"/>
              <a:ea typeface="微软雅黑" panose="020B0503020204020204" pitchFamily="34" charset="-122"/>
            </a:endParaRPr>
          </a:p>
        </p:txBody>
      </p:sp>
      <p:sp>
        <p:nvSpPr>
          <p:cNvPr id="117" name="圆角矩形 18"/>
          <p:cNvSpPr/>
          <p:nvPr/>
        </p:nvSpPr>
        <p:spPr>
          <a:xfrm>
            <a:off x="6259961"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200"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微软雅黑" panose="020B0503020204020204" pitchFamily="34" charset="-122"/>
              <a:cs typeface="+mn-ea"/>
            </a:endParaRPr>
          </a:p>
        </p:txBody>
      </p:sp>
      <p:sp>
        <p:nvSpPr>
          <p:cNvPr id="118" name="椭圆 117"/>
          <p:cNvSpPr/>
          <p:nvPr/>
        </p:nvSpPr>
        <p:spPr>
          <a:xfrm>
            <a:off x="6250416" y="2472775"/>
            <a:ext cx="822540" cy="558996"/>
          </a:xfrm>
          <a:prstGeom prst="ellipse">
            <a:avLst/>
          </a:prstGeom>
          <a:solidFill>
            <a:srgbClr val="00B0F0"/>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散热液冷</a:t>
            </a:r>
            <a:endPar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endParaRPr>
          </a:p>
        </p:txBody>
      </p:sp>
      <p:sp>
        <p:nvSpPr>
          <p:cNvPr id="119" name="圆角矩形 18"/>
          <p:cNvSpPr/>
          <p:nvPr/>
        </p:nvSpPr>
        <p:spPr>
          <a:xfrm>
            <a:off x="7351590"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200"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微软雅黑" panose="020B0503020204020204" pitchFamily="34" charset="-122"/>
              <a:cs typeface="+mn-ea"/>
            </a:endParaRPr>
          </a:p>
        </p:txBody>
      </p:sp>
      <p:sp>
        <p:nvSpPr>
          <p:cNvPr id="120" name="椭圆 119"/>
          <p:cNvSpPr/>
          <p:nvPr/>
        </p:nvSpPr>
        <p:spPr>
          <a:xfrm>
            <a:off x="7342045" y="2514741"/>
            <a:ext cx="822540" cy="475064"/>
          </a:xfrm>
          <a:prstGeom prst="ellipse">
            <a:avLst/>
          </a:prstGeom>
          <a:solidFill>
            <a:srgbClr val="00B0F0"/>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高速互联</a:t>
            </a:r>
            <a:endPar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endParaRPr>
          </a:p>
        </p:txBody>
      </p:sp>
      <p:sp>
        <p:nvSpPr>
          <p:cNvPr id="121" name="圆角矩形 18"/>
          <p:cNvSpPr/>
          <p:nvPr/>
        </p:nvSpPr>
        <p:spPr>
          <a:xfrm>
            <a:off x="8430643"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200"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微软雅黑" panose="020B0503020204020204" pitchFamily="34" charset="-122"/>
              <a:cs typeface="+mn-ea"/>
            </a:endParaRPr>
          </a:p>
        </p:txBody>
      </p:sp>
      <p:sp>
        <p:nvSpPr>
          <p:cNvPr id="122" name="椭圆 121"/>
          <p:cNvSpPr/>
          <p:nvPr/>
        </p:nvSpPr>
        <p:spPr>
          <a:xfrm>
            <a:off x="8421098" y="2514741"/>
            <a:ext cx="822540" cy="475064"/>
          </a:xfrm>
          <a:prstGeom prst="ellipse">
            <a:avLst/>
          </a:prstGeom>
          <a:solidFill>
            <a:srgbClr val="00B0F0"/>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可靠</a:t>
            </a:r>
            <a:endParaRPr kumimoji="0" lang="en-US" altLang="zh-CN"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设计</a:t>
            </a:r>
            <a:endPar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endParaRPr>
          </a:p>
        </p:txBody>
      </p:sp>
      <p:sp>
        <p:nvSpPr>
          <p:cNvPr id="123" name="圆角矩形 18"/>
          <p:cNvSpPr/>
          <p:nvPr/>
        </p:nvSpPr>
        <p:spPr>
          <a:xfrm>
            <a:off x="9514178"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200"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微软雅黑" panose="020B0503020204020204" pitchFamily="34" charset="-122"/>
              <a:cs typeface="+mn-ea"/>
            </a:endParaRPr>
          </a:p>
        </p:txBody>
      </p:sp>
      <p:sp>
        <p:nvSpPr>
          <p:cNvPr id="124" name="椭圆 123"/>
          <p:cNvSpPr/>
          <p:nvPr/>
        </p:nvSpPr>
        <p:spPr>
          <a:xfrm>
            <a:off x="9504633" y="2514741"/>
            <a:ext cx="822540" cy="475064"/>
          </a:xfrm>
          <a:prstGeom prst="ellipse">
            <a:avLst/>
          </a:prstGeom>
          <a:no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质量品控</a:t>
            </a:r>
            <a:endPar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endParaRPr>
          </a:p>
        </p:txBody>
      </p:sp>
      <p:sp>
        <p:nvSpPr>
          <p:cNvPr id="125" name="矩形 124"/>
          <p:cNvSpPr/>
          <p:nvPr/>
        </p:nvSpPr>
        <p:spPr>
          <a:xfrm>
            <a:off x="5681012" y="1697954"/>
            <a:ext cx="2179031" cy="361637"/>
          </a:xfrm>
          <a:prstGeom prst="rect">
            <a:avLst/>
          </a:prstGeom>
        </p:spPr>
        <p:txBody>
          <a:bodyPr wrap="square">
            <a:spAutoFit/>
          </a:bodyPr>
          <a:lstStyle/>
          <a:p>
            <a:pPr algn="ctr" defTabSz="914400" fontAlgn="auto">
              <a:lnSpc>
                <a:spcPct val="125000"/>
              </a:lnSpc>
              <a:spcBef>
                <a:spcPts val="0"/>
              </a:spcBef>
              <a:spcAft>
                <a:spcPts val="0"/>
              </a:spcAft>
            </a:pPr>
            <a:r>
              <a:rPr lang="zh-CN" altLang="en-US" sz="1400" kern="0" dirty="0">
                <a:solidFill>
                  <a:srgbClr val="1D1D1A"/>
                </a:solidFill>
                <a:latin typeface="微软雅黑" panose="020B0503020204020204" pitchFamily="34" charset="-122"/>
                <a:ea typeface="微软雅黑" panose="020B0503020204020204" pitchFamily="34" charset="-122"/>
              </a:rPr>
              <a:t>板</a:t>
            </a:r>
            <a:r>
              <a:rPr lang="zh-CN" altLang="en-US" sz="1400" kern="0" dirty="0" smtClean="0">
                <a:solidFill>
                  <a:srgbClr val="1D1D1A"/>
                </a:solidFill>
                <a:latin typeface="微软雅黑" panose="020B0503020204020204" pitchFamily="34" charset="-122"/>
                <a:ea typeface="微软雅黑" panose="020B0503020204020204" pitchFamily="34" charset="-122"/>
              </a:rPr>
              <a:t>级液冷散热设计</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126" name="矩形 125"/>
          <p:cNvSpPr/>
          <p:nvPr/>
        </p:nvSpPr>
        <p:spPr>
          <a:xfrm>
            <a:off x="6677403" y="3477459"/>
            <a:ext cx="2151824" cy="307777"/>
          </a:xfrm>
          <a:prstGeom prst="rect">
            <a:avLst/>
          </a:prstGeom>
        </p:spPr>
        <p:txBody>
          <a:bodyPr wrap="square">
            <a:spAutoFit/>
          </a:bodyPr>
          <a:lstStyle/>
          <a:p>
            <a:pPr algn="ctr" defTabSz="687705" fontAlgn="auto">
              <a:spcBef>
                <a:spcPts val="0"/>
              </a:spcBef>
              <a:spcAft>
                <a:spcPts val="0"/>
              </a:spcAft>
            </a:pPr>
            <a:r>
              <a:rPr lang="en-US" altLang="zh-CN" sz="1400" kern="0" dirty="0" smtClean="0">
                <a:solidFill>
                  <a:srgbClr val="1D1D1A"/>
                </a:solidFill>
                <a:latin typeface="微软雅黑" panose="020B0503020204020204" pitchFamily="34" charset="-122"/>
                <a:ea typeface="微软雅黑" panose="020B0503020204020204" pitchFamily="34" charset="-122"/>
              </a:rPr>
              <a:t>56G</a:t>
            </a:r>
            <a:r>
              <a:rPr lang="zh-CN" altLang="en-US" sz="1400" kern="0" dirty="0" smtClean="0">
                <a:solidFill>
                  <a:srgbClr val="1D1D1A"/>
                </a:solidFill>
                <a:latin typeface="微软雅黑" panose="020B0503020204020204" pitchFamily="34" charset="-122"/>
                <a:ea typeface="微软雅黑" panose="020B0503020204020204" pitchFamily="34" charset="-122"/>
              </a:rPr>
              <a:t>板</a:t>
            </a:r>
            <a:r>
              <a:rPr lang="zh-CN" altLang="en-US" sz="1400" kern="0" dirty="0">
                <a:solidFill>
                  <a:srgbClr val="1D1D1A"/>
                </a:solidFill>
                <a:latin typeface="微软雅黑" panose="020B0503020204020204" pitchFamily="34" charset="-122"/>
                <a:ea typeface="微软雅黑" panose="020B0503020204020204" pitchFamily="34" charset="-122"/>
              </a:rPr>
              <a:t>级高速互联</a:t>
            </a:r>
            <a:endParaRPr lang="zh-CN" altLang="en-US" sz="1400" kern="0" dirty="0">
              <a:solidFill>
                <a:srgbClr val="1D1D1A"/>
              </a:solidFill>
              <a:latin typeface="微软雅黑" panose="020B0503020204020204" pitchFamily="34" charset="-122"/>
              <a:ea typeface="微软雅黑" panose="020B0503020204020204" pitchFamily="34" charset="-122"/>
            </a:endParaRPr>
          </a:p>
        </p:txBody>
      </p:sp>
      <p:sp>
        <p:nvSpPr>
          <p:cNvPr id="127" name="矩形 126"/>
          <p:cNvSpPr/>
          <p:nvPr/>
        </p:nvSpPr>
        <p:spPr>
          <a:xfrm>
            <a:off x="7879703" y="1697953"/>
            <a:ext cx="2222169" cy="337015"/>
          </a:xfrm>
          <a:prstGeom prst="rect">
            <a:avLst/>
          </a:prstGeom>
        </p:spPr>
        <p:txBody>
          <a:bodyPr wrap="square">
            <a:spAutoFit/>
          </a:bodyPr>
          <a:lstStyle/>
          <a:p>
            <a:pPr algn="ctr" defTabSz="914400" fontAlgn="auto">
              <a:lnSpc>
                <a:spcPct val="125000"/>
              </a:lnSpc>
              <a:spcBef>
                <a:spcPts val="0"/>
              </a:spcBef>
              <a:spcAft>
                <a:spcPts val="0"/>
              </a:spcAft>
              <a:defRPr/>
            </a:pPr>
            <a:r>
              <a:rPr lang="zh-CN" altLang="en-US" sz="1400" kern="0" dirty="0">
                <a:solidFill>
                  <a:srgbClr val="1D1D1A"/>
                </a:solidFill>
                <a:latin typeface="微软雅黑" panose="020B0503020204020204" pitchFamily="34" charset="-122"/>
                <a:ea typeface="微软雅黑" panose="020B0503020204020204" pitchFamily="34" charset="-122"/>
              </a:rPr>
              <a:t>无源背板</a:t>
            </a:r>
            <a:r>
              <a:rPr lang="en-US" altLang="zh-CN" sz="1400" kern="0" dirty="0">
                <a:solidFill>
                  <a:srgbClr val="1D1D1A"/>
                </a:solidFill>
                <a:latin typeface="微软雅黑" panose="020B0503020204020204" pitchFamily="34" charset="-122"/>
                <a:ea typeface="微软雅黑" panose="020B0503020204020204" pitchFamily="34" charset="-122"/>
              </a:rPr>
              <a:t>&amp;</a:t>
            </a:r>
            <a:r>
              <a:rPr lang="zh-CN" altLang="en-US" sz="1400" kern="0" dirty="0">
                <a:solidFill>
                  <a:srgbClr val="1D1D1A"/>
                </a:solidFill>
                <a:latin typeface="微软雅黑" panose="020B0503020204020204" pitchFamily="34" charset="-122"/>
                <a:ea typeface="微软雅黑" panose="020B0503020204020204" pitchFamily="34" charset="-122"/>
              </a:rPr>
              <a:t>三重硬盘抗震</a:t>
            </a:r>
            <a:endParaRPr lang="zh-CN" altLang="en-US" sz="1400" kern="0" dirty="0">
              <a:solidFill>
                <a:srgbClr val="1D1D1A"/>
              </a:solidFill>
              <a:latin typeface="微软雅黑" panose="020B0503020204020204" pitchFamily="34" charset="-122"/>
              <a:ea typeface="微软雅黑" panose="020B0503020204020204" pitchFamily="34" charset="-122"/>
            </a:endParaRPr>
          </a:p>
        </p:txBody>
      </p:sp>
      <p:sp>
        <p:nvSpPr>
          <p:cNvPr id="128" name="矩形 127"/>
          <p:cNvSpPr/>
          <p:nvPr/>
        </p:nvSpPr>
        <p:spPr>
          <a:xfrm>
            <a:off x="9025952" y="3477459"/>
            <a:ext cx="1895461" cy="307777"/>
          </a:xfrm>
          <a:prstGeom prst="rect">
            <a:avLst/>
          </a:prstGeom>
        </p:spPr>
        <p:txBody>
          <a:bodyPr wrap="square">
            <a:spAutoFit/>
          </a:bodyPr>
          <a:lstStyle/>
          <a:p>
            <a:pPr algn="ctr" defTabSz="687705" fontAlgn="auto">
              <a:spcBef>
                <a:spcPts val="0"/>
              </a:spcBef>
              <a:spcAft>
                <a:spcPts val="0"/>
              </a:spcAft>
            </a:pPr>
            <a:r>
              <a:rPr lang="zh-CN" altLang="en-US" sz="1400" kern="0" dirty="0">
                <a:solidFill>
                  <a:srgbClr val="1D1D1A"/>
                </a:solidFill>
                <a:latin typeface="微软雅黑" panose="020B0503020204020204" pitchFamily="34" charset="-122"/>
                <a:ea typeface="微软雅黑" panose="020B0503020204020204" pitchFamily="34" charset="-122"/>
              </a:rPr>
              <a:t>故障率低于业界</a:t>
            </a:r>
            <a:r>
              <a:rPr lang="en-US" altLang="zh-CN" sz="1400" kern="0" dirty="0">
                <a:solidFill>
                  <a:srgbClr val="1D1D1A"/>
                </a:solidFill>
                <a:latin typeface="微软雅黑" panose="020B0503020204020204" pitchFamily="34" charset="-122"/>
                <a:ea typeface="微软雅黑" panose="020B0503020204020204" pitchFamily="34" charset="-122"/>
              </a:rPr>
              <a:t>15%</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grpSp>
        <p:nvGrpSpPr>
          <p:cNvPr id="129" name="组合 128"/>
          <p:cNvGrpSpPr/>
          <p:nvPr/>
        </p:nvGrpSpPr>
        <p:grpSpPr>
          <a:xfrm>
            <a:off x="5899441" y="2042450"/>
            <a:ext cx="1504627" cy="305728"/>
            <a:chOff x="2194560" y="5293359"/>
            <a:chExt cx="2280920" cy="463465"/>
          </a:xfrm>
        </p:grpSpPr>
        <p:sp>
          <p:nvSpPr>
            <p:cNvPr id="130" name="任意多边形: 形状 3"/>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31" name="任意多边形: 形状 5"/>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32" name="组合 131"/>
          <p:cNvGrpSpPr/>
          <p:nvPr/>
        </p:nvGrpSpPr>
        <p:grpSpPr>
          <a:xfrm>
            <a:off x="8080054" y="2042450"/>
            <a:ext cx="1504627" cy="305728"/>
            <a:chOff x="2194560" y="5293359"/>
            <a:chExt cx="2280920" cy="463465"/>
          </a:xfrm>
        </p:grpSpPr>
        <p:sp>
          <p:nvSpPr>
            <p:cNvPr id="133" name="任意多边形: 形状 143"/>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34" name="任意多边形: 形状 144"/>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35" name="组合 134"/>
          <p:cNvGrpSpPr/>
          <p:nvPr/>
        </p:nvGrpSpPr>
        <p:grpSpPr>
          <a:xfrm flipV="1">
            <a:off x="7001001" y="3151322"/>
            <a:ext cx="1504627" cy="305728"/>
            <a:chOff x="2194560" y="5293359"/>
            <a:chExt cx="2280920" cy="463465"/>
          </a:xfrm>
        </p:grpSpPr>
        <p:sp>
          <p:nvSpPr>
            <p:cNvPr id="136" name="任意多边形: 形状 146"/>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37" name="任意多边形: 形状 147"/>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38" name="组合 137"/>
          <p:cNvGrpSpPr/>
          <p:nvPr/>
        </p:nvGrpSpPr>
        <p:grpSpPr>
          <a:xfrm flipV="1">
            <a:off x="9163589" y="3151322"/>
            <a:ext cx="1504627" cy="305728"/>
            <a:chOff x="2194560" y="5293359"/>
            <a:chExt cx="2280920" cy="463465"/>
          </a:xfrm>
        </p:grpSpPr>
        <p:sp>
          <p:nvSpPr>
            <p:cNvPr id="139" name="任意多边形: 形状 149"/>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40" name="任意多边形: 形状 150"/>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41" name="组合 140"/>
          <p:cNvGrpSpPr/>
          <p:nvPr/>
        </p:nvGrpSpPr>
        <p:grpSpPr>
          <a:xfrm>
            <a:off x="1008062" y="4054250"/>
            <a:ext cx="10464801" cy="2255010"/>
            <a:chOff x="664934" y="4054250"/>
            <a:chExt cx="11059145" cy="2206801"/>
          </a:xfrm>
        </p:grpSpPr>
        <p:sp>
          <p:nvSpPr>
            <p:cNvPr id="142" name="圆角矩形 141"/>
            <p:cNvSpPr/>
            <p:nvPr/>
          </p:nvSpPr>
          <p:spPr>
            <a:xfrm>
              <a:off x="9599385" y="4054250"/>
              <a:ext cx="2105631" cy="1829246"/>
            </a:xfrm>
            <a:prstGeom prst="roundRect">
              <a:avLst>
                <a:gd name="adj" fmla="val 731"/>
              </a:avLst>
            </a:prstGeom>
            <a:solidFill>
              <a:srgbClr val="FFFFFF">
                <a:lumMod val="95000"/>
              </a:srgbClr>
            </a:solidFill>
            <a:ln w="12700" cap="flat" cmpd="sng" algn="ctr">
              <a:no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圆角矩形 142"/>
            <p:cNvSpPr/>
            <p:nvPr/>
          </p:nvSpPr>
          <p:spPr>
            <a:xfrm>
              <a:off x="664934" y="4054250"/>
              <a:ext cx="8815605" cy="1829246"/>
            </a:xfrm>
            <a:prstGeom prst="roundRect">
              <a:avLst>
                <a:gd name="adj" fmla="val 731"/>
              </a:avLst>
            </a:prstGeom>
            <a:solidFill>
              <a:srgbClr val="FFFFFF">
                <a:lumMod val="95000"/>
              </a:srgbClr>
            </a:solidFill>
            <a:ln w="12700" cap="flat" cmpd="sng" algn="ctr">
              <a:no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TaiShan 2290/5280/5290…"/>
            <p:cNvSpPr txBox="1"/>
            <p:nvPr/>
          </p:nvSpPr>
          <p:spPr>
            <a:xfrm>
              <a:off x="2255453" y="4683495"/>
              <a:ext cx="1125391" cy="401137"/>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5280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4U40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盘存储</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型</a:t>
              </a:r>
              <a:endParaRPr kumimoji="0" 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Helvetica"/>
              </a:endParaRPr>
            </a:p>
          </p:txBody>
        </p:sp>
        <p:sp>
          <p:nvSpPr>
            <p:cNvPr id="145" name="TaiShan X6000…"/>
            <p:cNvSpPr txBox="1"/>
            <p:nvPr/>
          </p:nvSpPr>
          <p:spPr>
            <a:xfrm>
              <a:off x="7831863" y="4674258"/>
              <a:ext cx="1643196" cy="409900"/>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X6000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2U4</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节点高密</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endParaRPr>
            </a:p>
          </p:txBody>
        </p:sp>
        <p:sp>
          <p:nvSpPr>
            <p:cNvPr id="146" name="TaiShan 2280…"/>
            <p:cNvSpPr txBox="1"/>
            <p:nvPr/>
          </p:nvSpPr>
          <p:spPr>
            <a:xfrm>
              <a:off x="3592019" y="4674258"/>
              <a:ext cx="1048428" cy="409900"/>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2280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2U2</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路均衡</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endParaRPr>
            </a:p>
          </p:txBody>
        </p:sp>
        <p:sp>
          <p:nvSpPr>
            <p:cNvPr id="147" name="TaiShan 2280…"/>
            <p:cNvSpPr txBox="1"/>
            <p:nvPr/>
          </p:nvSpPr>
          <p:spPr>
            <a:xfrm>
              <a:off x="10038752" y="4683968"/>
              <a:ext cx="938624" cy="409900"/>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2280E</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边缘</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endParaRPr>
            </a:p>
          </p:txBody>
        </p:sp>
        <p:sp>
          <p:nvSpPr>
            <p:cNvPr id="148" name="直接箭头连接符 27"/>
            <p:cNvSpPr/>
            <p:nvPr/>
          </p:nvSpPr>
          <p:spPr>
            <a:xfrm>
              <a:off x="815127" y="4339769"/>
              <a:ext cx="3600000" cy="1665"/>
            </a:xfrm>
            <a:prstGeom prst="line">
              <a:avLst/>
            </a:prstGeom>
            <a:ln w="19050" cap="rnd">
              <a:solidFill>
                <a:srgbClr val="00B0F0"/>
              </a:solidFill>
              <a:prstDash val="solid"/>
              <a:headEnd type="oval"/>
              <a:tailEnd type="none"/>
            </a:ln>
          </p:spPr>
          <p:txBody>
            <a:bodyPr lIns="99585" tIns="99585" rIns="99585" bIns="99585"/>
            <a:lstStyle/>
            <a:p>
              <a:pPr marL="0" marR="0" lvl="0" indent="0" defTabSz="997585" eaLnBrk="1" fontAlgn="auto" latinLnBrk="0" hangingPunct="1">
                <a:lnSpc>
                  <a:spcPct val="100000"/>
                </a:lnSpc>
                <a:spcBef>
                  <a:spcPts val="0"/>
                </a:spcBef>
                <a:spcAft>
                  <a:spcPts val="0"/>
                </a:spcAft>
                <a:buClrTx/>
                <a:buSzTx/>
                <a:buFontTx/>
                <a:buNone/>
                <a:defRPr sz="3800" b="0">
                  <a:solidFill>
                    <a:srgbClr val="000000"/>
                  </a:solidFill>
                  <a:latin typeface="Calibri" panose="020F0502020204030204"/>
                  <a:ea typeface="Calibri" panose="020F0502020204030204"/>
                  <a:cs typeface="Calibri" panose="020F0502020204030204"/>
                  <a:sym typeface="Calibri" panose="020F0502020204030204"/>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49" name="直接箭头连接符 27"/>
            <p:cNvSpPr/>
            <p:nvPr/>
          </p:nvSpPr>
          <p:spPr>
            <a:xfrm>
              <a:off x="5666683" y="4340602"/>
              <a:ext cx="3600000" cy="0"/>
            </a:xfrm>
            <a:prstGeom prst="line">
              <a:avLst/>
            </a:prstGeom>
            <a:ln w="19050" cap="rnd">
              <a:solidFill>
                <a:srgbClr val="00B0F0"/>
              </a:solidFill>
              <a:prstDash val="solid"/>
              <a:headEnd type="none"/>
              <a:tailEnd type="oval"/>
            </a:ln>
          </p:spPr>
          <p:txBody>
            <a:bodyPr lIns="99585" tIns="99585" rIns="99585" bIns="99585"/>
            <a:lstStyle/>
            <a:p>
              <a:pPr marL="0" marR="0" lvl="0" indent="0" defTabSz="997585" eaLnBrk="1" fontAlgn="auto" latinLnBrk="0" hangingPunct="1">
                <a:lnSpc>
                  <a:spcPct val="100000"/>
                </a:lnSpc>
                <a:spcBef>
                  <a:spcPts val="0"/>
                </a:spcBef>
                <a:spcAft>
                  <a:spcPts val="0"/>
                </a:spcAft>
                <a:buClrTx/>
                <a:buSzTx/>
                <a:buFontTx/>
                <a:buNone/>
                <a:defRPr sz="3800" b="0">
                  <a:solidFill>
                    <a:srgbClr val="000000"/>
                  </a:solidFill>
                  <a:latin typeface="Calibri" panose="020F0502020204030204"/>
                  <a:ea typeface="Calibri" panose="020F0502020204030204"/>
                  <a:cs typeface="Calibri" panose="020F0502020204030204"/>
                  <a:sym typeface="Calibri" panose="020F0502020204030204"/>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0" name="直接箭头连接符 27"/>
            <p:cNvSpPr/>
            <p:nvPr/>
          </p:nvSpPr>
          <p:spPr>
            <a:xfrm>
              <a:off x="11192024" y="4340602"/>
              <a:ext cx="389613" cy="0"/>
            </a:xfrm>
            <a:prstGeom prst="line">
              <a:avLst/>
            </a:prstGeom>
            <a:ln w="19050" cap="rnd">
              <a:solidFill>
                <a:srgbClr val="00B0F0"/>
              </a:solidFill>
              <a:prstDash val="solid"/>
              <a:headEnd type="none"/>
              <a:tailEnd type="oval"/>
            </a:ln>
          </p:spPr>
          <p:txBody>
            <a:bodyPr lIns="99585" tIns="99585" rIns="99585" bIns="99585"/>
            <a:lstStyle/>
            <a:p>
              <a:pPr marL="0" marR="0" lvl="0" indent="0" defTabSz="997585" eaLnBrk="1" fontAlgn="auto" latinLnBrk="0" hangingPunct="1">
                <a:lnSpc>
                  <a:spcPct val="100000"/>
                </a:lnSpc>
                <a:spcBef>
                  <a:spcPts val="0"/>
                </a:spcBef>
                <a:spcAft>
                  <a:spcPts val="0"/>
                </a:spcAft>
                <a:buClrTx/>
                <a:buSzTx/>
                <a:buFontTx/>
                <a:buNone/>
                <a:defRPr sz="3800" b="0">
                  <a:solidFill>
                    <a:srgbClr val="000000"/>
                  </a:solidFill>
                  <a:latin typeface="Calibri" panose="020F0502020204030204"/>
                  <a:ea typeface="Calibri" panose="020F0502020204030204"/>
                  <a:cs typeface="Calibri" panose="020F0502020204030204"/>
                  <a:sym typeface="Calibri" panose="020F0502020204030204"/>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1" name="直接箭头连接符 27"/>
            <p:cNvSpPr/>
            <p:nvPr/>
          </p:nvSpPr>
          <p:spPr>
            <a:xfrm>
              <a:off x="9750060" y="4340602"/>
              <a:ext cx="389613" cy="0"/>
            </a:xfrm>
            <a:prstGeom prst="line">
              <a:avLst/>
            </a:prstGeom>
            <a:ln w="19050" cap="rnd">
              <a:solidFill>
                <a:srgbClr val="00B0F0"/>
              </a:solidFill>
              <a:prstDash val="solid"/>
              <a:headEnd type="oval"/>
              <a:tailEnd type="none"/>
            </a:ln>
          </p:spPr>
          <p:txBody>
            <a:bodyPr lIns="99585" tIns="99585" rIns="99585" bIns="99585"/>
            <a:lstStyle/>
            <a:p>
              <a:pPr marL="0" marR="0" lvl="0" indent="0" defTabSz="997585" eaLnBrk="1" fontAlgn="auto" latinLnBrk="0" hangingPunct="1">
                <a:lnSpc>
                  <a:spcPct val="100000"/>
                </a:lnSpc>
                <a:spcBef>
                  <a:spcPts val="0"/>
                </a:spcBef>
                <a:spcAft>
                  <a:spcPts val="0"/>
                </a:spcAft>
                <a:buClrTx/>
                <a:buSzTx/>
                <a:buFontTx/>
                <a:buNone/>
                <a:defRPr sz="3800" b="0">
                  <a:solidFill>
                    <a:srgbClr val="000000"/>
                  </a:solidFill>
                  <a:latin typeface="Calibri" panose="020F0502020204030204"/>
                  <a:ea typeface="Calibri" panose="020F0502020204030204"/>
                  <a:cs typeface="Calibri" panose="020F0502020204030204"/>
                  <a:sym typeface="Calibri" panose="020F0502020204030204"/>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152" name="矩形 151"/>
            <p:cNvSpPr/>
            <p:nvPr/>
          </p:nvSpPr>
          <p:spPr>
            <a:xfrm flipH="1">
              <a:off x="3967709" y="4191952"/>
              <a:ext cx="2253658" cy="338554"/>
            </a:xfrm>
            <a:prstGeom prst="rect">
              <a:avLst/>
            </a:prstGeom>
          </p:spPr>
          <p:txBody>
            <a:bodyPr wrap="square">
              <a:spAutoFit/>
            </a:bodyPr>
            <a:lstStyle/>
            <a:p>
              <a:pPr marL="0" marR="0" lvl="0" indent="0" algn="ctr" defTabSz="554355"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数据中心</a:t>
              </a:r>
              <a:endParaRPr kumimoji="0" lang="zh-CN" altLang="en-US" sz="16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53" name="矩形 152"/>
            <p:cNvSpPr/>
            <p:nvPr/>
          </p:nvSpPr>
          <p:spPr>
            <a:xfrm flipH="1">
              <a:off x="9557121" y="4191952"/>
              <a:ext cx="2166958" cy="338554"/>
            </a:xfrm>
            <a:prstGeom prst="rect">
              <a:avLst/>
            </a:prstGeom>
          </p:spPr>
          <p:txBody>
            <a:bodyPr wrap="square">
              <a:spAutoFit/>
            </a:bodyPr>
            <a:lstStyle/>
            <a:p>
              <a:pPr marL="0" marR="0" lvl="0" indent="0" algn="ctr" defTabSz="554355"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边缘计算</a:t>
              </a:r>
              <a:endParaRPr kumimoji="0" lang="zh-CN" altLang="en-US" sz="16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54" name="矩形 153"/>
            <p:cNvSpPr/>
            <p:nvPr/>
          </p:nvSpPr>
          <p:spPr>
            <a:xfrm flipH="1">
              <a:off x="1145091" y="4418346"/>
              <a:ext cx="2338396" cy="307777"/>
            </a:xfrm>
            <a:prstGeom prst="rect">
              <a:avLst/>
            </a:prstGeom>
          </p:spPr>
          <p:txBody>
            <a:bodyPr wrap="square">
              <a:spAutoFit/>
            </a:bodyPr>
            <a:lstStyle/>
            <a:p>
              <a:pPr marL="0" marR="0" lvl="0" indent="0" algn="ctr" defTabSz="55435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存储密集型</a:t>
              </a:r>
              <a:endParaRPr kumimoji="0" lang="zh-CN" altLang="en-US" sz="14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55" name="矩形 154"/>
            <p:cNvSpPr/>
            <p:nvPr/>
          </p:nvSpPr>
          <p:spPr>
            <a:xfrm flipH="1">
              <a:off x="6915939" y="4418346"/>
              <a:ext cx="2338396" cy="307777"/>
            </a:xfrm>
            <a:prstGeom prst="rect">
              <a:avLst/>
            </a:prstGeom>
          </p:spPr>
          <p:txBody>
            <a:bodyPr wrap="square">
              <a:spAutoFit/>
            </a:bodyPr>
            <a:lstStyle/>
            <a:p>
              <a:pPr marL="0" marR="0" lvl="0" indent="0" algn="ctr" defTabSz="55435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计算密集型</a:t>
              </a:r>
              <a:endParaRPr kumimoji="0" lang="zh-CN" altLang="en-US" sz="14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56" name="TaiShan 2280…"/>
            <p:cNvSpPr txBox="1"/>
            <p:nvPr/>
          </p:nvSpPr>
          <p:spPr>
            <a:xfrm>
              <a:off x="4911481" y="4674258"/>
              <a:ext cx="1211752" cy="409900"/>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1280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1U2</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路高密型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endParaRPr>
            </a:p>
          </p:txBody>
        </p:sp>
        <p:pic>
          <p:nvPicPr>
            <p:cNvPr id="157" name="图片 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909" y="4977015"/>
              <a:ext cx="1462821" cy="822837"/>
            </a:xfrm>
            <a:prstGeom prst="rect">
              <a:avLst/>
            </a:prstGeom>
          </p:spPr>
        </p:pic>
        <p:sp>
          <p:nvSpPr>
            <p:cNvPr id="158" name="TaiShan 2290/5280/5290…"/>
            <p:cNvSpPr txBox="1"/>
            <p:nvPr/>
          </p:nvSpPr>
          <p:spPr>
            <a:xfrm>
              <a:off x="918887" y="4701315"/>
              <a:ext cx="1119503" cy="401137"/>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5290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4U72</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盘存储</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型</a:t>
              </a:r>
              <a:endParaRPr kumimoji="0" 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Helvetica"/>
              </a:endParaRPr>
            </a:p>
          </p:txBody>
        </p:sp>
        <p:sp>
          <p:nvSpPr>
            <p:cNvPr id="159" name="矩形 158"/>
            <p:cNvSpPr/>
            <p:nvPr/>
          </p:nvSpPr>
          <p:spPr>
            <a:xfrm>
              <a:off x="694056" y="5924356"/>
              <a:ext cx="6276427" cy="336695"/>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tab pos="698500" algn="l"/>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1280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和</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2480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计划于2019年</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Q4</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上市；</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5290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和</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2280E</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计划于</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2020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年</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Q1</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上市</a:t>
              </a:r>
              <a:endPar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pic>
          <p:nvPicPr>
            <p:cNvPr id="160" name="图片 1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0893" y="5101935"/>
              <a:ext cx="1204851" cy="610227"/>
            </a:xfrm>
            <a:prstGeom prst="rect">
              <a:avLst/>
            </a:prstGeom>
          </p:spPr>
        </p:pic>
        <p:pic>
          <p:nvPicPr>
            <p:cNvPr id="161" name="图片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922" y="5037688"/>
              <a:ext cx="1357083" cy="687328"/>
            </a:xfrm>
            <a:prstGeom prst="rect">
              <a:avLst/>
            </a:prstGeom>
          </p:spPr>
        </p:pic>
        <p:pic>
          <p:nvPicPr>
            <p:cNvPr id="162" name="图片 1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3957" y="5083829"/>
              <a:ext cx="1265407" cy="640897"/>
            </a:xfrm>
            <a:prstGeom prst="rect">
              <a:avLst/>
            </a:prstGeom>
          </p:spPr>
        </p:pic>
        <p:pic>
          <p:nvPicPr>
            <p:cNvPr id="163" name="图片 1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26913" y="5207658"/>
              <a:ext cx="1049425" cy="415520"/>
            </a:xfrm>
            <a:prstGeom prst="rect">
              <a:avLst/>
            </a:prstGeom>
          </p:spPr>
        </p:pic>
        <p:pic>
          <p:nvPicPr>
            <p:cNvPr id="164" name="图片 1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49197" y="5129511"/>
              <a:ext cx="1114718" cy="503682"/>
            </a:xfrm>
            <a:prstGeom prst="rect">
              <a:avLst/>
            </a:prstGeom>
          </p:spPr>
        </p:pic>
        <p:sp>
          <p:nvSpPr>
            <p:cNvPr id="165" name="TaiShan 2280…"/>
            <p:cNvSpPr txBox="1"/>
            <p:nvPr/>
          </p:nvSpPr>
          <p:spPr>
            <a:xfrm>
              <a:off x="6394266" y="4674258"/>
              <a:ext cx="1211752" cy="409900"/>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2480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1" indent="0" algn="ctr" defTabSz="12827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2U4</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rPr>
                <a:t>路高性能型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微软雅黑" panose="020B0503020204020204" pitchFamily="34" charset="-122"/>
              </a:endParaRPr>
            </a:p>
          </p:txBody>
        </p:sp>
        <p:pic>
          <p:nvPicPr>
            <p:cNvPr id="166" name="图片 1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2285" y="5049480"/>
              <a:ext cx="1342702" cy="755270"/>
            </a:xfrm>
            <a:prstGeom prst="rect">
              <a:avLst/>
            </a:prstGeom>
          </p:spPr>
        </p:pic>
      </p:grpSp>
      <p:sp>
        <p:nvSpPr>
          <p:cNvPr id="167" name="TaiShan 2280…"/>
          <p:cNvSpPr txBox="1"/>
          <p:nvPr/>
        </p:nvSpPr>
        <p:spPr>
          <a:xfrm>
            <a:off x="5181300" y="5655320"/>
            <a:ext cx="938624" cy="225234"/>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TaiShan 2280…"/>
          <p:cNvSpPr txBox="1"/>
          <p:nvPr/>
        </p:nvSpPr>
        <p:spPr>
          <a:xfrm>
            <a:off x="6475041" y="5655320"/>
            <a:ext cx="938624" cy="225234"/>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TaiShan 2280…"/>
          <p:cNvSpPr txBox="1"/>
          <p:nvPr/>
        </p:nvSpPr>
        <p:spPr>
          <a:xfrm>
            <a:off x="1312023" y="5655320"/>
            <a:ext cx="938624" cy="225234"/>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TaiShan 2280…"/>
          <p:cNvSpPr txBox="1"/>
          <p:nvPr/>
        </p:nvSpPr>
        <p:spPr>
          <a:xfrm>
            <a:off x="9973682" y="5655320"/>
            <a:ext cx="938624" cy="225234"/>
          </a:xfrm>
          <a:prstGeom prst="rect">
            <a:avLst/>
          </a:prstGeom>
          <a:ln w="12700">
            <a:miter lim="400000"/>
          </a:ln>
        </p:spPr>
        <p:txBody>
          <a:bodyPr wrap="square" lIns="20088" tIns="20088" rIns="20088" bIns="20088"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27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矩形 170"/>
          <p:cNvSpPr/>
          <p:nvPr/>
        </p:nvSpPr>
        <p:spPr>
          <a:xfrm>
            <a:off x="2223405" y="3059668"/>
            <a:ext cx="2172454" cy="369332"/>
          </a:xfrm>
          <a:prstGeom prst="rect">
            <a:avLst/>
          </a:prstGeom>
        </p:spPr>
        <p:txBody>
          <a:bodyPr wrap="none">
            <a:spAutoFit/>
          </a:bodyPr>
          <a:lstStyle/>
          <a:p>
            <a:pPr defTabSz="914400" fontAlgn="auto">
              <a:spcBef>
                <a:spcPts val="0"/>
              </a:spcBef>
              <a:spcAft>
                <a:spcPts val="0"/>
              </a:spcAft>
            </a:pPr>
            <a:r>
              <a:rPr lang="zh-CN" altLang="en-US" sz="1800" dirty="0">
                <a:solidFill>
                  <a:srgbClr val="1D1D1A"/>
                </a:solidFill>
                <a:latin typeface="微软雅黑" panose="020B0503020204020204" pitchFamily="34" charset="-122"/>
                <a:ea typeface="微软雅黑" panose="020B0503020204020204" pitchFamily="34" charset="-122"/>
                <a:cs typeface="Arial Unicode MS" panose="020B0604020202020204" pitchFamily="34" charset="-122"/>
              </a:rPr>
              <a:t>华为</a:t>
            </a:r>
            <a:r>
              <a:rPr lang="en-US" altLang="zh-CN" sz="1800" dirty="0">
                <a:solidFill>
                  <a:srgbClr val="1D1D1A"/>
                </a:solidFill>
                <a:latin typeface="Arial" panose="020B0604020202020204" pitchFamily="34" charset="0"/>
                <a:ea typeface="Arial Unicode MS" panose="020B0604020202020204" pitchFamily="34" charset="-122"/>
                <a:cs typeface="Arial" panose="020B0604020202020204" pitchFamily="34" charset="0"/>
              </a:rPr>
              <a:t>TaiShan</a:t>
            </a:r>
            <a:r>
              <a:rPr lang="zh-CN" altLang="en-US" sz="1800" dirty="0" smtClean="0">
                <a:solidFill>
                  <a:srgbClr val="1D1D1A"/>
                </a:solidFill>
                <a:latin typeface="微软雅黑" panose="020B0503020204020204" pitchFamily="34" charset="-122"/>
                <a:ea typeface="微软雅黑" panose="020B0503020204020204" pitchFamily="34" charset="-122"/>
                <a:cs typeface="Arial Unicode MS" panose="020B0604020202020204" pitchFamily="34" charset="-122"/>
              </a:rPr>
              <a:t>服务器</a:t>
            </a:r>
            <a:endParaRPr lang="zh-CN" altLang="en-US" sz="1800" dirty="0">
              <a:solidFill>
                <a:srgbClr val="1D1D1A"/>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TaiShan</a:t>
            </a:r>
            <a:r>
              <a:rPr lang="en-US" altLang="zh-CN" dirty="0" smtClean="0">
                <a:solidFill>
                  <a:schemeClr val="tx1"/>
                </a:solidFill>
              </a:rPr>
              <a:t> </a:t>
            </a:r>
            <a:r>
              <a:rPr lang="en-US" altLang="zh-CN" dirty="0">
                <a:solidFill>
                  <a:schemeClr val="tx1"/>
                </a:solidFill>
              </a:rPr>
              <a:t>200</a:t>
            </a:r>
            <a:r>
              <a:rPr lang="zh-CN" altLang="en-US" dirty="0">
                <a:solidFill>
                  <a:schemeClr val="tx1"/>
                </a:solidFill>
              </a:rPr>
              <a:t>机架服务器全景图</a:t>
            </a:r>
            <a:endParaRPr lang="zh-CN" altLang="en-US" dirty="0">
              <a:solidFill>
                <a:schemeClr val="tx1"/>
              </a:solidFill>
            </a:endParaRPr>
          </a:p>
        </p:txBody>
      </p:sp>
      <p:sp>
        <p:nvSpPr>
          <p:cNvPr id="74"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latin typeface="微软雅黑" panose="020B0503020204020204" pitchFamily="34" charset="-122"/>
              <a:ea typeface="微软雅黑" panose="020B0503020204020204" pitchFamily="34" charset="-122"/>
            </a:endParaRPr>
          </a:p>
        </p:txBody>
      </p:sp>
      <p:grpSp>
        <p:nvGrpSpPr>
          <p:cNvPr id="75" name="组合 74"/>
          <p:cNvGrpSpPr>
            <a:grpSpLocks noChangeAspect="1"/>
          </p:cNvGrpSpPr>
          <p:nvPr/>
        </p:nvGrpSpPr>
        <p:grpSpPr>
          <a:xfrm>
            <a:off x="1029602" y="1664804"/>
            <a:ext cx="7184220" cy="2998223"/>
            <a:chOff x="849673" y="1540217"/>
            <a:chExt cx="10124613" cy="4225353"/>
          </a:xfrm>
        </p:grpSpPr>
        <p:cxnSp>
          <p:nvCxnSpPr>
            <p:cNvPr id="76" name="直接连接符 75"/>
            <p:cNvCxnSpPr/>
            <p:nvPr/>
          </p:nvCxnSpPr>
          <p:spPr>
            <a:xfrm flipV="1">
              <a:off x="5045680" y="2105659"/>
              <a:ext cx="0" cy="334800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77" name="矩形 76"/>
            <p:cNvSpPr/>
            <p:nvPr/>
          </p:nvSpPr>
          <p:spPr>
            <a:xfrm>
              <a:off x="5827668" y="4642538"/>
              <a:ext cx="1019323" cy="433757"/>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400" dirty="0" smtClean="0">
                  <a:latin typeface="微软雅黑" panose="020B0503020204020204" pitchFamily="34" charset="-122"/>
                  <a:ea typeface="微软雅黑" panose="020B0503020204020204" pitchFamily="34" charset="-122"/>
                </a:rPr>
                <a:t>存储型</a:t>
              </a:r>
              <a:endParaRPr lang="zh-CN" altLang="en-US" sz="1400" dirty="0">
                <a:latin typeface="微软雅黑" panose="020B0503020204020204" pitchFamily="34" charset="-122"/>
                <a:ea typeface="微软雅黑" panose="020B0503020204020204" pitchFamily="34" charset="-122"/>
              </a:endParaRPr>
            </a:p>
          </p:txBody>
        </p:sp>
        <p:sp>
          <p:nvSpPr>
            <p:cNvPr id="78" name="矩形 77"/>
            <p:cNvSpPr/>
            <p:nvPr/>
          </p:nvSpPr>
          <p:spPr>
            <a:xfrm>
              <a:off x="875779" y="4667045"/>
              <a:ext cx="1416925" cy="477131"/>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600" b="1" dirty="0" smtClean="0">
                  <a:latin typeface="微软雅黑" panose="020B0503020204020204" pitchFamily="34" charset="-122"/>
                  <a:ea typeface="微软雅黑" panose="020B0503020204020204" pitchFamily="34" charset="-122"/>
                </a:rPr>
                <a:t>价值定位</a:t>
              </a:r>
              <a:endParaRPr lang="zh-CN" altLang="en-US" sz="1600" b="1" dirty="0">
                <a:latin typeface="微软雅黑" panose="020B0503020204020204" pitchFamily="34" charset="-122"/>
                <a:ea typeface="微软雅黑" panose="020B0503020204020204" pitchFamily="34" charset="-122"/>
              </a:endParaRPr>
            </a:p>
          </p:txBody>
        </p:sp>
        <p:pic>
          <p:nvPicPr>
            <p:cNvPr id="79" name="Picture 2" descr="http://10.88.194.32:7088/idp-edit-service/editor/image/17939338687/A-1_1_zh-cn_image_016140791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34906" y="2127706"/>
              <a:ext cx="2340686" cy="1740269"/>
            </a:xfrm>
            <a:prstGeom prst="rect">
              <a:avLst/>
            </a:prstGeom>
            <a:noFill/>
            <a:extLst>
              <a:ext uri="{909E8E84-426E-40DD-AFC4-6F175D3DCCD1}">
                <a14:hiddenFill xmlns:a14="http://schemas.microsoft.com/office/drawing/2010/main">
                  <a:solidFill>
                    <a:srgbClr val="FFFFFF"/>
                  </a:solidFill>
                </a14:hiddenFill>
              </a:ext>
            </a:extLst>
          </p:spPr>
        </p:pic>
        <p:sp>
          <p:nvSpPr>
            <p:cNvPr id="80" name="Text Box 25"/>
            <p:cNvSpPr txBox="1">
              <a:spLocks noChangeArrowheads="1"/>
            </p:cNvSpPr>
            <p:nvPr/>
          </p:nvSpPr>
          <p:spPr bwMode="auto">
            <a:xfrm>
              <a:off x="5870414" y="4029464"/>
              <a:ext cx="883778" cy="433757"/>
            </a:xfrm>
            <a:prstGeom prst="rect">
              <a:avLst/>
            </a:prstGeom>
          </p:spPr>
          <p:txBody>
            <a:bodyPr wrap="none" lIns="91448" tIns="45724" rIns="91448" bIns="45724">
              <a:spAutoFit/>
            </a:bodyPr>
            <a:lstStyle>
              <a:defPPr>
                <a:defRPr lang="en-US"/>
              </a:defPPr>
              <a:lvl1pPr algn="ctr" defTabSz="914400" fontAlgn="base">
                <a:spcBef>
                  <a:spcPct val="0"/>
                </a:spcBef>
                <a:spcAft>
                  <a:spcPct val="0"/>
                </a:spcAft>
                <a:defRPr sz="2000" b="1">
                  <a:solidFill>
                    <a:srgbClr val="C00000"/>
                  </a:solidFill>
                  <a:latin typeface="微软雅黑" panose="020B0503020204020204" pitchFamily="34" charset="-122"/>
                  <a:ea typeface="微软雅黑" panose="020B0503020204020204" pitchFamily="34" charset="-122"/>
                </a:defRPr>
              </a:lvl1pPr>
            </a:lstStyle>
            <a:p>
              <a:r>
                <a:rPr lang="en-US" altLang="zh-CN" sz="1400" b="0" dirty="0">
                  <a:solidFill>
                    <a:schemeClr val="tx1"/>
                  </a:solidFill>
                </a:rPr>
                <a:t>5280</a:t>
              </a:r>
              <a:endParaRPr lang="en-US" altLang="zh-CN" sz="1400" b="0" dirty="0">
                <a:solidFill>
                  <a:schemeClr val="tx1"/>
                </a:solidFill>
              </a:endParaRPr>
            </a:p>
          </p:txBody>
        </p:sp>
        <p:sp>
          <p:nvSpPr>
            <p:cNvPr id="81" name="AutoShape 12"/>
            <p:cNvSpPr>
              <a:spLocks noChangeArrowheads="1"/>
            </p:cNvSpPr>
            <p:nvPr/>
          </p:nvSpPr>
          <p:spPr bwMode="auto">
            <a:xfrm>
              <a:off x="5455719" y="1560065"/>
              <a:ext cx="2340001" cy="418337"/>
            </a:xfrm>
            <a:prstGeom prst="roundRect">
              <a:avLst>
                <a:gd name="adj" fmla="val 16667"/>
              </a:avLst>
            </a:prstGeom>
            <a:gradFill flip="none" rotWithShape="1">
              <a:gsLst>
                <a:gs pos="0">
                  <a:srgbClr val="4BACC6">
                    <a:lumMod val="20000"/>
                    <a:lumOff val="80000"/>
                  </a:srgbClr>
                </a:gs>
                <a:gs pos="100000">
                  <a:sysClr val="window" lastClr="FFFFFF">
                    <a:lumMod val="95000"/>
                  </a:sysClr>
                </a:gs>
              </a:gsLst>
              <a:path path="circle">
                <a:fillToRect l="50000" t="50000" r="50000" b="50000"/>
              </a:path>
              <a:tileRect/>
            </a:gradFill>
            <a:ln w="12700" algn="ctr">
              <a:solidFill>
                <a:srgbClr val="FFFFFF"/>
              </a:solidFill>
              <a:round/>
            </a:ln>
          </p:spPr>
          <p:txBody>
            <a:bodyPr lIns="81587" tIns="42416" rIns="81587" bIns="42416" anchor="ctr"/>
            <a:lstStyle/>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rPr>
                <a:t>4U2</a:t>
              </a:r>
              <a:r>
                <a:rPr kumimoji="1"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rPr>
                <a:t>路</a:t>
              </a:r>
              <a:endParaRPr kumimoji="1"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cxnSp>
          <p:nvCxnSpPr>
            <p:cNvPr id="82" name="直接连接符 81"/>
            <p:cNvCxnSpPr/>
            <p:nvPr/>
          </p:nvCxnSpPr>
          <p:spPr bwMode="auto">
            <a:xfrm>
              <a:off x="3092013" y="2949683"/>
              <a:ext cx="48138" cy="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 Box 25"/>
            <p:cNvSpPr txBox="1">
              <a:spLocks noChangeArrowheads="1"/>
            </p:cNvSpPr>
            <p:nvPr/>
          </p:nvSpPr>
          <p:spPr bwMode="auto">
            <a:xfrm>
              <a:off x="2842245" y="4011739"/>
              <a:ext cx="958329" cy="433757"/>
            </a:xfrm>
            <a:prstGeom prst="rect">
              <a:avLst/>
            </a:prstGeom>
          </p:spPr>
          <p:txBody>
            <a:bodyPr wrap="none" lIns="91448" tIns="45724" rIns="91448" bIns="45724">
              <a:spAutoFit/>
            </a:bodyPr>
            <a:lstStyle>
              <a:defPPr>
                <a:defRPr lang="en-US"/>
              </a:defPPr>
              <a:lvl1pPr algn="ctr" defTabSz="914400" fontAlgn="base">
                <a:spcBef>
                  <a:spcPct val="0"/>
                </a:spcBef>
                <a:spcAft>
                  <a:spcPct val="0"/>
                </a:spcAft>
                <a:defRPr sz="2000" b="1">
                  <a:solidFill>
                    <a:srgbClr val="C00000"/>
                  </a:solidFill>
                  <a:latin typeface="微软雅黑" panose="020B0503020204020204" pitchFamily="34" charset="-122"/>
                  <a:ea typeface="微软雅黑" panose="020B0503020204020204" pitchFamily="34" charset="-122"/>
                </a:defRPr>
              </a:lvl1pPr>
            </a:lstStyle>
            <a:p>
              <a:r>
                <a:rPr lang="en-US" altLang="zh-CN" sz="1400" b="0" dirty="0">
                  <a:solidFill>
                    <a:schemeClr val="tx1"/>
                  </a:solidFill>
                </a:rPr>
                <a:t>2280 </a:t>
              </a:r>
              <a:endParaRPr lang="en-US" altLang="zh-CN" sz="1400" b="0" dirty="0">
                <a:solidFill>
                  <a:schemeClr val="tx1"/>
                </a:solidFill>
              </a:endParaRPr>
            </a:p>
          </p:txBody>
        </p:sp>
        <p:sp>
          <p:nvSpPr>
            <p:cNvPr id="84" name="AutoShape 12"/>
            <p:cNvSpPr>
              <a:spLocks noChangeArrowheads="1"/>
            </p:cNvSpPr>
            <p:nvPr/>
          </p:nvSpPr>
          <p:spPr bwMode="auto">
            <a:xfrm>
              <a:off x="2548380" y="1560067"/>
              <a:ext cx="2340001" cy="418337"/>
            </a:xfrm>
            <a:prstGeom prst="roundRect">
              <a:avLst>
                <a:gd name="adj" fmla="val 16667"/>
              </a:avLst>
            </a:prstGeom>
            <a:gradFill flip="none" rotWithShape="1">
              <a:gsLst>
                <a:gs pos="0">
                  <a:srgbClr val="4BACC6">
                    <a:lumMod val="20000"/>
                    <a:lumOff val="80000"/>
                  </a:srgbClr>
                </a:gs>
                <a:gs pos="100000">
                  <a:sysClr val="window" lastClr="FFFFFF">
                    <a:lumMod val="95000"/>
                  </a:sysClr>
                </a:gs>
              </a:gsLst>
              <a:path path="circle">
                <a:fillToRect l="50000" t="50000" r="50000" b="50000"/>
              </a:path>
              <a:tileRect/>
            </a:gradFill>
            <a:ln w="12700" algn="ctr">
              <a:solidFill>
                <a:srgbClr val="FFFFFF"/>
              </a:solidFill>
              <a:round/>
            </a:ln>
          </p:spPr>
          <p:txBody>
            <a:bodyPr lIns="81587" tIns="42416" rIns="81587" bIns="42416" anchor="ctr"/>
            <a:lstStyle/>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rPr>
                <a:t>2U2</a:t>
              </a:r>
              <a:r>
                <a:rPr kumimoji="1"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rPr>
                <a:t>路</a:t>
              </a:r>
              <a:endParaRPr kumimoji="1"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sp>
          <p:nvSpPr>
            <p:cNvPr id="85" name="矩形 84"/>
            <p:cNvSpPr/>
            <p:nvPr/>
          </p:nvSpPr>
          <p:spPr>
            <a:xfrm>
              <a:off x="2803334" y="4645712"/>
              <a:ext cx="1019323" cy="433757"/>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400" dirty="0">
                  <a:latin typeface="微软雅黑" panose="020B0503020204020204" pitchFamily="34" charset="-122"/>
                  <a:ea typeface="微软雅黑" panose="020B0503020204020204" pitchFamily="34" charset="-122"/>
                </a:rPr>
                <a:t>均衡</a:t>
              </a:r>
              <a:r>
                <a:rPr lang="zh-CN" altLang="en-US" sz="1400" dirty="0" smtClean="0">
                  <a:latin typeface="微软雅黑" panose="020B0503020204020204" pitchFamily="34" charset="-122"/>
                  <a:ea typeface="微软雅黑" panose="020B0503020204020204" pitchFamily="34" charset="-122"/>
                </a:rPr>
                <a:t>型</a:t>
              </a:r>
              <a:endParaRPr lang="zh-CN" altLang="en-US" sz="1400" dirty="0">
                <a:latin typeface="微软雅黑" panose="020B0503020204020204" pitchFamily="34" charset="-122"/>
                <a:ea typeface="微软雅黑" panose="020B0503020204020204" pitchFamily="34" charset="-122"/>
              </a:endParaRPr>
            </a:p>
          </p:txBody>
        </p:sp>
        <p:pic>
          <p:nvPicPr>
            <p:cNvPr id="86" name="d0e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432" y="2265093"/>
              <a:ext cx="2292894" cy="149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矩形 86"/>
            <p:cNvSpPr/>
            <p:nvPr/>
          </p:nvSpPr>
          <p:spPr>
            <a:xfrm>
              <a:off x="5827668" y="5310813"/>
              <a:ext cx="1247492" cy="433757"/>
            </a:xfrm>
            <a:prstGeom prst="rect">
              <a:avLst/>
            </a:prstGeom>
          </p:spPr>
          <p:txBody>
            <a:bodyPr wrap="none" lIns="91448" tIns="45724" rIns="91448" bIns="45724">
              <a:spAutoFit/>
            </a:bodyPr>
            <a:lstStyle/>
            <a:p>
              <a:pPr algn="ctr" defTabSz="914400" fontAlgn="base">
                <a:spcBef>
                  <a:spcPct val="0"/>
                </a:spcBef>
                <a:spcAft>
                  <a:spcPct val="0"/>
                </a:spcAft>
              </a:pPr>
              <a:r>
                <a:rPr lang="en-US" altLang="zh-CN" sz="1400" dirty="0" smtClean="0">
                  <a:latin typeface="微软雅黑" panose="020B0503020204020204" pitchFamily="34" charset="-122"/>
                  <a:ea typeface="微软雅黑" panose="020B0503020204020204" pitchFamily="34" charset="-122"/>
                </a:rPr>
                <a:t>2019H1</a:t>
              </a:r>
              <a:endParaRPr lang="zh-CN" altLang="en-US" sz="1400" dirty="0">
                <a:latin typeface="微软雅黑" panose="020B0503020204020204" pitchFamily="34" charset="-122"/>
                <a:ea typeface="微软雅黑" panose="020B0503020204020204" pitchFamily="34" charset="-122"/>
              </a:endParaRPr>
            </a:p>
          </p:txBody>
        </p:sp>
        <p:sp>
          <p:nvSpPr>
            <p:cNvPr id="88" name="矩形 87"/>
            <p:cNvSpPr/>
            <p:nvPr/>
          </p:nvSpPr>
          <p:spPr>
            <a:xfrm>
              <a:off x="849673" y="5288439"/>
              <a:ext cx="1416925" cy="477131"/>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600" b="1" dirty="0" smtClean="0">
                  <a:latin typeface="微软雅黑" panose="020B0503020204020204" pitchFamily="34" charset="-122"/>
                  <a:ea typeface="微软雅黑" panose="020B0503020204020204" pitchFamily="34" charset="-122"/>
                </a:rPr>
                <a:t>上市时间</a:t>
              </a:r>
              <a:endParaRPr lang="zh-CN" altLang="en-US" sz="1600" b="1" dirty="0">
                <a:latin typeface="微软雅黑" panose="020B0503020204020204" pitchFamily="34" charset="-122"/>
                <a:ea typeface="微软雅黑" panose="020B0503020204020204" pitchFamily="34" charset="-122"/>
              </a:endParaRPr>
            </a:p>
          </p:txBody>
        </p:sp>
        <p:sp>
          <p:nvSpPr>
            <p:cNvPr id="89" name="矩形 88"/>
            <p:cNvSpPr/>
            <p:nvPr/>
          </p:nvSpPr>
          <p:spPr>
            <a:xfrm>
              <a:off x="2764855" y="5310813"/>
              <a:ext cx="1247492" cy="433757"/>
            </a:xfrm>
            <a:prstGeom prst="rect">
              <a:avLst/>
            </a:prstGeom>
          </p:spPr>
          <p:txBody>
            <a:bodyPr wrap="none" lIns="91448" tIns="45724" rIns="91448" bIns="45724">
              <a:spAutoFit/>
            </a:bodyPr>
            <a:lstStyle/>
            <a:p>
              <a:pPr algn="ctr" defTabSz="914400" fontAlgn="base">
                <a:spcBef>
                  <a:spcPct val="0"/>
                </a:spcBef>
                <a:spcAft>
                  <a:spcPct val="0"/>
                </a:spcAft>
              </a:pPr>
              <a:r>
                <a:rPr lang="en-US" altLang="zh-CN" sz="1400" dirty="0" smtClean="0">
                  <a:latin typeface="微软雅黑" panose="020B0503020204020204" pitchFamily="34" charset="-122"/>
                  <a:ea typeface="微软雅黑" panose="020B0503020204020204" pitchFamily="34" charset="-122"/>
                </a:rPr>
                <a:t>2019H1</a:t>
              </a:r>
              <a:endParaRPr lang="zh-CN" altLang="en-US" sz="1400" dirty="0">
                <a:latin typeface="微软雅黑" panose="020B0503020204020204" pitchFamily="34" charset="-122"/>
                <a:ea typeface="微软雅黑" panose="020B0503020204020204" pitchFamily="34" charset="-122"/>
              </a:endParaRPr>
            </a:p>
          </p:txBody>
        </p:sp>
        <p:sp>
          <p:nvSpPr>
            <p:cNvPr id="90" name="矩形 89"/>
            <p:cNvSpPr/>
            <p:nvPr/>
          </p:nvSpPr>
          <p:spPr>
            <a:xfrm>
              <a:off x="865276" y="3973251"/>
              <a:ext cx="1416924" cy="477131"/>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600" b="1" dirty="0" smtClean="0">
                  <a:latin typeface="微软雅黑" panose="020B0503020204020204" pitchFamily="34" charset="-122"/>
                  <a:ea typeface="微软雅黑" panose="020B0503020204020204" pitchFamily="34" charset="-122"/>
                </a:rPr>
                <a:t>产品型号</a:t>
              </a:r>
              <a:endParaRPr lang="zh-CN" altLang="en-US" sz="1600" b="1" dirty="0">
                <a:latin typeface="微软雅黑" panose="020B0503020204020204" pitchFamily="34" charset="-122"/>
                <a:ea typeface="微软雅黑" panose="020B0503020204020204" pitchFamily="34" charset="-122"/>
              </a:endParaRPr>
            </a:p>
          </p:txBody>
        </p:sp>
        <p:cxnSp>
          <p:nvCxnSpPr>
            <p:cNvPr id="91" name="直接连接符 90"/>
            <p:cNvCxnSpPr/>
            <p:nvPr/>
          </p:nvCxnSpPr>
          <p:spPr bwMode="auto">
            <a:xfrm>
              <a:off x="9433595" y="2940202"/>
              <a:ext cx="48138" cy="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 Box 25"/>
            <p:cNvSpPr txBox="1">
              <a:spLocks noChangeArrowheads="1"/>
            </p:cNvSpPr>
            <p:nvPr/>
          </p:nvSpPr>
          <p:spPr bwMode="auto">
            <a:xfrm>
              <a:off x="9166481" y="3948379"/>
              <a:ext cx="969623" cy="477131"/>
            </a:xfrm>
            <a:prstGeom prst="rect">
              <a:avLst/>
            </a:prstGeom>
          </p:spPr>
          <p:txBody>
            <a:bodyPr wrap="none" lIns="91448" tIns="45724" rIns="91448" bIns="45724">
              <a:spAutoFit/>
            </a:bodyPr>
            <a:lstStyle>
              <a:defPPr>
                <a:defRPr lang="en-US"/>
              </a:defPPr>
              <a:lvl1pPr algn="ctr" defTabSz="914400" fontAlgn="base">
                <a:spcBef>
                  <a:spcPct val="0"/>
                </a:spcBef>
                <a:spcAft>
                  <a:spcPct val="0"/>
                </a:spcAft>
                <a:defRPr sz="2000" b="1">
                  <a:solidFill>
                    <a:srgbClr val="C00000"/>
                  </a:solidFill>
                  <a:latin typeface="微软雅黑" panose="020B0503020204020204" pitchFamily="34" charset="-122"/>
                  <a:ea typeface="微软雅黑" panose="020B0503020204020204" pitchFamily="34" charset="-122"/>
                </a:defRPr>
              </a:lvl1pPr>
            </a:lstStyle>
            <a:p>
              <a:r>
                <a:rPr lang="en-US" altLang="zh-CN" sz="1400" b="0" dirty="0" smtClean="0">
                  <a:solidFill>
                    <a:schemeClr val="tx1"/>
                  </a:solidFill>
                </a:rPr>
                <a:t>2480</a:t>
              </a:r>
              <a:r>
                <a:rPr lang="en-US" altLang="zh-CN" sz="1600" b="0" dirty="0" smtClean="0"/>
                <a:t> </a:t>
              </a:r>
              <a:endParaRPr lang="en-US" altLang="zh-CN" sz="1600" b="0" dirty="0"/>
            </a:p>
          </p:txBody>
        </p:sp>
        <p:sp>
          <p:nvSpPr>
            <p:cNvPr id="93" name="AutoShape 12"/>
            <p:cNvSpPr>
              <a:spLocks noChangeArrowheads="1"/>
            </p:cNvSpPr>
            <p:nvPr/>
          </p:nvSpPr>
          <p:spPr bwMode="auto">
            <a:xfrm>
              <a:off x="8634286" y="1540217"/>
              <a:ext cx="2340000" cy="418336"/>
            </a:xfrm>
            <a:prstGeom prst="roundRect">
              <a:avLst>
                <a:gd name="adj" fmla="val 16667"/>
              </a:avLst>
            </a:prstGeom>
            <a:gradFill flip="none" rotWithShape="1">
              <a:gsLst>
                <a:gs pos="0">
                  <a:srgbClr val="4BACC6">
                    <a:lumMod val="20000"/>
                    <a:lumOff val="80000"/>
                  </a:srgbClr>
                </a:gs>
                <a:gs pos="100000">
                  <a:sysClr val="window" lastClr="FFFFFF">
                    <a:lumMod val="95000"/>
                  </a:sysClr>
                </a:gs>
              </a:gsLst>
              <a:path path="circle">
                <a:fillToRect l="50000" t="50000" r="50000" b="50000"/>
              </a:path>
              <a:tileRect/>
            </a:gradFill>
            <a:ln w="12700" algn="ctr">
              <a:solidFill>
                <a:srgbClr val="FFFFFF"/>
              </a:solidFill>
              <a:round/>
            </a:ln>
          </p:spPr>
          <p:txBody>
            <a:bodyPr lIns="81587" tIns="42416" rIns="81587" bIns="42416" anchor="ctr"/>
            <a:lstStyle/>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rPr>
                <a:t>2U4</a:t>
              </a:r>
              <a:r>
                <a:rPr kumimoji="1"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rPr>
                <a:t>路</a:t>
              </a:r>
              <a:endParaRPr kumimoji="1"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sp>
          <p:nvSpPr>
            <p:cNvPr id="94" name="矩形 93"/>
            <p:cNvSpPr/>
            <p:nvPr/>
          </p:nvSpPr>
          <p:spPr>
            <a:xfrm>
              <a:off x="9015119" y="4645712"/>
              <a:ext cx="1272340" cy="433757"/>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400" dirty="0" smtClean="0">
                  <a:latin typeface="微软雅黑" panose="020B0503020204020204" pitchFamily="34" charset="-122"/>
                  <a:ea typeface="微软雅黑" panose="020B0503020204020204" pitchFamily="34" charset="-122"/>
                </a:rPr>
                <a:t>高性能型</a:t>
              </a:r>
              <a:endParaRPr lang="zh-CN" altLang="en-US" sz="1400" dirty="0">
                <a:latin typeface="微软雅黑" panose="020B0503020204020204" pitchFamily="34" charset="-122"/>
                <a:ea typeface="微软雅黑" panose="020B0503020204020204" pitchFamily="34" charset="-122"/>
              </a:endParaRPr>
            </a:p>
          </p:txBody>
        </p:sp>
        <p:pic>
          <p:nvPicPr>
            <p:cNvPr id="95" name="d0e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37" y="2248578"/>
              <a:ext cx="2292894" cy="149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矩形 95"/>
            <p:cNvSpPr/>
            <p:nvPr/>
          </p:nvSpPr>
          <p:spPr>
            <a:xfrm>
              <a:off x="9027542" y="5310126"/>
              <a:ext cx="1247492" cy="433757"/>
            </a:xfrm>
            <a:prstGeom prst="rect">
              <a:avLst/>
            </a:prstGeom>
          </p:spPr>
          <p:txBody>
            <a:bodyPr wrap="none" lIns="91448" tIns="45724" rIns="91448" bIns="45724">
              <a:spAutoFit/>
            </a:bodyPr>
            <a:lstStyle/>
            <a:p>
              <a:pPr algn="ctr" defTabSz="914400" fontAlgn="base">
                <a:spcBef>
                  <a:spcPct val="0"/>
                </a:spcBef>
                <a:spcAft>
                  <a:spcPct val="0"/>
                </a:spcAft>
              </a:pPr>
              <a:r>
                <a:rPr lang="en-US" altLang="zh-CN" sz="1400" dirty="0" smtClean="0">
                  <a:latin typeface="微软雅黑" panose="020B0503020204020204" pitchFamily="34" charset="-122"/>
                  <a:ea typeface="微软雅黑" panose="020B0503020204020204" pitchFamily="34" charset="-122"/>
                </a:rPr>
                <a:t>2020Q1</a:t>
              </a:r>
              <a:endParaRPr lang="zh-CN" altLang="en-US" sz="1400" dirty="0">
                <a:latin typeface="微软雅黑" panose="020B0503020204020204" pitchFamily="34" charset="-122"/>
                <a:ea typeface="微软雅黑" panose="020B0503020204020204" pitchFamily="34" charset="-122"/>
              </a:endParaRPr>
            </a:p>
          </p:txBody>
        </p:sp>
        <p:cxnSp>
          <p:nvCxnSpPr>
            <p:cNvPr id="97" name="直接连接符 96"/>
            <p:cNvCxnSpPr/>
            <p:nvPr/>
          </p:nvCxnSpPr>
          <p:spPr>
            <a:xfrm flipV="1">
              <a:off x="8227030" y="2226220"/>
              <a:ext cx="0" cy="334800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grpSp>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5361" y="4301076"/>
            <a:ext cx="4745153" cy="2669149"/>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9201" y="373969"/>
            <a:ext cx="9831600" cy="640800"/>
          </a:xfrm>
        </p:spPr>
        <p:txBody>
          <a:bodyPr/>
          <a:lstStyle/>
          <a:p>
            <a:r>
              <a:rPr lang="en-US" altLang="zh-CN" dirty="0" smtClean="0"/>
              <a:t>2280</a:t>
            </a:r>
            <a:r>
              <a:rPr lang="zh-CN" altLang="en-US" dirty="0" smtClean="0"/>
              <a:t>均衡型规格与亮点</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3412" y="1414226"/>
            <a:ext cx="3816424" cy="2302112"/>
          </a:xfrm>
          <a:prstGeom prst="rect">
            <a:avLst/>
          </a:prstGeom>
        </p:spPr>
      </p:pic>
      <p:sp>
        <p:nvSpPr>
          <p:cNvPr id="5"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latin typeface="微软雅黑" panose="020B0503020204020204" pitchFamily="34" charset="-122"/>
              <a:ea typeface="微软雅黑" panose="020B0503020204020204" pitchFamily="34" charset="-122"/>
            </a:endParaRPr>
          </a:p>
        </p:txBody>
      </p:sp>
      <p:sp>
        <p:nvSpPr>
          <p:cNvPr id="6" name="矩形 5"/>
          <p:cNvSpPr/>
          <p:nvPr/>
        </p:nvSpPr>
        <p:spPr bwMode="auto">
          <a:xfrm>
            <a:off x="1543237" y="4062704"/>
            <a:ext cx="2379567" cy="1890998"/>
          </a:xfrm>
          <a:prstGeom prst="rect">
            <a:avLst/>
          </a:prstGeom>
          <a:solidFill>
            <a:srgbClr val="F9F9F9"/>
          </a:solidFill>
          <a:ln>
            <a:solidFill>
              <a:sysClr val="window" lastClr="FFFFFF">
                <a:lumMod val="75000"/>
              </a:sys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t" anchorCtr="0" compatLnSpc="1"/>
          <a:lstStyle/>
          <a:p>
            <a:pPr marL="0" marR="0" lvl="0" indent="0" defTabSz="91440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2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Text Box 70"/>
          <p:cNvSpPr txBox="1">
            <a:spLocks noChangeArrowheads="1"/>
          </p:cNvSpPr>
          <p:nvPr/>
        </p:nvSpPr>
        <p:spPr bwMode="auto">
          <a:xfrm>
            <a:off x="1078780" y="1292786"/>
            <a:ext cx="460421" cy="4660916"/>
          </a:xfrm>
          <a:prstGeom prst="roundRect">
            <a:avLst>
              <a:gd name="adj" fmla="val 0"/>
            </a:avLst>
          </a:prstGeom>
          <a:solidFill>
            <a:srgbClr val="00B0F0"/>
          </a:solidFill>
          <a:ln w="9525" algn="ctr">
            <a:solidFill>
              <a:schemeClr val="bg1">
                <a:lumMod val="85000"/>
              </a:schemeClr>
            </a:solidFill>
            <a:miter lim="800000"/>
          </a:ln>
        </p:spPr>
        <p:txBody>
          <a:bodyPr vert="eaVert" lIns="59367" tIns="29684" rIns="59367" bIns="29684" anchor="ctr" anchorCtr="1"/>
          <a:lstStyle/>
          <a:p>
            <a:pPr algn="ctr" defTabSz="600710" fontAlgn="base">
              <a:spcBef>
                <a:spcPct val="50000"/>
              </a:spcBef>
              <a:spcAft>
                <a:spcPct val="0"/>
              </a:spcAft>
            </a:pPr>
            <a:r>
              <a:rPr lang="en-US" altLang="zh-CN" sz="1600" b="1" dirty="0" smtClean="0">
                <a:solidFill>
                  <a:schemeClr val="bg1"/>
                </a:solidFill>
                <a:latin typeface="微软雅黑" panose="020B0503020204020204" pitchFamily="34" charset="-122"/>
                <a:ea typeface="微软雅黑" panose="020B0503020204020204" pitchFamily="34" charset="-122"/>
              </a:rPr>
              <a:t>2280</a:t>
            </a:r>
            <a:r>
              <a:rPr lang="zh-CN" altLang="en-US" sz="1600" b="1" dirty="0" smtClean="0">
                <a:solidFill>
                  <a:schemeClr val="bg1"/>
                </a:solidFill>
                <a:latin typeface="微软雅黑" panose="020B0503020204020204" pitchFamily="34" charset="-122"/>
                <a:ea typeface="微软雅黑" panose="020B0503020204020204" pitchFamily="34" charset="-122"/>
              </a:rPr>
              <a:t>型号</a:t>
            </a:r>
            <a:r>
              <a:rPr lang="zh-CN" altLang="en-US" sz="16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图</a:t>
            </a:r>
            <a:endParaRPr lang="en-US" altLang="zh-CN"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1543237" y="1292784"/>
            <a:ext cx="2385409" cy="395269"/>
          </a:xfrm>
          <a:prstGeom prst="rect">
            <a:avLst/>
          </a:prstGeom>
          <a:solidFill>
            <a:sysClr val="window" lastClr="FFFFFF">
              <a:lumMod val="85000"/>
            </a:sys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lstStyle/>
          <a:p>
            <a:pPr marL="0" marR="0" lvl="0" indent="0" algn="ctr" defTabSz="914400" eaLnBrk="1" fontAlgn="base" latinLnBrk="0" hangingPunct="1">
              <a:lnSpc>
                <a:spcPct val="100000"/>
              </a:lnSpc>
              <a:spcBef>
                <a:spcPct val="0"/>
              </a:spcBef>
              <a:spcAft>
                <a:spcPct val="0"/>
              </a:spcAft>
              <a:buClr>
                <a:srgbClr val="CC9900"/>
              </a:buClr>
              <a:buSzTx/>
              <a:buFontTx/>
              <a:buNone/>
              <a:defRPr/>
            </a:pP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前视图</a:t>
            </a:r>
            <a:endPar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1543237" y="3738043"/>
            <a:ext cx="2385409" cy="395269"/>
          </a:xfrm>
          <a:prstGeom prst="rect">
            <a:avLst/>
          </a:prstGeom>
          <a:solidFill>
            <a:sysClr val="window" lastClr="FFFFFF">
              <a:lumMod val="85000"/>
            </a:sys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lstStyle/>
          <a:p>
            <a:pPr marL="0" marR="0" lvl="0" indent="0" algn="ctr" defTabSz="914400" eaLnBrk="1" fontAlgn="base" latinLnBrk="0" hangingPunct="1">
              <a:lnSpc>
                <a:spcPct val="100000"/>
              </a:lnSpc>
              <a:spcBef>
                <a:spcPct val="0"/>
              </a:spcBef>
              <a:spcAft>
                <a:spcPct val="0"/>
              </a:spcAft>
              <a:buClr>
                <a:srgbClr val="CC9900"/>
              </a:buClr>
              <a:buSzTx/>
              <a:buFontTx/>
              <a:buNone/>
              <a:defRPr/>
            </a:pP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后视图</a:t>
            </a:r>
            <a:endPar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2" name="表格 11"/>
          <p:cNvGraphicFramePr>
            <a:graphicFrameLocks noGrp="1"/>
          </p:cNvGraphicFramePr>
          <p:nvPr>
            <p:custDataLst>
              <p:tags r:id="rId2"/>
            </p:custDataLst>
          </p:nvPr>
        </p:nvGraphicFramePr>
        <p:xfrm>
          <a:off x="3928646" y="1287992"/>
          <a:ext cx="7531950" cy="4839970"/>
        </p:xfrm>
        <a:graphic>
          <a:graphicData uri="http://schemas.openxmlformats.org/drawingml/2006/table">
            <a:tbl>
              <a:tblPr firstRow="1" bandRow="1"/>
              <a:tblGrid>
                <a:gridCol w="979222"/>
                <a:gridCol w="3132348"/>
                <a:gridCol w="3420380"/>
              </a:tblGrid>
              <a:tr h="448639">
                <a:tc>
                  <a:txBody>
                    <a:bodyPr/>
                    <a:lstStyle>
                      <a:lvl1pPr marL="0" algn="l" defTabSz="1188085" rtl="0" eaLnBrk="1" latinLnBrk="0" hangingPunct="1">
                        <a:defRPr sz="2340" b="1"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b="1"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b="1"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b="1"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b="1"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b="1"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b="1"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b="1"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b="1" kern="1200">
                          <a:solidFill>
                            <a:schemeClr val="lt1"/>
                          </a:solidFill>
                          <a:latin typeface="Arial" panose="020B0604020202020204"/>
                          <a:ea typeface="微软雅黑" panose="020B0503020204020204" pitchFamily="34" charset="-122"/>
                        </a:defRPr>
                      </a:lvl9pPr>
                    </a:lstStyle>
                    <a:p>
                      <a:pPr algn="ct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型号</a:t>
                      </a:r>
                      <a:endParaRPr lang="zh-CN" altLang="en-US" sz="1600" b="1" kern="12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1188085" rtl="0" eaLnBrk="1" latinLnBrk="0" hangingPunct="1">
                        <a:defRPr sz="2340" b="1"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b="1"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b="1"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b="1"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b="1"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b="1"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b="1"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b="1"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b="1" kern="1200">
                          <a:solidFill>
                            <a:schemeClr val="lt1"/>
                          </a:solidFill>
                          <a:latin typeface="Arial" panose="020B0604020202020204"/>
                          <a:ea typeface="微软雅黑" panose="020B0503020204020204" pitchFamily="34" charset="-122"/>
                        </a:defRPr>
                      </a:lvl9pPr>
                    </a:lstStyle>
                    <a:p>
                      <a:pPr marL="0" marR="0" indent="0" algn="ctr" defTabSz="1219200" rtl="0" eaLnBrk="1" fontAlgn="auto" latinLnBrk="0" hangingPunct="1">
                        <a:lnSpc>
                          <a:spcPct val="100000"/>
                        </a:lnSpc>
                        <a:spcBef>
                          <a:spcPts val="0"/>
                        </a:spcBef>
                        <a:spcAft>
                          <a:spcPts val="0"/>
                        </a:spcAft>
                        <a:buClrTx/>
                        <a:buSzTx/>
                        <a:buFontTx/>
                        <a:buNone/>
                        <a:defRPr/>
                      </a:pPr>
                      <a:r>
                        <a:rPr lang="en-US" altLang="zh-CN" sz="1600" b="1" dirty="0" smtClean="0">
                          <a:solidFill>
                            <a:schemeClr val="tx1"/>
                          </a:solidFill>
                          <a:latin typeface="微软雅黑" panose="020B0503020204020204" pitchFamily="34" charset="-122"/>
                          <a:ea typeface="微软雅黑" panose="020B0503020204020204" pitchFamily="34" charset="-122"/>
                        </a:rPr>
                        <a:t>2280</a:t>
                      </a:r>
                      <a:endPar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1219200" rtl="0" eaLnBrk="1" fontAlgn="auto" latinLnBrk="0" hangingPunct="1">
                        <a:lnSpc>
                          <a:spcPct val="100000"/>
                        </a:lnSpc>
                        <a:spcBef>
                          <a:spcPts val="0"/>
                        </a:spcBef>
                        <a:spcAft>
                          <a:spcPts val="0"/>
                        </a:spcAft>
                        <a:buClrTx/>
                        <a:buSzTx/>
                        <a:buFontTx/>
                        <a:buNone/>
                        <a:defRPr/>
                      </a:pP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主要特点</a:t>
                      </a:r>
                      <a:endPar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20659">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ctr" fontAlgn="t"/>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形态</a:t>
                      </a:r>
                      <a:endParaRPr 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l" fontAlgn="t"/>
                      <a:r>
                        <a:rPr lang="en-US" sz="1200" b="0" i="0" u="none" strike="noStrike" dirty="0" smtClean="0">
                          <a:solidFill>
                            <a:srgbClr val="000000"/>
                          </a:solidFill>
                          <a:latin typeface="微软雅黑" panose="020B0503020204020204" pitchFamily="34" charset="-122"/>
                          <a:ea typeface="微软雅黑" panose="020B0503020204020204" pitchFamily="34" charset="-122"/>
                        </a:rPr>
                        <a:t>2</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U2</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路</a:t>
                      </a:r>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10">
                  <a:txBody>
                    <a:bodyPr/>
                    <a:lstStyle/>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高性能</a:t>
                      </a:r>
                      <a:endParaRPr lang="en-US" altLang="zh-CN" sz="14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鲲鹏</a:t>
                      </a:r>
                      <a:r>
                        <a:rPr lang="en-US" altLang="zh-CN" sz="1200" kern="0" dirty="0" smtClean="0">
                          <a:latin typeface="微软雅黑" panose="020B0503020204020204" pitchFamily="34" charset="-122"/>
                          <a:ea typeface="微软雅黑" panose="020B0503020204020204" pitchFamily="34" charset="-122"/>
                        </a:rPr>
                        <a:t>920</a:t>
                      </a:r>
                      <a:r>
                        <a:rPr lang="zh-CN" altLang="en-US" sz="1200" kern="0" dirty="0" smtClean="0">
                          <a:latin typeface="微软雅黑" panose="020B0503020204020204" pitchFamily="34" charset="-122"/>
                          <a:ea typeface="微软雅黑" panose="020B0503020204020204" pitchFamily="34" charset="-122"/>
                        </a:rPr>
                        <a:t>处理器，性能比肩</a:t>
                      </a:r>
                      <a:r>
                        <a:rPr lang="en-US" altLang="zh-CN" sz="1200" kern="0" dirty="0" smtClean="0">
                          <a:latin typeface="微软雅黑" panose="020B0503020204020204" pitchFamily="34" charset="-122"/>
                          <a:ea typeface="微软雅黑" panose="020B0503020204020204" pitchFamily="34" charset="-122"/>
                        </a:rPr>
                        <a:t>x86</a:t>
                      </a:r>
                      <a:r>
                        <a:rPr lang="zh-CN" altLang="en-US" sz="1200" kern="0" dirty="0" smtClean="0">
                          <a:latin typeface="微软雅黑" panose="020B0503020204020204" pitchFamily="34" charset="-122"/>
                          <a:ea typeface="微软雅黑" panose="020B0503020204020204" pitchFamily="34" charset="-122"/>
                        </a:rPr>
                        <a:t>高端型号</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en-US" altLang="zh-CN" sz="1200" kern="0" dirty="0" smtClean="0">
                          <a:latin typeface="微软雅黑" panose="020B0503020204020204" pitchFamily="34" charset="-122"/>
                          <a:ea typeface="微软雅黑" panose="020B0503020204020204" pitchFamily="34" charset="-122"/>
                        </a:rPr>
                        <a:t>8</a:t>
                      </a:r>
                      <a:r>
                        <a:rPr lang="zh-CN" altLang="en-US" sz="1200" kern="0" dirty="0" smtClean="0">
                          <a:latin typeface="微软雅黑" panose="020B0503020204020204" pitchFamily="34" charset="-122"/>
                          <a:ea typeface="微软雅黑" panose="020B0503020204020204" pitchFamily="34" charset="-122"/>
                        </a:rPr>
                        <a:t>通道内存技术，支持</a:t>
                      </a:r>
                      <a:r>
                        <a:rPr lang="en-US" altLang="zh-CN" sz="1200" kern="0" dirty="0" smtClean="0">
                          <a:latin typeface="微软雅黑" panose="020B0503020204020204" pitchFamily="34" charset="-122"/>
                          <a:ea typeface="微软雅黑" panose="020B0503020204020204" pitchFamily="34" charset="-122"/>
                        </a:rPr>
                        <a:t>32</a:t>
                      </a:r>
                      <a:r>
                        <a:rPr lang="zh-CN" altLang="en-US" sz="1200" kern="0" dirty="0" smtClean="0">
                          <a:latin typeface="微软雅黑" panose="020B0503020204020204" pitchFamily="34" charset="-122"/>
                          <a:ea typeface="微软雅黑" panose="020B0503020204020204" pitchFamily="34" charset="-122"/>
                        </a:rPr>
                        <a:t>个</a:t>
                      </a:r>
                      <a:r>
                        <a:rPr lang="en-US" altLang="zh-CN" sz="1200" kern="0" dirty="0" smtClean="0">
                          <a:latin typeface="微软雅黑" panose="020B0503020204020204" pitchFamily="34" charset="-122"/>
                          <a:ea typeface="微软雅黑" panose="020B0503020204020204" pitchFamily="34" charset="-122"/>
                        </a:rPr>
                        <a:t>DDR4</a:t>
                      </a:r>
                      <a:r>
                        <a:rPr lang="zh-CN" altLang="en-US" sz="1200" kern="0" dirty="0" smtClean="0">
                          <a:latin typeface="微软雅黑" panose="020B0503020204020204" pitchFamily="34" charset="-122"/>
                          <a:ea typeface="微软雅黑" panose="020B0503020204020204" pitchFamily="34" charset="-122"/>
                        </a:rPr>
                        <a:t>内存插槽，最高内存容量可达</a:t>
                      </a:r>
                      <a:r>
                        <a:rPr lang="en-US" altLang="zh-CN" sz="1200" kern="0" dirty="0" smtClean="0">
                          <a:latin typeface="微软雅黑" panose="020B0503020204020204" pitchFamily="34" charset="-122"/>
                          <a:ea typeface="微软雅黑" panose="020B0503020204020204" pitchFamily="34" charset="-122"/>
                        </a:rPr>
                        <a:t>4TB</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支持华为</a:t>
                      </a:r>
                      <a:r>
                        <a:rPr lang="en-US" altLang="zh-CN" sz="1200" kern="0" dirty="0" smtClean="0">
                          <a:latin typeface="微软雅黑" panose="020B0503020204020204" pitchFamily="34" charset="-122"/>
                          <a:ea typeface="微软雅黑" panose="020B0503020204020204" pitchFamily="34" charset="-122"/>
                        </a:rPr>
                        <a:t>Atlas 300 AI</a:t>
                      </a:r>
                      <a:r>
                        <a:rPr lang="zh-CN" altLang="en-US" sz="1200" kern="0" dirty="0" smtClean="0">
                          <a:latin typeface="微软雅黑" panose="020B0503020204020204" pitchFamily="34" charset="-122"/>
                          <a:ea typeface="微软雅黑" panose="020B0503020204020204" pitchFamily="34" charset="-122"/>
                        </a:rPr>
                        <a:t>加速卡、</a:t>
                      </a:r>
                      <a:r>
                        <a:rPr lang="en-US" altLang="zh-CN" sz="1200" kern="0" dirty="0" smtClean="0">
                          <a:latin typeface="微软雅黑" panose="020B0503020204020204" pitchFamily="34" charset="-122"/>
                          <a:ea typeface="微软雅黑" panose="020B0503020204020204" pitchFamily="34" charset="-122"/>
                        </a:rPr>
                        <a:t>ES3000 V5 </a:t>
                      </a:r>
                      <a:r>
                        <a:rPr lang="en-US" altLang="zh-CN" sz="1200" kern="0" dirty="0" err="1" smtClean="0">
                          <a:latin typeface="微软雅黑" panose="020B0503020204020204" pitchFamily="34" charset="-122"/>
                          <a:ea typeface="微软雅黑" panose="020B0503020204020204" pitchFamily="34" charset="-122"/>
                        </a:rPr>
                        <a:t>NVMe</a:t>
                      </a:r>
                      <a:r>
                        <a:rPr lang="en-US" altLang="zh-CN" sz="1200" kern="0" dirty="0" smtClean="0">
                          <a:latin typeface="微软雅黑" panose="020B0503020204020204" pitchFamily="34" charset="-122"/>
                          <a:ea typeface="微软雅黑" panose="020B0503020204020204" pitchFamily="34" charset="-122"/>
                        </a:rPr>
                        <a:t> SSD</a:t>
                      </a:r>
                      <a:endParaRPr lang="en-US" altLang="zh-CN" sz="1200" kern="0" dirty="0" smtClean="0">
                        <a:latin typeface="微软雅黑" panose="020B0503020204020204" pitchFamily="34" charset="-122"/>
                        <a:ea typeface="微软雅黑" panose="020B0503020204020204" pitchFamily="34" charset="-122"/>
                      </a:endParaRPr>
                    </a:p>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灵活适配</a:t>
                      </a:r>
                      <a:endParaRPr lang="en-US" altLang="zh-CN" sz="1400" kern="0" dirty="0" smtClean="0">
                        <a:latin typeface="微软雅黑" panose="020B0503020204020204" pitchFamily="34" charset="-122"/>
                        <a:ea typeface="微软雅黑" panose="020B0503020204020204" pitchFamily="34" charset="-122"/>
                      </a:endParaRPr>
                    </a:p>
                    <a:p>
                      <a:pPr marL="352425" lvl="1" indent="-171450"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支持多个</a:t>
                      </a:r>
                      <a:r>
                        <a:rPr lang="en-US" altLang="zh-CN" sz="1200" kern="0" dirty="0" smtClean="0">
                          <a:latin typeface="微软雅黑" panose="020B0503020204020204" pitchFamily="34" charset="-122"/>
                          <a:ea typeface="微软雅黑" panose="020B0503020204020204" pitchFamily="34" charset="-122"/>
                        </a:rPr>
                        <a:t>IO</a:t>
                      </a:r>
                      <a:r>
                        <a:rPr lang="zh-CN" altLang="en-US" sz="1200" kern="0" dirty="0" smtClean="0">
                          <a:latin typeface="微软雅黑" panose="020B0503020204020204" pitchFamily="34" charset="-122"/>
                          <a:ea typeface="微软雅黑" panose="020B0503020204020204" pitchFamily="34" charset="-122"/>
                        </a:rPr>
                        <a:t>模组，实现丰富的硬盘配置</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支持板载的灵活网卡，支持</a:t>
                      </a:r>
                      <a:r>
                        <a:rPr lang="en-US" altLang="zh-CN" sz="1200" kern="0" dirty="0" smtClean="0">
                          <a:latin typeface="微软雅黑" panose="020B0503020204020204" pitchFamily="34" charset="-122"/>
                          <a:ea typeface="微软雅黑" panose="020B0503020204020204" pitchFamily="34" charset="-122"/>
                        </a:rPr>
                        <a:t>GE/10GE/25GE</a:t>
                      </a:r>
                      <a:r>
                        <a:rPr lang="zh-CN" altLang="en-US" sz="1200" kern="0" dirty="0" smtClean="0">
                          <a:latin typeface="微软雅黑" panose="020B0503020204020204" pitchFamily="34" charset="-122"/>
                          <a:ea typeface="微软雅黑" panose="020B0503020204020204" pitchFamily="34" charset="-122"/>
                        </a:rPr>
                        <a:t>，实现不同网络配置，</a:t>
                      </a:r>
                      <a:endParaRPr lang="en-US" altLang="zh-CN" sz="1200" kern="0" dirty="0" smtClean="0">
                        <a:latin typeface="微软雅黑" panose="020B0503020204020204" pitchFamily="34" charset="-122"/>
                        <a:ea typeface="微软雅黑" panose="020B0503020204020204" pitchFamily="34" charset="-122"/>
                      </a:endParaRPr>
                    </a:p>
                    <a:p>
                      <a:pPr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安全可靠</a:t>
                      </a:r>
                      <a:endParaRPr lang="en-US" altLang="zh-CN" sz="1400" b="1"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采用华为</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全自研计算芯片</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整机器件实现</a:t>
                      </a:r>
                      <a:r>
                        <a:rPr lang="zh-CN" altLang="en-US" sz="1200" kern="0" dirty="0" smtClean="0">
                          <a:latin typeface="微软雅黑" panose="020B0503020204020204" pitchFamily="34" charset="-122"/>
                          <a:ea typeface="微软雅黑" panose="020B0503020204020204" pitchFamily="34" charset="-122"/>
                        </a:rPr>
                        <a:t>全</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国产化，保障可持续供应</a:t>
                      </a:r>
                      <a:endParaRPr kumimoji="0" lang="en-US" altLang="zh-CN"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algn="l" fontAlgn="t"/>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6289">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ctr" fontAlgn="t"/>
                      <a:r>
                        <a:rPr lang="en-US" altLang="zh-CN" sz="1200" b="1" i="0" u="none" strike="noStrike" dirty="0" smtClean="0">
                          <a:solidFill>
                            <a:srgbClr val="000000"/>
                          </a:solidFill>
                          <a:latin typeface="微软雅黑" panose="020B0503020204020204" pitchFamily="34" charset="-122"/>
                          <a:ea typeface="微软雅黑" panose="020B0503020204020204" pitchFamily="34" charset="-122"/>
                        </a:rPr>
                        <a:t>CPU</a:t>
                      </a:r>
                      <a:endParaRPr 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219200" rtl="0" eaLnBrk="1" fontAlgn="t" latinLnBrk="0" hangingPunct="1">
                        <a:lnSpc>
                          <a:spcPct val="100000"/>
                        </a:lnSpc>
                        <a:spcBef>
                          <a:spcPts val="0"/>
                        </a:spcBef>
                        <a:spcAft>
                          <a:spcPts val="0"/>
                        </a:spcAft>
                        <a:buClrTx/>
                        <a:buSzTx/>
                        <a:buFontTx/>
                        <a:buNone/>
                        <a:defRPr/>
                      </a:pP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2</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*鲲鹏</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920</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处理器，可支持</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32,48,64</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核可选，</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p>
                      <a:pPr marL="0" marR="0" indent="0" algn="l" defTabSz="1219200" rtl="0" eaLnBrk="1" fontAlgn="t" latinLnBrk="0" hangingPunct="1">
                        <a:lnSpc>
                          <a:spcPct val="100000"/>
                        </a:lnSpc>
                        <a:spcBef>
                          <a:spcPts val="0"/>
                        </a:spcBef>
                        <a:spcAft>
                          <a:spcPts val="0"/>
                        </a:spcAft>
                        <a:buClrTx/>
                        <a:buSzTx/>
                        <a:buFontTx/>
                        <a:buNone/>
                        <a:defRPr/>
                      </a:pP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主频</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2.6GHz</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a:t>
                      </a:r>
                      <a:r>
                        <a:rPr lang="zh-CN" altLang="zh-CN" sz="1200" b="0" i="0" u="none" strike="noStrike" kern="1200" baseline="0" dirty="0" smtClean="0">
                          <a:solidFill>
                            <a:srgbClr val="000000"/>
                          </a:solidFill>
                          <a:latin typeface="微软雅黑" panose="020B0503020204020204" pitchFamily="34" charset="-122"/>
                          <a:ea typeface="微软雅黑" panose="020B0503020204020204" pitchFamily="34" charset="-122"/>
                          <a:cs typeface="+mn-cs"/>
                        </a:rPr>
                        <a:t>最高支持</a:t>
                      </a:r>
                      <a:r>
                        <a:rPr lang="en-US" altLang="zh-CN" sz="1200" b="0" i="0" u="none" strike="noStrike" kern="1200" baseline="0" dirty="0" smtClean="0">
                          <a:solidFill>
                            <a:srgbClr val="000000"/>
                          </a:solidFill>
                          <a:latin typeface="微软雅黑" panose="020B0503020204020204" pitchFamily="34" charset="-122"/>
                          <a:ea typeface="微软雅黑" panose="020B0503020204020204" pitchFamily="34" charset="-122"/>
                          <a:cs typeface="+mn-cs"/>
                        </a:rPr>
                        <a:t>180W</a:t>
                      </a:r>
                      <a:endParaRPr lang="en-US" altLang="zh-CN" sz="1200" b="0" i="0" u="none" strike="noStrike" kern="1200" baseline="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6493">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ctr" fontAlgn="t"/>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内存</a:t>
                      </a:r>
                      <a:endParaRPr 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219200" rtl="0" eaLnBrk="1" fontAlgn="t" latinLnBrk="0" hangingPunct="1">
                        <a:lnSpc>
                          <a:spcPct val="100000"/>
                        </a:lnSpc>
                        <a:spcBef>
                          <a:spcPts val="0"/>
                        </a:spcBef>
                        <a:spcAft>
                          <a:spcPts val="0"/>
                        </a:spcAft>
                        <a:buClrTx/>
                        <a:buSzTx/>
                        <a:buFontTx/>
                        <a:buNone/>
                        <a:defRPr/>
                      </a:pP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32</a:t>
                      </a:r>
                      <a:r>
                        <a:rPr lang="zh-CN"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DDR4 DIMM</a:t>
                      </a:r>
                      <a:r>
                        <a:rPr lang="zh-CN"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，最高</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2933MT/s</a:t>
                      </a:r>
                      <a:r>
                        <a:rPr lang="zh-CN" altLang="en-US"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，最大内存</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4TB</a:t>
                      </a:r>
                      <a:endPar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58715">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本地存储</a:t>
                      </a:r>
                      <a:endParaRPr lang="en-US" altLang="zh-CN" sz="1200" b="1"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87630" indent="-87630" algn="l" fontAlgn="t">
                        <a:buFont typeface="Arial" panose="020B0604020202020204" pitchFamily="34" charset="0"/>
                        <a:buChar char="•"/>
                      </a:pP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16*3.5</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SAS/SATA HDD</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硬盘</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p>
                      <a:pPr marL="87630" marR="0" indent="-87630" algn="l" defTabSz="1219200" rtl="0" eaLnBrk="1" fontAlgn="t" latinLnBrk="0" hangingPunct="1">
                        <a:lnSpc>
                          <a:spcPct val="100000"/>
                        </a:lnSpc>
                        <a:spcBef>
                          <a:spcPts val="0"/>
                        </a:spcBef>
                        <a:spcAft>
                          <a:spcPts val="0"/>
                        </a:spcAft>
                        <a:buClrTx/>
                        <a:buSzTx/>
                        <a:buFont typeface="Arial" panose="020B0604020202020204" pitchFamily="34" charset="0"/>
                        <a:buChar char="•"/>
                        <a:defRPr/>
                      </a:pP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27*2.5</a:t>
                      </a:r>
                      <a:r>
                        <a:rPr lang="zh-CN" altLang="en-US"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S</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AS/SATA HDD</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硬盘</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p>
                      <a:pPr marL="87630" marR="0" lvl="0" indent="-87630" algn="l" defTabSz="1219200" rtl="0" eaLnBrk="1" fontAlgn="t" latinLnBrk="0" hangingPunct="1">
                        <a:lnSpc>
                          <a:spcPct val="100000"/>
                        </a:lnSpc>
                        <a:spcBef>
                          <a:spcPts val="0"/>
                        </a:spcBef>
                        <a:spcAft>
                          <a:spcPts val="0"/>
                        </a:spcAft>
                        <a:buClrTx/>
                        <a:buSzTx/>
                        <a:buFont typeface="Arial" panose="020B0604020202020204" pitchFamily="34" charset="0"/>
                        <a:buChar char="•"/>
                        <a:defRPr/>
                      </a:pP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16*3.5” </a:t>
                      </a:r>
                      <a:r>
                        <a:rPr lang="en-US" altLang="zh-CN" sz="12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NVMe</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 SSD</a:t>
                      </a:r>
                      <a:r>
                        <a:rPr lang="zh-CN" altLang="en-US"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硬盘</a:t>
                      </a:r>
                      <a:endPar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7350">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en-US" altLang="zh-CN" sz="1200" b="1" i="0" u="none" strike="noStrike" dirty="0" smtClean="0">
                          <a:solidFill>
                            <a:srgbClr val="000000"/>
                          </a:solidFill>
                          <a:latin typeface="微软雅黑" panose="020B0503020204020204" pitchFamily="34" charset="-122"/>
                          <a:ea typeface="微软雅黑" panose="020B0503020204020204" pitchFamily="34" charset="-122"/>
                        </a:rPr>
                        <a:t>RAID</a:t>
                      </a:r>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支持</a:t>
                      </a:r>
                      <a:endParaRPr lang="en-US" altLang="zh-CN" sz="1200" b="1"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l" fontAlgn="t"/>
                      <a:r>
                        <a:rPr lang="en-US" sz="1200" b="0" i="0" u="none" strike="noStrike" dirty="0" smtClean="0">
                          <a:solidFill>
                            <a:srgbClr val="000000"/>
                          </a:solidFill>
                          <a:latin typeface="微软雅黑" panose="020B0503020204020204" pitchFamily="34" charset="-122"/>
                          <a:ea typeface="微软雅黑" panose="020B0503020204020204" pitchFamily="34" charset="-122"/>
                        </a:rPr>
                        <a:t>RAID0/1/10/1E/5/50/6/60</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等</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9800">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en-US" altLang="zh-CN" sz="1200" b="1" dirty="0" smtClean="0">
                          <a:solidFill>
                            <a:schemeClr val="tx1"/>
                          </a:solidFill>
                          <a:latin typeface="微软雅黑" panose="020B0503020204020204" pitchFamily="34" charset="-122"/>
                          <a:ea typeface="微软雅黑" panose="020B0503020204020204" pitchFamily="34" charset="-122"/>
                        </a:rPr>
                        <a:t>PCIe</a:t>
                      </a:r>
                      <a:r>
                        <a:rPr lang="zh-CN" altLang="en-US" sz="1200" b="1" dirty="0" smtClean="0">
                          <a:solidFill>
                            <a:schemeClr val="tx1"/>
                          </a:solidFill>
                          <a:latin typeface="微软雅黑" panose="020B0503020204020204" pitchFamily="34" charset="-122"/>
                          <a:ea typeface="微软雅黑" panose="020B0503020204020204" pitchFamily="34" charset="-122"/>
                        </a:rPr>
                        <a:t>扩展</a:t>
                      </a:r>
                      <a:endParaRPr lang="zh-CN" altLang="en-US" sz="1200" b="1" dirty="0" smtClean="0">
                        <a:solidFill>
                          <a:schemeClr val="tx1"/>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219200" rtl="0" eaLnBrk="1" fontAlgn="t" latinLnBrk="0" hangingPunct="1">
                        <a:lnSpc>
                          <a:spcPct val="100000"/>
                        </a:lnSpc>
                        <a:spcBef>
                          <a:spcPts val="0"/>
                        </a:spcBef>
                        <a:spcAft>
                          <a:spcPts val="0"/>
                        </a:spcAft>
                        <a:buClrTx/>
                        <a:buSzTx/>
                        <a:buFontTx/>
                        <a:buNone/>
                        <a:defRPr/>
                      </a:pP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最多</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8</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a:t>
                      </a:r>
                      <a:r>
                        <a:rPr lang="en-US" altLang="zh-CN" sz="1200" b="0" i="0" u="none" strike="noStrike" dirty="0" err="1" smtClean="0">
                          <a:solidFill>
                            <a:srgbClr val="000000"/>
                          </a:solidFill>
                          <a:latin typeface="微软雅黑" panose="020B0503020204020204" pitchFamily="34" charset="-122"/>
                          <a:ea typeface="微软雅黑" panose="020B0503020204020204" pitchFamily="34" charset="-122"/>
                        </a:rPr>
                        <a:t>PCIe</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 4.0 x8</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或</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3</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a:t>
                      </a:r>
                      <a:r>
                        <a:rPr lang="en-US" altLang="zh-CN" sz="1200" b="0" i="0" u="none" strike="noStrike" dirty="0" err="1" smtClean="0">
                          <a:solidFill>
                            <a:srgbClr val="000000"/>
                          </a:solidFill>
                          <a:latin typeface="微软雅黑" panose="020B0503020204020204" pitchFamily="34" charset="-122"/>
                          <a:ea typeface="微软雅黑" panose="020B0503020204020204" pitchFamily="34" charset="-122"/>
                        </a:rPr>
                        <a:t>PCIe</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 4.0 x16 + 2</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a:t>
                      </a:r>
                      <a:r>
                        <a:rPr lang="en-US" altLang="zh-CN" sz="1200" b="0" i="0" u="none" strike="noStrike" dirty="0" err="1" smtClean="0">
                          <a:solidFill>
                            <a:srgbClr val="000000"/>
                          </a:solidFill>
                          <a:latin typeface="微软雅黑" panose="020B0503020204020204" pitchFamily="34" charset="-122"/>
                          <a:ea typeface="微软雅黑" panose="020B0503020204020204" pitchFamily="34" charset="-122"/>
                        </a:rPr>
                        <a:t>PCIe</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 4.0 x8</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标准插槽 </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3193">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zh-CN" altLang="en-US" sz="1200" b="1" dirty="0" smtClean="0">
                          <a:solidFill>
                            <a:schemeClr val="tx1"/>
                          </a:solidFill>
                          <a:latin typeface="微软雅黑" panose="020B0503020204020204" pitchFamily="34" charset="-122"/>
                          <a:ea typeface="微软雅黑" panose="020B0503020204020204" pitchFamily="34" charset="-122"/>
                        </a:rPr>
                        <a:t>板载网卡</a:t>
                      </a:r>
                      <a:endParaRPr lang="zh-CN" altLang="en-US" sz="1200" b="1" dirty="0" smtClean="0">
                        <a:solidFill>
                          <a:schemeClr val="tx1"/>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l" fontAlgn="t"/>
                      <a:r>
                        <a:rPr lang="en-US" altLang="zh-CN" sz="1200" b="0" i="0" u="none" strike="noStrike" baseline="0" dirty="0" smtClean="0">
                          <a:solidFill>
                            <a:srgbClr val="000000"/>
                          </a:solidFill>
                          <a:latin typeface="微软雅黑" panose="020B0503020204020204" pitchFamily="34" charset="-122"/>
                          <a:ea typeface="微软雅黑" panose="020B0503020204020204" pitchFamily="34" charset="-122"/>
                        </a:rPr>
                        <a:t>4</a:t>
                      </a:r>
                      <a:r>
                        <a:rPr lang="zh-CN" altLang="en-US" sz="1200" b="0" i="0" u="none" strike="noStrike" baseline="0" dirty="0" smtClean="0">
                          <a:solidFill>
                            <a:srgbClr val="000000"/>
                          </a:solidFill>
                          <a:latin typeface="微软雅黑" panose="020B0503020204020204" pitchFamily="34" charset="-122"/>
                          <a:ea typeface="微软雅黑" panose="020B0503020204020204" pitchFamily="34" charset="-122"/>
                        </a:rPr>
                        <a:t>*</a:t>
                      </a:r>
                      <a:r>
                        <a:rPr lang="en-US" altLang="zh-CN" sz="1200" b="0" i="0" u="none" strike="noStrike" baseline="0" dirty="0" smtClean="0">
                          <a:solidFill>
                            <a:srgbClr val="000000"/>
                          </a:solidFill>
                          <a:latin typeface="微软雅黑" panose="020B0503020204020204" pitchFamily="34" charset="-122"/>
                          <a:ea typeface="微软雅黑" panose="020B0503020204020204" pitchFamily="34" charset="-122"/>
                        </a:rPr>
                        <a:t>GE OR 4</a:t>
                      </a:r>
                      <a:r>
                        <a:rPr lang="zh-CN" altLang="en-US" sz="1200" b="0" i="0" u="none" strike="noStrike" baseline="0" dirty="0" smtClean="0">
                          <a:solidFill>
                            <a:srgbClr val="000000"/>
                          </a:solidFill>
                          <a:latin typeface="微软雅黑" panose="020B0503020204020204" pitchFamily="34" charset="-122"/>
                          <a:ea typeface="微软雅黑" panose="020B0503020204020204" pitchFamily="34" charset="-122"/>
                        </a:rPr>
                        <a:t>*</a:t>
                      </a:r>
                      <a:r>
                        <a:rPr lang="en-US" altLang="zh-CN" sz="1200" b="0" i="0" u="none" strike="noStrike" baseline="0" dirty="0" smtClean="0">
                          <a:solidFill>
                            <a:srgbClr val="000000"/>
                          </a:solidFill>
                          <a:latin typeface="微软雅黑" panose="020B0503020204020204" pitchFamily="34" charset="-122"/>
                          <a:ea typeface="微软雅黑" panose="020B0503020204020204" pitchFamily="34" charset="-122"/>
                        </a:rPr>
                        <a:t>10GE OR 4*25GE</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1944">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zh-CN" altLang="en-US" sz="1200" b="1" kern="1200" dirty="0" smtClean="0">
                          <a:solidFill>
                            <a:schemeClr val="tx1"/>
                          </a:solidFill>
                          <a:latin typeface="微软雅黑" panose="020B0503020204020204" pitchFamily="34" charset="-122"/>
                          <a:ea typeface="微软雅黑" panose="020B0503020204020204" pitchFamily="34" charset="-122"/>
                          <a:cs typeface="+mn-cs"/>
                        </a:rPr>
                        <a:t>电源</a:t>
                      </a:r>
                      <a:endParaRPr lang="zh-CN" altLang="en-US" sz="1200" b="1" kern="1200" dirty="0" smtClean="0">
                        <a:solidFill>
                          <a:schemeClr val="tx1"/>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l" defTabSz="1219200" rtl="0" eaLnBrk="1" latinLnBrk="0" hangingPunct="1"/>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个</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900W</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或</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2000W</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热插拔电源，支持</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AC 220V</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或</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DC</a:t>
                      </a:r>
                      <a:r>
                        <a:rPr lang="en-US" altLang="zh-CN" sz="1200" kern="1200" baseline="0" dirty="0" smtClean="0">
                          <a:solidFill>
                            <a:schemeClr val="dk1"/>
                          </a:solidFill>
                          <a:latin typeface="微软雅黑" panose="020B0503020204020204" pitchFamily="34" charset="-122"/>
                          <a:ea typeface="微软雅黑" panose="020B0503020204020204" pitchFamily="34" charset="-122"/>
                          <a:cs typeface="+mn-cs"/>
                        </a:rPr>
                        <a:t> 240V</a:t>
                      </a:r>
                      <a:r>
                        <a:rPr lang="zh-CN" altLang="en-US" sz="1200" kern="1200" baseline="0" dirty="0" smtClean="0">
                          <a:solidFill>
                            <a:schemeClr val="dk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支持</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1+1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冗余</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984">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zh-CN" altLang="en-US" sz="1200" b="1" dirty="0" smtClean="0">
                          <a:solidFill>
                            <a:schemeClr val="tx1"/>
                          </a:solidFill>
                          <a:latin typeface="微软雅黑" panose="020B0503020204020204" pitchFamily="34" charset="-122"/>
                          <a:ea typeface="微软雅黑" panose="020B0503020204020204" pitchFamily="34" charset="-122"/>
                        </a:rPr>
                        <a:t>风扇</a:t>
                      </a:r>
                      <a:endParaRPr lang="zh-CN" altLang="en-US" sz="1200" b="1" dirty="0" smtClean="0">
                        <a:solidFill>
                          <a:schemeClr val="tx1"/>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algn="l" fontAlgn="t"/>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4</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个热拔插风扇，支持</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N+1</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冗余</a:t>
                      </a:r>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4253">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219200" rtl="0" eaLnBrk="1" fontAlgn="t" latinLnBrk="0" hangingPunct="1">
                        <a:lnSpc>
                          <a:spcPct val="100000"/>
                        </a:lnSpc>
                        <a:spcBef>
                          <a:spcPts val="0"/>
                        </a:spcBef>
                        <a:spcAft>
                          <a:spcPts val="0"/>
                        </a:spcAft>
                        <a:buClrTx/>
                        <a:buSzTx/>
                        <a:buFontTx/>
                        <a:buNone/>
                        <a:defRPr/>
                      </a:pPr>
                      <a:r>
                        <a:rPr lang="zh-CN" altLang="en-US" sz="1200" b="1" kern="1200" dirty="0" smtClean="0">
                          <a:solidFill>
                            <a:schemeClr val="tx1"/>
                          </a:solidFill>
                          <a:latin typeface="微软雅黑" panose="020B0503020204020204" pitchFamily="34" charset="-122"/>
                          <a:ea typeface="微软雅黑" panose="020B0503020204020204" pitchFamily="34" charset="-122"/>
                          <a:cs typeface="+mn-cs"/>
                        </a:rPr>
                        <a:t>温度范围</a:t>
                      </a:r>
                      <a:endParaRPr lang="en-US" altLang="zh-CN" sz="1200" b="1" kern="1200" dirty="0">
                        <a:solidFill>
                          <a:schemeClr val="tx1"/>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219200" rtl="0" eaLnBrk="1" fontAlgn="t" latinLnBrk="0" hangingPunct="1">
                        <a:lnSpc>
                          <a:spcPct val="100000"/>
                        </a:lnSpc>
                        <a:spcBef>
                          <a:spcPts val="0"/>
                        </a:spcBef>
                        <a:spcAft>
                          <a:spcPts val="0"/>
                        </a:spcAft>
                        <a:buClrTx/>
                        <a:buSzTx/>
                        <a:buFontTx/>
                        <a:buNone/>
                        <a:defRPr/>
                      </a:pP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5°C~40°C</a:t>
                      </a:r>
                      <a:endParaRPr lang="en-US" altLang="zh-CN" sz="12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087" y="4220818"/>
            <a:ext cx="2709694" cy="1672961"/>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2280</a:t>
            </a:r>
            <a:r>
              <a:rPr lang="zh-CN" altLang="en-US" dirty="0">
                <a:solidFill>
                  <a:schemeClr val="tx1"/>
                </a:solidFill>
              </a:rPr>
              <a:t>型号前后面板</a:t>
            </a:r>
            <a:endParaRPr lang="zh-CN" altLang="en-US" dirty="0">
              <a:solidFill>
                <a:schemeClr val="tx1"/>
              </a:solidFill>
            </a:endParaRPr>
          </a:p>
        </p:txBody>
      </p:sp>
      <p:sp>
        <p:nvSpPr>
          <p:cNvPr id="4" name="矩形 3"/>
          <p:cNvSpPr/>
          <p:nvPr/>
        </p:nvSpPr>
        <p:spPr bwMode="auto">
          <a:xfrm>
            <a:off x="1089384" y="4221087"/>
            <a:ext cx="5006616" cy="1888584"/>
          </a:xfrm>
          <a:prstGeom prst="rect">
            <a:avLst/>
          </a:prstGeom>
          <a:solidFill>
            <a:srgbClr val="F9F9F9"/>
          </a:solidFill>
          <a:ln>
            <a:solidFill>
              <a:sysClr val="window" lastClr="FFFFFF">
                <a:lumMod val="75000"/>
              </a:sys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lstStyle/>
          <a:p>
            <a:pPr lvl="0" defTabSz="914400" fontAlgn="base">
              <a:lnSpc>
                <a:spcPct val="150000"/>
              </a:lnSpc>
              <a:spcBef>
                <a:spcPct val="0"/>
              </a:spcBef>
              <a:spcAft>
                <a:spcPct val="0"/>
              </a:spcAft>
              <a:tabLst>
                <a:tab pos="88900" algn="l"/>
              </a:tabLst>
              <a:defRPr/>
            </a:pPr>
            <a:endParaRPr kumimoji="0" lang="en-US" altLang="zh-CN" sz="14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bwMode="auto">
          <a:xfrm>
            <a:off x="1163452" y="1652583"/>
            <a:ext cx="4932548" cy="1855389"/>
          </a:xfrm>
          <a:prstGeom prst="rect">
            <a:avLst/>
          </a:prstGeom>
          <a:solidFill>
            <a:srgbClr val="F9F9F9"/>
          </a:solidFill>
          <a:ln>
            <a:solidFill>
              <a:sysClr val="window" lastClr="FFFFFF">
                <a:lumMod val="75000"/>
              </a:sys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lstStyle/>
          <a:p>
            <a:pPr lvl="0" defTabSz="914400" fontAlgn="base">
              <a:lnSpc>
                <a:spcPct val="150000"/>
              </a:lnSpc>
              <a:spcBef>
                <a:spcPct val="0"/>
              </a:spcBef>
              <a:spcAft>
                <a:spcPct val="0"/>
              </a:spcAft>
              <a:tabLst>
                <a:tab pos="88900" algn="l"/>
              </a:tabLst>
              <a:defRPr/>
            </a:pPr>
            <a:endParaRPr kumimoji="0" lang="en-US" altLang="zh-CN" sz="14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6" name="矩形 5"/>
          <p:cNvSpPr/>
          <p:nvPr/>
        </p:nvSpPr>
        <p:spPr bwMode="auto">
          <a:xfrm>
            <a:off x="1085489" y="3852874"/>
            <a:ext cx="4752601" cy="368213"/>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后面板</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7" name="d0e53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5174" y="4407529"/>
            <a:ext cx="4926059" cy="1672718"/>
          </a:xfrm>
          <a:prstGeom prst="rect">
            <a:avLst/>
          </a:prstGeom>
          <a:solidFill>
            <a:schemeClr val="bg1">
              <a:lumMod val="85000"/>
            </a:schemeClr>
          </a:solidFill>
          <a:ln>
            <a:noFill/>
          </a:ln>
        </p:spPr>
      </p:pic>
      <p:graphicFrame>
        <p:nvGraphicFramePr>
          <p:cNvPr id="8" name="表格 7"/>
          <p:cNvGraphicFramePr>
            <a:graphicFrameLocks noGrp="1"/>
          </p:cNvGraphicFramePr>
          <p:nvPr/>
        </p:nvGraphicFramePr>
        <p:xfrm>
          <a:off x="6258421" y="4319934"/>
          <a:ext cx="5194116" cy="1935360"/>
        </p:xfrm>
        <a:graphic>
          <a:graphicData uri="http://schemas.openxmlformats.org/drawingml/2006/table">
            <a:tbl>
              <a:tblPr firstRow="1" firstCol="1" lastRow="1" lastCol="1" bandRow="1" bandCol="1">
                <a:tableStyleId>{72833802-FEF1-4C79-8D5D-14CF1EAF98D9}</a:tableStyleId>
              </a:tblPr>
              <a:tblGrid>
                <a:gridCol w="759953"/>
                <a:gridCol w="1837105"/>
                <a:gridCol w="613524"/>
                <a:gridCol w="1983534"/>
              </a:tblGrid>
              <a:tr h="175368">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按钮</a:t>
                      </a:r>
                      <a:endParaRPr lang="zh-CN" sz="1200" b="1"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指示</a:t>
                      </a:r>
                      <a:endParaRPr lang="zh-CN" sz="12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按钮</a:t>
                      </a:r>
                      <a:endParaRPr lang="zh-CN" sz="12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指示</a:t>
                      </a:r>
                      <a:endParaRPr lang="zh-CN" sz="12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75368">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模组</a:t>
                      </a: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2</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模组</a:t>
                      </a:r>
                      <a:r>
                        <a:rPr lang="en-US" sz="1200" b="0" kern="1200" dirty="0">
                          <a:solidFill>
                            <a:schemeClr val="tx1"/>
                          </a:solidFill>
                          <a:effectLst/>
                          <a:latin typeface="+mn-lt"/>
                          <a:ea typeface="+mn-ea"/>
                          <a:cs typeface="+mn-cs"/>
                        </a:rPr>
                        <a:t>2</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5368">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3</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模组</a:t>
                      </a:r>
                      <a:r>
                        <a:rPr lang="en-US" sz="1200" b="0" kern="1200" dirty="0">
                          <a:solidFill>
                            <a:schemeClr val="tx1"/>
                          </a:solidFill>
                          <a:effectLst/>
                          <a:latin typeface="+mn-lt"/>
                          <a:ea typeface="+mn-ea"/>
                          <a:cs typeface="+mn-cs"/>
                        </a:rPr>
                        <a:t>3</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4</a:t>
                      </a:r>
                      <a:endParaRPr lang="zh-CN" sz="1200" b="0" kern="120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a:solidFill>
                            <a:schemeClr val="tx1"/>
                          </a:solidFill>
                          <a:effectLst/>
                          <a:latin typeface="+mn-lt"/>
                          <a:ea typeface="+mn-ea"/>
                          <a:cs typeface="+mn-cs"/>
                        </a:rPr>
                        <a:t>电源模块</a:t>
                      </a:r>
                      <a:r>
                        <a:rPr lang="en-US" sz="1200" b="0" kern="1200" dirty="0">
                          <a:solidFill>
                            <a:schemeClr val="tx1"/>
                          </a:solidFill>
                          <a:effectLst/>
                          <a:latin typeface="+mn-lt"/>
                          <a:ea typeface="+mn-ea"/>
                          <a:cs typeface="+mn-cs"/>
                        </a:rPr>
                        <a:t>2</a:t>
                      </a:r>
                      <a:endParaRPr lang="zh-CN" sz="1200" b="0" kern="120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5368">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5</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电源模块</a:t>
                      </a: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6</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a:solidFill>
                            <a:schemeClr val="tx1"/>
                          </a:solidFill>
                          <a:effectLst/>
                          <a:latin typeface="+mn-lt"/>
                          <a:ea typeface="+mn-ea"/>
                          <a:cs typeface="+mn-cs"/>
                        </a:rPr>
                        <a:t>灵活</a:t>
                      </a:r>
                      <a:r>
                        <a:rPr lang="en-US" sz="1200" b="0" kern="1200" dirty="0">
                          <a:solidFill>
                            <a:schemeClr val="tx1"/>
                          </a:solidFill>
                          <a:effectLst/>
                          <a:latin typeface="+mn-lt"/>
                          <a:ea typeface="+mn-ea"/>
                          <a:cs typeface="+mn-cs"/>
                        </a:rPr>
                        <a:t>IO</a:t>
                      </a:r>
                      <a:r>
                        <a:rPr lang="zh-CN" sz="1200" b="0" kern="1200">
                          <a:solidFill>
                            <a:schemeClr val="tx1"/>
                          </a:solidFill>
                          <a:effectLst/>
                          <a:latin typeface="+mn-lt"/>
                          <a:ea typeface="+mn-ea"/>
                          <a:cs typeface="+mn-cs"/>
                        </a:rPr>
                        <a:t>卡</a:t>
                      </a:r>
                      <a:r>
                        <a:rPr lang="en-US" sz="1200" b="0" kern="1200" dirty="0">
                          <a:solidFill>
                            <a:schemeClr val="tx1"/>
                          </a:solidFill>
                          <a:effectLst/>
                          <a:latin typeface="+mn-lt"/>
                          <a:ea typeface="+mn-ea"/>
                          <a:cs typeface="+mn-cs"/>
                        </a:rPr>
                        <a:t>2</a:t>
                      </a:r>
                      <a:endParaRPr lang="zh-CN" sz="1200" b="0" kern="120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5368">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7</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USB 3.0</a:t>
                      </a:r>
                      <a:r>
                        <a:rPr lang="zh-CN" sz="1200" b="0" kern="1200" dirty="0">
                          <a:solidFill>
                            <a:schemeClr val="tx1"/>
                          </a:solidFill>
                          <a:effectLst/>
                          <a:latin typeface="+mn-lt"/>
                          <a:ea typeface="+mn-ea"/>
                          <a:cs typeface="+mn-cs"/>
                        </a:rPr>
                        <a:t>接口</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8</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VGA</a:t>
                      </a:r>
                      <a:r>
                        <a:rPr lang="zh-CN" sz="1200" b="0" kern="1200" dirty="0">
                          <a:solidFill>
                            <a:schemeClr val="tx1"/>
                          </a:solidFill>
                          <a:effectLst/>
                          <a:latin typeface="+mn-lt"/>
                          <a:ea typeface="+mn-ea"/>
                          <a:cs typeface="+mn-cs"/>
                        </a:rPr>
                        <a:t>接口</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5368">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9</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调试串口</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10</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管理网口</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5368">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11</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灵活</a:t>
                      </a: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卡</a:t>
                      </a: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9" name="图片 8"/>
          <p:cNvPicPr>
            <a:picLocks noChangeAspect="1"/>
          </p:cNvPicPr>
          <p:nvPr/>
        </p:nvPicPr>
        <p:blipFill>
          <a:blip r:embed="rId2"/>
          <a:stretch>
            <a:fillRect/>
          </a:stretch>
        </p:blipFill>
        <p:spPr>
          <a:xfrm>
            <a:off x="5844547" y="3799384"/>
            <a:ext cx="53490" cy="53490"/>
          </a:xfrm>
          <a:prstGeom prst="rect">
            <a:avLst/>
          </a:prstGeom>
        </p:spPr>
      </p:pic>
      <p:grpSp>
        <p:nvGrpSpPr>
          <p:cNvPr id="10" name="组合 9"/>
          <p:cNvGrpSpPr/>
          <p:nvPr/>
        </p:nvGrpSpPr>
        <p:grpSpPr>
          <a:xfrm>
            <a:off x="1253576" y="1904169"/>
            <a:ext cx="4702599" cy="1600158"/>
            <a:chOff x="884328" y="1188643"/>
            <a:chExt cx="4876098" cy="1647468"/>
          </a:xfrm>
        </p:grpSpPr>
        <p:grpSp>
          <p:nvGrpSpPr>
            <p:cNvPr id="11" name="组合 10"/>
            <p:cNvGrpSpPr/>
            <p:nvPr/>
          </p:nvGrpSpPr>
          <p:grpSpPr>
            <a:xfrm>
              <a:off x="884328" y="1315601"/>
              <a:ext cx="4860495" cy="1417023"/>
              <a:chOff x="884328" y="1315601"/>
              <a:chExt cx="4860495" cy="1417023"/>
            </a:xfrm>
          </p:grpSpPr>
          <p:pic>
            <p:nvPicPr>
              <p:cNvPr id="16" name="d0e8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28" y="1315601"/>
                <a:ext cx="486049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d0e363"/>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828"/>
              <a:stretch>
                <a:fillRect/>
              </a:stretch>
            </p:blipFill>
            <p:spPr bwMode="auto">
              <a:xfrm>
                <a:off x="1462088" y="1315601"/>
                <a:ext cx="4282735" cy="141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文本框 11"/>
            <p:cNvSpPr txBox="1"/>
            <p:nvPr/>
          </p:nvSpPr>
          <p:spPr>
            <a:xfrm>
              <a:off x="1685926" y="1188643"/>
              <a:ext cx="266700" cy="253916"/>
            </a:xfrm>
            <a:prstGeom prst="rect">
              <a:avLst/>
            </a:prstGeom>
            <a:solidFill>
              <a:srgbClr val="FFFFFF"/>
            </a:solidFill>
          </p:spPr>
          <p:txBody>
            <a:bodyPr wrap="square" rtlCol="0" anchor="ctr">
              <a:spAutoFit/>
            </a:bodyPr>
            <a:lstStyle/>
            <a:p>
              <a:pPr algn="ctr"/>
              <a:r>
                <a:rPr lang="en-US" altLang="zh-CN" sz="1050" dirty="0" smtClean="0">
                  <a:latin typeface="Arial" panose="020B0604020202020204" pitchFamily="34" charset="0"/>
                  <a:ea typeface="Arial Unicode MS" panose="020B0604020202020204" pitchFamily="34" charset="-122"/>
                  <a:cs typeface="Arial" panose="020B0604020202020204" pitchFamily="34" charset="0"/>
                </a:rPr>
                <a:t>6</a:t>
              </a:r>
              <a:endParaRPr lang="zh-CN" altLang="en-US" sz="1050" dirty="0" smtClean="0">
                <a:latin typeface="Arial" panose="020B0604020202020204" pitchFamily="34" charset="0"/>
                <a:ea typeface="Arial Unicode MS" panose="020B0604020202020204" pitchFamily="34" charset="-122"/>
                <a:cs typeface="Arial" panose="020B0604020202020204" pitchFamily="34" charset="0"/>
              </a:endParaRPr>
            </a:p>
          </p:txBody>
        </p:sp>
        <p:sp>
          <p:nvSpPr>
            <p:cNvPr id="13" name="文本框 12"/>
            <p:cNvSpPr txBox="1"/>
            <p:nvPr/>
          </p:nvSpPr>
          <p:spPr>
            <a:xfrm>
              <a:off x="5295901" y="1188643"/>
              <a:ext cx="266700" cy="253916"/>
            </a:xfrm>
            <a:prstGeom prst="rect">
              <a:avLst/>
            </a:prstGeom>
            <a:solidFill>
              <a:srgbClr val="FFFFFF"/>
            </a:solidFill>
          </p:spPr>
          <p:txBody>
            <a:bodyPr wrap="square" rtlCol="0" anchor="ctr">
              <a:spAutoFit/>
            </a:bodyPr>
            <a:lstStyle/>
            <a:p>
              <a:pPr algn="ctr"/>
              <a:r>
                <a:rPr lang="en-US" altLang="zh-CN" sz="1050" dirty="0" smtClean="0">
                  <a:latin typeface="Arial" panose="020B0604020202020204" pitchFamily="34" charset="0"/>
                  <a:ea typeface="Arial Unicode MS" panose="020B0604020202020204" pitchFamily="34" charset="-122"/>
                  <a:cs typeface="Arial" panose="020B0604020202020204" pitchFamily="34" charset="0"/>
                </a:rPr>
                <a:t>7</a:t>
              </a:r>
              <a:endParaRPr lang="zh-CN" altLang="en-US" sz="1050" dirty="0" smtClean="0">
                <a:latin typeface="Arial" panose="020B0604020202020204" pitchFamily="34" charset="0"/>
                <a:ea typeface="Arial Unicode MS" panose="020B0604020202020204" pitchFamily="34" charset="-122"/>
                <a:cs typeface="Arial" panose="020B0604020202020204" pitchFamily="34" charset="0"/>
              </a:endParaRPr>
            </a:p>
          </p:txBody>
        </p:sp>
        <p:sp>
          <p:nvSpPr>
            <p:cNvPr id="14" name="文本框 13"/>
            <p:cNvSpPr txBox="1"/>
            <p:nvPr/>
          </p:nvSpPr>
          <p:spPr>
            <a:xfrm>
              <a:off x="5493726" y="1188643"/>
              <a:ext cx="266700" cy="253916"/>
            </a:xfrm>
            <a:prstGeom prst="rect">
              <a:avLst/>
            </a:prstGeom>
            <a:solidFill>
              <a:srgbClr val="FFFFFF"/>
            </a:solidFill>
          </p:spPr>
          <p:txBody>
            <a:bodyPr wrap="square" rtlCol="0" anchor="ctr">
              <a:spAutoFit/>
            </a:bodyPr>
            <a:lstStyle/>
            <a:p>
              <a:pPr algn="ctr"/>
              <a:r>
                <a:rPr lang="en-US" altLang="zh-CN" sz="1050" dirty="0">
                  <a:latin typeface="Arial" panose="020B0604020202020204" pitchFamily="34" charset="0"/>
                  <a:ea typeface="Arial Unicode MS" panose="020B0604020202020204" pitchFamily="34" charset="-122"/>
                  <a:cs typeface="Arial" panose="020B0604020202020204" pitchFamily="34" charset="0"/>
                </a:rPr>
                <a:t>8</a:t>
              </a:r>
              <a:endParaRPr lang="zh-CN" altLang="en-US" sz="1050" dirty="0" smtClean="0">
                <a:latin typeface="Arial" panose="020B0604020202020204" pitchFamily="34" charset="0"/>
                <a:ea typeface="Arial Unicode MS" panose="020B0604020202020204" pitchFamily="34" charset="-122"/>
                <a:cs typeface="Arial" panose="020B0604020202020204" pitchFamily="34" charset="0"/>
              </a:endParaRPr>
            </a:p>
          </p:txBody>
        </p:sp>
        <p:sp>
          <p:nvSpPr>
            <p:cNvPr id="15" name="文本框 14"/>
            <p:cNvSpPr txBox="1"/>
            <p:nvPr/>
          </p:nvSpPr>
          <p:spPr>
            <a:xfrm>
              <a:off x="4717439" y="2582195"/>
              <a:ext cx="266700" cy="253916"/>
            </a:xfrm>
            <a:prstGeom prst="rect">
              <a:avLst/>
            </a:prstGeom>
            <a:solidFill>
              <a:srgbClr val="FFFFFF"/>
            </a:solidFill>
          </p:spPr>
          <p:txBody>
            <a:bodyPr wrap="square" rtlCol="0" anchor="ctr">
              <a:spAutoFit/>
            </a:bodyPr>
            <a:lstStyle/>
            <a:p>
              <a:pPr algn="ctr"/>
              <a:r>
                <a:rPr lang="en-US" altLang="zh-CN" sz="1050" dirty="0" smtClean="0">
                  <a:latin typeface="Arial" panose="020B0604020202020204" pitchFamily="34" charset="0"/>
                  <a:ea typeface="Arial Unicode MS" panose="020B0604020202020204" pitchFamily="34" charset="-122"/>
                  <a:cs typeface="Arial" panose="020B0604020202020204" pitchFamily="34" charset="0"/>
                </a:rPr>
                <a:t>9</a:t>
              </a:r>
              <a:endParaRPr lang="zh-CN" altLang="en-US" sz="1050" dirty="0" smtClean="0">
                <a:latin typeface="Arial" panose="020B0604020202020204" pitchFamily="34" charset="0"/>
                <a:ea typeface="Arial Unicode MS" panose="020B0604020202020204" pitchFamily="34" charset="-122"/>
                <a:cs typeface="Arial" panose="020B0604020202020204" pitchFamily="34" charset="0"/>
              </a:endParaRPr>
            </a:p>
          </p:txBody>
        </p:sp>
      </p:grpSp>
      <p:graphicFrame>
        <p:nvGraphicFramePr>
          <p:cNvPr id="18" name="表格 17"/>
          <p:cNvGraphicFramePr>
            <a:graphicFrameLocks noGrp="1"/>
          </p:cNvGraphicFramePr>
          <p:nvPr/>
        </p:nvGraphicFramePr>
        <p:xfrm>
          <a:off x="6236829" y="1764315"/>
          <a:ext cx="5138434" cy="1841760"/>
        </p:xfrm>
        <a:graphic>
          <a:graphicData uri="http://schemas.openxmlformats.org/drawingml/2006/table">
            <a:tbl>
              <a:tblPr firstRow="1" firstCol="1" lastRow="1" lastCol="1" bandRow="1" bandCol="1">
                <a:tableStyleId>{72833802-FEF1-4C79-8D5D-14CF1EAF98D9}</a:tableStyleId>
              </a:tblPr>
              <a:tblGrid>
                <a:gridCol w="701086"/>
                <a:gridCol w="1868131"/>
                <a:gridCol w="654061"/>
                <a:gridCol w="1915156"/>
              </a:tblGrid>
              <a:tr h="259505">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按钮</a:t>
                      </a:r>
                      <a:endParaRPr lang="zh-CN" sz="1200" b="1"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指示</a:t>
                      </a:r>
                      <a:endParaRPr lang="zh-CN" sz="12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按钮</a:t>
                      </a:r>
                      <a:endParaRPr lang="zh-CN" sz="12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200" b="1" kern="1200" dirty="0" smtClean="0">
                          <a:solidFill>
                            <a:schemeClr val="tx1"/>
                          </a:solidFill>
                          <a:effectLst/>
                          <a:latin typeface="+mn-lt"/>
                          <a:ea typeface="+mn-ea"/>
                          <a:cs typeface="+mn-cs"/>
                        </a:rPr>
                        <a:t>指示</a:t>
                      </a:r>
                      <a:endParaRPr lang="zh-CN" sz="12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5950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UID</a:t>
                      </a:r>
                      <a:r>
                        <a:rPr lang="zh-CN" sz="1200" b="0" kern="1200" dirty="0">
                          <a:solidFill>
                            <a:schemeClr val="tx1"/>
                          </a:solidFill>
                          <a:effectLst/>
                          <a:latin typeface="+mn-lt"/>
                          <a:ea typeface="+mn-ea"/>
                          <a:cs typeface="+mn-cs"/>
                        </a:rPr>
                        <a:t>按钮</a:t>
                      </a:r>
                      <a:r>
                        <a:rPr lang="en-US" sz="1200" b="0" kern="1200" dirty="0">
                          <a:solidFill>
                            <a:schemeClr val="tx1"/>
                          </a:solidFill>
                          <a:effectLst/>
                          <a:latin typeface="+mn-lt"/>
                          <a:ea typeface="+mn-ea"/>
                          <a:cs typeface="+mn-cs"/>
                        </a:rPr>
                        <a:t>/</a:t>
                      </a:r>
                      <a:r>
                        <a:rPr lang="zh-CN" sz="1200" b="0" kern="1200" dirty="0">
                          <a:solidFill>
                            <a:schemeClr val="tx1"/>
                          </a:solidFill>
                          <a:effectLst/>
                          <a:latin typeface="+mn-lt"/>
                          <a:ea typeface="+mn-ea"/>
                          <a:cs typeface="+mn-cs"/>
                        </a:rPr>
                        <a:t>指示灯</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2</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健康状态指示灯</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950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3</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电源开关按钮</a:t>
                      </a:r>
                      <a:r>
                        <a:rPr lang="en-US" sz="1200" b="0" kern="1200" dirty="0">
                          <a:solidFill>
                            <a:schemeClr val="tx1"/>
                          </a:solidFill>
                          <a:effectLst/>
                          <a:latin typeface="+mn-lt"/>
                          <a:ea typeface="+mn-ea"/>
                          <a:cs typeface="+mn-cs"/>
                        </a:rPr>
                        <a:t>/</a:t>
                      </a:r>
                      <a:r>
                        <a:rPr lang="zh-CN" sz="1200" b="0" kern="1200" dirty="0">
                          <a:solidFill>
                            <a:schemeClr val="tx1"/>
                          </a:solidFill>
                          <a:effectLst/>
                          <a:latin typeface="+mn-lt"/>
                          <a:ea typeface="+mn-ea"/>
                          <a:cs typeface="+mn-cs"/>
                        </a:rPr>
                        <a:t>指示灯</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4</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故障诊断数码管</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1972">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5</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灵活</a:t>
                      </a: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卡在位指示灯（</a:t>
                      </a:r>
                      <a:r>
                        <a:rPr lang="en-US" sz="1200" b="0" kern="1200" dirty="0">
                          <a:solidFill>
                            <a:schemeClr val="tx1"/>
                          </a:solidFill>
                          <a:effectLst/>
                          <a:latin typeface="+mn-lt"/>
                          <a:ea typeface="+mn-ea"/>
                          <a:cs typeface="+mn-cs"/>
                        </a:rPr>
                        <a:t>1</a:t>
                      </a:r>
                      <a:r>
                        <a:rPr lang="zh-CN" sz="1200" b="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2</a:t>
                      </a:r>
                      <a:r>
                        <a:rPr lang="zh-CN" sz="1200" b="0" kern="1200" dirty="0">
                          <a:solidFill>
                            <a:schemeClr val="tx1"/>
                          </a:solidFill>
                          <a:effectLst/>
                          <a:latin typeface="+mn-lt"/>
                          <a:ea typeface="+mn-ea"/>
                          <a:cs typeface="+mn-cs"/>
                        </a:rPr>
                        <a:t>）</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altLang="zh-CN" sz="1200" b="0" kern="1200" dirty="0" smtClean="0">
                          <a:solidFill>
                            <a:schemeClr val="tx1"/>
                          </a:solidFill>
                          <a:effectLst/>
                          <a:latin typeface="+mn-lt"/>
                          <a:ea typeface="+mn-ea"/>
                          <a:cs typeface="+mn-cs"/>
                        </a:rPr>
                        <a:t>6</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zh-CN" altLang="en-US" sz="1200" b="0" kern="1200" dirty="0" smtClean="0">
                          <a:solidFill>
                            <a:schemeClr val="tx1"/>
                          </a:solidFill>
                          <a:effectLst/>
                          <a:latin typeface="+mn-lt"/>
                          <a:ea typeface="+mn-ea"/>
                          <a:cs typeface="+mn-cs"/>
                        </a:rPr>
                        <a:t>硬盘</a:t>
                      </a:r>
                      <a:r>
                        <a:rPr lang="en-US" sz="1200" b="0" kern="1200" dirty="0" smtClean="0">
                          <a:solidFill>
                            <a:schemeClr val="tx1"/>
                          </a:solidFill>
                          <a:effectLst/>
                          <a:latin typeface="+mn-lt"/>
                          <a:ea typeface="+mn-ea"/>
                          <a:cs typeface="+mn-cs"/>
                        </a:rPr>
                        <a:t>-</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6166">
                <a:tc>
                  <a:txBody>
                    <a:bodyPr/>
                    <a:lstStyle/>
                    <a:p>
                      <a:pPr marL="0" algn="ctr" defTabSz="1188085" rtl="0" eaLnBrk="1" latinLnBrk="0" hangingPunct="1">
                        <a:lnSpc>
                          <a:spcPct val="100000"/>
                        </a:lnSpc>
                        <a:spcBef>
                          <a:spcPts val="400"/>
                        </a:spcBef>
                        <a:spcAft>
                          <a:spcPts val="400"/>
                        </a:spcAft>
                      </a:pPr>
                      <a:r>
                        <a:rPr lang="en-US" altLang="zh-CN" sz="1200" b="0" kern="1200" dirty="0" smtClean="0">
                          <a:solidFill>
                            <a:schemeClr val="tx1"/>
                          </a:solidFill>
                          <a:effectLst/>
                          <a:latin typeface="+mn-lt"/>
                          <a:ea typeface="+mn-ea"/>
                          <a:cs typeface="+mn-cs"/>
                        </a:rPr>
                        <a:t>7</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altLang="zh-CN" sz="1200" b="0" kern="1200" dirty="0" smtClean="0">
                          <a:solidFill>
                            <a:schemeClr val="tx1"/>
                          </a:solidFill>
                          <a:effectLst/>
                          <a:latin typeface="+mn-lt"/>
                          <a:ea typeface="+mn-ea"/>
                          <a:cs typeface="+mn-cs"/>
                        </a:rPr>
                        <a:t>VGA</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altLang="zh-CN" sz="1200" b="0" kern="1200" dirty="0" smtClean="0">
                          <a:solidFill>
                            <a:schemeClr val="tx1"/>
                          </a:solidFill>
                          <a:effectLst/>
                          <a:latin typeface="+mn-lt"/>
                          <a:ea typeface="+mn-ea"/>
                          <a:cs typeface="+mn-cs"/>
                        </a:rPr>
                        <a:t>8</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en-US" altLang="zh-CN" sz="1200" b="0" kern="1200" dirty="0" smtClean="0">
                          <a:solidFill>
                            <a:schemeClr val="tx1"/>
                          </a:solidFill>
                          <a:effectLst/>
                          <a:latin typeface="+mn-lt"/>
                          <a:ea typeface="+mn-ea"/>
                          <a:cs typeface="+mn-cs"/>
                        </a:rPr>
                        <a:t>USB 3.0</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9505">
                <a:tc>
                  <a:txBody>
                    <a:bodyPr/>
                    <a:lstStyle/>
                    <a:p>
                      <a:pPr marL="0" algn="ctr" defTabSz="1188085" rtl="0" eaLnBrk="1" latinLnBrk="0" hangingPunct="1">
                        <a:lnSpc>
                          <a:spcPct val="100000"/>
                        </a:lnSpc>
                        <a:spcBef>
                          <a:spcPts val="400"/>
                        </a:spcBef>
                        <a:spcAft>
                          <a:spcPts val="400"/>
                        </a:spcAft>
                      </a:pPr>
                      <a:r>
                        <a:rPr lang="en-US" altLang="zh-CN" sz="1200" b="0" kern="1200" dirty="0" smtClean="0">
                          <a:solidFill>
                            <a:schemeClr val="tx1"/>
                          </a:solidFill>
                          <a:effectLst/>
                          <a:latin typeface="+mn-lt"/>
                          <a:ea typeface="+mn-ea"/>
                          <a:cs typeface="+mn-cs"/>
                        </a:rPr>
                        <a:t>9</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r>
                        <a:rPr lang="zh-CN" altLang="en-US" sz="1200" b="0" kern="1200" dirty="0" smtClean="0">
                          <a:solidFill>
                            <a:schemeClr val="tx1"/>
                          </a:solidFill>
                          <a:effectLst/>
                          <a:latin typeface="+mn-lt"/>
                          <a:ea typeface="+mn-ea"/>
                          <a:cs typeface="+mn-cs"/>
                        </a:rPr>
                        <a:t>标签卡</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ct val="100000"/>
                        </a:lnSpc>
                        <a:spcBef>
                          <a:spcPts val="400"/>
                        </a:spcBef>
                        <a:spcAft>
                          <a:spcPts val="400"/>
                        </a:spcAft>
                      </a:pP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r>
            </a:tbl>
          </a:graphicData>
        </a:graphic>
      </p:graphicFrame>
      <p:sp>
        <p:nvSpPr>
          <p:cNvPr id="19" name="矩形 18"/>
          <p:cNvSpPr/>
          <p:nvPr/>
        </p:nvSpPr>
        <p:spPr bwMode="auto">
          <a:xfrm>
            <a:off x="1169909" y="1275388"/>
            <a:ext cx="4674638" cy="379610"/>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前面</a:t>
            </a:r>
            <a:r>
              <a:rPr lang="zh-CN" altLang="en-US" sz="1600" b="1" dirty="0">
                <a:solidFill>
                  <a:schemeClr val="bg1"/>
                </a:solidFill>
                <a:latin typeface="微软雅黑" panose="020B0503020204020204" pitchFamily="34" charset="-122"/>
                <a:ea typeface="微软雅黑" panose="020B0503020204020204" pitchFamily="34" charset="-122"/>
              </a:rPr>
              <a:t>板</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6340288" y="1292071"/>
            <a:ext cx="4674638" cy="379610"/>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指示及按钮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6340288" y="3856011"/>
            <a:ext cx="4674638" cy="379610"/>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指示及按钮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84401" y="2498905"/>
          <a:ext cx="10160000" cy="37580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3"/>
          <p:cNvSpPr>
            <a:spLocks noGrp="1"/>
          </p:cNvSpPr>
          <p:nvPr>
            <p:ph type="title"/>
          </p:nvPr>
        </p:nvSpPr>
        <p:spPr/>
        <p:txBody>
          <a:bodyPr/>
          <a:lstStyle/>
          <a:p>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应用和数据的多样性需要新的计算</a:t>
            </a:r>
            <a:r>
              <a:rPr lang="zh-CN" altLang="en-US"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架构</a:t>
            </a:r>
            <a:endParaRPr lang="zh-CN" altLang="en-US" dirty="0">
              <a:solidFill>
                <a:schemeClr val="tx1"/>
              </a:solidFill>
            </a:endParaRPr>
          </a:p>
        </p:txBody>
      </p:sp>
      <p:sp>
        <p:nvSpPr>
          <p:cNvPr id="8" name="TextBox 7"/>
          <p:cNvSpPr txBox="1"/>
          <p:nvPr/>
        </p:nvSpPr>
        <p:spPr>
          <a:xfrm>
            <a:off x="5658181" y="-1188256"/>
            <a:ext cx="184659" cy="528144"/>
          </a:xfrm>
          <a:prstGeom prst="rect">
            <a:avLst/>
          </a:prstGeom>
          <a:noFill/>
        </p:spPr>
        <p:txBody>
          <a:bodyPr wrap="none" rtlCol="0">
            <a:spAutoFit/>
          </a:bodyPr>
          <a:lstStyle/>
          <a:p>
            <a:pPr>
              <a:lnSpc>
                <a:spcPts val="3440"/>
              </a:lnSpc>
            </a:pPr>
            <a:endParaRPr lang="en-US" sz="3200" dirty="0">
              <a:latin typeface="微软雅黑" panose="020B0503020204020204" pitchFamily="34" charset="-122"/>
              <a:ea typeface="微软雅黑" panose="020B0503020204020204" pitchFamily="34" charset="-122"/>
            </a:endParaRPr>
          </a:p>
        </p:txBody>
      </p:sp>
      <p:sp>
        <p:nvSpPr>
          <p:cNvPr id="58" name="矩形 15"/>
          <p:cNvSpPr txBox="1"/>
          <p:nvPr/>
        </p:nvSpPr>
        <p:spPr>
          <a:xfrm>
            <a:off x="7309039" y="3681925"/>
            <a:ext cx="1926212" cy="1395902"/>
          </a:xfrm>
          <a:prstGeom prst="roundRect">
            <a:avLst/>
          </a:prstGeom>
          <a:solidFill>
            <a:schemeClr val="accent2">
              <a:lumMod val="20000"/>
              <a:lumOff val="80000"/>
            </a:schemeClr>
          </a:solidFill>
          <a:ln w="25400" cap="flat">
            <a:solidFill>
              <a:srgbClr val="5DAEAE"/>
            </a:solidFill>
            <a:miter lim="400000"/>
          </a:ln>
          <a:effectLst/>
        </p:spPr>
        <p:txBody>
          <a:bodyPr wrap="square" lIns="91403" tIns="91403" rIns="91403" bIns="91403" numCol="1" anchor="t">
            <a:spAutoFit/>
          </a:bodyPr>
          <a:lstStyle>
            <a:lvl1pPr>
              <a:defRPr sz="5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spcAft>
                <a:spcPts val="1200"/>
              </a:spcAft>
            </a:pPr>
            <a:r>
              <a:rPr lang="zh-CN" altLang="en-US" sz="2000" b="1" dirty="0">
                <a:solidFill>
                  <a:srgbClr val="C00000"/>
                </a:solidFill>
                <a:latin typeface="Arial" panose="020B0604020202020204" pitchFamily="34" charset="0"/>
                <a:cs typeface="Arial" panose="020B0604020202020204" pitchFamily="34" charset="0"/>
              </a:rPr>
              <a:t>整型</a:t>
            </a:r>
            <a:r>
              <a:rPr lang="zh-CN" altLang="en-US" sz="2000" b="1" dirty="0" smtClean="0">
                <a:solidFill>
                  <a:srgbClr val="C00000"/>
                </a:solidFill>
                <a:latin typeface="Arial" panose="020B0604020202020204" pitchFamily="34" charset="0"/>
                <a:cs typeface="Arial" panose="020B0604020202020204" pitchFamily="34" charset="0"/>
              </a:rPr>
              <a:t>计算</a:t>
            </a:r>
            <a:endParaRPr lang="en-US" altLang="zh-CN" sz="2000" b="1" dirty="0" smtClean="0">
              <a:solidFill>
                <a:srgbClr val="C00000"/>
              </a:solidFill>
              <a:latin typeface="Arial" panose="020B0604020202020204" pitchFamily="34" charset="0"/>
              <a:cs typeface="Arial" panose="020B0604020202020204" pitchFamily="34" charset="0"/>
            </a:endParaRPr>
          </a:p>
          <a:p>
            <a:pPr indent="-179705">
              <a:buFont typeface="Arial" panose="020B0604020202020204" pitchFamily="34" charset="0"/>
              <a:buChar char="•"/>
            </a:pPr>
            <a:r>
              <a:rPr lang="zh-CN" altLang="en-US" sz="2000" dirty="0">
                <a:solidFill>
                  <a:schemeClr val="tx1"/>
                </a:solidFill>
                <a:latin typeface="Arial" panose="020B0604020202020204" pitchFamily="34" charset="0"/>
                <a:cs typeface="Arial" panose="020B0604020202020204" pitchFamily="34" charset="0"/>
              </a:rPr>
              <a:t>文本处理</a:t>
            </a:r>
            <a:endParaRPr lang="en-US" altLang="zh-CN" sz="2000" dirty="0">
              <a:solidFill>
                <a:schemeClr val="tx1"/>
              </a:solidFill>
              <a:latin typeface="Arial" panose="020B0604020202020204" pitchFamily="34" charset="0"/>
              <a:cs typeface="Arial" panose="020B0604020202020204" pitchFamily="34" charset="0"/>
            </a:endParaRPr>
          </a:p>
          <a:p>
            <a:pPr indent="-179705">
              <a:buFont typeface="Arial" panose="020B0604020202020204" pitchFamily="34" charset="0"/>
              <a:buChar char="•"/>
            </a:pP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大</a:t>
            </a:r>
            <a:r>
              <a:rPr lang="zh-CN" altLang="en-US" sz="2000"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数据分析</a:t>
            </a:r>
            <a:endParaRPr lang="en-US" altLang="zh-CN" sz="2000" dirty="0" smtClean="0">
              <a:solidFill>
                <a:srgbClr val="C00000"/>
              </a:solidFill>
              <a:latin typeface="Arial" panose="020B0604020202020204" pitchFamily="34" charset="0"/>
              <a:cs typeface="Arial" panose="020B0604020202020204" pitchFamily="34" charset="0"/>
            </a:endParaRPr>
          </a:p>
        </p:txBody>
      </p:sp>
      <p:sp>
        <p:nvSpPr>
          <p:cNvPr id="62" name="矩形 16"/>
          <p:cNvSpPr txBox="1"/>
          <p:nvPr/>
        </p:nvSpPr>
        <p:spPr>
          <a:xfrm>
            <a:off x="9615155" y="3687654"/>
            <a:ext cx="1674577" cy="1395902"/>
          </a:xfrm>
          <a:prstGeom prst="roundRect">
            <a:avLst/>
          </a:prstGeom>
          <a:solidFill>
            <a:schemeClr val="accent2">
              <a:lumMod val="20000"/>
              <a:lumOff val="80000"/>
            </a:schemeClr>
          </a:solidFill>
          <a:ln w="25400" cap="flat">
            <a:solidFill>
              <a:srgbClr val="5DAEAE"/>
            </a:solidFill>
            <a:miter lim="400000"/>
          </a:ln>
          <a:effectLst/>
        </p:spPr>
        <p:txBody>
          <a:bodyPr wrap="square" lIns="91403" tIns="91403" rIns="91403" bIns="91403" numCol="1" anchor="t">
            <a:spAutoFit/>
          </a:bodyPr>
          <a:lstStyle>
            <a:lvl1pPr>
              <a:defRPr sz="5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spcAft>
                <a:spcPts val="1200"/>
              </a:spcAft>
            </a:pPr>
            <a:r>
              <a:rPr lang="zh-CN" altLang="en-US" sz="2000" b="1" dirty="0">
                <a:solidFill>
                  <a:srgbClr val="C00000"/>
                </a:solidFill>
                <a:latin typeface="Arial" panose="020B0604020202020204" pitchFamily="34" charset="0"/>
                <a:cs typeface="Arial" panose="020B0604020202020204" pitchFamily="34" charset="0"/>
              </a:rPr>
              <a:t>浮点</a:t>
            </a:r>
            <a:r>
              <a:rPr lang="zh-CN" altLang="en-US" sz="2000" b="1" dirty="0" smtClean="0">
                <a:solidFill>
                  <a:srgbClr val="C00000"/>
                </a:solidFill>
                <a:latin typeface="Arial" panose="020B0604020202020204" pitchFamily="34" charset="0"/>
                <a:cs typeface="Arial" panose="020B0604020202020204" pitchFamily="34" charset="0"/>
              </a:rPr>
              <a:t>计算</a:t>
            </a:r>
            <a:endParaRPr lang="en-US" altLang="zh-CN" sz="2000" b="1" dirty="0" smtClean="0">
              <a:solidFill>
                <a:srgbClr val="C00000"/>
              </a:solidFill>
              <a:latin typeface="Arial" panose="020B0604020202020204" pitchFamily="34" charset="0"/>
              <a:cs typeface="Arial" panose="020B0604020202020204" pitchFamily="34" charset="0"/>
            </a:endParaRPr>
          </a:p>
          <a:p>
            <a:pPr indent="-179705">
              <a:buFont typeface="Arial" panose="020B0604020202020204" pitchFamily="34" charset="0"/>
              <a:buChar char="•"/>
            </a:pPr>
            <a:r>
              <a:rPr lang="zh-CN" altLang="en-US" sz="2000" dirty="0">
                <a:solidFill>
                  <a:schemeClr val="tx1"/>
                </a:solidFill>
                <a:latin typeface="Arial" panose="020B0604020202020204" pitchFamily="34" charset="0"/>
                <a:cs typeface="Arial" panose="020B0604020202020204" pitchFamily="34" charset="0"/>
              </a:rPr>
              <a:t>科学计算</a:t>
            </a:r>
            <a:endParaRPr lang="en-US" altLang="zh-CN" sz="2000" dirty="0">
              <a:solidFill>
                <a:schemeClr val="tx1"/>
              </a:solidFill>
              <a:latin typeface="Arial" panose="020B0604020202020204" pitchFamily="34" charset="0"/>
              <a:cs typeface="Arial" panose="020B0604020202020204" pitchFamily="34" charset="0"/>
            </a:endParaRPr>
          </a:p>
          <a:p>
            <a:pPr indent="-179705">
              <a:buFont typeface="Arial" panose="020B0604020202020204" pitchFamily="34" charset="0"/>
              <a:buChar char="•"/>
            </a:pP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视频</a:t>
            </a:r>
            <a:r>
              <a:rPr lang="zh-CN" altLang="en-US" sz="2000"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处理</a:t>
            </a:r>
            <a:endParaRPr lang="en-US" altLang="zh-CN" sz="2000" dirty="0">
              <a:solidFill>
                <a:schemeClr val="tx1"/>
              </a:solidFill>
              <a:latin typeface="Arial" panose="020B0604020202020204" pitchFamily="34" charset="0"/>
              <a:cs typeface="Arial" panose="020B0604020202020204" pitchFamily="34" charset="0"/>
            </a:endParaRPr>
          </a:p>
        </p:txBody>
      </p:sp>
      <p:pic>
        <p:nvPicPr>
          <p:cNvPr id="66" name="图形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4564" y="1333600"/>
            <a:ext cx="1001371" cy="1001371"/>
          </a:xfrm>
          <a:prstGeom prst="rect">
            <a:avLst/>
          </a:prstGeom>
          <a:solidFill>
            <a:srgbClr val="00B0F0"/>
          </a:solidFill>
        </p:spPr>
      </p:pic>
      <p:pic>
        <p:nvPicPr>
          <p:cNvPr id="67" name="图形 2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23010" y="1337035"/>
            <a:ext cx="1089393" cy="1000795"/>
          </a:xfrm>
          <a:prstGeom prst="rect">
            <a:avLst/>
          </a:prstGeom>
          <a:solidFill>
            <a:srgbClr val="00B0F0"/>
          </a:solidFill>
        </p:spPr>
      </p:pic>
      <p:pic>
        <p:nvPicPr>
          <p:cNvPr id="68" name="图形 3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99556" y="1333600"/>
            <a:ext cx="1062892" cy="1038260"/>
          </a:xfrm>
          <a:prstGeom prst="rect">
            <a:avLst/>
          </a:prstGeom>
          <a:solidFill>
            <a:srgbClr val="00B0F0"/>
          </a:solidFill>
        </p:spPr>
      </p:pic>
      <p:cxnSp>
        <p:nvCxnSpPr>
          <p:cNvPr id="6" name="直接连接符 5"/>
          <p:cNvCxnSpPr/>
          <p:nvPr/>
        </p:nvCxnSpPr>
        <p:spPr bwMode="auto">
          <a:xfrm>
            <a:off x="9253254" y="3067332"/>
            <a:ext cx="0" cy="288032"/>
          </a:xfrm>
          <a:prstGeom prst="line">
            <a:avLst/>
          </a:prstGeom>
          <a:solidFill>
            <a:schemeClr val="accent1"/>
          </a:solidFill>
          <a:ln w="28575" cap="flat" cmpd="sng" algn="ctr">
            <a:solidFill>
              <a:srgbClr val="5DAEAE"/>
            </a:solidFill>
            <a:prstDash val="solid"/>
            <a:round/>
            <a:headEnd type="none" w="med" len="med"/>
            <a:tailEnd type="none" w="med" len="med"/>
          </a:ln>
          <a:effectLst/>
        </p:spPr>
      </p:cxnSp>
      <p:sp>
        <p:nvSpPr>
          <p:cNvPr id="9" name="左中括号 8"/>
          <p:cNvSpPr/>
          <p:nvPr/>
        </p:nvSpPr>
        <p:spPr bwMode="auto">
          <a:xfrm rot="5400000">
            <a:off x="9069108" y="2494088"/>
            <a:ext cx="332285" cy="2052228"/>
          </a:xfrm>
          <a:prstGeom prst="leftBracket">
            <a:avLst>
              <a:gd name="adj" fmla="val 47980"/>
            </a:avLst>
          </a:prstGeom>
          <a:noFill/>
          <a:ln w="28575" cap="flat" cmpd="sng" algn="ctr">
            <a:solidFill>
              <a:srgbClr val="5DAEAE"/>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2280</a:t>
            </a:r>
            <a:r>
              <a:rPr lang="zh-CN" altLang="en-US" dirty="0">
                <a:solidFill>
                  <a:schemeClr val="tx1"/>
                </a:solidFill>
              </a:rPr>
              <a:t>型号内部</a:t>
            </a:r>
            <a:r>
              <a:rPr lang="zh-CN" altLang="en-US" dirty="0" smtClean="0">
                <a:solidFill>
                  <a:schemeClr val="tx1"/>
                </a:solidFill>
              </a:rPr>
              <a:t>结构</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1036325" y="2429050"/>
            <a:ext cx="2672888" cy="594514"/>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3712" y="2026920"/>
            <a:ext cx="6831472" cy="3842703"/>
          </a:xfrm>
          <a:prstGeom prst="rect">
            <a:avLst/>
          </a:prstGeom>
        </p:spPr>
      </p:pic>
      <p:pic>
        <p:nvPicPr>
          <p:cNvPr id="6" name="图片 5"/>
          <p:cNvPicPr>
            <a:picLocks noChangeAspect="1"/>
          </p:cNvPicPr>
          <p:nvPr/>
        </p:nvPicPr>
        <p:blipFill>
          <a:blip r:embed="rId3" cstate="print"/>
          <a:stretch>
            <a:fillRect/>
          </a:stretch>
        </p:blipFill>
        <p:spPr>
          <a:xfrm>
            <a:off x="1200283" y="5355268"/>
            <a:ext cx="2466805" cy="532509"/>
          </a:xfrm>
          <a:prstGeom prst="rect">
            <a:avLst/>
          </a:prstGeom>
        </p:spPr>
      </p:pic>
      <p:cxnSp>
        <p:nvCxnSpPr>
          <p:cNvPr id="7" name="直接连接符 6"/>
          <p:cNvCxnSpPr/>
          <p:nvPr/>
        </p:nvCxnSpPr>
        <p:spPr>
          <a:xfrm>
            <a:off x="4910040" y="2212164"/>
            <a:ext cx="22264" cy="1092961"/>
          </a:xfrm>
          <a:prstGeom prst="line">
            <a:avLst/>
          </a:prstGeom>
          <a:noFill/>
          <a:ln w="9525" cap="flat" cmpd="sng" algn="ctr">
            <a:solidFill>
              <a:srgbClr val="00B0F0"/>
            </a:solidFill>
            <a:prstDash val="solid"/>
            <a:tailEnd type="oval"/>
          </a:ln>
          <a:effectLst/>
        </p:spPr>
      </p:cxnSp>
      <p:sp>
        <p:nvSpPr>
          <p:cNvPr id="8" name="矩形 7"/>
          <p:cNvSpPr/>
          <p:nvPr/>
        </p:nvSpPr>
        <p:spPr>
          <a:xfrm>
            <a:off x="4538729" y="1821269"/>
            <a:ext cx="1043892"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2</a:t>
            </a:r>
            <a:r>
              <a:rPr lang="zh-CN" altLang="en-US" sz="1200" dirty="0" smtClean="0">
                <a:latin typeface="+mn-ea"/>
                <a:ea typeface="+mn-ea"/>
              </a:rPr>
              <a:t>个电源模块</a:t>
            </a:r>
            <a:endParaRPr lang="en-US" altLang="zh-CN" sz="1200" dirty="0" smtClean="0">
              <a:latin typeface="+mn-ea"/>
              <a:ea typeface="+mn-ea"/>
            </a:endParaRPr>
          </a:p>
        </p:txBody>
      </p:sp>
      <p:sp>
        <p:nvSpPr>
          <p:cNvPr id="9" name="矩形 8"/>
          <p:cNvSpPr/>
          <p:nvPr/>
        </p:nvSpPr>
        <p:spPr>
          <a:xfrm>
            <a:off x="5217278" y="5886187"/>
            <a:ext cx="1018244"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zh-CN" altLang="en-US" sz="1200" dirty="0" smtClean="0">
                <a:latin typeface="+mn-ea"/>
                <a:ea typeface="+mn-ea"/>
              </a:rPr>
              <a:t>内置</a:t>
            </a:r>
            <a:r>
              <a:rPr lang="en-US" altLang="zh-CN" sz="1200" dirty="0" smtClean="0">
                <a:latin typeface="+mn-ea"/>
                <a:ea typeface="+mn-ea"/>
              </a:rPr>
              <a:t>RAID</a:t>
            </a:r>
            <a:r>
              <a:rPr lang="zh-CN" altLang="en-US" sz="1200" dirty="0" smtClean="0">
                <a:latin typeface="+mn-ea"/>
                <a:ea typeface="+mn-ea"/>
              </a:rPr>
              <a:t>卡</a:t>
            </a:r>
            <a:endParaRPr lang="zh-CN" altLang="en-US" sz="1200" dirty="0">
              <a:latin typeface="+mn-ea"/>
              <a:ea typeface="+mn-ea"/>
            </a:endParaRPr>
          </a:p>
        </p:txBody>
      </p:sp>
      <p:cxnSp>
        <p:nvCxnSpPr>
          <p:cNvPr id="10" name="直接连接符 9"/>
          <p:cNvCxnSpPr/>
          <p:nvPr/>
        </p:nvCxnSpPr>
        <p:spPr>
          <a:xfrm flipH="1" flipV="1">
            <a:off x="6919944" y="3929309"/>
            <a:ext cx="51107" cy="1768203"/>
          </a:xfrm>
          <a:prstGeom prst="line">
            <a:avLst/>
          </a:prstGeom>
          <a:noFill/>
          <a:ln w="9525" cap="flat" cmpd="sng" algn="ctr">
            <a:solidFill>
              <a:srgbClr val="00B0F0"/>
            </a:solidFill>
            <a:prstDash val="solid"/>
            <a:tailEnd type="oval"/>
          </a:ln>
          <a:effectLst/>
        </p:spPr>
      </p:cxnSp>
      <p:sp>
        <p:nvSpPr>
          <p:cNvPr id="11" name="矩形 10"/>
          <p:cNvSpPr/>
          <p:nvPr/>
        </p:nvSpPr>
        <p:spPr>
          <a:xfrm>
            <a:off x="6557378" y="5705440"/>
            <a:ext cx="736115"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4</a:t>
            </a:r>
            <a:r>
              <a:rPr lang="zh-CN" altLang="en-US" sz="1200" dirty="0" smtClean="0">
                <a:latin typeface="+mn-ea"/>
                <a:ea typeface="+mn-ea"/>
              </a:rPr>
              <a:t>组风扇</a:t>
            </a:r>
            <a:endParaRPr lang="en-US" altLang="zh-CN" sz="1200" dirty="0" smtClean="0">
              <a:latin typeface="+mn-ea"/>
              <a:ea typeface="+mn-ea"/>
            </a:endParaRPr>
          </a:p>
        </p:txBody>
      </p:sp>
      <p:cxnSp>
        <p:nvCxnSpPr>
          <p:cNvPr id="12" name="直接连接符 11"/>
          <p:cNvCxnSpPr/>
          <p:nvPr/>
        </p:nvCxnSpPr>
        <p:spPr>
          <a:xfrm>
            <a:off x="5948387" y="1750491"/>
            <a:ext cx="0" cy="802776"/>
          </a:xfrm>
          <a:prstGeom prst="line">
            <a:avLst/>
          </a:prstGeom>
          <a:noFill/>
          <a:ln w="9525" cap="flat" cmpd="sng" algn="ctr">
            <a:solidFill>
              <a:srgbClr val="00B0F0"/>
            </a:solidFill>
            <a:prstDash val="solid"/>
            <a:tailEnd type="oval"/>
          </a:ln>
          <a:effectLst/>
        </p:spPr>
      </p:cxnSp>
      <p:sp>
        <p:nvSpPr>
          <p:cNvPr id="13" name="矩形 12"/>
          <p:cNvSpPr/>
          <p:nvPr/>
        </p:nvSpPr>
        <p:spPr>
          <a:xfrm>
            <a:off x="3435476" y="5793539"/>
            <a:ext cx="1558456"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32</a:t>
            </a:r>
            <a:r>
              <a:rPr lang="zh-CN" altLang="en-US" sz="1200" dirty="0">
                <a:latin typeface="+mn-ea"/>
                <a:ea typeface="+mn-ea"/>
              </a:rPr>
              <a:t>个</a:t>
            </a:r>
            <a:r>
              <a:rPr lang="en-US" altLang="zh-CN" sz="1200" dirty="0" smtClean="0">
                <a:latin typeface="+mn-ea"/>
                <a:ea typeface="+mn-ea"/>
              </a:rPr>
              <a:t>DDR4</a:t>
            </a:r>
            <a:r>
              <a:rPr lang="zh-CN" altLang="en-US" sz="1200" dirty="0" smtClean="0">
                <a:latin typeface="+mn-ea"/>
                <a:ea typeface="+mn-ea"/>
              </a:rPr>
              <a:t>内存插槽</a:t>
            </a:r>
            <a:endParaRPr lang="zh-CN" altLang="en-US" sz="1200" dirty="0">
              <a:latin typeface="+mn-ea"/>
              <a:ea typeface="+mn-ea"/>
            </a:endParaRPr>
          </a:p>
        </p:txBody>
      </p:sp>
      <p:cxnSp>
        <p:nvCxnSpPr>
          <p:cNvPr id="14" name="肘形连接符 13"/>
          <p:cNvCxnSpPr/>
          <p:nvPr/>
        </p:nvCxnSpPr>
        <p:spPr>
          <a:xfrm rot="5400000">
            <a:off x="6128166" y="2421529"/>
            <a:ext cx="1223999" cy="864225"/>
          </a:xfrm>
          <a:prstGeom prst="bentConnector3">
            <a:avLst>
              <a:gd name="adj1" fmla="val 100424"/>
            </a:avLst>
          </a:prstGeom>
          <a:noFill/>
          <a:ln w="9525" cap="flat" cmpd="sng" algn="ctr">
            <a:solidFill>
              <a:srgbClr val="00B0F0"/>
            </a:solidFill>
            <a:prstDash val="solid"/>
            <a:tailEnd type="oval"/>
          </a:ln>
          <a:effectLst/>
        </p:spPr>
      </p:cxnSp>
      <p:sp>
        <p:nvSpPr>
          <p:cNvPr id="15" name="矩形 14"/>
          <p:cNvSpPr/>
          <p:nvPr/>
        </p:nvSpPr>
        <p:spPr>
          <a:xfrm>
            <a:off x="6575976" y="1992363"/>
            <a:ext cx="1734366" cy="277007"/>
          </a:xfrm>
          <a:prstGeom prst="rect">
            <a:avLst/>
          </a:prstGeom>
        </p:spPr>
        <p:txBody>
          <a:bodyPr wrap="square" lIns="91448" tIns="45724" rIns="91448" bIns="45724" anchor="t">
            <a:spAutoFit/>
          </a:bodyPr>
          <a:lstStyle/>
          <a:p>
            <a:pPr defTabSz="1021080" eaLnBrk="0" fontAlgn="base" hangingPunct="0">
              <a:spcBef>
                <a:spcPct val="0"/>
              </a:spcBef>
              <a:spcAft>
                <a:spcPct val="0"/>
              </a:spcAft>
              <a:defRPr/>
            </a:pPr>
            <a:r>
              <a:rPr lang="en-US" altLang="zh-CN" sz="1200" dirty="0" smtClean="0">
                <a:latin typeface="+mn-ea"/>
                <a:ea typeface="+mn-ea"/>
              </a:rPr>
              <a:t>2</a:t>
            </a:r>
            <a:r>
              <a:rPr lang="zh-CN" altLang="en-US" sz="1200" dirty="0">
                <a:latin typeface="+mn-ea"/>
                <a:ea typeface="+mn-ea"/>
              </a:rPr>
              <a:t>个</a:t>
            </a:r>
            <a:r>
              <a:rPr lang="zh-CN" altLang="en-US" sz="1200" dirty="0" smtClean="0">
                <a:latin typeface="+mn-ea"/>
                <a:ea typeface="+mn-ea"/>
              </a:rPr>
              <a:t>鲲鹏</a:t>
            </a:r>
            <a:r>
              <a:rPr lang="en-US" altLang="zh-CN" sz="1200" dirty="0" smtClean="0">
                <a:latin typeface="+mn-ea"/>
                <a:ea typeface="+mn-ea"/>
              </a:rPr>
              <a:t>920</a:t>
            </a:r>
            <a:r>
              <a:rPr lang="zh-CN" altLang="en-US" sz="1200" dirty="0" smtClean="0">
                <a:latin typeface="+mn-ea"/>
                <a:ea typeface="+mn-ea"/>
              </a:rPr>
              <a:t>处理器</a:t>
            </a:r>
            <a:endParaRPr lang="zh-CN" altLang="en-US" sz="1200" dirty="0" smtClean="0">
              <a:latin typeface="+mn-ea"/>
              <a:ea typeface="+mn-ea"/>
            </a:endParaRPr>
          </a:p>
        </p:txBody>
      </p:sp>
      <p:cxnSp>
        <p:nvCxnSpPr>
          <p:cNvPr id="16" name="直接连接符 15"/>
          <p:cNvCxnSpPr/>
          <p:nvPr/>
        </p:nvCxnSpPr>
        <p:spPr>
          <a:xfrm flipH="1">
            <a:off x="7524811" y="4973564"/>
            <a:ext cx="960500" cy="1"/>
          </a:xfrm>
          <a:prstGeom prst="line">
            <a:avLst/>
          </a:prstGeom>
          <a:noFill/>
          <a:ln w="9525" cap="flat" cmpd="sng" algn="ctr">
            <a:solidFill>
              <a:srgbClr val="00B0F0"/>
            </a:solidFill>
            <a:prstDash val="solid"/>
            <a:tailEnd type="oval"/>
          </a:ln>
          <a:effectLst/>
        </p:spPr>
      </p:cxnSp>
      <p:cxnSp>
        <p:nvCxnSpPr>
          <p:cNvPr id="17" name="直接连接符 16"/>
          <p:cNvCxnSpPr/>
          <p:nvPr/>
        </p:nvCxnSpPr>
        <p:spPr>
          <a:xfrm flipV="1">
            <a:off x="8480889" y="2769845"/>
            <a:ext cx="1" cy="2844000"/>
          </a:xfrm>
          <a:prstGeom prst="line">
            <a:avLst/>
          </a:prstGeom>
          <a:noFill/>
          <a:ln w="9525" cap="flat" cmpd="sng" algn="ctr">
            <a:solidFill>
              <a:srgbClr val="00B0F0"/>
            </a:solidFill>
            <a:prstDash val="solid"/>
            <a:tailEnd type="none"/>
          </a:ln>
          <a:effectLst/>
        </p:spPr>
      </p:cxnSp>
      <p:cxnSp>
        <p:nvCxnSpPr>
          <p:cNvPr id="18" name="直接连接符 17"/>
          <p:cNvCxnSpPr/>
          <p:nvPr/>
        </p:nvCxnSpPr>
        <p:spPr>
          <a:xfrm flipH="1">
            <a:off x="8480887" y="2769846"/>
            <a:ext cx="252066" cy="1"/>
          </a:xfrm>
          <a:prstGeom prst="line">
            <a:avLst/>
          </a:prstGeom>
          <a:noFill/>
          <a:ln w="9525" cap="flat" cmpd="sng" algn="ctr">
            <a:solidFill>
              <a:srgbClr val="00B0F0"/>
            </a:solidFill>
            <a:prstDash val="solid"/>
            <a:tailEnd type="none"/>
          </a:ln>
          <a:effectLst/>
        </p:spPr>
      </p:cxnSp>
      <p:cxnSp>
        <p:nvCxnSpPr>
          <p:cNvPr id="19" name="直接连接符 18"/>
          <p:cNvCxnSpPr/>
          <p:nvPr/>
        </p:nvCxnSpPr>
        <p:spPr>
          <a:xfrm flipH="1">
            <a:off x="8480887" y="5613846"/>
            <a:ext cx="252066" cy="1"/>
          </a:xfrm>
          <a:prstGeom prst="line">
            <a:avLst/>
          </a:prstGeom>
          <a:noFill/>
          <a:ln w="9525" cap="flat" cmpd="sng" algn="ctr">
            <a:solidFill>
              <a:srgbClr val="00B0F0"/>
            </a:solidFill>
            <a:prstDash val="solid"/>
            <a:tailEnd type="none"/>
          </a:ln>
          <a:effectLst/>
        </p:spPr>
      </p:cxnSp>
      <p:sp>
        <p:nvSpPr>
          <p:cNvPr id="20" name="矩形 19"/>
          <p:cNvSpPr/>
          <p:nvPr/>
        </p:nvSpPr>
        <p:spPr>
          <a:xfrm>
            <a:off x="8272121" y="5059922"/>
            <a:ext cx="3489148" cy="277007"/>
          </a:xfrm>
          <a:prstGeom prst="rect">
            <a:avLst/>
          </a:prstGeom>
        </p:spPr>
        <p:txBody>
          <a:bodyPr wrap="square" lIns="91448" tIns="45724" rIns="91448" bIns="45724" anchor="t">
            <a:spAutoFit/>
          </a:bodyPr>
          <a:lstStyle/>
          <a:p>
            <a:pPr algn="ctr" defTabSz="1021080" eaLnBrk="0" fontAlgn="base" hangingPunct="0">
              <a:spcBef>
                <a:spcPct val="0"/>
              </a:spcBef>
              <a:spcAft>
                <a:spcPct val="0"/>
              </a:spcAft>
              <a:defRPr/>
            </a:pPr>
            <a:r>
              <a:rPr lang="zh-CN" altLang="en-US" sz="1200" dirty="0" smtClean="0">
                <a:latin typeface="+mn-ea"/>
                <a:ea typeface="+mn-ea"/>
              </a:rPr>
              <a:t>硬盘框</a:t>
            </a:r>
            <a:r>
              <a:rPr lang="en-US" altLang="zh-CN" sz="1200" dirty="0" smtClean="0">
                <a:latin typeface="+mn-ea"/>
                <a:ea typeface="+mn-ea"/>
              </a:rPr>
              <a:t>C</a:t>
            </a:r>
            <a:r>
              <a:rPr lang="zh-CN" altLang="en-US" sz="1200" dirty="0" smtClean="0">
                <a:latin typeface="+mn-ea"/>
                <a:ea typeface="+mn-ea"/>
              </a:rPr>
              <a:t>：</a:t>
            </a:r>
            <a:r>
              <a:rPr lang="en-US" altLang="zh-CN" sz="1200" dirty="0" smtClean="0">
                <a:latin typeface="+mn-ea"/>
                <a:ea typeface="+mn-ea"/>
              </a:rPr>
              <a:t>8</a:t>
            </a:r>
            <a:r>
              <a:rPr lang="zh-CN" altLang="en-US" sz="1200" dirty="0" smtClean="0">
                <a:latin typeface="+mn-ea"/>
                <a:ea typeface="+mn-ea"/>
              </a:rPr>
              <a:t>*</a:t>
            </a:r>
            <a:r>
              <a:rPr lang="en-US" altLang="zh-CN" sz="1200" dirty="0" smtClean="0">
                <a:latin typeface="+mn-ea"/>
                <a:ea typeface="+mn-ea"/>
              </a:rPr>
              <a:t>2.5"SAS/SATA+12NVME</a:t>
            </a:r>
            <a:r>
              <a:rPr lang="zh-CN" altLang="en-US" sz="1200" dirty="0" smtClean="0">
                <a:latin typeface="+mn-ea"/>
                <a:ea typeface="+mn-ea"/>
              </a:rPr>
              <a:t>硬盘</a:t>
            </a:r>
            <a:endParaRPr lang="en-US" altLang="zh-CN" sz="1200" dirty="0">
              <a:latin typeface="+mn-ea"/>
              <a:ea typeface="+mn-ea"/>
            </a:endParaRPr>
          </a:p>
        </p:txBody>
      </p:sp>
      <p:sp>
        <p:nvSpPr>
          <p:cNvPr id="21" name="矩形 20"/>
          <p:cNvSpPr/>
          <p:nvPr/>
        </p:nvSpPr>
        <p:spPr>
          <a:xfrm>
            <a:off x="8122437" y="2266264"/>
            <a:ext cx="3210767" cy="277007"/>
          </a:xfrm>
          <a:prstGeom prst="rect">
            <a:avLst/>
          </a:prstGeom>
          <a:ln>
            <a:solidFill>
              <a:schemeClr val="bg1"/>
            </a:solidFill>
          </a:ln>
        </p:spPr>
        <p:txBody>
          <a:bodyPr wrap="square" lIns="91448" tIns="45724" rIns="91448" bIns="45724" anchor="t">
            <a:spAutoFit/>
          </a:bodyPr>
          <a:lstStyle/>
          <a:p>
            <a:pPr algn="ctr" defTabSz="1021080" eaLnBrk="0" fontAlgn="base" hangingPunct="0">
              <a:spcBef>
                <a:spcPct val="0"/>
              </a:spcBef>
              <a:spcAft>
                <a:spcPct val="0"/>
              </a:spcAft>
              <a:defRPr/>
            </a:pPr>
            <a:r>
              <a:rPr lang="zh-CN" altLang="en-US" sz="1200" dirty="0" smtClean="0">
                <a:latin typeface="+mn-ea"/>
                <a:ea typeface="+mn-ea"/>
              </a:rPr>
              <a:t>硬盘框</a:t>
            </a:r>
            <a:r>
              <a:rPr lang="en-US" altLang="zh-CN" sz="1200" dirty="0" smtClean="0">
                <a:latin typeface="+mn-ea"/>
                <a:ea typeface="+mn-ea"/>
              </a:rPr>
              <a:t>A</a:t>
            </a:r>
            <a:r>
              <a:rPr lang="zh-CN" altLang="en-US" sz="1200" dirty="0" smtClean="0">
                <a:latin typeface="+mn-ea"/>
                <a:ea typeface="+mn-ea"/>
              </a:rPr>
              <a:t>： </a:t>
            </a:r>
            <a:r>
              <a:rPr lang="en-US" altLang="zh-CN" sz="1200" dirty="0" smtClean="0">
                <a:latin typeface="+mn-ea"/>
                <a:ea typeface="+mn-ea"/>
              </a:rPr>
              <a:t>12</a:t>
            </a:r>
            <a:r>
              <a:rPr lang="zh-CN" altLang="en-US" sz="1200" dirty="0" smtClean="0">
                <a:latin typeface="+mn-ea"/>
                <a:ea typeface="+mn-ea"/>
              </a:rPr>
              <a:t>*</a:t>
            </a:r>
            <a:r>
              <a:rPr lang="en-US" altLang="zh-CN" sz="1200" dirty="0">
                <a:latin typeface="+mn-ea"/>
                <a:ea typeface="+mn-ea"/>
              </a:rPr>
              <a:t>3</a:t>
            </a:r>
            <a:r>
              <a:rPr lang="en-US" altLang="zh-CN" sz="1200" dirty="0" smtClean="0">
                <a:latin typeface="+mn-ea"/>
                <a:ea typeface="+mn-ea"/>
              </a:rPr>
              <a:t>.5" SAS/SATA</a:t>
            </a:r>
            <a:r>
              <a:rPr lang="zh-CN" altLang="en-US" sz="1200" dirty="0" smtClean="0">
                <a:latin typeface="+mn-ea"/>
                <a:ea typeface="+mn-ea"/>
              </a:rPr>
              <a:t>硬盘</a:t>
            </a:r>
            <a:endParaRPr lang="en-US" altLang="zh-CN" sz="1200" dirty="0" smtClean="0">
              <a:latin typeface="+mn-ea"/>
              <a:ea typeface="+mn-ea"/>
            </a:endParaRPr>
          </a:p>
        </p:txBody>
      </p:sp>
      <p:sp>
        <p:nvSpPr>
          <p:cNvPr id="22" name="矩形 21"/>
          <p:cNvSpPr/>
          <p:nvPr/>
        </p:nvSpPr>
        <p:spPr>
          <a:xfrm>
            <a:off x="8140106" y="3616497"/>
            <a:ext cx="3175430" cy="277007"/>
          </a:xfrm>
          <a:prstGeom prst="rect">
            <a:avLst/>
          </a:prstGeom>
        </p:spPr>
        <p:txBody>
          <a:bodyPr wrap="square" lIns="91448" tIns="45724" rIns="91448" bIns="45724" anchor="t">
            <a:spAutoFit/>
          </a:bodyPr>
          <a:lstStyle/>
          <a:p>
            <a:pPr algn="ctr" defTabSz="1021080" eaLnBrk="0" fontAlgn="base" hangingPunct="0">
              <a:spcBef>
                <a:spcPct val="0"/>
              </a:spcBef>
              <a:spcAft>
                <a:spcPct val="0"/>
              </a:spcAft>
              <a:defRPr/>
            </a:pPr>
            <a:r>
              <a:rPr lang="zh-CN" altLang="en-US" sz="1200" dirty="0" smtClean="0">
                <a:latin typeface="+mn-ea"/>
                <a:ea typeface="+mn-ea"/>
              </a:rPr>
              <a:t>硬盘框</a:t>
            </a:r>
            <a:r>
              <a:rPr lang="en-US" altLang="zh-CN" sz="1200" dirty="0" smtClean="0">
                <a:latin typeface="+mn-ea"/>
                <a:ea typeface="+mn-ea"/>
              </a:rPr>
              <a:t>B</a:t>
            </a:r>
            <a:r>
              <a:rPr lang="zh-CN" altLang="en-US" sz="1200" dirty="0" smtClean="0">
                <a:latin typeface="+mn-ea"/>
                <a:ea typeface="+mn-ea"/>
              </a:rPr>
              <a:t>： </a:t>
            </a:r>
            <a:r>
              <a:rPr lang="en-US" altLang="zh-CN" sz="1200" dirty="0" smtClean="0">
                <a:latin typeface="+mn-ea"/>
                <a:ea typeface="+mn-ea"/>
              </a:rPr>
              <a:t>25</a:t>
            </a:r>
            <a:r>
              <a:rPr lang="zh-CN" altLang="en-US" sz="1200" dirty="0" smtClean="0">
                <a:latin typeface="+mn-ea"/>
                <a:ea typeface="+mn-ea"/>
              </a:rPr>
              <a:t>*</a:t>
            </a:r>
            <a:r>
              <a:rPr lang="en-US" altLang="zh-CN" sz="1200" dirty="0" smtClean="0">
                <a:latin typeface="+mn-ea"/>
                <a:ea typeface="+mn-ea"/>
              </a:rPr>
              <a:t>2.5" SAS/SATA</a:t>
            </a:r>
            <a:r>
              <a:rPr lang="zh-CN" altLang="en-US" sz="1200" dirty="0" smtClean="0">
                <a:latin typeface="+mn-ea"/>
                <a:ea typeface="+mn-ea"/>
              </a:rPr>
              <a:t>硬盘</a:t>
            </a:r>
            <a:endParaRPr lang="en-US" altLang="zh-CN" sz="1200" dirty="0">
              <a:latin typeface="+mn-ea"/>
              <a:ea typeface="+mn-ea"/>
            </a:endParaRPr>
          </a:p>
        </p:txBody>
      </p:sp>
      <p:cxnSp>
        <p:nvCxnSpPr>
          <p:cNvPr id="23" name="直接连接符 22"/>
          <p:cNvCxnSpPr/>
          <p:nvPr/>
        </p:nvCxnSpPr>
        <p:spPr>
          <a:xfrm>
            <a:off x="2927648" y="4987432"/>
            <a:ext cx="0" cy="477713"/>
          </a:xfrm>
          <a:prstGeom prst="line">
            <a:avLst/>
          </a:prstGeom>
          <a:noFill/>
          <a:ln w="9525" cap="flat" cmpd="sng" algn="ctr">
            <a:solidFill>
              <a:srgbClr val="00B0F0"/>
            </a:solidFill>
            <a:prstDash val="solid"/>
            <a:tailEnd type="oval"/>
          </a:ln>
          <a:effectLst/>
        </p:spPr>
      </p:cxnSp>
      <p:sp>
        <p:nvSpPr>
          <p:cNvPr id="24" name="矩形 23"/>
          <p:cNvSpPr/>
          <p:nvPr/>
        </p:nvSpPr>
        <p:spPr>
          <a:xfrm>
            <a:off x="1133689" y="4573882"/>
            <a:ext cx="2624765" cy="646339"/>
          </a:xfrm>
          <a:prstGeom prst="rect">
            <a:avLst/>
          </a:prstGeom>
        </p:spPr>
        <p:txBody>
          <a:bodyPr wrap="square" lIns="91448" tIns="45724" rIns="91448" bIns="45724">
            <a:spAutoFit/>
          </a:bodyPr>
          <a:lstStyle/>
          <a:p>
            <a:pPr defTabSz="1021080" eaLnBrk="0" fontAlgn="base" hangingPunct="0">
              <a:spcBef>
                <a:spcPct val="0"/>
              </a:spcBef>
              <a:spcAft>
                <a:spcPct val="0"/>
              </a:spcAft>
              <a:defRPr/>
            </a:pPr>
            <a:r>
              <a:rPr lang="zh-CN" altLang="en-US" sz="1200" dirty="0" smtClean="0">
                <a:latin typeface="+mn-ea"/>
                <a:ea typeface="+mn-ea"/>
              </a:rPr>
              <a:t>后置</a:t>
            </a:r>
            <a:r>
              <a:rPr lang="en-US" altLang="zh-CN" sz="1200" dirty="0" smtClean="0">
                <a:latin typeface="+mn-ea"/>
                <a:ea typeface="+mn-ea"/>
              </a:rPr>
              <a:t>4</a:t>
            </a:r>
            <a:r>
              <a:rPr lang="zh-CN" altLang="en-US" sz="1200" dirty="0" smtClean="0">
                <a:latin typeface="+mn-ea"/>
                <a:ea typeface="+mn-ea"/>
              </a:rPr>
              <a:t>*</a:t>
            </a:r>
            <a:r>
              <a:rPr lang="en-US" altLang="zh-CN" sz="1200" dirty="0" smtClean="0">
                <a:latin typeface="+mn-ea"/>
                <a:ea typeface="+mn-ea"/>
              </a:rPr>
              <a:t>2.5”SAS/SATA/SSD/NVMe SSD</a:t>
            </a:r>
            <a:r>
              <a:rPr lang="zh-CN" altLang="en-US" sz="1200" dirty="0" smtClean="0">
                <a:latin typeface="+mn-ea"/>
                <a:ea typeface="+mn-ea"/>
              </a:rPr>
              <a:t>硬盘，或可配置为</a:t>
            </a:r>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rPr>
              <a:t>PCIe4.0 </a:t>
            </a:r>
            <a:r>
              <a:rPr lang="en-US" altLang="zh-CN" sz="1200" dirty="0">
                <a:latin typeface="+mn-ea"/>
                <a:ea typeface="+mn-ea"/>
              </a:rPr>
              <a:t>x8</a:t>
            </a:r>
            <a:r>
              <a:rPr lang="zh-CN" altLang="en-US" sz="1200" dirty="0" smtClean="0">
                <a:latin typeface="+mn-ea"/>
                <a:ea typeface="+mn-ea"/>
              </a:rPr>
              <a:t>全高半长槽位</a:t>
            </a:r>
            <a:endParaRPr lang="zh-CN" altLang="en-US" sz="1200" dirty="0">
              <a:latin typeface="+mn-ea"/>
              <a:ea typeface="+mn-ea"/>
            </a:endParaRPr>
          </a:p>
        </p:txBody>
      </p:sp>
      <p:cxnSp>
        <p:nvCxnSpPr>
          <p:cNvPr id="25" name="直接连接符 24"/>
          <p:cNvCxnSpPr/>
          <p:nvPr/>
        </p:nvCxnSpPr>
        <p:spPr>
          <a:xfrm>
            <a:off x="1757683" y="2062266"/>
            <a:ext cx="0" cy="598975"/>
          </a:xfrm>
          <a:prstGeom prst="line">
            <a:avLst/>
          </a:prstGeom>
          <a:noFill/>
          <a:ln w="9525" cap="flat" cmpd="sng" algn="ctr">
            <a:solidFill>
              <a:srgbClr val="00B0F0"/>
            </a:solidFill>
            <a:prstDash val="solid"/>
            <a:tailEnd type="oval"/>
          </a:ln>
          <a:effectLst/>
        </p:spPr>
      </p:cxnSp>
      <p:cxnSp>
        <p:nvCxnSpPr>
          <p:cNvPr id="26" name="直接连接符 25"/>
          <p:cNvCxnSpPr/>
          <p:nvPr/>
        </p:nvCxnSpPr>
        <p:spPr>
          <a:xfrm>
            <a:off x="2729936" y="2062265"/>
            <a:ext cx="2197" cy="598973"/>
          </a:xfrm>
          <a:prstGeom prst="line">
            <a:avLst/>
          </a:prstGeom>
          <a:noFill/>
          <a:ln w="9525" cap="flat" cmpd="sng" algn="ctr">
            <a:solidFill>
              <a:srgbClr val="00B0F0"/>
            </a:solidFill>
            <a:prstDash val="solid"/>
            <a:tailEnd type="oval"/>
          </a:ln>
          <a:effectLst/>
        </p:spPr>
      </p:cxnSp>
      <p:cxnSp>
        <p:nvCxnSpPr>
          <p:cNvPr id="27" name="直接连接符 26"/>
          <p:cNvCxnSpPr/>
          <p:nvPr/>
        </p:nvCxnSpPr>
        <p:spPr>
          <a:xfrm flipH="1">
            <a:off x="1757682" y="2062266"/>
            <a:ext cx="972253" cy="1"/>
          </a:xfrm>
          <a:prstGeom prst="line">
            <a:avLst/>
          </a:prstGeom>
          <a:noFill/>
          <a:ln w="9525" cap="flat" cmpd="sng" algn="ctr">
            <a:solidFill>
              <a:srgbClr val="00B0F0"/>
            </a:solidFill>
            <a:prstDash val="solid"/>
            <a:tailEnd type="none"/>
          </a:ln>
          <a:effectLst/>
        </p:spPr>
      </p:cxnSp>
      <p:cxnSp>
        <p:nvCxnSpPr>
          <p:cNvPr id="28" name="直接连接符 27"/>
          <p:cNvCxnSpPr/>
          <p:nvPr/>
        </p:nvCxnSpPr>
        <p:spPr>
          <a:xfrm>
            <a:off x="2229776" y="1879446"/>
            <a:ext cx="0" cy="182821"/>
          </a:xfrm>
          <a:prstGeom prst="line">
            <a:avLst/>
          </a:prstGeom>
          <a:noFill/>
          <a:ln w="9525" cap="flat" cmpd="sng" algn="ctr">
            <a:solidFill>
              <a:srgbClr val="00B0F0"/>
            </a:solidFill>
            <a:prstDash val="solid"/>
            <a:tailEnd type="none"/>
          </a:ln>
          <a:effectLst/>
        </p:spPr>
      </p:cxnSp>
      <p:sp>
        <p:nvSpPr>
          <p:cNvPr id="29" name="矩形 28"/>
          <p:cNvSpPr/>
          <p:nvPr/>
        </p:nvSpPr>
        <p:spPr>
          <a:xfrm>
            <a:off x="1072194" y="1234327"/>
            <a:ext cx="2723036" cy="646339"/>
          </a:xfrm>
          <a:prstGeom prst="rect">
            <a:avLst/>
          </a:prstGeom>
        </p:spPr>
        <p:txBody>
          <a:bodyPr wrap="squar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6</a:t>
            </a:r>
            <a:r>
              <a:rPr lang="zh-CN" altLang="en-US" sz="1200" dirty="0" smtClean="0">
                <a:latin typeface="+mn-ea"/>
                <a:ea typeface="+mn-ea"/>
              </a:rPr>
              <a:t>*</a:t>
            </a:r>
            <a:r>
              <a:rPr lang="en-US" altLang="zh-CN" sz="1200" dirty="0" smtClean="0">
                <a:latin typeface="+mn-ea"/>
                <a:ea typeface="+mn-ea"/>
              </a:rPr>
              <a:t>PCIe4.0 </a:t>
            </a:r>
            <a:r>
              <a:rPr lang="en-US" altLang="zh-CN" sz="1200" dirty="0">
                <a:latin typeface="+mn-ea"/>
                <a:ea typeface="+mn-ea"/>
              </a:rPr>
              <a:t>x8</a:t>
            </a:r>
            <a:r>
              <a:rPr lang="zh-CN" altLang="en-US" sz="1200" dirty="0" smtClean="0">
                <a:latin typeface="+mn-ea"/>
                <a:ea typeface="+mn-ea"/>
              </a:rPr>
              <a:t>全高槽位，</a:t>
            </a:r>
            <a:endParaRPr lang="en-US" altLang="zh-CN" sz="1200" dirty="0" smtClean="0">
              <a:latin typeface="+mn-ea"/>
              <a:ea typeface="+mn-ea"/>
            </a:endParaRPr>
          </a:p>
          <a:p>
            <a:pPr defTabSz="1021080" eaLnBrk="0" fontAlgn="base" hangingPunct="0">
              <a:spcBef>
                <a:spcPct val="0"/>
              </a:spcBef>
              <a:spcAft>
                <a:spcPct val="0"/>
              </a:spcAft>
              <a:defRPr/>
            </a:pPr>
            <a:r>
              <a:rPr lang="zh-CN" altLang="en-US" sz="1200" dirty="0">
                <a:latin typeface="+mn-ea"/>
                <a:ea typeface="+mn-ea"/>
              </a:rPr>
              <a:t>或</a:t>
            </a:r>
            <a:r>
              <a:rPr lang="zh-CN" altLang="en-US" sz="1200" dirty="0" smtClean="0">
                <a:latin typeface="+mn-ea"/>
                <a:ea typeface="+mn-ea"/>
              </a:rPr>
              <a:t>可配置为</a:t>
            </a:r>
            <a:r>
              <a:rPr lang="en-US" altLang="zh-CN" sz="1200" dirty="0" smtClean="0">
                <a:latin typeface="+mn-ea"/>
                <a:ea typeface="+mn-ea"/>
              </a:rPr>
              <a:t>2</a:t>
            </a:r>
            <a:r>
              <a:rPr lang="zh-CN" altLang="en-US" sz="1200" dirty="0" smtClean="0">
                <a:latin typeface="+mn-ea"/>
                <a:ea typeface="+mn-ea"/>
              </a:rPr>
              <a:t>组</a:t>
            </a:r>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rPr>
              <a:t>3.5</a:t>
            </a:r>
            <a:r>
              <a:rPr lang="en-US" altLang="zh-CN" sz="1200" dirty="0">
                <a:latin typeface="+mn-ea"/>
                <a:ea typeface="+mn-ea"/>
              </a:rPr>
              <a:t>“/</a:t>
            </a:r>
            <a:r>
              <a:rPr lang="en-US" altLang="zh-CN" sz="1200" dirty="0" smtClean="0">
                <a:latin typeface="+mn-ea"/>
                <a:ea typeface="+mn-ea"/>
              </a:rPr>
              <a:t>2.5“SAS/SATA/SSD</a:t>
            </a:r>
            <a:r>
              <a:rPr lang="zh-CN" altLang="en-US" sz="1200" dirty="0" smtClean="0">
                <a:latin typeface="+mn-ea"/>
                <a:ea typeface="+mn-ea"/>
              </a:rPr>
              <a:t>硬盘</a:t>
            </a:r>
            <a:endParaRPr lang="zh-CN" altLang="en-US" sz="1200" dirty="0">
              <a:latin typeface="+mn-ea"/>
              <a:ea typeface="+mn-ea"/>
            </a:endParaRPr>
          </a:p>
        </p:txBody>
      </p:sp>
      <p:cxnSp>
        <p:nvCxnSpPr>
          <p:cNvPr id="30" name="直接连接符 29"/>
          <p:cNvCxnSpPr/>
          <p:nvPr/>
        </p:nvCxnSpPr>
        <p:spPr>
          <a:xfrm flipV="1">
            <a:off x="3661603" y="2753767"/>
            <a:ext cx="418647" cy="1230"/>
          </a:xfrm>
          <a:prstGeom prst="line">
            <a:avLst/>
          </a:prstGeom>
          <a:noFill/>
          <a:ln w="9525" cap="flat" cmpd="sng" algn="ctr">
            <a:solidFill>
              <a:srgbClr val="00B0F0"/>
            </a:solidFill>
            <a:prstDash val="solid"/>
            <a:tailEnd type="oval"/>
          </a:ln>
          <a:effectLst/>
        </p:spPr>
      </p:cxnSp>
      <p:cxnSp>
        <p:nvCxnSpPr>
          <p:cNvPr id="31" name="直接连接符 30"/>
          <p:cNvCxnSpPr/>
          <p:nvPr/>
        </p:nvCxnSpPr>
        <p:spPr>
          <a:xfrm flipV="1">
            <a:off x="3955024" y="2739886"/>
            <a:ext cx="1" cy="2844000"/>
          </a:xfrm>
          <a:prstGeom prst="line">
            <a:avLst/>
          </a:prstGeom>
          <a:noFill/>
          <a:ln w="9525" cap="flat" cmpd="sng" algn="ctr">
            <a:solidFill>
              <a:srgbClr val="00B0F0"/>
            </a:solidFill>
            <a:prstDash val="solid"/>
            <a:tailEnd type="none"/>
          </a:ln>
          <a:effectLst/>
        </p:spPr>
      </p:cxnSp>
      <p:cxnSp>
        <p:nvCxnSpPr>
          <p:cNvPr id="32" name="直接连接符 31"/>
          <p:cNvCxnSpPr/>
          <p:nvPr/>
        </p:nvCxnSpPr>
        <p:spPr>
          <a:xfrm>
            <a:off x="3816727" y="2756110"/>
            <a:ext cx="144695" cy="0"/>
          </a:xfrm>
          <a:prstGeom prst="line">
            <a:avLst/>
          </a:prstGeom>
          <a:noFill/>
          <a:ln w="9525" cap="flat" cmpd="sng" algn="ctr">
            <a:solidFill>
              <a:srgbClr val="00B0F0"/>
            </a:solidFill>
            <a:prstDash val="solid"/>
            <a:tailEnd type="none"/>
          </a:ln>
          <a:effectLst/>
        </p:spPr>
      </p:cxnSp>
      <p:cxnSp>
        <p:nvCxnSpPr>
          <p:cNvPr id="33" name="直接连接符 32"/>
          <p:cNvCxnSpPr/>
          <p:nvPr/>
        </p:nvCxnSpPr>
        <p:spPr>
          <a:xfrm flipH="1">
            <a:off x="3690694" y="5572580"/>
            <a:ext cx="252066" cy="1"/>
          </a:xfrm>
          <a:prstGeom prst="line">
            <a:avLst/>
          </a:prstGeom>
          <a:noFill/>
          <a:ln w="9525" cap="flat" cmpd="sng" algn="ctr">
            <a:solidFill>
              <a:srgbClr val="00B0F0"/>
            </a:solidFill>
            <a:prstDash val="solid"/>
            <a:tailEnd type="none"/>
          </a:ln>
          <a:effectLst/>
        </p:spPr>
      </p:cxnSp>
      <p:pic>
        <p:nvPicPr>
          <p:cNvPr id="34" name="图片 33"/>
          <p:cNvPicPr>
            <a:picLocks noChangeAspect="1"/>
          </p:cNvPicPr>
          <p:nvPr/>
        </p:nvPicPr>
        <p:blipFill>
          <a:blip r:embed="rId4" cstate="print"/>
          <a:stretch>
            <a:fillRect/>
          </a:stretch>
        </p:blipFill>
        <p:spPr>
          <a:xfrm>
            <a:off x="8591401" y="2538478"/>
            <a:ext cx="2844741" cy="514007"/>
          </a:xfrm>
          <a:prstGeom prst="rect">
            <a:avLst/>
          </a:prstGeom>
        </p:spPr>
      </p:pic>
      <p:pic>
        <p:nvPicPr>
          <p:cNvPr id="35" name="图片 34"/>
          <p:cNvPicPr>
            <a:picLocks noChangeAspect="1"/>
          </p:cNvPicPr>
          <p:nvPr/>
        </p:nvPicPr>
        <p:blipFill>
          <a:blip r:embed="rId5" cstate="print"/>
          <a:stretch>
            <a:fillRect/>
          </a:stretch>
        </p:blipFill>
        <p:spPr>
          <a:xfrm>
            <a:off x="8627739" y="3929749"/>
            <a:ext cx="2844741" cy="525892"/>
          </a:xfrm>
          <a:prstGeom prst="rect">
            <a:avLst/>
          </a:prstGeom>
        </p:spPr>
      </p:pic>
      <p:cxnSp>
        <p:nvCxnSpPr>
          <p:cNvPr id="36" name="肘形连接符 35"/>
          <p:cNvCxnSpPr/>
          <p:nvPr/>
        </p:nvCxnSpPr>
        <p:spPr>
          <a:xfrm rot="5400000" flipH="1" flipV="1">
            <a:off x="3701787" y="4568725"/>
            <a:ext cx="1811293" cy="572079"/>
          </a:xfrm>
          <a:prstGeom prst="bentConnector3">
            <a:avLst>
              <a:gd name="adj1" fmla="val 50000"/>
            </a:avLst>
          </a:prstGeom>
          <a:noFill/>
          <a:ln w="9525" cap="flat" cmpd="sng" algn="ctr">
            <a:solidFill>
              <a:srgbClr val="00B0F0"/>
            </a:solidFill>
            <a:prstDash val="solid"/>
            <a:tailEnd type="oval"/>
          </a:ln>
          <a:effectLst/>
        </p:spPr>
      </p:cxnSp>
      <p:cxnSp>
        <p:nvCxnSpPr>
          <p:cNvPr id="37" name="直接连接符 36"/>
          <p:cNvCxnSpPr/>
          <p:nvPr/>
        </p:nvCxnSpPr>
        <p:spPr>
          <a:xfrm flipV="1">
            <a:off x="1844295" y="2962853"/>
            <a:ext cx="0" cy="411299"/>
          </a:xfrm>
          <a:prstGeom prst="line">
            <a:avLst/>
          </a:prstGeom>
          <a:noFill/>
          <a:ln w="9525" cap="flat" cmpd="sng" algn="ctr">
            <a:solidFill>
              <a:srgbClr val="00B0F0"/>
            </a:solidFill>
            <a:prstDash val="solid"/>
            <a:tailEnd type="oval"/>
          </a:ln>
          <a:effectLst/>
        </p:spPr>
      </p:cxnSp>
      <p:sp>
        <p:nvSpPr>
          <p:cNvPr id="38" name="矩形 37"/>
          <p:cNvSpPr/>
          <p:nvPr/>
        </p:nvSpPr>
        <p:spPr>
          <a:xfrm>
            <a:off x="1390319" y="3372887"/>
            <a:ext cx="973985" cy="461673"/>
          </a:xfrm>
          <a:prstGeom prst="rect">
            <a:avLst/>
          </a:prstGeom>
        </p:spPr>
        <p:txBody>
          <a:bodyPr wrap="square" lIns="91448" tIns="45724" rIns="91448" bIns="45724">
            <a:spAutoFit/>
          </a:bodyPr>
          <a:lstStyle/>
          <a:p>
            <a:pPr algn="ctr" defTabSz="1021080" eaLnBrk="0" fontAlgn="base" hangingPunct="0">
              <a:spcBef>
                <a:spcPct val="0"/>
              </a:spcBef>
              <a:spcAft>
                <a:spcPct val="0"/>
              </a:spcAft>
              <a:defRPr/>
            </a:pPr>
            <a:r>
              <a:rPr lang="en-US" altLang="zh-CN" sz="1200" dirty="0" smtClean="0">
                <a:latin typeface="+mn-ea"/>
                <a:ea typeface="+mn-ea"/>
              </a:rPr>
              <a:t>2</a:t>
            </a:r>
            <a:r>
              <a:rPr lang="zh-CN" altLang="en-US" sz="1200" dirty="0" smtClean="0">
                <a:latin typeface="+mn-ea"/>
                <a:ea typeface="+mn-ea"/>
              </a:rPr>
              <a:t>*</a:t>
            </a:r>
            <a:r>
              <a:rPr lang="en-US" altLang="zh-CN" sz="1200" dirty="0" smtClean="0">
                <a:latin typeface="+mn-ea"/>
                <a:ea typeface="+mn-ea"/>
              </a:rPr>
              <a:t>GE,</a:t>
            </a:r>
            <a:r>
              <a:rPr lang="zh-CN" altLang="en-US" sz="1200" dirty="0" smtClean="0">
                <a:latin typeface="+mn-ea"/>
                <a:ea typeface="+mn-ea"/>
              </a:rPr>
              <a:t>串口</a:t>
            </a:r>
            <a:r>
              <a:rPr lang="en-US" altLang="zh-CN" sz="1200" dirty="0" smtClean="0">
                <a:latin typeface="+mn-ea"/>
                <a:ea typeface="+mn-ea"/>
              </a:rPr>
              <a:t>,</a:t>
            </a:r>
            <a:r>
              <a:rPr lang="zh-CN" altLang="en-US" sz="1200" dirty="0" smtClean="0">
                <a:latin typeface="+mn-ea"/>
                <a:ea typeface="+mn-ea"/>
              </a:rPr>
              <a:t>管理网口</a:t>
            </a:r>
            <a:endParaRPr lang="zh-CN" altLang="en-US" sz="1200" dirty="0">
              <a:latin typeface="+mn-ea"/>
              <a:ea typeface="+mn-ea"/>
            </a:endParaRPr>
          </a:p>
        </p:txBody>
      </p:sp>
      <p:cxnSp>
        <p:nvCxnSpPr>
          <p:cNvPr id="39" name="直接连接符 38"/>
          <p:cNvCxnSpPr/>
          <p:nvPr/>
        </p:nvCxnSpPr>
        <p:spPr>
          <a:xfrm flipV="1">
            <a:off x="1408724" y="2960548"/>
            <a:ext cx="0" cy="900000"/>
          </a:xfrm>
          <a:prstGeom prst="line">
            <a:avLst/>
          </a:prstGeom>
          <a:noFill/>
          <a:ln w="9525" cap="flat" cmpd="sng" algn="ctr">
            <a:solidFill>
              <a:srgbClr val="00B0F0"/>
            </a:solidFill>
            <a:prstDash val="solid"/>
            <a:tailEnd type="oval"/>
          </a:ln>
          <a:effectLst/>
        </p:spPr>
      </p:cxnSp>
      <p:sp>
        <p:nvSpPr>
          <p:cNvPr id="40" name="矩形 39"/>
          <p:cNvSpPr/>
          <p:nvPr/>
        </p:nvSpPr>
        <p:spPr>
          <a:xfrm>
            <a:off x="1035374" y="3847481"/>
            <a:ext cx="941720" cy="277039"/>
          </a:xfrm>
          <a:prstGeom prst="rect">
            <a:avLst/>
          </a:prstGeom>
        </p:spPr>
        <p:txBody>
          <a:bodyPr wrap="square" lIns="91448" tIns="45724" rIns="91448" bIns="45724">
            <a:spAutoFit/>
          </a:bodyPr>
          <a:lstStyle/>
          <a:p>
            <a:pPr algn="ctr" defTabSz="1021080" eaLnBrk="0" fontAlgn="base" hangingPunct="0">
              <a:spcBef>
                <a:spcPct val="0"/>
              </a:spcBef>
              <a:spcAft>
                <a:spcPct val="0"/>
              </a:spcAft>
              <a:defRPr/>
            </a:pPr>
            <a:r>
              <a:rPr lang="zh-CN" altLang="en-US" sz="1200" dirty="0" smtClean="0">
                <a:latin typeface="+mn-ea"/>
                <a:ea typeface="+mn-ea"/>
              </a:rPr>
              <a:t>灵活网卡</a:t>
            </a:r>
            <a:r>
              <a:rPr lang="en-US" altLang="zh-CN" sz="1200" dirty="0" smtClean="0">
                <a:latin typeface="+mn-ea"/>
                <a:ea typeface="+mn-ea"/>
              </a:rPr>
              <a:t>1</a:t>
            </a:r>
            <a:endParaRPr lang="zh-CN" altLang="en-US" sz="1200" dirty="0">
              <a:latin typeface="+mn-ea"/>
              <a:ea typeface="+mn-ea"/>
            </a:endParaRPr>
          </a:p>
        </p:txBody>
      </p:sp>
      <p:cxnSp>
        <p:nvCxnSpPr>
          <p:cNvPr id="41" name="直接连接符 40"/>
          <p:cNvCxnSpPr/>
          <p:nvPr/>
        </p:nvCxnSpPr>
        <p:spPr>
          <a:xfrm flipV="1">
            <a:off x="2531604" y="2960548"/>
            <a:ext cx="0" cy="900000"/>
          </a:xfrm>
          <a:prstGeom prst="line">
            <a:avLst/>
          </a:prstGeom>
          <a:noFill/>
          <a:ln w="9525" cap="flat" cmpd="sng" algn="ctr">
            <a:solidFill>
              <a:srgbClr val="00B0F0"/>
            </a:solidFill>
            <a:prstDash val="solid"/>
            <a:tailEnd type="oval"/>
          </a:ln>
          <a:effectLst/>
        </p:spPr>
      </p:cxnSp>
      <p:sp>
        <p:nvSpPr>
          <p:cNvPr id="42" name="矩形 41"/>
          <p:cNvSpPr/>
          <p:nvPr/>
        </p:nvSpPr>
        <p:spPr>
          <a:xfrm>
            <a:off x="2104505" y="3825400"/>
            <a:ext cx="1168630" cy="277007"/>
          </a:xfrm>
          <a:prstGeom prst="rect">
            <a:avLst/>
          </a:prstGeom>
        </p:spPr>
        <p:txBody>
          <a:bodyPr wrap="square" lIns="91448" tIns="45724" rIns="91448" bIns="45724">
            <a:spAutoFit/>
          </a:bodyPr>
          <a:lstStyle/>
          <a:p>
            <a:pPr algn="ctr" defTabSz="1021080" eaLnBrk="0" fontAlgn="base" hangingPunct="0">
              <a:spcBef>
                <a:spcPct val="0"/>
              </a:spcBef>
              <a:spcAft>
                <a:spcPct val="0"/>
              </a:spcAft>
              <a:defRPr/>
            </a:pPr>
            <a:r>
              <a:rPr lang="zh-CN" altLang="en-US" sz="1200" dirty="0" smtClean="0">
                <a:latin typeface="+mn-ea"/>
                <a:ea typeface="+mn-ea"/>
              </a:rPr>
              <a:t>灵活网卡</a:t>
            </a:r>
            <a:r>
              <a:rPr lang="en-US" altLang="zh-CN" sz="1200" dirty="0" smtClean="0">
                <a:latin typeface="+mn-ea"/>
                <a:ea typeface="+mn-ea"/>
              </a:rPr>
              <a:t>2</a:t>
            </a:r>
            <a:endParaRPr lang="zh-CN" altLang="en-US" sz="1200" dirty="0" smtClean="0">
              <a:latin typeface="+mn-ea"/>
              <a:ea typeface="+mn-ea"/>
            </a:endParaRPr>
          </a:p>
        </p:txBody>
      </p:sp>
      <p:cxnSp>
        <p:nvCxnSpPr>
          <p:cNvPr id="43" name="直接连接符 42"/>
          <p:cNvCxnSpPr/>
          <p:nvPr/>
        </p:nvCxnSpPr>
        <p:spPr>
          <a:xfrm flipH="1" flipV="1">
            <a:off x="5544479" y="3465642"/>
            <a:ext cx="50479" cy="2470634"/>
          </a:xfrm>
          <a:prstGeom prst="line">
            <a:avLst/>
          </a:prstGeom>
          <a:noFill/>
          <a:ln w="9525" cap="flat" cmpd="sng" algn="ctr">
            <a:solidFill>
              <a:srgbClr val="00B0F0"/>
            </a:solidFill>
            <a:prstDash val="solid"/>
            <a:tailEnd type="oval"/>
          </a:ln>
          <a:effectLst/>
        </p:spPr>
      </p:cxnSp>
      <p:sp>
        <p:nvSpPr>
          <p:cNvPr id="44" name="矩形 43"/>
          <p:cNvSpPr/>
          <p:nvPr/>
        </p:nvSpPr>
        <p:spPr>
          <a:xfrm>
            <a:off x="2749420" y="5403978"/>
            <a:ext cx="864000" cy="216000"/>
          </a:xfrm>
          <a:prstGeom prst="rect">
            <a:avLst/>
          </a:prstGeom>
          <a:noFill/>
          <a:ln w="9525" cap="flat" cmpd="sng" algn="ctr">
            <a:solidFill>
              <a:srgbClr val="FFC000"/>
            </a:solidFill>
            <a:prstDash val="solid"/>
          </a:ln>
          <a:effectLst/>
        </p:spPr>
        <p:txBody>
          <a:bodyPr lIns="121963" tIns="60981" rIns="121963" bIns="60981"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mn-ea"/>
              <a:ea typeface="+mn-ea"/>
              <a:cs typeface="+mn-cs"/>
            </a:endParaRPr>
          </a:p>
        </p:txBody>
      </p:sp>
      <p:pic>
        <p:nvPicPr>
          <p:cNvPr id="45" name="图片 44"/>
          <p:cNvPicPr>
            <a:picLocks noChangeAspect="1"/>
          </p:cNvPicPr>
          <p:nvPr/>
        </p:nvPicPr>
        <p:blipFill>
          <a:blip r:embed="rId6"/>
          <a:stretch>
            <a:fillRect/>
          </a:stretch>
        </p:blipFill>
        <p:spPr>
          <a:xfrm>
            <a:off x="8627739" y="5394662"/>
            <a:ext cx="2808403" cy="504182"/>
          </a:xfrm>
          <a:prstGeom prst="rect">
            <a:avLst/>
          </a:prstGeom>
        </p:spPr>
      </p:pic>
      <p:sp>
        <p:nvSpPr>
          <p:cNvPr id="46" name="矩形 45"/>
          <p:cNvSpPr/>
          <p:nvPr/>
        </p:nvSpPr>
        <p:spPr>
          <a:xfrm>
            <a:off x="5573494" y="1491656"/>
            <a:ext cx="752145"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IO</a:t>
            </a:r>
            <a:r>
              <a:rPr lang="zh-CN" altLang="en-US" sz="1200" dirty="0" smtClean="0">
                <a:latin typeface="+mn-ea"/>
                <a:ea typeface="+mn-ea"/>
              </a:rPr>
              <a:t>模组</a:t>
            </a:r>
            <a:r>
              <a:rPr lang="en-US" altLang="zh-CN" sz="1200" dirty="0" smtClean="0">
                <a:latin typeface="+mn-ea"/>
                <a:ea typeface="+mn-ea"/>
              </a:rPr>
              <a:t>1</a:t>
            </a:r>
            <a:endParaRPr lang="zh-CN" altLang="en-US" sz="1200" dirty="0">
              <a:latin typeface="+mn-ea"/>
              <a:ea typeface="+mn-ea"/>
            </a:endParaRPr>
          </a:p>
        </p:txBody>
      </p:sp>
      <p:cxnSp>
        <p:nvCxnSpPr>
          <p:cNvPr id="47" name="直接连接符 46"/>
          <p:cNvCxnSpPr/>
          <p:nvPr/>
        </p:nvCxnSpPr>
        <p:spPr>
          <a:xfrm>
            <a:off x="5068503" y="1743619"/>
            <a:ext cx="0" cy="802776"/>
          </a:xfrm>
          <a:prstGeom prst="line">
            <a:avLst/>
          </a:prstGeom>
          <a:noFill/>
          <a:ln w="9525" cap="flat" cmpd="sng" algn="ctr">
            <a:solidFill>
              <a:srgbClr val="00B0F0"/>
            </a:solidFill>
            <a:prstDash val="solid"/>
            <a:tailEnd type="oval"/>
          </a:ln>
          <a:effectLst/>
        </p:spPr>
      </p:cxnSp>
      <p:sp>
        <p:nvSpPr>
          <p:cNvPr id="48" name="矩形 47"/>
          <p:cNvSpPr/>
          <p:nvPr/>
        </p:nvSpPr>
        <p:spPr>
          <a:xfrm>
            <a:off x="4693610" y="1484784"/>
            <a:ext cx="752145"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IO</a:t>
            </a:r>
            <a:r>
              <a:rPr lang="zh-CN" altLang="en-US" sz="1200" dirty="0" smtClean="0">
                <a:latin typeface="+mn-ea"/>
                <a:ea typeface="+mn-ea"/>
              </a:rPr>
              <a:t>模组</a:t>
            </a:r>
            <a:r>
              <a:rPr lang="en-US" altLang="zh-CN" sz="1200" dirty="0" smtClean="0">
                <a:latin typeface="+mn-ea"/>
                <a:ea typeface="+mn-ea"/>
              </a:rPr>
              <a:t>2</a:t>
            </a:r>
            <a:endParaRPr lang="zh-CN" altLang="en-US" sz="1200" dirty="0">
              <a:latin typeface="+mn-ea"/>
              <a:ea typeface="+mn-ea"/>
            </a:endParaRPr>
          </a:p>
        </p:txBody>
      </p:sp>
      <p:cxnSp>
        <p:nvCxnSpPr>
          <p:cNvPr id="49" name="直接连接符 48"/>
          <p:cNvCxnSpPr/>
          <p:nvPr/>
        </p:nvCxnSpPr>
        <p:spPr>
          <a:xfrm>
            <a:off x="4314732" y="2322335"/>
            <a:ext cx="0" cy="493020"/>
          </a:xfrm>
          <a:prstGeom prst="line">
            <a:avLst/>
          </a:prstGeom>
          <a:noFill/>
          <a:ln w="9525" cap="flat" cmpd="sng" algn="ctr">
            <a:solidFill>
              <a:srgbClr val="00B0F0"/>
            </a:solidFill>
            <a:prstDash val="solid"/>
            <a:tailEnd type="oval"/>
          </a:ln>
          <a:effectLst/>
        </p:spPr>
      </p:cxnSp>
      <p:sp>
        <p:nvSpPr>
          <p:cNvPr id="50" name="矩形 49"/>
          <p:cNvSpPr/>
          <p:nvPr/>
        </p:nvSpPr>
        <p:spPr>
          <a:xfrm>
            <a:off x="3821952" y="2045328"/>
            <a:ext cx="752145" cy="277007"/>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mn-ea"/>
                <a:ea typeface="+mn-ea"/>
              </a:rPr>
              <a:t>IO</a:t>
            </a:r>
            <a:r>
              <a:rPr lang="zh-CN" altLang="en-US" sz="1200" dirty="0" smtClean="0">
                <a:latin typeface="+mn-ea"/>
                <a:ea typeface="+mn-ea"/>
              </a:rPr>
              <a:t>模组</a:t>
            </a:r>
            <a:r>
              <a:rPr lang="en-US" altLang="zh-CN" sz="1200" dirty="0" smtClean="0">
                <a:latin typeface="+mn-ea"/>
                <a:ea typeface="+mn-ea"/>
              </a:rPr>
              <a:t>3</a:t>
            </a:r>
            <a:endParaRPr lang="zh-CN" altLang="en-US" sz="1200" dirty="0">
              <a:latin typeface="+mn-ea"/>
              <a:ea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6564052" y="1296733"/>
            <a:ext cx="0" cy="5076000"/>
          </a:xfrm>
          <a:prstGeom prst="line">
            <a:avLst/>
          </a:prstGeom>
          <a:noFill/>
          <a:ln w="9525" cap="flat" cmpd="sng" algn="ctr">
            <a:solidFill>
              <a:srgbClr val="4F81BD">
                <a:shade val="95000"/>
                <a:satMod val="105000"/>
              </a:srgbClr>
            </a:solidFill>
            <a:prstDash val="solid"/>
          </a:ln>
          <a:effectLst/>
        </p:spPr>
      </p:cxnSp>
      <p:cxnSp>
        <p:nvCxnSpPr>
          <p:cNvPr id="5" name="直接连接符 4"/>
          <p:cNvCxnSpPr/>
          <p:nvPr/>
        </p:nvCxnSpPr>
        <p:spPr>
          <a:xfrm flipH="1">
            <a:off x="9816138" y="1334867"/>
            <a:ext cx="0" cy="5076000"/>
          </a:xfrm>
          <a:prstGeom prst="line">
            <a:avLst/>
          </a:prstGeom>
          <a:noFill/>
          <a:ln w="9525" cap="flat" cmpd="sng" algn="ctr">
            <a:solidFill>
              <a:srgbClr val="4F81BD">
                <a:shade val="95000"/>
                <a:satMod val="105000"/>
              </a:srgbClr>
            </a:solidFill>
            <a:prstDash val="solid"/>
          </a:ln>
          <a:effectLst/>
        </p:spPr>
      </p:cxnSp>
      <p:sp>
        <p:nvSpPr>
          <p:cNvPr id="6" name="矩形 5"/>
          <p:cNvSpPr/>
          <p:nvPr/>
        </p:nvSpPr>
        <p:spPr>
          <a:xfrm>
            <a:off x="4887377" y="1200080"/>
            <a:ext cx="646331" cy="369332"/>
          </a:xfrm>
          <a:prstGeom prst="rect">
            <a:avLst/>
          </a:prstGeom>
        </p:spPr>
        <p:txBody>
          <a:bodyPr wrap="none">
            <a:spAutoFit/>
          </a:bodyPr>
          <a:lstStyle/>
          <a:p>
            <a:pPr algn="ctr" defTabSz="914400" fontAlgn="base">
              <a:spcBef>
                <a:spcPct val="0"/>
              </a:spcBef>
              <a:spcAft>
                <a:spcPct val="0"/>
              </a:spcAft>
            </a:pPr>
            <a:r>
              <a:rPr lang="zh-CN" altLang="en-US" sz="1800" b="1" dirty="0">
                <a:latin typeface="微软雅黑" panose="020B0503020204020204" pitchFamily="34" charset="-122"/>
                <a:ea typeface="微软雅黑" panose="020B0503020204020204" pitchFamily="34" charset="-122"/>
              </a:rPr>
              <a:t>前置</a:t>
            </a:r>
            <a:endParaRPr lang="zh-CN" altLang="en-US" sz="1800" b="1" dirty="0">
              <a:latin typeface="微软雅黑" panose="020B0503020204020204" pitchFamily="34" charset="-122"/>
              <a:ea typeface="微软雅黑" panose="020B0503020204020204" pitchFamily="34" charset="-122"/>
            </a:endParaRPr>
          </a:p>
        </p:txBody>
      </p:sp>
      <p:sp>
        <p:nvSpPr>
          <p:cNvPr id="7" name="矩形 6"/>
          <p:cNvSpPr/>
          <p:nvPr/>
        </p:nvSpPr>
        <p:spPr>
          <a:xfrm>
            <a:off x="7936578" y="1213724"/>
            <a:ext cx="646331" cy="369332"/>
          </a:xfrm>
          <a:prstGeom prst="rect">
            <a:avLst/>
          </a:prstGeom>
        </p:spPr>
        <p:txBody>
          <a:bodyPr wrap="none">
            <a:spAutoFit/>
          </a:bodyPr>
          <a:lstStyle/>
          <a:p>
            <a:pPr defTabSz="914400" fontAlgn="base">
              <a:spcBef>
                <a:spcPct val="0"/>
              </a:spcBef>
              <a:spcAft>
                <a:spcPct val="0"/>
              </a:spcAft>
            </a:pPr>
            <a:r>
              <a:rPr lang="zh-CN" altLang="en-US" sz="1800" b="1" dirty="0" smtClean="0">
                <a:latin typeface="微软雅黑" panose="020B0503020204020204" pitchFamily="34" charset="-122"/>
                <a:ea typeface="微软雅黑" panose="020B0503020204020204" pitchFamily="34" charset="-122"/>
              </a:rPr>
              <a:t>后置</a:t>
            </a:r>
            <a:endParaRPr lang="zh-CN" altLang="en-US" sz="1800" b="1" dirty="0">
              <a:latin typeface="微软雅黑" panose="020B0503020204020204" pitchFamily="34" charset="-122"/>
              <a:ea typeface="微软雅黑" panose="020B0503020204020204" pitchFamily="34" charset="-122"/>
            </a:endParaRPr>
          </a:p>
        </p:txBody>
      </p:sp>
      <p:sp>
        <p:nvSpPr>
          <p:cNvPr id="8" name="矩形 7"/>
          <p:cNvSpPr/>
          <p:nvPr/>
        </p:nvSpPr>
        <p:spPr>
          <a:xfrm>
            <a:off x="10085446" y="1225052"/>
            <a:ext cx="1241045" cy="369332"/>
          </a:xfrm>
          <a:prstGeom prst="rect">
            <a:avLst/>
          </a:prstGeom>
        </p:spPr>
        <p:txBody>
          <a:bodyPr wrap="none">
            <a:spAutoFit/>
          </a:bodyPr>
          <a:lstStyle/>
          <a:p>
            <a:pPr defTabSz="914400" fontAlgn="base">
              <a:spcBef>
                <a:spcPct val="0"/>
              </a:spcBef>
              <a:spcAft>
                <a:spcPct val="0"/>
              </a:spcAft>
            </a:pPr>
            <a:r>
              <a:rPr lang="en-US" altLang="zh-CN" sz="1800" b="1" dirty="0" smtClean="0">
                <a:latin typeface="微软雅黑" panose="020B0503020204020204" pitchFamily="34" charset="-122"/>
                <a:ea typeface="微软雅黑" panose="020B0503020204020204" pitchFamily="34" charset="-122"/>
              </a:rPr>
              <a:t>RAID</a:t>
            </a:r>
            <a:r>
              <a:rPr lang="zh-CN" altLang="en-US" sz="1800" b="1" dirty="0" smtClean="0">
                <a:latin typeface="微软雅黑" panose="020B0503020204020204" pitchFamily="34" charset="-122"/>
                <a:ea typeface="微软雅黑" panose="020B0503020204020204" pitchFamily="34" charset="-122"/>
              </a:rPr>
              <a:t>方案</a:t>
            </a:r>
            <a:endParaRPr lang="zh-CN" altLang="en-US" sz="1800" b="1"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008063" y="2602665"/>
            <a:ext cx="10464800" cy="34247"/>
          </a:xfrm>
          <a:prstGeom prst="line">
            <a:avLst/>
          </a:prstGeom>
          <a:noFill/>
          <a:ln w="9525" cap="flat" cmpd="sng" algn="ctr">
            <a:solidFill>
              <a:srgbClr val="4F81BD">
                <a:shade val="95000"/>
                <a:satMod val="105000"/>
              </a:srgbClr>
            </a:solidFill>
            <a:prstDash val="solid"/>
          </a:ln>
          <a:effectLst/>
        </p:spPr>
      </p:cxnSp>
      <p:cxnSp>
        <p:nvCxnSpPr>
          <p:cNvPr id="10" name="直接连接符 9"/>
          <p:cNvCxnSpPr/>
          <p:nvPr/>
        </p:nvCxnSpPr>
        <p:spPr>
          <a:xfrm flipV="1">
            <a:off x="1008063" y="3713446"/>
            <a:ext cx="10464800" cy="2893"/>
          </a:xfrm>
          <a:prstGeom prst="line">
            <a:avLst/>
          </a:prstGeom>
          <a:noFill/>
          <a:ln w="9525" cap="flat" cmpd="sng" algn="ctr">
            <a:solidFill>
              <a:srgbClr val="4F81BD">
                <a:shade val="95000"/>
                <a:satMod val="105000"/>
              </a:srgbClr>
            </a:solidFill>
            <a:prstDash val="solid"/>
          </a:ln>
          <a:effectLst/>
        </p:spPr>
      </p:cxnSp>
      <p:cxnSp>
        <p:nvCxnSpPr>
          <p:cNvPr id="11" name="直接连接符 10"/>
          <p:cNvCxnSpPr/>
          <p:nvPr/>
        </p:nvCxnSpPr>
        <p:spPr>
          <a:xfrm>
            <a:off x="1008063" y="1547948"/>
            <a:ext cx="10464800" cy="44848"/>
          </a:xfrm>
          <a:prstGeom prst="line">
            <a:avLst/>
          </a:prstGeom>
          <a:noFill/>
          <a:ln w="9525" cap="flat" cmpd="sng" algn="ctr">
            <a:solidFill>
              <a:srgbClr val="4F81BD">
                <a:shade val="95000"/>
                <a:satMod val="105000"/>
              </a:srgbClr>
            </a:solidFill>
            <a:prstDash val="solid"/>
          </a:ln>
          <a:effectLst/>
        </p:spPr>
      </p:cxnSp>
      <p:cxnSp>
        <p:nvCxnSpPr>
          <p:cNvPr id="12" name="直接连接符 11"/>
          <p:cNvCxnSpPr/>
          <p:nvPr/>
        </p:nvCxnSpPr>
        <p:spPr>
          <a:xfrm flipH="1">
            <a:off x="3503712" y="1263477"/>
            <a:ext cx="0" cy="5076000"/>
          </a:xfrm>
          <a:prstGeom prst="line">
            <a:avLst/>
          </a:prstGeom>
          <a:noFill/>
          <a:ln w="9525" cap="flat" cmpd="sng" algn="ctr">
            <a:solidFill>
              <a:srgbClr val="4F81BD">
                <a:shade val="95000"/>
                <a:satMod val="105000"/>
              </a:srgbClr>
            </a:solidFill>
            <a:prstDash val="solid"/>
          </a:ln>
          <a:effectLst/>
        </p:spPr>
      </p:cxnSp>
      <p:sp>
        <p:nvSpPr>
          <p:cNvPr id="13" name="椭圆 12"/>
          <p:cNvSpPr/>
          <p:nvPr/>
        </p:nvSpPr>
        <p:spPr>
          <a:xfrm>
            <a:off x="1147922" y="1766776"/>
            <a:ext cx="540000" cy="54000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rPr>
              <a:t>1</a:t>
            </a:r>
            <a:endParaRPr kumimoji="0" lang="zh-CN" altLang="en-US" sz="14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3925246" y="3392186"/>
            <a:ext cx="1747210"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12*3.5"</a:t>
            </a:r>
            <a:r>
              <a:rPr lang="zh-CN" altLang="en-US" sz="1200" dirty="0" smtClean="0">
                <a:solidFill>
                  <a:prstClr val="black"/>
                </a:solidFill>
                <a:latin typeface="+mn-ea"/>
                <a:ea typeface="+mn-ea"/>
              </a:rPr>
              <a:t>SAS</a:t>
            </a:r>
            <a:r>
              <a:rPr lang="zh-CN" altLang="en-US" sz="1200" dirty="0">
                <a:solidFill>
                  <a:prstClr val="black"/>
                </a:solidFill>
                <a:latin typeface="+mn-ea"/>
                <a:ea typeface="+mn-ea"/>
              </a:rPr>
              <a:t>/SATA</a:t>
            </a:r>
            <a:r>
              <a:rPr lang="zh-CN" altLang="en-US" sz="1200" dirty="0" smtClean="0">
                <a:solidFill>
                  <a:prstClr val="black"/>
                </a:solidFill>
                <a:latin typeface="+mn-ea"/>
                <a:ea typeface="+mn-ea"/>
              </a:rPr>
              <a:t>硬盘</a:t>
            </a:r>
            <a:endParaRPr lang="zh-CN" altLang="en-US" sz="1200" dirty="0">
              <a:solidFill>
                <a:prstClr val="black"/>
              </a:solidFill>
              <a:latin typeface="+mn-ea"/>
              <a:ea typeface="+mn-ea"/>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46035" y="2804415"/>
            <a:ext cx="2513763" cy="448689"/>
          </a:xfrm>
          <a:prstGeom prst="rect">
            <a:avLst/>
          </a:prstGeom>
        </p:spPr>
      </p:pic>
      <p:sp>
        <p:nvSpPr>
          <p:cNvPr id="16" name="椭圆 15"/>
          <p:cNvSpPr/>
          <p:nvPr/>
        </p:nvSpPr>
        <p:spPr>
          <a:xfrm>
            <a:off x="1133749" y="2909015"/>
            <a:ext cx="540000" cy="54000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rPr>
              <a:t>2</a:t>
            </a:r>
            <a:endParaRPr kumimoji="0" lang="zh-CN" altLang="en-US" sz="14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标题 1"/>
          <p:cNvSpPr txBox="1"/>
          <p:nvPr/>
        </p:nvSpPr>
        <p:spPr>
          <a:xfrm>
            <a:off x="1415480" y="380357"/>
            <a:ext cx="11401812" cy="672156"/>
          </a:xfrm>
          <a:prstGeom prst="rect">
            <a:avLst/>
          </a:prstGeom>
          <a:noFill/>
          <a:ln w="9525">
            <a:noFill/>
            <a:miter lim="800000"/>
          </a:ln>
        </p:spPr>
        <p:txBody>
          <a:bodyPr vert="horz" wrap="square" lIns="100800" tIns="50400" rIns="100800" bIns="50400" numCol="1" anchor="t" anchorCtr="0" compatLnSpc="1"/>
          <a:lstStyle>
            <a:lvl1pPr defTabSz="802005" eaLnBrk="0" fontAlgn="base" hangingPunct="0">
              <a:defRPr sz="3500" b="1">
                <a:solidFill>
                  <a:schemeClr val="tx1">
                    <a:lumMod val="75000"/>
                    <a:lumOff val="25000"/>
                  </a:schemeClr>
                </a:solidFill>
                <a:latin typeface="+mn-ea"/>
                <a:ea typeface="+mn-ea"/>
                <a:cs typeface="+mj-cs"/>
              </a:defRPr>
            </a:lvl1pPr>
            <a:lvl2pPr defTabSz="802005" eaLnBrk="0" fontAlgn="base" hangingPunct="0">
              <a:defRPr sz="3500">
                <a:solidFill>
                  <a:srgbClr val="990000"/>
                </a:solidFill>
                <a:latin typeface="FrutigerNext LT Medium" pitchFamily="34" charset="0"/>
                <a:ea typeface="黑体" panose="02010609060101010101" pitchFamily="49" charset="-122"/>
              </a:defRPr>
            </a:lvl2pPr>
            <a:lvl3pPr defTabSz="802005" eaLnBrk="0" fontAlgn="base" hangingPunct="0">
              <a:defRPr sz="3500">
                <a:solidFill>
                  <a:srgbClr val="990000"/>
                </a:solidFill>
                <a:latin typeface="FrutigerNext LT Medium" pitchFamily="34" charset="0"/>
                <a:ea typeface="黑体" panose="02010609060101010101" pitchFamily="49" charset="-122"/>
              </a:defRPr>
            </a:lvl3pPr>
            <a:lvl4pPr defTabSz="802005" eaLnBrk="0" fontAlgn="base" hangingPunct="0">
              <a:defRPr sz="3500">
                <a:solidFill>
                  <a:srgbClr val="990000"/>
                </a:solidFill>
                <a:latin typeface="FrutigerNext LT Medium" pitchFamily="34" charset="0"/>
                <a:ea typeface="黑体" panose="02010609060101010101" pitchFamily="49" charset="-122"/>
              </a:defRPr>
            </a:lvl4pPr>
            <a:lvl5pPr defTabSz="802005" eaLnBrk="0" fontAlgn="base" hangingPunct="0">
              <a:defRPr sz="3500">
                <a:solidFill>
                  <a:srgbClr val="990000"/>
                </a:solidFill>
                <a:latin typeface="FrutigerNext LT Medium" pitchFamily="34" charset="0"/>
                <a:ea typeface="黑体" panose="02010609060101010101" pitchFamily="49" charset="-122"/>
              </a:defRPr>
            </a:lvl5pPr>
            <a:lvl6pPr marL="4572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en-US" altLang="zh-CN" dirty="0">
                <a:solidFill>
                  <a:schemeClr val="tx1"/>
                </a:solidFill>
              </a:rPr>
              <a:t>2280</a:t>
            </a:r>
            <a:r>
              <a:rPr lang="zh-CN" altLang="en-US" dirty="0">
                <a:solidFill>
                  <a:schemeClr val="tx1"/>
                </a:solidFill>
              </a:rPr>
              <a:t>型号机型配置</a:t>
            </a:r>
            <a:endParaRPr lang="zh-CN" altLang="en-US" dirty="0">
              <a:solidFill>
                <a:schemeClr val="tx1"/>
              </a:solidFill>
            </a:endParaRPr>
          </a:p>
        </p:txBody>
      </p:sp>
      <p:cxnSp>
        <p:nvCxnSpPr>
          <p:cNvPr id="18" name="直接连接符 17"/>
          <p:cNvCxnSpPr/>
          <p:nvPr/>
        </p:nvCxnSpPr>
        <p:spPr>
          <a:xfrm>
            <a:off x="954270" y="4838660"/>
            <a:ext cx="10464800" cy="28394"/>
          </a:xfrm>
          <a:prstGeom prst="line">
            <a:avLst/>
          </a:prstGeom>
          <a:noFill/>
          <a:ln w="9525" cap="flat" cmpd="sng" algn="ctr">
            <a:solidFill>
              <a:srgbClr val="4F81BD">
                <a:shade val="95000"/>
                <a:satMod val="105000"/>
              </a:srgbClr>
            </a:solidFill>
            <a:prstDash val="solid"/>
          </a:ln>
          <a:effectLst/>
        </p:spPr>
      </p:cxnSp>
      <p:sp>
        <p:nvSpPr>
          <p:cNvPr id="19" name="矩形 18"/>
          <p:cNvSpPr/>
          <p:nvPr/>
        </p:nvSpPr>
        <p:spPr>
          <a:xfrm>
            <a:off x="9882643" y="2932801"/>
            <a:ext cx="1819729"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CPU SAS</a:t>
            </a:r>
            <a:r>
              <a:rPr lang="zh-CN" altLang="en-US" sz="1200" dirty="0" smtClean="0">
                <a:solidFill>
                  <a:prstClr val="black"/>
                </a:solidFill>
                <a:latin typeface="+mn-ea"/>
                <a:ea typeface="+mn-ea"/>
              </a:rPr>
              <a:t>直通</a:t>
            </a:r>
            <a:r>
              <a:rPr lang="en-US" altLang="zh-CN" sz="1200" dirty="0" smtClean="0">
                <a:solidFill>
                  <a:prstClr val="black"/>
                </a:solidFill>
                <a:latin typeface="+mn-ea"/>
                <a:ea typeface="+mn-ea"/>
              </a:rPr>
              <a:t>+</a:t>
            </a:r>
            <a:r>
              <a:rPr lang="zh-CN" altLang="en-US" sz="1200" dirty="0" smtClean="0">
                <a:solidFill>
                  <a:prstClr val="black"/>
                </a:solidFill>
                <a:latin typeface="+mn-ea"/>
                <a:ea typeface="+mn-ea"/>
              </a:rPr>
              <a:t>软</a:t>
            </a:r>
            <a:r>
              <a:rPr lang="en-US" altLang="zh-CN" sz="1200" dirty="0" smtClean="0">
                <a:solidFill>
                  <a:prstClr val="black"/>
                </a:solidFill>
                <a:latin typeface="+mn-ea"/>
                <a:ea typeface="+mn-ea"/>
              </a:rPr>
              <a:t>RAID </a:t>
            </a:r>
            <a:endParaRPr lang="zh-CN" altLang="en-US" sz="1200" dirty="0">
              <a:solidFill>
                <a:prstClr val="black"/>
              </a:solidFill>
              <a:latin typeface="+mn-ea"/>
              <a:ea typeface="+mn-ea"/>
            </a:endParaRPr>
          </a:p>
        </p:txBody>
      </p:sp>
      <p:sp>
        <p:nvSpPr>
          <p:cNvPr id="20" name="椭圆 19"/>
          <p:cNvSpPr/>
          <p:nvPr/>
        </p:nvSpPr>
        <p:spPr>
          <a:xfrm>
            <a:off x="1133749" y="4002483"/>
            <a:ext cx="540000" cy="54000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400" kern="0" dirty="0">
                <a:solidFill>
                  <a:prstClr val="white"/>
                </a:solidFill>
                <a:latin typeface="Arial" panose="020B0604020202020204"/>
                <a:ea typeface="微软雅黑" panose="020B0503020204020204" pitchFamily="34" charset="-122"/>
              </a:rPr>
              <a:t>3</a:t>
            </a:r>
            <a:endParaRPr kumimoji="0" lang="zh-CN" altLang="en-US" sz="14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0125" y="1762206"/>
            <a:ext cx="822383" cy="457411"/>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7751" y="4066385"/>
            <a:ext cx="822383" cy="457411"/>
          </a:xfrm>
          <a:prstGeom prst="rect">
            <a:avLst/>
          </a:prstGeom>
        </p:spPr>
      </p:pic>
      <p:pic>
        <p:nvPicPr>
          <p:cNvPr id="23" name="图片 22"/>
          <p:cNvPicPr>
            <a:picLocks noChangeAspect="1"/>
          </p:cNvPicPr>
          <p:nvPr/>
        </p:nvPicPr>
        <p:blipFill>
          <a:blip r:embed="rId3"/>
          <a:stretch>
            <a:fillRect/>
          </a:stretch>
        </p:blipFill>
        <p:spPr>
          <a:xfrm>
            <a:off x="6866164" y="3892735"/>
            <a:ext cx="2644266" cy="501151"/>
          </a:xfrm>
          <a:prstGeom prst="rect">
            <a:avLst/>
          </a:prstGeom>
        </p:spPr>
      </p:pic>
      <p:sp>
        <p:nvSpPr>
          <p:cNvPr id="24" name="矩形 23"/>
          <p:cNvSpPr/>
          <p:nvPr/>
        </p:nvSpPr>
        <p:spPr>
          <a:xfrm>
            <a:off x="8463290" y="4564026"/>
            <a:ext cx="1402948"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微软雅黑" panose="020B0503020204020204" pitchFamily="34" charset="-122"/>
                <a:ea typeface="微软雅黑" panose="020B0503020204020204" pitchFamily="34" charset="-122"/>
              </a:rPr>
              <a:t>4*2.5"NVMe</a:t>
            </a:r>
            <a:r>
              <a:rPr lang="zh-CN" altLang="en-US" sz="1200" dirty="0" smtClean="0">
                <a:solidFill>
                  <a:prstClr val="black"/>
                </a:solidFill>
                <a:latin typeface="微软雅黑" panose="020B0503020204020204" pitchFamily="34" charset="-122"/>
                <a:ea typeface="微软雅黑" panose="020B0503020204020204" pitchFamily="34" charset="-122"/>
              </a:rPr>
              <a:t>硬盘</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5" name="矩形 24"/>
          <p:cNvSpPr/>
          <p:nvPr/>
        </p:nvSpPr>
        <p:spPr>
          <a:xfrm>
            <a:off x="6727265" y="4557131"/>
            <a:ext cx="1723164"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微软雅黑" panose="020B0503020204020204" pitchFamily="34" charset="-122"/>
                <a:ea typeface="微软雅黑" panose="020B0503020204020204" pitchFamily="34" charset="-122"/>
              </a:rPr>
              <a:t>2</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dirty="0" smtClean="0">
                <a:solidFill>
                  <a:prstClr val="black"/>
                </a:solidFill>
                <a:latin typeface="微软雅黑" panose="020B0503020204020204" pitchFamily="34" charset="-122"/>
                <a:ea typeface="微软雅黑" panose="020B0503020204020204" pitchFamily="34" charset="-122"/>
              </a:rPr>
              <a:t>2.5"</a:t>
            </a:r>
            <a:r>
              <a:rPr lang="zh-CN" altLang="en-US" sz="1200" dirty="0" smtClean="0">
                <a:solidFill>
                  <a:prstClr val="black"/>
                </a:solidFill>
                <a:latin typeface="微软雅黑" panose="020B0503020204020204" pitchFamily="34" charset="-122"/>
                <a:ea typeface="微软雅黑" panose="020B0503020204020204" pitchFamily="34" charset="-122"/>
              </a:rPr>
              <a:t>SAS</a:t>
            </a:r>
            <a:r>
              <a:rPr lang="zh-CN" altLang="en-US" sz="1200" dirty="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SATA</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硬盘</a:t>
            </a: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7559" y="1701552"/>
            <a:ext cx="2522239" cy="450202"/>
          </a:xfrm>
          <a:prstGeom prst="rect">
            <a:avLst/>
          </a:prstGeom>
        </p:spPr>
      </p:pic>
      <p:sp>
        <p:nvSpPr>
          <p:cNvPr id="27" name="矩形 26"/>
          <p:cNvSpPr/>
          <p:nvPr/>
        </p:nvSpPr>
        <p:spPr>
          <a:xfrm>
            <a:off x="3841310" y="2288688"/>
            <a:ext cx="1747210"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12*3.5"</a:t>
            </a:r>
            <a:r>
              <a:rPr lang="zh-CN" altLang="en-US" sz="1200" dirty="0" smtClean="0">
                <a:solidFill>
                  <a:prstClr val="black"/>
                </a:solidFill>
                <a:latin typeface="+mn-ea"/>
                <a:ea typeface="+mn-ea"/>
              </a:rPr>
              <a:t>SAS</a:t>
            </a:r>
            <a:r>
              <a:rPr lang="zh-CN" altLang="en-US" sz="1200" dirty="0">
                <a:solidFill>
                  <a:prstClr val="black"/>
                </a:solidFill>
                <a:latin typeface="+mn-ea"/>
                <a:ea typeface="+mn-ea"/>
              </a:rPr>
              <a:t>/SATA</a:t>
            </a:r>
            <a:r>
              <a:rPr lang="zh-CN" altLang="en-US" sz="1200" dirty="0" smtClean="0">
                <a:solidFill>
                  <a:prstClr val="black"/>
                </a:solidFill>
                <a:latin typeface="+mn-ea"/>
                <a:ea typeface="+mn-ea"/>
              </a:rPr>
              <a:t>硬盘</a:t>
            </a:r>
            <a:endParaRPr lang="zh-CN" altLang="en-US" sz="1200" dirty="0">
              <a:solidFill>
                <a:prstClr val="black"/>
              </a:solidFill>
              <a:latin typeface="+mn-ea"/>
              <a:ea typeface="+mn-ea"/>
            </a:endParaRPr>
          </a:p>
        </p:txBody>
      </p:sp>
      <p:sp>
        <p:nvSpPr>
          <p:cNvPr id="28" name="矩形 27"/>
          <p:cNvSpPr/>
          <p:nvPr/>
        </p:nvSpPr>
        <p:spPr>
          <a:xfrm>
            <a:off x="3935070" y="4462641"/>
            <a:ext cx="1747210"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微软雅黑" panose="020B0503020204020204" pitchFamily="34" charset="-122"/>
                <a:ea typeface="微软雅黑" panose="020B0503020204020204" pitchFamily="34" charset="-122"/>
              </a:rPr>
              <a:t>25*2.5"</a:t>
            </a:r>
            <a:r>
              <a:rPr lang="zh-CN" altLang="en-US" sz="1200" dirty="0" smtClean="0">
                <a:solidFill>
                  <a:prstClr val="black"/>
                </a:solidFill>
                <a:latin typeface="微软雅黑" panose="020B0503020204020204" pitchFamily="34" charset="-122"/>
                <a:ea typeface="微软雅黑" panose="020B0503020204020204" pitchFamily="34" charset="-122"/>
              </a:rPr>
              <a:t>SAS</a:t>
            </a:r>
            <a:r>
              <a:rPr lang="zh-CN" altLang="en-US" sz="1200" dirty="0">
                <a:solidFill>
                  <a:prstClr val="black"/>
                </a:solidFill>
                <a:latin typeface="微软雅黑" panose="020B0503020204020204" pitchFamily="34" charset="-122"/>
                <a:ea typeface="微软雅黑" panose="020B0503020204020204" pitchFamily="34" charset="-122"/>
              </a:rPr>
              <a:t>/SATA</a:t>
            </a:r>
            <a:r>
              <a:rPr lang="zh-CN" altLang="en-US" sz="1200" dirty="0" smtClean="0">
                <a:solidFill>
                  <a:prstClr val="black"/>
                </a:solidFill>
                <a:latin typeface="微软雅黑" panose="020B0503020204020204" pitchFamily="34" charset="-122"/>
                <a:ea typeface="微软雅黑" panose="020B0503020204020204" pitchFamily="34" charset="-122"/>
              </a:rPr>
              <a:t>硬盘</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9" name="椭圆 28"/>
          <p:cNvSpPr/>
          <p:nvPr/>
        </p:nvSpPr>
        <p:spPr>
          <a:xfrm>
            <a:off x="1147922" y="5038342"/>
            <a:ext cx="540000" cy="54000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400" kern="0" dirty="0">
                <a:solidFill>
                  <a:prstClr val="white"/>
                </a:solidFill>
                <a:latin typeface="Arial" panose="020B0604020202020204"/>
                <a:ea typeface="微软雅黑" panose="020B0503020204020204" pitchFamily="34" charset="-122"/>
              </a:rPr>
              <a:t>4</a:t>
            </a:r>
            <a:endParaRPr kumimoji="0" lang="zh-CN" altLang="en-US" sz="1400"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pic>
        <p:nvPicPr>
          <p:cNvPr id="30" name="图片 29"/>
          <p:cNvPicPr>
            <a:picLocks noChangeAspect="1"/>
          </p:cNvPicPr>
          <p:nvPr/>
        </p:nvPicPr>
        <p:blipFill>
          <a:blip r:embed="rId4"/>
          <a:stretch>
            <a:fillRect/>
          </a:stretch>
        </p:blipFill>
        <p:spPr>
          <a:xfrm>
            <a:off x="3841310" y="3928758"/>
            <a:ext cx="2518488" cy="469832"/>
          </a:xfrm>
          <a:prstGeom prst="rect">
            <a:avLst/>
          </a:prstGeom>
        </p:spPr>
      </p:pic>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4564" y="5127052"/>
            <a:ext cx="822383" cy="457411"/>
          </a:xfrm>
          <a:prstGeom prst="rect">
            <a:avLst/>
          </a:prstGeom>
        </p:spPr>
      </p:pic>
      <p:pic>
        <p:nvPicPr>
          <p:cNvPr id="32" name="图片 31"/>
          <p:cNvPicPr>
            <a:picLocks noChangeAspect="1"/>
          </p:cNvPicPr>
          <p:nvPr/>
        </p:nvPicPr>
        <p:blipFill>
          <a:blip r:embed="rId5"/>
          <a:stretch>
            <a:fillRect/>
          </a:stretch>
        </p:blipFill>
        <p:spPr>
          <a:xfrm>
            <a:off x="6832428" y="1707604"/>
            <a:ext cx="2633811" cy="482615"/>
          </a:xfrm>
          <a:prstGeom prst="rect">
            <a:avLst/>
          </a:prstGeom>
        </p:spPr>
      </p:pic>
      <p:sp>
        <p:nvSpPr>
          <p:cNvPr id="33" name="矩形 32"/>
          <p:cNvSpPr/>
          <p:nvPr/>
        </p:nvSpPr>
        <p:spPr>
          <a:xfrm>
            <a:off x="8413190" y="2286764"/>
            <a:ext cx="1402948"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4*2.5"NVMe</a:t>
            </a:r>
            <a:r>
              <a:rPr lang="zh-CN" altLang="en-US" sz="1200" dirty="0" smtClean="0">
                <a:solidFill>
                  <a:prstClr val="black"/>
                </a:solidFill>
                <a:latin typeface="+mn-ea"/>
                <a:ea typeface="+mn-ea"/>
              </a:rPr>
              <a:t>硬盘</a:t>
            </a:r>
            <a:endParaRPr lang="zh-CN" altLang="en-US" sz="1200" dirty="0">
              <a:solidFill>
                <a:prstClr val="black"/>
              </a:solidFill>
              <a:latin typeface="+mn-ea"/>
              <a:ea typeface="+mn-ea"/>
            </a:endParaRPr>
          </a:p>
        </p:txBody>
      </p:sp>
      <p:sp>
        <p:nvSpPr>
          <p:cNvPr id="34" name="矩形 33"/>
          <p:cNvSpPr/>
          <p:nvPr/>
        </p:nvSpPr>
        <p:spPr>
          <a:xfrm>
            <a:off x="6731284" y="2305028"/>
            <a:ext cx="1657441"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4*3.5"</a:t>
            </a:r>
            <a:r>
              <a:rPr lang="zh-CN" altLang="en-US" sz="1200" dirty="0" smtClean="0">
                <a:solidFill>
                  <a:prstClr val="black"/>
                </a:solidFill>
                <a:latin typeface="+mn-ea"/>
                <a:ea typeface="+mn-ea"/>
              </a:rPr>
              <a:t>SAS</a:t>
            </a:r>
            <a:r>
              <a:rPr lang="zh-CN" altLang="en-US" sz="1200" dirty="0">
                <a:solidFill>
                  <a:prstClr val="black"/>
                </a:solidFill>
                <a:latin typeface="+mn-ea"/>
                <a:ea typeface="+mn-ea"/>
              </a:rPr>
              <a:t>/</a:t>
            </a:r>
            <a:r>
              <a:rPr lang="zh-CN" altLang="en-US" sz="1200" dirty="0" smtClean="0">
                <a:solidFill>
                  <a:prstClr val="black"/>
                </a:solidFill>
                <a:latin typeface="+mn-ea"/>
                <a:ea typeface="+mn-ea"/>
              </a:rPr>
              <a:t>SATA硬盘</a:t>
            </a:r>
            <a:endParaRPr lang="zh-CN" altLang="en-US" sz="1200" dirty="0">
              <a:solidFill>
                <a:prstClr val="black"/>
              </a:solidFill>
              <a:latin typeface="+mn-ea"/>
              <a:ea typeface="+mn-ea"/>
            </a:endParaRPr>
          </a:p>
        </p:txBody>
      </p:sp>
      <p:pic>
        <p:nvPicPr>
          <p:cNvPr id="35" name="图片 34"/>
          <p:cNvPicPr>
            <a:picLocks noChangeAspect="1"/>
          </p:cNvPicPr>
          <p:nvPr/>
        </p:nvPicPr>
        <p:blipFill>
          <a:blip r:embed="rId3"/>
          <a:stretch>
            <a:fillRect/>
          </a:stretch>
        </p:blipFill>
        <p:spPr>
          <a:xfrm>
            <a:off x="6870103" y="2807623"/>
            <a:ext cx="2644266" cy="501151"/>
          </a:xfrm>
          <a:prstGeom prst="rect">
            <a:avLst/>
          </a:prstGeom>
        </p:spPr>
      </p:pic>
      <p:sp>
        <p:nvSpPr>
          <p:cNvPr id="36" name="矩形 35"/>
          <p:cNvSpPr/>
          <p:nvPr/>
        </p:nvSpPr>
        <p:spPr>
          <a:xfrm>
            <a:off x="8413190" y="3393076"/>
            <a:ext cx="1402948"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4*2.5"NVMe</a:t>
            </a:r>
            <a:r>
              <a:rPr lang="zh-CN" altLang="en-US" sz="1200" dirty="0" smtClean="0">
                <a:solidFill>
                  <a:prstClr val="black"/>
                </a:solidFill>
                <a:latin typeface="+mn-ea"/>
                <a:ea typeface="+mn-ea"/>
              </a:rPr>
              <a:t>硬盘</a:t>
            </a:r>
            <a:endParaRPr lang="zh-CN" altLang="en-US" sz="1200" dirty="0">
              <a:solidFill>
                <a:prstClr val="black"/>
              </a:solidFill>
              <a:latin typeface="+mn-ea"/>
              <a:ea typeface="+mn-ea"/>
            </a:endParaRPr>
          </a:p>
        </p:txBody>
      </p:sp>
      <p:sp>
        <p:nvSpPr>
          <p:cNvPr id="37" name="矩形 36"/>
          <p:cNvSpPr/>
          <p:nvPr/>
        </p:nvSpPr>
        <p:spPr>
          <a:xfrm>
            <a:off x="6727701" y="3417237"/>
            <a:ext cx="1723164"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2</a:t>
            </a:r>
            <a:r>
              <a:rPr lang="zh-CN" altLang="en-US" sz="1200" dirty="0" smtClean="0">
                <a:solidFill>
                  <a:prstClr val="black"/>
                </a:solidFill>
                <a:latin typeface="+mn-ea"/>
                <a:ea typeface="+mn-ea"/>
              </a:rPr>
              <a:t>*</a:t>
            </a:r>
            <a:r>
              <a:rPr lang="en-US" altLang="zh-CN" sz="1200" dirty="0" smtClean="0">
                <a:solidFill>
                  <a:prstClr val="black"/>
                </a:solidFill>
                <a:latin typeface="+mn-ea"/>
                <a:ea typeface="+mn-ea"/>
              </a:rPr>
              <a:t>2.5"</a:t>
            </a:r>
            <a:r>
              <a:rPr lang="zh-CN" altLang="en-US" sz="1200" dirty="0" smtClean="0">
                <a:solidFill>
                  <a:prstClr val="black"/>
                </a:solidFill>
                <a:latin typeface="+mn-ea"/>
                <a:ea typeface="+mn-ea"/>
              </a:rPr>
              <a:t>SAS</a:t>
            </a:r>
            <a:r>
              <a:rPr lang="zh-CN" altLang="en-US" sz="1200" dirty="0">
                <a:solidFill>
                  <a:prstClr val="black"/>
                </a:solidFill>
                <a:latin typeface="+mn-ea"/>
                <a:ea typeface="+mn-ea"/>
              </a:rPr>
              <a:t>/</a:t>
            </a:r>
            <a:r>
              <a:rPr lang="zh-CN" altLang="en-US" sz="1200" dirty="0" smtClean="0">
                <a:solidFill>
                  <a:prstClr val="black"/>
                </a:solidFill>
                <a:latin typeface="+mn-ea"/>
                <a:ea typeface="+mn-ea"/>
              </a:rPr>
              <a:t>SATA硬盘</a:t>
            </a:r>
            <a:endParaRPr lang="zh-CN" altLang="en-US" sz="1200" dirty="0">
              <a:solidFill>
                <a:prstClr val="black"/>
              </a:solidFill>
              <a:latin typeface="+mn-ea"/>
              <a:ea typeface="+mn-ea"/>
            </a:endParaRPr>
          </a:p>
        </p:txBody>
      </p:sp>
      <p:sp>
        <p:nvSpPr>
          <p:cNvPr id="38" name="矩形 37"/>
          <p:cNvSpPr/>
          <p:nvPr/>
        </p:nvSpPr>
        <p:spPr>
          <a:xfrm>
            <a:off x="6836272" y="5889078"/>
            <a:ext cx="1402948"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微软雅黑" panose="020B0503020204020204" pitchFamily="34" charset="-122"/>
                <a:ea typeface="微软雅黑" panose="020B0503020204020204" pitchFamily="34" charset="-122"/>
              </a:rPr>
              <a:t>4*2.5"NVMe</a:t>
            </a:r>
            <a:r>
              <a:rPr lang="zh-CN" altLang="en-US" sz="1200" dirty="0" smtClean="0">
                <a:solidFill>
                  <a:prstClr val="black"/>
                </a:solidFill>
                <a:latin typeface="微软雅黑" panose="020B0503020204020204" pitchFamily="34" charset="-122"/>
                <a:ea typeface="微软雅黑" panose="020B0503020204020204" pitchFamily="34" charset="-122"/>
              </a:rPr>
              <a:t>硬盘</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9" name="矩形 38"/>
          <p:cNvSpPr/>
          <p:nvPr/>
        </p:nvSpPr>
        <p:spPr>
          <a:xfrm>
            <a:off x="3833679" y="5889077"/>
            <a:ext cx="2507418"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微软雅黑" panose="020B0503020204020204" pitchFamily="34" charset="-122"/>
                <a:ea typeface="微软雅黑" panose="020B0503020204020204" pitchFamily="34" charset="-122"/>
              </a:rPr>
              <a:t>8*2.5”SAS+12</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dirty="0" smtClean="0">
                <a:solidFill>
                  <a:prstClr val="black"/>
                </a:solidFill>
                <a:latin typeface="微软雅黑" panose="020B0503020204020204" pitchFamily="34" charset="-122"/>
                <a:ea typeface="微软雅黑" panose="020B0503020204020204" pitchFamily="34" charset="-122"/>
              </a:rPr>
              <a:t>2.5”NVME</a:t>
            </a:r>
            <a:r>
              <a:rPr lang="zh-CN" altLang="en-US" sz="1200" dirty="0" smtClean="0">
                <a:solidFill>
                  <a:prstClr val="black"/>
                </a:solidFill>
                <a:latin typeface="微软雅黑" panose="020B0503020204020204" pitchFamily="34" charset="-122"/>
                <a:ea typeface="微软雅黑" panose="020B0503020204020204" pitchFamily="34" charset="-122"/>
              </a:rPr>
              <a:t>硬盘</a:t>
            </a: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6"/>
          <a:stretch>
            <a:fillRect/>
          </a:stretch>
        </p:blipFill>
        <p:spPr>
          <a:xfrm>
            <a:off x="6806561" y="5063691"/>
            <a:ext cx="2813291" cy="556202"/>
          </a:xfrm>
          <a:prstGeom prst="rect">
            <a:avLst/>
          </a:prstGeom>
        </p:spPr>
      </p:pic>
      <p:pic>
        <p:nvPicPr>
          <p:cNvPr id="41" name="图片 40"/>
          <p:cNvPicPr>
            <a:picLocks noChangeAspect="1"/>
          </p:cNvPicPr>
          <p:nvPr/>
        </p:nvPicPr>
        <p:blipFill>
          <a:blip r:embed="rId7"/>
          <a:stretch>
            <a:fillRect/>
          </a:stretch>
        </p:blipFill>
        <p:spPr>
          <a:xfrm>
            <a:off x="3841310" y="5106699"/>
            <a:ext cx="2441742" cy="444581"/>
          </a:xfrm>
          <a:prstGeom prst="rect">
            <a:avLst/>
          </a:prstGeom>
        </p:spPr>
      </p:pic>
      <p:sp>
        <p:nvSpPr>
          <p:cNvPr id="42" name="矩形 41"/>
          <p:cNvSpPr/>
          <p:nvPr/>
        </p:nvSpPr>
        <p:spPr>
          <a:xfrm>
            <a:off x="1698328" y="3005798"/>
            <a:ext cx="1832553" cy="307777"/>
          </a:xfrm>
          <a:prstGeom prst="rect">
            <a:avLst/>
          </a:prstGeom>
        </p:spPr>
        <p:txBody>
          <a:bodyPr wrap="none">
            <a:spAutoFit/>
          </a:bodyPr>
          <a:lstStyle/>
          <a:p>
            <a:pPr defTabSz="914400" fontAlgn="base">
              <a:spcBef>
                <a:spcPct val="0"/>
              </a:spcBef>
              <a:spcAft>
                <a:spcPct val="0"/>
              </a:spcAft>
            </a:pPr>
            <a:r>
              <a:rPr lang="en-US" altLang="zh-CN" sz="1400" dirty="0">
                <a:solidFill>
                  <a:prstClr val="black"/>
                </a:solidFill>
                <a:latin typeface="微软雅黑" panose="020B0503020204020204" pitchFamily="34" charset="-122"/>
                <a:ea typeface="微软雅黑" panose="020B0503020204020204" pitchFamily="34" charset="-122"/>
              </a:rPr>
              <a:t>12</a:t>
            </a:r>
            <a:r>
              <a:rPr lang="zh-CN" altLang="en-US" sz="1400" dirty="0">
                <a:solidFill>
                  <a:prstClr val="black"/>
                </a:solidFill>
                <a:latin typeface="微软雅黑" panose="020B0503020204020204" pitchFamily="34" charset="-122"/>
                <a:ea typeface="微软雅黑" panose="020B0503020204020204" pitchFamily="34" charset="-122"/>
              </a:rPr>
              <a:t>盘</a:t>
            </a:r>
            <a:r>
              <a:rPr lang="zh-CN" altLang="en-US" sz="1400" dirty="0" smtClean="0">
                <a:solidFill>
                  <a:prstClr val="black"/>
                </a:solidFill>
                <a:latin typeface="微软雅黑" panose="020B0503020204020204" pitchFamily="34" charset="-122"/>
                <a:ea typeface="微软雅黑" panose="020B0503020204020204" pitchFamily="34" charset="-122"/>
              </a:rPr>
              <a:t>位</a:t>
            </a:r>
            <a:r>
              <a:rPr lang="en-US" altLang="zh-CN" sz="1400" dirty="0" smtClean="0">
                <a:solidFill>
                  <a:prstClr val="black"/>
                </a:solidFill>
                <a:latin typeface="微软雅黑" panose="020B0503020204020204" pitchFamily="34" charset="-122"/>
                <a:ea typeface="微软雅黑" panose="020B0503020204020204" pitchFamily="34" charset="-122"/>
              </a:rPr>
              <a:t>SAS</a:t>
            </a:r>
            <a:r>
              <a:rPr lang="zh-CN" altLang="en-US" sz="1400" dirty="0" smtClean="0">
                <a:solidFill>
                  <a:prstClr val="black"/>
                </a:solidFill>
                <a:latin typeface="微软雅黑" panose="020B0503020204020204" pitchFamily="34" charset="-122"/>
                <a:ea typeface="微软雅黑" panose="020B0503020204020204" pitchFamily="34" charset="-122"/>
              </a:rPr>
              <a:t>直通方案</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3" name="矩形 42"/>
          <p:cNvSpPr/>
          <p:nvPr/>
        </p:nvSpPr>
        <p:spPr>
          <a:xfrm>
            <a:off x="1698328" y="1889468"/>
            <a:ext cx="1766830" cy="307777"/>
          </a:xfrm>
          <a:prstGeom prst="rect">
            <a:avLst/>
          </a:prstGeom>
        </p:spPr>
        <p:txBody>
          <a:bodyPr wrap="none">
            <a:spAutoFit/>
          </a:bodyPr>
          <a:lstStyle/>
          <a:p>
            <a:pPr defTabSz="914400" fontAlgn="base">
              <a:spcBef>
                <a:spcPct val="0"/>
              </a:spcBef>
              <a:spcAft>
                <a:spcPct val="0"/>
              </a:spcAft>
            </a:pPr>
            <a:r>
              <a:rPr lang="en-US" altLang="zh-CN" sz="1400" dirty="0" smtClean="0">
                <a:solidFill>
                  <a:prstClr val="black"/>
                </a:solidFill>
                <a:latin typeface="微软雅黑" panose="020B0503020204020204" pitchFamily="34" charset="-122"/>
                <a:ea typeface="微软雅黑" panose="020B0503020204020204" pitchFamily="34" charset="-122"/>
              </a:rPr>
              <a:t>12</a:t>
            </a:r>
            <a:r>
              <a:rPr lang="zh-CN" altLang="en-US" sz="1400" dirty="0" smtClean="0">
                <a:solidFill>
                  <a:prstClr val="black"/>
                </a:solidFill>
                <a:latin typeface="微软雅黑" panose="020B0503020204020204" pitchFamily="34" charset="-122"/>
                <a:ea typeface="微软雅黑" panose="020B0503020204020204" pitchFamily="34" charset="-122"/>
              </a:rPr>
              <a:t>盘位硬</a:t>
            </a:r>
            <a:r>
              <a:rPr lang="en-US" altLang="zh-CN" sz="1400" dirty="0" smtClean="0">
                <a:solidFill>
                  <a:prstClr val="black"/>
                </a:solidFill>
                <a:latin typeface="微软雅黑" panose="020B0503020204020204" pitchFamily="34" charset="-122"/>
                <a:ea typeface="微软雅黑" panose="020B0503020204020204" pitchFamily="34" charset="-122"/>
              </a:rPr>
              <a:t>RAID</a:t>
            </a:r>
            <a:r>
              <a:rPr lang="zh-CN" altLang="en-US" sz="1400" dirty="0" smtClean="0">
                <a:solidFill>
                  <a:prstClr val="black"/>
                </a:solidFill>
                <a:latin typeface="微软雅黑" panose="020B0503020204020204" pitchFamily="34" charset="-122"/>
                <a:ea typeface="微软雅黑" panose="020B0503020204020204" pitchFamily="34" charset="-122"/>
              </a:rPr>
              <a:t>方案</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4" name="矩形 43"/>
          <p:cNvSpPr/>
          <p:nvPr/>
        </p:nvSpPr>
        <p:spPr>
          <a:xfrm>
            <a:off x="1698328" y="4090813"/>
            <a:ext cx="1842171" cy="307777"/>
          </a:xfrm>
          <a:prstGeom prst="rect">
            <a:avLst/>
          </a:prstGeom>
        </p:spPr>
        <p:txBody>
          <a:bodyPr wrap="none">
            <a:spAutoFit/>
          </a:bodyPr>
          <a:lstStyle/>
          <a:p>
            <a:pPr defTabSz="914400" fontAlgn="base">
              <a:spcBef>
                <a:spcPct val="0"/>
              </a:spcBef>
              <a:spcAft>
                <a:spcPct val="0"/>
              </a:spcAft>
            </a:pPr>
            <a:r>
              <a:rPr lang="en-US" altLang="zh-CN" sz="1400" dirty="0" smtClean="0">
                <a:solidFill>
                  <a:prstClr val="black"/>
                </a:solidFill>
                <a:latin typeface="微软雅黑" panose="020B0503020204020204" pitchFamily="34" charset="-122"/>
                <a:ea typeface="微软雅黑" panose="020B0503020204020204" pitchFamily="34" charset="-122"/>
              </a:rPr>
              <a:t>25</a:t>
            </a:r>
            <a:r>
              <a:rPr lang="zh-CN" altLang="en-US" sz="1400" dirty="0" smtClean="0">
                <a:solidFill>
                  <a:prstClr val="black"/>
                </a:solidFill>
                <a:latin typeface="微软雅黑" panose="020B0503020204020204" pitchFamily="34" charset="-122"/>
                <a:ea typeface="微软雅黑" panose="020B0503020204020204" pitchFamily="34" charset="-122"/>
              </a:rPr>
              <a:t>盘位</a:t>
            </a:r>
            <a:r>
              <a:rPr lang="zh-CN" altLang="en-US" sz="1400" dirty="0">
                <a:solidFill>
                  <a:prstClr val="black"/>
                </a:solidFill>
                <a:latin typeface="微软雅黑" panose="020B0503020204020204" pitchFamily="34" charset="-122"/>
                <a:ea typeface="微软雅黑" panose="020B0503020204020204" pitchFamily="34" charset="-122"/>
              </a:rPr>
              <a:t>通用硬盘方案</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5" name="矩形 44"/>
          <p:cNvSpPr/>
          <p:nvPr/>
        </p:nvSpPr>
        <p:spPr>
          <a:xfrm>
            <a:off x="1688597" y="5093293"/>
            <a:ext cx="1744388" cy="523220"/>
          </a:xfrm>
          <a:prstGeom prst="rect">
            <a:avLst/>
          </a:prstGeom>
        </p:spPr>
        <p:txBody>
          <a:bodyPr wrap="none">
            <a:spAutoFit/>
          </a:bodyPr>
          <a:lstStyle/>
          <a:p>
            <a:pPr defTabSz="914400" fontAlgn="base">
              <a:spcBef>
                <a:spcPct val="0"/>
              </a:spcBef>
              <a:spcAft>
                <a:spcPct val="0"/>
              </a:spcAft>
            </a:pPr>
            <a:r>
              <a:rPr lang="en-US" altLang="zh-CN" sz="1400" dirty="0">
                <a:solidFill>
                  <a:prstClr val="black"/>
                </a:solidFill>
                <a:latin typeface="微软雅黑" panose="020B0503020204020204" pitchFamily="34" charset="-122"/>
                <a:ea typeface="微软雅黑" panose="020B0503020204020204" pitchFamily="34" charset="-122"/>
              </a:rPr>
              <a:t>25</a:t>
            </a:r>
            <a:r>
              <a:rPr lang="zh-CN" altLang="en-US" sz="1400" dirty="0">
                <a:solidFill>
                  <a:prstClr val="black"/>
                </a:solidFill>
                <a:latin typeface="微软雅黑" panose="020B0503020204020204" pitchFamily="34" charset="-122"/>
                <a:ea typeface="微软雅黑" panose="020B0503020204020204" pitchFamily="34" charset="-122"/>
              </a:rPr>
              <a:t>盘</a:t>
            </a:r>
            <a:r>
              <a:rPr lang="zh-CN" altLang="en-US" sz="1400" dirty="0" smtClean="0">
                <a:solidFill>
                  <a:prstClr val="black"/>
                </a:solidFill>
                <a:latin typeface="微软雅黑" panose="020B0503020204020204" pitchFamily="34" charset="-122"/>
                <a:ea typeface="微软雅黑" panose="020B0503020204020204" pitchFamily="34" charset="-122"/>
              </a:rPr>
              <a:t>位</a:t>
            </a:r>
            <a:r>
              <a:rPr lang="en-US" altLang="zh-CN" sz="1400" dirty="0" smtClean="0">
                <a:solidFill>
                  <a:prstClr val="black"/>
                </a:solidFill>
                <a:latin typeface="微软雅黑" panose="020B0503020204020204" pitchFamily="34" charset="-122"/>
                <a:ea typeface="微软雅黑" panose="020B0503020204020204" pitchFamily="34" charset="-122"/>
              </a:rPr>
              <a:t>NVMe SSD</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lang="zh-CN" altLang="en-US" sz="1400" dirty="0" smtClean="0">
                <a:solidFill>
                  <a:prstClr val="black"/>
                </a:solidFill>
                <a:latin typeface="微软雅黑" panose="020B0503020204020204" pitchFamily="34" charset="-122"/>
                <a:ea typeface="微软雅黑" panose="020B0503020204020204" pitchFamily="34" charset="-122"/>
              </a:rPr>
              <a:t>方案</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6" name="矩形 45"/>
          <p:cNvSpPr/>
          <p:nvPr/>
        </p:nvSpPr>
        <p:spPr>
          <a:xfrm>
            <a:off x="1955540" y="1182307"/>
            <a:ext cx="646331" cy="369332"/>
          </a:xfrm>
          <a:prstGeom prst="rect">
            <a:avLst/>
          </a:prstGeom>
        </p:spPr>
        <p:txBody>
          <a:bodyPr wrap="none">
            <a:spAutoFit/>
          </a:bodyPr>
          <a:lstStyle/>
          <a:p>
            <a:pPr algn="ctr" defTabSz="914400" fontAlgn="base">
              <a:spcBef>
                <a:spcPct val="0"/>
              </a:spcBef>
              <a:spcAft>
                <a:spcPct val="0"/>
              </a:spcAft>
            </a:pPr>
            <a:r>
              <a:rPr lang="zh-CN" altLang="en-US" sz="1800" b="1" dirty="0">
                <a:latin typeface="微软雅黑" panose="020B0503020204020204" pitchFamily="34" charset="-122"/>
                <a:ea typeface="微软雅黑" panose="020B0503020204020204" pitchFamily="34" charset="-122"/>
              </a:rPr>
              <a:t>类别</a:t>
            </a:r>
            <a:endParaRPr lang="zh-CN" altLang="en-US" sz="1800" b="1" dirty="0">
              <a:latin typeface="微软雅黑" panose="020B0503020204020204" pitchFamily="34" charset="-122"/>
              <a:ea typeface="微软雅黑" panose="020B0503020204020204" pitchFamily="34" charset="-122"/>
            </a:endParaRPr>
          </a:p>
        </p:txBody>
      </p:sp>
      <p:sp>
        <p:nvSpPr>
          <p:cNvPr id="47" name="矩形 46"/>
          <p:cNvSpPr/>
          <p:nvPr/>
        </p:nvSpPr>
        <p:spPr>
          <a:xfrm>
            <a:off x="10870589" y="4125506"/>
            <a:ext cx="755335"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RAID</a:t>
            </a:r>
            <a:r>
              <a:rPr lang="zh-CN" altLang="en-US" sz="1200" dirty="0" smtClean="0">
                <a:solidFill>
                  <a:prstClr val="black"/>
                </a:solidFill>
                <a:latin typeface="+mn-ea"/>
                <a:ea typeface="+mn-ea"/>
              </a:rPr>
              <a:t>卡</a:t>
            </a:r>
            <a:r>
              <a:rPr lang="en-US" altLang="zh-CN" sz="1200" dirty="0" smtClean="0">
                <a:solidFill>
                  <a:prstClr val="black"/>
                </a:solidFill>
                <a:latin typeface="+mn-ea"/>
                <a:ea typeface="+mn-ea"/>
              </a:rPr>
              <a:t> </a:t>
            </a:r>
            <a:endParaRPr lang="zh-CN" altLang="en-US" sz="1200" dirty="0">
              <a:solidFill>
                <a:prstClr val="black"/>
              </a:solidFill>
              <a:latin typeface="+mn-ea"/>
              <a:ea typeface="+mn-ea"/>
            </a:endParaRPr>
          </a:p>
        </p:txBody>
      </p:sp>
      <p:sp>
        <p:nvSpPr>
          <p:cNvPr id="48" name="矩形 47"/>
          <p:cNvSpPr/>
          <p:nvPr/>
        </p:nvSpPr>
        <p:spPr>
          <a:xfrm>
            <a:off x="10860134" y="1864447"/>
            <a:ext cx="755335"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RAID</a:t>
            </a:r>
            <a:r>
              <a:rPr lang="zh-CN" altLang="en-US" sz="1200" dirty="0" smtClean="0">
                <a:solidFill>
                  <a:prstClr val="black"/>
                </a:solidFill>
                <a:latin typeface="+mn-ea"/>
                <a:ea typeface="+mn-ea"/>
              </a:rPr>
              <a:t>卡</a:t>
            </a:r>
            <a:r>
              <a:rPr lang="en-US" altLang="zh-CN" sz="1200" dirty="0" smtClean="0">
                <a:solidFill>
                  <a:prstClr val="black"/>
                </a:solidFill>
                <a:latin typeface="+mn-ea"/>
                <a:ea typeface="+mn-ea"/>
              </a:rPr>
              <a:t> </a:t>
            </a:r>
            <a:endParaRPr lang="zh-CN" altLang="en-US" sz="1200" dirty="0">
              <a:solidFill>
                <a:prstClr val="black"/>
              </a:solidFill>
              <a:latin typeface="+mn-ea"/>
              <a:ea typeface="+mn-ea"/>
            </a:endParaRPr>
          </a:p>
        </p:txBody>
      </p:sp>
      <p:sp>
        <p:nvSpPr>
          <p:cNvPr id="49" name="矩形 48"/>
          <p:cNvSpPr/>
          <p:nvPr/>
        </p:nvSpPr>
        <p:spPr>
          <a:xfrm>
            <a:off x="10752244" y="5464766"/>
            <a:ext cx="755335" cy="276999"/>
          </a:xfrm>
          <a:prstGeom prst="rect">
            <a:avLst/>
          </a:prstGeom>
        </p:spPr>
        <p:txBody>
          <a:bodyPr wrap="none">
            <a:spAutoFit/>
          </a:bodyPr>
          <a:lstStyle/>
          <a:p>
            <a:pPr defTabSz="914400" fontAlgn="base">
              <a:spcBef>
                <a:spcPct val="0"/>
              </a:spcBef>
              <a:spcAft>
                <a:spcPct val="0"/>
              </a:spcAft>
            </a:pPr>
            <a:r>
              <a:rPr lang="en-US" altLang="zh-CN" sz="1200" dirty="0" smtClean="0">
                <a:solidFill>
                  <a:prstClr val="black"/>
                </a:solidFill>
                <a:latin typeface="+mn-ea"/>
                <a:ea typeface="+mn-ea"/>
              </a:rPr>
              <a:t>RAID</a:t>
            </a:r>
            <a:r>
              <a:rPr lang="zh-CN" altLang="en-US" sz="1200" dirty="0" smtClean="0">
                <a:solidFill>
                  <a:prstClr val="black"/>
                </a:solidFill>
                <a:latin typeface="+mn-ea"/>
                <a:ea typeface="+mn-ea"/>
              </a:rPr>
              <a:t>卡</a:t>
            </a:r>
            <a:r>
              <a:rPr lang="en-US" altLang="zh-CN" sz="1200" dirty="0" smtClean="0">
                <a:solidFill>
                  <a:prstClr val="black"/>
                </a:solidFill>
                <a:latin typeface="+mn-ea"/>
                <a:ea typeface="+mn-ea"/>
              </a:rPr>
              <a:t> </a:t>
            </a:r>
            <a:endParaRPr lang="zh-CN" altLang="en-US" sz="1200" dirty="0">
              <a:solidFill>
                <a:prstClr val="black"/>
              </a:solidFill>
              <a:latin typeface="+mn-ea"/>
              <a:ea typeface="+mn-ea"/>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9058" y="375932"/>
            <a:ext cx="9831600" cy="640800"/>
          </a:xfrm>
        </p:spPr>
        <p:txBody>
          <a:bodyPr/>
          <a:lstStyle/>
          <a:p>
            <a:r>
              <a:rPr lang="en-US" altLang="zh-CN" dirty="0">
                <a:solidFill>
                  <a:schemeClr val="tx1"/>
                </a:solidFill>
              </a:rPr>
              <a:t>5280</a:t>
            </a:r>
            <a:r>
              <a:rPr lang="zh-CN" altLang="en-US" dirty="0">
                <a:solidFill>
                  <a:schemeClr val="tx1"/>
                </a:solidFill>
              </a:rPr>
              <a:t>存储型规格与亮点</a:t>
            </a:r>
            <a:endParaRPr lang="zh-CN" altLang="en-US" dirty="0">
              <a:solidFill>
                <a:schemeClr val="tx1"/>
              </a:solidFill>
            </a:endParaRPr>
          </a:p>
        </p:txBody>
      </p:sp>
      <p:sp>
        <p:nvSpPr>
          <p:cNvPr id="4" name="矩形 3"/>
          <p:cNvSpPr/>
          <p:nvPr/>
        </p:nvSpPr>
        <p:spPr bwMode="auto">
          <a:xfrm>
            <a:off x="1534199" y="4140786"/>
            <a:ext cx="2474742" cy="2205646"/>
          </a:xfrm>
          <a:prstGeom prst="rect">
            <a:avLst/>
          </a:prstGeom>
          <a:solidFill>
            <a:schemeClr val="bg1"/>
          </a:solidFill>
          <a:ln>
            <a:solidFill>
              <a:schemeClr val="bg1"/>
            </a:solidFill>
          </a:ln>
          <a:effectLst/>
        </p:spPr>
        <p:txBody>
          <a:bodyPr vert="horz" wrap="square" lIns="91448" tIns="45724" rIns="91448" bIns="45724" numCol="1" rtlCol="0" anchor="t" anchorCtr="0" compatLnSpc="1"/>
          <a:lstStyle/>
          <a:p>
            <a:pPr marL="0" marR="0" lvl="0" indent="0" defTabSz="91440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2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bwMode="auto">
          <a:xfrm>
            <a:off x="1439086" y="1708617"/>
            <a:ext cx="2602692" cy="2025392"/>
          </a:xfrm>
          <a:prstGeom prst="rect">
            <a:avLst/>
          </a:prstGeom>
          <a:solidFill>
            <a:schemeClr val="bg1"/>
          </a:solidFill>
          <a:ln>
            <a:solidFill>
              <a:schemeClr val="bg1"/>
            </a:solidFill>
          </a:ln>
          <a:effectLst/>
        </p:spPr>
        <p:txBody>
          <a:bodyPr vert="horz" wrap="square" lIns="91448" tIns="45724" rIns="91448" bIns="45724" numCol="1" rtlCol="0" anchor="t" anchorCtr="0" compatLnSpc="1"/>
          <a:lstStyle/>
          <a:p>
            <a:pPr marL="0" marR="0" lvl="0" indent="0" defTabSz="91440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2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 Box 70"/>
          <p:cNvSpPr txBox="1">
            <a:spLocks noChangeArrowheads="1"/>
          </p:cNvSpPr>
          <p:nvPr/>
        </p:nvSpPr>
        <p:spPr bwMode="auto">
          <a:xfrm>
            <a:off x="1035977" y="1307202"/>
            <a:ext cx="502360" cy="5033367"/>
          </a:xfrm>
          <a:prstGeom prst="roundRect">
            <a:avLst>
              <a:gd name="adj" fmla="val 0"/>
            </a:avLst>
          </a:prstGeom>
          <a:solidFill>
            <a:srgbClr val="00B0F0"/>
          </a:solidFill>
          <a:ln w="9525" algn="ctr">
            <a:noFill/>
            <a:miter lim="800000"/>
          </a:ln>
        </p:spPr>
        <p:txBody>
          <a:bodyPr vert="eaVert" lIns="59367" tIns="29684" rIns="59367" bIns="29684" anchor="ctr" anchorCtr="1"/>
          <a:lstStyle/>
          <a:p>
            <a:pPr algn="ctr" defTabSz="600710" fontAlgn="base">
              <a:spcBef>
                <a:spcPct val="50000"/>
              </a:spcBef>
              <a:spcAft>
                <a:spcPct val="0"/>
              </a:spcAft>
            </a:pPr>
            <a:r>
              <a:rPr lang="en-US" altLang="zh-CN" sz="1600" b="1"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5280</a:t>
            </a:r>
            <a:r>
              <a:rPr lang="zh-CN" altLang="en-US" sz="1600" b="1"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型号图</a:t>
            </a:r>
            <a:endParaRPr lang="en-US" altLang="zh-CN" sz="16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矩形 6"/>
          <p:cNvSpPr/>
          <p:nvPr/>
        </p:nvSpPr>
        <p:spPr bwMode="auto">
          <a:xfrm>
            <a:off x="1534199" y="1310828"/>
            <a:ext cx="2507579" cy="395646"/>
          </a:xfrm>
          <a:prstGeom prst="rect">
            <a:avLst/>
          </a:prstGeom>
          <a:solidFill>
            <a:schemeClr val="bg1">
              <a:lumMod val="85000"/>
            </a:schemeClr>
          </a:solidFill>
          <a:ln>
            <a:noFill/>
          </a:ln>
          <a:effectLst/>
        </p:spPr>
        <p:txBody>
          <a:bodyPr vert="horz" wrap="square" lIns="91448" tIns="45724" rIns="91448" bIns="45724" numCol="1" rtlCol="0" anchor="ctr" anchorCtr="0" compatLnSpc="1"/>
          <a:lstStyle/>
          <a:p>
            <a:pPr marL="0" marR="0" lvl="0" indent="0" algn="ctr" defTabSz="914400" eaLnBrk="1" fontAlgn="base" latinLnBrk="0" hangingPunct="1">
              <a:lnSpc>
                <a:spcPct val="100000"/>
              </a:lnSpc>
              <a:spcBef>
                <a:spcPct val="0"/>
              </a:spcBef>
              <a:spcAft>
                <a:spcPct val="0"/>
              </a:spcAft>
              <a:buClr>
                <a:srgbClr val="CC9900"/>
              </a:buClr>
              <a:buSzTx/>
              <a:buFontTx/>
              <a:buNone/>
              <a:defRPr/>
            </a:pP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前视图</a:t>
            </a:r>
            <a:endPar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1538337" y="3734009"/>
            <a:ext cx="2507579" cy="395646"/>
          </a:xfrm>
          <a:prstGeom prst="rect">
            <a:avLst/>
          </a:prstGeom>
          <a:solidFill>
            <a:schemeClr val="bg1">
              <a:lumMod val="85000"/>
            </a:schemeClr>
          </a:solidFill>
          <a:ln>
            <a:noFill/>
          </a:ln>
          <a:effectLst/>
        </p:spPr>
        <p:txBody>
          <a:bodyPr vert="horz" wrap="square" lIns="91448" tIns="45724" rIns="91448" bIns="45724" numCol="1" rtlCol="0" anchor="ctr" anchorCtr="0" compatLnSpc="1"/>
          <a:lstStyle/>
          <a:p>
            <a:pPr marL="0" marR="0" lvl="0" indent="0" algn="ctr" defTabSz="914400" eaLnBrk="1" fontAlgn="base" latinLnBrk="0" hangingPunct="1">
              <a:lnSpc>
                <a:spcPct val="100000"/>
              </a:lnSpc>
              <a:spcBef>
                <a:spcPct val="0"/>
              </a:spcBef>
              <a:spcAft>
                <a:spcPct val="0"/>
              </a:spcAft>
              <a:buClr>
                <a:srgbClr val="CC9900"/>
              </a:buClr>
              <a:buSzTx/>
              <a:buFontTx/>
              <a:buNone/>
              <a:defRPr/>
            </a:pPr>
            <a:r>
              <a:rPr kumimoji="0" lang="zh-CN" altLang="en-US" sz="15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后视图</a:t>
            </a:r>
            <a:endParaRPr kumimoji="0" lang="zh-CN" altLang="en-US" sz="15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1" name="表格 10"/>
          <p:cNvGraphicFramePr>
            <a:graphicFrameLocks noGrp="1"/>
          </p:cNvGraphicFramePr>
          <p:nvPr>
            <p:custDataLst>
              <p:tags r:id="rId1"/>
            </p:custDataLst>
          </p:nvPr>
        </p:nvGraphicFramePr>
        <p:xfrm>
          <a:off x="4013079" y="1320047"/>
          <a:ext cx="7411513" cy="5060083"/>
        </p:xfrm>
        <a:graphic>
          <a:graphicData uri="http://schemas.openxmlformats.org/drawingml/2006/table">
            <a:tbl>
              <a:tblPr firstRow="1" bandRow="1"/>
              <a:tblGrid>
                <a:gridCol w="1254829"/>
                <a:gridCol w="3168352"/>
                <a:gridCol w="2988332"/>
              </a:tblGrid>
              <a:tr h="417166">
                <a:tc>
                  <a:txBody>
                    <a:bodyPr/>
                    <a:lstStyle>
                      <a:lvl1pPr marL="0" algn="l" defTabSz="1188085" rtl="0" eaLnBrk="1" latinLnBrk="0" hangingPunct="1">
                        <a:defRPr sz="2340" b="1"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b="1"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b="1"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b="1"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b="1"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b="1"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b="1"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b="1"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b="1" kern="1200">
                          <a:solidFill>
                            <a:schemeClr val="lt1"/>
                          </a:solidFill>
                          <a:latin typeface="Arial" panose="020B0604020202020204"/>
                          <a:ea typeface="微软雅黑" panose="020B0503020204020204" pitchFamily="34" charset="-122"/>
                        </a:defRPr>
                      </a:lvl9pPr>
                    </a:lstStyle>
                    <a:p>
                      <a:pPr algn="ct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型号</a:t>
                      </a:r>
                      <a:endParaRPr lang="zh-CN" altLang="en-US" sz="1600" b="1" kern="12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1188085" rtl="0" eaLnBrk="1" latinLnBrk="0" hangingPunct="1">
                        <a:defRPr sz="2340" b="1"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b="1"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b="1"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b="1"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b="1"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b="1"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b="1"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b="1"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b="1" kern="1200">
                          <a:solidFill>
                            <a:schemeClr val="lt1"/>
                          </a:solidFill>
                          <a:latin typeface="Arial" panose="020B0604020202020204"/>
                          <a:ea typeface="微软雅黑" panose="020B0503020204020204" pitchFamily="34" charset="-122"/>
                        </a:defRPr>
                      </a:lvl9pPr>
                    </a:lstStyle>
                    <a:p>
                      <a:pPr marL="0" marR="0" indent="0" algn="ctr" defTabSz="1219200" rtl="0" eaLnBrk="1" fontAlgn="auto" latinLnBrk="0" hangingPunct="1">
                        <a:lnSpc>
                          <a:spcPct val="100000"/>
                        </a:lnSpc>
                        <a:spcBef>
                          <a:spcPts val="0"/>
                        </a:spcBef>
                        <a:spcAft>
                          <a:spcPts val="0"/>
                        </a:spcAft>
                        <a:buClrTx/>
                        <a:buSzTx/>
                        <a:buFontTx/>
                        <a:buNone/>
                        <a:defRPr/>
                      </a:pPr>
                      <a:r>
                        <a:rPr lang="en-US" altLang="zh-CN" sz="1600" b="1" kern="1200" baseline="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5280</a:t>
                      </a:r>
                      <a:endPar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1219200" rtl="0" eaLnBrk="1" fontAlgn="auto" latinLnBrk="0" hangingPunct="1">
                        <a:lnSpc>
                          <a:spcPct val="100000"/>
                        </a:lnSpc>
                        <a:spcBef>
                          <a:spcPts val="0"/>
                        </a:spcBef>
                        <a:spcAft>
                          <a:spcPts val="0"/>
                        </a:spcAft>
                        <a:buClrTx/>
                        <a:buSzTx/>
                        <a:buFontTx/>
                        <a:buNone/>
                        <a:defRPr/>
                      </a:pP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主要特点</a:t>
                      </a:r>
                      <a:endParaRPr lang="zh-CN" altLang="en-US" sz="1600" b="1"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10275">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ctr" defTabSz="1188085" rtl="0" eaLnBrk="1" fontAlgn="t" latinLnBrk="0" hangingPunct="1"/>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形态</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l" defTabSz="1188085"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4U</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10">
                  <a:txBody>
                    <a:bodyPr/>
                    <a:lstStyle/>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超大存储</a:t>
                      </a:r>
                      <a:endParaRPr lang="en-US" altLang="zh-CN" sz="14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支持最多</a:t>
                      </a:r>
                      <a:r>
                        <a:rPr lang="en-US" altLang="zh-CN" sz="1200" kern="0" dirty="0" smtClean="0">
                          <a:latin typeface="微软雅黑" panose="020B0503020204020204" pitchFamily="34" charset="-122"/>
                          <a:ea typeface="微软雅黑" panose="020B0503020204020204" pitchFamily="34" charset="-122"/>
                        </a:rPr>
                        <a:t>40</a:t>
                      </a:r>
                      <a:r>
                        <a:rPr lang="zh-CN" altLang="en-US" sz="1200" kern="0" dirty="0" smtClean="0">
                          <a:latin typeface="微软雅黑" panose="020B0503020204020204" pitchFamily="34" charset="-122"/>
                          <a:ea typeface="微软雅黑" panose="020B0503020204020204" pitchFamily="34" charset="-122"/>
                        </a:rPr>
                        <a:t>个</a:t>
                      </a:r>
                      <a:r>
                        <a:rPr lang="en-US" altLang="zh-CN" sz="1200" kern="0" dirty="0" smtClean="0">
                          <a:latin typeface="微软雅黑" panose="020B0503020204020204" pitchFamily="34" charset="-122"/>
                          <a:ea typeface="微软雅黑" panose="020B0503020204020204" pitchFamily="34" charset="-122"/>
                        </a:rPr>
                        <a:t>3.5</a:t>
                      </a:r>
                      <a:r>
                        <a:rPr lang="zh-CN" altLang="en-US" sz="1200" kern="0" dirty="0" smtClean="0">
                          <a:latin typeface="微软雅黑" panose="020B0503020204020204" pitchFamily="34" charset="-122"/>
                          <a:ea typeface="微软雅黑" panose="020B0503020204020204" pitchFamily="34" charset="-122"/>
                        </a:rPr>
                        <a:t>”硬盘，本地存储容量可达</a:t>
                      </a:r>
                      <a:r>
                        <a:rPr lang="en-US" altLang="zh-CN" sz="1200" kern="0" dirty="0" smtClean="0">
                          <a:latin typeface="微软雅黑" panose="020B0503020204020204" pitchFamily="34" charset="-122"/>
                          <a:ea typeface="微软雅黑" panose="020B0503020204020204" pitchFamily="34" charset="-122"/>
                        </a:rPr>
                        <a:t>560TB</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鲲鹏</a:t>
                      </a:r>
                      <a:r>
                        <a:rPr lang="en-US" altLang="zh-CN" sz="1200" kern="0" dirty="0" smtClean="0">
                          <a:latin typeface="微软雅黑" panose="020B0503020204020204" pitchFamily="34" charset="-122"/>
                          <a:ea typeface="微软雅黑" panose="020B0503020204020204" pitchFamily="34" charset="-122"/>
                        </a:rPr>
                        <a:t>920</a:t>
                      </a:r>
                      <a:r>
                        <a:rPr lang="zh-CN" altLang="en-US" sz="1200" kern="0" dirty="0" smtClean="0">
                          <a:latin typeface="微软雅黑" panose="020B0503020204020204" pitchFamily="34" charset="-122"/>
                          <a:ea typeface="微软雅黑" panose="020B0503020204020204" pitchFamily="34" charset="-122"/>
                        </a:rPr>
                        <a:t>处理器，性能比肩</a:t>
                      </a:r>
                      <a:r>
                        <a:rPr lang="en-US" altLang="zh-CN" sz="1200" kern="0" dirty="0" smtClean="0">
                          <a:latin typeface="微软雅黑" panose="020B0503020204020204" pitchFamily="34" charset="-122"/>
                          <a:ea typeface="微软雅黑" panose="020B0503020204020204" pitchFamily="34" charset="-122"/>
                        </a:rPr>
                        <a:t>x86</a:t>
                      </a:r>
                      <a:r>
                        <a:rPr lang="zh-CN" altLang="en-US" sz="1200" kern="0" dirty="0" smtClean="0">
                          <a:latin typeface="微软雅黑" panose="020B0503020204020204" pitchFamily="34" charset="-122"/>
                          <a:ea typeface="微软雅黑" panose="020B0503020204020204" pitchFamily="34" charset="-122"/>
                        </a:rPr>
                        <a:t>高端型号，高效支持数据存储</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en-US" altLang="zh-CN" sz="1200" kern="0" dirty="0" smtClean="0">
                          <a:latin typeface="微软雅黑" panose="020B0503020204020204" pitchFamily="34" charset="-122"/>
                          <a:ea typeface="微软雅黑" panose="020B0503020204020204" pitchFamily="34" charset="-122"/>
                        </a:rPr>
                        <a:t>8</a:t>
                      </a:r>
                      <a:r>
                        <a:rPr lang="zh-CN" altLang="en-US" sz="1200" kern="0" dirty="0" smtClean="0">
                          <a:latin typeface="微软雅黑" panose="020B0503020204020204" pitchFamily="34" charset="-122"/>
                          <a:ea typeface="微软雅黑" panose="020B0503020204020204" pitchFamily="34" charset="-122"/>
                        </a:rPr>
                        <a:t>通道内存技术，支持</a:t>
                      </a:r>
                      <a:r>
                        <a:rPr lang="en-US" altLang="zh-CN" sz="1200" kern="0" dirty="0" smtClean="0">
                          <a:latin typeface="微软雅黑" panose="020B0503020204020204" pitchFamily="34" charset="-122"/>
                          <a:ea typeface="微软雅黑" panose="020B0503020204020204" pitchFamily="34" charset="-122"/>
                        </a:rPr>
                        <a:t>32</a:t>
                      </a:r>
                      <a:r>
                        <a:rPr lang="zh-CN" altLang="en-US" sz="1200" kern="0" dirty="0" smtClean="0">
                          <a:latin typeface="微软雅黑" panose="020B0503020204020204" pitchFamily="34" charset="-122"/>
                          <a:ea typeface="微软雅黑" panose="020B0503020204020204" pitchFamily="34" charset="-122"/>
                        </a:rPr>
                        <a:t>个</a:t>
                      </a:r>
                      <a:r>
                        <a:rPr lang="en-US" altLang="zh-CN" sz="1200" kern="0" dirty="0" smtClean="0">
                          <a:latin typeface="微软雅黑" panose="020B0503020204020204" pitchFamily="34" charset="-122"/>
                          <a:ea typeface="微软雅黑" panose="020B0503020204020204" pitchFamily="34" charset="-122"/>
                        </a:rPr>
                        <a:t>DDR4</a:t>
                      </a:r>
                      <a:r>
                        <a:rPr lang="zh-CN" altLang="en-US" sz="1200" kern="0" dirty="0" smtClean="0">
                          <a:latin typeface="微软雅黑" panose="020B0503020204020204" pitchFamily="34" charset="-122"/>
                          <a:ea typeface="微软雅黑" panose="020B0503020204020204" pitchFamily="34" charset="-122"/>
                        </a:rPr>
                        <a:t>内存插槽，最高内存容量可达</a:t>
                      </a:r>
                      <a:r>
                        <a:rPr lang="en-US" altLang="zh-CN" sz="1200" kern="0" dirty="0" smtClean="0">
                          <a:latin typeface="微软雅黑" panose="020B0503020204020204" pitchFamily="34" charset="-122"/>
                          <a:ea typeface="微软雅黑" panose="020B0503020204020204" pitchFamily="34" charset="-122"/>
                        </a:rPr>
                        <a:t>4TB</a:t>
                      </a:r>
                      <a:endParaRPr lang="en-US" altLang="zh-CN" sz="1200" kern="0" dirty="0" smtClean="0">
                        <a:latin typeface="微软雅黑" panose="020B0503020204020204" pitchFamily="34" charset="-122"/>
                        <a:ea typeface="微软雅黑" panose="020B0503020204020204" pitchFamily="34" charset="-122"/>
                      </a:endParaRPr>
                    </a:p>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灵活适配</a:t>
                      </a:r>
                      <a:endParaRPr lang="en-US" altLang="zh-CN" sz="1400" kern="0" dirty="0" smtClean="0">
                        <a:latin typeface="微软雅黑" panose="020B0503020204020204" pitchFamily="34" charset="-122"/>
                        <a:ea typeface="微软雅黑" panose="020B0503020204020204" pitchFamily="34" charset="-122"/>
                      </a:endParaRPr>
                    </a:p>
                    <a:p>
                      <a:pPr marL="352425" lvl="1" indent="-171450"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支持多个</a:t>
                      </a:r>
                      <a:r>
                        <a:rPr lang="en-US" altLang="zh-CN" sz="1200" kern="0" dirty="0" smtClean="0">
                          <a:latin typeface="微软雅黑" panose="020B0503020204020204" pitchFamily="34" charset="-122"/>
                          <a:ea typeface="微软雅黑" panose="020B0503020204020204" pitchFamily="34" charset="-122"/>
                        </a:rPr>
                        <a:t>IO</a:t>
                      </a:r>
                      <a:r>
                        <a:rPr lang="zh-CN" altLang="en-US" sz="1200" kern="0" dirty="0" smtClean="0">
                          <a:latin typeface="微软雅黑" panose="020B0503020204020204" pitchFamily="34" charset="-122"/>
                          <a:ea typeface="微软雅黑" panose="020B0503020204020204" pitchFamily="34" charset="-122"/>
                        </a:rPr>
                        <a:t>模组，实现丰富的硬盘配置</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支持板载的灵活网卡，支持</a:t>
                      </a:r>
                      <a:r>
                        <a:rPr lang="en-US" altLang="zh-CN" sz="1200" kern="0" dirty="0" smtClean="0">
                          <a:latin typeface="微软雅黑" panose="020B0503020204020204" pitchFamily="34" charset="-122"/>
                          <a:ea typeface="微软雅黑" panose="020B0503020204020204" pitchFamily="34" charset="-122"/>
                        </a:rPr>
                        <a:t>GE/10GE/25GE</a:t>
                      </a:r>
                      <a:r>
                        <a:rPr lang="zh-CN" altLang="en-US" sz="1200" kern="0" dirty="0" smtClean="0">
                          <a:latin typeface="微软雅黑" panose="020B0503020204020204" pitchFamily="34" charset="-122"/>
                          <a:ea typeface="微软雅黑" panose="020B0503020204020204" pitchFamily="34" charset="-122"/>
                        </a:rPr>
                        <a:t>，实现不同网络配置，</a:t>
                      </a:r>
                      <a:endParaRPr lang="en-US" altLang="zh-CN" sz="1200" kern="0" dirty="0" smtClean="0">
                        <a:latin typeface="微软雅黑" panose="020B0503020204020204" pitchFamily="34" charset="-122"/>
                        <a:ea typeface="微软雅黑" panose="020B0503020204020204" pitchFamily="34" charset="-122"/>
                      </a:endParaRPr>
                    </a:p>
                    <a:p>
                      <a:pPr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安全可靠</a:t>
                      </a:r>
                      <a:endParaRPr lang="en-US" altLang="zh-CN" sz="1400" b="1"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采用华为全自研计算芯片</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整机器件实现全国产化，保障可持续供应</a:t>
                      </a:r>
                      <a:endParaRPr lang="en-US" altLang="zh-CN" sz="1400" kern="0" dirty="0" smtClean="0">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41603">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ctr" defTabSz="1188085"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CPU</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188085" rtl="0" eaLnBrk="1" fontAlgn="t" latinLnBrk="0" hangingPunct="1">
                        <a:lnSpc>
                          <a:spcPct val="100000"/>
                        </a:lnSpc>
                        <a:spcBef>
                          <a:spcPts val="0"/>
                        </a:spcBef>
                        <a:spcAft>
                          <a:spcPts val="0"/>
                        </a:spcAft>
                        <a:buClrTx/>
                        <a:buSzTx/>
                        <a:buFontTx/>
                        <a:buNone/>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*鲲鹏</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920</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处理器，可支持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32,48,64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核可选，</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2.6 GHz</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频率可选；</a:t>
                      </a:r>
                      <a:r>
                        <a:rPr lang="zh-CN"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最高支持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200W</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5938">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ctr" defTabSz="1188085" rtl="0" eaLnBrk="1" fontAlgn="t" latinLnBrk="0" hangingPunct="1"/>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内存</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188085" rtl="0" eaLnBrk="1" fontAlgn="t" latinLnBrk="0" hangingPunct="1">
                        <a:lnSpc>
                          <a:spcPct val="100000"/>
                        </a:lnSpc>
                        <a:spcBef>
                          <a:spcPts val="0"/>
                        </a:spcBef>
                        <a:spcAft>
                          <a:spcPts val="0"/>
                        </a:spcAft>
                        <a:buClrTx/>
                        <a:buSzTx/>
                        <a:buFontTx/>
                        <a:buNone/>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32</a:t>
                      </a:r>
                      <a:r>
                        <a:rPr lang="zh-CN"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DDR4 DIMM</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插槽</a:t>
                      </a:r>
                      <a:r>
                        <a:rPr lang="zh-CN"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，最高</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2933MT/s</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25341">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本地存储</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indent="-87630" algn="l" defTabSz="1188085" rtl="0" eaLnBrk="1" fontAlgn="t" latinLnBrk="0" hangingPunct="1">
                        <a:buFont typeface="Arial" panose="020B0604020202020204" pitchFamily="34" charset="0"/>
                        <a:buChar cha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36/40*3.5”SAS/SATA HDD</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硬盘</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p>
                      <a:pPr marL="0" marR="0" lvl="0" indent="-87630" algn="l" defTabSz="1188085" rtl="0" eaLnBrk="1" fontAlgn="t" latinLnBrk="0" hangingPunct="1">
                        <a:lnSpc>
                          <a:spcPct val="100000"/>
                        </a:lnSpc>
                        <a:spcBef>
                          <a:spcPts val="0"/>
                        </a:spcBef>
                        <a:spcAft>
                          <a:spcPts val="0"/>
                        </a:spcAft>
                        <a:buClrTx/>
                        <a:buSzTx/>
                        <a:buFont typeface="Arial" panose="020B0604020202020204" pitchFamily="34" charset="0"/>
                        <a:buChar char="•"/>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2.5” </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NVMe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SSD</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硬盘</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0275">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RAID</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支持</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l" defTabSz="1188085" rtl="0" eaLnBrk="1" fontAlgn="t" latinLnBrk="0" hangingPunct="1"/>
                      <a:r>
                        <a:rPr 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RAID0/1/10/1E/5/50/6/60</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等</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5938">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PCIe</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扩展</a:t>
                      </a:r>
                      <a:endPar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188085" rtl="0" eaLnBrk="1" fontAlgn="t" latinLnBrk="0" hangingPunct="1">
                        <a:lnSpc>
                          <a:spcPct val="100000"/>
                        </a:lnSpc>
                        <a:spcBef>
                          <a:spcPts val="0"/>
                        </a:spcBef>
                        <a:spcAft>
                          <a:spcPts val="0"/>
                        </a:spcAft>
                        <a:buClrTx/>
                        <a:buSzTx/>
                        <a:buFontTx/>
                        <a:buNone/>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最多</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8</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PCIe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4.0 x8</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或</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PCIe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4.0 x16 + 2</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PCIe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4.0 x8</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标准插槽 </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6514">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灵活网卡</a:t>
                      </a:r>
                      <a:endPar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l" defTabSz="1188085"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GE OR 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10GE OR 4*25GE</a:t>
                      </a: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8900">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电源</a:t>
                      </a:r>
                      <a:endPar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l" defTabSz="1188085"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2000W </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热插拔电源，支持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1+1</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冗余</a:t>
                      </a:r>
                      <a:endParaRPr lang="zh-CN" alt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8936">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风扇</a:t>
                      </a:r>
                      <a:endPar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algn="l" defTabSz="1188085"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个热拔插风扇，支持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N+1</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冗余</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7777">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ctr" defTabSz="1188085" rtl="0" eaLnBrk="1" fontAlgn="t" latinLnBrk="0" hangingPunct="1">
                        <a:lnSpc>
                          <a:spcPct val="100000"/>
                        </a:lnSpc>
                        <a:spcBef>
                          <a:spcPts val="0"/>
                        </a:spcBef>
                        <a:spcAft>
                          <a:spcPts val="0"/>
                        </a:spcAft>
                        <a:buClrTx/>
                        <a:buSzTx/>
                        <a:buFontTx/>
                        <a:buNone/>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温度范围</a:t>
                      </a: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dk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dk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dk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dk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dk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dk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dk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dk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dk1"/>
                          </a:solidFill>
                          <a:latin typeface="Arial" panose="020B0604020202020204"/>
                          <a:ea typeface="微软雅黑" panose="020B0503020204020204" pitchFamily="34" charset="-122"/>
                        </a:defRPr>
                      </a:lvl9pPr>
                    </a:lstStyle>
                    <a:p>
                      <a:pPr marL="0" marR="0" indent="0" algn="l" defTabSz="1188085" rtl="0" eaLnBrk="1" fontAlgn="t" latinLnBrk="0" hangingPunct="1">
                        <a:lnSpc>
                          <a:spcPct val="100000"/>
                        </a:lnSpc>
                        <a:spcBef>
                          <a:spcPts val="0"/>
                        </a:spcBef>
                        <a:spcAft>
                          <a:spcPts val="0"/>
                        </a:spcAft>
                        <a:buClrTx/>
                        <a:buSzTx/>
                        <a:buFontTx/>
                        <a:buNone/>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5°C~35°C</a:t>
                      </a: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2" name="图片 11"/>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5377" t="6286" r="3029" b="3658"/>
          <a:stretch>
            <a:fillRect/>
          </a:stretch>
        </p:blipFill>
        <p:spPr>
          <a:xfrm>
            <a:off x="1457463" y="4536419"/>
            <a:ext cx="2555616" cy="1675112"/>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7252" y="2108550"/>
            <a:ext cx="2296698" cy="1379832"/>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5280</a:t>
            </a:r>
            <a:r>
              <a:rPr lang="zh-CN" altLang="en-US" dirty="0">
                <a:solidFill>
                  <a:schemeClr val="tx1"/>
                </a:solidFill>
              </a:rPr>
              <a:t>型号前后面</a:t>
            </a:r>
            <a:r>
              <a:rPr lang="zh-CN" altLang="en-US" dirty="0" smtClean="0">
                <a:solidFill>
                  <a:schemeClr val="tx1"/>
                </a:solidFill>
              </a:rPr>
              <a:t>板</a:t>
            </a:r>
            <a:endParaRPr lang="zh-CN" altLang="en-US" dirty="0">
              <a:solidFill>
                <a:schemeClr val="tx1"/>
              </a:solidFill>
            </a:endParaRPr>
          </a:p>
        </p:txBody>
      </p:sp>
      <p:sp>
        <p:nvSpPr>
          <p:cNvPr id="4" name="矩形 3"/>
          <p:cNvSpPr/>
          <p:nvPr/>
        </p:nvSpPr>
        <p:spPr bwMode="auto">
          <a:xfrm>
            <a:off x="1043709" y="4121188"/>
            <a:ext cx="10429154" cy="2181632"/>
          </a:xfrm>
          <a:prstGeom prst="rect">
            <a:avLst/>
          </a:prstGeom>
          <a:solidFill>
            <a:srgbClr val="F9F9F9"/>
          </a:solidFill>
          <a:ln>
            <a:solidFill>
              <a:sysClr val="window" lastClr="FFFFFF">
                <a:lumMod val="75000"/>
              </a:sys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lstStyle/>
          <a:p>
            <a:pPr lvl="0" defTabSz="914400" fontAlgn="base">
              <a:lnSpc>
                <a:spcPct val="150000"/>
              </a:lnSpc>
              <a:spcBef>
                <a:spcPct val="0"/>
              </a:spcBef>
              <a:spcAft>
                <a:spcPct val="0"/>
              </a:spcAft>
              <a:tabLst>
                <a:tab pos="88900" algn="l"/>
              </a:tabLst>
              <a:defRPr/>
            </a:pPr>
            <a:endParaRPr kumimoji="0" lang="en-US" altLang="zh-CN" sz="14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bwMode="auto">
          <a:xfrm>
            <a:off x="1043709" y="1580378"/>
            <a:ext cx="10429154" cy="2135959"/>
          </a:xfrm>
          <a:prstGeom prst="rect">
            <a:avLst/>
          </a:prstGeom>
          <a:solidFill>
            <a:srgbClr val="F9F9F9"/>
          </a:solidFill>
          <a:ln>
            <a:solidFill>
              <a:sysClr val="window" lastClr="FFFFFF">
                <a:lumMod val="75000"/>
              </a:sys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lstStyle/>
          <a:p>
            <a:pPr lvl="0" defTabSz="914400" fontAlgn="base">
              <a:lnSpc>
                <a:spcPct val="150000"/>
              </a:lnSpc>
              <a:spcBef>
                <a:spcPct val="0"/>
              </a:spcBef>
              <a:spcAft>
                <a:spcPct val="0"/>
              </a:spcAft>
              <a:tabLst>
                <a:tab pos="88900" algn="l"/>
              </a:tabLst>
              <a:defRPr/>
            </a:pPr>
            <a:endParaRPr kumimoji="0" lang="en-US" altLang="zh-CN" sz="14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6184733" y="4399648"/>
          <a:ext cx="5225799" cy="2042670"/>
        </p:xfrm>
        <a:graphic>
          <a:graphicData uri="http://schemas.openxmlformats.org/drawingml/2006/table">
            <a:tbl>
              <a:tblPr firstRow="1" firstCol="1" lastRow="1" lastCol="1" bandRow="1" bandCol="1">
                <a:tableStyleId>{72833802-FEF1-4C79-8D5D-14CF1EAF98D9}</a:tableStyleId>
              </a:tblPr>
              <a:tblGrid>
                <a:gridCol w="764589"/>
                <a:gridCol w="1848310"/>
                <a:gridCol w="617268"/>
                <a:gridCol w="1995632"/>
              </a:tblGrid>
              <a:tr h="289285">
                <a:tc>
                  <a:txBody>
                    <a:bodyPr/>
                    <a:lstStyle/>
                    <a:p>
                      <a:pPr marL="0" algn="ctr" defTabSz="1188085" rtl="0" eaLnBrk="1" latinLnBrk="0" hangingPunct="1">
                        <a:lnSpc>
                          <a:spcPct val="100000"/>
                        </a:lnSpc>
                        <a:spcBef>
                          <a:spcPts val="400"/>
                        </a:spcBef>
                        <a:spcAft>
                          <a:spcPts val="400"/>
                        </a:spcAft>
                      </a:pPr>
                      <a:r>
                        <a:rPr lang="zh-CN" altLang="en-US" sz="1400" b="1" kern="1200" dirty="0" smtClean="0">
                          <a:solidFill>
                            <a:schemeClr val="tx1"/>
                          </a:solidFill>
                          <a:effectLst/>
                          <a:latin typeface="+mn-lt"/>
                          <a:ea typeface="+mn-ea"/>
                          <a:cs typeface="+mn-cs"/>
                        </a:rPr>
                        <a:t>按钮</a:t>
                      </a:r>
                      <a:endParaRPr lang="zh-CN" sz="1400" b="1"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400" b="1" kern="1200" dirty="0" smtClean="0">
                          <a:solidFill>
                            <a:schemeClr val="tx1"/>
                          </a:solidFill>
                          <a:effectLst/>
                          <a:latin typeface="+mn-lt"/>
                          <a:ea typeface="+mn-ea"/>
                          <a:cs typeface="+mn-cs"/>
                        </a:rPr>
                        <a:t>指示</a:t>
                      </a:r>
                      <a:endParaRPr lang="zh-CN" altLang="zh-CN" sz="14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400" b="1" kern="1200" dirty="0" smtClean="0">
                          <a:solidFill>
                            <a:schemeClr val="tx1"/>
                          </a:solidFill>
                          <a:effectLst/>
                          <a:latin typeface="+mn-lt"/>
                          <a:ea typeface="+mn-ea"/>
                          <a:cs typeface="+mn-cs"/>
                        </a:rPr>
                        <a:t>按钮</a:t>
                      </a:r>
                      <a:endParaRPr lang="zh-CN" sz="14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1188085" rtl="0" eaLnBrk="1" latinLnBrk="0" hangingPunct="1">
                        <a:lnSpc>
                          <a:spcPct val="100000"/>
                        </a:lnSpc>
                        <a:spcBef>
                          <a:spcPts val="400"/>
                        </a:spcBef>
                        <a:spcAft>
                          <a:spcPts val="400"/>
                        </a:spcAft>
                      </a:pPr>
                      <a:r>
                        <a:rPr lang="zh-CN" altLang="en-US" sz="1400" b="1" kern="1200" dirty="0" smtClean="0">
                          <a:solidFill>
                            <a:schemeClr val="tx1"/>
                          </a:solidFill>
                          <a:effectLst/>
                          <a:latin typeface="+mn-lt"/>
                          <a:ea typeface="+mn-ea"/>
                          <a:cs typeface="+mn-cs"/>
                        </a:rPr>
                        <a:t>指示</a:t>
                      </a:r>
                      <a:endParaRPr lang="zh-CN" sz="14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8928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altLang="zh-CN" sz="1200" b="0" kern="1200" dirty="0" smtClean="0">
                          <a:solidFill>
                            <a:schemeClr val="tx1"/>
                          </a:solidFill>
                          <a:effectLst/>
                          <a:latin typeface="+mn-lt"/>
                          <a:ea typeface="+mn-ea"/>
                          <a:cs typeface="+mn-cs"/>
                        </a:rPr>
                        <a:t>灵活</a:t>
                      </a:r>
                      <a:r>
                        <a:rPr lang="en-US" altLang="zh-CN" sz="1200" b="0" kern="1200" dirty="0" smtClean="0">
                          <a:solidFill>
                            <a:schemeClr val="tx1"/>
                          </a:solidFill>
                          <a:effectLst/>
                          <a:latin typeface="+mn-lt"/>
                          <a:ea typeface="+mn-ea"/>
                          <a:cs typeface="+mn-cs"/>
                        </a:rPr>
                        <a:t>IO</a:t>
                      </a:r>
                      <a:r>
                        <a:rPr lang="zh-CN" altLang="zh-CN" sz="1200" b="0" kern="1200" dirty="0" smtClean="0">
                          <a:solidFill>
                            <a:schemeClr val="tx1"/>
                          </a:solidFill>
                          <a:effectLst/>
                          <a:latin typeface="+mn-lt"/>
                          <a:ea typeface="+mn-ea"/>
                          <a:cs typeface="+mn-cs"/>
                        </a:rPr>
                        <a:t>卡</a:t>
                      </a:r>
                      <a:r>
                        <a:rPr lang="en-US" altLang="zh-CN" sz="1200" b="0" kern="1200" dirty="0" smtClean="0">
                          <a:solidFill>
                            <a:schemeClr val="tx1"/>
                          </a:solidFill>
                          <a:effectLst/>
                          <a:latin typeface="+mn-lt"/>
                          <a:ea typeface="+mn-ea"/>
                          <a:cs typeface="+mn-cs"/>
                        </a:rPr>
                        <a:t>1</a:t>
                      </a:r>
                      <a:endParaRPr lang="zh-CN" alt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2</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模</a:t>
                      </a:r>
                      <a:r>
                        <a:rPr lang="zh-CN" sz="1200" b="0" kern="1200" dirty="0" smtClean="0">
                          <a:solidFill>
                            <a:schemeClr val="tx1"/>
                          </a:solidFill>
                          <a:effectLst/>
                          <a:latin typeface="+mn-lt"/>
                          <a:ea typeface="+mn-ea"/>
                          <a:cs typeface="+mn-cs"/>
                        </a:rPr>
                        <a:t>组</a:t>
                      </a:r>
                      <a:r>
                        <a:rPr lang="en-US" altLang="zh-CN" sz="1200" b="0" kern="1200" dirty="0" smtClean="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928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3</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管理网口</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4</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a:solidFill>
                            <a:schemeClr val="tx1"/>
                          </a:solidFill>
                          <a:effectLst/>
                          <a:latin typeface="+mn-lt"/>
                          <a:ea typeface="+mn-ea"/>
                          <a:cs typeface="+mn-cs"/>
                        </a:rPr>
                        <a:t>调试串口</a:t>
                      </a:r>
                      <a:endParaRPr lang="zh-CN" sz="1200" b="0" kern="120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928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5</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VGA</a:t>
                      </a:r>
                      <a:r>
                        <a:rPr lang="zh-CN" sz="1200" b="0" kern="1200" dirty="0">
                          <a:solidFill>
                            <a:schemeClr val="tx1"/>
                          </a:solidFill>
                          <a:effectLst/>
                          <a:latin typeface="+mn-lt"/>
                          <a:ea typeface="+mn-ea"/>
                          <a:cs typeface="+mn-cs"/>
                        </a:rPr>
                        <a:t>接口</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6</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USB 3.0</a:t>
                      </a:r>
                      <a:r>
                        <a:rPr lang="zh-CN" sz="1200" b="0" kern="1200" dirty="0">
                          <a:solidFill>
                            <a:schemeClr val="tx1"/>
                          </a:solidFill>
                          <a:effectLst/>
                          <a:latin typeface="+mn-lt"/>
                          <a:ea typeface="+mn-ea"/>
                          <a:cs typeface="+mn-cs"/>
                        </a:rPr>
                        <a:t>接口</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928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7</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IO</a:t>
                      </a:r>
                      <a:r>
                        <a:rPr lang="zh-CN" sz="1200" b="0" kern="1200">
                          <a:solidFill>
                            <a:schemeClr val="tx1"/>
                          </a:solidFill>
                          <a:effectLst/>
                          <a:latin typeface="+mn-lt"/>
                          <a:ea typeface="+mn-ea"/>
                          <a:cs typeface="+mn-cs"/>
                        </a:rPr>
                        <a:t>模组</a:t>
                      </a:r>
                      <a:r>
                        <a:rPr lang="en-US" sz="1200" b="0" kern="1200" dirty="0">
                          <a:solidFill>
                            <a:schemeClr val="tx1"/>
                          </a:solidFill>
                          <a:effectLst/>
                          <a:latin typeface="+mn-lt"/>
                          <a:ea typeface="+mn-ea"/>
                          <a:cs typeface="+mn-cs"/>
                        </a:rPr>
                        <a:t>2</a:t>
                      </a:r>
                      <a:endParaRPr lang="zh-CN" sz="1200" b="0" kern="120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8</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灵活</a:t>
                      </a: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卡</a:t>
                      </a:r>
                      <a:r>
                        <a:rPr lang="en-US" sz="1200" b="0" kern="1200" dirty="0">
                          <a:solidFill>
                            <a:schemeClr val="tx1"/>
                          </a:solidFill>
                          <a:effectLst/>
                          <a:latin typeface="+mn-lt"/>
                          <a:ea typeface="+mn-ea"/>
                          <a:cs typeface="+mn-cs"/>
                        </a:rPr>
                        <a:t>2</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928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9</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电源模块</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10</a:t>
                      </a:r>
                      <a:endParaRPr lang="zh-CN" sz="1200" b="0" kern="120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电源模块接口</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9285">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11</a:t>
                      </a:r>
                      <a:endParaRPr lang="zh-CN" sz="1200" b="0" kern="120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IO</a:t>
                      </a:r>
                      <a:r>
                        <a:rPr lang="zh-CN" sz="1200" b="0" kern="1200">
                          <a:solidFill>
                            <a:schemeClr val="tx1"/>
                          </a:solidFill>
                          <a:effectLst/>
                          <a:latin typeface="+mn-lt"/>
                          <a:ea typeface="+mn-ea"/>
                          <a:cs typeface="+mn-cs"/>
                        </a:rPr>
                        <a:t>模组</a:t>
                      </a:r>
                      <a:r>
                        <a:rPr lang="en-US" sz="1200" b="0" kern="1200" dirty="0">
                          <a:solidFill>
                            <a:schemeClr val="tx1"/>
                          </a:solidFill>
                          <a:effectLst/>
                          <a:latin typeface="+mn-lt"/>
                          <a:ea typeface="+mn-ea"/>
                          <a:cs typeface="+mn-cs"/>
                        </a:rPr>
                        <a:t>3</a:t>
                      </a:r>
                      <a:endParaRPr lang="zh-CN" sz="1200" b="0" kern="120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en-US" sz="1200" b="0" kern="1200" dirty="0">
                          <a:solidFill>
                            <a:schemeClr val="tx1"/>
                          </a:solidFill>
                          <a:effectLst/>
                          <a:latin typeface="+mn-lt"/>
                          <a:ea typeface="+mn-ea"/>
                          <a:cs typeface="+mn-cs"/>
                        </a:rPr>
                        <a:t>12</a:t>
                      </a:r>
                      <a:endParaRPr lang="zh-CN" sz="1200" b="0" kern="120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1188085" rtl="0" eaLnBrk="1" latinLnBrk="0" hangingPunct="1">
                        <a:lnSpc>
                          <a:spcPct val="100000"/>
                        </a:lnSpc>
                        <a:spcBef>
                          <a:spcPts val="400"/>
                        </a:spcBef>
                        <a:spcAft>
                          <a:spcPts val="400"/>
                        </a:spcAft>
                      </a:pPr>
                      <a:r>
                        <a:rPr lang="zh-CN" sz="1200" b="0" kern="1200" dirty="0">
                          <a:solidFill>
                            <a:schemeClr val="tx1"/>
                          </a:solidFill>
                          <a:effectLst/>
                          <a:latin typeface="+mn-lt"/>
                          <a:ea typeface="+mn-ea"/>
                          <a:cs typeface="+mn-cs"/>
                        </a:rPr>
                        <a:t>硬盘</a:t>
                      </a:r>
                      <a:endParaRPr lang="zh-CN" sz="1200" b="0" kern="1200" dirty="0">
                        <a:solidFill>
                          <a:schemeClr val="tx1"/>
                        </a:solidFill>
                        <a:effectLst/>
                        <a:latin typeface="+mn-lt"/>
                        <a:ea typeface="+mn-ea"/>
                        <a:cs typeface="+mn-cs"/>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7" name="图片 6"/>
          <p:cNvPicPr>
            <a:picLocks noChangeAspect="1"/>
          </p:cNvPicPr>
          <p:nvPr/>
        </p:nvPicPr>
        <p:blipFill>
          <a:blip r:embed="rId1"/>
          <a:stretch>
            <a:fillRect/>
          </a:stretch>
        </p:blipFill>
        <p:spPr>
          <a:xfrm>
            <a:off x="5860576" y="3833206"/>
            <a:ext cx="9525" cy="9525"/>
          </a:xfrm>
          <a:prstGeom prst="rect">
            <a:avLst/>
          </a:prstGeom>
        </p:spPr>
      </p:pic>
      <p:graphicFrame>
        <p:nvGraphicFramePr>
          <p:cNvPr id="8" name="表格 7"/>
          <p:cNvGraphicFramePr>
            <a:graphicFrameLocks noGrp="1"/>
          </p:cNvGraphicFramePr>
          <p:nvPr/>
        </p:nvGraphicFramePr>
        <p:xfrm>
          <a:off x="6230482" y="1701645"/>
          <a:ext cx="5225799" cy="1626333"/>
        </p:xfrm>
        <a:graphic>
          <a:graphicData uri="http://schemas.openxmlformats.org/drawingml/2006/table">
            <a:tbl>
              <a:tblPr firstRow="1" firstCol="1" lastRow="1" lastCol="1" bandRow="1" bandCol="1">
                <a:tableStyleId>{72833802-FEF1-4C79-8D5D-14CF1EAF98D9}</a:tableStyleId>
              </a:tblPr>
              <a:tblGrid>
                <a:gridCol w="559339"/>
                <a:gridCol w="2124236"/>
                <a:gridCol w="576064"/>
                <a:gridCol w="1966160"/>
              </a:tblGrid>
              <a:tr h="262143">
                <a:tc>
                  <a:txBody>
                    <a:bodyPr/>
                    <a:lstStyle/>
                    <a:p>
                      <a:pPr marL="0" algn="ctr" defTabSz="1188085" rtl="0" eaLnBrk="1" latinLnBrk="0" hangingPunct="1">
                        <a:lnSpc>
                          <a:spcPct val="100000"/>
                        </a:lnSpc>
                        <a:spcBef>
                          <a:spcPts val="400"/>
                        </a:spcBef>
                        <a:spcAft>
                          <a:spcPts val="400"/>
                        </a:spcAft>
                      </a:pPr>
                      <a:r>
                        <a:rPr lang="zh-CN" altLang="en-US" sz="1400" b="1" kern="1200" dirty="0" smtClean="0">
                          <a:solidFill>
                            <a:schemeClr val="tx1"/>
                          </a:solidFill>
                          <a:effectLst/>
                          <a:latin typeface="+mn-lt"/>
                          <a:ea typeface="+mn-ea"/>
                          <a:cs typeface="+mn-cs"/>
                        </a:rPr>
                        <a:t>按钮</a:t>
                      </a:r>
                      <a:endParaRPr lang="zh-CN" sz="1400" b="1"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lnSpc>
                          <a:spcPts val="1200"/>
                        </a:lnSpc>
                        <a:spcBef>
                          <a:spcPts val="400"/>
                        </a:spcBef>
                        <a:spcAft>
                          <a:spcPts val="400"/>
                        </a:spcAft>
                      </a:pPr>
                      <a:r>
                        <a:rPr lang="zh-CN" altLang="en-US" sz="1400" b="1" kern="1200" dirty="0" smtClean="0">
                          <a:solidFill>
                            <a:schemeClr val="tx1"/>
                          </a:solidFill>
                          <a:effectLst/>
                          <a:latin typeface="+mn-lt"/>
                          <a:ea typeface="+mn-ea"/>
                          <a:cs typeface="+mn-cs"/>
                        </a:rPr>
                        <a:t>指示</a:t>
                      </a:r>
                      <a:endParaRPr lang="zh-CN" sz="14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lnSpc>
                          <a:spcPts val="1200"/>
                        </a:lnSpc>
                        <a:spcBef>
                          <a:spcPts val="400"/>
                        </a:spcBef>
                        <a:spcAft>
                          <a:spcPts val="400"/>
                        </a:spcAft>
                      </a:pPr>
                      <a:r>
                        <a:rPr lang="zh-CN" altLang="en-US" sz="1400" b="1" kern="1200" dirty="0" smtClean="0">
                          <a:solidFill>
                            <a:schemeClr val="tx1"/>
                          </a:solidFill>
                          <a:effectLst/>
                          <a:latin typeface="+mn-lt"/>
                          <a:ea typeface="+mn-ea"/>
                          <a:cs typeface="+mn-cs"/>
                        </a:rPr>
                        <a:t>按钮</a:t>
                      </a:r>
                      <a:endParaRPr lang="zh-CN" sz="14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lnSpc>
                          <a:spcPts val="1200"/>
                        </a:lnSpc>
                        <a:spcBef>
                          <a:spcPts val="400"/>
                        </a:spcBef>
                        <a:spcAft>
                          <a:spcPts val="400"/>
                        </a:spcAft>
                      </a:pPr>
                      <a:r>
                        <a:rPr lang="zh-CN" altLang="en-US" sz="1400" b="1" kern="1200" dirty="0" smtClean="0">
                          <a:solidFill>
                            <a:schemeClr val="tx1"/>
                          </a:solidFill>
                          <a:effectLst/>
                          <a:latin typeface="+mn-lt"/>
                          <a:ea typeface="+mn-ea"/>
                          <a:cs typeface="+mn-cs"/>
                        </a:rPr>
                        <a:t>指示</a:t>
                      </a:r>
                      <a:endParaRPr lang="zh-CN" sz="1400" b="1"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0801">
                <a:tc>
                  <a:txBody>
                    <a:bodyPr/>
                    <a:lstStyle/>
                    <a:p>
                      <a:pPr marL="0" algn="ctr" defTabSz="1188085" rtl="0" eaLnBrk="1" latinLnBrk="0" hangingPunct="1">
                        <a:lnSpc>
                          <a:spcPts val="1200"/>
                        </a:lnSpc>
                        <a:spcBef>
                          <a:spcPts val="400"/>
                        </a:spcBef>
                        <a:spcAft>
                          <a:spcPts val="400"/>
                        </a:spcAft>
                      </a:pPr>
                      <a:r>
                        <a:rPr lang="en-US" sz="1200" b="0" kern="1200" dirty="0">
                          <a:solidFill>
                            <a:schemeClr val="tx1"/>
                          </a:solidFill>
                          <a:effectLst/>
                          <a:latin typeface="+mn-lt"/>
                          <a:ea typeface="+mn-ea"/>
                          <a:cs typeface="+mn-cs"/>
                        </a:rPr>
                        <a:t>1</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sz="1200" b="0" kern="1200" dirty="0">
                          <a:solidFill>
                            <a:schemeClr val="tx1"/>
                          </a:solidFill>
                          <a:effectLst/>
                          <a:latin typeface="+mn-lt"/>
                          <a:ea typeface="+mn-ea"/>
                          <a:cs typeface="+mn-cs"/>
                        </a:rPr>
                        <a:t>UID</a:t>
                      </a:r>
                      <a:r>
                        <a:rPr lang="zh-CN" sz="1200" b="0" kern="1200" dirty="0">
                          <a:solidFill>
                            <a:schemeClr val="tx1"/>
                          </a:solidFill>
                          <a:effectLst/>
                          <a:latin typeface="+mn-lt"/>
                          <a:ea typeface="+mn-ea"/>
                          <a:cs typeface="+mn-cs"/>
                        </a:rPr>
                        <a:t>按钮</a:t>
                      </a:r>
                      <a:r>
                        <a:rPr lang="en-US" sz="1200" b="0" kern="1200" dirty="0">
                          <a:solidFill>
                            <a:schemeClr val="tx1"/>
                          </a:solidFill>
                          <a:effectLst/>
                          <a:latin typeface="+mn-lt"/>
                          <a:ea typeface="+mn-ea"/>
                          <a:cs typeface="+mn-cs"/>
                        </a:rPr>
                        <a:t>/</a:t>
                      </a:r>
                      <a:r>
                        <a:rPr lang="zh-CN" sz="1200" b="0" kern="1200" dirty="0">
                          <a:solidFill>
                            <a:schemeClr val="tx1"/>
                          </a:solidFill>
                          <a:effectLst/>
                          <a:latin typeface="+mn-lt"/>
                          <a:ea typeface="+mn-ea"/>
                          <a:cs typeface="+mn-cs"/>
                        </a:rPr>
                        <a:t>指示灯</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sz="1200" b="0" kern="1200" dirty="0">
                          <a:solidFill>
                            <a:schemeClr val="tx1"/>
                          </a:solidFill>
                          <a:effectLst/>
                          <a:latin typeface="+mn-lt"/>
                          <a:ea typeface="+mn-ea"/>
                          <a:cs typeface="+mn-cs"/>
                        </a:rPr>
                        <a:t>2</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zh-CN" sz="1200" b="0" kern="1200" dirty="0">
                          <a:solidFill>
                            <a:schemeClr val="tx1"/>
                          </a:solidFill>
                          <a:effectLst/>
                          <a:latin typeface="+mn-lt"/>
                          <a:ea typeface="+mn-ea"/>
                          <a:cs typeface="+mn-cs"/>
                        </a:rPr>
                        <a:t>健康状态指示灯</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62143">
                <a:tc>
                  <a:txBody>
                    <a:bodyPr/>
                    <a:lstStyle/>
                    <a:p>
                      <a:pPr marL="0" algn="ctr" defTabSz="1188085" rtl="0" eaLnBrk="1" latinLnBrk="0" hangingPunct="1">
                        <a:lnSpc>
                          <a:spcPts val="1200"/>
                        </a:lnSpc>
                        <a:spcBef>
                          <a:spcPts val="400"/>
                        </a:spcBef>
                        <a:spcAft>
                          <a:spcPts val="400"/>
                        </a:spcAft>
                      </a:pPr>
                      <a:r>
                        <a:rPr lang="en-US" sz="1200" b="0" kern="1200" dirty="0">
                          <a:solidFill>
                            <a:schemeClr val="tx1"/>
                          </a:solidFill>
                          <a:effectLst/>
                          <a:latin typeface="+mn-lt"/>
                          <a:ea typeface="+mn-ea"/>
                          <a:cs typeface="+mn-cs"/>
                        </a:rPr>
                        <a:t>3</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zh-CN" sz="1200" b="0" kern="1200" dirty="0">
                          <a:solidFill>
                            <a:schemeClr val="tx1"/>
                          </a:solidFill>
                          <a:effectLst/>
                          <a:latin typeface="+mn-lt"/>
                          <a:ea typeface="+mn-ea"/>
                          <a:cs typeface="+mn-cs"/>
                        </a:rPr>
                        <a:t>电源开关按钮</a:t>
                      </a:r>
                      <a:r>
                        <a:rPr lang="en-US" sz="1200" b="0" kern="1200" dirty="0">
                          <a:solidFill>
                            <a:schemeClr val="tx1"/>
                          </a:solidFill>
                          <a:effectLst/>
                          <a:latin typeface="+mn-lt"/>
                          <a:ea typeface="+mn-ea"/>
                          <a:cs typeface="+mn-cs"/>
                        </a:rPr>
                        <a:t>/</a:t>
                      </a:r>
                      <a:r>
                        <a:rPr lang="zh-CN" sz="1200" b="0" kern="1200" dirty="0">
                          <a:solidFill>
                            <a:schemeClr val="tx1"/>
                          </a:solidFill>
                          <a:effectLst/>
                          <a:latin typeface="+mn-lt"/>
                          <a:ea typeface="+mn-ea"/>
                          <a:cs typeface="+mn-cs"/>
                        </a:rPr>
                        <a:t>指示灯</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sz="1200" b="0" kern="1200" dirty="0">
                          <a:solidFill>
                            <a:schemeClr val="tx1"/>
                          </a:solidFill>
                          <a:effectLst/>
                          <a:latin typeface="+mn-lt"/>
                          <a:ea typeface="+mn-ea"/>
                          <a:cs typeface="+mn-cs"/>
                        </a:rPr>
                        <a:t>4</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zh-CN" sz="1200" b="0" kern="1200" dirty="0">
                          <a:solidFill>
                            <a:schemeClr val="tx1"/>
                          </a:solidFill>
                          <a:effectLst/>
                          <a:latin typeface="+mn-lt"/>
                          <a:ea typeface="+mn-ea"/>
                          <a:cs typeface="+mn-cs"/>
                        </a:rPr>
                        <a:t>故障诊断数码管</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62143">
                <a:tc>
                  <a:txBody>
                    <a:bodyPr/>
                    <a:lstStyle/>
                    <a:p>
                      <a:pPr marL="0" algn="ctr" defTabSz="1188085" rtl="0" eaLnBrk="1" latinLnBrk="0" hangingPunct="1">
                        <a:lnSpc>
                          <a:spcPts val="1200"/>
                        </a:lnSpc>
                        <a:spcBef>
                          <a:spcPts val="400"/>
                        </a:spcBef>
                        <a:spcAft>
                          <a:spcPts val="400"/>
                        </a:spcAft>
                      </a:pPr>
                      <a:r>
                        <a:rPr lang="en-US" sz="1200" b="0" kern="1200" dirty="0">
                          <a:solidFill>
                            <a:schemeClr val="tx1"/>
                          </a:solidFill>
                          <a:effectLst/>
                          <a:latin typeface="+mn-lt"/>
                          <a:ea typeface="+mn-ea"/>
                          <a:cs typeface="+mn-cs"/>
                        </a:rPr>
                        <a:t>5</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zh-CN" sz="1200" b="0" kern="1200" dirty="0">
                          <a:solidFill>
                            <a:schemeClr val="tx1"/>
                          </a:solidFill>
                          <a:effectLst/>
                          <a:latin typeface="+mn-lt"/>
                          <a:ea typeface="+mn-ea"/>
                          <a:cs typeface="+mn-cs"/>
                        </a:rPr>
                        <a:t>灵活</a:t>
                      </a:r>
                      <a:r>
                        <a:rPr lang="en-US" sz="1200" b="0" kern="1200" dirty="0">
                          <a:solidFill>
                            <a:schemeClr val="tx1"/>
                          </a:solidFill>
                          <a:effectLst/>
                          <a:latin typeface="+mn-lt"/>
                          <a:ea typeface="+mn-ea"/>
                          <a:cs typeface="+mn-cs"/>
                        </a:rPr>
                        <a:t>IO</a:t>
                      </a:r>
                      <a:r>
                        <a:rPr lang="zh-CN" sz="1200" b="0" kern="1200" dirty="0">
                          <a:solidFill>
                            <a:schemeClr val="tx1"/>
                          </a:solidFill>
                          <a:effectLst/>
                          <a:latin typeface="+mn-lt"/>
                          <a:ea typeface="+mn-ea"/>
                          <a:cs typeface="+mn-cs"/>
                        </a:rPr>
                        <a:t>卡在位指示灯（</a:t>
                      </a:r>
                      <a:r>
                        <a:rPr lang="en-US" sz="1200" b="0" kern="1200" dirty="0">
                          <a:solidFill>
                            <a:schemeClr val="tx1"/>
                          </a:solidFill>
                          <a:effectLst/>
                          <a:latin typeface="+mn-lt"/>
                          <a:ea typeface="+mn-ea"/>
                          <a:cs typeface="+mn-cs"/>
                        </a:rPr>
                        <a:t>1</a:t>
                      </a:r>
                      <a:r>
                        <a:rPr lang="zh-CN" sz="1200" b="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2</a:t>
                      </a:r>
                      <a:r>
                        <a:rPr lang="zh-CN" sz="1200" b="0" kern="1200" dirty="0">
                          <a:solidFill>
                            <a:schemeClr val="tx1"/>
                          </a:solidFill>
                          <a:effectLst/>
                          <a:latin typeface="+mn-lt"/>
                          <a:ea typeface="+mn-ea"/>
                          <a:cs typeface="+mn-cs"/>
                        </a:rPr>
                        <a:t>）</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altLang="zh-CN" sz="1200" b="0" kern="1200" dirty="0" smtClean="0">
                          <a:solidFill>
                            <a:schemeClr val="tx1"/>
                          </a:solidFill>
                          <a:effectLst/>
                          <a:latin typeface="+mn-lt"/>
                          <a:ea typeface="+mn-ea"/>
                          <a:cs typeface="+mn-cs"/>
                        </a:rPr>
                        <a:t>6</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zh-CN" altLang="en-US" sz="1200" b="0" kern="1200" dirty="0" smtClean="0">
                          <a:solidFill>
                            <a:schemeClr val="tx1"/>
                          </a:solidFill>
                          <a:effectLst/>
                          <a:latin typeface="+mn-lt"/>
                          <a:ea typeface="+mn-ea"/>
                          <a:cs typeface="+mn-cs"/>
                        </a:rPr>
                        <a:t>硬盘</a:t>
                      </a:r>
                      <a:r>
                        <a:rPr lang="en-US" sz="1200" b="0" kern="1200" dirty="0" smtClean="0">
                          <a:solidFill>
                            <a:schemeClr val="tx1"/>
                          </a:solidFill>
                          <a:effectLst/>
                          <a:latin typeface="+mn-lt"/>
                          <a:ea typeface="+mn-ea"/>
                          <a:cs typeface="+mn-cs"/>
                        </a:rPr>
                        <a:t>-</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62143">
                <a:tc>
                  <a:txBody>
                    <a:bodyPr/>
                    <a:lstStyle/>
                    <a:p>
                      <a:pPr marL="0" algn="ctr" defTabSz="1188085" rtl="0" eaLnBrk="1" latinLnBrk="0" hangingPunct="1">
                        <a:lnSpc>
                          <a:spcPts val="1200"/>
                        </a:lnSpc>
                        <a:spcBef>
                          <a:spcPts val="400"/>
                        </a:spcBef>
                        <a:spcAft>
                          <a:spcPts val="400"/>
                        </a:spcAft>
                      </a:pPr>
                      <a:r>
                        <a:rPr lang="en-US" altLang="zh-CN" sz="1200" b="0" kern="1200" dirty="0" smtClean="0">
                          <a:solidFill>
                            <a:schemeClr val="tx1"/>
                          </a:solidFill>
                          <a:effectLst/>
                          <a:latin typeface="+mn-lt"/>
                          <a:ea typeface="+mn-ea"/>
                          <a:cs typeface="+mn-cs"/>
                        </a:rPr>
                        <a:t>7</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altLang="zh-CN" sz="1200" b="0" kern="1200" dirty="0" smtClean="0">
                          <a:solidFill>
                            <a:schemeClr val="tx1"/>
                          </a:solidFill>
                          <a:effectLst/>
                          <a:latin typeface="+mn-lt"/>
                          <a:ea typeface="+mn-ea"/>
                          <a:cs typeface="+mn-cs"/>
                        </a:rPr>
                        <a:t>VGA</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altLang="zh-CN" sz="1200" b="0" kern="1200" dirty="0" smtClean="0">
                          <a:solidFill>
                            <a:schemeClr val="tx1"/>
                          </a:solidFill>
                          <a:effectLst/>
                          <a:latin typeface="+mn-lt"/>
                          <a:ea typeface="+mn-ea"/>
                          <a:cs typeface="+mn-cs"/>
                        </a:rPr>
                        <a:t>8</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en-US" altLang="zh-CN" sz="1200" b="0" kern="1200" dirty="0" smtClean="0">
                          <a:solidFill>
                            <a:schemeClr val="tx1"/>
                          </a:solidFill>
                          <a:effectLst/>
                          <a:latin typeface="+mn-lt"/>
                          <a:ea typeface="+mn-ea"/>
                          <a:cs typeface="+mn-cs"/>
                        </a:rPr>
                        <a:t>USB 3.0</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62143">
                <a:tc>
                  <a:txBody>
                    <a:bodyPr/>
                    <a:lstStyle/>
                    <a:p>
                      <a:pPr marL="0" algn="ctr" defTabSz="1188085" rtl="0" eaLnBrk="1" latinLnBrk="0" hangingPunct="1">
                        <a:lnSpc>
                          <a:spcPts val="1200"/>
                        </a:lnSpc>
                        <a:spcBef>
                          <a:spcPts val="400"/>
                        </a:spcBef>
                        <a:spcAft>
                          <a:spcPts val="400"/>
                        </a:spcAft>
                      </a:pPr>
                      <a:r>
                        <a:rPr lang="en-US" altLang="zh-CN" sz="1200" b="0" kern="1200" dirty="0" smtClean="0">
                          <a:solidFill>
                            <a:schemeClr val="tx1"/>
                          </a:solidFill>
                          <a:effectLst/>
                          <a:latin typeface="+mn-lt"/>
                          <a:ea typeface="+mn-ea"/>
                          <a:cs typeface="+mn-cs"/>
                        </a:rPr>
                        <a:t>9</a:t>
                      </a:r>
                      <a:endParaRPr lang="zh-CN" sz="1200" b="0" kern="1200" dirty="0">
                        <a:solidFill>
                          <a:schemeClr val="tx1"/>
                        </a:solidFill>
                        <a:effectLst/>
                        <a:latin typeface="+mn-lt"/>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r>
                        <a:rPr lang="zh-CN" altLang="en-US" sz="1200" b="0" kern="1200" dirty="0" smtClean="0">
                          <a:solidFill>
                            <a:schemeClr val="tx1"/>
                          </a:solidFill>
                          <a:effectLst/>
                          <a:latin typeface="+mn-lt"/>
                          <a:ea typeface="+mn-ea"/>
                          <a:cs typeface="+mn-cs"/>
                        </a:rPr>
                        <a:t>标签卡</a:t>
                      </a: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marL="0" algn="ctr" defTabSz="1188085" rtl="0" eaLnBrk="1" latinLnBrk="0" hangingPunct="1">
                        <a:lnSpc>
                          <a:spcPts val="1200"/>
                        </a:lnSpc>
                        <a:spcBef>
                          <a:spcPts val="400"/>
                        </a:spcBef>
                        <a:spcAft>
                          <a:spcPts val="400"/>
                        </a:spcAft>
                      </a:pPr>
                      <a:endParaRPr lang="zh-CN" sz="1200" b="0" kern="1200" dirty="0">
                        <a:solidFill>
                          <a:schemeClr val="tx1"/>
                        </a:solidFill>
                        <a:effectLst/>
                        <a:latin typeface="+mn-lt"/>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r>
            </a:tbl>
          </a:graphicData>
        </a:graphic>
      </p:graphicFrame>
      <p:pic>
        <p:nvPicPr>
          <p:cNvPr id="9" name="d0e4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157" y="4323897"/>
            <a:ext cx="3975100" cy="197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3"/>
          <a:stretch>
            <a:fillRect/>
          </a:stretch>
        </p:blipFill>
        <p:spPr>
          <a:xfrm>
            <a:off x="1379476" y="1684260"/>
            <a:ext cx="3943350" cy="1922478"/>
          </a:xfrm>
          <a:prstGeom prst="rect">
            <a:avLst/>
          </a:prstGeom>
        </p:spPr>
      </p:pic>
      <p:sp>
        <p:nvSpPr>
          <p:cNvPr id="11" name="矩形 10"/>
          <p:cNvSpPr/>
          <p:nvPr/>
        </p:nvSpPr>
        <p:spPr bwMode="auto">
          <a:xfrm>
            <a:off x="1047867" y="3730354"/>
            <a:ext cx="4847104" cy="390834"/>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后面板</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1062593" y="1211516"/>
            <a:ext cx="4847104" cy="390834"/>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前面</a:t>
            </a:r>
            <a:r>
              <a:rPr lang="zh-CN" altLang="en-US" sz="1600" b="1" dirty="0">
                <a:solidFill>
                  <a:schemeClr val="bg1"/>
                </a:solidFill>
                <a:latin typeface="微软雅黑" panose="020B0503020204020204" pitchFamily="34" charset="-122"/>
                <a:ea typeface="微软雅黑" panose="020B0503020204020204" pitchFamily="34" charset="-122"/>
              </a:rPr>
              <a:t>板</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6374080" y="1233489"/>
            <a:ext cx="4847104" cy="359756"/>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指示及按钮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6386955" y="3765057"/>
            <a:ext cx="4847104" cy="356131"/>
          </a:xfrm>
          <a:prstGeom prst="rect">
            <a:avLst/>
          </a:prstGeom>
          <a:solidFill>
            <a:srgbClr val="00B0F0"/>
          </a:solidFill>
          <a:ln w="9525" algn="ctr">
            <a:noFill/>
            <a:miter lim="800000"/>
          </a:ln>
        </p:spPr>
        <p:txBody>
          <a:bodyPr vert="horz" lIns="59367" tIns="29684" rIns="59367" bIns="29684" anchor="ctr" anchorCtr="1"/>
          <a:lstStyle/>
          <a:p>
            <a:pPr algn="ctr" defTabSz="600710" fontAlgn="base">
              <a:spcBef>
                <a:spcPct val="5000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指示及按钮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5280</a:t>
            </a:r>
            <a:r>
              <a:rPr lang="zh-CN" altLang="en-US" dirty="0">
                <a:solidFill>
                  <a:schemeClr val="tx1"/>
                </a:solidFill>
              </a:rPr>
              <a:t>型号内部</a:t>
            </a:r>
            <a:r>
              <a:rPr lang="zh-CN" altLang="en-US" dirty="0" smtClean="0">
                <a:solidFill>
                  <a:schemeClr val="tx1"/>
                </a:solidFill>
              </a:rPr>
              <a:t>结构</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1038651" y="2249432"/>
            <a:ext cx="3275332" cy="1250367"/>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556044" y="2335809"/>
            <a:ext cx="4824000" cy="3001061"/>
          </a:xfrm>
          <a:prstGeom prst="rect">
            <a:avLst/>
          </a:prstGeom>
        </p:spPr>
      </p:pic>
      <p:cxnSp>
        <p:nvCxnSpPr>
          <p:cNvPr id="6" name="直接连接符 5"/>
          <p:cNvCxnSpPr/>
          <p:nvPr/>
        </p:nvCxnSpPr>
        <p:spPr>
          <a:xfrm flipV="1">
            <a:off x="5210273" y="4688331"/>
            <a:ext cx="0" cy="856344"/>
          </a:xfrm>
          <a:prstGeom prst="line">
            <a:avLst/>
          </a:prstGeom>
          <a:noFill/>
          <a:ln w="9525" cap="flat" cmpd="sng" algn="ctr">
            <a:solidFill>
              <a:srgbClr val="00B0F0"/>
            </a:solidFill>
            <a:prstDash val="solid"/>
            <a:tailEnd type="oval"/>
          </a:ln>
          <a:effectLst/>
        </p:spPr>
      </p:cxnSp>
      <p:cxnSp>
        <p:nvCxnSpPr>
          <p:cNvPr id="7" name="直接连接符 6"/>
          <p:cNvCxnSpPr/>
          <p:nvPr/>
        </p:nvCxnSpPr>
        <p:spPr>
          <a:xfrm flipV="1">
            <a:off x="7808899" y="4679597"/>
            <a:ext cx="0" cy="972000"/>
          </a:xfrm>
          <a:prstGeom prst="line">
            <a:avLst/>
          </a:prstGeom>
          <a:noFill/>
          <a:ln w="9525" cap="flat" cmpd="sng" algn="ctr">
            <a:solidFill>
              <a:srgbClr val="00B0F0"/>
            </a:solidFill>
            <a:prstDash val="solid"/>
            <a:tailEnd type="oval"/>
          </a:ln>
          <a:effectLst/>
        </p:spPr>
      </p:cxnSp>
      <p:sp>
        <p:nvSpPr>
          <p:cNvPr id="8" name="矩形 7"/>
          <p:cNvSpPr/>
          <p:nvPr/>
        </p:nvSpPr>
        <p:spPr>
          <a:xfrm>
            <a:off x="7337348" y="5627763"/>
            <a:ext cx="1878540" cy="277007"/>
          </a:xfrm>
          <a:prstGeom prst="rect">
            <a:avLst/>
          </a:prstGeom>
        </p:spPr>
        <p:txBody>
          <a:bodyPr wrap="square" lIns="91448" tIns="45724" rIns="91448" bIns="45724">
            <a:spAutoFit/>
          </a:bodyPr>
          <a:lstStyle/>
          <a:p>
            <a:pPr defTabSz="1021080" eaLnBrk="0" fontAlgn="base" hangingPunct="0">
              <a:spcBef>
                <a:spcPct val="0"/>
              </a:spcBef>
              <a:spcAft>
                <a:spcPct val="0"/>
              </a:spcAft>
              <a:defRPr/>
            </a:pP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组风扇，支持</a:t>
            </a:r>
            <a:r>
              <a:rPr lang="en-US" altLang="zh-CN" sz="1200" dirty="0" smtClean="0">
                <a:latin typeface="微软雅黑" panose="020B0503020204020204" pitchFamily="34" charset="-122"/>
                <a:ea typeface="微软雅黑" panose="020B0503020204020204" pitchFamily="34" charset="-122"/>
              </a:rPr>
              <a:t>N+1</a:t>
            </a:r>
            <a:r>
              <a:rPr lang="zh-CN" altLang="en-US" sz="1200" dirty="0" smtClean="0">
                <a:latin typeface="微软雅黑" panose="020B0503020204020204" pitchFamily="34" charset="-122"/>
                <a:ea typeface="微软雅黑" panose="020B0503020204020204" pitchFamily="34" charset="-122"/>
              </a:rPr>
              <a:t>冗余</a:t>
            </a:r>
            <a:endParaRPr lang="zh-CN" altLang="en-US" sz="1200" dirty="0">
              <a:latin typeface="微软雅黑" panose="020B0503020204020204" pitchFamily="34" charset="-122"/>
              <a:ea typeface="微软雅黑" panose="020B0503020204020204" pitchFamily="34" charset="-122"/>
            </a:endParaRPr>
          </a:p>
        </p:txBody>
      </p:sp>
      <p:sp>
        <p:nvSpPr>
          <p:cNvPr id="9" name="矩形 8"/>
          <p:cNvSpPr/>
          <p:nvPr/>
        </p:nvSpPr>
        <p:spPr>
          <a:xfrm>
            <a:off x="4769978" y="1432630"/>
            <a:ext cx="1404568" cy="461673"/>
          </a:xfrm>
          <a:prstGeom prst="rect">
            <a:avLst/>
          </a:prstGeom>
        </p:spPr>
        <p:txBody>
          <a:bodyPr wrap="none" lIns="91448" tIns="45724" rIns="91448" bIns="45724">
            <a:spAutoFit/>
          </a:bodyPr>
          <a:lstStyle/>
          <a:p>
            <a:pPr defTabSz="1021080" eaLnBrk="0" fontAlgn="base" hangingPunct="0">
              <a:spcBef>
                <a:spcPct val="0"/>
              </a:spcBef>
              <a:spcAft>
                <a:spcPct val="0"/>
              </a:spcAft>
              <a:defRPr/>
            </a:pPr>
            <a:r>
              <a:rPr lang="en-US" altLang="zh-CN" sz="1200" dirty="0" smtClean="0">
                <a:latin typeface="微软雅黑" panose="020B0503020204020204" pitchFamily="34" charset="-122"/>
                <a:ea typeface="微软雅黑" panose="020B0503020204020204" pitchFamily="34" charset="-122"/>
              </a:rPr>
              <a:t>32</a:t>
            </a:r>
            <a:r>
              <a:rPr lang="zh-CN" altLang="en-US" sz="1200" dirty="0" smtClean="0">
                <a:latin typeface="微软雅黑" panose="020B0503020204020204" pitchFamily="34" charset="-122"/>
                <a:ea typeface="微软雅黑" panose="020B0503020204020204" pitchFamily="34" charset="-122"/>
              </a:rPr>
              <a:t>根</a:t>
            </a:r>
            <a:r>
              <a:rPr lang="en-US" altLang="zh-CN" sz="1200" dirty="0" smtClean="0">
                <a:latin typeface="微软雅黑" panose="020B0503020204020204" pitchFamily="34" charset="-122"/>
                <a:ea typeface="微软雅黑" panose="020B0503020204020204" pitchFamily="34" charset="-122"/>
              </a:rPr>
              <a:t>DDR4</a:t>
            </a:r>
            <a:r>
              <a:rPr lang="zh-CN" altLang="en-US" sz="1200" dirty="0" smtClean="0">
                <a:latin typeface="微软雅黑" panose="020B0503020204020204" pitchFamily="34" charset="-122"/>
                <a:ea typeface="微软雅黑" panose="020B0503020204020204" pitchFamily="34" charset="-122"/>
              </a:rPr>
              <a:t>内存，</a:t>
            </a:r>
            <a:endParaRPr lang="en-US" altLang="zh-CN" sz="1200" dirty="0" smtClean="0">
              <a:latin typeface="微软雅黑" panose="020B0503020204020204" pitchFamily="34" charset="-122"/>
              <a:ea typeface="微软雅黑" panose="020B0503020204020204" pitchFamily="34" charset="-122"/>
            </a:endParaRPr>
          </a:p>
          <a:p>
            <a:pPr defTabSz="1021080" eaLnBrk="0" fontAlgn="base" hangingPunct="0">
              <a:spcBef>
                <a:spcPct val="0"/>
              </a:spcBef>
              <a:spcAft>
                <a:spcPct val="0"/>
              </a:spcAft>
              <a:defRPr/>
            </a:pPr>
            <a:r>
              <a:rPr lang="zh-CN" altLang="en-US" sz="1200" dirty="0" smtClean="0">
                <a:latin typeface="微软雅黑" panose="020B0503020204020204" pitchFamily="34" charset="-122"/>
                <a:ea typeface="微软雅黑" panose="020B0503020204020204" pitchFamily="34" charset="-122"/>
              </a:rPr>
              <a:t>支持</a:t>
            </a:r>
            <a:r>
              <a:rPr lang="en-US" altLang="zh-CN" sz="1200" dirty="0" smtClean="0">
                <a:latin typeface="微软雅黑" panose="020B0503020204020204" pitchFamily="34" charset="-122"/>
                <a:ea typeface="微软雅黑" panose="020B0503020204020204" pitchFamily="34" charset="-122"/>
              </a:rPr>
              <a:t>2933MT/s</a:t>
            </a:r>
            <a:endParaRPr lang="zh-CN" altLang="en-US" sz="1200" dirty="0">
              <a:latin typeface="微软雅黑" panose="020B0503020204020204" pitchFamily="34" charset="-122"/>
              <a:ea typeface="微软雅黑" panose="020B0503020204020204" pitchFamily="34" charset="-122"/>
            </a:endParaRPr>
          </a:p>
        </p:txBody>
      </p:sp>
      <p:cxnSp>
        <p:nvCxnSpPr>
          <p:cNvPr id="10" name="肘形连接符 9"/>
          <p:cNvCxnSpPr/>
          <p:nvPr/>
        </p:nvCxnSpPr>
        <p:spPr>
          <a:xfrm rot="5400000">
            <a:off x="6632899" y="2139300"/>
            <a:ext cx="1367999" cy="864225"/>
          </a:xfrm>
          <a:prstGeom prst="bentConnector3">
            <a:avLst>
              <a:gd name="adj1" fmla="val 100424"/>
            </a:avLst>
          </a:prstGeom>
          <a:noFill/>
          <a:ln w="9525" cap="flat" cmpd="sng" algn="ctr">
            <a:solidFill>
              <a:srgbClr val="00B0F0"/>
            </a:solidFill>
            <a:prstDash val="solid"/>
            <a:tailEnd type="oval"/>
          </a:ln>
          <a:effectLst/>
        </p:spPr>
      </p:cxnSp>
      <p:cxnSp>
        <p:nvCxnSpPr>
          <p:cNvPr id="11" name="直接连接符 10"/>
          <p:cNvCxnSpPr/>
          <p:nvPr/>
        </p:nvCxnSpPr>
        <p:spPr>
          <a:xfrm flipH="1">
            <a:off x="8303413" y="3823618"/>
            <a:ext cx="912475" cy="1"/>
          </a:xfrm>
          <a:prstGeom prst="line">
            <a:avLst/>
          </a:prstGeom>
          <a:noFill/>
          <a:ln w="9525" cap="flat" cmpd="sng" algn="ctr">
            <a:solidFill>
              <a:srgbClr val="00B0F0"/>
            </a:solidFill>
            <a:prstDash val="solid"/>
            <a:tailEnd type="oval"/>
          </a:ln>
          <a:effectLst/>
        </p:spPr>
      </p:cxnSp>
      <p:sp>
        <p:nvSpPr>
          <p:cNvPr id="12" name="矩形 11"/>
          <p:cNvSpPr/>
          <p:nvPr/>
        </p:nvSpPr>
        <p:spPr>
          <a:xfrm>
            <a:off x="8940316" y="3116908"/>
            <a:ext cx="2880750" cy="277007"/>
          </a:xfrm>
          <a:prstGeom prst="rect">
            <a:avLst/>
          </a:prstGeom>
        </p:spPr>
        <p:txBody>
          <a:bodyPr wrap="square" lIns="91448" tIns="45724" rIns="91448" bIns="45724" anchor="t">
            <a:spAutoFit/>
          </a:bodyPr>
          <a:lstStyle/>
          <a:p>
            <a:pPr algn="ctr" defTabSz="1021080" eaLnBrk="0" fontAlgn="base" hangingPunct="0">
              <a:spcBef>
                <a:spcPct val="0"/>
              </a:spcBef>
              <a:spcAft>
                <a:spcPct val="0"/>
              </a:spcAft>
              <a:defRPr/>
            </a:pPr>
            <a:r>
              <a:rPr lang="zh-CN" altLang="en-US" sz="1200" dirty="0" smtClean="0">
                <a:latin typeface="微软雅黑" panose="020B0503020204020204" pitchFamily="34" charset="-122"/>
                <a:ea typeface="微软雅黑" panose="020B0503020204020204" pitchFamily="34" charset="-122"/>
              </a:rPr>
              <a:t>硬盘框： </a:t>
            </a:r>
            <a:r>
              <a:rPr lang="en-US" altLang="zh-CN" sz="1200" dirty="0" smtClean="0">
                <a:latin typeface="微软雅黑" panose="020B0503020204020204" pitchFamily="34" charset="-122"/>
                <a:ea typeface="微软雅黑" panose="020B0503020204020204" pitchFamily="34" charset="-122"/>
              </a:rPr>
              <a:t>24</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3.5</a:t>
            </a:r>
            <a:r>
              <a:rPr lang="en-US" altLang="zh-CN" sz="1200" dirty="0" smtClean="0">
                <a:latin typeface="微软雅黑" panose="020B0503020204020204" pitchFamily="34" charset="-122"/>
                <a:ea typeface="宋体" panose="02010600030101010101" pitchFamily="2" charset="-122"/>
              </a:rPr>
              <a:t>"</a:t>
            </a:r>
            <a:r>
              <a:rPr lang="en-US" altLang="zh-CN" sz="1200" dirty="0" smtClean="0">
                <a:latin typeface="微软雅黑" panose="020B0503020204020204" pitchFamily="34" charset="-122"/>
                <a:ea typeface="微软雅黑" panose="020B0503020204020204" pitchFamily="34" charset="-122"/>
              </a:rPr>
              <a:t>SAS/SATA</a:t>
            </a:r>
            <a:r>
              <a:rPr lang="zh-CN" altLang="en-US" sz="1200" dirty="0" smtClean="0">
                <a:latin typeface="微软雅黑" panose="020B0503020204020204" pitchFamily="34" charset="-122"/>
                <a:ea typeface="微软雅黑" panose="020B0503020204020204" pitchFamily="34" charset="-122"/>
              </a:rPr>
              <a:t>硬盘</a:t>
            </a:r>
            <a:endParaRPr lang="en-US" altLang="zh-CN" sz="1200" dirty="0">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4556044" y="3802746"/>
            <a:ext cx="288075" cy="0"/>
          </a:xfrm>
          <a:prstGeom prst="line">
            <a:avLst/>
          </a:prstGeom>
          <a:noFill/>
          <a:ln w="9525" cap="flat" cmpd="sng" algn="ctr">
            <a:solidFill>
              <a:srgbClr val="00B0F0"/>
            </a:solidFill>
            <a:prstDash val="solid"/>
            <a:tailEnd type="oval"/>
          </a:ln>
          <a:effectLst/>
        </p:spPr>
      </p:cxnSp>
      <p:cxnSp>
        <p:nvCxnSpPr>
          <p:cNvPr id="14" name="肘形连接符 13"/>
          <p:cNvCxnSpPr>
            <a:stCxn id="9" idx="3"/>
          </p:cNvCxnSpPr>
          <p:nvPr/>
        </p:nvCxnSpPr>
        <p:spPr>
          <a:xfrm>
            <a:off x="6174546" y="1663467"/>
            <a:ext cx="303138" cy="1211363"/>
          </a:xfrm>
          <a:prstGeom prst="bentConnector2">
            <a:avLst/>
          </a:prstGeom>
          <a:noFill/>
          <a:ln w="9525" cap="flat" cmpd="sng" algn="ctr">
            <a:solidFill>
              <a:srgbClr val="00B0F0"/>
            </a:solidFill>
            <a:prstDash val="solid"/>
            <a:tailEnd type="oval"/>
          </a:ln>
          <a:effectLst/>
        </p:spPr>
      </p:cxn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5888" y="3429000"/>
            <a:ext cx="2210512" cy="877350"/>
          </a:xfrm>
          <a:prstGeom prst="rect">
            <a:avLst/>
          </a:prstGeom>
        </p:spPr>
      </p:pic>
      <p:sp>
        <p:nvSpPr>
          <p:cNvPr id="16" name="矩形 15"/>
          <p:cNvSpPr/>
          <p:nvPr/>
        </p:nvSpPr>
        <p:spPr>
          <a:xfrm>
            <a:off x="1197034" y="6078002"/>
            <a:ext cx="3012978" cy="277007"/>
          </a:xfrm>
          <a:prstGeom prst="rect">
            <a:avLst/>
          </a:prstGeom>
        </p:spPr>
        <p:txBody>
          <a:bodyPr wrap="square" lIns="91448" tIns="45724" rIns="91448" bIns="45724" anchor="t">
            <a:spAutoFit/>
          </a:bodyPr>
          <a:lstStyle/>
          <a:p>
            <a:pPr algn="ctr" defTabSz="1021080" eaLnBrk="0" fontAlgn="base" hangingPunct="0">
              <a:spcBef>
                <a:spcPct val="0"/>
              </a:spcBef>
              <a:spcAft>
                <a:spcPct val="0"/>
              </a:spcAft>
              <a:defRPr/>
            </a:pPr>
            <a:r>
              <a:rPr lang="zh-CN" altLang="en-US" sz="1200" dirty="0" smtClean="0">
                <a:latin typeface="微软雅黑" panose="020B0503020204020204" pitchFamily="34" charset="-122"/>
                <a:ea typeface="微软雅黑" panose="020B0503020204020204" pitchFamily="34" charset="-122"/>
              </a:rPr>
              <a:t>后置硬盘： </a:t>
            </a:r>
            <a:r>
              <a:rPr lang="en-US" altLang="zh-CN" sz="1200" dirty="0" smtClean="0">
                <a:latin typeface="微软雅黑" panose="020B0503020204020204" pitchFamily="34" charset="-122"/>
                <a:ea typeface="微软雅黑" panose="020B0503020204020204" pitchFamily="34" charset="-122"/>
              </a:rPr>
              <a:t>12</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3.5</a:t>
            </a:r>
            <a:r>
              <a:rPr lang="en-US" altLang="zh-CN" sz="1200" dirty="0" smtClean="0">
                <a:latin typeface="微软雅黑" panose="020B0503020204020204" pitchFamily="34" charset="-122"/>
                <a:ea typeface="宋体" panose="02010600030101010101" pitchFamily="2" charset="-122"/>
              </a:rPr>
              <a:t>"</a:t>
            </a:r>
            <a:r>
              <a:rPr lang="en-US" altLang="zh-CN" sz="1200" dirty="0" smtClean="0">
                <a:latin typeface="微软雅黑" panose="020B0503020204020204" pitchFamily="34" charset="-122"/>
                <a:ea typeface="微软雅黑" panose="020B0503020204020204" pitchFamily="34" charset="-122"/>
              </a:rPr>
              <a:t>SAS/SATA</a:t>
            </a:r>
            <a:r>
              <a:rPr lang="zh-CN" altLang="en-US" sz="1200" dirty="0" smtClean="0">
                <a:latin typeface="微软雅黑" panose="020B0503020204020204" pitchFamily="34" charset="-122"/>
                <a:ea typeface="微软雅黑" panose="020B0503020204020204" pitchFamily="34" charset="-122"/>
              </a:rPr>
              <a:t>硬盘</a:t>
            </a:r>
            <a:endParaRPr lang="en-US" altLang="zh-CN" sz="1200" dirty="0" smtClean="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604949" y="4962965"/>
            <a:ext cx="2628000" cy="936000"/>
            <a:chOff x="463932" y="5351141"/>
            <a:chExt cx="2844742" cy="1051656"/>
          </a:xfrm>
        </p:grpSpPr>
        <p:pic>
          <p:nvPicPr>
            <p:cNvPr id="18" name="图片 17"/>
            <p:cNvPicPr>
              <a:picLocks noChangeAspect="1"/>
            </p:cNvPicPr>
            <p:nvPr/>
          </p:nvPicPr>
          <p:blipFill>
            <a:blip r:embed="rId4" cstate="print"/>
            <a:stretch>
              <a:fillRect/>
            </a:stretch>
          </p:blipFill>
          <p:spPr>
            <a:xfrm>
              <a:off x="463932" y="5853142"/>
              <a:ext cx="2844742" cy="549655"/>
            </a:xfrm>
            <a:prstGeom prst="rect">
              <a:avLst/>
            </a:prstGeom>
          </p:spPr>
        </p:pic>
        <p:pic>
          <p:nvPicPr>
            <p:cNvPr id="19" name="图片 18"/>
            <p:cNvPicPr>
              <a:picLocks noChangeAspect="1"/>
            </p:cNvPicPr>
            <p:nvPr/>
          </p:nvPicPr>
          <p:blipFill>
            <a:blip r:embed="rId5" cstate="print"/>
            <a:stretch>
              <a:fillRect/>
            </a:stretch>
          </p:blipFill>
          <p:spPr>
            <a:xfrm>
              <a:off x="463933" y="5351141"/>
              <a:ext cx="2844741" cy="532509"/>
            </a:xfrm>
            <a:prstGeom prst="rect">
              <a:avLst/>
            </a:prstGeom>
          </p:spPr>
        </p:pic>
      </p:grpSp>
      <p:cxnSp>
        <p:nvCxnSpPr>
          <p:cNvPr id="20" name="直接连接符 19"/>
          <p:cNvCxnSpPr/>
          <p:nvPr/>
        </p:nvCxnSpPr>
        <p:spPr>
          <a:xfrm>
            <a:off x="3520271" y="4595051"/>
            <a:ext cx="0" cy="477713"/>
          </a:xfrm>
          <a:prstGeom prst="line">
            <a:avLst/>
          </a:prstGeom>
          <a:noFill/>
          <a:ln w="9525" cap="flat" cmpd="sng" algn="ctr">
            <a:solidFill>
              <a:srgbClr val="00B0F0"/>
            </a:solidFill>
            <a:prstDash val="solid"/>
            <a:tailEnd type="oval"/>
          </a:ln>
          <a:effectLst/>
        </p:spPr>
      </p:cxnSp>
      <p:sp>
        <p:nvSpPr>
          <p:cNvPr id="21" name="矩形 20"/>
          <p:cNvSpPr/>
          <p:nvPr/>
        </p:nvSpPr>
        <p:spPr>
          <a:xfrm>
            <a:off x="2025223" y="4381029"/>
            <a:ext cx="2755011" cy="277007"/>
          </a:xfrm>
          <a:prstGeom prst="rect">
            <a:avLst/>
          </a:prstGeom>
        </p:spPr>
        <p:txBody>
          <a:bodyPr wrap="square" lIns="91448" tIns="45724" rIns="91448" bIns="45724">
            <a:spAutoFit/>
          </a:bodyPr>
          <a:lstStyle/>
          <a:p>
            <a:pPr defTabSz="1021080" eaLnBrk="0" fontAlgn="base" hangingPunct="0">
              <a:spcBef>
                <a:spcPct val="0"/>
              </a:spcBef>
              <a:spcAft>
                <a:spcPct val="0"/>
              </a:spcAft>
              <a:defRPr/>
            </a:pPr>
            <a:r>
              <a:rPr lang="zh-CN" altLang="en-US" sz="1200" dirty="0" smtClean="0">
                <a:latin typeface="微软雅黑" panose="020B0503020204020204" pitchFamily="34" charset="-122"/>
                <a:ea typeface="微软雅黑" panose="020B0503020204020204" pitchFamily="34" charset="-122"/>
              </a:rPr>
              <a:t>后置</a:t>
            </a: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2.5</a:t>
            </a:r>
            <a:r>
              <a:rPr lang="en-US" altLang="zh-CN" sz="1200" dirty="0" smtClean="0">
                <a:latin typeface="微软雅黑" panose="020B0503020204020204" pitchFamily="34" charset="-122"/>
                <a:ea typeface="宋体" panose="02010600030101010101" pitchFamily="2" charset="-122"/>
              </a:rPr>
              <a:t>“</a:t>
            </a:r>
            <a:r>
              <a:rPr lang="en-US" altLang="zh-CN" sz="1200" dirty="0" smtClean="0">
                <a:latin typeface="微软雅黑" panose="020B0503020204020204" pitchFamily="34" charset="-122"/>
                <a:ea typeface="微软雅黑" panose="020B0503020204020204" pitchFamily="34" charset="-122"/>
              </a:rPr>
              <a:t>SAS/SATA/</a:t>
            </a:r>
            <a:r>
              <a:rPr lang="en-US" altLang="zh-CN" sz="1200" dirty="0" err="1" smtClean="0">
                <a:latin typeface="微软雅黑" panose="020B0503020204020204" pitchFamily="34" charset="-122"/>
                <a:ea typeface="微软雅黑" panose="020B0503020204020204" pitchFamily="34" charset="-122"/>
              </a:rPr>
              <a:t>NVMe</a:t>
            </a:r>
            <a:r>
              <a:rPr lang="zh-CN" altLang="en-US" sz="1200" dirty="0" smtClean="0">
                <a:latin typeface="微软雅黑" panose="020B0503020204020204" pitchFamily="34" charset="-122"/>
                <a:ea typeface="微软雅黑" panose="020B0503020204020204" pitchFamily="34" charset="-122"/>
              </a:rPr>
              <a:t>硬盘</a:t>
            </a:r>
            <a:endParaRPr lang="zh-CN" altLang="en-US" sz="1200"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1578531" y="2041149"/>
            <a:ext cx="0" cy="396000"/>
          </a:xfrm>
          <a:prstGeom prst="line">
            <a:avLst/>
          </a:prstGeom>
          <a:noFill/>
          <a:ln w="9525" cap="flat" cmpd="sng" algn="ctr">
            <a:solidFill>
              <a:srgbClr val="00B0F0"/>
            </a:solidFill>
            <a:prstDash val="solid"/>
            <a:tailEnd type="oval"/>
          </a:ln>
          <a:effectLst/>
        </p:spPr>
      </p:cxnSp>
      <p:cxnSp>
        <p:nvCxnSpPr>
          <p:cNvPr id="23" name="直接连接符 22"/>
          <p:cNvCxnSpPr/>
          <p:nvPr/>
        </p:nvCxnSpPr>
        <p:spPr>
          <a:xfrm>
            <a:off x="2550784" y="2041148"/>
            <a:ext cx="2197" cy="396000"/>
          </a:xfrm>
          <a:prstGeom prst="line">
            <a:avLst/>
          </a:prstGeom>
          <a:noFill/>
          <a:ln w="9525" cap="flat" cmpd="sng" algn="ctr">
            <a:solidFill>
              <a:srgbClr val="00B0F0"/>
            </a:solidFill>
            <a:prstDash val="solid"/>
            <a:tailEnd type="oval"/>
          </a:ln>
          <a:effectLst/>
        </p:spPr>
      </p:cxnSp>
      <p:cxnSp>
        <p:nvCxnSpPr>
          <p:cNvPr id="24" name="直接连接符 23"/>
          <p:cNvCxnSpPr/>
          <p:nvPr/>
        </p:nvCxnSpPr>
        <p:spPr>
          <a:xfrm flipH="1">
            <a:off x="1578530" y="2041149"/>
            <a:ext cx="972253" cy="1"/>
          </a:xfrm>
          <a:prstGeom prst="line">
            <a:avLst/>
          </a:prstGeom>
          <a:noFill/>
          <a:ln w="9525" cap="flat" cmpd="sng" algn="ctr">
            <a:solidFill>
              <a:srgbClr val="00B0F0"/>
            </a:solidFill>
            <a:prstDash val="solid"/>
            <a:tailEnd type="none"/>
          </a:ln>
          <a:effectLst/>
        </p:spPr>
      </p:cxnSp>
      <p:cxnSp>
        <p:nvCxnSpPr>
          <p:cNvPr id="25" name="直接连接符 24"/>
          <p:cNvCxnSpPr/>
          <p:nvPr/>
        </p:nvCxnSpPr>
        <p:spPr>
          <a:xfrm flipH="1">
            <a:off x="2050624" y="1663466"/>
            <a:ext cx="3204" cy="377684"/>
          </a:xfrm>
          <a:prstGeom prst="line">
            <a:avLst/>
          </a:prstGeom>
          <a:noFill/>
          <a:ln w="9525" cap="flat" cmpd="sng" algn="ctr">
            <a:solidFill>
              <a:srgbClr val="00B0F0"/>
            </a:solidFill>
            <a:prstDash val="solid"/>
            <a:tailEnd type="none"/>
          </a:ln>
          <a:effectLst/>
        </p:spPr>
      </p:cxnSp>
      <p:cxnSp>
        <p:nvCxnSpPr>
          <p:cNvPr id="26" name="直接连接符 25"/>
          <p:cNvCxnSpPr/>
          <p:nvPr/>
        </p:nvCxnSpPr>
        <p:spPr>
          <a:xfrm flipV="1">
            <a:off x="4556044" y="2762591"/>
            <a:ext cx="0" cy="2658473"/>
          </a:xfrm>
          <a:prstGeom prst="line">
            <a:avLst/>
          </a:prstGeom>
          <a:noFill/>
          <a:ln w="9525" cap="flat" cmpd="sng" algn="ctr">
            <a:solidFill>
              <a:srgbClr val="00B0F0"/>
            </a:solidFill>
            <a:prstDash val="solid"/>
            <a:tailEnd type="none"/>
          </a:ln>
          <a:effectLst/>
        </p:spPr>
      </p:cxnSp>
      <p:cxnSp>
        <p:nvCxnSpPr>
          <p:cNvPr id="27" name="直接连接符 26"/>
          <p:cNvCxnSpPr/>
          <p:nvPr/>
        </p:nvCxnSpPr>
        <p:spPr>
          <a:xfrm flipH="1">
            <a:off x="4297723" y="2762591"/>
            <a:ext cx="252066" cy="1"/>
          </a:xfrm>
          <a:prstGeom prst="line">
            <a:avLst/>
          </a:prstGeom>
          <a:noFill/>
          <a:ln w="9525" cap="flat" cmpd="sng" algn="ctr">
            <a:solidFill>
              <a:srgbClr val="00B0F0"/>
            </a:solidFill>
            <a:prstDash val="solid"/>
            <a:tailEnd type="none"/>
          </a:ln>
          <a:effectLst/>
        </p:spPr>
      </p:cxnSp>
      <p:cxnSp>
        <p:nvCxnSpPr>
          <p:cNvPr id="28" name="直接连接符 27"/>
          <p:cNvCxnSpPr/>
          <p:nvPr/>
        </p:nvCxnSpPr>
        <p:spPr>
          <a:xfrm flipH="1">
            <a:off x="4299602" y="5409757"/>
            <a:ext cx="252066" cy="1"/>
          </a:xfrm>
          <a:prstGeom prst="line">
            <a:avLst/>
          </a:prstGeom>
          <a:noFill/>
          <a:ln w="9525" cap="flat" cmpd="sng" algn="ctr">
            <a:solidFill>
              <a:srgbClr val="00B0F0"/>
            </a:solidFill>
            <a:prstDash val="solid"/>
            <a:tailEnd type="none"/>
          </a:ln>
          <a:effectLst/>
        </p:spPr>
      </p:cxnSp>
      <p:cxnSp>
        <p:nvCxnSpPr>
          <p:cNvPr id="29" name="直接连接符 28"/>
          <p:cNvCxnSpPr/>
          <p:nvPr/>
        </p:nvCxnSpPr>
        <p:spPr>
          <a:xfrm flipV="1">
            <a:off x="2025223" y="2784045"/>
            <a:ext cx="0" cy="1018701"/>
          </a:xfrm>
          <a:prstGeom prst="line">
            <a:avLst/>
          </a:prstGeom>
          <a:noFill/>
          <a:ln w="9525" cap="flat" cmpd="sng" algn="ctr">
            <a:solidFill>
              <a:srgbClr val="00B0F0"/>
            </a:solidFill>
            <a:prstDash val="solid"/>
            <a:tailEnd type="oval"/>
          </a:ln>
          <a:effectLst/>
        </p:spPr>
      </p:cxnSp>
      <p:sp>
        <p:nvSpPr>
          <p:cNvPr id="30" name="矩形 29"/>
          <p:cNvSpPr/>
          <p:nvPr/>
        </p:nvSpPr>
        <p:spPr>
          <a:xfrm>
            <a:off x="1429948" y="3823618"/>
            <a:ext cx="1764460" cy="277039"/>
          </a:xfrm>
          <a:prstGeom prst="rect">
            <a:avLst/>
          </a:prstGeom>
        </p:spPr>
        <p:txBody>
          <a:bodyPr wrap="square" lIns="91448" tIns="45724" rIns="91448" bIns="45724">
            <a:spAutoFit/>
          </a:bodyPr>
          <a:lstStyle/>
          <a:p>
            <a:pPr algn="ctr" defTabSz="1021080" eaLnBrk="0" fontAlgn="base" hangingPunct="0">
              <a:spcBef>
                <a:spcPct val="0"/>
              </a:spcBef>
              <a:spcAft>
                <a:spcPct val="0"/>
              </a:spcAft>
              <a:defRPr/>
            </a:pP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GE,</a:t>
            </a:r>
            <a:r>
              <a:rPr lang="zh-CN" altLang="en-US" sz="1200" dirty="0" smtClean="0">
                <a:latin typeface="微软雅黑" panose="020B0503020204020204" pitchFamily="34" charset="-122"/>
                <a:ea typeface="微软雅黑" panose="020B0503020204020204" pitchFamily="34" charset="-122"/>
              </a:rPr>
              <a:t>串口</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管理网口</a:t>
            </a:r>
            <a:endParaRPr lang="zh-CN" altLang="en-US" sz="1200"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V="1">
            <a:off x="1455958" y="2767199"/>
            <a:ext cx="0" cy="900000"/>
          </a:xfrm>
          <a:prstGeom prst="line">
            <a:avLst/>
          </a:prstGeom>
          <a:noFill/>
          <a:ln w="9525" cap="flat" cmpd="sng" algn="ctr">
            <a:solidFill>
              <a:srgbClr val="00B0F0"/>
            </a:solidFill>
            <a:prstDash val="solid"/>
            <a:tailEnd type="oval"/>
          </a:ln>
          <a:effectLst/>
        </p:spPr>
      </p:cxnSp>
      <p:sp>
        <p:nvSpPr>
          <p:cNvPr id="32" name="矩形 31"/>
          <p:cNvSpPr/>
          <p:nvPr/>
        </p:nvSpPr>
        <p:spPr>
          <a:xfrm>
            <a:off x="871643" y="3667199"/>
            <a:ext cx="1168630" cy="277039"/>
          </a:xfrm>
          <a:prstGeom prst="rect">
            <a:avLst/>
          </a:prstGeom>
        </p:spPr>
        <p:txBody>
          <a:bodyPr wrap="square" lIns="91448" tIns="45724" rIns="91448" bIns="45724">
            <a:spAutoFit/>
          </a:bodyPr>
          <a:lstStyle/>
          <a:p>
            <a:pPr algn="ctr" defTabSz="1021080" eaLnBrk="0" fontAlgn="base" hangingPunct="0">
              <a:spcBef>
                <a:spcPct val="0"/>
              </a:spcBef>
              <a:spcAft>
                <a:spcPct val="0"/>
              </a:spcAft>
              <a:defRPr/>
            </a:pPr>
            <a:r>
              <a:rPr lang="en-US" altLang="zh-CN" sz="1200" dirty="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GE</a:t>
            </a:r>
            <a:endParaRPr lang="zh-CN" altLang="en-US" sz="1200" dirty="0">
              <a:latin typeface="微软雅黑" panose="020B0503020204020204" pitchFamily="34" charset="-122"/>
              <a:ea typeface="微软雅黑" panose="020B0503020204020204" pitchFamily="34" charset="-122"/>
            </a:endParaRPr>
          </a:p>
        </p:txBody>
      </p:sp>
      <p:sp>
        <p:nvSpPr>
          <p:cNvPr id="33" name="矩形 32"/>
          <p:cNvSpPr/>
          <p:nvPr/>
        </p:nvSpPr>
        <p:spPr>
          <a:xfrm>
            <a:off x="3271762" y="4981687"/>
            <a:ext cx="864000" cy="216000"/>
          </a:xfrm>
          <a:prstGeom prst="rect">
            <a:avLst/>
          </a:prstGeom>
          <a:noFill/>
          <a:ln w="9525" cap="flat" cmpd="sng" algn="ctr">
            <a:solidFill>
              <a:srgbClr val="FFC000"/>
            </a:solidFill>
            <a:prstDash val="solid"/>
          </a:ln>
          <a:effectLst/>
        </p:spPr>
        <p:txBody>
          <a:bodyPr lIns="121963" tIns="60981" rIns="121963" bIns="60981"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矩形 33"/>
          <p:cNvSpPr/>
          <p:nvPr/>
        </p:nvSpPr>
        <p:spPr>
          <a:xfrm>
            <a:off x="3520271" y="5451260"/>
            <a:ext cx="639534" cy="432000"/>
          </a:xfrm>
          <a:prstGeom prst="rect">
            <a:avLst/>
          </a:prstGeom>
          <a:noFill/>
          <a:ln w="9525" cap="flat" cmpd="sng" algn="ctr">
            <a:solidFill>
              <a:srgbClr val="FFC000"/>
            </a:solidFill>
            <a:prstDash val="solid"/>
          </a:ln>
          <a:effectLst/>
        </p:spPr>
        <p:txBody>
          <a:bodyPr lIns="121963" tIns="60981" rIns="121963" bIns="60981"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矩形 34"/>
          <p:cNvSpPr/>
          <p:nvPr/>
        </p:nvSpPr>
        <p:spPr>
          <a:xfrm>
            <a:off x="2849628" y="5743891"/>
            <a:ext cx="598891" cy="162456"/>
          </a:xfrm>
          <a:prstGeom prst="rect">
            <a:avLst/>
          </a:prstGeom>
          <a:noFill/>
          <a:ln w="9525" cap="flat" cmpd="sng" algn="ctr">
            <a:solidFill>
              <a:srgbClr val="FFC000"/>
            </a:solidFill>
            <a:prstDash val="solid"/>
          </a:ln>
          <a:effectLst/>
        </p:spPr>
        <p:txBody>
          <a:bodyPr lIns="121963" tIns="60981" rIns="121963" bIns="60981"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36" name="直接连接符 35"/>
          <p:cNvCxnSpPr/>
          <p:nvPr/>
        </p:nvCxnSpPr>
        <p:spPr>
          <a:xfrm flipV="1">
            <a:off x="2703523" y="2784045"/>
            <a:ext cx="0" cy="972000"/>
          </a:xfrm>
          <a:prstGeom prst="line">
            <a:avLst/>
          </a:prstGeom>
          <a:noFill/>
          <a:ln w="9525" cap="flat" cmpd="sng" algn="ctr">
            <a:solidFill>
              <a:srgbClr val="00B0F0"/>
            </a:solidFill>
            <a:prstDash val="solid"/>
            <a:tailEnd type="oval"/>
          </a:ln>
          <a:effectLst/>
        </p:spPr>
      </p:cxnSp>
      <p:cxnSp>
        <p:nvCxnSpPr>
          <p:cNvPr id="37" name="直接连接符 36"/>
          <p:cNvCxnSpPr/>
          <p:nvPr/>
        </p:nvCxnSpPr>
        <p:spPr>
          <a:xfrm flipV="1">
            <a:off x="2533513" y="5883260"/>
            <a:ext cx="9434" cy="236788"/>
          </a:xfrm>
          <a:prstGeom prst="line">
            <a:avLst/>
          </a:prstGeom>
          <a:noFill/>
          <a:ln w="9525" cap="flat" cmpd="sng" algn="ctr">
            <a:solidFill>
              <a:srgbClr val="00B0F0"/>
            </a:solidFill>
            <a:prstDash val="solid"/>
            <a:tailEnd type="oval"/>
          </a:ln>
          <a:effectLst/>
        </p:spPr>
      </p:cxnSp>
      <p:sp>
        <p:nvSpPr>
          <p:cNvPr id="38" name="圆角矩形 37"/>
          <p:cNvSpPr/>
          <p:nvPr/>
        </p:nvSpPr>
        <p:spPr>
          <a:xfrm>
            <a:off x="6513514" y="2652020"/>
            <a:ext cx="763884" cy="2354164"/>
          </a:xfrm>
          <a:prstGeom prst="roundRect">
            <a:avLst>
              <a:gd name="adj" fmla="val 6667"/>
            </a:avLst>
          </a:prstGeom>
          <a:solidFill>
            <a:srgbClr val="4F81BD">
              <a:alpha val="50000"/>
            </a:srgbClr>
          </a:solidFill>
          <a:ln w="9525" cap="flat" cmpd="sng" algn="ctr">
            <a:solidFill>
              <a:srgbClr val="EEECE1">
                <a:lumMod val="75000"/>
              </a:srgbClr>
            </a:solidFill>
            <a:prstDash val="solid"/>
            <a:round/>
            <a:headEnd type="none" w="med" len="med"/>
            <a:tailEnd type="none" w="med" len="med"/>
          </a:ln>
          <a:effectLst/>
        </p:spPr>
        <p:txBody>
          <a:bodyPr vert="horz" wrap="square" lIns="91448" tIns="45724" rIns="91448" bIns="45724" numCol="1" rtlCol="0" anchor="t" anchorCtr="0" compatLnSpc="1"/>
          <a:lstStyle/>
          <a:p>
            <a:pPr marL="0" marR="0" lvl="0" indent="0" defTabSz="1089025" eaLnBrk="1" fontAlgn="t"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V="1">
            <a:off x="1246137" y="5164511"/>
            <a:ext cx="807691" cy="0"/>
          </a:xfrm>
          <a:prstGeom prst="line">
            <a:avLst/>
          </a:prstGeom>
          <a:noFill/>
          <a:ln w="9525" cap="flat" cmpd="sng" algn="ctr">
            <a:solidFill>
              <a:srgbClr val="00B0F0"/>
            </a:solidFill>
            <a:prstDash val="solid"/>
            <a:tailEnd type="oval"/>
          </a:ln>
          <a:effectLst/>
        </p:spPr>
      </p:cxnSp>
      <p:sp>
        <p:nvSpPr>
          <p:cNvPr id="40" name="矩形 39"/>
          <p:cNvSpPr/>
          <p:nvPr/>
        </p:nvSpPr>
        <p:spPr>
          <a:xfrm>
            <a:off x="1030102" y="4389074"/>
            <a:ext cx="851712" cy="830997"/>
          </a:xfrm>
          <a:prstGeom prst="rect">
            <a:avLst/>
          </a:prstGeom>
          <a:ln>
            <a:solidFill>
              <a:schemeClr val="bg1"/>
            </a:solidFill>
          </a:ln>
        </p:spPr>
        <p:txBody>
          <a:bodyPr wrap="square">
            <a:spAutoFit/>
          </a:bodyPr>
          <a:lstStyle/>
          <a:p>
            <a:pPr defTabSz="914400"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后置</a:t>
            </a:r>
            <a:r>
              <a:rPr lang="zh-CN" altLang="en-US" sz="1200" dirty="0" smtClean="0">
                <a:latin typeface="微软雅黑" panose="020B0503020204020204" pitchFamily="34" charset="-122"/>
                <a:ea typeface="微软雅黑" panose="020B0503020204020204" pitchFamily="34" charset="-122"/>
              </a:rPr>
              <a:t>硬盘</a:t>
            </a:r>
            <a:endParaRPr lang="en-US" altLang="zh-CN" sz="1200" dirty="0" smtClean="0">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3.5”SAS/SATA</a:t>
            </a:r>
            <a:r>
              <a:rPr lang="zh-CN" altLang="en-US" sz="1200" dirty="0" smtClean="0">
                <a:latin typeface="微软雅黑" panose="020B0503020204020204" pitchFamily="34" charset="-122"/>
                <a:ea typeface="微软雅黑" panose="020B0503020204020204" pitchFamily="34" charset="-122"/>
              </a:rPr>
              <a:t>硬盘</a:t>
            </a:r>
            <a:endParaRPr lang="zh-CN" altLang="en-US" sz="1200" dirty="0">
              <a:latin typeface="微软雅黑" panose="020B0503020204020204" pitchFamily="34" charset="-122"/>
              <a:ea typeface="微软雅黑" panose="020B0503020204020204" pitchFamily="34" charset="-122"/>
            </a:endParaRPr>
          </a:p>
        </p:txBody>
      </p:sp>
      <p:sp>
        <p:nvSpPr>
          <p:cNvPr id="41" name="矩形 40"/>
          <p:cNvSpPr/>
          <p:nvPr/>
        </p:nvSpPr>
        <p:spPr>
          <a:xfrm>
            <a:off x="6968044" y="1449574"/>
            <a:ext cx="1734366" cy="277007"/>
          </a:xfrm>
          <a:prstGeom prst="rect">
            <a:avLst/>
          </a:prstGeom>
        </p:spPr>
        <p:txBody>
          <a:bodyPr wrap="square" lIns="91448" tIns="45724" rIns="91448" bIns="45724" anchor="t">
            <a:spAutoFit/>
          </a:bodyPr>
          <a:lstStyle/>
          <a:p>
            <a:pPr defTabSz="1021080" eaLnBrk="0" fontAlgn="base" hangingPunct="0">
              <a:spcBef>
                <a:spcPct val="0"/>
              </a:spcBef>
              <a:spcAft>
                <a:spcPct val="0"/>
              </a:spcAft>
              <a:defRPr/>
            </a:pP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路鲲鹏</a:t>
            </a:r>
            <a:r>
              <a:rPr lang="en-US" altLang="zh-CN" sz="1200" dirty="0" smtClean="0">
                <a:latin typeface="微软雅黑" panose="020B0503020204020204" pitchFamily="34" charset="-122"/>
                <a:ea typeface="微软雅黑" panose="020B0503020204020204" pitchFamily="34" charset="-122"/>
              </a:rPr>
              <a:t>920</a:t>
            </a:r>
            <a:r>
              <a:rPr lang="zh-CN" altLang="en-US" sz="1200" dirty="0" smtClean="0">
                <a:latin typeface="微软雅黑" panose="020B0503020204020204" pitchFamily="34" charset="-122"/>
                <a:ea typeface="微软雅黑" panose="020B0503020204020204" pitchFamily="34" charset="-122"/>
              </a:rPr>
              <a:t>处理器</a:t>
            </a:r>
            <a:endParaRPr lang="en-US" altLang="zh-CN" sz="1200" dirty="0">
              <a:solidFill>
                <a:srgbClr val="00B0F0"/>
              </a:solidFill>
              <a:latin typeface="微软雅黑" panose="020B0503020204020204" pitchFamily="34" charset="-122"/>
              <a:ea typeface="微软雅黑" panose="020B0503020204020204" pitchFamily="34" charset="-122"/>
            </a:endParaRPr>
          </a:p>
        </p:txBody>
      </p:sp>
      <p:sp>
        <p:nvSpPr>
          <p:cNvPr id="42" name="矩形 41"/>
          <p:cNvSpPr/>
          <p:nvPr/>
        </p:nvSpPr>
        <p:spPr>
          <a:xfrm>
            <a:off x="1050625" y="1449412"/>
            <a:ext cx="2576348" cy="277007"/>
          </a:xfrm>
          <a:prstGeom prst="rect">
            <a:avLst/>
          </a:prstGeom>
        </p:spPr>
        <p:txBody>
          <a:bodyPr wrap="square" lIns="91448" tIns="45724" rIns="91448" bIns="45724">
            <a:spAutoFit/>
          </a:bodyPr>
          <a:lstStyle/>
          <a:p>
            <a:pPr defTabSz="1021080" eaLnBrk="0" fontAlgn="base" hangingPunct="0">
              <a:spcBef>
                <a:spcPct val="0"/>
              </a:spcBef>
              <a:spcAft>
                <a:spcPct val="0"/>
              </a:spcAft>
              <a:defRPr/>
            </a:pPr>
            <a:r>
              <a:rPr lang="en-US" altLang="zh-CN" sz="1200" dirty="0" smtClean="0">
                <a:latin typeface="微软雅黑" panose="020B0503020204020204" pitchFamily="34" charset="-122"/>
                <a:ea typeface="微软雅黑" panose="020B0503020204020204" pitchFamily="34" charset="-122"/>
              </a:rPr>
              <a:t>6</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PCIe4.0</a:t>
            </a:r>
            <a:r>
              <a:rPr lang="en-US" altLang="zh-CN" sz="1200" dirty="0" smtClean="0">
                <a:latin typeface="微软雅黑" panose="020B0503020204020204" pitchFamily="34" charset="-122"/>
                <a:ea typeface="宋体" panose="02010600030101010101" pitchFamily="2" charset="-122"/>
              </a:rPr>
              <a:t> </a:t>
            </a:r>
            <a:r>
              <a:rPr lang="en-US" altLang="zh-CN" sz="1200" dirty="0">
                <a:latin typeface="微软雅黑" panose="020B0503020204020204" pitchFamily="34" charset="-122"/>
                <a:ea typeface="宋体" panose="02010600030101010101" pitchFamily="2" charset="-122"/>
              </a:rPr>
              <a:t>x8</a:t>
            </a:r>
            <a:r>
              <a:rPr lang="zh-CN" altLang="en-US" sz="1200" dirty="0" smtClean="0">
                <a:latin typeface="微软雅黑" panose="020B0503020204020204" pitchFamily="34" charset="-122"/>
                <a:ea typeface="微软雅黑" panose="020B0503020204020204" pitchFamily="34" charset="-122"/>
              </a:rPr>
              <a:t>全高槽位</a:t>
            </a:r>
            <a:endParaRPr lang="en-US" altLang="zh-CN" sz="1200" dirty="0" smtClean="0">
              <a:latin typeface="微软雅黑" panose="020B0503020204020204" pitchFamily="34" charset="-122"/>
              <a:ea typeface="微软雅黑" panose="020B0503020204020204" pitchFamily="34" charset="-122"/>
            </a:endParaRPr>
          </a:p>
        </p:txBody>
      </p:sp>
      <p:sp>
        <p:nvSpPr>
          <p:cNvPr id="43" name="矩形 42"/>
          <p:cNvSpPr/>
          <p:nvPr/>
        </p:nvSpPr>
        <p:spPr>
          <a:xfrm>
            <a:off x="2144551" y="3598855"/>
            <a:ext cx="1168630" cy="277007"/>
          </a:xfrm>
          <a:prstGeom prst="rect">
            <a:avLst/>
          </a:prstGeom>
        </p:spPr>
        <p:txBody>
          <a:bodyPr wrap="square" lIns="91448" tIns="45724" rIns="91448" bIns="45724">
            <a:spAutoFit/>
          </a:bodyPr>
          <a:lstStyle/>
          <a:p>
            <a:pPr algn="ctr" defTabSz="1021080" eaLnBrk="0" fontAlgn="base" hangingPunct="0">
              <a:spcBef>
                <a:spcPct val="0"/>
              </a:spcBef>
              <a:spcAft>
                <a:spcPct val="0"/>
              </a:spcAft>
              <a:defRPr/>
            </a:pPr>
            <a:r>
              <a:rPr lang="zh-CN" altLang="en-US" sz="1200" dirty="0" smtClean="0">
                <a:latin typeface="微软雅黑" panose="020B0503020204020204" pitchFamily="34" charset="-122"/>
                <a:ea typeface="微软雅黑" panose="020B0503020204020204" pitchFamily="34" charset="-122"/>
              </a:rPr>
              <a:t>灵活</a:t>
            </a:r>
            <a:r>
              <a:rPr lang="en-US" altLang="zh-CN" sz="1200" dirty="0" smtClean="0">
                <a:latin typeface="微软雅黑" panose="020B0503020204020204" pitchFamily="34" charset="-122"/>
                <a:ea typeface="微软雅黑" panose="020B0503020204020204" pitchFamily="34" charset="-122"/>
              </a:rPr>
              <a:t>IO</a:t>
            </a:r>
            <a:r>
              <a:rPr lang="zh-CN" altLang="en-US" sz="1200" dirty="0" smtClean="0">
                <a:latin typeface="微软雅黑" panose="020B0503020204020204" pitchFamily="34" charset="-122"/>
                <a:ea typeface="微软雅黑" panose="020B0503020204020204" pitchFamily="34" charset="-122"/>
              </a:rPr>
              <a:t>插卡</a:t>
            </a:r>
            <a:endParaRPr lang="zh-CN" altLang="en-US" sz="1200" dirty="0" smtClean="0">
              <a:latin typeface="微软雅黑" panose="020B0503020204020204" pitchFamily="34" charset="-122"/>
              <a:ea typeface="微软雅黑" panose="020B0503020204020204" pitchFamily="34" charset="-122"/>
            </a:endParaRPr>
          </a:p>
        </p:txBody>
      </p:sp>
      <p:sp>
        <p:nvSpPr>
          <p:cNvPr id="44" name="矩形 43"/>
          <p:cNvSpPr/>
          <p:nvPr/>
        </p:nvSpPr>
        <p:spPr>
          <a:xfrm>
            <a:off x="4865180" y="5495532"/>
            <a:ext cx="864665" cy="461673"/>
          </a:xfrm>
          <a:prstGeom prst="rect">
            <a:avLst/>
          </a:prstGeom>
        </p:spPr>
        <p:txBody>
          <a:bodyPr wrap="square" lIns="91448" tIns="45724" rIns="91448" bIns="45724">
            <a:spAutoFit/>
          </a:bodyPr>
          <a:lstStyle/>
          <a:p>
            <a:pPr defTabSz="1021080" eaLnBrk="0" fontAlgn="base" hangingPunct="0">
              <a:spcBef>
                <a:spcPct val="0"/>
              </a:spcBef>
              <a:spcAft>
                <a:spcPct val="0"/>
              </a:spcAft>
              <a:defRPr/>
            </a:pPr>
            <a:r>
              <a:rPr lang="zh-CN" altLang="en-US" sz="1200" dirty="0" smtClean="0">
                <a:latin typeface="微软雅黑" panose="020B0503020204020204" pitchFamily="34" charset="-122"/>
                <a:ea typeface="微软雅黑" panose="020B0503020204020204" pitchFamily="34" charset="-122"/>
              </a:rPr>
              <a:t>电源模块</a:t>
            </a:r>
            <a:endParaRPr lang="en-US" altLang="zh-CN" sz="1200" dirty="0" smtClean="0">
              <a:latin typeface="微软雅黑" panose="020B0503020204020204" pitchFamily="34" charset="-122"/>
              <a:ea typeface="微软雅黑" panose="020B0503020204020204" pitchFamily="34" charset="-122"/>
            </a:endParaRPr>
          </a:p>
          <a:p>
            <a:pPr defTabSz="1021080" eaLnBrk="0" fontAlgn="base" hangingPunct="0">
              <a:spcBef>
                <a:spcPct val="0"/>
              </a:spcBef>
              <a:spcAft>
                <a:spcPct val="0"/>
              </a:spcAft>
              <a:defRPr/>
            </a:pPr>
            <a:r>
              <a:rPr lang="en-US" altLang="zh-CN" sz="1200" dirty="0" smtClean="0">
                <a:latin typeface="微软雅黑" panose="020B0503020204020204" pitchFamily="34" charset="-122"/>
                <a:ea typeface="微软雅黑" panose="020B0503020204020204" pitchFamily="34" charset="-122"/>
              </a:rPr>
              <a:t>1+1</a:t>
            </a:r>
            <a:r>
              <a:rPr lang="zh-CN" altLang="en-US" sz="1200" dirty="0" smtClean="0">
                <a:latin typeface="微软雅黑" panose="020B0503020204020204" pitchFamily="34" charset="-122"/>
                <a:ea typeface="微软雅黑" panose="020B0503020204020204" pitchFamily="34" charset="-122"/>
              </a:rPr>
              <a:t>冗余</a:t>
            </a:r>
            <a:endParaRPr lang="zh-CN" altLang="en-US" sz="1200" dirty="0">
              <a:latin typeface="微软雅黑" panose="020B0503020204020204" pitchFamily="34" charset="-122"/>
              <a:ea typeface="微软雅黑" panose="020B0503020204020204" pitchFamily="34" charset="-122"/>
            </a:endParaRPr>
          </a:p>
        </p:txBody>
      </p:sp>
      <p:sp>
        <p:nvSpPr>
          <p:cNvPr id="45" name="矩形 44"/>
          <p:cNvSpPr/>
          <p:nvPr/>
        </p:nvSpPr>
        <p:spPr>
          <a:xfrm>
            <a:off x="2728866" y="1483774"/>
            <a:ext cx="2093528" cy="277007"/>
          </a:xfrm>
          <a:prstGeom prst="rect">
            <a:avLst/>
          </a:prstGeom>
        </p:spPr>
        <p:txBody>
          <a:bodyPr wrap="square" lIns="91448" tIns="45724" rIns="91448" bIns="45724">
            <a:spAutoFit/>
          </a:bodyPr>
          <a:lstStyle/>
          <a:p>
            <a:pPr defTabSz="1021080" eaLnBrk="0" fontAlgn="base" hangingPunct="0">
              <a:spcBef>
                <a:spcPct val="0"/>
              </a:spcBef>
              <a:spcAft>
                <a:spcPct val="0"/>
              </a:spcAft>
            </a:pPr>
            <a:r>
              <a:rPr lang="en-US" altLang="zh-CN" sz="1200" dirty="0" smtClean="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PCIe4.0 x8</a:t>
            </a:r>
            <a:r>
              <a:rPr lang="zh-CN" altLang="en-US" sz="1200" dirty="0">
                <a:latin typeface="微软雅黑" panose="020B0503020204020204" pitchFamily="34" charset="-122"/>
                <a:ea typeface="微软雅黑" panose="020B0503020204020204" pitchFamily="34" charset="-122"/>
              </a:rPr>
              <a:t>全高半长槽位</a:t>
            </a:r>
            <a:endParaRPr lang="zh-CN" altLang="en-US" sz="1200" dirty="0">
              <a:latin typeface="微软雅黑" panose="020B0503020204020204" pitchFamily="34" charset="-122"/>
              <a:ea typeface="微软雅黑" panose="020B0503020204020204" pitchFamily="34" charset="-122"/>
            </a:endParaRPr>
          </a:p>
        </p:txBody>
      </p:sp>
      <p:cxnSp>
        <p:nvCxnSpPr>
          <p:cNvPr id="46" name="直接连接符 45"/>
          <p:cNvCxnSpPr/>
          <p:nvPr/>
        </p:nvCxnSpPr>
        <p:spPr>
          <a:xfrm rot="10800000" flipV="1">
            <a:off x="3479385" y="1879272"/>
            <a:ext cx="0" cy="557876"/>
          </a:xfrm>
          <a:prstGeom prst="line">
            <a:avLst/>
          </a:prstGeom>
          <a:noFill/>
          <a:ln w="9525" cap="flat" cmpd="sng" algn="ctr">
            <a:solidFill>
              <a:srgbClr val="00B0F0"/>
            </a:solidFill>
            <a:prstDash val="solid"/>
            <a:tailEnd type="oval"/>
          </a:ln>
          <a:effectLst/>
        </p:spPr>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服务器介绍</a:t>
            </a:r>
            <a:endParaRPr lang="en-US" altLang="zh-CN" sz="1800" b="1" dirty="0"/>
          </a:p>
          <a:p>
            <a:pPr lvl="1">
              <a:buClrTx/>
            </a:pPr>
            <a:r>
              <a:rPr lang="en-US" altLang="zh-CN" sz="1600" dirty="0" err="1">
                <a:solidFill>
                  <a:schemeClr val="bg1">
                    <a:lumMod val="50000"/>
                  </a:schemeClr>
                </a:solidFill>
                <a:latin typeface="+mn-ea"/>
              </a:rPr>
              <a:t>TaiShan</a:t>
            </a:r>
            <a:r>
              <a:rPr lang="zh-CN" altLang="en-US" sz="1600" dirty="0">
                <a:solidFill>
                  <a:schemeClr val="bg1">
                    <a:lumMod val="50000"/>
                  </a:schemeClr>
                </a:solidFill>
                <a:latin typeface="+mn-ea"/>
              </a:rPr>
              <a:t>服务器概述</a:t>
            </a:r>
            <a:endParaRPr lang="zh-CN" altLang="en-US" sz="1600" dirty="0">
              <a:solidFill>
                <a:schemeClr val="bg1">
                  <a:lumMod val="50000"/>
                </a:schemeClr>
              </a:solidFill>
              <a:latin typeface="+mn-ea"/>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机架服务器产品介绍</a:t>
            </a:r>
            <a:endParaRPr lang="zh-CN" altLang="zh-CN" sz="1600" dirty="0">
              <a:solidFill>
                <a:schemeClr val="bg1">
                  <a:lumMod val="50000"/>
                </a:schemeClr>
              </a:solidFill>
              <a:latin typeface="+mn-ea"/>
              <a:sym typeface="Lucida Grande" charset="0"/>
            </a:endParaRPr>
          </a:p>
          <a:p>
            <a:pPr lvl="1">
              <a:buClrTx/>
              <a:buSzPct val="60000"/>
              <a:buFont typeface="Wingdings" panose="05000000000000000000" pitchFamily="2" charset="2"/>
              <a:buChar char="n"/>
            </a:pPr>
            <a:r>
              <a:rPr lang="en-US" altLang="zh-CN" sz="1600" dirty="0" err="1">
                <a:latin typeface="+mn-ea"/>
                <a:sym typeface="Lucida Grande" charset="0"/>
              </a:rPr>
              <a:t>TaiShan</a:t>
            </a:r>
            <a:r>
              <a:rPr lang="en-US" altLang="zh-CN" sz="1600" dirty="0">
                <a:latin typeface="+mn-ea"/>
                <a:sym typeface="Lucida Grande" charset="0"/>
              </a:rPr>
              <a:t> 200</a:t>
            </a:r>
            <a:r>
              <a:rPr lang="zh-CN" altLang="en-US" sz="1600" dirty="0">
                <a:latin typeface="+mn-ea"/>
                <a:sym typeface="Lucida Grande" charset="0"/>
              </a:rPr>
              <a:t>机架服务器价值特性</a:t>
            </a:r>
            <a:endParaRPr lang="en-US" altLang="zh-CN" sz="1600" dirty="0">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高密服务器介绍</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TaiShan 200</a:t>
            </a:r>
            <a:r>
              <a:rPr lang="zh-CN" altLang="en-US" dirty="0">
                <a:solidFill>
                  <a:schemeClr val="tx1"/>
                </a:solidFill>
              </a:rPr>
              <a:t>机架</a:t>
            </a:r>
            <a:r>
              <a:rPr lang="zh-CN" altLang="en-US" dirty="0" smtClean="0">
                <a:solidFill>
                  <a:schemeClr val="tx1"/>
                </a:solidFill>
              </a:rPr>
              <a:t>服务器特点</a:t>
            </a:r>
            <a:endParaRPr lang="zh-CN" altLang="en-US" dirty="0">
              <a:solidFill>
                <a:schemeClr val="tx1"/>
              </a:solidFill>
            </a:endParaRPr>
          </a:p>
        </p:txBody>
      </p:sp>
      <p:pic>
        <p:nvPicPr>
          <p:cNvPr id="28" name="Picture 19" descr="\\Bchief-sever180\共享\华为\2016\6月\D-201606417-金融营销材料设计-刘泉\文件\link\组 26.png"/>
          <p:cNvPicPr>
            <a:picLocks noChangeAspect="1" noChangeArrowheads="1"/>
          </p:cNvPicPr>
          <p:nvPr/>
        </p:nvPicPr>
        <p:blipFill>
          <a:blip r:embed="rId1" cstate="print">
            <a:lum bright="-10000" contrast="5000"/>
          </a:blip>
          <a:srcRect/>
          <a:stretch>
            <a:fillRect/>
          </a:stretch>
        </p:blipFill>
        <p:spPr bwMode="auto">
          <a:xfrm rot="5400000">
            <a:off x="3534937" y="3798051"/>
            <a:ext cx="2508126" cy="649661"/>
          </a:xfrm>
          <a:prstGeom prst="rect">
            <a:avLst/>
          </a:prstGeom>
          <a:noFill/>
        </p:spPr>
      </p:pic>
      <p:sp>
        <p:nvSpPr>
          <p:cNvPr id="29" name="TextBox 96"/>
          <p:cNvSpPr txBox="1"/>
          <p:nvPr/>
        </p:nvSpPr>
        <p:spPr>
          <a:xfrm>
            <a:off x="7193159" y="1051200"/>
            <a:ext cx="3183136" cy="672278"/>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a:latin typeface="Arial" panose="020B0604020202020204" pitchFamily="34" charset="0"/>
                <a:ea typeface="微软雅黑" panose="020B0503020204020204" pitchFamily="34" charset="-122"/>
                <a:cs typeface="Arial" panose="020B0604020202020204" pitchFamily="34" charset="0"/>
              </a:rPr>
              <a:t>高性能</a:t>
            </a:r>
            <a:endParaRPr lang="en-US" altLang="zh-CN" sz="2400" b="1"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30" name="TextBox 97"/>
          <p:cNvSpPr txBox="1"/>
          <p:nvPr/>
        </p:nvSpPr>
        <p:spPr>
          <a:xfrm>
            <a:off x="6987094" y="2846382"/>
            <a:ext cx="3721937" cy="672278"/>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smtClean="0">
                <a:latin typeface="Arial" panose="020B0604020202020204" pitchFamily="34" charset="0"/>
                <a:ea typeface="微软雅黑" panose="020B0503020204020204" pitchFamily="34" charset="-122"/>
                <a:cs typeface="Arial" panose="020B0604020202020204" pitchFamily="34" charset="0"/>
              </a:rPr>
              <a:t>灵活适配</a:t>
            </a:r>
            <a:endParaRPr lang="en-US" altLang="zh-CN" sz="2400" b="1"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31" name="矩形 30"/>
          <p:cNvSpPr/>
          <p:nvPr/>
        </p:nvSpPr>
        <p:spPr>
          <a:xfrm>
            <a:off x="6161721" y="1830380"/>
            <a:ext cx="5264679" cy="1508148"/>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超</a:t>
            </a:r>
            <a:r>
              <a:rPr lang="zh-CN" altLang="en-US" sz="1500" b="1" dirty="0">
                <a:latin typeface="微软雅黑" panose="020B0503020204020204" pitchFamily="34" charset="-122"/>
                <a:ea typeface="微软雅黑" panose="020B0503020204020204" pitchFamily="34" charset="-122"/>
                <a:cs typeface="Arial" panose="020B0604020202020204" pitchFamily="34" charset="0"/>
              </a:rPr>
              <a:t>强算</a:t>
            </a: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力</a:t>
            </a:r>
            <a:r>
              <a:rPr lang="en-US" altLang="zh-CN" sz="1500" b="1"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高性能</a:t>
            </a:r>
            <a:r>
              <a:rPr lang="en-US" altLang="zh-CN" sz="1500" dirty="0" err="1"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Kunpeng</a:t>
            </a:r>
            <a:r>
              <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 920</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处理器</a:t>
            </a:r>
            <a:endParaRPr lang="en-US" altLang="zh-CN"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endParaRPr>
          </a:p>
          <a:p>
            <a:pPr defTabSz="914400" fontAlgn="base">
              <a:lnSpc>
                <a:spcPct val="150000"/>
              </a:lnSpc>
              <a:spcBef>
                <a:spcPct val="0"/>
              </a:spcBef>
              <a:spcAft>
                <a:spcPct val="0"/>
              </a:spcAft>
            </a:pP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大内存</a:t>
            </a:r>
            <a:r>
              <a:rPr lang="zh-CN" altLang="en-US" sz="1500" b="1" dirty="0">
                <a:latin typeface="微软雅黑" panose="020B0503020204020204" pitchFamily="34" charset="-122"/>
                <a:ea typeface="微软雅黑" panose="020B0503020204020204" pitchFamily="34" charset="-122"/>
                <a:cs typeface="Arial" panose="020B0604020202020204" pitchFamily="34" charset="0"/>
              </a:rPr>
              <a:t>容量</a:t>
            </a:r>
            <a:r>
              <a:rPr lang="zh-CN" altLang="en-US" sz="1500"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通道内存技术，支持</a:t>
            </a:r>
            <a:r>
              <a:rPr lang="en-US" altLang="zh-CN"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32</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个</a:t>
            </a:r>
            <a:r>
              <a:rPr lang="en-US" altLang="zh-CN"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DDR4</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内存</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插槽</a:t>
            </a:r>
            <a:endPar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endParaRPr>
          </a:p>
          <a:p>
            <a:pPr defTabSz="914400" fontAlgn="base">
              <a:lnSpc>
                <a:spcPct val="150000"/>
              </a:lnSpc>
              <a:spcBef>
                <a:spcPct val="0"/>
              </a:spcBef>
              <a:spcAft>
                <a:spcPct val="0"/>
              </a:spcAft>
            </a:pP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超强</a:t>
            </a:r>
            <a:r>
              <a:rPr lang="en-US" altLang="zh-CN" sz="1500" b="1" dirty="0" smtClean="0">
                <a:latin typeface="微软雅黑" panose="020B0503020204020204" pitchFamily="34" charset="-122"/>
                <a:ea typeface="微软雅黑" panose="020B0503020204020204" pitchFamily="34" charset="-122"/>
                <a:cs typeface="Arial" panose="020B0604020202020204" pitchFamily="34" charset="0"/>
              </a:rPr>
              <a:t>AI</a:t>
            </a: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加速：</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支持华为</a:t>
            </a:r>
            <a:r>
              <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Atlas 300 AI</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加速卡，满足多场景推理</a:t>
            </a:r>
            <a:endPar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124612" y="3526386"/>
            <a:ext cx="5314432" cy="1161899"/>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灵活的</a:t>
            </a:r>
            <a:r>
              <a:rPr lang="en-US" altLang="zh-CN" sz="1500" b="1" dirty="0" smtClean="0">
                <a:latin typeface="微软雅黑" panose="020B0503020204020204" pitchFamily="34" charset="-122"/>
                <a:ea typeface="微软雅黑" panose="020B0503020204020204" pitchFamily="34" charset="-122"/>
                <a:cs typeface="Arial" panose="020B0604020202020204" pitchFamily="34" charset="0"/>
              </a:rPr>
              <a:t>IO</a:t>
            </a: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扩展</a:t>
            </a:r>
            <a:r>
              <a:rPr lang="zh-CN" altLang="en-US" sz="150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支持灵活插卡和标准的智能网卡，实现丰富的网络配置</a:t>
            </a:r>
            <a:endPar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endParaRPr>
          </a:p>
          <a:p>
            <a:pPr defTabSz="914400" fontAlgn="base">
              <a:lnSpc>
                <a:spcPct val="150000"/>
              </a:lnSpc>
              <a:spcBef>
                <a:spcPct val="0"/>
              </a:spcBef>
              <a:spcAft>
                <a:spcPct val="0"/>
              </a:spcAft>
            </a:pPr>
            <a:r>
              <a:rPr lang="zh-CN" altLang="en-US" sz="1500" b="1" dirty="0">
                <a:latin typeface="微软雅黑" panose="020B0503020204020204" pitchFamily="34" charset="-122"/>
                <a:ea typeface="微软雅黑" panose="020B0503020204020204" pitchFamily="34" charset="-122"/>
                <a:cs typeface="Arial" panose="020B0604020202020204" pitchFamily="34" charset="0"/>
              </a:rPr>
              <a:t>分级存储</a:t>
            </a:r>
            <a:r>
              <a:rPr lang="zh-CN" altLang="en-US" sz="15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支持大容量存储硬盘</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ES3000 V5 NVMe SSD</a:t>
            </a:r>
            <a:endParaRPr lang="en-US" altLang="zh-CN"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p:cNvCxnSpPr/>
          <p:nvPr/>
        </p:nvCxnSpPr>
        <p:spPr>
          <a:xfrm flipV="1">
            <a:off x="6566874" y="3526386"/>
            <a:ext cx="4562375"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cxnSp>
        <p:nvCxnSpPr>
          <p:cNvPr id="34" name="直接连接符 33"/>
          <p:cNvCxnSpPr/>
          <p:nvPr/>
        </p:nvCxnSpPr>
        <p:spPr>
          <a:xfrm flipV="1">
            <a:off x="6384032" y="1736812"/>
            <a:ext cx="4562375"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grpSp>
        <p:nvGrpSpPr>
          <p:cNvPr id="35" name="组合 73"/>
          <p:cNvGrpSpPr/>
          <p:nvPr/>
        </p:nvGrpSpPr>
        <p:grpSpPr>
          <a:xfrm>
            <a:off x="5183362" y="3646063"/>
            <a:ext cx="953886" cy="953635"/>
            <a:chOff x="4481317" y="3815770"/>
            <a:chExt cx="715042" cy="715061"/>
          </a:xfrm>
        </p:grpSpPr>
        <p:grpSp>
          <p:nvGrpSpPr>
            <p:cNvPr id="36" name="组合 58"/>
            <p:cNvGrpSpPr/>
            <p:nvPr/>
          </p:nvGrpSpPr>
          <p:grpSpPr>
            <a:xfrm>
              <a:off x="4709192" y="4022720"/>
              <a:ext cx="288000" cy="288000"/>
              <a:chOff x="-1780508" y="3375021"/>
              <a:chExt cx="338759" cy="330840"/>
            </a:xfrm>
          </p:grpSpPr>
          <p:sp>
            <p:nvSpPr>
              <p:cNvPr id="38" name="Freeform 59"/>
              <p:cNvSpPr/>
              <p:nvPr/>
            </p:nvSpPr>
            <p:spPr bwMode="auto">
              <a:xfrm>
                <a:off x="-1760896" y="3513760"/>
                <a:ext cx="256744" cy="192101"/>
              </a:xfrm>
              <a:custGeom>
                <a:avLst/>
                <a:gdLst>
                  <a:gd name="T0" fmla="*/ 2147483647 w 546"/>
                  <a:gd name="T1" fmla="*/ 2147483647 h 411"/>
                  <a:gd name="T2" fmla="*/ 2147483647 w 546"/>
                  <a:gd name="T3" fmla="*/ 2147483647 h 411"/>
                  <a:gd name="T4" fmla="*/ 2147483647 w 546"/>
                  <a:gd name="T5" fmla="*/ 0 h 411"/>
                  <a:gd name="T6" fmla="*/ 2147483647 w 546"/>
                  <a:gd name="T7" fmla="*/ 2147483647 h 411"/>
                  <a:gd name="T8" fmla="*/ 0 w 546"/>
                  <a:gd name="T9" fmla="*/ 2147483647 h 411"/>
                  <a:gd name="T10" fmla="*/ 2147483647 w 546"/>
                  <a:gd name="T11" fmla="*/ 2147483647 h 411"/>
                  <a:gd name="T12" fmla="*/ 2147483647 w 546"/>
                  <a:gd name="T13" fmla="*/ 2147483647 h 411"/>
                  <a:gd name="T14" fmla="*/ 2147483647 w 546"/>
                  <a:gd name="T15" fmla="*/ 2147483647 h 411"/>
                  <a:gd name="T16" fmla="*/ 2147483647 w 546"/>
                  <a:gd name="T17" fmla="*/ 2147483647 h 411"/>
                  <a:gd name="T18" fmla="*/ 2147483647 w 546"/>
                  <a:gd name="T19" fmla="*/ 2147483647 h 411"/>
                  <a:gd name="T20" fmla="*/ 2147483647 w 546"/>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6"/>
                  <a:gd name="T34" fmla="*/ 0 h 411"/>
                  <a:gd name="T35" fmla="*/ 546 w 546"/>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6" h="411">
                    <a:moveTo>
                      <a:pt x="391" y="300"/>
                    </a:moveTo>
                    <a:lnTo>
                      <a:pt x="391" y="300"/>
                    </a:lnTo>
                    <a:lnTo>
                      <a:pt x="162" y="0"/>
                    </a:lnTo>
                    <a:cubicBezTo>
                      <a:pt x="137" y="19"/>
                      <a:pt x="107" y="30"/>
                      <a:pt x="73" y="30"/>
                    </a:cubicBezTo>
                    <a:cubicBezTo>
                      <a:pt x="47" y="30"/>
                      <a:pt x="22" y="23"/>
                      <a:pt x="0" y="11"/>
                    </a:cubicBezTo>
                    <a:lnTo>
                      <a:pt x="220" y="300"/>
                    </a:lnTo>
                    <a:lnTo>
                      <a:pt x="24" y="300"/>
                    </a:lnTo>
                    <a:lnTo>
                      <a:pt x="24" y="411"/>
                    </a:lnTo>
                    <a:lnTo>
                      <a:pt x="546" y="411"/>
                    </a:lnTo>
                    <a:lnTo>
                      <a:pt x="546" y="300"/>
                    </a:lnTo>
                    <a:lnTo>
                      <a:pt x="391" y="300"/>
                    </a:lnTo>
                    <a:close/>
                  </a:path>
                </a:pathLst>
              </a:custGeom>
              <a:solidFill>
                <a:srgbClr val="0070C0"/>
              </a:solidFill>
              <a:ln w="9525">
                <a:noFill/>
                <a:round/>
              </a:ln>
            </p:spPr>
            <p:txBody>
              <a:bodyPr vert="horz" wrap="square" lIns="121911" tIns="60955" rIns="121911" bIns="60955" numCol="1" anchor="t" anchorCtr="0" compatLnSpc="1"/>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39" name="Freeform 60"/>
              <p:cNvSpPr>
                <a:spLocks noEditPoints="1"/>
              </p:cNvSpPr>
              <p:nvPr/>
            </p:nvSpPr>
            <p:spPr bwMode="auto">
              <a:xfrm>
                <a:off x="-1780508" y="3401702"/>
                <a:ext cx="105194" cy="104945"/>
              </a:xfrm>
              <a:custGeom>
                <a:avLst/>
                <a:gdLst>
                  <a:gd name="T0" fmla="*/ 2147483647 w 223"/>
                  <a:gd name="T1" fmla="*/ 2147483647 h 223"/>
                  <a:gd name="T2" fmla="*/ 2147483647 w 223"/>
                  <a:gd name="T3" fmla="*/ 2147483647 h 223"/>
                  <a:gd name="T4" fmla="*/ 2147483647 w 223"/>
                  <a:gd name="T5" fmla="*/ 2147483647 h 223"/>
                  <a:gd name="T6" fmla="*/ 2147483647 w 223"/>
                  <a:gd name="T7" fmla="*/ 2147483647 h 223"/>
                  <a:gd name="T8" fmla="*/ 2147483647 w 223"/>
                  <a:gd name="T9" fmla="*/ 2147483647 h 223"/>
                  <a:gd name="T10" fmla="*/ 2147483647 w 223"/>
                  <a:gd name="T11" fmla="*/ 2147483647 h 223"/>
                  <a:gd name="T12" fmla="*/ 2147483647 w 223"/>
                  <a:gd name="T13" fmla="*/ 0 h 223"/>
                  <a:gd name="T14" fmla="*/ 2147483647 w 223"/>
                  <a:gd name="T15" fmla="*/ 0 h 223"/>
                  <a:gd name="T16" fmla="*/ 0 w 223"/>
                  <a:gd name="T17" fmla="*/ 2147483647 h 223"/>
                  <a:gd name="T18" fmla="*/ 2147483647 w 223"/>
                  <a:gd name="T19" fmla="*/ 2147483647 h 223"/>
                  <a:gd name="T20" fmla="*/ 2147483647 w 223"/>
                  <a:gd name="T21" fmla="*/ 2147483647 h 223"/>
                  <a:gd name="T22" fmla="*/ 2147483647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3"/>
                  <a:gd name="T37" fmla="*/ 0 h 223"/>
                  <a:gd name="T38" fmla="*/ 223 w 223"/>
                  <a:gd name="T39" fmla="*/ 223 h 2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3" h="223">
                    <a:moveTo>
                      <a:pt x="112" y="164"/>
                    </a:moveTo>
                    <a:lnTo>
                      <a:pt x="112" y="164"/>
                    </a:lnTo>
                    <a:cubicBezTo>
                      <a:pt x="83" y="164"/>
                      <a:pt x="59" y="140"/>
                      <a:pt x="59" y="111"/>
                    </a:cubicBezTo>
                    <a:cubicBezTo>
                      <a:pt x="59" y="82"/>
                      <a:pt x="83" y="58"/>
                      <a:pt x="112" y="58"/>
                    </a:cubicBezTo>
                    <a:cubicBezTo>
                      <a:pt x="141" y="58"/>
                      <a:pt x="165" y="82"/>
                      <a:pt x="165" y="111"/>
                    </a:cubicBezTo>
                    <a:cubicBezTo>
                      <a:pt x="165" y="140"/>
                      <a:pt x="141" y="164"/>
                      <a:pt x="112" y="164"/>
                    </a:cubicBezTo>
                    <a:close/>
                    <a:moveTo>
                      <a:pt x="112" y="0"/>
                    </a:moveTo>
                    <a:lnTo>
                      <a:pt x="112" y="0"/>
                    </a:lnTo>
                    <a:cubicBezTo>
                      <a:pt x="50" y="0"/>
                      <a:pt x="0" y="50"/>
                      <a:pt x="0" y="111"/>
                    </a:cubicBezTo>
                    <a:cubicBezTo>
                      <a:pt x="0" y="173"/>
                      <a:pt x="50" y="223"/>
                      <a:pt x="112" y="223"/>
                    </a:cubicBezTo>
                    <a:cubicBezTo>
                      <a:pt x="173" y="223"/>
                      <a:pt x="223" y="173"/>
                      <a:pt x="223" y="111"/>
                    </a:cubicBezTo>
                    <a:cubicBezTo>
                      <a:pt x="223" y="50"/>
                      <a:pt x="173" y="0"/>
                      <a:pt x="112" y="0"/>
                    </a:cubicBezTo>
                    <a:close/>
                  </a:path>
                </a:pathLst>
              </a:custGeom>
              <a:solidFill>
                <a:srgbClr val="0070C0"/>
              </a:solidFill>
              <a:ln w="9525">
                <a:noFill/>
                <a:round/>
              </a:ln>
            </p:spPr>
            <p:txBody>
              <a:bodyPr vert="horz" wrap="square" lIns="121911" tIns="60955" rIns="121911" bIns="60955" numCol="1" anchor="t" anchorCtr="0" compatLnSpc="1"/>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40" name="Freeform 61"/>
              <p:cNvSpPr/>
              <p:nvPr/>
            </p:nvSpPr>
            <p:spPr bwMode="auto">
              <a:xfrm>
                <a:off x="-1662834" y="3375021"/>
                <a:ext cx="221085" cy="152969"/>
              </a:xfrm>
              <a:custGeom>
                <a:avLst/>
                <a:gdLst>
                  <a:gd name="T0" fmla="*/ 2147483647 w 473"/>
                  <a:gd name="T1" fmla="*/ 2147483647 h 325"/>
                  <a:gd name="T2" fmla="*/ 2147483647 w 473"/>
                  <a:gd name="T3" fmla="*/ 2147483647 h 325"/>
                  <a:gd name="T4" fmla="*/ 2147483647 w 473"/>
                  <a:gd name="T5" fmla="*/ 2147483647 h 325"/>
                  <a:gd name="T6" fmla="*/ 2147483647 w 473"/>
                  <a:gd name="T7" fmla="*/ 2147483647 h 325"/>
                  <a:gd name="T8" fmla="*/ 2147483647 w 473"/>
                  <a:gd name="T9" fmla="*/ 0 h 325"/>
                  <a:gd name="T10" fmla="*/ 2147483647 w 473"/>
                  <a:gd name="T11" fmla="*/ 0 h 325"/>
                  <a:gd name="T12" fmla="*/ 2147483647 w 473"/>
                  <a:gd name="T13" fmla="*/ 2147483647 h 325"/>
                  <a:gd name="T14" fmla="*/ 2147483647 w 473"/>
                  <a:gd name="T15" fmla="*/ 2147483647 h 325"/>
                  <a:gd name="T16" fmla="*/ 0 w 473"/>
                  <a:gd name="T17" fmla="*/ 2147483647 h 325"/>
                  <a:gd name="T18" fmla="*/ 0 w 473"/>
                  <a:gd name="T19" fmla="*/ 2147483647 h 325"/>
                  <a:gd name="T20" fmla="*/ 2147483647 w 473"/>
                  <a:gd name="T21" fmla="*/ 2147483647 h 325"/>
                  <a:gd name="T22" fmla="*/ 2147483647 w 473"/>
                  <a:gd name="T23" fmla="*/ 2147483647 h 325"/>
                  <a:gd name="T24" fmla="*/ 2147483647 w 473"/>
                  <a:gd name="T25" fmla="*/ 2147483647 h 325"/>
                  <a:gd name="T26" fmla="*/ 2147483647 w 473"/>
                  <a:gd name="T27" fmla="*/ 2147483647 h 325"/>
                  <a:gd name="T28" fmla="*/ 2147483647 w 473"/>
                  <a:gd name="T29" fmla="*/ 2147483647 h 325"/>
                  <a:gd name="T30" fmla="*/ 2147483647 w 473"/>
                  <a:gd name="T31" fmla="*/ 2147483647 h 325"/>
                  <a:gd name="T32" fmla="*/ 2147483647 w 473"/>
                  <a:gd name="T33" fmla="*/ 2147483647 h 325"/>
                  <a:gd name="T34" fmla="*/ 2147483647 w 473"/>
                  <a:gd name="T35" fmla="*/ 2147483647 h 325"/>
                  <a:gd name="T36" fmla="*/ 2147483647 w 473"/>
                  <a:gd name="T37" fmla="*/ 2147483647 h 325"/>
                  <a:gd name="T38" fmla="*/ 2147483647 w 473"/>
                  <a:gd name="T39" fmla="*/ 2147483647 h 325"/>
                  <a:gd name="T40" fmla="*/ 2147483647 w 473"/>
                  <a:gd name="T41" fmla="*/ 2147483647 h 325"/>
                  <a:gd name="T42" fmla="*/ 2147483647 w 473"/>
                  <a:gd name="T43" fmla="*/ 2147483647 h 325"/>
                  <a:gd name="T44" fmla="*/ 2147483647 w 473"/>
                  <a:gd name="T45" fmla="*/ 2147483647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73"/>
                  <a:gd name="T70" fmla="*/ 0 h 325"/>
                  <a:gd name="T71" fmla="*/ 473 w 473"/>
                  <a:gd name="T72" fmla="*/ 325 h 32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73" h="325">
                    <a:moveTo>
                      <a:pt x="471" y="104"/>
                    </a:moveTo>
                    <a:lnTo>
                      <a:pt x="471" y="104"/>
                    </a:lnTo>
                    <a:lnTo>
                      <a:pt x="473" y="104"/>
                    </a:lnTo>
                    <a:lnTo>
                      <a:pt x="473" y="76"/>
                    </a:lnTo>
                    <a:lnTo>
                      <a:pt x="393" y="0"/>
                    </a:lnTo>
                    <a:lnTo>
                      <a:pt x="309" y="0"/>
                    </a:lnTo>
                    <a:lnTo>
                      <a:pt x="243" y="63"/>
                    </a:lnTo>
                    <a:lnTo>
                      <a:pt x="121" y="103"/>
                    </a:lnTo>
                    <a:lnTo>
                      <a:pt x="0" y="103"/>
                    </a:lnTo>
                    <a:lnTo>
                      <a:pt x="0" y="222"/>
                    </a:lnTo>
                    <a:lnTo>
                      <a:pt x="121" y="222"/>
                    </a:lnTo>
                    <a:lnTo>
                      <a:pt x="243" y="266"/>
                    </a:lnTo>
                    <a:lnTo>
                      <a:pt x="243" y="262"/>
                    </a:lnTo>
                    <a:lnTo>
                      <a:pt x="309" y="325"/>
                    </a:lnTo>
                    <a:lnTo>
                      <a:pt x="393" y="325"/>
                    </a:lnTo>
                    <a:lnTo>
                      <a:pt x="473" y="250"/>
                    </a:lnTo>
                    <a:lnTo>
                      <a:pt x="473" y="222"/>
                    </a:lnTo>
                    <a:lnTo>
                      <a:pt x="471" y="222"/>
                    </a:lnTo>
                    <a:lnTo>
                      <a:pt x="352" y="258"/>
                    </a:lnTo>
                    <a:lnTo>
                      <a:pt x="279" y="163"/>
                    </a:lnTo>
                    <a:lnTo>
                      <a:pt x="352" y="67"/>
                    </a:lnTo>
                    <a:lnTo>
                      <a:pt x="471" y="104"/>
                    </a:lnTo>
                    <a:close/>
                  </a:path>
                </a:pathLst>
              </a:custGeom>
              <a:solidFill>
                <a:srgbClr val="0070C0"/>
              </a:solidFill>
              <a:ln w="9525">
                <a:noFill/>
                <a:round/>
              </a:ln>
            </p:spPr>
            <p:txBody>
              <a:bodyPr vert="horz" wrap="square" lIns="121911" tIns="60955" rIns="121911" bIns="60955" numCol="1" anchor="t" anchorCtr="0" compatLnSpc="1"/>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grpSp>
        <p:pic>
          <p:nvPicPr>
            <p:cNvPr id="37" name="pasted-image.pdf"/>
            <p:cNvPicPr>
              <a:picLocks noChangeAspect="1"/>
            </p:cNvPicPr>
            <p:nvPr/>
          </p:nvPicPr>
          <p:blipFill>
            <a:blip r:embed="rId2" cstate="print"/>
            <a:stretch>
              <a:fillRect/>
            </a:stretch>
          </p:blipFill>
          <p:spPr>
            <a:xfrm>
              <a:off x="4481317" y="3815770"/>
              <a:ext cx="715042" cy="715061"/>
            </a:xfrm>
            <a:prstGeom prst="rect">
              <a:avLst/>
            </a:prstGeom>
            <a:ln w="3175" cap="flat">
              <a:noFill/>
              <a:miter lim="400000"/>
              <a:headEnd/>
              <a:tailEnd/>
            </a:ln>
            <a:effectLst/>
          </p:spPr>
        </p:pic>
      </p:grpSp>
      <p:grpSp>
        <p:nvGrpSpPr>
          <p:cNvPr id="41" name="组合 71"/>
          <p:cNvGrpSpPr/>
          <p:nvPr/>
        </p:nvGrpSpPr>
        <p:grpSpPr>
          <a:xfrm>
            <a:off x="5156288" y="1950885"/>
            <a:ext cx="953886" cy="953635"/>
            <a:chOff x="4341617" y="4615870"/>
            <a:chExt cx="715042" cy="715061"/>
          </a:xfrm>
        </p:grpSpPr>
        <p:pic>
          <p:nvPicPr>
            <p:cNvPr id="42" name="pasted-image.pdf"/>
            <p:cNvPicPr>
              <a:picLocks noChangeAspect="1"/>
            </p:cNvPicPr>
            <p:nvPr/>
          </p:nvPicPr>
          <p:blipFill>
            <a:blip r:embed="rId2" cstate="print"/>
            <a:stretch>
              <a:fillRect/>
            </a:stretch>
          </p:blipFill>
          <p:spPr>
            <a:xfrm>
              <a:off x="4341617" y="4615870"/>
              <a:ext cx="715042" cy="715061"/>
            </a:xfrm>
            <a:prstGeom prst="rect">
              <a:avLst/>
            </a:prstGeom>
            <a:ln w="3175" cap="flat">
              <a:noFill/>
              <a:miter lim="400000"/>
              <a:headEnd/>
              <a:tailEnd/>
            </a:ln>
            <a:effectLst/>
          </p:spPr>
        </p:pic>
        <p:grpSp>
          <p:nvGrpSpPr>
            <p:cNvPr id="43" name="组合 70"/>
            <p:cNvGrpSpPr/>
            <p:nvPr/>
          </p:nvGrpSpPr>
          <p:grpSpPr>
            <a:xfrm>
              <a:off x="4518993" y="4832590"/>
              <a:ext cx="332407" cy="260110"/>
              <a:chOff x="-1970707" y="3079990"/>
              <a:chExt cx="475554" cy="304368"/>
            </a:xfrm>
          </p:grpSpPr>
          <p:sp>
            <p:nvSpPr>
              <p:cNvPr id="44" name="Freeform 59"/>
              <p:cNvSpPr/>
              <p:nvPr/>
            </p:nvSpPr>
            <p:spPr bwMode="auto">
              <a:xfrm>
                <a:off x="-1651890" y="3215264"/>
                <a:ext cx="122896" cy="32039"/>
              </a:xfrm>
              <a:custGeom>
                <a:avLst/>
                <a:gdLst>
                  <a:gd name="T0" fmla="*/ 2147483647 w 259"/>
                  <a:gd name="T1" fmla="*/ 2147483647 h 67"/>
                  <a:gd name="T2" fmla="*/ 2147483647 w 259"/>
                  <a:gd name="T3" fmla="*/ 2147483647 h 67"/>
                  <a:gd name="T4" fmla="*/ 0 w 259"/>
                  <a:gd name="T5" fmla="*/ 2147483647 h 67"/>
                  <a:gd name="T6" fmla="*/ 0 w 259"/>
                  <a:gd name="T7" fmla="*/ 0 h 67"/>
                  <a:gd name="T8" fmla="*/ 2147483647 w 259"/>
                  <a:gd name="T9" fmla="*/ 0 h 67"/>
                  <a:gd name="T10" fmla="*/ 2147483647 w 259"/>
                  <a:gd name="T11" fmla="*/ 2147483647 h 67"/>
                  <a:gd name="T12" fmla="*/ 0 60000 65536"/>
                  <a:gd name="T13" fmla="*/ 0 60000 65536"/>
                  <a:gd name="T14" fmla="*/ 0 60000 65536"/>
                  <a:gd name="T15" fmla="*/ 0 60000 65536"/>
                  <a:gd name="T16" fmla="*/ 0 60000 65536"/>
                  <a:gd name="T17" fmla="*/ 0 60000 65536"/>
                  <a:gd name="T18" fmla="*/ 0 w 259"/>
                  <a:gd name="T19" fmla="*/ 0 h 67"/>
                  <a:gd name="T20" fmla="*/ 259 w 259"/>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259" h="67">
                    <a:moveTo>
                      <a:pt x="259" y="67"/>
                    </a:moveTo>
                    <a:lnTo>
                      <a:pt x="259" y="67"/>
                    </a:lnTo>
                    <a:lnTo>
                      <a:pt x="0" y="67"/>
                    </a:lnTo>
                    <a:lnTo>
                      <a:pt x="0" y="0"/>
                    </a:lnTo>
                    <a:lnTo>
                      <a:pt x="259" y="0"/>
                    </a:lnTo>
                    <a:lnTo>
                      <a:pt x="259" y="67"/>
                    </a:lnTo>
                    <a:close/>
                  </a:path>
                </a:pathLst>
              </a:custGeom>
              <a:solidFill>
                <a:srgbClr val="0070C0"/>
              </a:solidFill>
              <a:ln w="9525">
                <a:noFill/>
                <a:round/>
              </a:ln>
            </p:spPr>
            <p:txBody>
              <a:bodyPr vert="horz" wrap="square" lIns="121911" tIns="60955" rIns="121911" bIns="60955" numCol="1" anchor="t" anchorCtr="0" compatLnSpc="1"/>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45" name="Freeform 60"/>
              <p:cNvSpPr/>
              <p:nvPr/>
            </p:nvSpPr>
            <p:spPr bwMode="auto">
              <a:xfrm>
                <a:off x="-1553930" y="3179666"/>
                <a:ext cx="58777" cy="103236"/>
              </a:xfrm>
              <a:custGeom>
                <a:avLst/>
                <a:gdLst>
                  <a:gd name="T0" fmla="*/ 2147483647 w 124"/>
                  <a:gd name="T1" fmla="*/ 0 h 219"/>
                  <a:gd name="T2" fmla="*/ 2147483647 w 124"/>
                  <a:gd name="T3" fmla="*/ 0 h 219"/>
                  <a:gd name="T4" fmla="*/ 2147483647 w 124"/>
                  <a:gd name="T5" fmla="*/ 2147483647 h 219"/>
                  <a:gd name="T6" fmla="*/ 0 w 124"/>
                  <a:gd name="T7" fmla="*/ 2147483647 h 219"/>
                  <a:gd name="T8" fmla="*/ 2147483647 w 124"/>
                  <a:gd name="T9" fmla="*/ 0 h 219"/>
                  <a:gd name="T10" fmla="*/ 0 60000 65536"/>
                  <a:gd name="T11" fmla="*/ 0 60000 65536"/>
                  <a:gd name="T12" fmla="*/ 0 60000 65536"/>
                  <a:gd name="T13" fmla="*/ 0 60000 65536"/>
                  <a:gd name="T14" fmla="*/ 0 60000 65536"/>
                  <a:gd name="T15" fmla="*/ 0 w 124"/>
                  <a:gd name="T16" fmla="*/ 0 h 219"/>
                  <a:gd name="T17" fmla="*/ 124 w 124"/>
                  <a:gd name="T18" fmla="*/ 219 h 219"/>
                </a:gdLst>
                <a:ahLst/>
                <a:cxnLst>
                  <a:cxn ang="T10">
                    <a:pos x="T0" y="T1"/>
                  </a:cxn>
                  <a:cxn ang="T11">
                    <a:pos x="T2" y="T3"/>
                  </a:cxn>
                  <a:cxn ang="T12">
                    <a:pos x="T4" y="T5"/>
                  </a:cxn>
                  <a:cxn ang="T13">
                    <a:pos x="T6" y="T7"/>
                  </a:cxn>
                  <a:cxn ang="T14">
                    <a:pos x="T8" y="T9"/>
                  </a:cxn>
                </a:cxnLst>
                <a:rect l="T15" t="T16" r="T17" b="T18"/>
                <a:pathLst>
                  <a:path w="124" h="219">
                    <a:moveTo>
                      <a:pt x="1" y="0"/>
                    </a:moveTo>
                    <a:lnTo>
                      <a:pt x="1" y="0"/>
                    </a:lnTo>
                    <a:lnTo>
                      <a:pt x="124" y="109"/>
                    </a:lnTo>
                    <a:lnTo>
                      <a:pt x="0" y="219"/>
                    </a:lnTo>
                    <a:lnTo>
                      <a:pt x="1" y="0"/>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46" name="Freeform 61"/>
              <p:cNvSpPr/>
              <p:nvPr/>
            </p:nvSpPr>
            <p:spPr bwMode="auto">
              <a:xfrm>
                <a:off x="-1648328" y="3103130"/>
                <a:ext cx="124677" cy="74757"/>
              </a:xfrm>
              <a:custGeom>
                <a:avLst/>
                <a:gdLst>
                  <a:gd name="T0" fmla="*/ 2147483647 w 266"/>
                  <a:gd name="T1" fmla="*/ 2147483647 h 158"/>
                  <a:gd name="T2" fmla="*/ 2147483647 w 266"/>
                  <a:gd name="T3" fmla="*/ 2147483647 h 158"/>
                  <a:gd name="T4" fmla="*/ 0 w 266"/>
                  <a:gd name="T5" fmla="*/ 2147483647 h 158"/>
                  <a:gd name="T6" fmla="*/ 2147483647 w 266"/>
                  <a:gd name="T7" fmla="*/ 0 h 158"/>
                  <a:gd name="T8" fmla="*/ 2147483647 w 266"/>
                  <a:gd name="T9" fmla="*/ 2147483647 h 158"/>
                  <a:gd name="T10" fmla="*/ 2147483647 w 266"/>
                  <a:gd name="T11" fmla="*/ 2147483647 h 158"/>
                  <a:gd name="T12" fmla="*/ 0 60000 65536"/>
                  <a:gd name="T13" fmla="*/ 0 60000 65536"/>
                  <a:gd name="T14" fmla="*/ 0 60000 65536"/>
                  <a:gd name="T15" fmla="*/ 0 60000 65536"/>
                  <a:gd name="T16" fmla="*/ 0 60000 65536"/>
                  <a:gd name="T17" fmla="*/ 0 60000 65536"/>
                  <a:gd name="T18" fmla="*/ 0 w 266"/>
                  <a:gd name="T19" fmla="*/ 0 h 158"/>
                  <a:gd name="T20" fmla="*/ 266 w 26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266" h="158">
                    <a:moveTo>
                      <a:pt x="25" y="158"/>
                    </a:moveTo>
                    <a:lnTo>
                      <a:pt x="25" y="158"/>
                    </a:lnTo>
                    <a:lnTo>
                      <a:pt x="0" y="96"/>
                    </a:lnTo>
                    <a:lnTo>
                      <a:pt x="241" y="0"/>
                    </a:lnTo>
                    <a:lnTo>
                      <a:pt x="266" y="62"/>
                    </a:lnTo>
                    <a:lnTo>
                      <a:pt x="25" y="158"/>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47" name="Freeform 62"/>
              <p:cNvSpPr/>
              <p:nvPr/>
            </p:nvSpPr>
            <p:spPr bwMode="auto">
              <a:xfrm>
                <a:off x="-1571741" y="3079990"/>
                <a:ext cx="73025" cy="96116"/>
              </a:xfrm>
              <a:custGeom>
                <a:avLst/>
                <a:gdLst>
                  <a:gd name="T0" fmla="*/ 0 w 155"/>
                  <a:gd name="T1" fmla="*/ 0 h 203"/>
                  <a:gd name="T2" fmla="*/ 0 w 155"/>
                  <a:gd name="T3" fmla="*/ 0 h 203"/>
                  <a:gd name="T4" fmla="*/ 2147483647 w 155"/>
                  <a:gd name="T5" fmla="*/ 2147483647 h 203"/>
                  <a:gd name="T6" fmla="*/ 2147483647 w 155"/>
                  <a:gd name="T7" fmla="*/ 2147483647 h 203"/>
                  <a:gd name="T8" fmla="*/ 0 w 155"/>
                  <a:gd name="T9" fmla="*/ 0 h 203"/>
                  <a:gd name="T10" fmla="*/ 0 60000 65536"/>
                  <a:gd name="T11" fmla="*/ 0 60000 65536"/>
                  <a:gd name="T12" fmla="*/ 0 60000 65536"/>
                  <a:gd name="T13" fmla="*/ 0 60000 65536"/>
                  <a:gd name="T14" fmla="*/ 0 60000 65536"/>
                  <a:gd name="T15" fmla="*/ 0 w 155"/>
                  <a:gd name="T16" fmla="*/ 0 h 203"/>
                  <a:gd name="T17" fmla="*/ 155 w 155"/>
                  <a:gd name="T18" fmla="*/ 203 h 203"/>
                </a:gdLst>
                <a:ahLst/>
                <a:cxnLst>
                  <a:cxn ang="T10">
                    <a:pos x="T0" y="T1"/>
                  </a:cxn>
                  <a:cxn ang="T11">
                    <a:pos x="T2" y="T3"/>
                  </a:cxn>
                  <a:cxn ang="T12">
                    <a:pos x="T4" y="T5"/>
                  </a:cxn>
                  <a:cxn ang="T13">
                    <a:pos x="T6" y="T7"/>
                  </a:cxn>
                  <a:cxn ang="T14">
                    <a:pos x="T8" y="T9"/>
                  </a:cxn>
                </a:cxnLst>
                <a:rect l="T15" t="T16" r="T17" b="T18"/>
                <a:pathLst>
                  <a:path w="155" h="203">
                    <a:moveTo>
                      <a:pt x="0" y="0"/>
                    </a:moveTo>
                    <a:lnTo>
                      <a:pt x="0" y="0"/>
                    </a:lnTo>
                    <a:lnTo>
                      <a:pt x="155" y="56"/>
                    </a:lnTo>
                    <a:lnTo>
                      <a:pt x="81" y="203"/>
                    </a:lnTo>
                    <a:lnTo>
                      <a:pt x="0" y="0"/>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48" name="Freeform 63"/>
              <p:cNvSpPr/>
              <p:nvPr/>
            </p:nvSpPr>
            <p:spPr bwMode="auto">
              <a:xfrm>
                <a:off x="-1648328" y="3284682"/>
                <a:ext cx="124677" cy="74757"/>
              </a:xfrm>
              <a:custGeom>
                <a:avLst/>
                <a:gdLst>
                  <a:gd name="T0" fmla="*/ 2147483647 w 266"/>
                  <a:gd name="T1" fmla="*/ 2147483647 h 158"/>
                  <a:gd name="T2" fmla="*/ 2147483647 w 266"/>
                  <a:gd name="T3" fmla="*/ 2147483647 h 158"/>
                  <a:gd name="T4" fmla="*/ 0 w 266"/>
                  <a:gd name="T5" fmla="*/ 2147483647 h 158"/>
                  <a:gd name="T6" fmla="*/ 2147483647 w 266"/>
                  <a:gd name="T7" fmla="*/ 0 h 158"/>
                  <a:gd name="T8" fmla="*/ 2147483647 w 266"/>
                  <a:gd name="T9" fmla="*/ 2147483647 h 158"/>
                  <a:gd name="T10" fmla="*/ 2147483647 w 266"/>
                  <a:gd name="T11" fmla="*/ 2147483647 h 158"/>
                  <a:gd name="T12" fmla="*/ 0 60000 65536"/>
                  <a:gd name="T13" fmla="*/ 0 60000 65536"/>
                  <a:gd name="T14" fmla="*/ 0 60000 65536"/>
                  <a:gd name="T15" fmla="*/ 0 60000 65536"/>
                  <a:gd name="T16" fmla="*/ 0 60000 65536"/>
                  <a:gd name="T17" fmla="*/ 0 60000 65536"/>
                  <a:gd name="T18" fmla="*/ 0 w 266"/>
                  <a:gd name="T19" fmla="*/ 0 h 158"/>
                  <a:gd name="T20" fmla="*/ 266 w 26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266" h="158">
                    <a:moveTo>
                      <a:pt x="241" y="158"/>
                    </a:moveTo>
                    <a:lnTo>
                      <a:pt x="241" y="158"/>
                    </a:lnTo>
                    <a:lnTo>
                      <a:pt x="0" y="62"/>
                    </a:lnTo>
                    <a:lnTo>
                      <a:pt x="25" y="0"/>
                    </a:lnTo>
                    <a:lnTo>
                      <a:pt x="266" y="96"/>
                    </a:lnTo>
                    <a:lnTo>
                      <a:pt x="241" y="158"/>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49" name="Freeform 64"/>
              <p:cNvSpPr/>
              <p:nvPr/>
            </p:nvSpPr>
            <p:spPr bwMode="auto">
              <a:xfrm>
                <a:off x="-1571741" y="3288242"/>
                <a:ext cx="73025" cy="96116"/>
              </a:xfrm>
              <a:custGeom>
                <a:avLst/>
                <a:gdLst>
                  <a:gd name="T0" fmla="*/ 0 w 155"/>
                  <a:gd name="T1" fmla="*/ 2147483647 h 203"/>
                  <a:gd name="T2" fmla="*/ 0 w 155"/>
                  <a:gd name="T3" fmla="*/ 2147483647 h 203"/>
                  <a:gd name="T4" fmla="*/ 2147483647 w 155"/>
                  <a:gd name="T5" fmla="*/ 2147483647 h 203"/>
                  <a:gd name="T6" fmla="*/ 2147483647 w 155"/>
                  <a:gd name="T7" fmla="*/ 0 h 203"/>
                  <a:gd name="T8" fmla="*/ 0 w 155"/>
                  <a:gd name="T9" fmla="*/ 2147483647 h 203"/>
                  <a:gd name="T10" fmla="*/ 0 60000 65536"/>
                  <a:gd name="T11" fmla="*/ 0 60000 65536"/>
                  <a:gd name="T12" fmla="*/ 0 60000 65536"/>
                  <a:gd name="T13" fmla="*/ 0 60000 65536"/>
                  <a:gd name="T14" fmla="*/ 0 60000 65536"/>
                  <a:gd name="T15" fmla="*/ 0 w 155"/>
                  <a:gd name="T16" fmla="*/ 0 h 203"/>
                  <a:gd name="T17" fmla="*/ 155 w 155"/>
                  <a:gd name="T18" fmla="*/ 203 h 203"/>
                </a:gdLst>
                <a:ahLst/>
                <a:cxnLst>
                  <a:cxn ang="T10">
                    <a:pos x="T0" y="T1"/>
                  </a:cxn>
                  <a:cxn ang="T11">
                    <a:pos x="T2" y="T3"/>
                  </a:cxn>
                  <a:cxn ang="T12">
                    <a:pos x="T4" y="T5"/>
                  </a:cxn>
                  <a:cxn ang="T13">
                    <a:pos x="T6" y="T7"/>
                  </a:cxn>
                  <a:cxn ang="T14">
                    <a:pos x="T8" y="T9"/>
                  </a:cxn>
                </a:cxnLst>
                <a:rect l="T15" t="T16" r="T17" b="T18"/>
                <a:pathLst>
                  <a:path w="155" h="203">
                    <a:moveTo>
                      <a:pt x="0" y="203"/>
                    </a:moveTo>
                    <a:lnTo>
                      <a:pt x="0" y="203"/>
                    </a:lnTo>
                    <a:lnTo>
                      <a:pt x="155" y="147"/>
                    </a:lnTo>
                    <a:lnTo>
                      <a:pt x="81" y="0"/>
                    </a:lnTo>
                    <a:lnTo>
                      <a:pt x="0" y="203"/>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50" name="Freeform 65"/>
              <p:cNvSpPr/>
              <p:nvPr/>
            </p:nvSpPr>
            <p:spPr bwMode="auto">
              <a:xfrm>
                <a:off x="-1970707" y="3206365"/>
                <a:ext cx="167423" cy="49838"/>
              </a:xfrm>
              <a:custGeom>
                <a:avLst/>
                <a:gdLst>
                  <a:gd name="T0" fmla="*/ 2147483647 w 356"/>
                  <a:gd name="T1" fmla="*/ 2147483647 h 107"/>
                  <a:gd name="T2" fmla="*/ 2147483647 w 356"/>
                  <a:gd name="T3" fmla="*/ 2147483647 h 107"/>
                  <a:gd name="T4" fmla="*/ 0 w 356"/>
                  <a:gd name="T5" fmla="*/ 2147483647 h 107"/>
                  <a:gd name="T6" fmla="*/ 0 w 356"/>
                  <a:gd name="T7" fmla="*/ 0 h 107"/>
                  <a:gd name="T8" fmla="*/ 2147483647 w 356"/>
                  <a:gd name="T9" fmla="*/ 2147483647 h 107"/>
                  <a:gd name="T10" fmla="*/ 2147483647 w 356"/>
                  <a:gd name="T11" fmla="*/ 2147483647 h 107"/>
                  <a:gd name="T12" fmla="*/ 0 60000 65536"/>
                  <a:gd name="T13" fmla="*/ 0 60000 65536"/>
                  <a:gd name="T14" fmla="*/ 0 60000 65536"/>
                  <a:gd name="T15" fmla="*/ 0 60000 65536"/>
                  <a:gd name="T16" fmla="*/ 0 60000 65536"/>
                  <a:gd name="T17" fmla="*/ 0 60000 65536"/>
                  <a:gd name="T18" fmla="*/ 0 w 356"/>
                  <a:gd name="T19" fmla="*/ 0 h 107"/>
                  <a:gd name="T20" fmla="*/ 356 w 356"/>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356" h="107">
                    <a:moveTo>
                      <a:pt x="356" y="107"/>
                    </a:moveTo>
                    <a:lnTo>
                      <a:pt x="356" y="107"/>
                    </a:lnTo>
                    <a:lnTo>
                      <a:pt x="0" y="107"/>
                    </a:lnTo>
                    <a:lnTo>
                      <a:pt x="0" y="0"/>
                    </a:lnTo>
                    <a:lnTo>
                      <a:pt x="356" y="1"/>
                    </a:lnTo>
                    <a:lnTo>
                      <a:pt x="356" y="107"/>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51" name="Freeform 66"/>
              <p:cNvSpPr/>
              <p:nvPr/>
            </p:nvSpPr>
            <p:spPr bwMode="auto">
              <a:xfrm>
                <a:off x="-1838905" y="3156527"/>
                <a:ext cx="85493" cy="149514"/>
              </a:xfrm>
              <a:custGeom>
                <a:avLst/>
                <a:gdLst>
                  <a:gd name="T0" fmla="*/ 0 w 180"/>
                  <a:gd name="T1" fmla="*/ 0 h 318"/>
                  <a:gd name="T2" fmla="*/ 0 w 180"/>
                  <a:gd name="T3" fmla="*/ 0 h 318"/>
                  <a:gd name="T4" fmla="*/ 2147483647 w 180"/>
                  <a:gd name="T5" fmla="*/ 2147483647 h 318"/>
                  <a:gd name="T6" fmla="*/ 0 w 180"/>
                  <a:gd name="T7" fmla="*/ 2147483647 h 318"/>
                  <a:gd name="T8" fmla="*/ 0 w 180"/>
                  <a:gd name="T9" fmla="*/ 0 h 318"/>
                  <a:gd name="T10" fmla="*/ 0 60000 65536"/>
                  <a:gd name="T11" fmla="*/ 0 60000 65536"/>
                  <a:gd name="T12" fmla="*/ 0 60000 65536"/>
                  <a:gd name="T13" fmla="*/ 0 60000 65536"/>
                  <a:gd name="T14" fmla="*/ 0 60000 65536"/>
                  <a:gd name="T15" fmla="*/ 0 w 180"/>
                  <a:gd name="T16" fmla="*/ 0 h 318"/>
                  <a:gd name="T17" fmla="*/ 180 w 180"/>
                  <a:gd name="T18" fmla="*/ 318 h 318"/>
                </a:gdLst>
                <a:ahLst/>
                <a:cxnLst>
                  <a:cxn ang="T10">
                    <a:pos x="T0" y="T1"/>
                  </a:cxn>
                  <a:cxn ang="T11">
                    <a:pos x="T2" y="T3"/>
                  </a:cxn>
                  <a:cxn ang="T12">
                    <a:pos x="T4" y="T5"/>
                  </a:cxn>
                  <a:cxn ang="T13">
                    <a:pos x="T6" y="T7"/>
                  </a:cxn>
                  <a:cxn ang="T14">
                    <a:pos x="T8" y="T9"/>
                  </a:cxn>
                </a:cxnLst>
                <a:rect l="T15" t="T16" r="T17" b="T18"/>
                <a:pathLst>
                  <a:path w="180" h="318">
                    <a:moveTo>
                      <a:pt x="0" y="0"/>
                    </a:moveTo>
                    <a:lnTo>
                      <a:pt x="0" y="0"/>
                    </a:lnTo>
                    <a:lnTo>
                      <a:pt x="180" y="159"/>
                    </a:lnTo>
                    <a:lnTo>
                      <a:pt x="0" y="318"/>
                    </a:lnTo>
                    <a:lnTo>
                      <a:pt x="0" y="0"/>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52" name="Freeform 67"/>
              <p:cNvSpPr/>
              <p:nvPr/>
            </p:nvSpPr>
            <p:spPr bwMode="auto">
              <a:xfrm>
                <a:off x="-1735602" y="3133388"/>
                <a:ext cx="51652" cy="194012"/>
              </a:xfrm>
              <a:custGeom>
                <a:avLst/>
                <a:gdLst>
                  <a:gd name="T0" fmla="*/ 2147483647 w 108"/>
                  <a:gd name="T1" fmla="*/ 2147483647 h 412"/>
                  <a:gd name="T2" fmla="*/ 2147483647 w 108"/>
                  <a:gd name="T3" fmla="*/ 2147483647 h 412"/>
                  <a:gd name="T4" fmla="*/ 2147483647 w 108"/>
                  <a:gd name="T5" fmla="*/ 2147483647 h 412"/>
                  <a:gd name="T6" fmla="*/ 2147483647 w 108"/>
                  <a:gd name="T7" fmla="*/ 2147483647 h 412"/>
                  <a:gd name="T8" fmla="*/ 0 w 108"/>
                  <a:gd name="T9" fmla="*/ 2147483647 h 412"/>
                  <a:gd name="T10" fmla="*/ 0 w 108"/>
                  <a:gd name="T11" fmla="*/ 2147483647 h 412"/>
                  <a:gd name="T12" fmla="*/ 2147483647 w 108"/>
                  <a:gd name="T13" fmla="*/ 0 h 412"/>
                  <a:gd name="T14" fmla="*/ 2147483647 w 108"/>
                  <a:gd name="T15" fmla="*/ 0 h 412"/>
                  <a:gd name="T16" fmla="*/ 2147483647 w 108"/>
                  <a:gd name="T17" fmla="*/ 2147483647 h 412"/>
                  <a:gd name="T18" fmla="*/ 2147483647 w 108"/>
                  <a:gd name="T19" fmla="*/ 2147483647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8"/>
                  <a:gd name="T31" fmla="*/ 0 h 412"/>
                  <a:gd name="T32" fmla="*/ 108 w 108"/>
                  <a:gd name="T33" fmla="*/ 412 h 4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8" h="412">
                    <a:moveTo>
                      <a:pt x="108" y="372"/>
                    </a:moveTo>
                    <a:lnTo>
                      <a:pt x="108" y="372"/>
                    </a:lnTo>
                    <a:cubicBezTo>
                      <a:pt x="108" y="394"/>
                      <a:pt x="87" y="412"/>
                      <a:pt x="60" y="412"/>
                    </a:cubicBezTo>
                    <a:lnTo>
                      <a:pt x="47" y="412"/>
                    </a:lnTo>
                    <a:cubicBezTo>
                      <a:pt x="21" y="412"/>
                      <a:pt x="0" y="394"/>
                      <a:pt x="0" y="372"/>
                    </a:cubicBezTo>
                    <a:lnTo>
                      <a:pt x="0" y="40"/>
                    </a:lnTo>
                    <a:cubicBezTo>
                      <a:pt x="0" y="18"/>
                      <a:pt x="21" y="0"/>
                      <a:pt x="47" y="0"/>
                    </a:cubicBezTo>
                    <a:lnTo>
                      <a:pt x="60" y="0"/>
                    </a:lnTo>
                    <a:cubicBezTo>
                      <a:pt x="87" y="0"/>
                      <a:pt x="108" y="18"/>
                      <a:pt x="108" y="40"/>
                    </a:cubicBezTo>
                    <a:lnTo>
                      <a:pt x="108" y="372"/>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grpSp>
      </p:grpSp>
      <p:sp>
        <p:nvSpPr>
          <p:cNvPr id="53" name="TextBox 31"/>
          <p:cNvSpPr txBox="1"/>
          <p:nvPr/>
        </p:nvSpPr>
        <p:spPr>
          <a:xfrm>
            <a:off x="7343977" y="4613829"/>
            <a:ext cx="2881500" cy="672984"/>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smtClean="0">
                <a:latin typeface="Arial" panose="020B0604020202020204" pitchFamily="34" charset="0"/>
                <a:ea typeface="微软雅黑" panose="020B0503020204020204" pitchFamily="34" charset="-122"/>
                <a:cs typeface="Arial" panose="020B0604020202020204" pitchFamily="34" charset="0"/>
              </a:rPr>
              <a:t>安全可靠</a:t>
            </a:r>
            <a:endParaRPr lang="en-US" altLang="zh-CN" sz="2400" b="1"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54" name="矩形 53"/>
          <p:cNvSpPr/>
          <p:nvPr/>
        </p:nvSpPr>
        <p:spPr>
          <a:xfrm>
            <a:off x="6026396" y="5303233"/>
            <a:ext cx="5446467" cy="815650"/>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安全、可供应：</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采用华为全自研计算芯片，整</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机器件全国产化</a:t>
            </a:r>
            <a:endParaRPr lang="en-US" altLang="zh-CN" sz="1500" b="1" dirty="0" smtClean="0">
              <a:solidFill>
                <a:srgbClr val="EEECE1">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defTabSz="914400" fontAlgn="base">
              <a:lnSpc>
                <a:spcPct val="150000"/>
              </a:lnSpc>
              <a:spcBef>
                <a:spcPct val="0"/>
              </a:spcBef>
              <a:spcAft>
                <a:spcPct val="0"/>
              </a:spcAft>
            </a:pPr>
            <a:r>
              <a:rPr lang="zh-CN" altLang="en-US" sz="1500" b="1" dirty="0" smtClean="0">
                <a:latin typeface="微软雅黑" panose="020B0503020204020204" pitchFamily="34" charset="-122"/>
                <a:ea typeface="微软雅黑" panose="020B0503020204020204" pitchFamily="34" charset="-122"/>
                <a:cs typeface="Arial" panose="020B0604020202020204" pitchFamily="34" charset="0"/>
              </a:rPr>
              <a:t>可靠与质量保障</a:t>
            </a:r>
            <a:r>
              <a:rPr lang="zh-CN" altLang="en-US" sz="150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减振、散热等</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高可靠设计</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；质量</a:t>
            </a:r>
            <a:r>
              <a:rPr lang="zh-CN" altLang="en-US" sz="1500" dirty="0">
                <a:solidFill>
                  <a:srgbClr val="575757"/>
                </a:solidFill>
                <a:latin typeface="微软雅黑" panose="020B0503020204020204" pitchFamily="34" charset="-122"/>
                <a:ea typeface="微软雅黑" panose="020B0503020204020204" pitchFamily="34" charset="-122"/>
                <a:cs typeface="Arial" panose="020B0604020202020204" pitchFamily="34" charset="0"/>
              </a:rPr>
              <a:t>流程</a:t>
            </a:r>
            <a:r>
              <a:rPr lang="zh-CN" altLang="en-US"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rPr>
              <a:t>与测试</a:t>
            </a:r>
            <a:endParaRPr lang="en-US" altLang="zh-CN" sz="1500" dirty="0" smtClean="0">
              <a:solidFill>
                <a:srgbClr val="575757"/>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 name="直接连接符 54"/>
          <p:cNvCxnSpPr/>
          <p:nvPr/>
        </p:nvCxnSpPr>
        <p:spPr>
          <a:xfrm flipV="1">
            <a:off x="6780867" y="5254661"/>
            <a:ext cx="4562375"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grpSp>
        <p:nvGrpSpPr>
          <p:cNvPr id="56" name="组合 55"/>
          <p:cNvGrpSpPr/>
          <p:nvPr/>
        </p:nvGrpSpPr>
        <p:grpSpPr>
          <a:xfrm>
            <a:off x="5162461" y="5181668"/>
            <a:ext cx="953886" cy="953635"/>
            <a:chOff x="-2084643" y="915261"/>
            <a:chExt cx="953886" cy="953635"/>
          </a:xfrm>
        </p:grpSpPr>
        <p:grpSp>
          <p:nvGrpSpPr>
            <p:cNvPr id="57" name="组合 56"/>
            <p:cNvGrpSpPr/>
            <p:nvPr/>
          </p:nvGrpSpPr>
          <p:grpSpPr>
            <a:xfrm>
              <a:off x="-1735975" y="1246300"/>
              <a:ext cx="256551" cy="291557"/>
              <a:chOff x="-1673592" y="2247685"/>
              <a:chExt cx="256551" cy="291557"/>
            </a:xfrm>
          </p:grpSpPr>
          <p:sp>
            <p:nvSpPr>
              <p:cNvPr id="59" name="Freeform 166"/>
              <p:cNvSpPr>
                <a:spLocks noEditPoints="1"/>
              </p:cNvSpPr>
              <p:nvPr/>
            </p:nvSpPr>
            <p:spPr bwMode="auto">
              <a:xfrm>
                <a:off x="-1673592" y="2356130"/>
                <a:ext cx="256551" cy="183112"/>
              </a:xfrm>
              <a:custGeom>
                <a:avLst/>
                <a:gdLst>
                  <a:gd name="T0" fmla="*/ 2147483647 w 546"/>
                  <a:gd name="T1" fmla="*/ 2147483647 h 388"/>
                  <a:gd name="T2" fmla="*/ 2147483647 w 546"/>
                  <a:gd name="T3" fmla="*/ 2147483647 h 388"/>
                  <a:gd name="T4" fmla="*/ 2147483647 w 546"/>
                  <a:gd name="T5" fmla="*/ 2147483647 h 388"/>
                  <a:gd name="T6" fmla="*/ 2147483647 w 546"/>
                  <a:gd name="T7" fmla="*/ 2147483647 h 388"/>
                  <a:gd name="T8" fmla="*/ 2147483647 w 546"/>
                  <a:gd name="T9" fmla="*/ 2147483647 h 388"/>
                  <a:gd name="T10" fmla="*/ 2147483647 w 546"/>
                  <a:gd name="T11" fmla="*/ 2147483647 h 388"/>
                  <a:gd name="T12" fmla="*/ 2147483647 w 546"/>
                  <a:gd name="T13" fmla="*/ 2147483647 h 388"/>
                  <a:gd name="T14" fmla="*/ 2147483647 w 546"/>
                  <a:gd name="T15" fmla="*/ 2147483647 h 388"/>
                  <a:gd name="T16" fmla="*/ 2147483647 w 546"/>
                  <a:gd name="T17" fmla="*/ 2147483647 h 388"/>
                  <a:gd name="T18" fmla="*/ 2147483647 w 546"/>
                  <a:gd name="T19" fmla="*/ 2147483647 h 388"/>
                  <a:gd name="T20" fmla="*/ 2147483647 w 546"/>
                  <a:gd name="T21" fmla="*/ 2147483647 h 388"/>
                  <a:gd name="T22" fmla="*/ 0 w 546"/>
                  <a:gd name="T23" fmla="*/ 2147483647 h 388"/>
                  <a:gd name="T24" fmla="*/ 0 w 546"/>
                  <a:gd name="T25" fmla="*/ 2147483647 h 388"/>
                  <a:gd name="T26" fmla="*/ 2147483647 w 546"/>
                  <a:gd name="T27" fmla="*/ 0 h 388"/>
                  <a:gd name="T28" fmla="*/ 2147483647 w 546"/>
                  <a:gd name="T29" fmla="*/ 0 h 388"/>
                  <a:gd name="T30" fmla="*/ 2147483647 w 546"/>
                  <a:gd name="T31" fmla="*/ 2147483647 h 388"/>
                  <a:gd name="T32" fmla="*/ 2147483647 w 546"/>
                  <a:gd name="T33" fmla="*/ 2147483647 h 388"/>
                  <a:gd name="T34" fmla="*/ 2147483647 w 546"/>
                  <a:gd name="T35" fmla="*/ 2147483647 h 3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6"/>
                  <a:gd name="T55" fmla="*/ 0 h 388"/>
                  <a:gd name="T56" fmla="*/ 546 w 546"/>
                  <a:gd name="T57" fmla="*/ 388 h 3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6" h="388">
                    <a:moveTo>
                      <a:pt x="53" y="335"/>
                    </a:moveTo>
                    <a:lnTo>
                      <a:pt x="53" y="335"/>
                    </a:lnTo>
                    <a:lnTo>
                      <a:pt x="493" y="335"/>
                    </a:lnTo>
                    <a:lnTo>
                      <a:pt x="493" y="53"/>
                    </a:lnTo>
                    <a:cubicBezTo>
                      <a:pt x="493" y="54"/>
                      <a:pt x="492" y="53"/>
                      <a:pt x="490" y="53"/>
                    </a:cubicBezTo>
                    <a:lnTo>
                      <a:pt x="56" y="53"/>
                    </a:lnTo>
                    <a:cubicBezTo>
                      <a:pt x="54" y="53"/>
                      <a:pt x="53" y="54"/>
                      <a:pt x="53" y="54"/>
                    </a:cubicBezTo>
                    <a:lnTo>
                      <a:pt x="53" y="335"/>
                    </a:lnTo>
                    <a:close/>
                    <a:moveTo>
                      <a:pt x="519" y="388"/>
                    </a:moveTo>
                    <a:lnTo>
                      <a:pt x="519" y="388"/>
                    </a:lnTo>
                    <a:lnTo>
                      <a:pt x="26" y="388"/>
                    </a:lnTo>
                    <a:cubicBezTo>
                      <a:pt x="12" y="388"/>
                      <a:pt x="0" y="376"/>
                      <a:pt x="0" y="361"/>
                    </a:cubicBezTo>
                    <a:lnTo>
                      <a:pt x="0" y="53"/>
                    </a:lnTo>
                    <a:cubicBezTo>
                      <a:pt x="0" y="24"/>
                      <a:pt x="25" y="0"/>
                      <a:pt x="56" y="0"/>
                    </a:cubicBezTo>
                    <a:lnTo>
                      <a:pt x="490" y="0"/>
                    </a:lnTo>
                    <a:cubicBezTo>
                      <a:pt x="521" y="0"/>
                      <a:pt x="546" y="24"/>
                      <a:pt x="546" y="53"/>
                    </a:cubicBezTo>
                    <a:lnTo>
                      <a:pt x="546" y="361"/>
                    </a:lnTo>
                    <a:cubicBezTo>
                      <a:pt x="546" y="376"/>
                      <a:pt x="534" y="388"/>
                      <a:pt x="519" y="388"/>
                    </a:cubicBez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60" name="Freeform 167"/>
              <p:cNvSpPr/>
              <p:nvPr/>
            </p:nvSpPr>
            <p:spPr bwMode="auto">
              <a:xfrm>
                <a:off x="-1620144" y="2247685"/>
                <a:ext cx="149655" cy="112001"/>
              </a:xfrm>
              <a:custGeom>
                <a:avLst/>
                <a:gdLst>
                  <a:gd name="T0" fmla="*/ 2147483647 w 316"/>
                  <a:gd name="T1" fmla="*/ 2147483647 h 239"/>
                  <a:gd name="T2" fmla="*/ 2147483647 w 316"/>
                  <a:gd name="T3" fmla="*/ 2147483647 h 239"/>
                  <a:gd name="T4" fmla="*/ 2147483647 w 316"/>
                  <a:gd name="T5" fmla="*/ 2147483647 h 239"/>
                  <a:gd name="T6" fmla="*/ 2147483647 w 316"/>
                  <a:gd name="T7" fmla="*/ 2147483647 h 239"/>
                  <a:gd name="T8" fmla="*/ 2147483647 w 316"/>
                  <a:gd name="T9" fmla="*/ 2147483647 h 239"/>
                  <a:gd name="T10" fmla="*/ 2147483647 w 316"/>
                  <a:gd name="T11" fmla="*/ 2147483647 h 239"/>
                  <a:gd name="T12" fmla="*/ 2147483647 w 316"/>
                  <a:gd name="T13" fmla="*/ 2147483647 h 239"/>
                  <a:gd name="T14" fmla="*/ 0 w 316"/>
                  <a:gd name="T15" fmla="*/ 2147483647 h 239"/>
                  <a:gd name="T16" fmla="*/ 0 w 316"/>
                  <a:gd name="T17" fmla="*/ 2147483647 h 239"/>
                  <a:gd name="T18" fmla="*/ 2147483647 w 316"/>
                  <a:gd name="T19" fmla="*/ 0 h 239"/>
                  <a:gd name="T20" fmla="*/ 2147483647 w 316"/>
                  <a:gd name="T21" fmla="*/ 2147483647 h 239"/>
                  <a:gd name="T22" fmla="*/ 2147483647 w 316"/>
                  <a:gd name="T23" fmla="*/ 2147483647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
                  <a:gd name="T37" fmla="*/ 0 h 239"/>
                  <a:gd name="T38" fmla="*/ 316 w 316"/>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 h="239">
                    <a:moveTo>
                      <a:pt x="316" y="239"/>
                    </a:moveTo>
                    <a:lnTo>
                      <a:pt x="316" y="239"/>
                    </a:lnTo>
                    <a:lnTo>
                      <a:pt x="263" y="239"/>
                    </a:lnTo>
                    <a:lnTo>
                      <a:pt x="263" y="158"/>
                    </a:lnTo>
                    <a:cubicBezTo>
                      <a:pt x="263" y="100"/>
                      <a:pt x="216" y="53"/>
                      <a:pt x="158" y="53"/>
                    </a:cubicBezTo>
                    <a:cubicBezTo>
                      <a:pt x="100" y="53"/>
                      <a:pt x="53" y="100"/>
                      <a:pt x="53" y="158"/>
                    </a:cubicBezTo>
                    <a:lnTo>
                      <a:pt x="53" y="239"/>
                    </a:lnTo>
                    <a:lnTo>
                      <a:pt x="0" y="239"/>
                    </a:lnTo>
                    <a:lnTo>
                      <a:pt x="0" y="158"/>
                    </a:lnTo>
                    <a:cubicBezTo>
                      <a:pt x="0" y="71"/>
                      <a:pt x="71" y="0"/>
                      <a:pt x="158" y="0"/>
                    </a:cubicBezTo>
                    <a:cubicBezTo>
                      <a:pt x="245" y="0"/>
                      <a:pt x="316" y="71"/>
                      <a:pt x="316" y="158"/>
                    </a:cubicBezTo>
                    <a:lnTo>
                      <a:pt x="316" y="239"/>
                    </a:ln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sp>
            <p:nvSpPr>
              <p:cNvPr id="61" name="Freeform 168"/>
              <p:cNvSpPr/>
              <p:nvPr/>
            </p:nvSpPr>
            <p:spPr bwMode="auto">
              <a:xfrm>
                <a:off x="-1572042" y="2413019"/>
                <a:ext cx="53448" cy="76445"/>
              </a:xfrm>
              <a:custGeom>
                <a:avLst/>
                <a:gdLst>
                  <a:gd name="T0" fmla="*/ 2147483647 w 116"/>
                  <a:gd name="T1" fmla="*/ 2147483647 h 161"/>
                  <a:gd name="T2" fmla="*/ 2147483647 w 116"/>
                  <a:gd name="T3" fmla="*/ 2147483647 h 161"/>
                  <a:gd name="T4" fmla="*/ 2147483647 w 116"/>
                  <a:gd name="T5" fmla="*/ 0 h 161"/>
                  <a:gd name="T6" fmla="*/ 0 w 116"/>
                  <a:gd name="T7" fmla="*/ 2147483647 h 161"/>
                  <a:gd name="T8" fmla="*/ 2147483647 w 116"/>
                  <a:gd name="T9" fmla="*/ 2147483647 h 161"/>
                  <a:gd name="T10" fmla="*/ 2147483647 w 116"/>
                  <a:gd name="T11" fmla="*/ 2147483647 h 161"/>
                  <a:gd name="T12" fmla="*/ 2147483647 w 116"/>
                  <a:gd name="T13" fmla="*/ 2147483647 h 161"/>
                  <a:gd name="T14" fmla="*/ 2147483647 w 116"/>
                  <a:gd name="T15" fmla="*/ 2147483647 h 161"/>
                  <a:gd name="T16" fmla="*/ 2147483647 w 116"/>
                  <a:gd name="T17" fmla="*/ 2147483647 h 161"/>
                  <a:gd name="T18" fmla="*/ 2147483647 w 116"/>
                  <a:gd name="T19" fmla="*/ 2147483647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61"/>
                  <a:gd name="T32" fmla="*/ 116 w 116"/>
                  <a:gd name="T33" fmla="*/ 161 h 1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61">
                    <a:moveTo>
                      <a:pt x="116" y="58"/>
                    </a:moveTo>
                    <a:lnTo>
                      <a:pt x="116" y="58"/>
                    </a:lnTo>
                    <a:cubicBezTo>
                      <a:pt x="116" y="26"/>
                      <a:pt x="90" y="0"/>
                      <a:pt x="58" y="0"/>
                    </a:cubicBezTo>
                    <a:cubicBezTo>
                      <a:pt x="26" y="0"/>
                      <a:pt x="0" y="26"/>
                      <a:pt x="0" y="58"/>
                    </a:cubicBezTo>
                    <a:cubicBezTo>
                      <a:pt x="0" y="80"/>
                      <a:pt x="12" y="99"/>
                      <a:pt x="30" y="109"/>
                    </a:cubicBezTo>
                    <a:lnTo>
                      <a:pt x="30" y="133"/>
                    </a:lnTo>
                    <a:cubicBezTo>
                      <a:pt x="30" y="149"/>
                      <a:pt x="43" y="161"/>
                      <a:pt x="59" y="161"/>
                    </a:cubicBezTo>
                    <a:cubicBezTo>
                      <a:pt x="74" y="161"/>
                      <a:pt x="87" y="149"/>
                      <a:pt x="87" y="133"/>
                    </a:cubicBezTo>
                    <a:lnTo>
                      <a:pt x="87" y="108"/>
                    </a:lnTo>
                    <a:cubicBezTo>
                      <a:pt x="104" y="98"/>
                      <a:pt x="116" y="80"/>
                      <a:pt x="116" y="58"/>
                    </a:cubicBezTo>
                    <a:close/>
                  </a:path>
                </a:pathLst>
              </a:custGeom>
              <a:solidFill>
                <a:srgbClr val="0070C0"/>
              </a:solidFill>
              <a:ln w="0">
                <a:noFill/>
                <a:round/>
              </a:ln>
            </p:spPr>
            <p:txBody>
              <a:bodyPr/>
              <a:lstStyle/>
              <a:p>
                <a:pPr defTabSz="914400" fontAlgn="base">
                  <a:spcBef>
                    <a:spcPct val="0"/>
                  </a:spcBef>
                  <a:spcAft>
                    <a:spcPct val="0"/>
                  </a:spcAft>
                </a:pPr>
                <a:endParaRPr lang="zh-CN" altLang="en-US">
                  <a:solidFill>
                    <a:prstClr val="black"/>
                  </a:solidFill>
                  <a:ea typeface="宋体" panose="02010600030101010101" pitchFamily="2" charset="-122"/>
                </a:endParaRPr>
              </a:p>
            </p:txBody>
          </p:sp>
        </p:grpSp>
        <p:pic>
          <p:nvPicPr>
            <p:cNvPr id="58" name="pasted-image.pdf"/>
            <p:cNvPicPr>
              <a:picLocks noChangeAspect="1"/>
            </p:cNvPicPr>
            <p:nvPr/>
          </p:nvPicPr>
          <p:blipFill>
            <a:blip r:embed="rId2" cstate="print"/>
            <a:stretch>
              <a:fillRect/>
            </a:stretch>
          </p:blipFill>
          <p:spPr>
            <a:xfrm>
              <a:off x="-2084643" y="915261"/>
              <a:ext cx="953886" cy="953635"/>
            </a:xfrm>
            <a:prstGeom prst="rect">
              <a:avLst/>
            </a:prstGeom>
            <a:ln w="3175" cap="flat">
              <a:noFill/>
              <a:miter lim="400000"/>
              <a:headEnd/>
              <a:tailEnd/>
            </a:ln>
            <a:effectLst/>
          </p:spPr>
        </p:pic>
      </p:grpSp>
      <p:grpSp>
        <p:nvGrpSpPr>
          <p:cNvPr id="62" name="组合 61"/>
          <p:cNvGrpSpPr/>
          <p:nvPr/>
        </p:nvGrpSpPr>
        <p:grpSpPr>
          <a:xfrm>
            <a:off x="1455859" y="1654298"/>
            <a:ext cx="3341412" cy="3833872"/>
            <a:chOff x="847222" y="1449942"/>
            <a:chExt cx="3341412" cy="3833872"/>
          </a:xfrm>
        </p:grpSpPr>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496" y="3592128"/>
              <a:ext cx="3007443" cy="1691686"/>
            </a:xfrm>
            <a:prstGeom prst="rect">
              <a:avLst/>
            </a:prstGeom>
          </p:spPr>
        </p:pic>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222" y="1449942"/>
              <a:ext cx="3341412" cy="1879544"/>
            </a:xfrm>
            <a:prstGeom prst="rect">
              <a:avLst/>
            </a:prstGeom>
          </p:spPr>
        </p:pic>
      </p:grpSp>
      <p:sp>
        <p:nvSpPr>
          <p:cNvPr id="65" name="标题 1"/>
          <p:cNvSpPr txBox="1"/>
          <p:nvPr/>
        </p:nvSpPr>
        <p:spPr>
          <a:xfrm>
            <a:off x="2419208" y="3235156"/>
            <a:ext cx="2522925" cy="672156"/>
          </a:xfrm>
          <a:prstGeom prst="rect">
            <a:avLst/>
          </a:prstGeom>
        </p:spPr>
        <p:txBody>
          <a:bodyPr lIns="121963" tIns="60981" rIns="121963" bIns="60981" anchor="ctr"/>
          <a:lstStyle/>
          <a:p>
            <a:pPr defTabSz="1219835">
              <a:spcBef>
                <a:spcPct val="0"/>
              </a:spcBef>
            </a:pPr>
            <a:r>
              <a:rPr lang="en-US" altLang="zh-CN" sz="1600" b="1" dirty="0" smtClean="0">
                <a:solidFill>
                  <a:prstClr val="black"/>
                </a:solidFill>
                <a:latin typeface="+mn-ea"/>
                <a:ea typeface="+mn-ea"/>
              </a:rPr>
              <a:t>2280</a:t>
            </a:r>
            <a:r>
              <a:rPr lang="zh-CN" altLang="en-US" sz="1600" b="1" dirty="0" smtClean="0">
                <a:solidFill>
                  <a:prstClr val="black"/>
                </a:solidFill>
                <a:latin typeface="+mn-ea"/>
                <a:ea typeface="+mn-ea"/>
              </a:rPr>
              <a:t>均衡型</a:t>
            </a:r>
            <a:endParaRPr lang="zh-CN" altLang="en-US" sz="1600" b="1" dirty="0">
              <a:solidFill>
                <a:prstClr val="black"/>
              </a:solidFill>
              <a:latin typeface="+mn-ea"/>
              <a:ea typeface="+mn-ea"/>
            </a:endParaRPr>
          </a:p>
        </p:txBody>
      </p:sp>
      <p:sp>
        <p:nvSpPr>
          <p:cNvPr id="66" name="标题 1"/>
          <p:cNvSpPr txBox="1"/>
          <p:nvPr/>
        </p:nvSpPr>
        <p:spPr>
          <a:xfrm>
            <a:off x="2410395" y="5254661"/>
            <a:ext cx="2522925" cy="672156"/>
          </a:xfrm>
          <a:prstGeom prst="rect">
            <a:avLst/>
          </a:prstGeom>
        </p:spPr>
        <p:txBody>
          <a:bodyPr lIns="121963" tIns="60981" rIns="121963" bIns="60981" anchor="ctr"/>
          <a:lstStyle/>
          <a:p>
            <a:pPr defTabSz="1219835">
              <a:spcBef>
                <a:spcPct val="0"/>
              </a:spcBef>
            </a:pPr>
            <a:r>
              <a:rPr lang="en-US" altLang="zh-CN" sz="1600" b="1" dirty="0" smtClean="0">
                <a:solidFill>
                  <a:prstClr val="black"/>
                </a:solidFill>
                <a:latin typeface="+mn-ea"/>
                <a:ea typeface="+mn-ea"/>
              </a:rPr>
              <a:t>5280</a:t>
            </a:r>
            <a:r>
              <a:rPr lang="zh-CN" altLang="en-US" sz="1600" b="1" dirty="0" smtClean="0">
                <a:solidFill>
                  <a:prstClr val="black"/>
                </a:solidFill>
                <a:latin typeface="+mn-ea"/>
                <a:ea typeface="+mn-ea"/>
              </a:rPr>
              <a:t>存储型</a:t>
            </a:r>
            <a:endParaRPr lang="zh-CN" altLang="en-US" sz="1600" b="1" dirty="0">
              <a:solidFill>
                <a:prstClr val="black"/>
              </a:solidFill>
              <a:latin typeface="+mn-ea"/>
              <a:ea typeface="+mn-ea"/>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超强算力</a:t>
            </a:r>
            <a:r>
              <a:rPr lang="zh-CN" altLang="en-US" dirty="0" smtClean="0">
                <a:solidFill>
                  <a:schemeClr val="tx1"/>
                </a:solidFill>
              </a:rPr>
              <a:t>：</a:t>
            </a:r>
            <a:r>
              <a:rPr lang="en-US" altLang="zh-CN" dirty="0" err="1" smtClean="0">
                <a:solidFill>
                  <a:schemeClr val="tx1"/>
                </a:solidFill>
              </a:rPr>
              <a:t>Kunpeng</a:t>
            </a:r>
            <a:r>
              <a:rPr lang="en-US" altLang="zh-CN" dirty="0" smtClean="0">
                <a:solidFill>
                  <a:schemeClr val="tx1"/>
                </a:solidFill>
              </a:rPr>
              <a:t> 920</a:t>
            </a:r>
            <a:r>
              <a:rPr lang="zh-CN" altLang="en-US" dirty="0" smtClean="0">
                <a:solidFill>
                  <a:schemeClr val="tx1"/>
                </a:solidFill>
              </a:rPr>
              <a:t>处理器</a:t>
            </a:r>
            <a:endParaRPr lang="zh-CN" altLang="en-US" dirty="0">
              <a:solidFill>
                <a:schemeClr val="tx1"/>
              </a:solidFill>
            </a:endParaRPr>
          </a:p>
        </p:txBody>
      </p:sp>
      <p:sp>
        <p:nvSpPr>
          <p:cNvPr id="4" name="矩形 3"/>
          <p:cNvSpPr/>
          <p:nvPr/>
        </p:nvSpPr>
        <p:spPr bwMode="auto">
          <a:xfrm rot="10800000">
            <a:off x="1189077" y="1619247"/>
            <a:ext cx="4691279" cy="4617139"/>
          </a:xfrm>
          <a:prstGeom prst="rect">
            <a:avLst/>
          </a:prstGeom>
          <a:solidFill>
            <a:schemeClr val="bg1">
              <a:lumMod val="85000"/>
              <a:alpha val="1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810" eaLnBrk="0" fontAlgn="base" hangingPunct="0">
              <a:spcBef>
                <a:spcPct val="0"/>
              </a:spcBef>
              <a:spcAft>
                <a:spcPct val="0"/>
              </a:spcAft>
              <a:buClr>
                <a:srgbClr val="5F5F5F">
                  <a:lumMod val="50000"/>
                  <a:lumOff val="50000"/>
                </a:srgbClr>
              </a:buClr>
              <a:buSzPct val="100000"/>
            </a:pPr>
            <a:endParaRPr lang="zh-CN" altLang="en-US" sz="1600" b="1" kern="0">
              <a:solidFill>
                <a:schemeClr val="tx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endParaRPr>
          </a:p>
        </p:txBody>
      </p:sp>
      <p:sp>
        <p:nvSpPr>
          <p:cNvPr id="5" name="矩形 4"/>
          <p:cNvSpPr/>
          <p:nvPr/>
        </p:nvSpPr>
        <p:spPr>
          <a:xfrm>
            <a:off x="1504508" y="5015639"/>
            <a:ext cx="925253" cy="400110"/>
          </a:xfrm>
          <a:prstGeom prst="rect">
            <a:avLst/>
          </a:prstGeom>
        </p:spPr>
        <p:txBody>
          <a:bodyPr wrap="none">
            <a:spAutoFit/>
          </a:bodyPr>
          <a:lstStyle/>
          <a:p>
            <a:r>
              <a:rPr lang="zh-CN" altLang="en-US" sz="2000" b="1" spc="-75" dirty="0" smtClean="0">
                <a:latin typeface="微软雅黑" panose="020B0503020204020204" pitchFamily="34" charset="-122"/>
                <a:ea typeface="微软雅黑" panose="020B0503020204020204" pitchFamily="34" charset="-122"/>
                <a:cs typeface="Arial" panose="020B0604020202020204" pitchFamily="34" charset="0"/>
              </a:rPr>
              <a:t>高效能</a:t>
            </a:r>
            <a:endParaRPr lang="zh-CN" altLang="en-US"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Specint2006测试条件基于gcc"/>
          <p:cNvSpPr txBox="1"/>
          <p:nvPr/>
        </p:nvSpPr>
        <p:spPr>
          <a:xfrm>
            <a:off x="1083724" y="5485386"/>
            <a:ext cx="5058926" cy="736933"/>
          </a:xfrm>
          <a:prstGeom prst="rect">
            <a:avLst/>
          </a:prstGeom>
          <a:ln w="12700">
            <a:miter lim="400000"/>
          </a:ln>
        </p:spPr>
        <p:txBody>
          <a:bodyPr wrap="square" lIns="35719" tIns="35719" rIns="35719" bIns="35719" anchor="ctr">
            <a:spAutoFit/>
          </a:bodyPr>
          <a:lstStyle/>
          <a:p>
            <a:pPr lvl="1" defTabSz="228600">
              <a:lnSpc>
                <a:spcPct val="120000"/>
              </a:lnSpc>
              <a:defRPr sz="1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mn-ea"/>
                <a:ea typeface="+mn-ea"/>
              </a:rPr>
              <a:t>* 基于</a:t>
            </a:r>
            <a:r>
              <a:rPr lang="en-US" altLang="zh-CN" sz="1200" dirty="0" err="1" smtClean="0">
                <a:latin typeface="+mn-ea"/>
                <a:ea typeface="+mn-ea"/>
              </a:rPr>
              <a:t>Kunpeng</a:t>
            </a:r>
            <a:r>
              <a:rPr lang="en-US" altLang="zh-CN" sz="1200" dirty="0" smtClean="0">
                <a:latin typeface="+mn-ea"/>
                <a:ea typeface="+mn-ea"/>
              </a:rPr>
              <a:t> 920-6426</a:t>
            </a:r>
            <a:r>
              <a:rPr lang="zh-CN" altLang="en-US" sz="1200" dirty="0" smtClean="0">
                <a:latin typeface="+mn-ea"/>
                <a:ea typeface="+mn-ea"/>
              </a:rPr>
              <a:t>处理器 </a:t>
            </a:r>
            <a:r>
              <a:rPr lang="en-US" altLang="zh-CN" sz="1200" dirty="0" smtClean="0">
                <a:latin typeface="+mn-ea"/>
                <a:ea typeface="+mn-ea"/>
              </a:rPr>
              <a:t>vs </a:t>
            </a:r>
            <a:r>
              <a:rPr lang="en-US" altLang="zh-CN" sz="1200" dirty="0" err="1" smtClean="0">
                <a:latin typeface="+mn-ea"/>
                <a:ea typeface="+mn-ea"/>
              </a:rPr>
              <a:t>Kunepeng</a:t>
            </a:r>
            <a:r>
              <a:rPr lang="en-US" altLang="zh-CN" sz="1200" dirty="0" smtClean="0">
                <a:latin typeface="+mn-ea"/>
                <a:ea typeface="+mn-ea"/>
              </a:rPr>
              <a:t> 16</a:t>
            </a:r>
            <a:r>
              <a:rPr lang="zh-CN" altLang="en-US" sz="1200" dirty="0" smtClean="0">
                <a:latin typeface="+mn-ea"/>
                <a:ea typeface="+mn-ea"/>
              </a:rPr>
              <a:t>处理器的对比数据</a:t>
            </a:r>
            <a:endParaRPr lang="en-US" altLang="zh-CN" sz="1200" dirty="0" smtClean="0">
              <a:latin typeface="+mn-ea"/>
              <a:ea typeface="+mn-ea"/>
            </a:endParaRPr>
          </a:p>
          <a:p>
            <a:pPr lvl="1" defTabSz="228600">
              <a:lnSpc>
                <a:spcPct val="120000"/>
              </a:lnSpc>
              <a:defRPr sz="1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mn-ea"/>
                <a:ea typeface="+mn-ea"/>
              </a:rPr>
              <a:t>* 对比来源华为实验室</a:t>
            </a:r>
            <a:r>
              <a:rPr lang="zh-CN" altLang="en-US" sz="1200" dirty="0">
                <a:latin typeface="+mn-ea"/>
                <a:ea typeface="+mn-ea"/>
              </a:rPr>
              <a:t>测试数据，结果在不同环境中可能有偏差</a:t>
            </a:r>
            <a:endParaRPr lang="zh-CN" altLang="en-US" sz="1200" dirty="0">
              <a:latin typeface="+mn-ea"/>
              <a:ea typeface="+mn-ea"/>
            </a:endParaRPr>
          </a:p>
        </p:txBody>
      </p:sp>
      <p:sp>
        <p:nvSpPr>
          <p:cNvPr id="7" name="矩形 6"/>
          <p:cNvSpPr/>
          <p:nvPr/>
        </p:nvSpPr>
        <p:spPr>
          <a:xfrm>
            <a:off x="1796379" y="1787017"/>
            <a:ext cx="4096799" cy="646331"/>
          </a:xfrm>
          <a:prstGeom prst="rect">
            <a:avLst/>
          </a:prstGeom>
        </p:spPr>
        <p:txBody>
          <a:bodyPr wrap="square">
            <a:spAutoFit/>
          </a:bodyPr>
          <a:lstStyle/>
          <a:p>
            <a:pPr algn="ctr"/>
            <a:r>
              <a:rPr lang="en-US" altLang="zh-CN" sz="2400" b="1" dirty="0">
                <a:latin typeface="+mn-ea"/>
                <a:ea typeface="+mn-ea"/>
                <a:cs typeface="Arial" panose="020B0604020202020204" pitchFamily="34" charset="0"/>
              </a:rPr>
              <a:t>930+   </a:t>
            </a:r>
            <a:r>
              <a:rPr lang="en-US" altLang="zh-CN" sz="2400" b="1" dirty="0" smtClean="0">
                <a:latin typeface="+mn-ea"/>
                <a:ea typeface="+mn-ea"/>
                <a:cs typeface="Arial" panose="020B0604020202020204" pitchFamily="34" charset="0"/>
              </a:rPr>
              <a:t>3x</a:t>
            </a:r>
            <a:endParaRPr lang="en-US" altLang="zh-CN" sz="2400" dirty="0" smtClean="0">
              <a:latin typeface="+mn-ea"/>
              <a:ea typeface="+mn-ea"/>
              <a:cs typeface="Arial" panose="020B0604020202020204" pitchFamily="34" charset="0"/>
            </a:endParaRPr>
          </a:p>
          <a:p>
            <a:pPr algn="ctr"/>
            <a:r>
              <a:rPr lang="en-US" altLang="zh-CN" sz="1200" dirty="0" smtClean="0">
                <a:latin typeface="+mn-ea"/>
                <a:ea typeface="+mn-ea"/>
                <a:cs typeface="Arial" panose="020B0604020202020204" pitchFamily="34" charset="0"/>
                <a:sym typeface="Arial" panose="020B0604020202020204"/>
              </a:rPr>
              <a:t>               Estimated SPECint</a:t>
            </a:r>
            <a:r>
              <a:rPr lang="en-US" altLang="zh-CN" sz="1200" dirty="0">
                <a:latin typeface="+mn-ea"/>
                <a:ea typeface="+mn-ea"/>
                <a:cs typeface="Arial" panose="020B0604020202020204" pitchFamily="34" charset="0"/>
                <a:sym typeface="Arial" panose="020B0604020202020204"/>
              </a:rPr>
              <a:t>®_rate_base2006 </a:t>
            </a:r>
            <a:r>
              <a:rPr lang="zh-CN" altLang="en-US" sz="1200" dirty="0">
                <a:latin typeface="+mn-ea"/>
                <a:ea typeface="+mn-ea"/>
                <a:cs typeface="Arial" panose="020B0604020202020204" pitchFamily="34" charset="0"/>
                <a:sym typeface="Arial" panose="020B0604020202020204"/>
              </a:rPr>
              <a:t>评估</a:t>
            </a:r>
            <a:r>
              <a:rPr lang="zh-CN" altLang="en-US" sz="1200" dirty="0">
                <a:latin typeface="+mn-ea"/>
                <a:ea typeface="+mn-ea"/>
                <a:cs typeface="Arial" panose="020B0604020202020204" pitchFamily="34" charset="0"/>
              </a:rPr>
              <a:t>跑分</a:t>
            </a:r>
            <a:r>
              <a:rPr lang="en-US" altLang="zh-CN" sz="1200" dirty="0">
                <a:latin typeface="+mn-ea"/>
                <a:ea typeface="+mn-ea"/>
                <a:cs typeface="Arial" panose="020B0604020202020204" pitchFamily="34" charset="0"/>
              </a:rPr>
              <a:t> </a:t>
            </a:r>
            <a:endParaRPr lang="en-US" altLang="zh-CN" sz="1200" b="1" dirty="0">
              <a:latin typeface="+mn-ea"/>
              <a:ea typeface="+mn-ea"/>
              <a:cs typeface="Arial" panose="020B0604020202020204" pitchFamily="34" charset="0"/>
            </a:endParaRPr>
          </a:p>
        </p:txBody>
      </p:sp>
      <p:sp>
        <p:nvSpPr>
          <p:cNvPr id="8" name="矩形 7"/>
          <p:cNvSpPr/>
          <p:nvPr/>
        </p:nvSpPr>
        <p:spPr>
          <a:xfrm>
            <a:off x="2945346" y="2731899"/>
            <a:ext cx="2166967" cy="1200051"/>
          </a:xfrm>
          <a:prstGeom prst="rect">
            <a:avLst/>
          </a:prstGeom>
        </p:spPr>
        <p:txBody>
          <a:bodyPr wrap="square">
            <a:spAutoFit/>
          </a:bodyPr>
          <a:lstStyle/>
          <a:p>
            <a:pPr>
              <a:lnSpc>
                <a:spcPct val="200000"/>
              </a:lnSpc>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内存带宽</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2200" b="1" dirty="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endParaRPr>
          </a:p>
          <a:p>
            <a:pPr>
              <a:lnSpc>
                <a:spcPct val="200000"/>
              </a:lnSpc>
            </a:pPr>
            <a:r>
              <a:rPr lang="en-US" altLang="zh-CN" sz="1200" dirty="0">
                <a:latin typeface="微软雅黑" panose="020B0503020204020204" pitchFamily="34" charset="-122"/>
                <a:ea typeface="微软雅黑" panose="020B0503020204020204" pitchFamily="34" charset="-122"/>
                <a:cs typeface="Arial" panose="020B0604020202020204" pitchFamily="34" charset="0"/>
              </a:rPr>
              <a:t>I/O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总</a:t>
            </a:r>
            <a:r>
              <a:rPr lang="zh-CN" altLang="en-US" sz="1200" dirty="0">
                <a:latin typeface="+mn-ea"/>
                <a:ea typeface="+mn-ea"/>
                <a:cs typeface="Arial" panose="020B0604020202020204" pitchFamily="34" charset="0"/>
              </a:rPr>
              <a:t>带宽</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200" spc="-15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pPr>
              <a:lnSpc>
                <a:spcPct val="200000"/>
              </a:lnSpc>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网络带宽</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1502103" y="1949994"/>
            <a:ext cx="925253" cy="461665"/>
          </a:xfrm>
          <a:prstGeom prst="rect">
            <a:avLst/>
          </a:prstGeom>
        </p:spPr>
        <p:txBody>
          <a:bodyPr wrap="none">
            <a:spAutoFit/>
          </a:bodyPr>
          <a:lstStyle/>
          <a:p>
            <a:pPr>
              <a:lnSpc>
                <a:spcPct val="120000"/>
              </a:lnSpc>
            </a:pPr>
            <a:r>
              <a:rPr lang="zh-CN" altLang="en-US" sz="2000" b="1" spc="-75" dirty="0">
                <a:latin typeface="微软雅黑" panose="020B0503020204020204" pitchFamily="34" charset="-122"/>
                <a:ea typeface="微软雅黑" panose="020B0503020204020204" pitchFamily="34" charset="-122"/>
                <a:cs typeface="Arial" panose="020B0604020202020204" pitchFamily="34" charset="0"/>
              </a:rPr>
              <a:t>高性能</a:t>
            </a:r>
            <a:endParaRPr lang="zh-CN" altLang="en-US"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a:xfrm>
            <a:off x="1502103" y="3111344"/>
            <a:ext cx="925253" cy="430374"/>
          </a:xfrm>
          <a:prstGeom prst="rect">
            <a:avLst/>
          </a:prstGeom>
        </p:spPr>
        <p:txBody>
          <a:bodyPr wrap="none">
            <a:spAutoFit/>
          </a:bodyPr>
          <a:lstStyle/>
          <a:p>
            <a:pPr>
              <a:lnSpc>
                <a:spcPct val="120000"/>
              </a:lnSpc>
            </a:pPr>
            <a:r>
              <a:rPr lang="zh-CN" altLang="en-US" sz="2000" b="1" spc="-75" dirty="0">
                <a:latin typeface="微软雅黑" panose="020B0503020204020204" pitchFamily="34" charset="-122"/>
                <a:ea typeface="微软雅黑" panose="020B0503020204020204" pitchFamily="34" charset="-122"/>
                <a:cs typeface="Arial" panose="020B0604020202020204" pitchFamily="34" charset="0"/>
              </a:rPr>
              <a:t>高吞吐</a:t>
            </a:r>
            <a:endParaRPr lang="en-US" altLang="zh-CN"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a:off x="1502103" y="4155402"/>
            <a:ext cx="925253" cy="430374"/>
          </a:xfrm>
          <a:prstGeom prst="rect">
            <a:avLst/>
          </a:prstGeom>
        </p:spPr>
        <p:txBody>
          <a:bodyPr wrap="none">
            <a:spAutoFit/>
          </a:bodyPr>
          <a:lstStyle/>
          <a:p>
            <a:pPr>
              <a:lnSpc>
                <a:spcPct val="120000"/>
              </a:lnSpc>
            </a:pPr>
            <a:r>
              <a:rPr lang="zh-CN" altLang="en-US" sz="2000" b="1" spc="-75" dirty="0">
                <a:latin typeface="微软雅黑" panose="020B0503020204020204" pitchFamily="34" charset="-122"/>
                <a:ea typeface="微软雅黑" panose="020B0503020204020204" pitchFamily="34" charset="-122"/>
                <a:cs typeface="Arial" panose="020B0604020202020204" pitchFamily="34" charset="0"/>
              </a:rPr>
              <a:t>高集成</a:t>
            </a:r>
            <a:endParaRPr lang="en-US" altLang="zh-CN"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a:xfrm>
            <a:off x="2597962" y="4178035"/>
            <a:ext cx="3157589" cy="646331"/>
          </a:xfrm>
          <a:prstGeom prst="rect">
            <a:avLst/>
          </a:prstGeom>
        </p:spPr>
        <p:txBody>
          <a:bodyPr wrap="square">
            <a:spAutoFit/>
          </a:bodyPr>
          <a:lstStyle/>
          <a:p>
            <a:r>
              <a:rPr lang="en-US" altLang="zh-CN" sz="2400" b="1" spc="-75" dirty="0" smtClean="0">
                <a:latin typeface="+mn-ea"/>
                <a:ea typeface="+mn-ea"/>
                <a:cs typeface="Arial" panose="020B0604020202020204" pitchFamily="34" charset="0"/>
              </a:rPr>
              <a:t>   1 </a:t>
            </a:r>
            <a:r>
              <a:rPr lang="zh-CN" altLang="en-US" sz="2400" b="1" spc="-75" dirty="0">
                <a:latin typeface="+mn-ea"/>
                <a:ea typeface="+mn-ea"/>
                <a:cs typeface="Arial" panose="020B0604020202020204" pitchFamily="34" charset="0"/>
              </a:rPr>
              <a:t>颗</a:t>
            </a:r>
            <a:r>
              <a:rPr lang="en-US" altLang="zh-CN" sz="2400" b="1" spc="-75" dirty="0">
                <a:latin typeface="+mn-ea"/>
                <a:ea typeface="+mn-ea"/>
                <a:cs typeface="Arial" panose="020B0604020202020204" pitchFamily="34" charset="0"/>
              </a:rPr>
              <a:t>= 4 </a:t>
            </a:r>
            <a:r>
              <a:rPr lang="zh-CN" altLang="en-US" sz="2400" b="1" spc="-75" dirty="0">
                <a:latin typeface="+mn-ea"/>
                <a:ea typeface="+mn-ea"/>
                <a:cs typeface="Arial" panose="020B0604020202020204" pitchFamily="34" charset="0"/>
              </a:rPr>
              <a:t>颗芯片</a:t>
            </a:r>
            <a:endParaRPr lang="en-US" altLang="zh-CN" sz="2400" spc="-75" dirty="0">
              <a:latin typeface="+mn-ea"/>
              <a:ea typeface="+mn-ea"/>
              <a:cs typeface="Arial" panose="020B0604020202020204" pitchFamily="34" charset="0"/>
            </a:endParaRPr>
          </a:p>
          <a:p>
            <a:r>
              <a:rPr lang="zh-CN" altLang="en-US" sz="1200" spc="-75" dirty="0">
                <a:latin typeface="微软雅黑" panose="020B0503020204020204" pitchFamily="34" charset="-122"/>
                <a:ea typeface="微软雅黑" panose="020B0503020204020204" pitchFamily="34" charset="-122"/>
                <a:cs typeface="Arial" panose="020B0604020202020204" pitchFamily="34" charset="0"/>
              </a:rPr>
              <a:t>      </a:t>
            </a:r>
            <a:r>
              <a:rPr lang="zh-CN" altLang="en-US" sz="1200" spc="-75"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CPU</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，南桥、网卡、</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SAS</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右箭头 20"/>
          <p:cNvSpPr/>
          <p:nvPr/>
        </p:nvSpPr>
        <p:spPr>
          <a:xfrm rot="16200000">
            <a:off x="4730990" y="2823670"/>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右箭头 20"/>
          <p:cNvSpPr/>
          <p:nvPr/>
        </p:nvSpPr>
        <p:spPr>
          <a:xfrm rot="16200000">
            <a:off x="4725550" y="3228773"/>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右箭头 20"/>
          <p:cNvSpPr/>
          <p:nvPr/>
        </p:nvSpPr>
        <p:spPr>
          <a:xfrm rot="16200000">
            <a:off x="4129569" y="5063150"/>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a:xfrm>
            <a:off x="3953434" y="2731361"/>
            <a:ext cx="830677"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cs typeface="Arial" panose="020B0604020202020204" pitchFamily="34" charset="0"/>
              </a:rPr>
              <a:t>2.4x</a:t>
            </a:r>
            <a:endParaRPr lang="zh-CN" altLang="en-US" sz="2400" dirty="0">
              <a:latin typeface="微软雅黑" panose="020B0503020204020204" pitchFamily="34" charset="-122"/>
              <a:ea typeface="微软雅黑" panose="020B0503020204020204" pitchFamily="34" charset="-122"/>
            </a:endParaRPr>
          </a:p>
        </p:txBody>
      </p:sp>
      <p:sp>
        <p:nvSpPr>
          <p:cNvPr id="17" name="矩形 16"/>
          <p:cNvSpPr/>
          <p:nvPr/>
        </p:nvSpPr>
        <p:spPr>
          <a:xfrm>
            <a:off x="3953434" y="3135524"/>
            <a:ext cx="830677"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cs typeface="Arial" panose="020B0604020202020204" pitchFamily="34" charset="0"/>
              </a:rPr>
              <a:t>1.7x</a:t>
            </a:r>
            <a:endParaRPr lang="en-US" altLang="zh-CN" sz="2400" b="1" dirty="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endParaRPr>
          </a:p>
        </p:txBody>
      </p:sp>
      <p:sp>
        <p:nvSpPr>
          <p:cNvPr id="18" name="矩形 17"/>
          <p:cNvSpPr/>
          <p:nvPr/>
        </p:nvSpPr>
        <p:spPr>
          <a:xfrm>
            <a:off x="4033585" y="3487100"/>
            <a:ext cx="742511"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cs typeface="Arial" panose="020B0604020202020204" pitchFamily="34" charset="0"/>
              </a:rPr>
              <a:t>10x</a:t>
            </a:r>
            <a:endParaRPr lang="zh-CN" altLang="en-US" sz="24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9010" y="2269889"/>
            <a:ext cx="3675530" cy="2946572"/>
          </a:xfrm>
          <a:prstGeom prst="rect">
            <a:avLst/>
          </a:prstGeom>
        </p:spPr>
      </p:pic>
      <p:sp>
        <p:nvSpPr>
          <p:cNvPr id="20" name="矩形 19"/>
          <p:cNvSpPr/>
          <p:nvPr/>
        </p:nvSpPr>
        <p:spPr>
          <a:xfrm>
            <a:off x="3111880" y="4865167"/>
            <a:ext cx="1133903" cy="565604"/>
          </a:xfrm>
          <a:prstGeom prst="rect">
            <a:avLst/>
          </a:prstGeom>
        </p:spPr>
        <p:txBody>
          <a:bodyPr wrap="square">
            <a:spAutoFit/>
          </a:bodyPr>
          <a:lstStyle/>
          <a:p>
            <a:pPr>
              <a:lnSpc>
                <a:spcPct val="120000"/>
              </a:lnSpc>
            </a:pPr>
            <a:r>
              <a:rPr lang="en-US" altLang="zh-CN" sz="2800" b="1" dirty="0" smtClean="0">
                <a:latin typeface="微软雅黑" panose="020B0503020204020204" pitchFamily="34" charset="-122"/>
                <a:ea typeface="微软雅黑" panose="020B0503020204020204" pitchFamily="34" charset="-122"/>
                <a:cs typeface="Arial" panose="020B0604020202020204" pitchFamily="34" charset="0"/>
              </a:rPr>
              <a:t>35% </a:t>
            </a:r>
            <a:r>
              <a:rPr lang="en-US" altLang="zh-CN" sz="2800" b="1" dirty="0" smtClean="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rPr>
              <a:t>  </a:t>
            </a:r>
            <a:endParaRPr lang="en-US" altLang="zh-CN" sz="2800" b="1" dirty="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endParaRPr>
          </a:p>
        </p:txBody>
      </p:sp>
      <p:sp>
        <p:nvSpPr>
          <p:cNvPr id="21" name="矩形 20"/>
          <p:cNvSpPr/>
          <p:nvPr/>
        </p:nvSpPr>
        <p:spPr>
          <a:xfrm>
            <a:off x="1324556" y="4851374"/>
            <a:ext cx="4320000" cy="12997"/>
          </a:xfrm>
          <a:prstGeom prst="rect">
            <a:avLst/>
          </a:prstGeom>
          <a:gradFill flip="none" rotWithShape="1">
            <a:gsLst>
              <a:gs pos="0">
                <a:srgbClr val="03D4A8">
                  <a:alpha val="0"/>
                </a:srgbClr>
              </a:gs>
              <a:gs pos="50000">
                <a:srgbClr val="01D8EF"/>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5" rIns="91409" bIns="45705" rtlCol="0" anchor="ctr"/>
          <a:lstStyle/>
          <a:p>
            <a:pPr algn="ctr" defTabSz="1219200"/>
            <a:endParaRPr lang="zh-CN" altLang="en-US" sz="1100" dirty="0">
              <a:solidFill>
                <a:schemeClr val="tx1"/>
              </a:solidFill>
            </a:endParaRPr>
          </a:p>
        </p:txBody>
      </p:sp>
      <p:sp>
        <p:nvSpPr>
          <p:cNvPr id="22" name="矩形 21"/>
          <p:cNvSpPr/>
          <p:nvPr/>
        </p:nvSpPr>
        <p:spPr>
          <a:xfrm>
            <a:off x="1324556" y="3980445"/>
            <a:ext cx="4320000" cy="12997"/>
          </a:xfrm>
          <a:prstGeom prst="rect">
            <a:avLst/>
          </a:prstGeom>
          <a:gradFill flip="none" rotWithShape="1">
            <a:gsLst>
              <a:gs pos="0">
                <a:srgbClr val="03D4A8">
                  <a:alpha val="0"/>
                </a:srgbClr>
              </a:gs>
              <a:gs pos="50000">
                <a:srgbClr val="01D8EF"/>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5" rIns="91409" bIns="45705" rtlCol="0" anchor="ctr"/>
          <a:lstStyle/>
          <a:p>
            <a:pPr algn="ctr" defTabSz="1219200"/>
            <a:endParaRPr lang="zh-CN" altLang="en-US" sz="1100" dirty="0">
              <a:solidFill>
                <a:schemeClr val="tx1"/>
              </a:solidFill>
            </a:endParaRPr>
          </a:p>
        </p:txBody>
      </p:sp>
      <p:sp>
        <p:nvSpPr>
          <p:cNvPr id="23" name="矩形 22"/>
          <p:cNvSpPr/>
          <p:nvPr/>
        </p:nvSpPr>
        <p:spPr>
          <a:xfrm>
            <a:off x="1324556" y="2658172"/>
            <a:ext cx="4320000" cy="12997"/>
          </a:xfrm>
          <a:prstGeom prst="rect">
            <a:avLst/>
          </a:prstGeom>
          <a:gradFill flip="none" rotWithShape="1">
            <a:gsLst>
              <a:gs pos="0">
                <a:srgbClr val="03D4A8">
                  <a:alpha val="0"/>
                </a:srgbClr>
              </a:gs>
              <a:gs pos="50000">
                <a:srgbClr val="01D8EF"/>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5" rIns="91409" bIns="45705" rtlCol="0" anchor="ctr"/>
          <a:lstStyle/>
          <a:p>
            <a:pPr algn="ctr" defTabSz="1219200"/>
            <a:endParaRPr lang="zh-CN" altLang="en-US" sz="1100" dirty="0">
              <a:solidFill>
                <a:schemeClr val="tx1"/>
              </a:solidFill>
            </a:endParaRPr>
          </a:p>
        </p:txBody>
      </p:sp>
      <p:grpSp>
        <p:nvGrpSpPr>
          <p:cNvPr id="24" name="组合 23"/>
          <p:cNvGrpSpPr/>
          <p:nvPr/>
        </p:nvGrpSpPr>
        <p:grpSpPr>
          <a:xfrm>
            <a:off x="6911332" y="5372868"/>
            <a:ext cx="3842568" cy="648000"/>
            <a:chOff x="7351602" y="5499326"/>
            <a:chExt cx="3842568" cy="648000"/>
          </a:xfrm>
        </p:grpSpPr>
        <p:grpSp>
          <p:nvGrpSpPr>
            <p:cNvPr id="25" name="组合 24"/>
            <p:cNvGrpSpPr>
              <a:grpSpLocks noChangeAspect="1"/>
            </p:cNvGrpSpPr>
            <p:nvPr/>
          </p:nvGrpSpPr>
          <p:grpSpPr>
            <a:xfrm>
              <a:off x="7351602" y="5499326"/>
              <a:ext cx="759265" cy="647999"/>
              <a:chOff x="6373730" y="1446234"/>
              <a:chExt cx="1687252" cy="1440000"/>
            </a:xfrm>
          </p:grpSpPr>
          <p:sp>
            <p:nvSpPr>
              <p:cNvPr id="35" name="圆形"/>
              <p:cNvSpPr>
                <a:spLocks noChangeAspect="1"/>
              </p:cNvSpPr>
              <p:nvPr/>
            </p:nvSpPr>
            <p:spPr>
              <a:xfrm>
                <a:off x="6373730" y="1446234"/>
                <a:ext cx="1439999"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sz="1200" dirty="0">
                  <a:solidFill>
                    <a:schemeClr val="tx2"/>
                  </a:solidFill>
                  <a:latin typeface="+mn-ea"/>
                  <a:ea typeface="+mn-ea"/>
                </a:endParaRPr>
              </a:p>
            </p:txBody>
          </p:sp>
          <p:sp>
            <p:nvSpPr>
              <p:cNvPr id="36" name="1385787319"/>
              <p:cNvSpPr>
                <a:spLocks noChangeArrowheads="1"/>
              </p:cNvSpPr>
              <p:nvPr/>
            </p:nvSpPr>
            <p:spPr bwMode="auto">
              <a:xfrm>
                <a:off x="6490630" y="1847884"/>
                <a:ext cx="1570352" cy="683950"/>
              </a:xfrm>
              <a:prstGeom prst="rect">
                <a:avLst/>
              </a:prstGeom>
              <a:noFill/>
              <a:ln w="9525">
                <a:noFill/>
                <a:miter lim="800000"/>
              </a:ln>
            </p:spPr>
            <p:txBody>
              <a:bodyPr wrap="square" lIns="0" rIns="144000">
                <a:spAutoFit/>
              </a:bodyPr>
              <a:lstStyle/>
              <a:p>
                <a:pPr algn="ctr" defTabSz="1151255">
                  <a:spcAft>
                    <a:spcPts val="1800"/>
                  </a:spcAft>
                  <a:buSzPct val="100000"/>
                  <a:defRPr/>
                </a:pPr>
                <a:r>
                  <a:rPr lang="en-US" altLang="zh-CN" sz="14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anose="020F0502020204030204" charset="0"/>
                  </a:rPr>
                  <a:t>64</a:t>
                </a:r>
                <a:r>
                  <a:rPr lang="zh-CN" altLang="en-US" sz="14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anose="020F0502020204030204" charset="0"/>
                  </a:rPr>
                  <a:t>核</a:t>
                </a:r>
                <a:endParaRPr lang="en-US" altLang="zh-CN" sz="14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Calibri" panose="020F0502020204030204" charset="0"/>
                </a:endParaRPr>
              </a:p>
            </p:txBody>
          </p:sp>
        </p:grpSp>
        <p:grpSp>
          <p:nvGrpSpPr>
            <p:cNvPr id="26" name="组合 25"/>
            <p:cNvGrpSpPr>
              <a:grpSpLocks noChangeAspect="1"/>
            </p:cNvGrpSpPr>
            <p:nvPr/>
          </p:nvGrpSpPr>
          <p:grpSpPr>
            <a:xfrm>
              <a:off x="8382092" y="5499326"/>
              <a:ext cx="753366" cy="647999"/>
              <a:chOff x="6373730" y="1446234"/>
              <a:chExt cx="1674143" cy="1440000"/>
            </a:xfrm>
          </p:grpSpPr>
          <p:sp>
            <p:nvSpPr>
              <p:cNvPr id="33" name="圆形"/>
              <p:cNvSpPr>
                <a:spLocks noChangeAspect="1"/>
              </p:cNvSpPr>
              <p:nvPr/>
            </p:nvSpPr>
            <p:spPr>
              <a:xfrm>
                <a:off x="6373730" y="1446234"/>
                <a:ext cx="1439999"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sz="1200" dirty="0">
                  <a:solidFill>
                    <a:schemeClr val="tx2"/>
                  </a:solidFill>
                  <a:latin typeface="+mn-ea"/>
                  <a:ea typeface="+mn-ea"/>
                </a:endParaRPr>
              </a:p>
            </p:txBody>
          </p:sp>
          <p:sp>
            <p:nvSpPr>
              <p:cNvPr id="34" name="1385787319"/>
              <p:cNvSpPr>
                <a:spLocks noChangeArrowheads="1"/>
              </p:cNvSpPr>
              <p:nvPr/>
            </p:nvSpPr>
            <p:spPr bwMode="auto">
              <a:xfrm>
                <a:off x="6477521" y="1860992"/>
                <a:ext cx="1570352" cy="615554"/>
              </a:xfrm>
              <a:prstGeom prst="rect">
                <a:avLst/>
              </a:prstGeom>
              <a:noFill/>
              <a:ln w="9525">
                <a:noFill/>
                <a:miter lim="800000"/>
              </a:ln>
            </p:spPr>
            <p:txBody>
              <a:bodyPr wrap="square" lIns="0" rIns="144000">
                <a:spAutoFit/>
              </a:bodyPr>
              <a:lstStyle/>
              <a:p>
                <a:pPr algn="ctr" defTabSz="1151255">
                  <a:spcAft>
                    <a:spcPts val="1800"/>
                  </a:spcAft>
                  <a:buSzPct val="100000"/>
                  <a:defRPr/>
                </a:pPr>
                <a:r>
                  <a:rPr lang="en-US" altLang="zh-CN" sz="12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anose="020F0502020204030204" charset="0"/>
                  </a:rPr>
                  <a:t>8</a:t>
                </a:r>
                <a:r>
                  <a:rPr lang="zh-CN" altLang="en-US" sz="12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anose="020F0502020204030204" charset="0"/>
                  </a:rPr>
                  <a:t>通道</a:t>
                </a:r>
                <a:endParaRPr lang="en-US" altLang="zh-CN" sz="12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Calibri" panose="020F0502020204030204" charset="0"/>
                </a:endParaRPr>
              </a:p>
            </p:txBody>
          </p:sp>
        </p:grpSp>
        <p:grpSp>
          <p:nvGrpSpPr>
            <p:cNvPr id="27" name="组合 26"/>
            <p:cNvGrpSpPr>
              <a:grpSpLocks noChangeAspect="1"/>
            </p:cNvGrpSpPr>
            <p:nvPr/>
          </p:nvGrpSpPr>
          <p:grpSpPr>
            <a:xfrm>
              <a:off x="9412580" y="5499326"/>
              <a:ext cx="723871" cy="648000"/>
              <a:chOff x="6373730" y="1446234"/>
              <a:chExt cx="1608599" cy="1440000"/>
            </a:xfrm>
          </p:grpSpPr>
          <p:sp>
            <p:nvSpPr>
              <p:cNvPr id="31" name="圆形"/>
              <p:cNvSpPr>
                <a:spLocks noChangeAspect="1"/>
              </p:cNvSpPr>
              <p:nvPr/>
            </p:nvSpPr>
            <p:spPr>
              <a:xfrm>
                <a:off x="6373730" y="1446234"/>
                <a:ext cx="1439999"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dirty="0">
                  <a:solidFill>
                    <a:schemeClr val="tx2"/>
                  </a:solidFill>
                </a:endParaRPr>
              </a:p>
            </p:txBody>
          </p:sp>
          <p:sp>
            <p:nvSpPr>
              <p:cNvPr id="32" name="1385787319"/>
              <p:cNvSpPr>
                <a:spLocks noChangeArrowheads="1"/>
              </p:cNvSpPr>
              <p:nvPr/>
            </p:nvSpPr>
            <p:spPr bwMode="auto">
              <a:xfrm>
                <a:off x="6411977" y="1651203"/>
                <a:ext cx="1570352" cy="1025922"/>
              </a:xfrm>
              <a:prstGeom prst="rect">
                <a:avLst/>
              </a:prstGeom>
              <a:noFill/>
              <a:ln w="9525">
                <a:noFill/>
                <a:miter lim="800000"/>
              </a:ln>
            </p:spPr>
            <p:txBody>
              <a:bodyPr wrap="square" lIns="0" rIns="144000">
                <a:spAutoFit/>
              </a:bodyPr>
              <a:lstStyle/>
              <a:p>
                <a:pPr algn="ctr" defTabSz="1151255">
                  <a:spcAft>
                    <a:spcPts val="1800"/>
                  </a:spcAft>
                  <a:buSzPct val="100000"/>
                  <a:defRPr/>
                </a:pPr>
                <a:r>
                  <a:rPr lang="en-US" altLang="zh-CN" sz="1200" b="1" kern="0" dirty="0" smtClean="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Calibri" panose="020F0502020204030204" charset="0"/>
                  </a:rPr>
                  <a:t>PCIe</a:t>
                </a:r>
                <a:r>
                  <a:rPr lang="en-US" altLang="zh-CN" sz="1200" b="1" kern="0" dirty="0" smtClean="0">
                    <a:solidFill>
                      <a:schemeClr val="tx2"/>
                    </a:solidFill>
                    <a:effectLst>
                      <a:outerShdw blurRad="38100" dist="38100" dir="2700000" algn="tl">
                        <a:srgbClr val="000000">
                          <a:alpha val="43137"/>
                        </a:srgbClr>
                      </a:outerShdw>
                    </a:effectLst>
                    <a:latin typeface="+mn-ea"/>
                    <a:ea typeface="+mn-ea"/>
                    <a:cs typeface="Arial" panose="020B0604020202020204" pitchFamily="34" charset="0"/>
                    <a:sym typeface="Calibri" panose="020F0502020204030204" charset="0"/>
                  </a:rPr>
                  <a:t> </a:t>
                </a:r>
                <a:r>
                  <a:rPr lang="en-US" altLang="zh-CN" sz="1200" b="1" kern="0" dirty="0" smtClean="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Calibri" panose="020F0502020204030204" charset="0"/>
                  </a:rPr>
                  <a:t>4.0</a:t>
                </a:r>
                <a:endParaRPr lang="en-US" altLang="zh-CN" sz="1200" b="1" dirty="0">
                  <a:solidFill>
                    <a:schemeClr val="bg1"/>
                  </a:solidFill>
                  <a:effectLst>
                    <a:outerShdw blurRad="38100" dist="38100" dir="2700000" algn="tl">
                      <a:srgbClr val="000000">
                        <a:alpha val="43137"/>
                      </a:srgbClr>
                    </a:outerShdw>
                  </a:effectLst>
                  <a:latin typeface="+mn-ea"/>
                  <a:ea typeface="+mn-ea"/>
                  <a:sym typeface="Calibri" panose="020F0502020204030204" charset="0"/>
                </a:endParaRPr>
              </a:p>
            </p:txBody>
          </p:sp>
        </p:grpSp>
        <p:grpSp>
          <p:nvGrpSpPr>
            <p:cNvPr id="28" name="组合 27"/>
            <p:cNvGrpSpPr>
              <a:grpSpLocks noChangeAspect="1"/>
            </p:cNvGrpSpPr>
            <p:nvPr/>
          </p:nvGrpSpPr>
          <p:grpSpPr>
            <a:xfrm>
              <a:off x="10443069" y="5499326"/>
              <a:ext cx="751101" cy="647999"/>
              <a:chOff x="8342205" y="1446234"/>
              <a:chExt cx="1669108" cy="1440000"/>
            </a:xfrm>
          </p:grpSpPr>
          <p:sp>
            <p:nvSpPr>
              <p:cNvPr id="29" name="圆形"/>
              <p:cNvSpPr>
                <a:spLocks noChangeAspect="1"/>
              </p:cNvSpPr>
              <p:nvPr/>
            </p:nvSpPr>
            <p:spPr>
              <a:xfrm>
                <a:off x="8342205" y="1446234"/>
                <a:ext cx="1439991"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sz="1200" dirty="0">
                  <a:solidFill>
                    <a:schemeClr val="tx2"/>
                  </a:solidFill>
                  <a:latin typeface="+mn-ea"/>
                  <a:ea typeface="+mn-ea"/>
                </a:endParaRPr>
              </a:p>
            </p:txBody>
          </p:sp>
          <p:sp>
            <p:nvSpPr>
              <p:cNvPr id="30" name="1385787319"/>
              <p:cNvSpPr>
                <a:spLocks noChangeArrowheads="1"/>
              </p:cNvSpPr>
              <p:nvPr/>
            </p:nvSpPr>
            <p:spPr bwMode="auto">
              <a:xfrm>
                <a:off x="8440965" y="1847884"/>
                <a:ext cx="1570348" cy="615554"/>
              </a:xfrm>
              <a:prstGeom prst="rect">
                <a:avLst/>
              </a:prstGeom>
              <a:noFill/>
              <a:ln w="9525">
                <a:noFill/>
                <a:miter lim="800000"/>
              </a:ln>
            </p:spPr>
            <p:txBody>
              <a:bodyPr wrap="square" lIns="0" rIns="144000">
                <a:spAutoFit/>
              </a:bodyPr>
              <a:lstStyle/>
              <a:p>
                <a:pPr algn="ctr" defTabSz="1151255">
                  <a:spcAft>
                    <a:spcPts val="1800"/>
                  </a:spcAft>
                  <a:buSzPct val="100000"/>
                  <a:defRPr/>
                </a:pPr>
                <a:r>
                  <a:rPr lang="en-US" altLang="zh-CN" sz="12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anose="020F0502020204030204" charset="0"/>
                  </a:rPr>
                  <a:t>100GE</a:t>
                </a:r>
                <a:endParaRPr lang="en-US" altLang="zh-CN" sz="12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Calibri" panose="020F0502020204030204" charset="0"/>
                </a:endParaRPr>
              </a:p>
            </p:txBody>
          </p:sp>
        </p:grpSp>
      </p:grpSp>
      <p:sp>
        <p:nvSpPr>
          <p:cNvPr id="37" name="右箭头 20"/>
          <p:cNvSpPr/>
          <p:nvPr/>
        </p:nvSpPr>
        <p:spPr>
          <a:xfrm rot="16200000">
            <a:off x="4730990" y="3601788"/>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右箭头 20"/>
          <p:cNvSpPr/>
          <p:nvPr/>
        </p:nvSpPr>
        <p:spPr>
          <a:xfrm rot="16200000">
            <a:off x="4818658" y="1990908"/>
            <a:ext cx="230128" cy="175336"/>
          </a:xfrm>
          <a:prstGeom prst="rightArrow">
            <a:avLst>
              <a:gd name="adj1" fmla="val 50000"/>
              <a:gd name="adj2" fmla="val 50000"/>
            </a:avLst>
          </a:prstGeom>
          <a:solidFill>
            <a:srgbClr val="00B0F0"/>
          </a:solidFill>
          <a:ln w="12700">
            <a:solidFill>
              <a:schemeClr val="bg1"/>
            </a:solidFill>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8</a:t>
            </a:r>
            <a:r>
              <a:rPr lang="zh-CN" altLang="en-US" dirty="0">
                <a:solidFill>
                  <a:schemeClr val="tx1"/>
                </a:solidFill>
              </a:rPr>
              <a:t>通道内存技术提供高内存</a:t>
            </a:r>
            <a:r>
              <a:rPr lang="zh-CN" altLang="en-US" dirty="0" smtClean="0">
                <a:solidFill>
                  <a:schemeClr val="tx1"/>
                </a:solidFill>
              </a:rPr>
              <a:t>带宽</a:t>
            </a:r>
            <a:endParaRPr lang="zh-CN" altLang="en-US" dirty="0">
              <a:solidFill>
                <a:schemeClr val="tx1"/>
              </a:solidFill>
            </a:endParaRPr>
          </a:p>
        </p:txBody>
      </p:sp>
      <p:graphicFrame>
        <p:nvGraphicFramePr>
          <p:cNvPr id="4" name="表格 3"/>
          <p:cNvGraphicFramePr>
            <a:graphicFrameLocks noGrp="1"/>
          </p:cNvGraphicFramePr>
          <p:nvPr/>
        </p:nvGraphicFramePr>
        <p:xfrm>
          <a:off x="7412963" y="1336883"/>
          <a:ext cx="4003059" cy="2294165"/>
        </p:xfrm>
        <a:graphic>
          <a:graphicData uri="http://schemas.openxmlformats.org/drawingml/2006/table">
            <a:tbl>
              <a:tblPr firstRow="1" bandRow="1">
                <a:tableStyleId>{5940675A-B579-460E-94D1-54222C63F5DA}</a:tableStyleId>
              </a:tblPr>
              <a:tblGrid>
                <a:gridCol w="1303279"/>
                <a:gridCol w="1420303"/>
                <a:gridCol w="1279477"/>
              </a:tblGrid>
              <a:tr h="526975">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n-ea"/>
                          <a:ea typeface="+mn-ea"/>
                          <a:cs typeface="+mn-cs"/>
                        </a:rPr>
                        <a:t>平台</a:t>
                      </a:r>
                      <a:endParaRPr lang="en-US" sz="1400" b="1"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1400" b="1" kern="1200" dirty="0" smtClean="0">
                          <a:solidFill>
                            <a:schemeClr val="tx1"/>
                          </a:solidFill>
                          <a:latin typeface="+mn-ea"/>
                          <a:ea typeface="+mn-ea"/>
                          <a:cs typeface="+mn-cs"/>
                        </a:rPr>
                        <a:t>TaiShan 200</a:t>
                      </a:r>
                      <a:endParaRPr lang="en-US" sz="1400" b="1"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en-US" sz="1400" b="1" kern="1200" dirty="0" smtClean="0">
                          <a:solidFill>
                            <a:schemeClr val="tx1"/>
                          </a:solidFill>
                          <a:latin typeface="+mn-ea"/>
                          <a:ea typeface="+mn-ea"/>
                          <a:cs typeface="+mn-cs"/>
                        </a:rPr>
                        <a:t>x86 server </a:t>
                      </a:r>
                      <a:endParaRPr lang="en-US" sz="1400" b="1"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24235">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b="0" kern="1200" dirty="0" smtClean="0">
                          <a:solidFill>
                            <a:schemeClr val="tx1"/>
                          </a:solidFill>
                          <a:latin typeface="+mn-ea"/>
                          <a:ea typeface="+mn-ea"/>
                          <a:cs typeface="+mn-cs"/>
                        </a:rPr>
                        <a:t>处理器</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n-ea"/>
                          <a:ea typeface="+mn-ea"/>
                          <a:cs typeface="+mn-cs"/>
                        </a:rPr>
                        <a:t>2</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Kunpeng 920-4826</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n-ea"/>
                          <a:ea typeface="+mn-ea"/>
                          <a:cs typeface="+mn-cs"/>
                        </a:rPr>
                        <a:t>2</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x86 Skylake 6148 </a:t>
                      </a:r>
                      <a:endParaRPr lang="en-US" altLang="zh-CN"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4235">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b="0" kern="1200" dirty="0" smtClean="0">
                          <a:solidFill>
                            <a:schemeClr val="tx1"/>
                          </a:solidFill>
                          <a:latin typeface="+mn-ea"/>
                          <a:ea typeface="+mn-ea"/>
                          <a:cs typeface="+mn-cs"/>
                        </a:rPr>
                        <a:t>内存</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n-ea"/>
                          <a:ea typeface="+mn-ea"/>
                          <a:cs typeface="+mn-cs"/>
                        </a:rPr>
                        <a:t>16</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DDR4-2666</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n-ea"/>
                          <a:ea typeface="+mn-ea"/>
                          <a:cs typeface="+mn-cs"/>
                        </a:rPr>
                        <a:t>12</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DDR4-2666</a:t>
                      </a:r>
                      <a:endParaRPr lang="en-US" altLang="zh-CN"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4235">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n-ea"/>
                          <a:ea typeface="+mn-ea"/>
                          <a:cs typeface="+mn-cs"/>
                        </a:rPr>
                        <a:t>Stream</a:t>
                      </a:r>
                      <a:endParaRPr lang="en-US" altLang="zh-CN" sz="1200" b="0" kern="1200" dirty="0" smtClean="0">
                        <a:solidFill>
                          <a:schemeClr val="tx1"/>
                        </a:solidFill>
                        <a:latin typeface="+mn-ea"/>
                        <a:ea typeface="+mn-ea"/>
                        <a:cs typeface="+mn-cs"/>
                      </a:endParaRPr>
                    </a:p>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b="0" kern="1200" dirty="0" smtClean="0">
                          <a:solidFill>
                            <a:schemeClr val="tx1"/>
                          </a:solidFill>
                          <a:latin typeface="+mn-ea"/>
                          <a:ea typeface="+mn-ea"/>
                          <a:cs typeface="+mn-cs"/>
                        </a:rPr>
                        <a:t>内存带宽</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1" kern="1200" dirty="0" smtClean="0">
                          <a:solidFill>
                            <a:schemeClr val="tx1"/>
                          </a:solidFill>
                          <a:latin typeface="+mn-ea"/>
                          <a:ea typeface="+mn-ea"/>
                          <a:cs typeface="+mn-cs"/>
                        </a:rPr>
                        <a:t>287 GB/S </a:t>
                      </a:r>
                      <a:endParaRPr lang="en-US" sz="1200" b="1"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n-ea"/>
                          <a:ea typeface="+mn-ea"/>
                          <a:cs typeface="+mn-cs"/>
                        </a:rPr>
                        <a:t>192 GB/S </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4235">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b="0" kern="1200" dirty="0" smtClean="0">
                          <a:solidFill>
                            <a:schemeClr val="tx1"/>
                          </a:solidFill>
                          <a:latin typeface="+mn-ea"/>
                          <a:ea typeface="+mn-ea"/>
                          <a:cs typeface="+mn-cs"/>
                        </a:rPr>
                        <a:t>效率</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1200" b="1" kern="1200" dirty="0" smtClean="0">
                          <a:solidFill>
                            <a:srgbClr val="C00000"/>
                          </a:solidFill>
                          <a:latin typeface="+mn-ea"/>
                          <a:ea typeface="+mn-ea"/>
                          <a:cs typeface="+mn-cs"/>
                        </a:rPr>
                        <a:t>84.28%</a:t>
                      </a:r>
                      <a:endParaRPr lang="en-US" altLang="zh-CN" sz="1200" b="1" kern="1200" dirty="0" smtClean="0">
                        <a:solidFill>
                          <a:srgbClr val="C00000"/>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sz="1200" b="0" kern="1200" dirty="0" smtClean="0">
                          <a:solidFill>
                            <a:schemeClr val="tx1"/>
                          </a:solidFill>
                          <a:latin typeface="+mn-ea"/>
                          <a:ea typeface="+mn-ea"/>
                          <a:cs typeface="+mn-cs"/>
                        </a:rPr>
                        <a:t>75.08%</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5" name="矩形 4"/>
          <p:cNvSpPr/>
          <p:nvPr/>
        </p:nvSpPr>
        <p:spPr>
          <a:xfrm>
            <a:off x="620420" y="2342368"/>
            <a:ext cx="4111171" cy="461665"/>
          </a:xfrm>
          <a:prstGeom prst="rect">
            <a:avLst/>
          </a:prstGeom>
          <a:noFill/>
        </p:spPr>
        <p:txBody>
          <a:bodyPr wrap="square" rtlCol="0">
            <a:noAutofit/>
          </a:bodyPr>
          <a:lstStyle/>
          <a:p>
            <a:pPr algn="ctr" fontAlgn="ctr"/>
            <a:r>
              <a:rPr lang="en-US" altLang="zh-CN" sz="1400" dirty="0" err="1" smtClean="0">
                <a:latin typeface="+mn-ea"/>
                <a:ea typeface="+mn-ea"/>
              </a:rPr>
              <a:t>Kunpeng</a:t>
            </a:r>
            <a:r>
              <a:rPr lang="en-US" altLang="zh-CN" sz="1400" dirty="0" smtClean="0">
                <a:latin typeface="+mn-ea"/>
                <a:ea typeface="+mn-ea"/>
              </a:rPr>
              <a:t> 8</a:t>
            </a:r>
            <a:r>
              <a:rPr lang="zh-CN" altLang="en-US" sz="1400" dirty="0">
                <a:latin typeface="+mn-ea"/>
                <a:ea typeface="+mn-ea"/>
              </a:rPr>
              <a:t>通道内存技术提升</a:t>
            </a:r>
            <a:r>
              <a:rPr lang="zh-CN" altLang="en-US" sz="1400" dirty="0" smtClean="0">
                <a:latin typeface="+mn-ea"/>
                <a:ea typeface="+mn-ea"/>
              </a:rPr>
              <a:t>系统内存</a:t>
            </a:r>
            <a:r>
              <a:rPr lang="zh-CN" altLang="en-US" sz="1400" dirty="0">
                <a:latin typeface="+mn-ea"/>
                <a:ea typeface="+mn-ea"/>
              </a:rPr>
              <a:t>带宽</a:t>
            </a:r>
            <a:endParaRPr lang="zh-CN" altLang="en-US" sz="1400" dirty="0">
              <a:latin typeface="+mn-ea"/>
              <a:ea typeface="+mn-ea"/>
            </a:endParaRPr>
          </a:p>
        </p:txBody>
      </p:sp>
      <p:sp>
        <p:nvSpPr>
          <p:cNvPr id="6" name="矩形 5"/>
          <p:cNvSpPr/>
          <p:nvPr/>
        </p:nvSpPr>
        <p:spPr>
          <a:xfrm>
            <a:off x="3144275" y="3268870"/>
            <a:ext cx="516488" cy="369332"/>
          </a:xfrm>
          <a:prstGeom prst="rect">
            <a:avLst/>
          </a:prstGeom>
        </p:spPr>
        <p:txBody>
          <a:bodyPr wrap="none">
            <a:spAutoFit/>
          </a:bodyPr>
          <a:lstStyle/>
          <a:p>
            <a:pPr algn="ctr">
              <a:lnSpc>
                <a:spcPct val="150000"/>
              </a:lnSpc>
            </a:pPr>
            <a:r>
              <a:rPr lang="en-US" altLang="zh-CN" sz="1200" b="1" dirty="0" smtClean="0">
                <a:latin typeface="+mn-ea"/>
                <a:ea typeface="+mn-ea"/>
                <a:cs typeface="Arial" panose="020B0604020202020204" pitchFamily="34" charset="0"/>
                <a:sym typeface="Arial" panose="020B0604020202020204" pitchFamily="34" charset="0"/>
              </a:rPr>
              <a:t>33%</a:t>
            </a:r>
            <a:endParaRPr lang="en-US" altLang="zh-CN" sz="1200" b="1" dirty="0">
              <a:latin typeface="+mn-ea"/>
              <a:ea typeface="+mn-ea"/>
              <a:cs typeface="Arial" panose="020B0604020202020204" pitchFamily="34" charset="0"/>
              <a:sym typeface="Arial" panose="020B0604020202020204" pitchFamily="34" charset="0"/>
            </a:endParaRPr>
          </a:p>
        </p:txBody>
      </p:sp>
      <p:sp>
        <p:nvSpPr>
          <p:cNvPr id="7" name="上箭头 6"/>
          <p:cNvSpPr/>
          <p:nvPr/>
        </p:nvSpPr>
        <p:spPr>
          <a:xfrm>
            <a:off x="3825872" y="3436401"/>
            <a:ext cx="216597" cy="28913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8" name="Line 23"/>
          <p:cNvSpPr/>
          <p:nvPr/>
        </p:nvSpPr>
        <p:spPr>
          <a:xfrm>
            <a:off x="1041707" y="5616297"/>
            <a:ext cx="3600000" cy="2589"/>
          </a:xfrm>
          <a:prstGeom prst="line">
            <a:avLst/>
          </a:prstGeom>
          <a:ln w="28575">
            <a:solidFill>
              <a:srgbClr val="A6A6A6"/>
            </a:solidFill>
          </a:ln>
        </p:spPr>
        <p:txBody>
          <a:bodyPr lIns="45719" rIns="45719"/>
          <a:lstStyle/>
          <a:p>
            <a:pPr marL="0" marR="0" lvl="0" indent="0" defTabSz="9144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dirty="0" smtClean="0">
              <a:ln>
                <a:noFill/>
              </a:ln>
              <a:solidFill>
                <a:srgbClr val="1D1D1A"/>
              </a:solidFill>
              <a:effectLst/>
              <a:uLnTx/>
              <a:uFillTx/>
              <a:latin typeface="+mn-ea"/>
              <a:ea typeface="+mn-ea"/>
              <a:sym typeface="Arial" panose="020B0604020202020204" pitchFamily="34" charset="0"/>
            </a:endParaRPr>
          </a:p>
        </p:txBody>
      </p:sp>
      <p:sp>
        <p:nvSpPr>
          <p:cNvPr id="9" name="Rectangle 7"/>
          <p:cNvSpPr/>
          <p:nvPr/>
        </p:nvSpPr>
        <p:spPr>
          <a:xfrm>
            <a:off x="3019949" y="4634850"/>
            <a:ext cx="431163" cy="969833"/>
          </a:xfrm>
          <a:prstGeom prst="rect">
            <a:avLst/>
          </a:prstGeom>
          <a:solidFill>
            <a:srgbClr val="C2C2C2"/>
          </a:solidFill>
          <a:ln w="12700">
            <a:miter lim="400000"/>
          </a:ln>
        </p:spPr>
        <p:txBody>
          <a:bodyPr lIns="45719" rIns="45719"/>
          <a:lstStyle/>
          <a:p>
            <a:pPr marL="0" marR="0" lvl="0" indent="0" defTabSz="914400" eaLnBrk="1" fontAlgn="auto" latinLnBrk="0" hangingPunct="1">
              <a:lnSpc>
                <a:spcPct val="100000"/>
              </a:lnSpc>
              <a:spcBef>
                <a:spcPts val="0"/>
              </a:spcBef>
              <a:spcAft>
                <a:spcPts val="0"/>
              </a:spcAft>
              <a:buClrTx/>
              <a:buSzTx/>
              <a:buFontTx/>
              <a:buNone/>
              <a:defRPr/>
            </a:pPr>
            <a:endParaRPr kumimoji="0" sz="1200" b="1" i="0" u="none" strike="noStrike" kern="0" cap="none" spc="0" normalizeH="0" baseline="0" noProof="0" dirty="0" smtClean="0">
              <a:ln>
                <a:noFill/>
              </a:ln>
              <a:solidFill>
                <a:srgbClr val="404040"/>
              </a:solidFill>
              <a:effectLst/>
              <a:uLnTx/>
              <a:uFillTx/>
              <a:latin typeface="+mn-ea"/>
              <a:ea typeface="+mn-ea"/>
              <a:sym typeface="Arial" panose="020B0604020202020204" pitchFamily="34" charset="0"/>
            </a:endParaRPr>
          </a:p>
        </p:txBody>
      </p:sp>
      <p:sp>
        <p:nvSpPr>
          <p:cNvPr id="10" name="Rectangle 21"/>
          <p:cNvSpPr/>
          <p:nvPr/>
        </p:nvSpPr>
        <p:spPr>
          <a:xfrm>
            <a:off x="2485521" y="5719247"/>
            <a:ext cx="1613879"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x86</a:t>
            </a:r>
            <a:r>
              <a:rPr lang="zh-CN" altLang="en-US" dirty="0" smtClean="0">
                <a:latin typeface="+mn-ea"/>
                <a:ea typeface="+mn-ea"/>
                <a:cs typeface="+mn-ea"/>
                <a:sym typeface="Arial" panose="020B0604020202020204" pitchFamily="34" charset="0"/>
              </a:rPr>
              <a:t>平台</a:t>
            </a:r>
            <a:endParaRPr dirty="0">
              <a:latin typeface="+mn-ea"/>
              <a:ea typeface="+mn-ea"/>
              <a:cs typeface="+mn-ea"/>
              <a:sym typeface="Arial" panose="020B0604020202020204" pitchFamily="34" charset="0"/>
            </a:endParaRPr>
          </a:p>
        </p:txBody>
      </p:sp>
      <p:sp>
        <p:nvSpPr>
          <p:cNvPr id="11" name="Rectangle 21"/>
          <p:cNvSpPr/>
          <p:nvPr/>
        </p:nvSpPr>
        <p:spPr>
          <a:xfrm>
            <a:off x="3681013" y="5719247"/>
            <a:ext cx="1039701" cy="369332"/>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err="1" smtClean="0">
                <a:latin typeface="+mn-ea"/>
                <a:ea typeface="+mn-ea"/>
                <a:cs typeface="+mn-ea"/>
                <a:sym typeface="Arial" panose="020B0604020202020204" pitchFamily="34" charset="0"/>
              </a:rPr>
              <a:t>TaiShan</a:t>
            </a:r>
            <a:r>
              <a:rPr lang="en-US" altLang="zh-CN" dirty="0" smtClean="0">
                <a:latin typeface="+mn-ea"/>
                <a:ea typeface="+mn-ea"/>
                <a:cs typeface="+mn-ea"/>
                <a:sym typeface="Arial" panose="020B0604020202020204" pitchFamily="34" charset="0"/>
              </a:rPr>
              <a:t> 2280 V2</a:t>
            </a:r>
            <a:endParaRPr dirty="0">
              <a:latin typeface="+mn-ea"/>
              <a:ea typeface="+mn-ea"/>
              <a:cs typeface="+mn-ea"/>
              <a:sym typeface="Arial" panose="020B0604020202020204" pitchFamily="34" charset="0"/>
            </a:endParaRPr>
          </a:p>
        </p:txBody>
      </p:sp>
      <p:sp>
        <p:nvSpPr>
          <p:cNvPr id="12" name="Rectangle 6"/>
          <p:cNvSpPr/>
          <p:nvPr/>
        </p:nvSpPr>
        <p:spPr>
          <a:xfrm>
            <a:off x="3681013" y="4168218"/>
            <a:ext cx="431202" cy="1440965"/>
          </a:xfrm>
          <a:prstGeom prst="rect">
            <a:avLst/>
          </a:prstGeom>
          <a:solidFill>
            <a:srgbClr val="00B0F0"/>
          </a:solidFill>
          <a:ln w="12700" cap="flat">
            <a:noFill/>
            <a:miter lim="400000"/>
          </a:ln>
          <a:effectLst/>
        </p:spPr>
        <p:txBody>
          <a:bodyPr wrap="square" lIns="45719" tIns="45719" rIns="45719" bIns="45719" numCol="1"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200" b="1" i="0" u="none" strike="noStrike" kern="0" cap="none" spc="0" normalizeH="0" baseline="0" noProof="0" dirty="0" smtClean="0">
              <a:ln>
                <a:noFill/>
              </a:ln>
              <a:solidFill>
                <a:srgbClr val="FFFFFF"/>
              </a:solidFill>
              <a:effectLst/>
              <a:uLnTx/>
              <a:uFillTx/>
              <a:latin typeface="+mn-ea"/>
              <a:ea typeface="+mn-ea"/>
              <a:sym typeface="Arial" panose="020B0604020202020204" pitchFamily="34" charset="0"/>
            </a:endParaRPr>
          </a:p>
        </p:txBody>
      </p:sp>
      <p:sp>
        <p:nvSpPr>
          <p:cNvPr id="13" name="Rectangle 7"/>
          <p:cNvSpPr/>
          <p:nvPr/>
        </p:nvSpPr>
        <p:spPr>
          <a:xfrm>
            <a:off x="1444625" y="4630350"/>
            <a:ext cx="431163" cy="969833"/>
          </a:xfrm>
          <a:prstGeom prst="rect">
            <a:avLst/>
          </a:prstGeom>
          <a:solidFill>
            <a:srgbClr val="C2C2C2"/>
          </a:solidFill>
          <a:ln w="12700">
            <a:miter lim="400000"/>
          </a:ln>
        </p:spPr>
        <p:txBody>
          <a:bodyPr lIns="45719" rIns="45719"/>
          <a:lstStyle/>
          <a:p>
            <a:pPr marL="0" marR="0" lvl="0" indent="0" defTabSz="914400" eaLnBrk="1" fontAlgn="auto" latinLnBrk="0" hangingPunct="1">
              <a:lnSpc>
                <a:spcPct val="100000"/>
              </a:lnSpc>
              <a:spcBef>
                <a:spcPts val="0"/>
              </a:spcBef>
              <a:spcAft>
                <a:spcPts val="0"/>
              </a:spcAft>
              <a:buClrTx/>
              <a:buSzTx/>
              <a:buFontTx/>
              <a:buNone/>
              <a:defRPr/>
            </a:pPr>
            <a:endParaRPr kumimoji="0" sz="1200" b="1" i="0" u="none" strike="noStrike" kern="0" cap="none" spc="0" normalizeH="0" baseline="0" noProof="0" dirty="0" smtClean="0">
              <a:ln>
                <a:noFill/>
              </a:ln>
              <a:solidFill>
                <a:srgbClr val="404040"/>
              </a:solidFill>
              <a:effectLst/>
              <a:uLnTx/>
              <a:uFillTx/>
              <a:latin typeface="+mn-ea"/>
              <a:ea typeface="+mn-ea"/>
              <a:sym typeface="Arial" panose="020B0604020202020204" pitchFamily="34" charset="0"/>
            </a:endParaRPr>
          </a:p>
        </p:txBody>
      </p:sp>
      <p:sp>
        <p:nvSpPr>
          <p:cNvPr id="14" name="Rectangle 6"/>
          <p:cNvSpPr/>
          <p:nvPr/>
        </p:nvSpPr>
        <p:spPr>
          <a:xfrm>
            <a:off x="2105690" y="4163718"/>
            <a:ext cx="431202" cy="1440965"/>
          </a:xfrm>
          <a:prstGeom prst="rect">
            <a:avLst/>
          </a:prstGeom>
          <a:solidFill>
            <a:srgbClr val="00B0F0"/>
          </a:solidFill>
          <a:ln w="12700" cap="flat">
            <a:noFill/>
            <a:miter lim="400000"/>
          </a:ln>
          <a:effectLst/>
        </p:spPr>
        <p:txBody>
          <a:bodyPr wrap="square" lIns="45719" tIns="45719" rIns="45719" bIns="45719" numCol="1"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200" b="1" i="0" u="none" strike="noStrike" kern="0" cap="none" spc="0" normalizeH="0" baseline="0" noProof="0" dirty="0" smtClean="0">
              <a:ln>
                <a:noFill/>
              </a:ln>
              <a:solidFill>
                <a:srgbClr val="FFFFFF"/>
              </a:solidFill>
              <a:effectLst/>
              <a:uLnTx/>
              <a:uFillTx/>
              <a:latin typeface="+mn-ea"/>
              <a:ea typeface="+mn-ea"/>
              <a:sym typeface="Arial" panose="020B0604020202020204" pitchFamily="34" charset="0"/>
            </a:endParaRPr>
          </a:p>
        </p:txBody>
      </p:sp>
      <p:sp>
        <p:nvSpPr>
          <p:cNvPr id="15" name="Rectangle 21"/>
          <p:cNvSpPr/>
          <p:nvPr/>
        </p:nvSpPr>
        <p:spPr>
          <a:xfrm>
            <a:off x="680296" y="5719247"/>
            <a:ext cx="1613879"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x86</a:t>
            </a:r>
            <a:r>
              <a:rPr lang="zh-CN" altLang="en-US" dirty="0" smtClean="0">
                <a:latin typeface="+mn-ea"/>
                <a:ea typeface="+mn-ea"/>
                <a:cs typeface="+mn-ea"/>
                <a:sym typeface="Arial" panose="020B0604020202020204" pitchFamily="34" charset="0"/>
              </a:rPr>
              <a:t> 处理器</a:t>
            </a:r>
            <a:endParaRPr dirty="0">
              <a:latin typeface="+mn-ea"/>
              <a:ea typeface="+mn-ea"/>
              <a:cs typeface="+mn-ea"/>
              <a:sym typeface="Arial" panose="020B0604020202020204" pitchFamily="34" charset="0"/>
            </a:endParaRPr>
          </a:p>
        </p:txBody>
      </p:sp>
      <p:sp>
        <p:nvSpPr>
          <p:cNvPr id="16" name="Rectangle 21"/>
          <p:cNvSpPr/>
          <p:nvPr/>
        </p:nvSpPr>
        <p:spPr>
          <a:xfrm>
            <a:off x="1875788" y="5719247"/>
            <a:ext cx="1039701"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Kunpeng 920</a:t>
            </a:r>
            <a:endParaRPr dirty="0">
              <a:latin typeface="+mn-ea"/>
              <a:ea typeface="+mn-ea"/>
              <a:cs typeface="+mn-ea"/>
              <a:sym typeface="Arial" panose="020B0604020202020204" pitchFamily="34" charset="0"/>
            </a:endParaRPr>
          </a:p>
        </p:txBody>
      </p:sp>
      <p:sp>
        <p:nvSpPr>
          <p:cNvPr id="17" name="Rectangle 21"/>
          <p:cNvSpPr/>
          <p:nvPr/>
        </p:nvSpPr>
        <p:spPr>
          <a:xfrm>
            <a:off x="871642" y="4340179"/>
            <a:ext cx="1613879"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6</a:t>
            </a:r>
            <a:r>
              <a:rPr lang="zh-CN" altLang="en-US" dirty="0" smtClean="0">
                <a:latin typeface="+mn-ea"/>
                <a:ea typeface="+mn-ea"/>
                <a:cs typeface="+mn-ea"/>
                <a:sym typeface="Arial" panose="020B0604020202020204" pitchFamily="34" charset="0"/>
              </a:rPr>
              <a:t>通道</a:t>
            </a:r>
            <a:endParaRPr dirty="0">
              <a:latin typeface="+mn-ea"/>
              <a:ea typeface="+mn-ea"/>
              <a:cs typeface="+mn-ea"/>
              <a:sym typeface="Arial" panose="020B0604020202020204" pitchFamily="34" charset="0"/>
            </a:endParaRPr>
          </a:p>
        </p:txBody>
      </p:sp>
      <p:sp>
        <p:nvSpPr>
          <p:cNvPr id="18" name="Rectangle 21"/>
          <p:cNvSpPr/>
          <p:nvPr/>
        </p:nvSpPr>
        <p:spPr>
          <a:xfrm>
            <a:off x="1875788" y="3943768"/>
            <a:ext cx="1039701"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8</a:t>
            </a:r>
            <a:r>
              <a:rPr lang="zh-CN" altLang="en-US" dirty="0" smtClean="0">
                <a:latin typeface="+mn-ea"/>
                <a:ea typeface="+mn-ea"/>
                <a:cs typeface="+mn-ea"/>
                <a:sym typeface="Arial" panose="020B0604020202020204" pitchFamily="34" charset="0"/>
              </a:rPr>
              <a:t>通道</a:t>
            </a:r>
            <a:endParaRPr dirty="0">
              <a:latin typeface="+mn-ea"/>
              <a:ea typeface="+mn-ea"/>
              <a:cs typeface="+mn-ea"/>
              <a:sym typeface="Arial" panose="020B0604020202020204" pitchFamily="34" charset="0"/>
            </a:endParaRPr>
          </a:p>
        </p:txBody>
      </p:sp>
      <p:sp>
        <p:nvSpPr>
          <p:cNvPr id="19" name="矩形 18"/>
          <p:cNvSpPr/>
          <p:nvPr/>
        </p:nvSpPr>
        <p:spPr>
          <a:xfrm>
            <a:off x="3729502" y="2349482"/>
            <a:ext cx="4732996" cy="461665"/>
          </a:xfrm>
          <a:prstGeom prst="rect">
            <a:avLst/>
          </a:prstGeom>
          <a:noFill/>
        </p:spPr>
        <p:txBody>
          <a:bodyPr wrap="square" rtlCol="0">
            <a:noAutofit/>
          </a:bodyPr>
          <a:lstStyle/>
          <a:p>
            <a:pPr algn="ctr" fontAlgn="ctr"/>
            <a:r>
              <a:rPr lang="en-US" altLang="zh-CN" sz="1400" dirty="0" smtClean="0">
                <a:latin typeface="+mn-ea"/>
                <a:ea typeface="+mn-ea"/>
              </a:rPr>
              <a:t>Stream</a:t>
            </a:r>
            <a:r>
              <a:rPr lang="zh-CN" altLang="en-US" sz="1400" dirty="0" smtClean="0">
                <a:latin typeface="+mn-ea"/>
                <a:ea typeface="+mn-ea"/>
              </a:rPr>
              <a:t>内存带宽测试结果</a:t>
            </a:r>
            <a:endParaRPr lang="zh-CN" altLang="en-US" sz="1400" dirty="0">
              <a:latin typeface="+mn-ea"/>
              <a:ea typeface="+mn-ea"/>
            </a:endParaRPr>
          </a:p>
        </p:txBody>
      </p:sp>
      <p:sp>
        <p:nvSpPr>
          <p:cNvPr id="20" name="Rectangle 21"/>
          <p:cNvSpPr/>
          <p:nvPr/>
        </p:nvSpPr>
        <p:spPr>
          <a:xfrm>
            <a:off x="2446966" y="4356295"/>
            <a:ext cx="1613879"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256 GB/s</a:t>
            </a:r>
            <a:endParaRPr dirty="0">
              <a:latin typeface="+mn-ea"/>
              <a:ea typeface="+mn-ea"/>
              <a:cs typeface="+mn-ea"/>
              <a:sym typeface="Arial" panose="020B0604020202020204" pitchFamily="34" charset="0"/>
            </a:endParaRPr>
          </a:p>
        </p:txBody>
      </p:sp>
      <p:sp>
        <p:nvSpPr>
          <p:cNvPr id="21" name="Rectangle 21"/>
          <p:cNvSpPr/>
          <p:nvPr/>
        </p:nvSpPr>
        <p:spPr>
          <a:xfrm>
            <a:off x="3451112" y="3959883"/>
            <a:ext cx="1039701"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341 GB/s</a:t>
            </a:r>
            <a:endParaRPr dirty="0">
              <a:latin typeface="+mn-ea"/>
              <a:ea typeface="+mn-ea"/>
              <a:cs typeface="+mn-ea"/>
              <a:sym typeface="Arial" panose="020B0604020202020204" pitchFamily="34" charset="0"/>
            </a:endParaRPr>
          </a:p>
        </p:txBody>
      </p:sp>
      <p:sp>
        <p:nvSpPr>
          <p:cNvPr id="22" name="Rectangle 7"/>
          <p:cNvSpPr/>
          <p:nvPr/>
        </p:nvSpPr>
        <p:spPr>
          <a:xfrm>
            <a:off x="5514256" y="4859826"/>
            <a:ext cx="431163" cy="744761"/>
          </a:xfrm>
          <a:prstGeom prst="rect">
            <a:avLst/>
          </a:prstGeom>
          <a:solidFill>
            <a:srgbClr val="C2C2C2"/>
          </a:solidFill>
          <a:ln w="12700">
            <a:miter lim="400000"/>
          </a:ln>
        </p:spPr>
        <p:txBody>
          <a:bodyPr lIns="45719" rIns="45719"/>
          <a:lstStyle/>
          <a:p>
            <a:pPr marL="0" marR="0" lvl="0" indent="0" defTabSz="914400" eaLnBrk="1" fontAlgn="auto" latinLnBrk="0" hangingPunct="1">
              <a:lnSpc>
                <a:spcPct val="100000"/>
              </a:lnSpc>
              <a:spcBef>
                <a:spcPts val="0"/>
              </a:spcBef>
              <a:spcAft>
                <a:spcPts val="0"/>
              </a:spcAft>
              <a:buClrTx/>
              <a:buSzTx/>
              <a:buFontTx/>
              <a:buNone/>
              <a:defRPr/>
            </a:pPr>
            <a:endParaRPr kumimoji="0" sz="1200" b="1" i="0" u="none" strike="noStrike" kern="0" cap="none" spc="0" normalizeH="0" baseline="0" noProof="0" dirty="0" smtClean="0">
              <a:ln>
                <a:noFill/>
              </a:ln>
              <a:solidFill>
                <a:srgbClr val="404040"/>
              </a:solidFill>
              <a:effectLst/>
              <a:uLnTx/>
              <a:uFillTx/>
              <a:latin typeface="+mn-ea"/>
              <a:ea typeface="+mn-ea"/>
              <a:sym typeface="Arial" panose="020B0604020202020204" pitchFamily="34" charset="0"/>
            </a:endParaRPr>
          </a:p>
        </p:txBody>
      </p:sp>
      <p:sp>
        <p:nvSpPr>
          <p:cNvPr id="23" name="Rectangle 21"/>
          <p:cNvSpPr/>
          <p:nvPr/>
        </p:nvSpPr>
        <p:spPr>
          <a:xfrm>
            <a:off x="5689357" y="5719247"/>
            <a:ext cx="1613879"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x86</a:t>
            </a:r>
            <a:r>
              <a:rPr lang="zh-CN" altLang="en-US" dirty="0" smtClean="0">
                <a:latin typeface="+mn-ea"/>
                <a:ea typeface="+mn-ea"/>
                <a:cs typeface="+mn-ea"/>
                <a:sym typeface="Arial" panose="020B0604020202020204" pitchFamily="34" charset="0"/>
              </a:rPr>
              <a:t>平台</a:t>
            </a:r>
            <a:endParaRPr dirty="0">
              <a:latin typeface="+mn-ea"/>
              <a:ea typeface="+mn-ea"/>
              <a:cs typeface="+mn-ea"/>
              <a:sym typeface="Arial" panose="020B0604020202020204" pitchFamily="34" charset="0"/>
            </a:endParaRPr>
          </a:p>
        </p:txBody>
      </p:sp>
      <p:sp>
        <p:nvSpPr>
          <p:cNvPr id="24" name="Rectangle 21"/>
          <p:cNvSpPr/>
          <p:nvPr/>
        </p:nvSpPr>
        <p:spPr>
          <a:xfrm>
            <a:off x="5209986" y="5719246"/>
            <a:ext cx="1039701" cy="369332"/>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TaiShan 2280 V2</a:t>
            </a:r>
            <a:endParaRPr dirty="0">
              <a:latin typeface="+mn-ea"/>
              <a:ea typeface="+mn-ea"/>
              <a:cs typeface="+mn-ea"/>
              <a:sym typeface="Arial" panose="020B0604020202020204" pitchFamily="34" charset="0"/>
            </a:endParaRPr>
          </a:p>
        </p:txBody>
      </p:sp>
      <p:sp>
        <p:nvSpPr>
          <p:cNvPr id="25" name="Rectangle 6"/>
          <p:cNvSpPr/>
          <p:nvPr/>
        </p:nvSpPr>
        <p:spPr>
          <a:xfrm>
            <a:off x="6175320" y="4356200"/>
            <a:ext cx="431202" cy="1252888"/>
          </a:xfrm>
          <a:prstGeom prst="rect">
            <a:avLst/>
          </a:prstGeom>
          <a:solidFill>
            <a:srgbClr val="00B0F0"/>
          </a:solidFill>
          <a:ln w="12700" cap="flat">
            <a:noFill/>
            <a:miter lim="400000"/>
          </a:ln>
          <a:effectLst/>
        </p:spPr>
        <p:txBody>
          <a:bodyPr wrap="square" lIns="45719" tIns="45719" rIns="45719" bIns="45719" numCol="1"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200" b="1" i="0" u="none" strike="noStrike" kern="0" cap="none" spc="0" normalizeH="0" baseline="0" noProof="0" dirty="0" smtClean="0">
              <a:ln>
                <a:noFill/>
              </a:ln>
              <a:solidFill>
                <a:srgbClr val="FFFFFF"/>
              </a:solidFill>
              <a:effectLst/>
              <a:uLnTx/>
              <a:uFillTx/>
              <a:latin typeface="+mn-ea"/>
              <a:ea typeface="+mn-ea"/>
              <a:sym typeface="Arial" panose="020B0604020202020204" pitchFamily="34" charset="0"/>
            </a:endParaRPr>
          </a:p>
        </p:txBody>
      </p:sp>
      <p:sp>
        <p:nvSpPr>
          <p:cNvPr id="26" name="Rectangle 21"/>
          <p:cNvSpPr/>
          <p:nvPr/>
        </p:nvSpPr>
        <p:spPr>
          <a:xfrm>
            <a:off x="5945419" y="4077974"/>
            <a:ext cx="1039701"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287 GB/s</a:t>
            </a:r>
            <a:endParaRPr dirty="0">
              <a:latin typeface="+mn-ea"/>
              <a:ea typeface="+mn-ea"/>
              <a:cs typeface="+mn-ea"/>
              <a:sym typeface="Arial" panose="020B0604020202020204" pitchFamily="34" charset="0"/>
            </a:endParaRPr>
          </a:p>
        </p:txBody>
      </p:sp>
      <p:sp>
        <p:nvSpPr>
          <p:cNvPr id="27" name="Rectangle 21"/>
          <p:cNvSpPr/>
          <p:nvPr/>
        </p:nvSpPr>
        <p:spPr>
          <a:xfrm>
            <a:off x="5266916" y="4518606"/>
            <a:ext cx="1039701" cy="184666"/>
          </a:xfrm>
          <a:prstGeom prst="rect">
            <a:avLst/>
          </a:prstGeom>
          <a:ln w="12700">
            <a:miter lim="400000"/>
          </a:ln>
        </p:spPr>
        <p:txBody>
          <a:bodyPr wrap="square" lIns="0" tIns="0" rIns="0" bIns="0">
            <a:spAutoFit/>
          </a:bodyPr>
          <a:lstStyle>
            <a:lvl1pPr algn="ctr" defTabSz="914400">
              <a:defRPr sz="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en-US" altLang="zh-CN" dirty="0" smtClean="0">
                <a:latin typeface="+mn-ea"/>
                <a:ea typeface="+mn-ea"/>
                <a:cs typeface="+mn-ea"/>
                <a:sym typeface="Arial" panose="020B0604020202020204" pitchFamily="34" charset="0"/>
              </a:rPr>
              <a:t>192 GB/s</a:t>
            </a:r>
            <a:endParaRPr dirty="0">
              <a:latin typeface="+mn-ea"/>
              <a:ea typeface="+mn-ea"/>
              <a:cs typeface="+mn-ea"/>
              <a:sym typeface="Arial" panose="020B0604020202020204" pitchFamily="34" charset="0"/>
            </a:endParaRPr>
          </a:p>
        </p:txBody>
      </p:sp>
      <p:sp>
        <p:nvSpPr>
          <p:cNvPr id="28" name="矩形 27"/>
          <p:cNvSpPr/>
          <p:nvPr/>
        </p:nvSpPr>
        <p:spPr>
          <a:xfrm>
            <a:off x="5595702" y="3502238"/>
            <a:ext cx="516488" cy="369332"/>
          </a:xfrm>
          <a:prstGeom prst="rect">
            <a:avLst/>
          </a:prstGeom>
        </p:spPr>
        <p:txBody>
          <a:bodyPr wrap="none">
            <a:spAutoFit/>
          </a:bodyPr>
          <a:lstStyle/>
          <a:p>
            <a:pPr algn="ctr">
              <a:lnSpc>
                <a:spcPct val="150000"/>
              </a:lnSpc>
            </a:pPr>
            <a:r>
              <a:rPr lang="en-US" altLang="zh-CN" sz="1200" b="1" dirty="0" smtClean="0">
                <a:latin typeface="+mn-ea"/>
                <a:ea typeface="+mn-ea"/>
                <a:cs typeface="Arial" panose="020B0604020202020204" pitchFamily="34" charset="0"/>
                <a:sym typeface="Arial" panose="020B0604020202020204" pitchFamily="34" charset="0"/>
              </a:rPr>
              <a:t>49%</a:t>
            </a:r>
            <a:endParaRPr lang="en-US" altLang="zh-CN" sz="1200" b="1" dirty="0">
              <a:latin typeface="+mn-ea"/>
              <a:ea typeface="+mn-ea"/>
              <a:cs typeface="Arial" panose="020B0604020202020204" pitchFamily="34" charset="0"/>
              <a:sym typeface="Arial" panose="020B0604020202020204" pitchFamily="34" charset="0"/>
            </a:endParaRPr>
          </a:p>
        </p:txBody>
      </p:sp>
      <p:sp>
        <p:nvSpPr>
          <p:cNvPr id="29" name="上箭头 28"/>
          <p:cNvSpPr/>
          <p:nvPr/>
        </p:nvSpPr>
        <p:spPr>
          <a:xfrm>
            <a:off x="6277299" y="3669769"/>
            <a:ext cx="216597" cy="28913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0" name="Line 23"/>
          <p:cNvSpPr/>
          <p:nvPr/>
        </p:nvSpPr>
        <p:spPr>
          <a:xfrm>
            <a:off x="5170952" y="5616202"/>
            <a:ext cx="1800000" cy="2589"/>
          </a:xfrm>
          <a:prstGeom prst="line">
            <a:avLst/>
          </a:prstGeom>
          <a:ln w="28575">
            <a:solidFill>
              <a:srgbClr val="A6A6A6"/>
            </a:solidFill>
          </a:ln>
        </p:spPr>
        <p:txBody>
          <a:bodyPr lIns="45719" rIns="45719"/>
          <a:lstStyle/>
          <a:p>
            <a:pPr marL="0" marR="0" lvl="0" indent="0" defTabSz="9144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dirty="0" smtClean="0">
              <a:ln>
                <a:noFill/>
              </a:ln>
              <a:solidFill>
                <a:srgbClr val="1D1D1A"/>
              </a:solidFill>
              <a:effectLst/>
              <a:uLnTx/>
              <a:uFillTx/>
              <a:latin typeface="+mn-ea"/>
              <a:ea typeface="+mn-ea"/>
              <a:sym typeface="Arial" panose="020B0604020202020204" pitchFamily="34" charset="0"/>
            </a:endParaRPr>
          </a:p>
        </p:txBody>
      </p:sp>
      <p:sp>
        <p:nvSpPr>
          <p:cNvPr id="31" name="矩形 30"/>
          <p:cNvSpPr/>
          <p:nvPr/>
        </p:nvSpPr>
        <p:spPr>
          <a:xfrm>
            <a:off x="680296" y="6066706"/>
            <a:ext cx="9160120" cy="313932"/>
          </a:xfrm>
          <a:prstGeom prst="rect">
            <a:avLst/>
          </a:prstGeom>
        </p:spPr>
        <p:txBody>
          <a:bodyPr wrap="square">
            <a:spAutoFit/>
          </a:bodyPr>
          <a:lstStyle/>
          <a:p>
            <a:pPr lvl="1" defTabSz="228600">
              <a:lnSpc>
                <a:spcPct val="120000"/>
              </a:lnSpc>
              <a:defRPr sz="15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latin typeface="+mn-ea"/>
                <a:ea typeface="+mn-ea"/>
              </a:rPr>
              <a:t>*以上</a:t>
            </a:r>
            <a:r>
              <a:rPr lang="zh-CN" altLang="en-US" sz="1200" dirty="0">
                <a:latin typeface="+mn-ea"/>
                <a:ea typeface="+mn-ea"/>
              </a:rPr>
              <a:t>测试数据或功能实现的结果来源于华为实验室中</a:t>
            </a:r>
            <a:r>
              <a:rPr lang="en-US" altLang="zh-CN" sz="1200" dirty="0">
                <a:latin typeface="+mn-ea"/>
                <a:ea typeface="+mn-ea"/>
              </a:rPr>
              <a:t>TaiShan</a:t>
            </a:r>
            <a:r>
              <a:rPr lang="zh-CN" altLang="en-US" sz="1200" dirty="0" smtClean="0">
                <a:latin typeface="+mn-ea"/>
                <a:ea typeface="+mn-ea"/>
              </a:rPr>
              <a:t>服务器测试</a:t>
            </a:r>
            <a:r>
              <a:rPr lang="zh-CN" altLang="en-US" sz="1200" dirty="0">
                <a:latin typeface="+mn-ea"/>
                <a:ea typeface="+mn-ea"/>
              </a:rPr>
              <a:t>结果。其他测试条件下</a:t>
            </a:r>
            <a:r>
              <a:rPr lang="zh-CN" altLang="en-US" sz="1200" dirty="0" smtClean="0">
                <a:latin typeface="+mn-ea"/>
                <a:ea typeface="+mn-ea"/>
              </a:rPr>
              <a:t>，结果可能存在偏差。</a:t>
            </a:r>
            <a:endParaRPr lang="zh-CN" altLang="en-US" sz="1200" dirty="0">
              <a:latin typeface="+mn-ea"/>
              <a:ea typeface="+mn-e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基于</a:t>
            </a:r>
            <a:r>
              <a:rPr lang="en-US" altLang="zh-CN" dirty="0" smtClean="0">
                <a:solidFill>
                  <a:schemeClr val="tx1"/>
                </a:solidFill>
              </a:rPr>
              <a:t>Atlas 300 AI</a:t>
            </a:r>
            <a:r>
              <a:rPr lang="zh-CN" altLang="en-US" dirty="0" smtClean="0">
                <a:solidFill>
                  <a:schemeClr val="tx1"/>
                </a:solidFill>
              </a:rPr>
              <a:t>加速卡的</a:t>
            </a:r>
            <a:r>
              <a:rPr lang="zh-CN" altLang="en-US" dirty="0">
                <a:solidFill>
                  <a:schemeClr val="tx1"/>
                </a:solidFill>
              </a:rPr>
              <a:t>强大</a:t>
            </a:r>
            <a:r>
              <a:rPr lang="zh-CN" altLang="en-US" dirty="0" smtClean="0">
                <a:solidFill>
                  <a:schemeClr val="tx1"/>
                </a:solidFill>
              </a:rPr>
              <a:t>算力</a:t>
            </a:r>
            <a:endParaRPr lang="zh-CN" altLang="en-US" dirty="0">
              <a:solidFill>
                <a:schemeClr val="tx1"/>
              </a:solidFill>
            </a:endParaRPr>
          </a:p>
        </p:txBody>
      </p:sp>
      <p:grpSp>
        <p:nvGrpSpPr>
          <p:cNvPr id="4" name="组合 3"/>
          <p:cNvGrpSpPr>
            <a:grpSpLocks noChangeAspect="1"/>
          </p:cNvGrpSpPr>
          <p:nvPr/>
        </p:nvGrpSpPr>
        <p:grpSpPr>
          <a:xfrm>
            <a:off x="6128506" y="2350610"/>
            <a:ext cx="5063654" cy="2422599"/>
            <a:chOff x="685801" y="91030"/>
            <a:chExt cx="10086975" cy="4825892"/>
          </a:xfrm>
        </p:grpSpPr>
        <p:pic>
          <p:nvPicPr>
            <p:cNvPr id="5" name="图片 4"/>
            <p:cNvPicPr>
              <a:picLocks noChangeAspect="1"/>
            </p:cNvPicPr>
            <p:nvPr/>
          </p:nvPicPr>
          <p:blipFill>
            <a:blip r:embed="rId1"/>
            <a:stretch>
              <a:fillRect/>
            </a:stretch>
          </p:blipFill>
          <p:spPr>
            <a:xfrm>
              <a:off x="685801" y="2936570"/>
              <a:ext cx="10086975" cy="1980352"/>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5105" y="1118072"/>
              <a:ext cx="2255500" cy="1268717"/>
            </a:xfrm>
            <a:prstGeom prst="rect">
              <a:avLst/>
            </a:prstGeom>
          </p:spPr>
        </p:pic>
        <p:cxnSp>
          <p:nvCxnSpPr>
            <p:cNvPr id="7" name="直接连接符 6"/>
            <p:cNvCxnSpPr/>
            <p:nvPr/>
          </p:nvCxnSpPr>
          <p:spPr>
            <a:xfrm flipV="1">
              <a:off x="3337680" y="2333625"/>
              <a:ext cx="0" cy="106680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832855" y="2333625"/>
              <a:ext cx="0" cy="146019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175630" y="2333625"/>
              <a:ext cx="0" cy="191113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2087" y="1118072"/>
              <a:ext cx="2255500" cy="1268717"/>
            </a:xfrm>
            <a:prstGeom prst="rect">
              <a:avLst/>
            </a:prstGeom>
          </p:spPr>
        </p:pic>
        <p:sp>
          <p:nvSpPr>
            <p:cNvPr id="11" name="文本框 10"/>
            <p:cNvSpPr txBox="1"/>
            <p:nvPr/>
          </p:nvSpPr>
          <p:spPr>
            <a:xfrm>
              <a:off x="2340464" y="548070"/>
              <a:ext cx="4113973" cy="613101"/>
            </a:xfrm>
            <a:prstGeom prst="rect">
              <a:avLst/>
            </a:prstGeom>
          </p:spPr>
          <p:txBody>
            <a:bodyPr wrap="square">
              <a:spAutoFit/>
            </a:bodyPr>
            <a:lstStyle>
              <a:defPPr>
                <a:defRPr lang="en-US"/>
              </a:defPPr>
              <a:lvl1pPr>
                <a:defRPr sz="1100">
                  <a:solidFill>
                    <a:schemeClr val="tx2"/>
                  </a:solidFill>
                  <a:latin typeface="微软雅黑" panose="020B0503020204020204" pitchFamily="34" charset="-122"/>
                  <a:ea typeface="微软雅黑" panose="020B0503020204020204" pitchFamily="34" charset="-122"/>
                </a:defRPr>
              </a:lvl1pPr>
            </a:lstStyle>
            <a:p>
              <a:pPr algn="ctr"/>
              <a:r>
                <a:rPr lang="en-US" altLang="zh-CN" sz="1400" dirty="0" smtClean="0">
                  <a:solidFill>
                    <a:schemeClr val="tx1"/>
                  </a:solidFill>
                  <a:latin typeface="+mn-ea"/>
                  <a:ea typeface="+mn-ea"/>
                </a:rPr>
                <a:t>Atlas 300 AI</a:t>
              </a:r>
              <a:r>
                <a:rPr lang="zh-CN" altLang="en-US" sz="1400" dirty="0">
                  <a:solidFill>
                    <a:schemeClr val="tx1"/>
                  </a:solidFill>
                  <a:latin typeface="+mn-ea"/>
                  <a:ea typeface="+mn-ea"/>
                </a:rPr>
                <a:t>加速卡</a:t>
              </a:r>
              <a:endParaRPr lang="zh-CN" altLang="en-US" sz="1400" dirty="0">
                <a:solidFill>
                  <a:schemeClr val="tx1"/>
                </a:solidFill>
                <a:latin typeface="+mn-ea"/>
                <a:ea typeface="+mn-ea"/>
              </a:endParaRPr>
            </a:p>
          </p:txBody>
        </p:sp>
        <p:cxnSp>
          <p:nvCxnSpPr>
            <p:cNvPr id="12" name="直接连接符 11"/>
            <p:cNvCxnSpPr/>
            <p:nvPr/>
          </p:nvCxnSpPr>
          <p:spPr>
            <a:xfrm flipV="1">
              <a:off x="6414663" y="2333625"/>
              <a:ext cx="0" cy="106680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909838" y="2333625"/>
              <a:ext cx="0" cy="146019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252205" y="2333625"/>
              <a:ext cx="0" cy="191113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8614938" y="2403168"/>
              <a:ext cx="0" cy="106680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841873" y="91030"/>
              <a:ext cx="2370402" cy="1052489"/>
            </a:xfrm>
            <a:prstGeom prst="rect">
              <a:avLst/>
            </a:prstGeom>
            <a:noFill/>
          </p:spPr>
          <p:txBody>
            <a:bodyPr wrap="square" rtlCol="0">
              <a:spAutoFit/>
            </a:bodyPr>
            <a:lstStyle/>
            <a:p>
              <a:pPr algn="l">
                <a:lnSpc>
                  <a:spcPts val="3440"/>
                </a:lnSpc>
              </a:pPr>
              <a:r>
                <a:rPr lang="zh-CN" altLang="en-US" sz="1400" dirty="0" smtClean="0">
                  <a:latin typeface="+mn-ea"/>
                  <a:ea typeface="+mn-ea"/>
                </a:rPr>
                <a:t>高速网卡</a:t>
              </a:r>
              <a:endParaRPr lang="zh-CN" altLang="en-US" sz="1400" dirty="0" smtClean="0">
                <a:latin typeface="+mn-ea"/>
                <a:ea typeface="+mn-ea"/>
              </a:endParaRPr>
            </a:p>
          </p:txBody>
        </p:sp>
      </p:grpSp>
      <p:sp>
        <p:nvSpPr>
          <p:cNvPr id="17" name="矩形 16"/>
          <p:cNvSpPr/>
          <p:nvPr/>
        </p:nvSpPr>
        <p:spPr>
          <a:xfrm>
            <a:off x="5911547" y="1520788"/>
            <a:ext cx="5280613" cy="461665"/>
          </a:xfrm>
          <a:prstGeom prst="rect">
            <a:avLst/>
          </a:prstGeom>
          <a:noFill/>
        </p:spPr>
        <p:txBody>
          <a:bodyPr wrap="square" rtlCol="0">
            <a:noAutofit/>
          </a:bodyPr>
          <a:lstStyle/>
          <a:p>
            <a:pPr algn="ctr" fontAlgn="ctr"/>
            <a:r>
              <a:rPr lang="zh-CN" altLang="en-US" sz="1600" b="1" dirty="0" smtClean="0">
                <a:latin typeface="+mn-ea"/>
                <a:ea typeface="+mn-ea"/>
              </a:rPr>
              <a:t>可配置</a:t>
            </a:r>
            <a:r>
              <a:rPr lang="en-US" altLang="zh-CN" sz="1600" b="1" dirty="0" smtClean="0">
                <a:latin typeface="+mn-ea"/>
                <a:ea typeface="+mn-ea"/>
              </a:rPr>
              <a:t>6</a:t>
            </a:r>
            <a:r>
              <a:rPr lang="zh-CN" altLang="en-US" sz="1600" b="1" dirty="0" smtClean="0">
                <a:latin typeface="+mn-ea"/>
                <a:ea typeface="+mn-ea"/>
              </a:rPr>
              <a:t>块</a:t>
            </a:r>
            <a:r>
              <a:rPr lang="en-US" altLang="zh-CN" sz="1600" b="1" dirty="0" smtClean="0">
                <a:latin typeface="+mn-ea"/>
                <a:ea typeface="+mn-ea"/>
              </a:rPr>
              <a:t>Atlas 300 AI</a:t>
            </a:r>
            <a:r>
              <a:rPr lang="zh-CN" altLang="en-US" sz="1600" b="1" dirty="0" smtClean="0">
                <a:latin typeface="+mn-ea"/>
                <a:ea typeface="+mn-ea"/>
              </a:rPr>
              <a:t>加速卡</a:t>
            </a:r>
            <a:r>
              <a:rPr lang="en-US" altLang="zh-CN" sz="1600" b="1" dirty="0" smtClean="0">
                <a:latin typeface="+mn-ea"/>
                <a:ea typeface="+mn-ea"/>
              </a:rPr>
              <a:t>+2</a:t>
            </a:r>
            <a:r>
              <a:rPr lang="zh-CN" altLang="en-US" sz="1600" b="1" dirty="0" smtClean="0">
                <a:latin typeface="+mn-ea"/>
                <a:ea typeface="+mn-ea"/>
              </a:rPr>
              <a:t>块高速网卡</a:t>
            </a:r>
            <a:endParaRPr lang="zh-CN" altLang="en-US" sz="1600" b="1" dirty="0">
              <a:latin typeface="+mn-ea"/>
              <a:ea typeface="+mn-ea"/>
            </a:endParaRP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15595" t="2386" r="13087" b="5093"/>
          <a:stretch>
            <a:fillRect/>
          </a:stretch>
        </p:blipFill>
        <p:spPr>
          <a:xfrm>
            <a:off x="985103" y="3212057"/>
            <a:ext cx="1912685" cy="1327856"/>
          </a:xfrm>
          <a:prstGeom prst="rect">
            <a:avLst/>
          </a:prstGeom>
        </p:spPr>
      </p:pic>
      <p:sp>
        <p:nvSpPr>
          <p:cNvPr id="19" name="2091127544"/>
          <p:cNvSpPr txBox="1"/>
          <p:nvPr/>
        </p:nvSpPr>
        <p:spPr>
          <a:xfrm>
            <a:off x="1503700" y="7066702"/>
            <a:ext cx="3527334" cy="440430"/>
          </a:xfrm>
          <a:prstGeom prst="rect">
            <a:avLst/>
          </a:prstGeom>
          <a:noFill/>
        </p:spPr>
        <p:txBody>
          <a:bodyPr wrap="square" lIns="73839" tIns="36920" rIns="73839" bIns="36920" rtlCol="0" anchor="ctr">
            <a:spAutoFit/>
          </a:bodyPr>
          <a:lstStyle/>
          <a:p>
            <a:pPr marL="177800" indent="-177800" defTabSz="984885">
              <a:lnSpc>
                <a:spcPct val="200000"/>
              </a:lnSpc>
              <a:buSzPct val="60000"/>
              <a:buFont typeface="Wingdings" panose="05000000000000000000" pitchFamily="2" charset="2"/>
              <a:buChar char="l"/>
              <a:defRPr/>
            </a:pPr>
            <a:endParaRPr lang="zh-CN" altLang="en-US" sz="1400" spc="150" dirty="0">
              <a:latin typeface="微软雅黑" panose="020B0503020204020204" pitchFamily="34" charset="-122"/>
              <a:ea typeface="微软雅黑" panose="020B0503020204020204" pitchFamily="34" charset="-122"/>
              <a:sym typeface="+mn-lt"/>
            </a:endParaRPr>
          </a:p>
        </p:txBody>
      </p:sp>
      <p:sp>
        <p:nvSpPr>
          <p:cNvPr id="20" name="TextBox 237"/>
          <p:cNvSpPr txBox="1"/>
          <p:nvPr/>
        </p:nvSpPr>
        <p:spPr>
          <a:xfrm>
            <a:off x="3022165" y="5085704"/>
            <a:ext cx="3087561" cy="68337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344" tIns="18344" rIns="18344" bIns="18344" numCol="1" spcCol="38100" rtlCol="0" anchor="ctr">
            <a:spAutoFit/>
          </a:bodyPr>
          <a:lstStyle>
            <a:defPPr marL="0" marR="0" indent="0" algn="l" defTabSz="365125" rtl="0" fontAlgn="auto" latinLnBrk="1" hangingPunct="0">
              <a:lnSpc>
                <a:spcPct val="100000"/>
              </a:lnSpc>
              <a:spcBef>
                <a:spcPts val="0"/>
              </a:spcBef>
              <a:spcAft>
                <a:spcPts val="0"/>
              </a:spcAft>
              <a:buClrTx/>
              <a:buSzTx/>
              <a:buFontTx/>
              <a:buNone/>
              <a:defRPr kumimoji="0" sz="720"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stStyle>
          <a:p>
            <a:pPr algn="ctr" defTabSz="914400">
              <a:lnSpc>
                <a:spcPct val="150000"/>
              </a:lnSpc>
            </a:pPr>
            <a:r>
              <a:rPr lang="zh-CN" altLang="en-US" sz="1400" dirty="0">
                <a:solidFill>
                  <a:schemeClr val="tx1"/>
                </a:solidFill>
                <a:effectLst/>
                <a:latin typeface="+mn-ea"/>
                <a:ea typeface="+mn-ea"/>
                <a:sym typeface="Lantinghei SC Demibold"/>
              </a:rPr>
              <a:t>视频分析 </a:t>
            </a:r>
            <a:r>
              <a:rPr lang="en-US" altLang="zh-CN" sz="1400" dirty="0">
                <a:solidFill>
                  <a:schemeClr val="tx1"/>
                </a:solidFill>
                <a:effectLst/>
                <a:latin typeface="+mn-ea"/>
                <a:ea typeface="+mn-ea"/>
                <a:sym typeface="Lantinghei SC Demibold"/>
              </a:rPr>
              <a:t>| OCR | </a:t>
            </a:r>
            <a:r>
              <a:rPr lang="zh-CN" altLang="en-US" sz="1400" dirty="0">
                <a:solidFill>
                  <a:schemeClr val="tx1"/>
                </a:solidFill>
                <a:effectLst/>
                <a:latin typeface="+mn-ea"/>
                <a:ea typeface="+mn-ea"/>
                <a:sym typeface="Lantinghei SC Demibold"/>
              </a:rPr>
              <a:t>语音识别 </a:t>
            </a:r>
            <a:r>
              <a:rPr lang="en-US" altLang="zh-CN" sz="1400" dirty="0">
                <a:solidFill>
                  <a:schemeClr val="tx1"/>
                </a:solidFill>
                <a:effectLst/>
                <a:latin typeface="+mn-ea"/>
                <a:ea typeface="+mn-ea"/>
                <a:sym typeface="Lantinghei SC Demibold"/>
              </a:rPr>
              <a:t>| </a:t>
            </a:r>
            <a:endParaRPr lang="en-US" altLang="zh-CN" sz="1400" dirty="0">
              <a:solidFill>
                <a:schemeClr val="tx1"/>
              </a:solidFill>
              <a:effectLst/>
              <a:latin typeface="+mn-ea"/>
              <a:ea typeface="+mn-ea"/>
              <a:sym typeface="Lantinghei SC Demibold"/>
            </a:endParaRPr>
          </a:p>
          <a:p>
            <a:pPr algn="ctr" defTabSz="914400">
              <a:lnSpc>
                <a:spcPct val="150000"/>
              </a:lnSpc>
            </a:pPr>
            <a:r>
              <a:rPr lang="zh-CN" altLang="en-US" sz="1400" dirty="0">
                <a:solidFill>
                  <a:schemeClr val="tx1"/>
                </a:solidFill>
                <a:effectLst/>
                <a:latin typeface="+mn-ea"/>
                <a:ea typeface="+mn-ea"/>
                <a:sym typeface="Lantinghei SC Demibold"/>
              </a:rPr>
              <a:t>精准营销 </a:t>
            </a:r>
            <a:r>
              <a:rPr lang="en-US" altLang="zh-CN" sz="1400" dirty="0">
                <a:solidFill>
                  <a:schemeClr val="tx1"/>
                </a:solidFill>
                <a:effectLst/>
                <a:latin typeface="+mn-ea"/>
                <a:ea typeface="+mn-ea"/>
                <a:sym typeface="Lantinghei SC Demibold"/>
              </a:rPr>
              <a:t>| </a:t>
            </a:r>
            <a:r>
              <a:rPr lang="zh-CN" altLang="en-US" sz="1400" dirty="0">
                <a:solidFill>
                  <a:schemeClr val="tx1"/>
                </a:solidFill>
                <a:effectLst/>
                <a:latin typeface="+mn-ea"/>
                <a:ea typeface="+mn-ea"/>
                <a:sym typeface="Lantinghei SC Demibold"/>
              </a:rPr>
              <a:t>医疗影像分析</a:t>
            </a:r>
            <a:endParaRPr lang="zh-CN" altLang="en-US" sz="1400" dirty="0">
              <a:solidFill>
                <a:schemeClr val="tx1"/>
              </a:solidFill>
              <a:effectLst/>
              <a:latin typeface="+mn-ea"/>
              <a:ea typeface="+mn-ea"/>
              <a:sym typeface="Arial" panose="020B0604020202020204" pitchFamily="34" charset="0"/>
            </a:endParaRPr>
          </a:p>
        </p:txBody>
      </p:sp>
      <p:sp>
        <p:nvSpPr>
          <p:cNvPr id="21" name="圆角矩形 20"/>
          <p:cNvSpPr/>
          <p:nvPr/>
        </p:nvSpPr>
        <p:spPr>
          <a:xfrm rot="10800000">
            <a:off x="2855326" y="2875569"/>
            <a:ext cx="3221339" cy="1868044"/>
          </a:xfrm>
          <a:prstGeom prst="roundRect">
            <a:avLst>
              <a:gd name="adj" fmla="val 10294"/>
            </a:avLst>
          </a:prstGeom>
          <a:gradFill>
            <a:gsLst>
              <a:gs pos="100000">
                <a:srgbClr val="00E6FF">
                  <a:alpha val="10000"/>
                </a:srgbClr>
              </a:gs>
              <a:gs pos="0">
                <a:srgbClr val="00E6FF">
                  <a:alpha val="0"/>
                </a:srgbClr>
              </a:gs>
            </a:gsLst>
            <a:lin ang="16200000" scaled="0"/>
          </a:gradFill>
          <a:ln w="3175" cap="flat">
            <a:gradFill>
              <a:gsLst>
                <a:gs pos="0">
                  <a:srgbClr val="00E6FF">
                    <a:alpha val="0"/>
                  </a:srgbClr>
                </a:gs>
                <a:gs pos="100000">
                  <a:srgbClr val="00E6FF"/>
                </a:gs>
              </a:gsLst>
              <a:lin ang="16200000" scaled="0"/>
            </a:gra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368300" hangingPunct="0"/>
            <a:endParaRPr lang="zh-CN" altLang="en-US" sz="1400">
              <a:latin typeface="+mn-ea"/>
              <a:ea typeface="+mn-ea"/>
              <a:sym typeface="Helvetica Neue Medium"/>
            </a:endParaRPr>
          </a:p>
        </p:txBody>
      </p:sp>
      <p:sp>
        <p:nvSpPr>
          <p:cNvPr id="22" name="矩形 21"/>
          <p:cNvSpPr/>
          <p:nvPr/>
        </p:nvSpPr>
        <p:spPr>
          <a:xfrm flipH="1">
            <a:off x="3544149" y="2198246"/>
            <a:ext cx="1928733" cy="307777"/>
          </a:xfrm>
          <a:prstGeom prst="rect">
            <a:avLst/>
          </a:prstGeom>
        </p:spPr>
        <p:txBody>
          <a:bodyPr wrap="none">
            <a:spAutoFit/>
          </a:bodyPr>
          <a:lstStyle/>
          <a:p>
            <a:pPr algn="ctr" defTabSz="914400"/>
            <a:r>
              <a:rPr lang="zh-CN" altLang="en-US" sz="1400" spc="300" dirty="0">
                <a:latin typeface="+mn-ea"/>
                <a:ea typeface="+mn-ea"/>
                <a:cs typeface="Source Han Sans CN Medium" charset="-122"/>
              </a:rPr>
              <a:t>实测性能业界领先</a:t>
            </a:r>
            <a:endParaRPr lang="zh-CN" altLang="en-US" sz="1400" spc="300" dirty="0">
              <a:latin typeface="+mn-ea"/>
              <a:ea typeface="+mn-ea"/>
              <a:cs typeface="Source Han Sans CN Medium" charset="-122"/>
            </a:endParaRPr>
          </a:p>
        </p:txBody>
      </p:sp>
      <p:grpSp>
        <p:nvGrpSpPr>
          <p:cNvPr id="23" name="组合 38"/>
          <p:cNvGrpSpPr/>
          <p:nvPr/>
        </p:nvGrpSpPr>
        <p:grpSpPr>
          <a:xfrm flipH="1">
            <a:off x="3011374" y="2621455"/>
            <a:ext cx="3174776" cy="2117809"/>
            <a:chOff x="16823014" y="1200991"/>
            <a:chExt cx="2851465" cy="1858733"/>
          </a:xfrm>
        </p:grpSpPr>
        <p:sp>
          <p:nvSpPr>
            <p:cNvPr id="24" name="矩形 23"/>
            <p:cNvSpPr/>
            <p:nvPr/>
          </p:nvSpPr>
          <p:spPr>
            <a:xfrm>
              <a:off x="17170199" y="2654535"/>
              <a:ext cx="687803" cy="405189"/>
            </a:xfrm>
            <a:prstGeom prst="rect">
              <a:avLst/>
            </a:prstGeom>
          </p:spPr>
          <p:txBody>
            <a:bodyPr wrap="square">
              <a:spAutoFit/>
            </a:bodyPr>
            <a:lstStyle/>
            <a:p>
              <a:pPr algn="ctr" defTabSz="914400"/>
              <a:r>
                <a:rPr lang="en-US" altLang="zh-CN" sz="1200" dirty="0">
                  <a:latin typeface="+mn-ea"/>
                  <a:ea typeface="+mn-ea"/>
                  <a:cs typeface="Source Han Sans CN Light" charset="-122"/>
                </a:rPr>
                <a:t>Atlas</a:t>
              </a:r>
              <a:r>
                <a:rPr lang="zh-CN" altLang="en-US" sz="1200" dirty="0">
                  <a:latin typeface="+mn-ea"/>
                  <a:ea typeface="+mn-ea"/>
                  <a:cs typeface="Source Han Sans CN Light" charset="-122"/>
                </a:rPr>
                <a:t> </a:t>
              </a:r>
              <a:r>
                <a:rPr lang="en-US" altLang="zh-CN" sz="1200" dirty="0">
                  <a:latin typeface="+mn-ea"/>
                  <a:ea typeface="+mn-ea"/>
                  <a:cs typeface="Source Han Sans CN Light" charset="-122"/>
                </a:rPr>
                <a:t>300</a:t>
              </a:r>
              <a:endParaRPr lang="zh-CN" altLang="en-US" sz="1200" dirty="0">
                <a:latin typeface="+mn-ea"/>
                <a:ea typeface="+mn-ea"/>
                <a:cs typeface="Source Han Sans CN Light" charset="-122"/>
              </a:endParaRPr>
            </a:p>
          </p:txBody>
        </p:sp>
        <p:sp>
          <p:nvSpPr>
            <p:cNvPr id="25" name="矩形 24"/>
            <p:cNvSpPr/>
            <p:nvPr/>
          </p:nvSpPr>
          <p:spPr>
            <a:xfrm>
              <a:off x="17717060" y="2654535"/>
              <a:ext cx="661241" cy="405189"/>
            </a:xfrm>
            <a:prstGeom prst="rect">
              <a:avLst/>
            </a:prstGeom>
          </p:spPr>
          <p:txBody>
            <a:bodyPr wrap="square">
              <a:spAutoFit/>
            </a:bodyPr>
            <a:lstStyle/>
            <a:p>
              <a:pPr algn="ctr" defTabSz="914400"/>
              <a:r>
                <a:rPr lang="zh-CN" altLang="en-US" sz="1200" dirty="0">
                  <a:latin typeface="+mn-ea"/>
                  <a:ea typeface="+mn-ea"/>
                  <a:cs typeface="Source Han Sans CN Light" charset="-122"/>
                </a:rPr>
                <a:t>业界</a:t>
              </a:r>
              <a:r>
                <a:rPr lang="en-US" altLang="zh-CN" sz="1200" dirty="0">
                  <a:latin typeface="+mn-ea"/>
                  <a:ea typeface="+mn-ea"/>
                  <a:cs typeface="Source Han Sans CN Light" charset="-122"/>
                </a:rPr>
                <a:t>AI</a:t>
              </a:r>
              <a:endParaRPr lang="en-US" altLang="zh-CN" sz="1200" dirty="0">
                <a:latin typeface="+mn-ea"/>
                <a:ea typeface="+mn-ea"/>
                <a:cs typeface="Source Han Sans CN Light" charset="-122"/>
              </a:endParaRPr>
            </a:p>
            <a:p>
              <a:pPr algn="ctr" defTabSz="914400"/>
              <a:r>
                <a:rPr lang="zh-CN" altLang="en-US" sz="1200" dirty="0">
                  <a:latin typeface="+mn-ea"/>
                  <a:ea typeface="+mn-ea"/>
                  <a:cs typeface="Source Han Sans CN Light" charset="-122"/>
                </a:rPr>
                <a:t>加速卡</a:t>
              </a:r>
              <a:endParaRPr lang="zh-CN" altLang="en-US" sz="1200" dirty="0">
                <a:latin typeface="+mn-ea"/>
                <a:ea typeface="+mn-ea"/>
                <a:cs typeface="Source Han Sans CN Light" charset="-122"/>
              </a:endParaRPr>
            </a:p>
          </p:txBody>
        </p:sp>
        <p:sp>
          <p:nvSpPr>
            <p:cNvPr id="26" name="矩形 25"/>
            <p:cNvSpPr/>
            <p:nvPr/>
          </p:nvSpPr>
          <p:spPr>
            <a:xfrm>
              <a:off x="16823014" y="1200991"/>
              <a:ext cx="1616419" cy="405188"/>
            </a:xfrm>
            <a:prstGeom prst="rect">
              <a:avLst/>
            </a:prstGeom>
          </p:spPr>
          <p:txBody>
            <a:bodyPr wrap="square">
              <a:spAutoFit/>
            </a:bodyPr>
            <a:lstStyle/>
            <a:p>
              <a:pPr algn="ctr" defTabSz="914400"/>
              <a:r>
                <a:rPr lang="en-US" altLang="zh-CN" sz="1200" spc="25" dirty="0">
                  <a:latin typeface="+mn-ea"/>
                  <a:ea typeface="+mn-ea"/>
                  <a:cs typeface="Source Han Sans CN" charset="-122"/>
                </a:rPr>
                <a:t>VGG-16</a:t>
              </a:r>
              <a:endParaRPr lang="en-US" altLang="zh-CN" sz="1200" spc="25" dirty="0">
                <a:latin typeface="+mn-ea"/>
                <a:ea typeface="+mn-ea"/>
                <a:cs typeface="Source Han Sans CN" charset="-122"/>
              </a:endParaRPr>
            </a:p>
            <a:p>
              <a:pPr algn="ctr" defTabSz="914400"/>
              <a:r>
                <a:rPr lang="zh-CN" altLang="en-US" sz="1200" spc="25" dirty="0">
                  <a:latin typeface="+mn-ea"/>
                  <a:ea typeface="+mn-ea"/>
                  <a:cs typeface="Source Han Sans CN" charset="-122"/>
                </a:rPr>
                <a:t>神经网络性能</a:t>
              </a:r>
              <a:endParaRPr lang="zh-CN" altLang="en-US" sz="1200" spc="25" dirty="0">
                <a:latin typeface="+mn-ea"/>
                <a:ea typeface="+mn-ea"/>
                <a:cs typeface="Source Han Sans CN" charset="-122"/>
              </a:endParaRPr>
            </a:p>
          </p:txBody>
        </p:sp>
        <p:sp>
          <p:nvSpPr>
            <p:cNvPr id="27" name="矩形 26"/>
            <p:cNvSpPr/>
            <p:nvPr/>
          </p:nvSpPr>
          <p:spPr>
            <a:xfrm>
              <a:off x="18378301" y="1215050"/>
              <a:ext cx="1296178" cy="405188"/>
            </a:xfrm>
            <a:prstGeom prst="rect">
              <a:avLst/>
            </a:prstGeom>
          </p:spPr>
          <p:txBody>
            <a:bodyPr wrap="square">
              <a:spAutoFit/>
            </a:bodyPr>
            <a:lstStyle/>
            <a:p>
              <a:pPr algn="ctr" defTabSz="914400"/>
              <a:r>
                <a:rPr lang="en-US" altLang="zh-CN" sz="1200" spc="25" dirty="0" smtClean="0">
                  <a:latin typeface="+mn-ea"/>
                  <a:ea typeface="+mn-ea"/>
                  <a:cs typeface="Source Han Sans CN" charset="-122"/>
                </a:rPr>
                <a:t>ResNet-50</a:t>
              </a:r>
              <a:endParaRPr lang="en-US" altLang="zh-CN" sz="1200" spc="25" dirty="0">
                <a:latin typeface="+mn-ea"/>
                <a:ea typeface="+mn-ea"/>
                <a:cs typeface="Source Han Sans CN" charset="-122"/>
              </a:endParaRPr>
            </a:p>
            <a:p>
              <a:pPr algn="ctr" defTabSz="914400"/>
              <a:r>
                <a:rPr lang="zh-CN" altLang="en-US" sz="1200" spc="25" dirty="0">
                  <a:latin typeface="+mn-ea"/>
                  <a:ea typeface="+mn-ea"/>
                  <a:cs typeface="Source Han Sans CN" charset="-122"/>
                </a:rPr>
                <a:t>神经网络性能</a:t>
              </a:r>
              <a:endParaRPr lang="zh-CN" altLang="en-US" sz="1200" spc="25" dirty="0">
                <a:latin typeface="+mn-ea"/>
                <a:ea typeface="+mn-ea"/>
                <a:cs typeface="Source Han Sans CN" charset="-122"/>
              </a:endParaRPr>
            </a:p>
          </p:txBody>
        </p:sp>
        <p:cxnSp>
          <p:nvCxnSpPr>
            <p:cNvPr id="28" name="直接连接符 47"/>
            <p:cNvCxnSpPr/>
            <p:nvPr/>
          </p:nvCxnSpPr>
          <p:spPr>
            <a:xfrm>
              <a:off x="17137192" y="2610973"/>
              <a:ext cx="1152530" cy="0"/>
            </a:xfrm>
            <a:prstGeom prst="line">
              <a:avLst/>
            </a:prstGeom>
            <a:ln>
              <a:gradFill flip="none" rotWithShape="1">
                <a:gsLst>
                  <a:gs pos="100000">
                    <a:schemeClr val="bg1">
                      <a:alpha val="0"/>
                    </a:schemeClr>
                  </a:gs>
                  <a:gs pos="0">
                    <a:schemeClr val="bg1">
                      <a:alpha val="70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7826277" y="2182103"/>
              <a:ext cx="252000" cy="442930"/>
            </a:xfrm>
            <a:prstGeom prst="rect">
              <a:avLst/>
            </a:prstGeom>
            <a:solidFill>
              <a:schemeClr val="bg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defTabSz="368300"/>
              <a:endParaRPr lang="zh-CN" altLang="en-US" sz="1400">
                <a:latin typeface="+mn-ea"/>
                <a:ea typeface="+mn-ea"/>
                <a:sym typeface="Helvetica Neue Medium"/>
              </a:endParaRPr>
            </a:p>
          </p:txBody>
        </p:sp>
        <p:sp>
          <p:nvSpPr>
            <p:cNvPr id="30" name="矩形 29"/>
            <p:cNvSpPr/>
            <p:nvPr/>
          </p:nvSpPr>
          <p:spPr>
            <a:xfrm>
              <a:off x="17363175" y="1716413"/>
              <a:ext cx="252000" cy="910468"/>
            </a:xfrm>
            <a:prstGeom prst="rect">
              <a:avLst/>
            </a:prstGeom>
            <a:gradFill>
              <a:gsLst>
                <a:gs pos="0">
                  <a:srgbClr val="00E6FF"/>
                </a:gs>
                <a:gs pos="100000">
                  <a:srgbClr val="00E6FF">
                    <a:alpha val="10000"/>
                  </a:srgbClr>
                </a:gs>
              </a:gsLst>
              <a:lin ang="5400000" scaled="0"/>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368300" hangingPunct="0"/>
              <a:endParaRPr lang="zh-CN" altLang="en-US" sz="1400">
                <a:latin typeface="+mn-ea"/>
                <a:ea typeface="+mn-ea"/>
                <a:sym typeface="Helvetica Neue Medium"/>
              </a:endParaRPr>
            </a:p>
          </p:txBody>
        </p:sp>
        <p:sp>
          <p:nvSpPr>
            <p:cNvPr id="31" name="矩形 30"/>
            <p:cNvSpPr/>
            <p:nvPr/>
          </p:nvSpPr>
          <p:spPr>
            <a:xfrm>
              <a:off x="18497628" y="2654535"/>
              <a:ext cx="698329" cy="405189"/>
            </a:xfrm>
            <a:prstGeom prst="rect">
              <a:avLst/>
            </a:prstGeom>
          </p:spPr>
          <p:txBody>
            <a:bodyPr wrap="square">
              <a:spAutoFit/>
            </a:bodyPr>
            <a:lstStyle/>
            <a:p>
              <a:pPr algn="ctr" defTabSz="914400"/>
              <a:r>
                <a:rPr lang="en-US" altLang="zh-CN" sz="1200" dirty="0">
                  <a:latin typeface="+mn-ea"/>
                  <a:ea typeface="+mn-ea"/>
                  <a:cs typeface="Source Han Sans CN Light" charset="-122"/>
                </a:rPr>
                <a:t>Atlas</a:t>
              </a:r>
              <a:r>
                <a:rPr lang="zh-CN" altLang="en-US" sz="1200" dirty="0">
                  <a:latin typeface="+mn-ea"/>
                  <a:ea typeface="+mn-ea"/>
                  <a:cs typeface="Source Han Sans CN Light" charset="-122"/>
                </a:rPr>
                <a:t> </a:t>
              </a:r>
              <a:r>
                <a:rPr lang="en-US" altLang="zh-CN" sz="1200" dirty="0">
                  <a:latin typeface="+mn-ea"/>
                  <a:ea typeface="+mn-ea"/>
                  <a:cs typeface="Source Han Sans CN Light" charset="-122"/>
                </a:rPr>
                <a:t>300</a:t>
              </a:r>
              <a:endParaRPr lang="zh-CN" altLang="en-US" sz="1200" dirty="0">
                <a:latin typeface="+mn-ea"/>
                <a:ea typeface="+mn-ea"/>
                <a:cs typeface="Source Han Sans CN Light" charset="-122"/>
              </a:endParaRPr>
            </a:p>
          </p:txBody>
        </p:sp>
        <p:sp>
          <p:nvSpPr>
            <p:cNvPr id="32" name="矩形 31"/>
            <p:cNvSpPr/>
            <p:nvPr/>
          </p:nvSpPr>
          <p:spPr>
            <a:xfrm>
              <a:off x="18962424" y="2654535"/>
              <a:ext cx="696232" cy="405188"/>
            </a:xfrm>
            <a:prstGeom prst="rect">
              <a:avLst/>
            </a:prstGeom>
          </p:spPr>
          <p:txBody>
            <a:bodyPr wrap="square">
              <a:spAutoFit/>
            </a:bodyPr>
            <a:lstStyle/>
            <a:p>
              <a:pPr algn="ctr" defTabSz="914400"/>
              <a:r>
                <a:rPr lang="zh-CN" altLang="en-US" sz="1200" dirty="0">
                  <a:latin typeface="+mn-ea"/>
                  <a:ea typeface="+mn-ea"/>
                  <a:cs typeface="Source Han Sans CN Light" charset="-122"/>
                </a:rPr>
                <a:t>业界</a:t>
              </a:r>
              <a:r>
                <a:rPr lang="en-US" altLang="zh-CN" sz="1200" dirty="0">
                  <a:latin typeface="+mn-ea"/>
                  <a:ea typeface="+mn-ea"/>
                  <a:cs typeface="Source Han Sans CN Light" charset="-122"/>
                </a:rPr>
                <a:t>AI</a:t>
              </a:r>
              <a:endParaRPr lang="en-US" altLang="zh-CN" sz="1200" dirty="0">
                <a:latin typeface="+mn-ea"/>
                <a:ea typeface="+mn-ea"/>
                <a:cs typeface="Source Han Sans CN Light" charset="-122"/>
              </a:endParaRPr>
            </a:p>
            <a:p>
              <a:pPr algn="ctr" defTabSz="914400"/>
              <a:r>
                <a:rPr lang="zh-CN" altLang="en-US" sz="1200" dirty="0">
                  <a:latin typeface="+mn-ea"/>
                  <a:ea typeface="+mn-ea"/>
                  <a:cs typeface="Source Han Sans CN Light" charset="-122"/>
                </a:rPr>
                <a:t>加速卡</a:t>
              </a:r>
              <a:endParaRPr lang="zh-CN" altLang="en-US" sz="1200" dirty="0">
                <a:latin typeface="+mn-ea"/>
                <a:ea typeface="+mn-ea"/>
                <a:cs typeface="Source Han Sans CN Light" charset="-122"/>
              </a:endParaRPr>
            </a:p>
          </p:txBody>
        </p:sp>
        <p:cxnSp>
          <p:nvCxnSpPr>
            <p:cNvPr id="33" name="直接连接符 47"/>
            <p:cNvCxnSpPr/>
            <p:nvPr/>
          </p:nvCxnSpPr>
          <p:spPr>
            <a:xfrm>
              <a:off x="18473759" y="2610973"/>
              <a:ext cx="1091633" cy="0"/>
            </a:xfrm>
            <a:prstGeom prst="line">
              <a:avLst/>
            </a:prstGeom>
            <a:ln>
              <a:gradFill flip="none" rotWithShape="1">
                <a:gsLst>
                  <a:gs pos="100000">
                    <a:schemeClr val="bg1">
                      <a:alpha val="0"/>
                    </a:schemeClr>
                  </a:gs>
                  <a:gs pos="0">
                    <a:schemeClr val="bg1">
                      <a:alpha val="70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9122451" y="2178358"/>
              <a:ext cx="252000" cy="442930"/>
            </a:xfrm>
            <a:prstGeom prst="rect">
              <a:avLst/>
            </a:prstGeom>
            <a:solidFill>
              <a:schemeClr val="bg2">
                <a:lumMod val="9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defTabSz="368300"/>
              <a:endParaRPr lang="zh-CN" altLang="en-US" sz="1400">
                <a:latin typeface="+mn-ea"/>
                <a:ea typeface="+mn-ea"/>
                <a:sym typeface="Helvetica Neue Medium"/>
              </a:endParaRPr>
            </a:p>
          </p:txBody>
        </p:sp>
        <p:sp>
          <p:nvSpPr>
            <p:cNvPr id="35" name="矩形 34"/>
            <p:cNvSpPr/>
            <p:nvPr/>
          </p:nvSpPr>
          <p:spPr>
            <a:xfrm>
              <a:off x="18667134" y="1620967"/>
              <a:ext cx="252000" cy="1008897"/>
            </a:xfrm>
            <a:prstGeom prst="rect">
              <a:avLst/>
            </a:prstGeom>
            <a:gradFill>
              <a:gsLst>
                <a:gs pos="0">
                  <a:srgbClr val="00E6FF"/>
                </a:gs>
                <a:gs pos="100000">
                  <a:srgbClr val="00E6FF">
                    <a:alpha val="10000"/>
                  </a:srgbClr>
                </a:gs>
              </a:gsLst>
              <a:lin ang="5400000" scaled="0"/>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368300" hangingPunct="0"/>
              <a:endParaRPr lang="zh-CN" altLang="en-US" sz="1400">
                <a:latin typeface="+mn-ea"/>
                <a:ea typeface="+mn-ea"/>
                <a:sym typeface="Helvetica Neue Medium"/>
              </a:endParaRPr>
            </a:p>
          </p:txBody>
        </p:sp>
      </p:grpSp>
      <p:sp>
        <p:nvSpPr>
          <p:cNvPr id="36" name="矩形 35"/>
          <p:cNvSpPr/>
          <p:nvPr/>
        </p:nvSpPr>
        <p:spPr>
          <a:xfrm>
            <a:off x="983432" y="1520788"/>
            <a:ext cx="5280613" cy="461665"/>
          </a:xfrm>
          <a:prstGeom prst="rect">
            <a:avLst/>
          </a:prstGeom>
          <a:noFill/>
        </p:spPr>
        <p:txBody>
          <a:bodyPr wrap="square" rtlCol="0">
            <a:noAutofit/>
          </a:bodyPr>
          <a:lstStyle/>
          <a:p>
            <a:pPr algn="ctr" fontAlgn="ctr"/>
            <a:r>
              <a:rPr lang="zh-CN" altLang="en-US" sz="1600" b="1" dirty="0" smtClean="0">
                <a:latin typeface="+mn-ea"/>
                <a:ea typeface="+mn-ea"/>
              </a:rPr>
              <a:t>基于昇腾</a:t>
            </a:r>
            <a:r>
              <a:rPr lang="en-US" altLang="zh-CN" sz="1600" b="1" dirty="0" smtClean="0">
                <a:latin typeface="+mn-ea"/>
                <a:ea typeface="+mn-ea"/>
              </a:rPr>
              <a:t>AI</a:t>
            </a:r>
            <a:r>
              <a:rPr lang="zh-CN" altLang="en-US" sz="1600" b="1" dirty="0" smtClean="0">
                <a:latin typeface="+mn-ea"/>
                <a:ea typeface="+mn-ea"/>
              </a:rPr>
              <a:t>芯片的</a:t>
            </a:r>
            <a:r>
              <a:rPr lang="en-US" altLang="zh-CN" sz="1600" b="1" dirty="0" smtClean="0">
                <a:latin typeface="+mn-ea"/>
                <a:ea typeface="+mn-ea"/>
              </a:rPr>
              <a:t>Atlas 300 AI</a:t>
            </a:r>
            <a:r>
              <a:rPr lang="zh-CN" altLang="en-US" sz="1600" b="1" dirty="0" smtClean="0">
                <a:latin typeface="+mn-ea"/>
                <a:ea typeface="+mn-ea"/>
              </a:rPr>
              <a:t>加速卡</a:t>
            </a:r>
            <a:endParaRPr lang="zh-CN" altLang="en-US" sz="1600" b="1" dirty="0">
              <a:latin typeface="+mn-ea"/>
              <a:ea typeface="+mn-ea"/>
            </a:endParaRPr>
          </a:p>
        </p:txBody>
      </p:sp>
      <p:pic>
        <p:nvPicPr>
          <p:cNvPr id="37" name="图片 36"/>
          <p:cNvPicPr>
            <a:picLocks noChangeAspect="1"/>
          </p:cNvPicPr>
          <p:nvPr/>
        </p:nvPicPr>
        <p:blipFill>
          <a:blip r:embed="rId4"/>
          <a:stretch>
            <a:fillRect/>
          </a:stretch>
        </p:blipFill>
        <p:spPr>
          <a:xfrm>
            <a:off x="9755691" y="2859447"/>
            <a:ext cx="868478" cy="62259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单一</a:t>
            </a: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架构向多种计算架构组合演进</a:t>
            </a:r>
            <a:b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br>
            <a:endParaRPr lang="zh-CN" altLang="en-US" dirty="0">
              <a:solidFill>
                <a:schemeClr val="tx1"/>
              </a:solidFill>
            </a:endParaRPr>
          </a:p>
        </p:txBody>
      </p:sp>
      <p:sp>
        <p:nvSpPr>
          <p:cNvPr id="110" name="圆角矩形"/>
          <p:cNvSpPr/>
          <p:nvPr/>
        </p:nvSpPr>
        <p:spPr>
          <a:xfrm>
            <a:off x="1238770" y="2323530"/>
            <a:ext cx="5014078" cy="3054131"/>
          </a:xfrm>
          <a:prstGeom prst="roundRect">
            <a:avLst>
              <a:gd name="adj" fmla="val 4658"/>
            </a:avLst>
          </a:prstGeom>
          <a:solidFill>
            <a:srgbClr val="1D1D1A">
              <a:lumMod val="40000"/>
              <a:lumOff val="60000"/>
              <a:alpha val="12269"/>
            </a:srgbClr>
          </a:solidFill>
          <a:ln w="3175" cap="flat">
            <a:noFill/>
            <a:prstDash val="solid"/>
            <a:miter lim="800000"/>
          </a:ln>
          <a:effectLst/>
        </p:spPr>
        <p:txBody>
          <a:bodyPr wrap="square" lIns="15960" tIns="15960" rIns="15960" bIns="15960" numCol="1" anchor="ctr">
            <a:noAutofit/>
          </a:bodyPr>
          <a:lstStyle/>
          <a:p>
            <a:pPr algn="ctr" defTabSz="1032510" hangingPunct="0">
              <a:defRPr sz="10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500" kern="0" dirty="0">
              <a:solidFill>
                <a:srgbClr val="1D1D1A"/>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1" name="TextBox 342"/>
          <p:cNvSpPr txBox="1"/>
          <p:nvPr/>
        </p:nvSpPr>
        <p:spPr>
          <a:xfrm>
            <a:off x="1256549" y="4308424"/>
            <a:ext cx="323873" cy="179053"/>
          </a:xfrm>
          <a:prstGeom prst="rect">
            <a:avLst/>
          </a:prstGeom>
          <a:noFill/>
          <a:ln w="12700" cap="flat">
            <a:noFill/>
            <a:miter lim="400000"/>
          </a:ln>
          <a:effectLst/>
        </p:spPr>
        <p:txBody>
          <a:bodyPr wrap="square" lIns="22932" tIns="22932" rIns="22932" bIns="22932" numCol="1" anchor="t">
            <a:spAutoFit/>
          </a:bodyPr>
          <a:lstStyle/>
          <a:p>
            <a:pPr algn="r" defTabSz="1032510" hangingPunct="0">
              <a:lnSpc>
                <a:spcPts val="1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10</a:t>
            </a:r>
            <a:r>
              <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2</a:t>
            </a:r>
            <a:endPar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2" name="TextBox 342"/>
          <p:cNvSpPr txBox="1"/>
          <p:nvPr/>
        </p:nvSpPr>
        <p:spPr>
          <a:xfrm>
            <a:off x="1256549" y="3955851"/>
            <a:ext cx="323873" cy="179053"/>
          </a:xfrm>
          <a:prstGeom prst="rect">
            <a:avLst/>
          </a:prstGeom>
          <a:noFill/>
          <a:ln w="12700" cap="flat">
            <a:noFill/>
            <a:miter lim="400000"/>
          </a:ln>
          <a:effectLst/>
        </p:spPr>
        <p:txBody>
          <a:bodyPr wrap="square" lIns="22932" tIns="22932" rIns="22932" bIns="22932" numCol="1" anchor="t">
            <a:spAutoFit/>
          </a:bodyPr>
          <a:lstStyle/>
          <a:p>
            <a:pPr algn="r" defTabSz="1032510" hangingPunct="0">
              <a:lnSpc>
                <a:spcPts val="1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10</a:t>
            </a:r>
            <a:r>
              <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3</a:t>
            </a:r>
            <a:endPar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3" name="TextBox 342"/>
          <p:cNvSpPr txBox="1"/>
          <p:nvPr/>
        </p:nvSpPr>
        <p:spPr>
          <a:xfrm>
            <a:off x="1256549" y="3603297"/>
            <a:ext cx="323873" cy="179053"/>
          </a:xfrm>
          <a:prstGeom prst="rect">
            <a:avLst/>
          </a:prstGeom>
          <a:noFill/>
          <a:ln w="12700" cap="flat">
            <a:noFill/>
            <a:miter lim="400000"/>
          </a:ln>
          <a:effectLst/>
        </p:spPr>
        <p:txBody>
          <a:bodyPr wrap="square" lIns="22932" tIns="22932" rIns="22932" bIns="22932" numCol="1" anchor="t">
            <a:spAutoFit/>
          </a:bodyPr>
          <a:lstStyle/>
          <a:p>
            <a:pPr algn="r" defTabSz="1032510" hangingPunct="0">
              <a:lnSpc>
                <a:spcPts val="1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10</a:t>
            </a:r>
            <a:r>
              <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4</a:t>
            </a:r>
            <a:endPar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4" name="TextBox 342"/>
          <p:cNvSpPr txBox="1"/>
          <p:nvPr/>
        </p:nvSpPr>
        <p:spPr>
          <a:xfrm>
            <a:off x="1256549" y="3250740"/>
            <a:ext cx="323873" cy="179053"/>
          </a:xfrm>
          <a:prstGeom prst="rect">
            <a:avLst/>
          </a:prstGeom>
          <a:noFill/>
          <a:ln w="12700" cap="flat">
            <a:noFill/>
            <a:miter lim="400000"/>
          </a:ln>
          <a:effectLst/>
        </p:spPr>
        <p:txBody>
          <a:bodyPr wrap="square" lIns="22932" tIns="22932" rIns="22932" bIns="22932" numCol="1" anchor="t">
            <a:spAutoFit/>
          </a:bodyPr>
          <a:lstStyle/>
          <a:p>
            <a:pPr algn="r" defTabSz="1032510" hangingPunct="0">
              <a:lnSpc>
                <a:spcPts val="1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10</a:t>
            </a:r>
            <a:r>
              <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5</a:t>
            </a:r>
            <a:endPar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5" name="TextBox 342"/>
          <p:cNvSpPr txBox="1"/>
          <p:nvPr/>
        </p:nvSpPr>
        <p:spPr>
          <a:xfrm>
            <a:off x="1256549" y="2898176"/>
            <a:ext cx="323873" cy="179053"/>
          </a:xfrm>
          <a:prstGeom prst="rect">
            <a:avLst/>
          </a:prstGeom>
          <a:noFill/>
          <a:ln w="12700" cap="flat">
            <a:noFill/>
            <a:miter lim="400000"/>
          </a:ln>
          <a:effectLst/>
        </p:spPr>
        <p:txBody>
          <a:bodyPr wrap="square" lIns="22932" tIns="22932" rIns="22932" bIns="22932" numCol="1" anchor="t">
            <a:spAutoFit/>
          </a:bodyPr>
          <a:lstStyle/>
          <a:p>
            <a:pPr algn="r" defTabSz="1032510" hangingPunct="0">
              <a:lnSpc>
                <a:spcPts val="1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10</a:t>
            </a:r>
            <a:r>
              <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6</a:t>
            </a:r>
            <a:endPar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6" name="TextBox 342"/>
          <p:cNvSpPr txBox="1"/>
          <p:nvPr/>
        </p:nvSpPr>
        <p:spPr>
          <a:xfrm>
            <a:off x="1256549" y="2545615"/>
            <a:ext cx="323873" cy="179053"/>
          </a:xfrm>
          <a:prstGeom prst="rect">
            <a:avLst/>
          </a:prstGeom>
          <a:noFill/>
          <a:ln w="12700" cap="flat">
            <a:noFill/>
            <a:miter lim="400000"/>
          </a:ln>
          <a:effectLst/>
        </p:spPr>
        <p:txBody>
          <a:bodyPr wrap="square" lIns="22932" tIns="22932" rIns="22932" bIns="22932" numCol="1" anchor="t">
            <a:spAutoFit/>
          </a:bodyPr>
          <a:lstStyle/>
          <a:p>
            <a:pPr algn="r" defTabSz="1032510" hangingPunct="0">
              <a:lnSpc>
                <a:spcPts val="1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10</a:t>
            </a:r>
            <a:r>
              <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7</a:t>
            </a:r>
            <a:endParaRPr sz="1200" kern="0" baseline="2900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7" name="任意多边形 98"/>
          <p:cNvSpPr/>
          <p:nvPr/>
        </p:nvSpPr>
        <p:spPr>
          <a:xfrm>
            <a:off x="4395567" y="2962513"/>
            <a:ext cx="1192388" cy="4512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603" y="8964"/>
                </a:lnTo>
                <a:cubicBezTo>
                  <a:pt x="14695" y="7220"/>
                  <a:pt x="20238" y="1467"/>
                  <a:pt x="21600" y="0"/>
                </a:cubicBezTo>
              </a:path>
            </a:pathLst>
          </a:custGeom>
          <a:noFill/>
          <a:ln w="25400" cap="flat">
            <a:solidFill>
              <a:srgbClr val="535353"/>
            </a:solidFill>
            <a:prstDash val="solid"/>
            <a:miter lim="8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18" name="矩形 19"/>
          <p:cNvSpPr txBox="1"/>
          <p:nvPr/>
        </p:nvSpPr>
        <p:spPr>
          <a:xfrm>
            <a:off x="1817970" y="1725197"/>
            <a:ext cx="3769957" cy="339887"/>
          </a:xfrm>
          <a:prstGeom prst="rect">
            <a:avLst/>
          </a:prstGeom>
          <a:noFill/>
          <a:ln w="12700" cap="flat">
            <a:noFill/>
            <a:miter lim="400000"/>
          </a:ln>
          <a:effectLst/>
        </p:spPr>
        <p:txBody>
          <a:bodyPr wrap="square" lIns="15960" tIns="15960" rIns="15960" bIns="15960" numCol="1" anchor="ctr">
            <a:spAutoFit/>
          </a:bodyPr>
          <a:lstStyle>
            <a:lvl1pPr defTabSz="2065020">
              <a:defRPr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lang="zh-CN" altLang="en-US" sz="2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重构摩尔定律</a:t>
            </a:r>
            <a:endParaRPr lang="zh-CN" altLang="en-US" sz="2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TextBox 342"/>
          <p:cNvSpPr txBox="1"/>
          <p:nvPr/>
        </p:nvSpPr>
        <p:spPr>
          <a:xfrm>
            <a:off x="1125200" y="4743409"/>
            <a:ext cx="1108848" cy="302693"/>
          </a:xfrm>
          <a:prstGeom prst="rect">
            <a:avLst/>
          </a:prstGeom>
          <a:noFill/>
          <a:ln w="12700" cap="flat">
            <a:noFill/>
            <a:miter lim="400000"/>
          </a:ln>
          <a:effectLst/>
        </p:spPr>
        <p:txBody>
          <a:bodyPr wrap="square" lIns="22932" tIns="22932" rIns="22932" bIns="22932" numCol="1" anchor="ctr">
            <a:spAutoFit/>
          </a:bodyPr>
          <a:lstStyle>
            <a:lvl1pPr defTabSz="2065020">
              <a:lnSpc>
                <a:spcPts val="2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1980</a:t>
            </a:r>
            <a:endPar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Line 3796"/>
          <p:cNvSpPr/>
          <p:nvPr/>
        </p:nvSpPr>
        <p:spPr>
          <a:xfrm flipH="1">
            <a:off x="1670318" y="2566045"/>
            <a:ext cx="1" cy="2194204"/>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1" name="Line 3797"/>
          <p:cNvSpPr/>
          <p:nvPr/>
        </p:nvSpPr>
        <p:spPr>
          <a:xfrm flipH="1" flipV="1">
            <a:off x="1661494" y="4682574"/>
            <a:ext cx="4305335"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2" name="Line 3798"/>
          <p:cNvSpPr/>
          <p:nvPr/>
        </p:nvSpPr>
        <p:spPr>
          <a:xfrm flipH="1">
            <a:off x="1575633" y="4329714"/>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3" name="Line 3799"/>
          <p:cNvSpPr/>
          <p:nvPr/>
        </p:nvSpPr>
        <p:spPr>
          <a:xfrm flipH="1">
            <a:off x="1575633" y="3977171"/>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4" name="Line 3800"/>
          <p:cNvSpPr/>
          <p:nvPr/>
        </p:nvSpPr>
        <p:spPr>
          <a:xfrm flipH="1">
            <a:off x="1575633" y="3624311"/>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5" name="Line 3801"/>
          <p:cNvSpPr/>
          <p:nvPr/>
        </p:nvSpPr>
        <p:spPr>
          <a:xfrm flipH="1">
            <a:off x="1575633" y="2918906"/>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6" name="Line 3802"/>
          <p:cNvSpPr/>
          <p:nvPr/>
        </p:nvSpPr>
        <p:spPr>
          <a:xfrm flipH="1">
            <a:off x="1575633" y="3271449"/>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8" name="Line 3804"/>
          <p:cNvSpPr/>
          <p:nvPr/>
        </p:nvSpPr>
        <p:spPr>
          <a:xfrm>
            <a:off x="4914078" y="4682574"/>
            <a:ext cx="1" cy="83062"/>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9" name="Line 3805"/>
          <p:cNvSpPr/>
          <p:nvPr/>
        </p:nvSpPr>
        <p:spPr>
          <a:xfrm>
            <a:off x="3861322" y="4682574"/>
            <a:ext cx="1" cy="83062"/>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30" name="Line 3806"/>
          <p:cNvSpPr/>
          <p:nvPr/>
        </p:nvSpPr>
        <p:spPr>
          <a:xfrm>
            <a:off x="2808931" y="4682574"/>
            <a:ext cx="1" cy="83062"/>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31" name="Line 3807"/>
          <p:cNvSpPr/>
          <p:nvPr/>
        </p:nvSpPr>
        <p:spPr>
          <a:xfrm flipH="1">
            <a:off x="1575633" y="2566045"/>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510" hangingPunct="0">
              <a:defRPr sz="8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4000" kern="0" dirty="0">
              <a:solidFill>
                <a:srgbClr val="0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32" name="TextBox 342"/>
          <p:cNvSpPr txBox="1"/>
          <p:nvPr/>
        </p:nvSpPr>
        <p:spPr>
          <a:xfrm>
            <a:off x="2263804" y="4743409"/>
            <a:ext cx="1034746" cy="302693"/>
          </a:xfrm>
          <a:prstGeom prst="rect">
            <a:avLst/>
          </a:prstGeom>
          <a:noFill/>
          <a:ln w="12700" cap="flat">
            <a:noFill/>
            <a:miter lim="400000"/>
          </a:ln>
          <a:effectLst/>
        </p:spPr>
        <p:txBody>
          <a:bodyPr wrap="square" lIns="22932" tIns="22932" rIns="22932" bIns="22932" numCol="1" anchor="ctr">
            <a:spAutoFit/>
          </a:bodyPr>
          <a:lstStyle>
            <a:lvl1pPr defTabSz="2065020">
              <a:lnSpc>
                <a:spcPts val="2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1990</a:t>
            </a:r>
            <a:endPar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 name="TextBox 342"/>
          <p:cNvSpPr txBox="1"/>
          <p:nvPr/>
        </p:nvSpPr>
        <p:spPr>
          <a:xfrm>
            <a:off x="3328300" y="4743409"/>
            <a:ext cx="1034746" cy="302693"/>
          </a:xfrm>
          <a:prstGeom prst="rect">
            <a:avLst/>
          </a:prstGeom>
          <a:noFill/>
          <a:ln w="12700" cap="flat">
            <a:noFill/>
            <a:miter lim="400000"/>
          </a:ln>
          <a:effectLst/>
        </p:spPr>
        <p:txBody>
          <a:bodyPr wrap="square" lIns="22932" tIns="22932" rIns="22932" bIns="22932" numCol="1" anchor="ctr">
            <a:spAutoFit/>
          </a:bodyPr>
          <a:lstStyle>
            <a:lvl1pPr defTabSz="2065020">
              <a:lnSpc>
                <a:spcPts val="2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2000</a:t>
            </a:r>
            <a:endPar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34" name="TextBox 342"/>
          <p:cNvSpPr txBox="1"/>
          <p:nvPr/>
        </p:nvSpPr>
        <p:spPr>
          <a:xfrm>
            <a:off x="4392803" y="4743409"/>
            <a:ext cx="1034746" cy="302693"/>
          </a:xfrm>
          <a:prstGeom prst="rect">
            <a:avLst/>
          </a:prstGeom>
          <a:noFill/>
          <a:ln w="12700" cap="flat">
            <a:noFill/>
            <a:miter lim="400000"/>
          </a:ln>
          <a:effectLst/>
        </p:spPr>
        <p:txBody>
          <a:bodyPr wrap="square" lIns="22932" tIns="22932" rIns="22932" bIns="22932" numCol="1" anchor="ctr">
            <a:spAutoFit/>
          </a:bodyPr>
          <a:lstStyle>
            <a:lvl1pPr defTabSz="2065020">
              <a:lnSpc>
                <a:spcPts val="2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2010</a:t>
            </a:r>
            <a:endPar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35" name="TextBox 342"/>
          <p:cNvSpPr txBox="1"/>
          <p:nvPr/>
        </p:nvSpPr>
        <p:spPr>
          <a:xfrm>
            <a:off x="5306050" y="4745389"/>
            <a:ext cx="1034746" cy="302693"/>
          </a:xfrm>
          <a:prstGeom prst="rect">
            <a:avLst/>
          </a:prstGeom>
          <a:noFill/>
          <a:ln w="12700" cap="flat">
            <a:noFill/>
            <a:miter lim="400000"/>
          </a:ln>
          <a:effectLst/>
        </p:spPr>
        <p:txBody>
          <a:bodyPr wrap="square" lIns="22932" tIns="22932" rIns="22932" bIns="22932" numCol="1" anchor="ctr">
            <a:spAutoFit/>
          </a:bodyPr>
          <a:lstStyle>
            <a:lvl1pPr defTabSz="2065020">
              <a:lnSpc>
                <a:spcPts val="2000"/>
              </a:lnSpc>
              <a:defRPr sz="24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2020</a:t>
            </a:r>
            <a:endParaRPr sz="12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3826"/>
          <p:cNvSpPr/>
          <p:nvPr/>
        </p:nvSpPr>
        <p:spPr>
          <a:xfrm>
            <a:off x="2020170" y="3414735"/>
            <a:ext cx="2380317" cy="11297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140" y="17145"/>
                  <a:pt x="7114" y="11820"/>
                  <a:pt x="11266" y="7898"/>
                </a:cubicBezTo>
                <a:cubicBezTo>
                  <a:pt x="14920" y="4447"/>
                  <a:pt x="18586" y="1741"/>
                  <a:pt x="21600" y="0"/>
                </a:cubicBezTo>
              </a:path>
            </a:pathLst>
          </a:custGeom>
          <a:noFill/>
          <a:ln w="25400" cap="flat">
            <a:solidFill>
              <a:srgbClr val="0180C8"/>
            </a:solidFill>
            <a:prstDash val="solid"/>
            <a:miter lim="8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37" name="Freeform 3827"/>
          <p:cNvSpPr/>
          <p:nvPr/>
        </p:nvSpPr>
        <p:spPr>
          <a:xfrm>
            <a:off x="4525021" y="3269760"/>
            <a:ext cx="1020950" cy="1020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874" y="16195"/>
                  <a:pt x="7354" y="8869"/>
                  <a:pt x="11937" y="4822"/>
                </a:cubicBezTo>
                <a:cubicBezTo>
                  <a:pt x="15503" y="1672"/>
                  <a:pt x="19132" y="0"/>
                  <a:pt x="21600" y="0"/>
                </a:cubicBezTo>
              </a:path>
            </a:pathLst>
          </a:custGeom>
          <a:noFill/>
          <a:ln w="25400" cap="flat">
            <a:solidFill>
              <a:srgbClr val="C8102E"/>
            </a:solidFill>
            <a:prstDash val="lgDash"/>
            <a:miter lim="800000"/>
          </a:ln>
          <a:effectLst/>
        </p:spPr>
        <p:txBody>
          <a:bodyPr wrap="square" lIns="15960" tIns="15960" rIns="15960" bIns="15960" numCol="1" anchor="ctr">
            <a:noAutofit/>
          </a:bodyPr>
          <a:lstStyle/>
          <a:p>
            <a:pPr algn="ctr" defTabSz="1032510" hangingPunct="0">
              <a:defRPr sz="180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b="1"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grpSp>
        <p:nvGrpSpPr>
          <p:cNvPr id="138" name="组合 37"/>
          <p:cNvGrpSpPr/>
          <p:nvPr/>
        </p:nvGrpSpPr>
        <p:grpSpPr>
          <a:xfrm>
            <a:off x="1923455" y="3353007"/>
            <a:ext cx="2596476" cy="1213453"/>
            <a:chOff x="0" y="0"/>
            <a:chExt cx="5194977" cy="2427850"/>
          </a:xfrm>
        </p:grpSpPr>
        <p:sp>
          <p:nvSpPr>
            <p:cNvPr id="139" name="Freeform 3832"/>
            <p:cNvSpPr/>
            <p:nvPr/>
          </p:nvSpPr>
          <p:spPr>
            <a:xfrm>
              <a:off x="0" y="2241028"/>
              <a:ext cx="130540" cy="114516"/>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0" name="Freeform 3833"/>
            <p:cNvSpPr/>
            <p:nvPr/>
          </p:nvSpPr>
          <p:spPr>
            <a:xfrm>
              <a:off x="319600" y="2313422"/>
              <a:ext cx="129182" cy="114429"/>
            </a:xfrm>
            <a:custGeom>
              <a:avLst/>
              <a:gdLst/>
              <a:ahLst/>
              <a:cxnLst>
                <a:cxn ang="0">
                  <a:pos x="wd2" y="hd2"/>
                </a:cxn>
                <a:cxn ang="5400000">
                  <a:pos x="wd2" y="hd2"/>
                </a:cxn>
                <a:cxn ang="10800000">
                  <a:pos x="wd2" y="hd2"/>
                </a:cxn>
                <a:cxn ang="16200000">
                  <a:pos x="wd2" y="hd2"/>
                </a:cxn>
              </a:cxnLst>
              <a:rect l="0" t="0" r="r" b="b"/>
              <a:pathLst>
                <a:path w="20204" h="20617" extrusionOk="0">
                  <a:moveTo>
                    <a:pt x="102" y="11388"/>
                  </a:moveTo>
                  <a:cubicBezTo>
                    <a:pt x="-698" y="5718"/>
                    <a:pt x="3302" y="858"/>
                    <a:pt x="8902" y="48"/>
                  </a:cubicBezTo>
                  <a:cubicBezTo>
                    <a:pt x="14502" y="-492"/>
                    <a:pt x="19569" y="3558"/>
                    <a:pt x="20102" y="8958"/>
                  </a:cubicBezTo>
                  <a:cubicBezTo>
                    <a:pt x="20902" y="14628"/>
                    <a:pt x="16902" y="19758"/>
                    <a:pt x="11302" y="20568"/>
                  </a:cubicBezTo>
                  <a:cubicBezTo>
                    <a:pt x="5702" y="21108"/>
                    <a:pt x="635" y="17058"/>
                    <a:pt x="102"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1" name="Freeform 3834"/>
            <p:cNvSpPr/>
            <p:nvPr/>
          </p:nvSpPr>
          <p:spPr>
            <a:xfrm>
              <a:off x="548116" y="2270855"/>
              <a:ext cx="131224" cy="115171"/>
            </a:xfrm>
            <a:custGeom>
              <a:avLst/>
              <a:gdLst/>
              <a:ahLst/>
              <a:cxnLst>
                <a:cxn ang="0">
                  <a:pos x="wd2" y="hd2"/>
                </a:cxn>
                <a:cxn ang="5400000">
                  <a:pos x="wd2" y="hd2"/>
                </a:cxn>
                <a:cxn ang="10800000">
                  <a:pos x="wd2" y="hd2"/>
                </a:cxn>
                <a:cxn ang="16200000">
                  <a:pos x="wd2" y="hd2"/>
                </a:cxn>
              </a:cxnLst>
              <a:rect l="0" t="0" r="r" b="b"/>
              <a:pathLst>
                <a:path w="20416" h="20216" extrusionOk="0">
                  <a:moveTo>
                    <a:pt x="102" y="11164"/>
                  </a:moveTo>
                  <a:cubicBezTo>
                    <a:pt x="-698" y="5632"/>
                    <a:pt x="3302" y="627"/>
                    <a:pt x="8902" y="100"/>
                  </a:cubicBezTo>
                  <a:cubicBezTo>
                    <a:pt x="14502" y="-690"/>
                    <a:pt x="19569" y="3261"/>
                    <a:pt x="20369" y="9056"/>
                  </a:cubicBezTo>
                  <a:cubicBezTo>
                    <a:pt x="20902" y="14588"/>
                    <a:pt x="16902" y="19593"/>
                    <a:pt x="11302" y="20120"/>
                  </a:cubicBezTo>
                  <a:cubicBezTo>
                    <a:pt x="5702" y="20910"/>
                    <a:pt x="635" y="16695"/>
                    <a:pt x="102" y="1116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2" name="Freeform 3835"/>
            <p:cNvSpPr/>
            <p:nvPr/>
          </p:nvSpPr>
          <p:spPr>
            <a:xfrm>
              <a:off x="893024" y="2097058"/>
              <a:ext cx="129858" cy="115116"/>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769"/>
                    <a:pt x="16902" y="19835"/>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3" name="Freeform 3836"/>
            <p:cNvSpPr/>
            <p:nvPr/>
          </p:nvSpPr>
          <p:spPr>
            <a:xfrm>
              <a:off x="960247" y="1848384"/>
              <a:ext cx="130541" cy="113326"/>
            </a:xfrm>
            <a:custGeom>
              <a:avLst/>
              <a:gdLst/>
              <a:ahLst/>
              <a:cxnLst>
                <a:cxn ang="0">
                  <a:pos x="wd2" y="hd2"/>
                </a:cxn>
                <a:cxn ang="5400000">
                  <a:pos x="wd2" y="hd2"/>
                </a:cxn>
                <a:cxn ang="10800000">
                  <a:pos x="wd2" y="hd2"/>
                </a:cxn>
                <a:cxn ang="16200000">
                  <a:pos x="wd2" y="hd2"/>
                </a:cxn>
              </a:cxnLst>
              <a:rect l="0" t="0" r="r" b="b"/>
              <a:pathLst>
                <a:path w="20416" h="20204" extrusionOk="0">
                  <a:moveTo>
                    <a:pt x="102" y="11302"/>
                  </a:moveTo>
                  <a:cubicBezTo>
                    <a:pt x="-698" y="5702"/>
                    <a:pt x="3302" y="635"/>
                    <a:pt x="8902" y="102"/>
                  </a:cubicBezTo>
                  <a:cubicBezTo>
                    <a:pt x="14502" y="-698"/>
                    <a:pt x="19569" y="3302"/>
                    <a:pt x="20369"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4" name="Freeform 3837"/>
            <p:cNvSpPr/>
            <p:nvPr/>
          </p:nvSpPr>
          <p:spPr>
            <a:xfrm>
              <a:off x="1018168" y="1716538"/>
              <a:ext cx="129099" cy="116313"/>
            </a:xfrm>
            <a:custGeom>
              <a:avLst/>
              <a:gdLst/>
              <a:ahLst/>
              <a:cxnLst>
                <a:cxn ang="0">
                  <a:pos x="wd2" y="hd2"/>
                </a:cxn>
                <a:cxn ang="5400000">
                  <a:pos x="wd2" y="hd2"/>
                </a:cxn>
                <a:cxn ang="10800000">
                  <a:pos x="wd2" y="hd2"/>
                </a:cxn>
                <a:cxn ang="16200000">
                  <a:pos x="wd2" y="hd2"/>
                </a:cxn>
              </a:cxnLst>
              <a:rect l="0" t="0" r="r" b="b"/>
              <a:pathLst>
                <a:path w="20404" h="20629" extrusionOk="0">
                  <a:moveTo>
                    <a:pt x="51" y="11514"/>
                  </a:moveTo>
                  <a:cubicBezTo>
                    <a:pt x="-489" y="5914"/>
                    <a:pt x="3291" y="847"/>
                    <a:pt x="8961" y="47"/>
                  </a:cubicBezTo>
                  <a:cubicBezTo>
                    <a:pt x="14631" y="-486"/>
                    <a:pt x="19761" y="3514"/>
                    <a:pt x="20301" y="9114"/>
                  </a:cubicBezTo>
                  <a:cubicBezTo>
                    <a:pt x="21111" y="14714"/>
                    <a:pt x="17061" y="19781"/>
                    <a:pt x="11391" y="20581"/>
                  </a:cubicBezTo>
                  <a:cubicBezTo>
                    <a:pt x="5721" y="21114"/>
                    <a:pt x="591" y="17114"/>
                    <a:pt x="51"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5" name="Freeform 3838"/>
            <p:cNvSpPr/>
            <p:nvPr/>
          </p:nvSpPr>
          <p:spPr>
            <a:xfrm>
              <a:off x="907550" y="1773535"/>
              <a:ext cx="131899" cy="113325"/>
            </a:xfrm>
            <a:custGeom>
              <a:avLst/>
              <a:gdLst/>
              <a:ahLst/>
              <a:cxnLst>
                <a:cxn ang="0">
                  <a:pos x="wd2" y="hd2"/>
                </a:cxn>
                <a:cxn ang="5400000">
                  <a:pos x="wd2" y="hd2"/>
                </a:cxn>
                <a:cxn ang="10800000">
                  <a:pos x="wd2" y="hd2"/>
                </a:cxn>
                <a:cxn ang="16200000">
                  <a:pos x="wd2" y="hd2"/>
                </a:cxn>
              </a:cxnLst>
              <a:rect l="0" t="0" r="r" b="b"/>
              <a:pathLst>
                <a:path w="20629" h="20204" extrusionOk="0">
                  <a:moveTo>
                    <a:pt x="47" y="11302"/>
                  </a:moveTo>
                  <a:cubicBezTo>
                    <a:pt x="-486" y="5702"/>
                    <a:pt x="3514" y="635"/>
                    <a:pt x="9114" y="102"/>
                  </a:cubicBezTo>
                  <a:cubicBezTo>
                    <a:pt x="14714" y="-698"/>
                    <a:pt x="19781" y="3302"/>
                    <a:pt x="20581" y="8902"/>
                  </a:cubicBezTo>
                  <a:cubicBezTo>
                    <a:pt x="21114" y="14502"/>
                    <a:pt x="17114" y="19569"/>
                    <a:pt x="11514" y="20102"/>
                  </a:cubicBezTo>
                  <a:cubicBezTo>
                    <a:pt x="5914" y="20902"/>
                    <a:pt x="847"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6" name="Freeform 3839"/>
            <p:cNvSpPr/>
            <p:nvPr/>
          </p:nvSpPr>
          <p:spPr>
            <a:xfrm>
              <a:off x="1352878" y="1719647"/>
              <a:ext cx="129183" cy="114487"/>
            </a:xfrm>
            <a:custGeom>
              <a:avLst/>
              <a:gdLst/>
              <a:ahLst/>
              <a:cxnLst>
                <a:cxn ang="0">
                  <a:pos x="wd2" y="hd2"/>
                </a:cxn>
                <a:cxn ang="5400000">
                  <a:pos x="wd2" y="hd2"/>
                </a:cxn>
                <a:cxn ang="10800000">
                  <a:pos x="wd2" y="hd2"/>
                </a:cxn>
                <a:cxn ang="16200000">
                  <a:pos x="wd2" y="hd2"/>
                </a:cxn>
              </a:cxnLst>
              <a:rect l="0" t="0" r="r" b="b"/>
              <a:pathLst>
                <a:path w="20204" h="20411" extrusionOk="0">
                  <a:moveTo>
                    <a:pt x="102" y="11297"/>
                  </a:moveTo>
                  <a:cubicBezTo>
                    <a:pt x="-698" y="5697"/>
                    <a:pt x="3302" y="630"/>
                    <a:pt x="8902" y="97"/>
                  </a:cubicBezTo>
                  <a:cubicBezTo>
                    <a:pt x="14502" y="-703"/>
                    <a:pt x="19569" y="3564"/>
                    <a:pt x="20102" y="9164"/>
                  </a:cubicBezTo>
                  <a:cubicBezTo>
                    <a:pt x="20902" y="14764"/>
                    <a:pt x="16902" y="19830"/>
                    <a:pt x="11302" y="20364"/>
                  </a:cubicBezTo>
                  <a:cubicBezTo>
                    <a:pt x="5702" y="20897"/>
                    <a:pt x="635" y="16897"/>
                    <a:pt x="102" y="11297"/>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7" name="Freeform 3840"/>
            <p:cNvSpPr/>
            <p:nvPr/>
          </p:nvSpPr>
          <p:spPr>
            <a:xfrm>
              <a:off x="1527215" y="1650477"/>
              <a:ext cx="129099" cy="114516"/>
            </a:xfrm>
            <a:custGeom>
              <a:avLst/>
              <a:gdLst/>
              <a:ahLst/>
              <a:cxnLst>
                <a:cxn ang="0">
                  <a:pos x="wd2" y="hd2"/>
                </a:cxn>
                <a:cxn ang="5400000">
                  <a:pos x="wd2" y="hd2"/>
                </a:cxn>
                <a:cxn ang="10800000">
                  <a:pos x="wd2" y="hd2"/>
                </a:cxn>
                <a:cxn ang="16200000">
                  <a:pos x="wd2" y="hd2"/>
                </a:cxn>
              </a:cxnLst>
              <a:rect l="0" t="0" r="r" b="b"/>
              <a:pathLst>
                <a:path w="20404" h="20416" extrusionOk="0">
                  <a:moveTo>
                    <a:pt x="51" y="11302"/>
                  </a:moveTo>
                  <a:cubicBezTo>
                    <a:pt x="-489" y="5702"/>
                    <a:pt x="3291" y="635"/>
                    <a:pt x="8961" y="102"/>
                  </a:cubicBezTo>
                  <a:cubicBezTo>
                    <a:pt x="14631" y="-698"/>
                    <a:pt x="19761" y="3302"/>
                    <a:pt x="20301" y="8902"/>
                  </a:cubicBezTo>
                  <a:cubicBezTo>
                    <a:pt x="21111" y="14769"/>
                    <a:pt x="17061" y="19835"/>
                    <a:pt x="11391" y="20369"/>
                  </a:cubicBezTo>
                  <a:cubicBezTo>
                    <a:pt x="5721" y="20902"/>
                    <a:pt x="591" y="16902"/>
                    <a:pt x="51"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8" name="Freeform 3841"/>
            <p:cNvSpPr/>
            <p:nvPr/>
          </p:nvSpPr>
          <p:spPr>
            <a:xfrm>
              <a:off x="1727526" y="1520523"/>
              <a:ext cx="130441" cy="114430"/>
            </a:xfrm>
            <a:custGeom>
              <a:avLst/>
              <a:gdLst/>
              <a:ahLst/>
              <a:cxnLst>
                <a:cxn ang="0">
                  <a:pos x="wd2" y="hd2"/>
                </a:cxn>
                <a:cxn ang="5400000">
                  <a:pos x="wd2" y="hd2"/>
                </a:cxn>
                <a:cxn ang="10800000">
                  <a:pos x="wd2" y="hd2"/>
                </a:cxn>
                <a:cxn ang="16200000">
                  <a:pos x="wd2" y="hd2"/>
                </a:cxn>
              </a:cxnLst>
              <a:rect l="0" t="0" r="r" b="b"/>
              <a:pathLst>
                <a:path w="20617" h="20617" extrusionOk="0">
                  <a:moveTo>
                    <a:pt x="48" y="11388"/>
                  </a:moveTo>
                  <a:cubicBezTo>
                    <a:pt x="-492" y="5718"/>
                    <a:pt x="3558" y="858"/>
                    <a:pt x="8958" y="48"/>
                  </a:cubicBezTo>
                  <a:cubicBezTo>
                    <a:pt x="14628" y="-492"/>
                    <a:pt x="19758" y="3558"/>
                    <a:pt x="20568" y="8958"/>
                  </a:cubicBezTo>
                  <a:cubicBezTo>
                    <a:pt x="21108" y="14628"/>
                    <a:pt x="17058" y="19758"/>
                    <a:pt x="11388" y="20568"/>
                  </a:cubicBezTo>
                  <a:cubicBezTo>
                    <a:pt x="5718" y="21108"/>
                    <a:pt x="858" y="17058"/>
                    <a:pt x="48"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49" name="Freeform 3842"/>
            <p:cNvSpPr/>
            <p:nvPr/>
          </p:nvSpPr>
          <p:spPr>
            <a:xfrm>
              <a:off x="1616167" y="1443689"/>
              <a:ext cx="130540" cy="114516"/>
            </a:xfrm>
            <a:custGeom>
              <a:avLst/>
              <a:gdLst/>
              <a:ahLst/>
              <a:cxnLst>
                <a:cxn ang="0">
                  <a:pos x="wd2" y="hd2"/>
                </a:cxn>
                <a:cxn ang="5400000">
                  <a:pos x="wd2" y="hd2"/>
                </a:cxn>
                <a:cxn ang="10800000">
                  <a:pos x="wd2" y="hd2"/>
                </a:cxn>
                <a:cxn ang="16200000">
                  <a:pos x="wd2" y="hd2"/>
                </a:cxn>
              </a:cxnLst>
              <a:rect l="0" t="0" r="r" b="b"/>
              <a:pathLst>
                <a:path w="20416" h="20416" extrusionOk="0">
                  <a:moveTo>
                    <a:pt x="47" y="11302"/>
                  </a:moveTo>
                  <a:cubicBezTo>
                    <a:pt x="-486" y="5702"/>
                    <a:pt x="3514" y="635"/>
                    <a:pt x="9114" y="102"/>
                  </a:cubicBezTo>
                  <a:cubicBezTo>
                    <a:pt x="14714" y="-698"/>
                    <a:pt x="19781" y="3302"/>
                    <a:pt x="20314" y="8902"/>
                  </a:cubicBezTo>
                  <a:cubicBezTo>
                    <a:pt x="21114" y="14502"/>
                    <a:pt x="17114" y="19569"/>
                    <a:pt x="11514" y="20369"/>
                  </a:cubicBezTo>
                  <a:cubicBezTo>
                    <a:pt x="5914" y="20902"/>
                    <a:pt x="581"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0" name="Freeform 3843"/>
            <p:cNvSpPr/>
            <p:nvPr/>
          </p:nvSpPr>
          <p:spPr>
            <a:xfrm>
              <a:off x="1347817" y="1559201"/>
              <a:ext cx="130540" cy="114445"/>
            </a:xfrm>
            <a:custGeom>
              <a:avLst/>
              <a:gdLst/>
              <a:ahLst/>
              <a:cxnLst>
                <a:cxn ang="0">
                  <a:pos x="wd2" y="hd2"/>
                </a:cxn>
                <a:cxn ang="5400000">
                  <a:pos x="wd2" y="hd2"/>
                </a:cxn>
                <a:cxn ang="10800000">
                  <a:pos x="wd2" y="hd2"/>
                </a:cxn>
                <a:cxn ang="16200000">
                  <a:pos x="wd2" y="hd2"/>
                </a:cxn>
              </a:cxnLst>
              <a:rect l="0" t="0" r="r" b="b"/>
              <a:pathLst>
                <a:path w="20416" h="20620" extrusionOk="0">
                  <a:moveTo>
                    <a:pt x="102" y="11391"/>
                  </a:moveTo>
                  <a:cubicBezTo>
                    <a:pt x="-698" y="5721"/>
                    <a:pt x="3302" y="861"/>
                    <a:pt x="8902" y="51"/>
                  </a:cubicBezTo>
                  <a:cubicBezTo>
                    <a:pt x="14769" y="-489"/>
                    <a:pt x="19835" y="3291"/>
                    <a:pt x="20369" y="8961"/>
                  </a:cubicBezTo>
                  <a:cubicBezTo>
                    <a:pt x="20902" y="14631"/>
                    <a:pt x="16902" y="19761"/>
                    <a:pt x="11302" y="20571"/>
                  </a:cubicBezTo>
                  <a:cubicBezTo>
                    <a:pt x="5702" y="21111"/>
                    <a:pt x="635" y="17061"/>
                    <a:pt x="102" y="11391"/>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1" name="Freeform 3844"/>
            <p:cNvSpPr/>
            <p:nvPr/>
          </p:nvSpPr>
          <p:spPr>
            <a:xfrm>
              <a:off x="2201876" y="1331414"/>
              <a:ext cx="131224" cy="114517"/>
            </a:xfrm>
            <a:custGeom>
              <a:avLst/>
              <a:gdLst/>
              <a:ahLst/>
              <a:cxnLst>
                <a:cxn ang="0">
                  <a:pos x="wd2" y="hd2"/>
                </a:cxn>
                <a:cxn ang="5400000">
                  <a:pos x="wd2" y="hd2"/>
                </a:cxn>
                <a:cxn ang="10800000">
                  <a:pos x="wd2" y="hd2"/>
                </a:cxn>
                <a:cxn ang="16200000">
                  <a:pos x="wd2" y="hd2"/>
                </a:cxn>
              </a:cxnLst>
              <a:rect l="0" t="0" r="r" b="b"/>
              <a:pathLst>
                <a:path w="20416" h="20416" extrusionOk="0">
                  <a:moveTo>
                    <a:pt x="47" y="11302"/>
                  </a:moveTo>
                  <a:cubicBezTo>
                    <a:pt x="-486" y="5702"/>
                    <a:pt x="3514" y="635"/>
                    <a:pt x="9114" y="102"/>
                  </a:cubicBezTo>
                  <a:cubicBezTo>
                    <a:pt x="14714" y="-698"/>
                    <a:pt x="19781" y="3302"/>
                    <a:pt x="20314" y="8902"/>
                  </a:cubicBezTo>
                  <a:cubicBezTo>
                    <a:pt x="21114" y="14502"/>
                    <a:pt x="17114" y="19569"/>
                    <a:pt x="11514" y="20369"/>
                  </a:cubicBezTo>
                  <a:cubicBezTo>
                    <a:pt x="5914" y="20902"/>
                    <a:pt x="847"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2" name="Freeform 3845"/>
            <p:cNvSpPr/>
            <p:nvPr/>
          </p:nvSpPr>
          <p:spPr>
            <a:xfrm>
              <a:off x="1528595" y="1407553"/>
              <a:ext cx="129099" cy="115116"/>
            </a:xfrm>
            <a:custGeom>
              <a:avLst/>
              <a:gdLst/>
              <a:ahLst/>
              <a:cxnLst>
                <a:cxn ang="0">
                  <a:pos x="wd2" y="hd2"/>
                </a:cxn>
                <a:cxn ang="5400000">
                  <a:pos x="wd2" y="hd2"/>
                </a:cxn>
                <a:cxn ang="10800000">
                  <a:pos x="wd2" y="hd2"/>
                </a:cxn>
                <a:cxn ang="16200000">
                  <a:pos x="wd2" y="hd2"/>
                </a:cxn>
              </a:cxnLst>
              <a:rect l="0" t="0" r="r" b="b"/>
              <a:pathLst>
                <a:path w="20404" h="20416" extrusionOk="0">
                  <a:moveTo>
                    <a:pt x="103" y="11302"/>
                  </a:moveTo>
                  <a:cubicBezTo>
                    <a:pt x="-707" y="5702"/>
                    <a:pt x="3343" y="635"/>
                    <a:pt x="9013" y="102"/>
                  </a:cubicBezTo>
                  <a:cubicBezTo>
                    <a:pt x="14683" y="-698"/>
                    <a:pt x="19813" y="3302"/>
                    <a:pt x="20353" y="8902"/>
                  </a:cubicBezTo>
                  <a:cubicBezTo>
                    <a:pt x="20893" y="14502"/>
                    <a:pt x="17113" y="19569"/>
                    <a:pt x="11443" y="20369"/>
                  </a:cubicBezTo>
                  <a:cubicBezTo>
                    <a:pt x="5773" y="20902"/>
                    <a:pt x="643" y="16902"/>
                    <a:pt x="103"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3" name="Freeform 3846"/>
            <p:cNvSpPr/>
            <p:nvPr/>
          </p:nvSpPr>
          <p:spPr>
            <a:xfrm>
              <a:off x="1673925" y="1307310"/>
              <a:ext cx="129182" cy="113325"/>
            </a:xfrm>
            <a:custGeom>
              <a:avLst/>
              <a:gdLst/>
              <a:ahLst/>
              <a:cxnLst>
                <a:cxn ang="0">
                  <a:pos x="wd2" y="hd2"/>
                </a:cxn>
                <a:cxn ang="5400000">
                  <a:pos x="wd2" y="hd2"/>
                </a:cxn>
                <a:cxn ang="10800000">
                  <a:pos x="wd2" y="hd2"/>
                </a:cxn>
                <a:cxn ang="16200000">
                  <a:pos x="wd2" y="hd2"/>
                </a:cxn>
              </a:cxnLst>
              <a:rect l="0" t="0" r="r" b="b"/>
              <a:pathLst>
                <a:path w="20204" h="20204" extrusionOk="0">
                  <a:moveTo>
                    <a:pt x="102" y="11302"/>
                  </a:moveTo>
                  <a:cubicBezTo>
                    <a:pt x="-698" y="5702"/>
                    <a:pt x="3302" y="635"/>
                    <a:pt x="8902" y="102"/>
                  </a:cubicBezTo>
                  <a:cubicBezTo>
                    <a:pt x="14502" y="-698"/>
                    <a:pt x="19569" y="3302"/>
                    <a:pt x="20102"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4" name="Freeform 3847"/>
            <p:cNvSpPr/>
            <p:nvPr/>
          </p:nvSpPr>
          <p:spPr>
            <a:xfrm>
              <a:off x="2282127" y="1178621"/>
              <a:ext cx="130460" cy="114516"/>
            </a:xfrm>
            <a:custGeom>
              <a:avLst/>
              <a:gdLst/>
              <a:ahLst/>
              <a:cxnLst>
                <a:cxn ang="0">
                  <a:pos x="wd2" y="hd2"/>
                </a:cxn>
                <a:cxn ang="5400000">
                  <a:pos x="wd2" y="hd2"/>
                </a:cxn>
                <a:cxn ang="10800000">
                  <a:pos x="wd2" y="hd2"/>
                </a:cxn>
                <a:cxn ang="16200000">
                  <a:pos x="wd2" y="hd2"/>
                </a:cxn>
              </a:cxnLst>
              <a:rect l="0" t="0" r="r" b="b"/>
              <a:pathLst>
                <a:path w="20620" h="20416" extrusionOk="0">
                  <a:moveTo>
                    <a:pt x="48" y="11514"/>
                  </a:moveTo>
                  <a:cubicBezTo>
                    <a:pt x="-492" y="5914"/>
                    <a:pt x="3558" y="847"/>
                    <a:pt x="9228" y="47"/>
                  </a:cubicBezTo>
                  <a:cubicBezTo>
                    <a:pt x="14898" y="-486"/>
                    <a:pt x="20028" y="3514"/>
                    <a:pt x="20568" y="9114"/>
                  </a:cubicBezTo>
                  <a:cubicBezTo>
                    <a:pt x="21108" y="14714"/>
                    <a:pt x="17328" y="19781"/>
                    <a:pt x="11658" y="20314"/>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5" name="Freeform 3848"/>
            <p:cNvSpPr/>
            <p:nvPr/>
          </p:nvSpPr>
          <p:spPr>
            <a:xfrm>
              <a:off x="2188127" y="1096164"/>
              <a:ext cx="130441" cy="114430"/>
            </a:xfrm>
            <a:custGeom>
              <a:avLst/>
              <a:gdLst/>
              <a:ahLst/>
              <a:cxnLst>
                <a:cxn ang="0">
                  <a:pos x="wd2" y="hd2"/>
                </a:cxn>
                <a:cxn ang="5400000">
                  <a:pos x="wd2" y="hd2"/>
                </a:cxn>
                <a:cxn ang="10800000">
                  <a:pos x="wd2" y="hd2"/>
                </a:cxn>
                <a:cxn ang="16200000">
                  <a:pos x="wd2" y="hd2"/>
                </a:cxn>
              </a:cxnLst>
              <a:rect l="0" t="0" r="r" b="b"/>
              <a:pathLst>
                <a:path w="20617" h="20617" extrusionOk="0">
                  <a:moveTo>
                    <a:pt x="48" y="11658"/>
                  </a:moveTo>
                  <a:cubicBezTo>
                    <a:pt x="-492" y="5988"/>
                    <a:pt x="3558" y="858"/>
                    <a:pt x="9228" y="48"/>
                  </a:cubicBezTo>
                  <a:cubicBezTo>
                    <a:pt x="14898" y="-492"/>
                    <a:pt x="19758" y="3558"/>
                    <a:pt x="20568" y="9228"/>
                  </a:cubicBezTo>
                  <a:cubicBezTo>
                    <a:pt x="21108" y="14898"/>
                    <a:pt x="17058" y="19758"/>
                    <a:pt x="11658" y="20568"/>
                  </a:cubicBezTo>
                  <a:cubicBezTo>
                    <a:pt x="5988" y="21108"/>
                    <a:pt x="858" y="17058"/>
                    <a:pt x="48" y="1165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6" name="Freeform 3849"/>
            <p:cNvSpPr/>
            <p:nvPr/>
          </p:nvSpPr>
          <p:spPr>
            <a:xfrm>
              <a:off x="2090441" y="1033367"/>
              <a:ext cx="129859" cy="114429"/>
            </a:xfrm>
            <a:custGeom>
              <a:avLst/>
              <a:gdLst/>
              <a:ahLst/>
              <a:cxnLst>
                <a:cxn ang="0">
                  <a:pos x="wd2" y="hd2"/>
                </a:cxn>
                <a:cxn ang="5400000">
                  <a:pos x="wd2" y="hd2"/>
                </a:cxn>
                <a:cxn ang="10800000">
                  <a:pos x="wd2" y="hd2"/>
                </a:cxn>
                <a:cxn ang="16200000">
                  <a:pos x="wd2" y="hd2"/>
                </a:cxn>
              </a:cxnLst>
              <a:rect l="0" t="0" r="r" b="b"/>
              <a:pathLst>
                <a:path w="20204" h="20617" extrusionOk="0">
                  <a:moveTo>
                    <a:pt x="102" y="11658"/>
                  </a:moveTo>
                  <a:cubicBezTo>
                    <a:pt x="-698" y="5988"/>
                    <a:pt x="3302" y="858"/>
                    <a:pt x="8902" y="48"/>
                  </a:cubicBezTo>
                  <a:cubicBezTo>
                    <a:pt x="14502" y="-492"/>
                    <a:pt x="19569" y="3558"/>
                    <a:pt x="20102" y="9228"/>
                  </a:cubicBezTo>
                  <a:cubicBezTo>
                    <a:pt x="20902" y="14898"/>
                    <a:pt x="16902" y="20028"/>
                    <a:pt x="11302" y="20568"/>
                  </a:cubicBezTo>
                  <a:cubicBezTo>
                    <a:pt x="5702" y="21108"/>
                    <a:pt x="635" y="17058"/>
                    <a:pt x="102" y="1165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7" name="Freeform 3850"/>
            <p:cNvSpPr/>
            <p:nvPr/>
          </p:nvSpPr>
          <p:spPr>
            <a:xfrm>
              <a:off x="2372512" y="1027033"/>
              <a:ext cx="130441" cy="116313"/>
            </a:xfrm>
            <a:custGeom>
              <a:avLst/>
              <a:gdLst/>
              <a:ahLst/>
              <a:cxnLst>
                <a:cxn ang="0">
                  <a:pos x="wd2" y="hd2"/>
                </a:cxn>
                <a:cxn ang="5400000">
                  <a:pos x="wd2" y="hd2"/>
                </a:cxn>
                <a:cxn ang="10800000">
                  <a:pos x="wd2" y="hd2"/>
                </a:cxn>
                <a:cxn ang="16200000">
                  <a:pos x="wd2" y="hd2"/>
                </a:cxn>
              </a:cxnLst>
              <a:rect l="0" t="0" r="r" b="b"/>
              <a:pathLst>
                <a:path w="20617" h="20629" extrusionOk="0">
                  <a:moveTo>
                    <a:pt x="48" y="11514"/>
                  </a:moveTo>
                  <a:cubicBezTo>
                    <a:pt x="-492" y="5914"/>
                    <a:pt x="3558" y="847"/>
                    <a:pt x="9228" y="47"/>
                  </a:cubicBezTo>
                  <a:cubicBezTo>
                    <a:pt x="14898" y="-486"/>
                    <a:pt x="19758" y="3514"/>
                    <a:pt x="20568" y="9114"/>
                  </a:cubicBezTo>
                  <a:cubicBezTo>
                    <a:pt x="21108" y="14714"/>
                    <a:pt x="17058" y="19781"/>
                    <a:pt x="11658" y="20581"/>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8" name="Freeform 3851"/>
            <p:cNvSpPr/>
            <p:nvPr/>
          </p:nvSpPr>
          <p:spPr>
            <a:xfrm>
              <a:off x="2486673" y="938848"/>
              <a:ext cx="129099" cy="114517"/>
            </a:xfrm>
            <a:custGeom>
              <a:avLst/>
              <a:gdLst/>
              <a:ahLst/>
              <a:cxnLst>
                <a:cxn ang="0">
                  <a:pos x="wd2" y="hd2"/>
                </a:cxn>
                <a:cxn ang="5400000">
                  <a:pos x="wd2" y="hd2"/>
                </a:cxn>
                <a:cxn ang="10800000">
                  <a:pos x="wd2" y="hd2"/>
                </a:cxn>
                <a:cxn ang="16200000">
                  <a:pos x="wd2" y="hd2"/>
                </a:cxn>
              </a:cxnLst>
              <a:rect l="0" t="0" r="r" b="b"/>
              <a:pathLst>
                <a:path w="20404" h="20416" extrusionOk="0">
                  <a:moveTo>
                    <a:pt x="103" y="11514"/>
                  </a:moveTo>
                  <a:cubicBezTo>
                    <a:pt x="-707" y="5914"/>
                    <a:pt x="3343" y="847"/>
                    <a:pt x="9013" y="47"/>
                  </a:cubicBezTo>
                  <a:cubicBezTo>
                    <a:pt x="14683" y="-486"/>
                    <a:pt x="19813" y="3514"/>
                    <a:pt x="20353" y="9114"/>
                  </a:cubicBezTo>
                  <a:cubicBezTo>
                    <a:pt x="20893" y="14714"/>
                    <a:pt x="17113" y="19781"/>
                    <a:pt x="11443" y="20314"/>
                  </a:cubicBezTo>
                  <a:cubicBezTo>
                    <a:pt x="5773" y="21114"/>
                    <a:pt x="643" y="17114"/>
                    <a:pt x="103"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9" name="Freeform 3852"/>
            <p:cNvSpPr/>
            <p:nvPr/>
          </p:nvSpPr>
          <p:spPr>
            <a:xfrm>
              <a:off x="2570541" y="818950"/>
              <a:ext cx="130541" cy="113252"/>
            </a:xfrm>
            <a:custGeom>
              <a:avLst/>
              <a:gdLst/>
              <a:ahLst/>
              <a:cxnLst>
                <a:cxn ang="0">
                  <a:pos x="wd2" y="hd2"/>
                </a:cxn>
                <a:cxn ang="5400000">
                  <a:pos x="wd2" y="hd2"/>
                </a:cxn>
                <a:cxn ang="10800000">
                  <a:pos x="wd2" y="hd2"/>
                </a:cxn>
                <a:cxn ang="16200000">
                  <a:pos x="wd2" y="hd2"/>
                </a:cxn>
              </a:cxnLst>
              <a:rect l="0" t="0" r="r" b="b"/>
              <a:pathLst>
                <a:path w="20416" h="20404" extrusionOk="0">
                  <a:moveTo>
                    <a:pt x="102" y="11391"/>
                  </a:moveTo>
                  <a:cubicBezTo>
                    <a:pt x="-698" y="5721"/>
                    <a:pt x="3302" y="591"/>
                    <a:pt x="8902" y="51"/>
                  </a:cubicBezTo>
                  <a:cubicBezTo>
                    <a:pt x="14502" y="-489"/>
                    <a:pt x="19569" y="3291"/>
                    <a:pt x="20369" y="8961"/>
                  </a:cubicBezTo>
                  <a:cubicBezTo>
                    <a:pt x="20902" y="14631"/>
                    <a:pt x="16902" y="19761"/>
                    <a:pt x="11302" y="20301"/>
                  </a:cubicBezTo>
                  <a:cubicBezTo>
                    <a:pt x="5702" y="21111"/>
                    <a:pt x="635" y="17061"/>
                    <a:pt x="102" y="11391"/>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0" name="Freeform 3853"/>
            <p:cNvSpPr/>
            <p:nvPr/>
          </p:nvSpPr>
          <p:spPr>
            <a:xfrm>
              <a:off x="2739836" y="902615"/>
              <a:ext cx="130440" cy="113325"/>
            </a:xfrm>
            <a:custGeom>
              <a:avLst/>
              <a:gdLst/>
              <a:ahLst/>
              <a:cxnLst>
                <a:cxn ang="0">
                  <a:pos x="wd2" y="hd2"/>
                </a:cxn>
                <a:cxn ang="5400000">
                  <a:pos x="wd2" y="hd2"/>
                </a:cxn>
                <a:cxn ang="10800000">
                  <a:pos x="wd2" y="hd2"/>
                </a:cxn>
                <a:cxn ang="16200000">
                  <a:pos x="wd2" y="hd2"/>
                </a:cxn>
              </a:cxnLst>
              <a:rect l="0" t="0" r="r" b="b"/>
              <a:pathLst>
                <a:path w="20617" h="20204" extrusionOk="0">
                  <a:moveTo>
                    <a:pt x="48" y="11302"/>
                  </a:moveTo>
                  <a:cubicBezTo>
                    <a:pt x="-492" y="5702"/>
                    <a:pt x="3558" y="635"/>
                    <a:pt x="9228" y="102"/>
                  </a:cubicBezTo>
                  <a:cubicBezTo>
                    <a:pt x="14628" y="-698"/>
                    <a:pt x="19758" y="3302"/>
                    <a:pt x="20568" y="8902"/>
                  </a:cubicBezTo>
                  <a:cubicBezTo>
                    <a:pt x="21108" y="14502"/>
                    <a:pt x="17058" y="19569"/>
                    <a:pt x="11388" y="20102"/>
                  </a:cubicBezTo>
                  <a:cubicBezTo>
                    <a:pt x="5988" y="20902"/>
                    <a:pt x="858" y="16902"/>
                    <a:pt x="48"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1" name="Freeform 3854"/>
            <p:cNvSpPr/>
            <p:nvPr/>
          </p:nvSpPr>
          <p:spPr>
            <a:xfrm>
              <a:off x="2753480" y="802392"/>
              <a:ext cx="130541" cy="114517"/>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769"/>
                    <a:pt x="16902" y="19835"/>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2" name="Freeform 3855"/>
            <p:cNvSpPr/>
            <p:nvPr/>
          </p:nvSpPr>
          <p:spPr>
            <a:xfrm>
              <a:off x="2837451" y="682506"/>
              <a:ext cx="130460" cy="113325"/>
            </a:xfrm>
            <a:custGeom>
              <a:avLst/>
              <a:gdLst/>
              <a:ahLst/>
              <a:cxnLst>
                <a:cxn ang="0">
                  <a:pos x="wd2" y="hd2"/>
                </a:cxn>
                <a:cxn ang="5400000">
                  <a:pos x="wd2" y="hd2"/>
                </a:cxn>
                <a:cxn ang="10800000">
                  <a:pos x="wd2" y="hd2"/>
                </a:cxn>
                <a:cxn ang="16200000">
                  <a:pos x="wd2" y="hd2"/>
                </a:cxn>
              </a:cxnLst>
              <a:rect l="0" t="0" r="r" b="b"/>
              <a:pathLst>
                <a:path w="20620" h="20204" extrusionOk="0">
                  <a:moveTo>
                    <a:pt x="48" y="11302"/>
                  </a:moveTo>
                  <a:cubicBezTo>
                    <a:pt x="-492" y="5702"/>
                    <a:pt x="3558" y="635"/>
                    <a:pt x="9228" y="102"/>
                  </a:cubicBezTo>
                  <a:cubicBezTo>
                    <a:pt x="14898" y="-698"/>
                    <a:pt x="20028" y="3302"/>
                    <a:pt x="20568" y="8902"/>
                  </a:cubicBezTo>
                  <a:cubicBezTo>
                    <a:pt x="21108" y="14502"/>
                    <a:pt x="17328" y="19569"/>
                    <a:pt x="11658" y="20102"/>
                  </a:cubicBezTo>
                  <a:cubicBezTo>
                    <a:pt x="5988" y="20902"/>
                    <a:pt x="858" y="16902"/>
                    <a:pt x="48"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3" name="Freeform 3856"/>
            <p:cNvSpPr/>
            <p:nvPr/>
          </p:nvSpPr>
          <p:spPr>
            <a:xfrm>
              <a:off x="3003036" y="674972"/>
              <a:ext cx="130441" cy="114516"/>
            </a:xfrm>
            <a:custGeom>
              <a:avLst/>
              <a:gdLst/>
              <a:ahLst/>
              <a:cxnLst>
                <a:cxn ang="0">
                  <a:pos x="wd2" y="hd2"/>
                </a:cxn>
                <a:cxn ang="5400000">
                  <a:pos x="wd2" y="hd2"/>
                </a:cxn>
                <a:cxn ang="10800000">
                  <a:pos x="wd2" y="hd2"/>
                </a:cxn>
                <a:cxn ang="16200000">
                  <a:pos x="wd2" y="hd2"/>
                </a:cxn>
              </a:cxnLst>
              <a:rect l="0" t="0" r="r" b="b"/>
              <a:pathLst>
                <a:path w="20617" h="20416" extrusionOk="0">
                  <a:moveTo>
                    <a:pt x="48" y="11514"/>
                  </a:moveTo>
                  <a:cubicBezTo>
                    <a:pt x="-492" y="5914"/>
                    <a:pt x="3558" y="847"/>
                    <a:pt x="9228" y="47"/>
                  </a:cubicBezTo>
                  <a:cubicBezTo>
                    <a:pt x="14628" y="-486"/>
                    <a:pt x="19758" y="3514"/>
                    <a:pt x="20568" y="9114"/>
                  </a:cubicBezTo>
                  <a:cubicBezTo>
                    <a:pt x="21108" y="14714"/>
                    <a:pt x="17058" y="19781"/>
                    <a:pt x="11658" y="20314"/>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4" name="Freeform 3857"/>
            <p:cNvSpPr/>
            <p:nvPr/>
          </p:nvSpPr>
          <p:spPr>
            <a:xfrm>
              <a:off x="2997969" y="596873"/>
              <a:ext cx="130540" cy="114516"/>
            </a:xfrm>
            <a:custGeom>
              <a:avLst/>
              <a:gdLst/>
              <a:ahLst/>
              <a:cxnLst>
                <a:cxn ang="0">
                  <a:pos x="wd2" y="hd2"/>
                </a:cxn>
                <a:cxn ang="5400000">
                  <a:pos x="wd2" y="hd2"/>
                </a:cxn>
                <a:cxn ang="10800000">
                  <a:pos x="wd2" y="hd2"/>
                </a:cxn>
                <a:cxn ang="16200000">
                  <a:pos x="wd2" y="hd2"/>
                </a:cxn>
              </a:cxnLst>
              <a:rect l="0" t="0" r="r" b="b"/>
              <a:pathLst>
                <a:path w="20416" h="20416" extrusionOk="0">
                  <a:moveTo>
                    <a:pt x="47" y="11302"/>
                  </a:moveTo>
                  <a:cubicBezTo>
                    <a:pt x="-486" y="5702"/>
                    <a:pt x="3514" y="635"/>
                    <a:pt x="9114" y="102"/>
                  </a:cubicBezTo>
                  <a:cubicBezTo>
                    <a:pt x="14714" y="-698"/>
                    <a:pt x="19781" y="3302"/>
                    <a:pt x="20314" y="8902"/>
                  </a:cubicBezTo>
                  <a:cubicBezTo>
                    <a:pt x="21114" y="14502"/>
                    <a:pt x="17114" y="19569"/>
                    <a:pt x="11514" y="20369"/>
                  </a:cubicBezTo>
                  <a:cubicBezTo>
                    <a:pt x="5914" y="20902"/>
                    <a:pt x="581"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5" name="Freeform 3858"/>
            <p:cNvSpPr/>
            <p:nvPr/>
          </p:nvSpPr>
          <p:spPr>
            <a:xfrm>
              <a:off x="3313865" y="503649"/>
              <a:ext cx="130541" cy="115116"/>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769"/>
                    <a:pt x="16902" y="19835"/>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6" name="Freeform 3859"/>
            <p:cNvSpPr/>
            <p:nvPr/>
          </p:nvSpPr>
          <p:spPr>
            <a:xfrm>
              <a:off x="3286389" y="421187"/>
              <a:ext cx="129182" cy="115116"/>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7" name="Freeform 3860"/>
            <p:cNvSpPr/>
            <p:nvPr/>
          </p:nvSpPr>
          <p:spPr>
            <a:xfrm>
              <a:off x="3557566" y="501091"/>
              <a:ext cx="129859" cy="113325"/>
            </a:xfrm>
            <a:custGeom>
              <a:avLst/>
              <a:gdLst/>
              <a:ahLst/>
              <a:cxnLst>
                <a:cxn ang="0">
                  <a:pos x="wd2" y="hd2"/>
                </a:cxn>
                <a:cxn ang="5400000">
                  <a:pos x="wd2" y="hd2"/>
                </a:cxn>
                <a:cxn ang="10800000">
                  <a:pos x="wd2" y="hd2"/>
                </a:cxn>
                <a:cxn ang="16200000">
                  <a:pos x="wd2" y="hd2"/>
                </a:cxn>
              </a:cxnLst>
              <a:rect l="0" t="0" r="r" b="b"/>
              <a:pathLst>
                <a:path w="20204" h="20204" extrusionOk="0">
                  <a:moveTo>
                    <a:pt x="102" y="11302"/>
                  </a:moveTo>
                  <a:cubicBezTo>
                    <a:pt x="-698" y="5702"/>
                    <a:pt x="3302" y="635"/>
                    <a:pt x="8902" y="102"/>
                  </a:cubicBezTo>
                  <a:cubicBezTo>
                    <a:pt x="14502" y="-698"/>
                    <a:pt x="19569" y="3302"/>
                    <a:pt x="20102"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8" name="Freeform 3861"/>
            <p:cNvSpPr/>
            <p:nvPr/>
          </p:nvSpPr>
          <p:spPr>
            <a:xfrm>
              <a:off x="3780339" y="487847"/>
              <a:ext cx="130541" cy="115708"/>
            </a:xfrm>
            <a:custGeom>
              <a:avLst/>
              <a:gdLst/>
              <a:ahLst/>
              <a:cxnLst>
                <a:cxn ang="0">
                  <a:pos x="wd2" y="hd2"/>
                </a:cxn>
                <a:cxn ang="5400000">
                  <a:pos x="wd2" y="hd2"/>
                </a:cxn>
                <a:cxn ang="10800000">
                  <a:pos x="wd2" y="hd2"/>
                </a:cxn>
                <a:cxn ang="16200000">
                  <a:pos x="wd2" y="hd2"/>
                </a:cxn>
              </a:cxnLst>
              <a:rect l="0" t="0" r="r" b="b"/>
              <a:pathLst>
                <a:path w="20416" h="20629" extrusionOk="0">
                  <a:moveTo>
                    <a:pt x="47" y="11514"/>
                  </a:moveTo>
                  <a:cubicBezTo>
                    <a:pt x="-486" y="5914"/>
                    <a:pt x="3514" y="847"/>
                    <a:pt x="9114" y="47"/>
                  </a:cubicBezTo>
                  <a:cubicBezTo>
                    <a:pt x="14714" y="-486"/>
                    <a:pt x="19781" y="3514"/>
                    <a:pt x="20314" y="9114"/>
                  </a:cubicBezTo>
                  <a:cubicBezTo>
                    <a:pt x="21114" y="14714"/>
                    <a:pt x="17114" y="19781"/>
                    <a:pt x="11514" y="20581"/>
                  </a:cubicBezTo>
                  <a:cubicBezTo>
                    <a:pt x="5914" y="21114"/>
                    <a:pt x="847" y="17114"/>
                    <a:pt x="47"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9" name="Freeform 3862"/>
            <p:cNvSpPr/>
            <p:nvPr/>
          </p:nvSpPr>
          <p:spPr>
            <a:xfrm>
              <a:off x="3861959" y="394525"/>
              <a:ext cx="129182" cy="113326"/>
            </a:xfrm>
            <a:custGeom>
              <a:avLst/>
              <a:gdLst/>
              <a:ahLst/>
              <a:cxnLst>
                <a:cxn ang="0">
                  <a:pos x="wd2" y="hd2"/>
                </a:cxn>
                <a:cxn ang="5400000">
                  <a:pos x="wd2" y="hd2"/>
                </a:cxn>
                <a:cxn ang="10800000">
                  <a:pos x="wd2" y="hd2"/>
                </a:cxn>
                <a:cxn ang="16200000">
                  <a:pos x="wd2" y="hd2"/>
                </a:cxn>
              </a:cxnLst>
              <a:rect l="0" t="0" r="r" b="b"/>
              <a:pathLst>
                <a:path w="20204" h="20204" extrusionOk="0">
                  <a:moveTo>
                    <a:pt x="102" y="11302"/>
                  </a:moveTo>
                  <a:cubicBezTo>
                    <a:pt x="-698" y="5702"/>
                    <a:pt x="3302" y="635"/>
                    <a:pt x="8902" y="102"/>
                  </a:cubicBezTo>
                  <a:cubicBezTo>
                    <a:pt x="14502" y="-698"/>
                    <a:pt x="19569" y="3302"/>
                    <a:pt x="20102"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0" name="Freeform 3863"/>
            <p:cNvSpPr/>
            <p:nvPr/>
          </p:nvSpPr>
          <p:spPr>
            <a:xfrm>
              <a:off x="4104988" y="361541"/>
              <a:ext cx="129099" cy="113325"/>
            </a:xfrm>
            <a:custGeom>
              <a:avLst/>
              <a:gdLst/>
              <a:ahLst/>
              <a:cxnLst>
                <a:cxn ang="0">
                  <a:pos x="wd2" y="hd2"/>
                </a:cxn>
                <a:cxn ang="5400000">
                  <a:pos x="wd2" y="hd2"/>
                </a:cxn>
                <a:cxn ang="10800000">
                  <a:pos x="wd2" y="hd2"/>
                </a:cxn>
                <a:cxn ang="16200000">
                  <a:pos x="wd2" y="hd2"/>
                </a:cxn>
              </a:cxnLst>
              <a:rect l="0" t="0" r="r" b="b"/>
              <a:pathLst>
                <a:path w="20404" h="20204" extrusionOk="0">
                  <a:moveTo>
                    <a:pt x="51" y="11302"/>
                  </a:moveTo>
                  <a:cubicBezTo>
                    <a:pt x="-489" y="5702"/>
                    <a:pt x="3291" y="635"/>
                    <a:pt x="8961" y="102"/>
                  </a:cubicBezTo>
                  <a:cubicBezTo>
                    <a:pt x="14631" y="-698"/>
                    <a:pt x="19761" y="3302"/>
                    <a:pt x="20301" y="8902"/>
                  </a:cubicBezTo>
                  <a:cubicBezTo>
                    <a:pt x="21111" y="14502"/>
                    <a:pt x="17061" y="19569"/>
                    <a:pt x="11391" y="20102"/>
                  </a:cubicBezTo>
                  <a:cubicBezTo>
                    <a:pt x="5721" y="20902"/>
                    <a:pt x="591" y="16902"/>
                    <a:pt x="51"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1" name="Freeform 3864"/>
            <p:cNvSpPr/>
            <p:nvPr/>
          </p:nvSpPr>
          <p:spPr>
            <a:xfrm>
              <a:off x="3580775" y="413002"/>
              <a:ext cx="130441" cy="114430"/>
            </a:xfrm>
            <a:custGeom>
              <a:avLst/>
              <a:gdLst/>
              <a:ahLst/>
              <a:cxnLst>
                <a:cxn ang="0">
                  <a:pos x="wd2" y="hd2"/>
                </a:cxn>
                <a:cxn ang="5400000">
                  <a:pos x="wd2" y="hd2"/>
                </a:cxn>
                <a:cxn ang="10800000">
                  <a:pos x="wd2" y="hd2"/>
                </a:cxn>
                <a:cxn ang="16200000">
                  <a:pos x="wd2" y="hd2"/>
                </a:cxn>
              </a:cxnLst>
              <a:rect l="0" t="0" r="r" b="b"/>
              <a:pathLst>
                <a:path w="20617" h="20617" extrusionOk="0">
                  <a:moveTo>
                    <a:pt x="48" y="11388"/>
                  </a:moveTo>
                  <a:cubicBezTo>
                    <a:pt x="-492" y="5718"/>
                    <a:pt x="3558" y="858"/>
                    <a:pt x="8958" y="48"/>
                  </a:cubicBezTo>
                  <a:cubicBezTo>
                    <a:pt x="14628" y="-492"/>
                    <a:pt x="19758" y="3558"/>
                    <a:pt x="20568" y="8958"/>
                  </a:cubicBezTo>
                  <a:cubicBezTo>
                    <a:pt x="21108" y="14628"/>
                    <a:pt x="17058" y="19758"/>
                    <a:pt x="11388" y="20568"/>
                  </a:cubicBezTo>
                  <a:cubicBezTo>
                    <a:pt x="5718" y="21108"/>
                    <a:pt x="858" y="17058"/>
                    <a:pt x="48"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2" name="Freeform 3865"/>
            <p:cNvSpPr/>
            <p:nvPr/>
          </p:nvSpPr>
          <p:spPr>
            <a:xfrm>
              <a:off x="3519297" y="300103"/>
              <a:ext cx="129750" cy="115116"/>
            </a:xfrm>
            <a:custGeom>
              <a:avLst/>
              <a:gdLst/>
              <a:ahLst/>
              <a:cxnLst>
                <a:cxn ang="0">
                  <a:pos x="wd2" y="hd2"/>
                </a:cxn>
                <a:cxn ang="5400000">
                  <a:pos x="wd2" y="hd2"/>
                </a:cxn>
                <a:cxn ang="10800000">
                  <a:pos x="wd2" y="hd2"/>
                </a:cxn>
                <a:cxn ang="16200000">
                  <a:pos x="wd2" y="hd2"/>
                </a:cxn>
              </a:cxnLst>
              <a:rect l="0" t="0" r="r" b="b"/>
              <a:pathLst>
                <a:path w="20617" h="20416" extrusionOk="0">
                  <a:moveTo>
                    <a:pt x="48" y="11514"/>
                  </a:moveTo>
                  <a:cubicBezTo>
                    <a:pt x="-492" y="5914"/>
                    <a:pt x="3558" y="581"/>
                    <a:pt x="9228" y="47"/>
                  </a:cubicBezTo>
                  <a:cubicBezTo>
                    <a:pt x="14628" y="-486"/>
                    <a:pt x="19758" y="3514"/>
                    <a:pt x="20568" y="9114"/>
                  </a:cubicBezTo>
                  <a:cubicBezTo>
                    <a:pt x="21108" y="14714"/>
                    <a:pt x="17058" y="19781"/>
                    <a:pt x="11388" y="20314"/>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3" name="Freeform 3866"/>
            <p:cNvSpPr/>
            <p:nvPr/>
          </p:nvSpPr>
          <p:spPr>
            <a:xfrm>
              <a:off x="3790462" y="270276"/>
              <a:ext cx="130541" cy="114517"/>
            </a:xfrm>
            <a:custGeom>
              <a:avLst/>
              <a:gdLst/>
              <a:ahLst/>
              <a:cxnLst>
                <a:cxn ang="0">
                  <a:pos x="wd2" y="hd2"/>
                </a:cxn>
                <a:cxn ang="5400000">
                  <a:pos x="wd2" y="hd2"/>
                </a:cxn>
                <a:cxn ang="10800000">
                  <a:pos x="wd2" y="hd2"/>
                </a:cxn>
                <a:cxn ang="16200000">
                  <a:pos x="wd2" y="hd2"/>
                </a:cxn>
              </a:cxnLst>
              <a:rect l="0" t="0" r="r" b="b"/>
              <a:pathLst>
                <a:path w="20416" h="20416" extrusionOk="0">
                  <a:moveTo>
                    <a:pt x="47" y="11514"/>
                  </a:moveTo>
                  <a:cubicBezTo>
                    <a:pt x="-486" y="5914"/>
                    <a:pt x="3514" y="581"/>
                    <a:pt x="9114" y="47"/>
                  </a:cubicBezTo>
                  <a:cubicBezTo>
                    <a:pt x="14714" y="-486"/>
                    <a:pt x="19781" y="3514"/>
                    <a:pt x="20314" y="9114"/>
                  </a:cubicBezTo>
                  <a:cubicBezTo>
                    <a:pt x="21114" y="14714"/>
                    <a:pt x="17114" y="19781"/>
                    <a:pt x="11514" y="20314"/>
                  </a:cubicBezTo>
                  <a:cubicBezTo>
                    <a:pt x="5914" y="21114"/>
                    <a:pt x="847" y="17114"/>
                    <a:pt x="47"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4" name="Freeform 3867"/>
            <p:cNvSpPr/>
            <p:nvPr/>
          </p:nvSpPr>
          <p:spPr>
            <a:xfrm>
              <a:off x="4087559" y="193467"/>
              <a:ext cx="129182" cy="115115"/>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5" name="Freeform 3868"/>
            <p:cNvSpPr/>
            <p:nvPr/>
          </p:nvSpPr>
          <p:spPr>
            <a:xfrm>
              <a:off x="4396337" y="274730"/>
              <a:ext cx="129859" cy="115116"/>
            </a:xfrm>
            <a:custGeom>
              <a:avLst/>
              <a:gdLst/>
              <a:ahLst/>
              <a:cxnLst>
                <a:cxn ang="0">
                  <a:pos x="wd2" y="hd2"/>
                </a:cxn>
                <a:cxn ang="5400000">
                  <a:pos x="wd2" y="hd2"/>
                </a:cxn>
                <a:cxn ang="10800000">
                  <a:pos x="wd2" y="hd2"/>
                </a:cxn>
                <a:cxn ang="16200000">
                  <a:pos x="wd2" y="hd2"/>
                </a:cxn>
              </a:cxnLst>
              <a:rect l="0" t="0" r="r" b="b"/>
              <a:pathLst>
                <a:path w="20204" h="20416" extrusionOk="0">
                  <a:moveTo>
                    <a:pt x="102" y="11514"/>
                  </a:moveTo>
                  <a:cubicBezTo>
                    <a:pt x="-698" y="5914"/>
                    <a:pt x="3302" y="847"/>
                    <a:pt x="8902" y="47"/>
                  </a:cubicBezTo>
                  <a:cubicBezTo>
                    <a:pt x="14502" y="-486"/>
                    <a:pt x="19569" y="3514"/>
                    <a:pt x="20102" y="9114"/>
                  </a:cubicBezTo>
                  <a:cubicBezTo>
                    <a:pt x="20902" y="14714"/>
                    <a:pt x="16902" y="19781"/>
                    <a:pt x="11302" y="20314"/>
                  </a:cubicBezTo>
                  <a:cubicBezTo>
                    <a:pt x="5702" y="21114"/>
                    <a:pt x="635" y="17114"/>
                    <a:pt x="102"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6" name="Freeform 3869"/>
            <p:cNvSpPr/>
            <p:nvPr/>
          </p:nvSpPr>
          <p:spPr>
            <a:xfrm>
              <a:off x="4480295" y="161173"/>
              <a:ext cx="131224" cy="114517"/>
            </a:xfrm>
            <a:custGeom>
              <a:avLst/>
              <a:gdLst/>
              <a:ahLst/>
              <a:cxnLst>
                <a:cxn ang="0">
                  <a:pos x="wd2" y="hd2"/>
                </a:cxn>
                <a:cxn ang="5400000">
                  <a:pos x="wd2" y="hd2"/>
                </a:cxn>
                <a:cxn ang="10800000">
                  <a:pos x="wd2" y="hd2"/>
                </a:cxn>
                <a:cxn ang="16200000">
                  <a:pos x="wd2" y="hd2"/>
                </a:cxn>
              </a:cxnLst>
              <a:rect l="0" t="0" r="r" b="b"/>
              <a:pathLst>
                <a:path w="20416" h="20416" extrusionOk="0">
                  <a:moveTo>
                    <a:pt x="47" y="11514"/>
                  </a:moveTo>
                  <a:cubicBezTo>
                    <a:pt x="-486" y="5914"/>
                    <a:pt x="3514" y="847"/>
                    <a:pt x="9114" y="47"/>
                  </a:cubicBezTo>
                  <a:cubicBezTo>
                    <a:pt x="14714" y="-486"/>
                    <a:pt x="19781" y="3514"/>
                    <a:pt x="20314" y="9114"/>
                  </a:cubicBezTo>
                  <a:cubicBezTo>
                    <a:pt x="21114" y="14714"/>
                    <a:pt x="17114" y="19781"/>
                    <a:pt x="11514" y="20314"/>
                  </a:cubicBezTo>
                  <a:cubicBezTo>
                    <a:pt x="5914" y="21114"/>
                    <a:pt x="847" y="17114"/>
                    <a:pt x="47"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7" name="Freeform 3870"/>
            <p:cNvSpPr/>
            <p:nvPr/>
          </p:nvSpPr>
          <p:spPr>
            <a:xfrm>
              <a:off x="4586577" y="199872"/>
              <a:ext cx="130441" cy="114429"/>
            </a:xfrm>
            <a:custGeom>
              <a:avLst/>
              <a:gdLst/>
              <a:ahLst/>
              <a:cxnLst>
                <a:cxn ang="0">
                  <a:pos x="wd2" y="hd2"/>
                </a:cxn>
                <a:cxn ang="5400000">
                  <a:pos x="wd2" y="hd2"/>
                </a:cxn>
                <a:cxn ang="10800000">
                  <a:pos x="wd2" y="hd2"/>
                </a:cxn>
                <a:cxn ang="16200000">
                  <a:pos x="wd2" y="hd2"/>
                </a:cxn>
              </a:cxnLst>
              <a:rect l="0" t="0" r="r" b="b"/>
              <a:pathLst>
                <a:path w="20617" h="20617" extrusionOk="0">
                  <a:moveTo>
                    <a:pt x="48" y="11388"/>
                  </a:moveTo>
                  <a:cubicBezTo>
                    <a:pt x="-492" y="5988"/>
                    <a:pt x="3558" y="858"/>
                    <a:pt x="9228" y="48"/>
                  </a:cubicBezTo>
                  <a:cubicBezTo>
                    <a:pt x="14628" y="-492"/>
                    <a:pt x="19758" y="3558"/>
                    <a:pt x="20568" y="9228"/>
                  </a:cubicBezTo>
                  <a:cubicBezTo>
                    <a:pt x="21108" y="14628"/>
                    <a:pt x="17058" y="19758"/>
                    <a:pt x="11658" y="20568"/>
                  </a:cubicBezTo>
                  <a:cubicBezTo>
                    <a:pt x="5988" y="21108"/>
                    <a:pt x="858" y="17058"/>
                    <a:pt x="48"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8" name="Freeform 3871"/>
            <p:cNvSpPr/>
            <p:nvPr/>
          </p:nvSpPr>
          <p:spPr>
            <a:xfrm>
              <a:off x="4695661" y="211919"/>
              <a:ext cx="130610" cy="114516"/>
            </a:xfrm>
            <a:custGeom>
              <a:avLst/>
              <a:gdLst/>
              <a:ahLst/>
              <a:cxnLst>
                <a:cxn ang="0">
                  <a:pos x="wd2" y="hd2"/>
                </a:cxn>
                <a:cxn ang="5400000">
                  <a:pos x="wd2" y="hd2"/>
                </a:cxn>
                <a:cxn ang="10800000">
                  <a:pos x="wd2" y="hd2"/>
                </a:cxn>
                <a:cxn ang="16200000">
                  <a:pos x="wd2" y="hd2"/>
                </a:cxn>
              </a:cxnLst>
              <a:rect l="0" t="0" r="r" b="b"/>
              <a:pathLst>
                <a:path w="20216" h="20416" extrusionOk="0">
                  <a:moveTo>
                    <a:pt x="100" y="11514"/>
                  </a:moveTo>
                  <a:cubicBezTo>
                    <a:pt x="-690" y="5914"/>
                    <a:pt x="3261" y="847"/>
                    <a:pt x="9056" y="47"/>
                  </a:cubicBezTo>
                  <a:cubicBezTo>
                    <a:pt x="14588" y="-486"/>
                    <a:pt x="19593" y="3514"/>
                    <a:pt x="20120" y="9114"/>
                  </a:cubicBezTo>
                  <a:cubicBezTo>
                    <a:pt x="20910" y="14714"/>
                    <a:pt x="16695" y="19781"/>
                    <a:pt x="11164" y="20314"/>
                  </a:cubicBezTo>
                  <a:cubicBezTo>
                    <a:pt x="5632" y="21114"/>
                    <a:pt x="627" y="17114"/>
                    <a:pt x="100"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9" name="Freeform 3872"/>
            <p:cNvSpPr/>
            <p:nvPr/>
          </p:nvSpPr>
          <p:spPr>
            <a:xfrm>
              <a:off x="4846068" y="194158"/>
              <a:ext cx="130541" cy="115708"/>
            </a:xfrm>
            <a:custGeom>
              <a:avLst/>
              <a:gdLst/>
              <a:ahLst/>
              <a:cxnLst>
                <a:cxn ang="0">
                  <a:pos x="wd2" y="hd2"/>
                </a:cxn>
                <a:cxn ang="5400000">
                  <a:pos x="wd2" y="hd2"/>
                </a:cxn>
                <a:cxn ang="10800000">
                  <a:pos x="wd2" y="hd2"/>
                </a:cxn>
                <a:cxn ang="16200000">
                  <a:pos x="wd2" y="hd2"/>
                </a:cxn>
              </a:cxnLst>
              <a:rect l="0" t="0" r="r" b="b"/>
              <a:pathLst>
                <a:path w="20416" h="20629" extrusionOk="0">
                  <a:moveTo>
                    <a:pt x="102" y="11514"/>
                  </a:moveTo>
                  <a:cubicBezTo>
                    <a:pt x="-698" y="5914"/>
                    <a:pt x="3302" y="847"/>
                    <a:pt x="8902" y="47"/>
                  </a:cubicBezTo>
                  <a:cubicBezTo>
                    <a:pt x="14502" y="-486"/>
                    <a:pt x="19569" y="3514"/>
                    <a:pt x="20369" y="9114"/>
                  </a:cubicBezTo>
                  <a:cubicBezTo>
                    <a:pt x="20902" y="14714"/>
                    <a:pt x="16902" y="19781"/>
                    <a:pt x="11302" y="20581"/>
                  </a:cubicBezTo>
                  <a:cubicBezTo>
                    <a:pt x="5702" y="21114"/>
                    <a:pt x="635" y="17114"/>
                    <a:pt x="102"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0" name="Freeform 3873"/>
            <p:cNvSpPr/>
            <p:nvPr/>
          </p:nvSpPr>
          <p:spPr>
            <a:xfrm>
              <a:off x="4274201" y="173803"/>
              <a:ext cx="131899" cy="115116"/>
            </a:xfrm>
            <a:custGeom>
              <a:avLst/>
              <a:gdLst/>
              <a:ahLst/>
              <a:cxnLst>
                <a:cxn ang="0">
                  <a:pos x="wd2" y="hd2"/>
                </a:cxn>
                <a:cxn ang="5400000">
                  <a:pos x="wd2" y="hd2"/>
                </a:cxn>
                <a:cxn ang="10800000">
                  <a:pos x="wd2" y="hd2"/>
                </a:cxn>
                <a:cxn ang="16200000">
                  <a:pos x="wd2" y="hd2"/>
                </a:cxn>
              </a:cxnLst>
              <a:rect l="0" t="0" r="r" b="b"/>
              <a:pathLst>
                <a:path w="20629" h="20416" extrusionOk="0">
                  <a:moveTo>
                    <a:pt x="47" y="11302"/>
                  </a:moveTo>
                  <a:cubicBezTo>
                    <a:pt x="-486" y="5702"/>
                    <a:pt x="3514" y="635"/>
                    <a:pt x="9114" y="102"/>
                  </a:cubicBezTo>
                  <a:cubicBezTo>
                    <a:pt x="14714" y="-698"/>
                    <a:pt x="19781" y="3302"/>
                    <a:pt x="20581" y="8902"/>
                  </a:cubicBezTo>
                  <a:cubicBezTo>
                    <a:pt x="21114" y="14502"/>
                    <a:pt x="17114" y="19569"/>
                    <a:pt x="11514" y="20369"/>
                  </a:cubicBezTo>
                  <a:cubicBezTo>
                    <a:pt x="5914" y="20902"/>
                    <a:pt x="847"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1" name="Freeform 3874"/>
            <p:cNvSpPr/>
            <p:nvPr/>
          </p:nvSpPr>
          <p:spPr>
            <a:xfrm>
              <a:off x="4625529" y="64771"/>
              <a:ext cx="130541" cy="115116"/>
            </a:xfrm>
            <a:custGeom>
              <a:avLst/>
              <a:gdLst/>
              <a:ahLst/>
              <a:cxnLst>
                <a:cxn ang="0">
                  <a:pos x="wd2" y="hd2"/>
                </a:cxn>
                <a:cxn ang="5400000">
                  <a:pos x="wd2" y="hd2"/>
                </a:cxn>
                <a:cxn ang="10800000">
                  <a:pos x="wd2" y="hd2"/>
                </a:cxn>
                <a:cxn ang="16200000">
                  <a:pos x="wd2" y="hd2"/>
                </a:cxn>
              </a:cxnLst>
              <a:rect l="0" t="0" r="r" b="b"/>
              <a:pathLst>
                <a:path w="20416" h="20416" extrusionOk="0">
                  <a:moveTo>
                    <a:pt x="102" y="11514"/>
                  </a:moveTo>
                  <a:cubicBezTo>
                    <a:pt x="-698" y="5647"/>
                    <a:pt x="3302" y="581"/>
                    <a:pt x="8902" y="47"/>
                  </a:cubicBezTo>
                  <a:cubicBezTo>
                    <a:pt x="14502" y="-486"/>
                    <a:pt x="19569" y="3514"/>
                    <a:pt x="20369" y="9114"/>
                  </a:cubicBezTo>
                  <a:cubicBezTo>
                    <a:pt x="20902" y="14714"/>
                    <a:pt x="16902" y="19781"/>
                    <a:pt x="11302" y="20314"/>
                  </a:cubicBezTo>
                  <a:cubicBezTo>
                    <a:pt x="5702" y="21114"/>
                    <a:pt x="635" y="17114"/>
                    <a:pt x="102"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2" name="Freeform 3875"/>
            <p:cNvSpPr/>
            <p:nvPr/>
          </p:nvSpPr>
          <p:spPr>
            <a:xfrm>
              <a:off x="4891645" y="42478"/>
              <a:ext cx="129859" cy="114517"/>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3" name="Freeform 3876"/>
            <p:cNvSpPr/>
            <p:nvPr/>
          </p:nvSpPr>
          <p:spPr>
            <a:xfrm>
              <a:off x="5000171" y="54596"/>
              <a:ext cx="130541" cy="114446"/>
            </a:xfrm>
            <a:custGeom>
              <a:avLst/>
              <a:gdLst/>
              <a:ahLst/>
              <a:cxnLst>
                <a:cxn ang="0">
                  <a:pos x="wd2" y="hd2"/>
                </a:cxn>
                <a:cxn ang="5400000">
                  <a:pos x="wd2" y="hd2"/>
                </a:cxn>
                <a:cxn ang="10800000">
                  <a:pos x="wd2" y="hd2"/>
                </a:cxn>
                <a:cxn ang="16200000">
                  <a:pos x="wd2" y="hd2"/>
                </a:cxn>
              </a:cxnLst>
              <a:rect l="0" t="0" r="r" b="b"/>
              <a:pathLst>
                <a:path w="20416" h="20620" extrusionOk="0">
                  <a:moveTo>
                    <a:pt x="47" y="11391"/>
                  </a:moveTo>
                  <a:cubicBezTo>
                    <a:pt x="-486" y="5721"/>
                    <a:pt x="3514" y="861"/>
                    <a:pt x="9114" y="51"/>
                  </a:cubicBezTo>
                  <a:cubicBezTo>
                    <a:pt x="14714" y="-489"/>
                    <a:pt x="19781" y="3291"/>
                    <a:pt x="20314" y="8961"/>
                  </a:cubicBezTo>
                  <a:cubicBezTo>
                    <a:pt x="21114" y="14631"/>
                    <a:pt x="17114" y="19761"/>
                    <a:pt x="11514" y="20571"/>
                  </a:cubicBezTo>
                  <a:cubicBezTo>
                    <a:pt x="5914" y="21111"/>
                    <a:pt x="847" y="17061"/>
                    <a:pt x="47" y="11391"/>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4" name="Freeform 3877"/>
            <p:cNvSpPr/>
            <p:nvPr/>
          </p:nvSpPr>
          <p:spPr>
            <a:xfrm>
              <a:off x="5064438" y="0"/>
              <a:ext cx="130540" cy="115115"/>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510" hangingPunct="0">
                <a:defRPr sz="1800" b="0">
                  <a:solidFill>
                    <a:srgbClr val="BFBFB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900" kern="0" dirty="0">
                <a:solidFill>
                  <a:srgbClr val="BFBFBF"/>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grpSp>
      <p:sp>
        <p:nvSpPr>
          <p:cNvPr id="185" name="TextBox 342"/>
          <p:cNvSpPr txBox="1"/>
          <p:nvPr/>
        </p:nvSpPr>
        <p:spPr>
          <a:xfrm>
            <a:off x="3198569" y="4023230"/>
            <a:ext cx="1620470" cy="278356"/>
          </a:xfrm>
          <a:prstGeom prst="rect">
            <a:avLst/>
          </a:prstGeom>
          <a:noFill/>
          <a:ln w="12700" cap="flat">
            <a:noFill/>
            <a:miter lim="400000"/>
          </a:ln>
          <a:effectLst/>
        </p:spPr>
        <p:txBody>
          <a:bodyPr wrap="square" lIns="15960" tIns="15960" rIns="15960" bIns="15960" numCol="1" anchor="t">
            <a:spAutoFit/>
          </a:bodyPr>
          <a:lstStyle>
            <a:lvl1pPr algn="l" defTabSz="2065020">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hangingPunct="0"/>
            <a:r>
              <a:rPr sz="16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1.5x per year</a:t>
            </a:r>
            <a:endParaRPr sz="16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TextBox 342"/>
          <p:cNvSpPr txBox="1"/>
          <p:nvPr/>
        </p:nvSpPr>
        <p:spPr>
          <a:xfrm>
            <a:off x="4564395" y="3448846"/>
            <a:ext cx="1367466" cy="278356"/>
          </a:xfrm>
          <a:prstGeom prst="rect">
            <a:avLst/>
          </a:prstGeom>
          <a:noFill/>
          <a:ln w="12700" cap="flat">
            <a:noFill/>
            <a:miter lim="400000"/>
          </a:ln>
          <a:effectLst/>
        </p:spPr>
        <p:txBody>
          <a:bodyPr wrap="square" lIns="15960" tIns="15960" rIns="15960" bIns="15960" numCol="1" anchor="t">
            <a:spAutoFit/>
          </a:bodyPr>
          <a:lstStyle>
            <a:lvl1pPr algn="l" defTabSz="2065020">
              <a:defRPr sz="2400" b="0">
                <a:solidFill>
                  <a:srgbClr val="DB3B2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hangingPunct="0"/>
            <a:r>
              <a:rPr sz="1600" kern="0" dirty="0">
                <a:solidFill>
                  <a:srgbClr val="C8102E"/>
                </a:solidFill>
                <a:latin typeface="微软雅黑" panose="020B0503020204020204" pitchFamily="34" charset="-122"/>
                <a:ea typeface="微软雅黑" panose="020B0503020204020204" pitchFamily="34" charset="-122"/>
                <a:sym typeface="Arial" panose="020B0604020202020204" pitchFamily="34" charset="0"/>
              </a:rPr>
              <a:t>1.1x per year</a:t>
            </a:r>
            <a:endParaRPr sz="1600" kern="0" dirty="0">
              <a:solidFill>
                <a:srgbClr val="C8102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矩形 209"/>
          <p:cNvSpPr/>
          <p:nvPr/>
        </p:nvSpPr>
        <p:spPr>
          <a:xfrm>
            <a:off x="6270628" y="1725197"/>
            <a:ext cx="5113149" cy="399981"/>
          </a:xfrm>
          <a:prstGeom prst="rect">
            <a:avLst/>
          </a:prstGeom>
        </p:spPr>
        <p:txBody>
          <a:bodyPr wrap="square">
            <a:spAutoFit/>
          </a:bodyPr>
          <a:lstStyle/>
          <a:p>
            <a:pPr algn="ctr" defTabSz="2064385" hangingPunct="0"/>
            <a:r>
              <a:rPr lang="zh-CN" altLang="en-US" sz="2000" dirty="0">
                <a:latin typeface="微软雅黑" panose="020B0503020204020204" pitchFamily="34" charset="-122"/>
                <a:ea typeface="微软雅黑" panose="020B0503020204020204" pitchFamily="34" charset="-122"/>
                <a:sym typeface="Arial" panose="020B0604020202020204" pitchFamily="34" charset="0"/>
              </a:rPr>
              <a:t>多种计算架构并存的组合是最优的解决路径</a:t>
            </a:r>
            <a:endParaRPr lang="zh-CN" altLang="en-US" sz="20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15" name="组合 214"/>
          <p:cNvGrpSpPr>
            <a:grpSpLocks noChangeAspect="1"/>
          </p:cNvGrpSpPr>
          <p:nvPr/>
        </p:nvGrpSpPr>
        <p:grpSpPr>
          <a:xfrm>
            <a:off x="6420036" y="2606302"/>
            <a:ext cx="4964678" cy="2756004"/>
            <a:chOff x="1984547" y="1898081"/>
            <a:chExt cx="8130195" cy="4188276"/>
          </a:xfrm>
        </p:grpSpPr>
        <p:sp>
          <p:nvSpPr>
            <p:cNvPr id="216" name="椭圆 215"/>
            <p:cNvSpPr/>
            <p:nvPr/>
          </p:nvSpPr>
          <p:spPr>
            <a:xfrm>
              <a:off x="8642100" y="2804773"/>
              <a:ext cx="1121313"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400" hangingPunct="0"/>
              <a:endParaRPr lang="zh-CN" altLang="en-US" sz="1200" dirty="0">
                <a:solidFill>
                  <a:srgbClr val="1D1D1A"/>
                </a:solidFill>
                <a:latin typeface="Arial" panose="020B0604020202020204" pitchFamily="34" charset="0"/>
                <a:cs typeface="Arial" panose="020B0604020202020204" pitchFamily="34" charset="0"/>
                <a:sym typeface="Arial" panose="020B0604020202020204"/>
              </a:endParaRPr>
            </a:p>
          </p:txBody>
        </p:sp>
        <p:sp>
          <p:nvSpPr>
            <p:cNvPr id="217" name="椭圆 216"/>
            <p:cNvSpPr/>
            <p:nvPr/>
          </p:nvSpPr>
          <p:spPr>
            <a:xfrm>
              <a:off x="6640796" y="2804773"/>
              <a:ext cx="1121873"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400" hangingPunct="0"/>
              <a:endParaRPr lang="zh-CN" altLang="en-US" sz="1200" dirty="0">
                <a:solidFill>
                  <a:srgbClr val="1D1D1A"/>
                </a:solidFill>
                <a:latin typeface="Arial" panose="020B0604020202020204" pitchFamily="34" charset="0"/>
                <a:cs typeface="Arial" panose="020B0604020202020204" pitchFamily="34" charset="0"/>
                <a:sym typeface="Arial" panose="020B0604020202020204"/>
              </a:endParaRPr>
            </a:p>
          </p:txBody>
        </p:sp>
        <p:sp>
          <p:nvSpPr>
            <p:cNvPr id="218" name="椭圆 217"/>
            <p:cNvSpPr/>
            <p:nvPr/>
          </p:nvSpPr>
          <p:spPr>
            <a:xfrm>
              <a:off x="4639494" y="2804773"/>
              <a:ext cx="1121871"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400" hangingPunct="0"/>
              <a:endParaRPr lang="zh-CN" altLang="en-US" sz="1200" dirty="0">
                <a:solidFill>
                  <a:srgbClr val="1D1D1A"/>
                </a:solidFill>
                <a:latin typeface="Arial" panose="020B0604020202020204" pitchFamily="34" charset="0"/>
                <a:cs typeface="Arial" panose="020B0604020202020204" pitchFamily="34" charset="0"/>
                <a:sym typeface="Arial" panose="020B0604020202020204"/>
              </a:endParaRPr>
            </a:p>
          </p:txBody>
        </p:sp>
        <p:sp>
          <p:nvSpPr>
            <p:cNvPr id="219" name="椭圆 218"/>
            <p:cNvSpPr/>
            <p:nvPr/>
          </p:nvSpPr>
          <p:spPr>
            <a:xfrm>
              <a:off x="2615055" y="2804773"/>
              <a:ext cx="1103615"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400" hangingPunct="0"/>
              <a:endParaRPr lang="zh-CN" altLang="en-US" sz="1200" dirty="0">
                <a:solidFill>
                  <a:srgbClr val="1D1D1A"/>
                </a:solidFill>
                <a:latin typeface="Arial" panose="020B0604020202020204" pitchFamily="34" charset="0"/>
                <a:cs typeface="Arial" panose="020B0604020202020204" pitchFamily="34" charset="0"/>
                <a:sym typeface="Arial" panose="020B0604020202020204"/>
              </a:endParaRPr>
            </a:p>
          </p:txBody>
        </p:sp>
        <p:sp>
          <p:nvSpPr>
            <p:cNvPr id="220" name="圆角矩形"/>
            <p:cNvSpPr/>
            <p:nvPr/>
          </p:nvSpPr>
          <p:spPr>
            <a:xfrm>
              <a:off x="2075061" y="1898081"/>
              <a:ext cx="8030971" cy="707236"/>
            </a:xfrm>
            <a:prstGeom prst="roundRect">
              <a:avLst>
                <a:gd name="adj" fmla="val 50000"/>
              </a:avLst>
            </a:prstGeom>
            <a:solidFill>
              <a:srgbClr val="5DAEAE"/>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Arial" panose="020B0604020202020204" pitchFamily="34" charset="0"/>
                <a:cs typeface="Arial" panose="020B0604020202020204" pitchFamily="34" charset="0"/>
              </a:endParaRPr>
            </a:p>
          </p:txBody>
        </p:sp>
        <p:sp>
          <p:nvSpPr>
            <p:cNvPr id="221" name="圆角矩形"/>
            <p:cNvSpPr/>
            <p:nvPr/>
          </p:nvSpPr>
          <p:spPr>
            <a:xfrm>
              <a:off x="2066353"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Arial" panose="020B0604020202020204" pitchFamily="34" charset="0"/>
                <a:cs typeface="Arial" panose="020B0604020202020204" pitchFamily="34" charset="0"/>
              </a:endParaRPr>
            </a:p>
          </p:txBody>
        </p:sp>
        <p:sp>
          <p:nvSpPr>
            <p:cNvPr id="222" name="圆角矩形"/>
            <p:cNvSpPr/>
            <p:nvPr/>
          </p:nvSpPr>
          <p:spPr>
            <a:xfrm>
              <a:off x="4131872"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Arial" panose="020B0604020202020204" pitchFamily="34" charset="0"/>
                <a:cs typeface="Arial" panose="020B0604020202020204" pitchFamily="34" charset="0"/>
              </a:endParaRPr>
            </a:p>
          </p:txBody>
        </p:sp>
        <p:sp>
          <p:nvSpPr>
            <p:cNvPr id="223" name="圆角矩形"/>
            <p:cNvSpPr/>
            <p:nvPr/>
          </p:nvSpPr>
          <p:spPr>
            <a:xfrm>
              <a:off x="6198400"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Arial" panose="020B0604020202020204" pitchFamily="34" charset="0"/>
                <a:cs typeface="Arial" panose="020B0604020202020204" pitchFamily="34" charset="0"/>
              </a:endParaRPr>
            </a:p>
          </p:txBody>
        </p:sp>
        <p:sp>
          <p:nvSpPr>
            <p:cNvPr id="224" name="圆角矩形"/>
            <p:cNvSpPr/>
            <p:nvPr/>
          </p:nvSpPr>
          <p:spPr>
            <a:xfrm>
              <a:off x="8264929"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Arial" panose="020B0604020202020204" pitchFamily="34" charset="0"/>
                <a:cs typeface="Arial" panose="020B0604020202020204" pitchFamily="34" charset="0"/>
              </a:endParaRPr>
            </a:p>
          </p:txBody>
        </p:sp>
        <p:sp>
          <p:nvSpPr>
            <p:cNvPr id="225" name="矩形 24"/>
            <p:cNvSpPr txBox="1"/>
            <p:nvPr/>
          </p:nvSpPr>
          <p:spPr>
            <a:xfrm>
              <a:off x="5500539" y="1898081"/>
              <a:ext cx="1192236" cy="561051"/>
            </a:xfrm>
            <a:prstGeom prst="rect">
              <a:avLst/>
            </a:prstGeom>
            <a:noFill/>
            <a:ln w="25400" cap="flat">
              <a:noFill/>
              <a:miter lim="400000"/>
            </a:ln>
            <a:effectLst/>
          </p:spPr>
          <p:txBody>
            <a:bodyPr wrap="none" lIns="45702" tIns="45702" rIns="45702" bIns="45702" numCol="1" anchor="t">
              <a:spAutoFit/>
            </a:bodyPr>
            <a:lstStyle>
              <a:lvl1pPr algn="ctr">
                <a:defRPr sz="3500">
                  <a:solidFill>
                    <a:srgbClr val="FFFFFF"/>
                  </a:solidFill>
                </a:defRPr>
              </a:lvl1pPr>
            </a:lstStyle>
            <a:p>
              <a:r>
                <a:rPr lang="zh-CN" altLang="en-US" sz="1800" dirty="0">
                  <a:latin typeface="微软雅黑" panose="020B0503020204020204" pitchFamily="34" charset="-122"/>
                  <a:ea typeface="微软雅黑" panose="020B0503020204020204" pitchFamily="34" charset="-122"/>
                  <a:cs typeface="Arial" panose="020B0604020202020204" pitchFamily="34" charset="0"/>
                </a:rPr>
                <a:t>处理器</a:t>
              </a:r>
              <a:endParaRPr sz="1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26" name="ARM"/>
            <p:cNvSpPr txBox="1"/>
            <p:nvPr/>
          </p:nvSpPr>
          <p:spPr>
            <a:xfrm>
              <a:off x="4735008" y="3046247"/>
              <a:ext cx="919503" cy="561051"/>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lang="en-US" altLang="zh-CN" sz="1800" dirty="0">
                  <a:latin typeface="Arial" panose="020B0604020202020204" pitchFamily="34" charset="0"/>
                  <a:cs typeface="Arial" panose="020B0604020202020204" pitchFamily="34" charset="0"/>
                </a:rPr>
                <a:t>ARM</a:t>
              </a:r>
              <a:endParaRPr sz="1800" dirty="0">
                <a:latin typeface="Arial" panose="020B0604020202020204" pitchFamily="34" charset="0"/>
                <a:cs typeface="Arial" panose="020B0604020202020204" pitchFamily="34" charset="0"/>
              </a:endParaRPr>
            </a:p>
          </p:txBody>
        </p:sp>
        <p:sp>
          <p:nvSpPr>
            <p:cNvPr id="227" name="Power"/>
            <p:cNvSpPr txBox="1"/>
            <p:nvPr/>
          </p:nvSpPr>
          <p:spPr>
            <a:xfrm>
              <a:off x="8694587" y="3088248"/>
              <a:ext cx="1000433" cy="477052"/>
            </a:xfrm>
            <a:prstGeom prst="rect">
              <a:avLst/>
            </a:prstGeom>
            <a:noFill/>
            <a:ln w="25400" cap="flat">
              <a:noFill/>
              <a:miter lim="400000"/>
            </a:ln>
            <a:effectLst/>
          </p:spPr>
          <p:txBody>
            <a:bodyPr wrap="none" lIns="45702" tIns="45702" rIns="45702" bIns="45702" numCol="1" anchor="ctr">
              <a:noAutofit/>
            </a:bodyPr>
            <a:lstStyle>
              <a:lvl1pPr algn="ctr">
                <a:defRPr sz="5000">
                  <a:solidFill>
                    <a:srgbClr val="FFFFFF"/>
                  </a:solidFill>
                </a:defRPr>
              </a:lvl1pPr>
            </a:lstStyle>
            <a:p>
              <a:r>
                <a:rPr sz="1800" dirty="0">
                  <a:latin typeface="Arial" panose="020B0604020202020204" pitchFamily="34" charset="0"/>
                  <a:cs typeface="Arial" panose="020B0604020202020204" pitchFamily="34" charset="0"/>
                </a:rPr>
                <a:t>Power</a:t>
              </a:r>
              <a:endParaRPr sz="1800" dirty="0">
                <a:latin typeface="Arial" panose="020B0604020202020204" pitchFamily="34" charset="0"/>
                <a:cs typeface="Arial" panose="020B0604020202020204" pitchFamily="34" charset="0"/>
              </a:endParaRPr>
            </a:p>
          </p:txBody>
        </p:sp>
        <p:sp>
          <p:nvSpPr>
            <p:cNvPr id="228" name="MIPS"/>
            <p:cNvSpPr txBox="1"/>
            <p:nvPr/>
          </p:nvSpPr>
          <p:spPr>
            <a:xfrm>
              <a:off x="6582768" y="3116322"/>
              <a:ext cx="1237933" cy="420898"/>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lang="en-US" sz="1200" dirty="0" err="1" smtClean="0">
                  <a:latin typeface="微软雅黑" panose="020B0503020204020204" pitchFamily="34" charset="-122"/>
                  <a:ea typeface="微软雅黑" panose="020B0503020204020204" pitchFamily="34" charset="-122"/>
                  <a:cs typeface="Arial" panose="020B0604020202020204" pitchFamily="34" charset="0"/>
                </a:rPr>
                <a:t>Kunpeng</a:t>
              </a: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29" name="X86"/>
            <p:cNvSpPr txBox="1"/>
            <p:nvPr/>
          </p:nvSpPr>
          <p:spPr>
            <a:xfrm>
              <a:off x="2760894" y="3046263"/>
              <a:ext cx="760168" cy="561020"/>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lang="en-US" sz="1800" dirty="0" smtClean="0">
                  <a:latin typeface="Arial" panose="020B0604020202020204" pitchFamily="34" charset="0"/>
                  <a:cs typeface="Arial" panose="020B0604020202020204" pitchFamily="34" charset="0"/>
                </a:rPr>
                <a:t>x86</a:t>
              </a:r>
              <a:endParaRPr sz="1800" dirty="0">
                <a:latin typeface="Arial" panose="020B0604020202020204" pitchFamily="34" charset="0"/>
                <a:cs typeface="Arial" panose="020B0604020202020204" pitchFamily="34" charset="0"/>
              </a:endParaRPr>
            </a:p>
          </p:txBody>
        </p:sp>
        <p:sp>
          <p:nvSpPr>
            <p:cNvPr id="230" name="矩形 24"/>
            <p:cNvSpPr txBox="1"/>
            <p:nvPr/>
          </p:nvSpPr>
          <p:spPr>
            <a:xfrm>
              <a:off x="5319102" y="5665568"/>
              <a:ext cx="1542896" cy="420789"/>
            </a:xfrm>
            <a:prstGeom prst="rect">
              <a:avLst/>
            </a:prstGeom>
            <a:noFill/>
            <a:ln w="25400" cap="flat">
              <a:noFill/>
              <a:miter lim="400000"/>
            </a:ln>
            <a:effectLst/>
          </p:spPr>
          <p:txBody>
            <a:bodyPr wrap="none" lIns="45702" tIns="45702" rIns="45702" bIns="45702" numCol="1" anchor="t">
              <a:spAutoFit/>
            </a:bodyPr>
            <a:lstStyle>
              <a:lvl1pPr algn="ctr">
                <a:defRPr sz="3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zh-CN" altLang="en-US" sz="1200" dirty="0">
                  <a:solidFill>
                    <a:schemeClr val="tx1"/>
                  </a:solidFill>
                  <a:latin typeface="Arial" panose="020B0604020202020204" pitchFamily="34" charset="0"/>
                  <a:cs typeface="Arial" panose="020B0604020202020204" pitchFamily="34" charset="0"/>
                </a:rPr>
                <a:t>其他计算单元</a:t>
              </a:r>
              <a:endParaRPr lang="en-GB" altLang="zh-CN" sz="1200" dirty="0">
                <a:solidFill>
                  <a:schemeClr val="tx1"/>
                </a:solidFill>
                <a:latin typeface="Arial" panose="020B0604020202020204" pitchFamily="34" charset="0"/>
                <a:cs typeface="Arial" panose="020B0604020202020204" pitchFamily="34" charset="0"/>
              </a:endParaRPr>
            </a:p>
          </p:txBody>
        </p:sp>
        <p:sp>
          <p:nvSpPr>
            <p:cNvPr id="231" name="NPU"/>
            <p:cNvSpPr txBox="1"/>
            <p:nvPr/>
          </p:nvSpPr>
          <p:spPr>
            <a:xfrm>
              <a:off x="4616506" y="4691897"/>
              <a:ext cx="880542" cy="561051"/>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sz="1800" dirty="0">
                  <a:latin typeface="Arial" panose="020B0604020202020204" pitchFamily="34" charset="0"/>
                  <a:cs typeface="Arial" panose="020B0604020202020204" pitchFamily="34" charset="0"/>
                </a:rPr>
                <a:t>NPU</a:t>
              </a:r>
              <a:endParaRPr sz="1800" dirty="0">
                <a:latin typeface="Arial" panose="020B0604020202020204" pitchFamily="34" charset="0"/>
                <a:cs typeface="Arial" panose="020B0604020202020204" pitchFamily="34" charset="0"/>
              </a:endParaRPr>
            </a:p>
          </p:txBody>
        </p:sp>
        <p:sp>
          <p:nvSpPr>
            <p:cNvPr id="232" name="NP"/>
            <p:cNvSpPr txBox="1"/>
            <p:nvPr/>
          </p:nvSpPr>
          <p:spPr>
            <a:xfrm>
              <a:off x="8850455" y="4691897"/>
              <a:ext cx="627290" cy="561051"/>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sz="1800" dirty="0">
                  <a:latin typeface="Arial" panose="020B0604020202020204" pitchFamily="34" charset="0"/>
                  <a:cs typeface="Arial" panose="020B0604020202020204" pitchFamily="34" charset="0"/>
                </a:rPr>
                <a:t>NP</a:t>
              </a:r>
              <a:endParaRPr sz="1800" dirty="0">
                <a:latin typeface="Arial" panose="020B0604020202020204" pitchFamily="34" charset="0"/>
                <a:cs typeface="Arial" panose="020B0604020202020204" pitchFamily="34" charset="0"/>
              </a:endParaRPr>
            </a:p>
          </p:txBody>
        </p:sp>
        <p:sp>
          <p:nvSpPr>
            <p:cNvPr id="233" name="GPU"/>
            <p:cNvSpPr txBox="1"/>
            <p:nvPr/>
          </p:nvSpPr>
          <p:spPr>
            <a:xfrm>
              <a:off x="2541251" y="4691897"/>
              <a:ext cx="900023" cy="561051"/>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sz="1800" dirty="0">
                  <a:latin typeface="Arial" panose="020B0604020202020204" pitchFamily="34" charset="0"/>
                  <a:cs typeface="Arial" panose="020B0604020202020204" pitchFamily="34" charset="0"/>
                </a:rPr>
                <a:t>GPU</a:t>
              </a:r>
              <a:endParaRPr sz="1800" dirty="0">
                <a:latin typeface="Arial" panose="020B0604020202020204" pitchFamily="34" charset="0"/>
                <a:cs typeface="Arial" panose="020B0604020202020204" pitchFamily="34" charset="0"/>
              </a:endParaRPr>
            </a:p>
          </p:txBody>
        </p:sp>
        <p:sp>
          <p:nvSpPr>
            <p:cNvPr id="234" name="DSP"/>
            <p:cNvSpPr txBox="1"/>
            <p:nvPr/>
          </p:nvSpPr>
          <p:spPr>
            <a:xfrm>
              <a:off x="6692775" y="4691897"/>
              <a:ext cx="861061" cy="561051"/>
            </a:xfrm>
            <a:prstGeom prst="rect">
              <a:avLst/>
            </a:prstGeom>
            <a:noFill/>
            <a:ln w="25400" cap="flat">
              <a:noFill/>
              <a:miter lim="400000"/>
            </a:ln>
            <a:effectLst/>
          </p:spPr>
          <p:txBody>
            <a:bodyPr wrap="none" lIns="45702" tIns="45702" rIns="45702" bIns="45702" numCol="1" anchor="ctr">
              <a:spAutoFit/>
            </a:bodyPr>
            <a:lstStyle>
              <a:lvl1pPr algn="ctr">
                <a:defRPr sz="5000">
                  <a:solidFill>
                    <a:srgbClr val="FFFFFF"/>
                  </a:solidFill>
                </a:defRPr>
              </a:lvl1pPr>
            </a:lstStyle>
            <a:p>
              <a:r>
                <a:rPr sz="1800" dirty="0">
                  <a:latin typeface="Arial" panose="020B0604020202020204" pitchFamily="34" charset="0"/>
                  <a:cs typeface="Arial" panose="020B0604020202020204" pitchFamily="34" charset="0"/>
                </a:rPr>
                <a:t>DSP</a:t>
              </a:r>
              <a:endParaRPr sz="1800" dirty="0">
                <a:latin typeface="Arial" panose="020B0604020202020204" pitchFamily="34" charset="0"/>
                <a:cs typeface="Arial" panose="020B0604020202020204" pitchFamily="34" charset="0"/>
              </a:endParaRPr>
            </a:p>
          </p:txBody>
        </p:sp>
        <p:grpSp>
          <p:nvGrpSpPr>
            <p:cNvPr id="235" name="组合 234"/>
            <p:cNvGrpSpPr/>
            <p:nvPr/>
          </p:nvGrpSpPr>
          <p:grpSpPr>
            <a:xfrm>
              <a:off x="2991260" y="5351158"/>
              <a:ext cx="6172840" cy="184735"/>
              <a:chOff x="5977755" y="4628741"/>
              <a:chExt cx="12345681" cy="369470"/>
            </a:xfrm>
          </p:grpSpPr>
          <p:cxnSp>
            <p:nvCxnSpPr>
              <p:cNvPr id="244" name="直线连接符 67"/>
              <p:cNvCxnSpPr/>
              <p:nvPr/>
            </p:nvCxnSpPr>
            <p:spPr>
              <a:xfrm>
                <a:off x="5977755"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cxnSp>
            <p:nvCxnSpPr>
              <p:cNvPr id="245" name="直线连接符 68"/>
              <p:cNvCxnSpPr/>
              <p:nvPr/>
            </p:nvCxnSpPr>
            <p:spPr>
              <a:xfrm>
                <a:off x="10108793"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cxnSp>
            <p:nvCxnSpPr>
              <p:cNvPr id="246" name="直线连接符 69"/>
              <p:cNvCxnSpPr/>
              <p:nvPr/>
            </p:nvCxnSpPr>
            <p:spPr>
              <a:xfrm>
                <a:off x="14266117"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cxnSp>
            <p:nvCxnSpPr>
              <p:cNvPr id="247" name="直线连接符 70"/>
              <p:cNvCxnSpPr/>
              <p:nvPr/>
            </p:nvCxnSpPr>
            <p:spPr>
              <a:xfrm>
                <a:off x="18323436"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grpSp>
        <p:sp>
          <p:nvSpPr>
            <p:cNvPr id="236" name="直接连接符 4"/>
            <p:cNvSpPr/>
            <p:nvPr/>
          </p:nvSpPr>
          <p:spPr>
            <a:xfrm>
              <a:off x="4548591" y="4120785"/>
              <a:ext cx="1728000" cy="0"/>
            </a:xfrm>
            <a:prstGeom prst="line">
              <a:avLst/>
            </a:prstGeom>
            <a:ln w="12700">
              <a:solidFill>
                <a:srgbClr val="00B0F0"/>
              </a:solidFill>
              <a:miter/>
            </a:ln>
          </p:spPr>
          <p:txBody>
            <a:bodyPr tIns="45702" bIns="45702"/>
            <a:lstStyle/>
            <a:p>
              <a:endParaRPr sz="1600" dirty="0">
                <a:latin typeface="Arial" panose="020B0604020202020204" pitchFamily="34" charset="0"/>
                <a:cs typeface="Arial" panose="020B0604020202020204" pitchFamily="34" charset="0"/>
              </a:endParaRPr>
            </a:p>
          </p:txBody>
        </p:sp>
        <p:sp>
          <p:nvSpPr>
            <p:cNvPr id="237" name="矩形 2"/>
            <p:cNvSpPr/>
            <p:nvPr/>
          </p:nvSpPr>
          <p:spPr>
            <a:xfrm>
              <a:off x="6207027" y="3943577"/>
              <a:ext cx="1964093" cy="397512"/>
            </a:xfrm>
            <a:prstGeom prst="rect">
              <a:avLst/>
            </a:prstGeom>
            <a:noFill/>
            <a:ln w="12700">
              <a:noFill/>
              <a:miter lim="400000"/>
            </a:ln>
          </p:spPr>
          <p:txBody>
            <a:bodyPr wrap="none" tIns="45702" bIns="45702">
              <a:spAutoFit/>
            </a:bodyPr>
            <a:lstStyle>
              <a:lvl1pPr>
                <a:defRPr>
                  <a:solidFill>
                    <a:srgbClr val="333333"/>
                  </a:solidFill>
                  <a:latin typeface="+mn-lt"/>
                  <a:ea typeface="+mn-ea"/>
                  <a:cs typeface="+mn-cs"/>
                  <a:sym typeface="Calibri" panose="020F0502020204030204"/>
                </a:defRPr>
              </a:lvl1pPr>
            </a:lstStyle>
            <a:p>
              <a:pPr algn="ctr"/>
              <a:r>
                <a:rPr sz="1100" dirty="0">
                  <a:solidFill>
                    <a:schemeClr val="tx1"/>
                  </a:solidFill>
                  <a:latin typeface="+mn-ea"/>
                  <a:cs typeface="Arial" panose="020B0604020202020204" pitchFamily="34" charset="0"/>
                </a:rPr>
                <a:t>RISC</a:t>
              </a:r>
              <a:r>
                <a:rPr lang="zh-CN" altLang="en-US" sz="1100" dirty="0">
                  <a:solidFill>
                    <a:schemeClr val="tx1"/>
                  </a:solidFill>
                  <a:latin typeface="+mn-ea"/>
                  <a:cs typeface="Arial" panose="020B0604020202020204" pitchFamily="34" charset="0"/>
                </a:rPr>
                <a:t>精简指令集</a:t>
              </a:r>
              <a:endParaRPr sz="1100" dirty="0">
                <a:solidFill>
                  <a:schemeClr val="tx1"/>
                </a:solidFill>
                <a:latin typeface="+mn-ea"/>
                <a:cs typeface="Arial" panose="020B0604020202020204" pitchFamily="34" charset="0"/>
              </a:endParaRPr>
            </a:p>
          </p:txBody>
        </p:sp>
        <p:sp>
          <p:nvSpPr>
            <p:cNvPr id="238" name="直接连接符 4"/>
            <p:cNvSpPr/>
            <p:nvPr/>
          </p:nvSpPr>
          <p:spPr>
            <a:xfrm>
              <a:off x="8071412" y="4120785"/>
              <a:ext cx="1692001" cy="0"/>
            </a:xfrm>
            <a:prstGeom prst="line">
              <a:avLst/>
            </a:prstGeom>
            <a:ln w="12700">
              <a:solidFill>
                <a:srgbClr val="00B0F0"/>
              </a:solidFill>
              <a:miter/>
            </a:ln>
          </p:spPr>
          <p:txBody>
            <a:bodyPr tIns="45702" bIns="45702"/>
            <a:lstStyle/>
            <a:p>
              <a:endParaRPr sz="1600" dirty="0">
                <a:latin typeface="Arial" panose="020B0604020202020204" pitchFamily="34" charset="0"/>
                <a:cs typeface="Arial" panose="020B0604020202020204" pitchFamily="34" charset="0"/>
              </a:endParaRPr>
            </a:p>
          </p:txBody>
        </p:sp>
        <p:sp>
          <p:nvSpPr>
            <p:cNvPr id="239" name="矩形 2"/>
            <p:cNvSpPr/>
            <p:nvPr/>
          </p:nvSpPr>
          <p:spPr>
            <a:xfrm>
              <a:off x="2196740" y="3943577"/>
              <a:ext cx="1969343" cy="397512"/>
            </a:xfrm>
            <a:prstGeom prst="rect">
              <a:avLst/>
            </a:prstGeom>
            <a:noFill/>
            <a:ln w="12700">
              <a:noFill/>
              <a:miter lim="400000"/>
            </a:ln>
          </p:spPr>
          <p:txBody>
            <a:bodyPr wrap="none" tIns="45702" bIns="45702">
              <a:spAutoFit/>
            </a:bodyPr>
            <a:lstStyle>
              <a:lvl1pPr>
                <a:defRPr>
                  <a:solidFill>
                    <a:srgbClr val="333333"/>
                  </a:solidFill>
                  <a:latin typeface="+mn-lt"/>
                  <a:ea typeface="+mn-ea"/>
                  <a:cs typeface="+mn-cs"/>
                  <a:sym typeface="Calibri" panose="020F0502020204030204"/>
                </a:defRPr>
              </a:lvl1pPr>
            </a:lstStyle>
            <a:p>
              <a:pPr algn="ctr"/>
              <a:r>
                <a:rPr lang="en-GB" sz="1100" dirty="0">
                  <a:solidFill>
                    <a:schemeClr val="tx1"/>
                  </a:solidFill>
                  <a:latin typeface="+mn-ea"/>
                  <a:cs typeface="Arial" panose="020B0604020202020204" pitchFamily="34" charset="0"/>
                </a:rPr>
                <a:t>CISC</a:t>
              </a:r>
              <a:r>
                <a:rPr lang="zh-CN" altLang="en-US" sz="1100" dirty="0">
                  <a:solidFill>
                    <a:schemeClr val="tx1"/>
                  </a:solidFill>
                  <a:latin typeface="+mn-ea"/>
                  <a:cs typeface="Arial" panose="020B0604020202020204" pitchFamily="34" charset="0"/>
                </a:rPr>
                <a:t>复杂指令集</a:t>
              </a:r>
              <a:endParaRPr lang="en-GB" sz="1100" dirty="0">
                <a:solidFill>
                  <a:schemeClr val="tx1"/>
                </a:solidFill>
                <a:latin typeface="+mn-ea"/>
                <a:cs typeface="Arial" panose="020B0604020202020204" pitchFamily="34" charset="0"/>
              </a:endParaRPr>
            </a:p>
          </p:txBody>
        </p:sp>
        <p:sp>
          <p:nvSpPr>
            <p:cNvPr id="240" name="直接连接符 4"/>
            <p:cNvSpPr/>
            <p:nvPr/>
          </p:nvSpPr>
          <p:spPr>
            <a:xfrm>
              <a:off x="3989202" y="4120785"/>
              <a:ext cx="303200" cy="0"/>
            </a:xfrm>
            <a:prstGeom prst="line">
              <a:avLst/>
            </a:prstGeom>
            <a:ln w="12700">
              <a:solidFill>
                <a:srgbClr val="00B0F0"/>
              </a:solidFill>
              <a:miter/>
            </a:ln>
          </p:spPr>
          <p:txBody>
            <a:bodyPr tIns="45702" bIns="45702"/>
            <a:lstStyle/>
            <a:p>
              <a:endParaRPr sz="1600" dirty="0">
                <a:latin typeface="Arial" panose="020B0604020202020204" pitchFamily="34" charset="0"/>
                <a:cs typeface="Arial" panose="020B0604020202020204" pitchFamily="34" charset="0"/>
              </a:endParaRPr>
            </a:p>
          </p:txBody>
        </p:sp>
        <p:sp>
          <p:nvSpPr>
            <p:cNvPr id="241" name="直接连接符 4"/>
            <p:cNvSpPr/>
            <p:nvPr/>
          </p:nvSpPr>
          <p:spPr>
            <a:xfrm>
              <a:off x="1984547" y="4120785"/>
              <a:ext cx="314344" cy="0"/>
            </a:xfrm>
            <a:prstGeom prst="line">
              <a:avLst/>
            </a:prstGeom>
            <a:ln w="12700">
              <a:solidFill>
                <a:srgbClr val="00B0F0"/>
              </a:solidFill>
              <a:miter/>
            </a:ln>
          </p:spPr>
          <p:txBody>
            <a:bodyPr tIns="45702" bIns="45702"/>
            <a:lstStyle/>
            <a:p>
              <a:endParaRPr sz="1600" dirty="0">
                <a:latin typeface="Arial" panose="020B0604020202020204" pitchFamily="34" charset="0"/>
                <a:cs typeface="Arial" panose="020B0604020202020204" pitchFamily="34" charset="0"/>
              </a:endParaRPr>
            </a:p>
          </p:txBody>
        </p:sp>
        <p:sp>
          <p:nvSpPr>
            <p:cNvPr id="242" name="直接连接符 4"/>
            <p:cNvSpPr/>
            <p:nvPr/>
          </p:nvSpPr>
          <p:spPr>
            <a:xfrm>
              <a:off x="2137017" y="5535892"/>
              <a:ext cx="7977725" cy="0"/>
            </a:xfrm>
            <a:prstGeom prst="line">
              <a:avLst/>
            </a:prstGeom>
            <a:ln w="12700">
              <a:solidFill>
                <a:srgbClr val="0070C0">
                  <a:alpha val="30000"/>
                </a:srgbClr>
              </a:solidFill>
              <a:miter/>
            </a:ln>
          </p:spPr>
          <p:txBody>
            <a:bodyPr tIns="45702" bIns="45702"/>
            <a:lstStyle/>
            <a:p>
              <a:endParaRPr sz="1600"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5827" y="410713"/>
            <a:ext cx="10441860" cy="640800"/>
          </a:xfrm>
        </p:spPr>
        <p:txBody>
          <a:bodyPr/>
          <a:lstStyle/>
          <a:p>
            <a:r>
              <a:rPr lang="zh-CN" altLang="en-US" dirty="0">
                <a:solidFill>
                  <a:schemeClr val="tx1"/>
                </a:solidFill>
              </a:rPr>
              <a:t>支持自研</a:t>
            </a:r>
            <a:r>
              <a:rPr lang="zh-CN" altLang="en-US" dirty="0" smtClean="0">
                <a:solidFill>
                  <a:schemeClr val="tx1"/>
                </a:solidFill>
              </a:rPr>
              <a:t>灵活插卡和</a:t>
            </a:r>
            <a:r>
              <a:rPr lang="zh-CN" altLang="en-US" dirty="0">
                <a:solidFill>
                  <a:schemeClr val="tx1"/>
                </a:solidFill>
              </a:rPr>
              <a:t>智能网卡，实现丰富的网络</a:t>
            </a:r>
            <a:r>
              <a:rPr lang="zh-CN" altLang="en-US" dirty="0" smtClean="0">
                <a:solidFill>
                  <a:schemeClr val="tx1"/>
                </a:solidFill>
              </a:rPr>
              <a:t>配置</a:t>
            </a:r>
            <a:endParaRPr lang="zh-CN" altLang="en-US" dirty="0">
              <a:solidFill>
                <a:schemeClr val="tx1"/>
              </a:solidFill>
            </a:endParaRPr>
          </a:p>
        </p:txBody>
      </p:sp>
      <p:sp>
        <p:nvSpPr>
          <p:cNvPr id="4" name="矩形 3"/>
          <p:cNvSpPr/>
          <p:nvPr/>
        </p:nvSpPr>
        <p:spPr>
          <a:xfrm>
            <a:off x="1043469" y="3401870"/>
            <a:ext cx="2574924" cy="415498"/>
          </a:xfrm>
          <a:prstGeom prst="rect">
            <a:avLst/>
          </a:prstGeom>
        </p:spPr>
        <p:txBody>
          <a:bodyPr wrap="square">
            <a:spAutoFit/>
          </a:bodyPr>
          <a:lstStyle/>
          <a:p>
            <a:pPr marL="299720" indent="-285750">
              <a:lnSpc>
                <a:spcPct val="150000"/>
              </a:lnSpc>
              <a:buFont typeface="Arial" panose="020B0604020202020204" pitchFamily="34" charset="0"/>
              <a:buChar char="•"/>
            </a:pP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GE</a:t>
            </a:r>
            <a:r>
              <a:rPr lang="zh-CN" altLang="en-US" sz="1400" dirty="0" smtClean="0">
                <a:latin typeface="微软雅黑" panose="020B0503020204020204" pitchFamily="34" charset="-122"/>
                <a:ea typeface="微软雅黑" panose="020B0503020204020204" pitchFamily="34" charset="-122"/>
              </a:rPr>
              <a:t>灵活插卡</a:t>
            </a:r>
            <a:endParaRPr lang="en-US" altLang="zh-CN" sz="1400" dirty="0" smtClean="0">
              <a:latin typeface="微软雅黑" panose="020B0503020204020204" pitchFamily="34" charset="-122"/>
              <a:ea typeface="微软雅黑" panose="020B0503020204020204" pitchFamily="34" charset="-122"/>
            </a:endParaRPr>
          </a:p>
        </p:txBody>
      </p:sp>
      <p:pic>
        <p:nvPicPr>
          <p:cNvPr id="5" name="Picture 1" descr="C:\Users\c00417344\AppData\Roaming\eSpace_Desktop\UserData\c00417344\imagefiles\CF283055-A2B0-48EA-8EC4-D1791C44AA7F.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74420" y="2134103"/>
            <a:ext cx="1747235" cy="1310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c00417344\AppData\Roaming\eSpace_Desktop\UserData\c00417344\imagefiles\ED21C794-B07B-47E4-8F75-1782C1A5B4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5315" y="4198591"/>
            <a:ext cx="1961824" cy="14713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59028" y="5727259"/>
            <a:ext cx="4549773" cy="415498"/>
          </a:xfrm>
          <a:prstGeom prst="rect">
            <a:avLst/>
          </a:prstGeom>
        </p:spPr>
        <p:txBody>
          <a:bodyPr wrap="square">
            <a:spAutoFit/>
          </a:bodyPr>
          <a:lstStyle/>
          <a:p>
            <a:pPr marL="299720" indent="-285750">
              <a:lnSpc>
                <a:spcPct val="150000"/>
              </a:lnSpc>
              <a:buFont typeface="Arial" panose="020B0604020202020204" pitchFamily="34" charset="0"/>
              <a:buChar char="•"/>
            </a:pP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10GE</a:t>
            </a:r>
            <a:r>
              <a:rPr lang="zh-CN" altLang="en-US" sz="1400" dirty="0" smtClean="0">
                <a:latin typeface="微软雅黑" panose="020B0503020204020204" pitchFamily="34" charset="-122"/>
                <a:ea typeface="微软雅黑" panose="020B0503020204020204" pitchFamily="34" charset="-122"/>
              </a:rPr>
              <a:t>或者</a:t>
            </a: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25GE</a:t>
            </a:r>
            <a:r>
              <a:rPr lang="zh-CN" altLang="en-US" sz="1400" dirty="0" smtClean="0">
                <a:latin typeface="微软雅黑" panose="020B0503020204020204" pitchFamily="34" charset="-122"/>
                <a:ea typeface="微软雅黑" panose="020B0503020204020204" pitchFamily="34" charset="-122"/>
              </a:rPr>
              <a:t>灵活插卡</a:t>
            </a:r>
            <a:endParaRPr lang="en-US" altLang="zh-CN" sz="1400" dirty="0" smtClean="0">
              <a:latin typeface="微软雅黑" panose="020B0503020204020204" pitchFamily="34" charset="-122"/>
              <a:ea typeface="微软雅黑" panose="020B0503020204020204" pitchFamily="34" charset="-122"/>
            </a:endParaRPr>
          </a:p>
        </p:txBody>
      </p:sp>
      <p:pic>
        <p:nvPicPr>
          <p:cNvPr id="8" name="Picture 4" descr="C:\Users\c00417344\AppData\Roaming\eSpace_Desktop\UserData\c00417344\imagefiles\F0DDB5F3-37E7-493F-8FE0-E8824E3EB33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2922" y="2691445"/>
            <a:ext cx="1619050" cy="7040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c00417344\AppData\Roaming\eSpace_Desktop\UserData\c00417344\imagefiles\37655A2A-7104-4EA8-BED1-C169CD0D1E5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8393" y="4568953"/>
            <a:ext cx="1771470" cy="87017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a:grpSpLocks noChangeAspect="1"/>
          </p:cNvGrpSpPr>
          <p:nvPr/>
        </p:nvGrpSpPr>
        <p:grpSpPr>
          <a:xfrm>
            <a:off x="5546634" y="2134103"/>
            <a:ext cx="5927413" cy="4371761"/>
            <a:chOff x="5649531" y="1395735"/>
            <a:chExt cx="7180479" cy="5295965"/>
          </a:xfrm>
        </p:grpSpPr>
        <p:grpSp>
          <p:nvGrpSpPr>
            <p:cNvPr id="11" name="组合 10"/>
            <p:cNvGrpSpPr/>
            <p:nvPr/>
          </p:nvGrpSpPr>
          <p:grpSpPr>
            <a:xfrm>
              <a:off x="6106613" y="2909699"/>
              <a:ext cx="2941436" cy="1904941"/>
              <a:chOff x="1478052" y="1355689"/>
              <a:chExt cx="1919070" cy="1242833"/>
            </a:xfrm>
          </p:grpSpPr>
          <p:pic>
            <p:nvPicPr>
              <p:cNvPr id="29" name="d0e2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9168" y="1355689"/>
                <a:ext cx="1667954" cy="1242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8052" y="1401134"/>
                <a:ext cx="468215" cy="468214"/>
              </a:xfrm>
              <a:prstGeom prst="rect">
                <a:avLst/>
              </a:prstGeom>
            </p:spPr>
          </p:pic>
          <p:sp>
            <p:nvSpPr>
              <p:cNvPr id="31" name="右箭头 30"/>
              <p:cNvSpPr/>
              <p:nvPr/>
            </p:nvSpPr>
            <p:spPr>
              <a:xfrm>
                <a:off x="2075655" y="1456983"/>
                <a:ext cx="406400" cy="21336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58"/>
            <p:cNvSpPr/>
            <p:nvPr/>
          </p:nvSpPr>
          <p:spPr>
            <a:xfrm>
              <a:off x="8001837" y="1502444"/>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ea typeface="宋体" panose="02010600030101010101" pitchFamily="2" charset="-122"/>
                </a:rPr>
                <a:t>1</a:t>
              </a:r>
              <a:endParaRPr lang="zh-CN" altLang="en-US" sz="1350" b="1" kern="0" dirty="0">
                <a:solidFill>
                  <a:prstClr val="white"/>
                </a:solidFill>
                <a:ea typeface="宋体" panose="02010600030101010101" pitchFamily="2" charset="-122"/>
              </a:endParaRPr>
            </a:p>
          </p:txBody>
        </p:sp>
        <p:cxnSp>
          <p:nvCxnSpPr>
            <p:cNvPr id="13" name="肘形连接符 12"/>
            <p:cNvCxnSpPr>
              <a:stCxn id="18" idx="1"/>
              <a:endCxn id="12" idx="2"/>
            </p:cNvCxnSpPr>
            <p:nvPr/>
          </p:nvCxnSpPr>
          <p:spPr>
            <a:xfrm rot="5400000" flipH="1" flipV="1">
              <a:off x="6578745" y="1478312"/>
              <a:ext cx="1243210" cy="1602974"/>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59"/>
            <p:cNvSpPr/>
            <p:nvPr/>
          </p:nvSpPr>
          <p:spPr>
            <a:xfrm>
              <a:off x="7387615" y="3693874"/>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cxnSp>
          <p:nvCxnSpPr>
            <p:cNvPr id="15" name="肘形连接符 14"/>
            <p:cNvCxnSpPr>
              <a:endCxn id="27" idx="0"/>
            </p:cNvCxnSpPr>
            <p:nvPr/>
          </p:nvCxnSpPr>
          <p:spPr>
            <a:xfrm rot="5400000">
              <a:off x="5496852" y="4410377"/>
              <a:ext cx="1469301" cy="842724"/>
            </a:xfrm>
            <a:prstGeom prst="bent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f656961f-dc6f-41bf-bdcb-2499513e905c"/>
            <p:cNvSpPr txBox="1"/>
            <p:nvPr/>
          </p:nvSpPr>
          <p:spPr>
            <a:xfrm>
              <a:off x="5970748" y="5414124"/>
              <a:ext cx="3028506" cy="1277576"/>
            </a:xfrm>
            <a:prstGeom prst="rect">
              <a:avLst/>
            </a:prstGeom>
            <a:noFill/>
          </p:spPr>
          <p:txBody>
            <a:bodyPr wrap="none" lIns="121899" tIns="60949" rIns="121899" bIns="60949"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pPr>
              <a:r>
                <a:rPr lang="zh-CN" altLang="en-US" sz="1200" b="1" dirty="0">
                  <a:ln w="12700" cmpd="sng">
                    <a:noFill/>
                    <a:prstDash val="solid"/>
                  </a:ln>
                  <a:latin typeface="+mn-ea"/>
                </a:rPr>
                <a:t>硬件设计和</a:t>
              </a:r>
              <a:r>
                <a:rPr lang="en-US" altLang="zh-CN" sz="1200" b="1" dirty="0">
                  <a:ln w="12700" cmpd="sng">
                    <a:noFill/>
                    <a:prstDash val="solid"/>
                  </a:ln>
                  <a:latin typeface="+mn-ea"/>
                </a:rPr>
                <a:t>FW</a:t>
              </a:r>
              <a:r>
                <a:rPr lang="zh-CN" altLang="en-US" sz="1200" b="1" dirty="0">
                  <a:ln w="12700" cmpd="sng">
                    <a:noFill/>
                    <a:prstDash val="solid"/>
                  </a:ln>
                  <a:latin typeface="+mn-ea"/>
                </a:rPr>
                <a:t>全部自研开发</a:t>
              </a:r>
              <a:endParaRPr lang="en-US" altLang="zh-CN" sz="1200" b="1" dirty="0">
                <a:ln w="12700" cmpd="sng">
                  <a:noFill/>
                  <a:prstDash val="solid"/>
                </a:ln>
                <a:latin typeface="+mn-ea"/>
              </a:endParaRPr>
            </a:p>
            <a:p>
              <a:pPr indent="-144145" fontAlgn="base">
                <a:lnSpc>
                  <a:spcPct val="120000"/>
                </a:lnSpc>
                <a:spcBef>
                  <a:spcPct val="0"/>
                </a:spcBef>
                <a:spcAft>
                  <a:spcPct val="0"/>
                </a:spcAft>
                <a:buClr>
                  <a:schemeClr val="tx1"/>
                </a:buClr>
                <a:buSzPct val="75000"/>
                <a:buFont typeface="Arial" panose="020B0604020202020204" pitchFamily="34" charset="0"/>
                <a:buChar char="•"/>
              </a:pPr>
              <a:r>
                <a:rPr lang="en-US" altLang="zh-CN" sz="1200" dirty="0">
                  <a:latin typeface="+mn-ea"/>
                </a:rPr>
                <a:t>PCBA</a:t>
              </a:r>
              <a:r>
                <a:rPr lang="zh-CN" altLang="en-US" sz="1200" dirty="0">
                  <a:latin typeface="+mn-ea"/>
                </a:rPr>
                <a:t>全部华为自主开发设计</a:t>
              </a:r>
              <a:endParaRPr lang="en-US" altLang="zh-CN" sz="1200" dirty="0">
                <a:latin typeface="+mn-ea"/>
              </a:endParaRPr>
            </a:p>
            <a:p>
              <a:pPr indent="-144145" fontAlgn="base">
                <a:lnSpc>
                  <a:spcPct val="120000"/>
                </a:lnSpc>
                <a:spcBef>
                  <a:spcPct val="0"/>
                </a:spcBef>
                <a:spcAft>
                  <a:spcPct val="0"/>
                </a:spcAft>
                <a:buClr>
                  <a:schemeClr val="tx1"/>
                </a:buClr>
                <a:buSzPct val="75000"/>
                <a:buFont typeface="Arial" panose="020B0604020202020204" pitchFamily="34" charset="0"/>
                <a:buChar char="•"/>
              </a:pPr>
              <a:r>
                <a:rPr lang="zh-CN" altLang="en-US" sz="1200" dirty="0">
                  <a:latin typeface="+mn-ea"/>
                </a:rPr>
                <a:t>全系列的</a:t>
              </a:r>
              <a:r>
                <a:rPr lang="en-US" altLang="zh-CN" sz="1200" dirty="0">
                  <a:latin typeface="+mn-ea"/>
                </a:rPr>
                <a:t>FW</a:t>
              </a:r>
              <a:r>
                <a:rPr lang="zh-CN" altLang="en-US" sz="1200" dirty="0">
                  <a:latin typeface="+mn-ea"/>
                </a:rPr>
                <a:t>全部自主开发设计</a:t>
              </a:r>
              <a:endParaRPr lang="en-US" altLang="zh-CN" sz="1200" dirty="0">
                <a:latin typeface="+mn-ea"/>
              </a:endParaRPr>
            </a:p>
            <a:p>
              <a:pPr indent="-144145" fontAlgn="base">
                <a:lnSpc>
                  <a:spcPct val="120000"/>
                </a:lnSpc>
                <a:spcBef>
                  <a:spcPct val="0"/>
                </a:spcBef>
                <a:spcAft>
                  <a:spcPct val="0"/>
                </a:spcAft>
                <a:buClr>
                  <a:schemeClr val="tx1"/>
                </a:buClr>
                <a:buSzPct val="75000"/>
                <a:buFont typeface="Arial" panose="020B0604020202020204" pitchFamily="34" charset="0"/>
                <a:buChar char="•"/>
              </a:pPr>
              <a:r>
                <a:rPr lang="zh-CN" altLang="en-US" sz="1200" dirty="0">
                  <a:latin typeface="+mn-ea"/>
                </a:rPr>
                <a:t>生产制造为华为公司加工制造</a:t>
              </a:r>
              <a:endParaRPr lang="en-US" altLang="zh-CN" sz="1200" dirty="0">
                <a:latin typeface="+mn-ea"/>
              </a:endParaRPr>
            </a:p>
          </p:txBody>
        </p:sp>
        <p:sp>
          <p:nvSpPr>
            <p:cNvPr id="17" name="椭圆 59"/>
            <p:cNvSpPr/>
            <p:nvPr/>
          </p:nvSpPr>
          <p:spPr>
            <a:xfrm>
              <a:off x="6587222" y="3953864"/>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sp>
          <p:nvSpPr>
            <p:cNvPr id="18" name="椭圆 59"/>
            <p:cNvSpPr/>
            <p:nvPr/>
          </p:nvSpPr>
          <p:spPr>
            <a:xfrm>
              <a:off x="6379103" y="2881644"/>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pic>
          <p:nvPicPr>
            <p:cNvPr id="19" name="Picture 29"/>
            <p:cNvPicPr>
              <a:picLocks noChangeAspect="1"/>
            </p:cNvPicPr>
            <p:nvPr/>
          </p:nvPicPr>
          <p:blipFill>
            <a:blip r:embed="rId7" cstate="print">
              <a:extLst>
                <a:ext uri="{28A0092B-C50C-407E-A947-70E740481C1C}">
                  <a14:useLocalDpi xmlns:a14="http://schemas.microsoft.com/office/drawing/2010/main" val="0"/>
                </a:ext>
              </a:extLst>
            </a:blip>
            <a:srcRect b="5885"/>
            <a:stretch>
              <a:fillRect/>
            </a:stretch>
          </p:blipFill>
          <p:spPr>
            <a:xfrm>
              <a:off x="8360572" y="1395735"/>
              <a:ext cx="651466" cy="539257"/>
            </a:xfrm>
            <a:prstGeom prst="rect">
              <a:avLst/>
            </a:prstGeom>
            <a:effectLst>
              <a:reflection blurRad="6350" stA="52000" endA="300" endPos="35000" dir="5400000" sy="-100000" algn="bl" rotWithShape="0"/>
            </a:effectLst>
          </p:spPr>
        </p:pic>
        <p:sp>
          <p:nvSpPr>
            <p:cNvPr id="20" name="椭圆 58"/>
            <p:cNvSpPr/>
            <p:nvPr/>
          </p:nvSpPr>
          <p:spPr>
            <a:xfrm>
              <a:off x="9659017" y="2459314"/>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ea typeface="宋体" panose="02010600030101010101" pitchFamily="2" charset="-122"/>
                </a:rPr>
                <a:t>2</a:t>
              </a:r>
              <a:endParaRPr lang="zh-CN" altLang="en-US" sz="1350" b="1" kern="0" dirty="0">
                <a:solidFill>
                  <a:prstClr val="white"/>
                </a:solidFill>
                <a:ea typeface="宋体" panose="02010600030101010101" pitchFamily="2" charset="-122"/>
              </a:endParaRPr>
            </a:p>
          </p:txBody>
        </p:sp>
        <p:sp>
          <p:nvSpPr>
            <p:cNvPr id="21" name="f656961f-dc6f-41bf-bdcb-2499513e905c"/>
            <p:cNvSpPr txBox="1"/>
            <p:nvPr/>
          </p:nvSpPr>
          <p:spPr>
            <a:xfrm>
              <a:off x="8859659" y="1404125"/>
              <a:ext cx="2276998" cy="658659"/>
            </a:xfrm>
            <a:prstGeom prst="rect">
              <a:avLst/>
            </a:prstGeom>
            <a:noFill/>
          </p:spPr>
          <p:txBody>
            <a:bodyPr wrap="none" lIns="121899" tIns="60949" rIns="121899" bIns="60949"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pPr>
              <a:r>
                <a:rPr lang="zh-CN" altLang="en-US" sz="1200" b="1" dirty="0">
                  <a:ln w="12700" cmpd="sng">
                    <a:noFill/>
                    <a:prstDash val="solid"/>
                  </a:ln>
                  <a:latin typeface="+mn-ea"/>
                </a:rPr>
                <a:t>华为第</a:t>
              </a:r>
              <a:r>
                <a:rPr lang="en-US" altLang="zh-CN" sz="1200" b="1" dirty="0">
                  <a:ln w="12700" cmpd="sng">
                    <a:noFill/>
                    <a:prstDash val="solid"/>
                  </a:ln>
                  <a:latin typeface="+mn-ea"/>
                </a:rPr>
                <a:t>2</a:t>
              </a:r>
              <a:r>
                <a:rPr lang="zh-CN" altLang="en-US" sz="1200" b="1" dirty="0">
                  <a:ln w="12700" cmpd="sng">
                    <a:noFill/>
                    <a:prstDash val="solid"/>
                  </a:ln>
                  <a:latin typeface="+mn-ea"/>
                </a:rPr>
                <a:t>代智能网卡</a:t>
              </a:r>
              <a:r>
                <a:rPr lang="zh-CN" altLang="en-US" sz="1200" b="1" dirty="0" smtClean="0">
                  <a:ln w="12700" cmpd="sng">
                    <a:noFill/>
                    <a:prstDash val="solid"/>
                  </a:ln>
                  <a:latin typeface="+mn-ea"/>
                </a:rPr>
                <a:t>芯片</a:t>
              </a:r>
              <a:endParaRPr lang="en-US" altLang="zh-CN" sz="1200" b="1" dirty="0" smtClean="0">
                <a:ln w="12700" cmpd="sng">
                  <a:noFill/>
                  <a:prstDash val="solid"/>
                </a:ln>
                <a:latin typeface="+mn-ea"/>
              </a:endParaRPr>
            </a:p>
            <a:p>
              <a:pPr defTabSz="913130" fontAlgn="base">
                <a:spcBef>
                  <a:spcPct val="0"/>
                </a:spcBef>
                <a:spcAft>
                  <a:spcPts val="400"/>
                </a:spcAft>
                <a:buClr>
                  <a:srgbClr val="808080"/>
                </a:buClr>
                <a:buSzPct val="60000"/>
              </a:pPr>
              <a:r>
                <a:rPr lang="en-US" altLang="zh-CN" sz="1200" dirty="0" smtClean="0">
                  <a:latin typeface="+mn-ea"/>
                </a:rPr>
                <a:t>Hi1822</a:t>
              </a:r>
              <a:r>
                <a:rPr lang="zh-CN" altLang="en-US" sz="1200" dirty="0" smtClean="0">
                  <a:latin typeface="+mn-ea"/>
                </a:rPr>
                <a:t>芯片</a:t>
              </a:r>
              <a:endParaRPr lang="zh-CN" altLang="en-US" sz="1200" dirty="0">
                <a:latin typeface="+mn-ea"/>
              </a:endParaRPr>
            </a:p>
          </p:txBody>
        </p:sp>
        <p:cxnSp>
          <p:nvCxnSpPr>
            <p:cNvPr id="22" name="肘形连接符 21"/>
            <p:cNvCxnSpPr>
              <a:stCxn id="14" idx="1"/>
              <a:endCxn id="20" idx="2"/>
            </p:cNvCxnSpPr>
            <p:nvPr/>
          </p:nvCxnSpPr>
          <p:spPr>
            <a:xfrm rot="5400000" flipH="1" flipV="1">
              <a:off x="7983910" y="2038530"/>
              <a:ext cx="1098570" cy="2251641"/>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f656961f-dc6f-41bf-bdcb-2499513e905c"/>
            <p:cNvSpPr txBox="1"/>
            <p:nvPr/>
          </p:nvSpPr>
          <p:spPr>
            <a:xfrm>
              <a:off x="10019042" y="2409980"/>
              <a:ext cx="2267416" cy="1508738"/>
            </a:xfrm>
            <a:prstGeom prst="rect">
              <a:avLst/>
            </a:prstGeom>
            <a:noFill/>
          </p:spPr>
          <p:txBody>
            <a:bodyPr wrap="square" lIns="121899" tIns="60949" rIns="121899" bIns="60949"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pPr>
              <a:r>
                <a:rPr lang="zh-CN" altLang="en-US" sz="1200" b="1" dirty="0" smtClean="0">
                  <a:ln w="12700" cmpd="sng">
                    <a:noFill/>
                    <a:prstDash val="solid"/>
                  </a:ln>
                  <a:latin typeface="+mn-ea"/>
                </a:rPr>
                <a:t>高性能网络</a:t>
              </a:r>
              <a:r>
                <a:rPr lang="en-US" altLang="zh-CN" sz="1200" b="1" dirty="0" smtClean="0">
                  <a:ln w="12700" cmpd="sng">
                    <a:noFill/>
                    <a:prstDash val="solid"/>
                  </a:ln>
                  <a:latin typeface="+mn-ea"/>
                </a:rPr>
                <a:t>/PCIe</a:t>
              </a:r>
              <a:r>
                <a:rPr lang="zh-CN" altLang="en-US" sz="1200" b="1" dirty="0" smtClean="0">
                  <a:ln w="12700" cmpd="sng">
                    <a:noFill/>
                    <a:prstDash val="solid"/>
                  </a:ln>
                  <a:latin typeface="+mn-ea"/>
                </a:rPr>
                <a:t>接口</a:t>
              </a:r>
              <a:endParaRPr lang="en-US" altLang="zh-CN" sz="1200" b="1" dirty="0">
                <a:ln w="12700" cmpd="sng">
                  <a:noFill/>
                  <a:prstDash val="solid"/>
                </a:ln>
                <a:latin typeface="+mn-ea"/>
              </a:endParaRPr>
            </a:p>
            <a:p>
              <a:pPr indent="-144145" fontAlgn="base">
                <a:lnSpc>
                  <a:spcPct val="120000"/>
                </a:lnSpc>
                <a:spcBef>
                  <a:spcPct val="0"/>
                </a:spcBef>
                <a:spcAft>
                  <a:spcPct val="0"/>
                </a:spcAft>
                <a:buClr>
                  <a:schemeClr val="tx1"/>
                </a:buClr>
                <a:buSzPct val="75000"/>
                <a:buFont typeface="Arial" panose="020B0604020202020204" pitchFamily="34" charset="0"/>
                <a:buChar char="•"/>
              </a:pPr>
              <a:r>
                <a:rPr lang="zh-CN" altLang="en-US" sz="1200" dirty="0" smtClean="0">
                  <a:latin typeface="+mn-ea"/>
                </a:rPr>
                <a:t>支持</a:t>
              </a:r>
              <a:r>
                <a:rPr lang="en-US" altLang="zh-CN" sz="1200" dirty="0" smtClean="0">
                  <a:latin typeface="+mn-ea"/>
                </a:rPr>
                <a:t>10G x4/25G x4</a:t>
              </a:r>
              <a:r>
                <a:rPr lang="zh-CN" altLang="en-US" sz="1200" dirty="0" smtClean="0">
                  <a:latin typeface="+mn-ea"/>
                </a:rPr>
                <a:t>接口高性能</a:t>
              </a:r>
              <a:endParaRPr lang="en-US" altLang="zh-CN" sz="1200" dirty="0" smtClean="0">
                <a:latin typeface="+mn-ea"/>
              </a:endParaRPr>
            </a:p>
            <a:p>
              <a:pPr indent="-144145" fontAlgn="base">
                <a:lnSpc>
                  <a:spcPct val="120000"/>
                </a:lnSpc>
                <a:spcBef>
                  <a:spcPct val="0"/>
                </a:spcBef>
                <a:spcAft>
                  <a:spcPct val="0"/>
                </a:spcAft>
                <a:buClr>
                  <a:schemeClr val="tx1"/>
                </a:buClr>
                <a:buSzPct val="75000"/>
                <a:buFont typeface="Arial" panose="020B0604020202020204" pitchFamily="34" charset="0"/>
                <a:buChar char="•"/>
              </a:pPr>
              <a:r>
                <a:rPr lang="zh-CN" altLang="en-US" sz="1200" dirty="0">
                  <a:latin typeface="+mn-ea"/>
                </a:rPr>
                <a:t>支持</a:t>
              </a:r>
              <a:r>
                <a:rPr lang="en-US" altLang="zh-CN" sz="1200" dirty="0">
                  <a:latin typeface="+mn-ea"/>
                </a:rPr>
                <a:t>PCIe3.0 x16</a:t>
              </a:r>
              <a:r>
                <a:rPr lang="zh-CN" altLang="en-US" sz="1200" dirty="0">
                  <a:latin typeface="+mn-ea"/>
                </a:rPr>
                <a:t>接口</a:t>
              </a:r>
              <a:r>
                <a:rPr lang="zh-CN" altLang="en-US" sz="1200" dirty="0" smtClean="0">
                  <a:latin typeface="+mn-ea"/>
                </a:rPr>
                <a:t>高性能</a:t>
              </a:r>
              <a:endParaRPr lang="en-US" altLang="zh-CN" sz="1200" dirty="0" smtClean="0">
                <a:latin typeface="+mn-ea"/>
              </a:endParaRPr>
            </a:p>
          </p:txBody>
        </p:sp>
        <p:sp>
          <p:nvSpPr>
            <p:cNvPr id="24" name="f656961f-dc6f-41bf-bdcb-2499513e905c"/>
            <p:cNvSpPr txBox="1"/>
            <p:nvPr/>
          </p:nvSpPr>
          <p:spPr>
            <a:xfrm>
              <a:off x="9980540" y="4410053"/>
              <a:ext cx="2849470" cy="1508738"/>
            </a:xfrm>
            <a:prstGeom prst="rect">
              <a:avLst/>
            </a:prstGeom>
            <a:noFill/>
          </p:spPr>
          <p:txBody>
            <a:bodyPr wrap="square" lIns="121899" tIns="60949" rIns="121899" bIns="60949"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pPr>
              <a:r>
                <a:rPr lang="zh-CN" altLang="en-US" sz="1200" b="1" dirty="0" smtClean="0">
                  <a:ln w="12700" cmpd="sng">
                    <a:noFill/>
                    <a:prstDash val="solid"/>
                  </a:ln>
                  <a:latin typeface="+mn-ea"/>
                </a:rPr>
                <a:t>标卡形态和低功耗</a:t>
              </a:r>
              <a:endParaRPr lang="en-US" altLang="zh-CN" sz="1200" b="1" dirty="0">
                <a:ln w="12700" cmpd="sng">
                  <a:noFill/>
                  <a:prstDash val="solid"/>
                </a:ln>
                <a:latin typeface="+mn-ea"/>
              </a:endParaRPr>
            </a:p>
            <a:p>
              <a:pPr indent="-144145" fontAlgn="base">
                <a:lnSpc>
                  <a:spcPct val="120000"/>
                </a:lnSpc>
                <a:spcBef>
                  <a:spcPct val="0"/>
                </a:spcBef>
                <a:spcAft>
                  <a:spcPct val="0"/>
                </a:spcAft>
                <a:buSzPct val="75000"/>
                <a:buFont typeface="Arial" panose="020B0604020202020204" pitchFamily="34" charset="0"/>
                <a:buChar char="•"/>
              </a:pPr>
              <a:r>
                <a:rPr lang="zh-CN" altLang="en-US" sz="1200" dirty="0" smtClean="0">
                  <a:latin typeface="+mn-ea"/>
                </a:rPr>
                <a:t>支持</a:t>
              </a:r>
              <a:r>
                <a:rPr lang="en-US" altLang="zh-CN" sz="1200" dirty="0" smtClean="0">
                  <a:latin typeface="+mn-ea"/>
                </a:rPr>
                <a:t>HHHL</a:t>
              </a:r>
              <a:r>
                <a:rPr lang="zh-CN" altLang="en-US" sz="1200" dirty="0">
                  <a:latin typeface="+mn-ea"/>
                </a:rPr>
                <a:t>标</a:t>
              </a:r>
              <a:r>
                <a:rPr lang="zh-CN" altLang="en-US" sz="1200" dirty="0" smtClean="0">
                  <a:latin typeface="+mn-ea"/>
                </a:rPr>
                <a:t>卡形态，方便部署和运维</a:t>
              </a:r>
              <a:endParaRPr lang="en-US" altLang="zh-CN" sz="1200" dirty="0">
                <a:latin typeface="+mn-ea"/>
              </a:endParaRPr>
            </a:p>
            <a:p>
              <a:pPr indent="-144145" fontAlgn="base">
                <a:lnSpc>
                  <a:spcPct val="120000"/>
                </a:lnSpc>
                <a:spcBef>
                  <a:spcPct val="0"/>
                </a:spcBef>
                <a:spcAft>
                  <a:spcPct val="0"/>
                </a:spcAft>
                <a:buSzPct val="75000"/>
                <a:buFont typeface="Arial" panose="020B0604020202020204" pitchFamily="34" charset="0"/>
                <a:buChar char="•"/>
              </a:pPr>
              <a:r>
                <a:rPr lang="zh-CN" altLang="en-US" sz="1200" dirty="0" smtClean="0">
                  <a:latin typeface="+mn-ea"/>
                </a:rPr>
                <a:t>支持低功耗设计</a:t>
              </a:r>
              <a:endParaRPr lang="en-US" altLang="zh-CN" sz="1200" dirty="0">
                <a:latin typeface="+mn-ea"/>
              </a:endParaRPr>
            </a:p>
            <a:p>
              <a:pPr indent="-144145" fontAlgn="base">
                <a:lnSpc>
                  <a:spcPct val="120000"/>
                </a:lnSpc>
                <a:spcBef>
                  <a:spcPct val="0"/>
                </a:spcBef>
                <a:spcAft>
                  <a:spcPct val="0"/>
                </a:spcAft>
                <a:buClr>
                  <a:srgbClr val="FFC000"/>
                </a:buClr>
                <a:buSzPct val="75000"/>
                <a:buFont typeface="Arial" panose="020B0604020202020204" pitchFamily="34" charset="0"/>
                <a:buChar char="•"/>
              </a:pPr>
              <a:endParaRPr lang="en-US" altLang="zh-CN" sz="1200" b="1" dirty="0">
                <a:latin typeface="+mn-ea"/>
              </a:endParaRPr>
            </a:p>
          </p:txBody>
        </p:sp>
        <p:sp>
          <p:nvSpPr>
            <p:cNvPr id="25" name="椭圆 58"/>
            <p:cNvSpPr/>
            <p:nvPr/>
          </p:nvSpPr>
          <p:spPr>
            <a:xfrm>
              <a:off x="9700936" y="4409248"/>
              <a:ext cx="321217" cy="323481"/>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ea typeface="宋体" panose="02010600030101010101" pitchFamily="2" charset="-122"/>
                </a:rPr>
                <a:t>4</a:t>
              </a:r>
              <a:endParaRPr lang="zh-CN" altLang="en-US" sz="1350" b="1" kern="0" dirty="0">
                <a:solidFill>
                  <a:prstClr val="white"/>
                </a:solidFill>
                <a:ea typeface="宋体" panose="02010600030101010101" pitchFamily="2" charset="-122"/>
              </a:endParaRPr>
            </a:p>
          </p:txBody>
        </p:sp>
        <p:cxnSp>
          <p:nvCxnSpPr>
            <p:cNvPr id="26" name="肘形连接符 25"/>
            <p:cNvCxnSpPr/>
            <p:nvPr/>
          </p:nvCxnSpPr>
          <p:spPr>
            <a:xfrm>
              <a:off x="7479907" y="4428287"/>
              <a:ext cx="2191059" cy="129916"/>
            </a:xfrm>
            <a:prstGeom prst="bentConnector3">
              <a:avLst>
                <a:gd name="adj1" fmla="val 9861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58"/>
            <p:cNvSpPr/>
            <p:nvPr/>
          </p:nvSpPr>
          <p:spPr>
            <a:xfrm>
              <a:off x="5649531" y="5566390"/>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ea typeface="宋体" panose="02010600030101010101" pitchFamily="2" charset="-122"/>
                </a:rPr>
                <a:t>3</a:t>
              </a:r>
              <a:endParaRPr lang="zh-CN" altLang="en-US" sz="1350" b="1" kern="0" dirty="0">
                <a:solidFill>
                  <a:prstClr val="white"/>
                </a:solidFill>
                <a:ea typeface="宋体" panose="02010600030101010101" pitchFamily="2" charset="-122"/>
              </a:endParaRPr>
            </a:p>
          </p:txBody>
        </p:sp>
        <p:sp>
          <p:nvSpPr>
            <p:cNvPr id="28" name="矩形 27"/>
            <p:cNvSpPr/>
            <p:nvPr/>
          </p:nvSpPr>
          <p:spPr>
            <a:xfrm>
              <a:off x="9078020" y="4432489"/>
              <a:ext cx="2952328" cy="276999"/>
            </a:xfrm>
            <a:prstGeom prst="rect">
              <a:avLst/>
            </a:prstGeom>
          </p:spPr>
          <p:txBody>
            <a:bodyPr wrap="square">
              <a:spAutoFit/>
            </a:bodyPr>
            <a:lstStyle/>
            <a:p>
              <a:endParaRPr lang="en-US" altLang="zh-CN" sz="1200" b="1" dirty="0">
                <a:latin typeface="微软雅黑" panose="020B0503020204020204" pitchFamily="34" charset="-122"/>
                <a:ea typeface="微软雅黑" panose="020B0503020204020204" pitchFamily="34" charset="-122"/>
              </a:endParaRPr>
            </a:p>
          </p:txBody>
        </p:sp>
      </p:grpSp>
      <p:sp>
        <p:nvSpPr>
          <p:cNvPr id="32" name="矩形 31"/>
          <p:cNvSpPr/>
          <p:nvPr/>
        </p:nvSpPr>
        <p:spPr>
          <a:xfrm>
            <a:off x="6516366" y="1686670"/>
            <a:ext cx="3475631" cy="338554"/>
          </a:xfrm>
          <a:prstGeom prst="rect">
            <a:avLst/>
          </a:prstGeom>
        </p:spPr>
        <p:txBody>
          <a:bodyPr wrap="none">
            <a:spAutoFit/>
          </a:bodyPr>
          <a:lstStyle/>
          <a:p>
            <a:r>
              <a:rPr lang="en-US" altLang="zh-CN" sz="1600" b="1" dirty="0" smtClean="0">
                <a:solidFill>
                  <a:prstClr val="black"/>
                </a:solidFill>
                <a:latin typeface="+mn-ea"/>
                <a:ea typeface="+mn-ea"/>
              </a:rPr>
              <a:t>IN200</a:t>
            </a:r>
            <a:r>
              <a:rPr lang="zh-CN" altLang="en-US" sz="1600" b="1" dirty="0" smtClean="0">
                <a:solidFill>
                  <a:prstClr val="black"/>
                </a:solidFill>
                <a:latin typeface="+mn-ea"/>
                <a:ea typeface="+mn-ea"/>
              </a:rPr>
              <a:t>智能以太网卡，标准网卡形态</a:t>
            </a:r>
            <a:endParaRPr lang="zh-CN" altLang="en-US" sz="1600" b="1" dirty="0">
              <a:solidFill>
                <a:prstClr val="black"/>
              </a:solidFill>
              <a:latin typeface="+mn-ea"/>
              <a:ea typeface="+mn-ea"/>
            </a:endParaRPr>
          </a:p>
        </p:txBody>
      </p:sp>
      <p:sp>
        <p:nvSpPr>
          <p:cNvPr id="33" name="矩形 32"/>
          <p:cNvSpPr/>
          <p:nvPr/>
        </p:nvSpPr>
        <p:spPr>
          <a:xfrm>
            <a:off x="2029994" y="1686058"/>
            <a:ext cx="2852063" cy="338554"/>
          </a:xfrm>
          <a:prstGeom prst="rect">
            <a:avLst/>
          </a:prstGeom>
        </p:spPr>
        <p:txBody>
          <a:bodyPr wrap="none">
            <a:spAutoFit/>
          </a:bodyPr>
          <a:lstStyle/>
          <a:p>
            <a:r>
              <a:rPr lang="zh-CN" altLang="en-US" sz="1600" b="1" dirty="0" smtClean="0">
                <a:solidFill>
                  <a:prstClr val="black"/>
                </a:solidFill>
                <a:latin typeface="+mn-ea"/>
                <a:ea typeface="+mn-ea"/>
              </a:rPr>
              <a:t>网络板载直出，灵活插卡形态</a:t>
            </a:r>
            <a:endParaRPr lang="zh-CN" altLang="en-US" sz="1600" b="1" dirty="0">
              <a:latin typeface="+mn-ea"/>
              <a:ea typeface="+mn-ea"/>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支持华为</a:t>
            </a:r>
            <a:r>
              <a:rPr lang="en-US" altLang="zh-CN" dirty="0">
                <a:solidFill>
                  <a:schemeClr val="tx1"/>
                </a:solidFill>
              </a:rPr>
              <a:t>ES3000 V5 </a:t>
            </a:r>
            <a:r>
              <a:rPr lang="en-US" altLang="zh-CN" dirty="0" err="1">
                <a:solidFill>
                  <a:schemeClr val="tx1"/>
                </a:solidFill>
              </a:rPr>
              <a:t>NVMe</a:t>
            </a:r>
            <a:r>
              <a:rPr lang="en-US" altLang="zh-CN" dirty="0">
                <a:solidFill>
                  <a:schemeClr val="tx1"/>
                </a:solidFill>
              </a:rPr>
              <a:t> </a:t>
            </a:r>
            <a:r>
              <a:rPr lang="en-US" altLang="zh-CN" dirty="0" smtClean="0">
                <a:solidFill>
                  <a:schemeClr val="tx1"/>
                </a:solidFill>
              </a:rPr>
              <a:t>SSD</a:t>
            </a:r>
            <a:endParaRPr lang="zh-CN" altLang="en-US" dirty="0">
              <a:solidFill>
                <a:schemeClr val="tx1"/>
              </a:solidFill>
            </a:endParaRPr>
          </a:p>
        </p:txBody>
      </p:sp>
      <p:sp>
        <p:nvSpPr>
          <p:cNvPr id="4" name="TextBox 7"/>
          <p:cNvSpPr txBox="1"/>
          <p:nvPr/>
        </p:nvSpPr>
        <p:spPr>
          <a:xfrm>
            <a:off x="5660550" y="-1188290"/>
            <a:ext cx="184664" cy="528159"/>
          </a:xfrm>
          <a:prstGeom prst="rect">
            <a:avLst/>
          </a:prstGeom>
          <a:noFill/>
        </p:spPr>
        <p:txBody>
          <a:bodyPr wrap="none" rtlCol="0">
            <a:spAutoFit/>
          </a:bodyPr>
          <a:lstStyle/>
          <a:p>
            <a:pPr defTabSz="914400">
              <a:lnSpc>
                <a:spcPts val="3440"/>
              </a:lnSpc>
            </a:pPr>
            <a:endParaRPr lang="en-US" sz="3200" dirty="0">
              <a:solidFill>
                <a:srgbClr val="1D1D1A"/>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113361" y="1213604"/>
            <a:ext cx="5818276" cy="5271510"/>
            <a:chOff x="419479" y="597760"/>
            <a:chExt cx="5819623" cy="5272731"/>
          </a:xfrm>
        </p:grpSpPr>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650182" y="1657012"/>
              <a:ext cx="2079251" cy="3001654"/>
            </a:xfrm>
            <a:prstGeom prst="rect">
              <a:avLst/>
            </a:prstGeom>
          </p:spPr>
        </p:pic>
        <p:sp>
          <p:nvSpPr>
            <p:cNvPr id="7" name="椭圆 59"/>
            <p:cNvSpPr/>
            <p:nvPr/>
          </p:nvSpPr>
          <p:spPr>
            <a:xfrm>
              <a:off x="2313638" y="2560171"/>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sp>
          <p:nvSpPr>
            <p:cNvPr id="8" name="椭圆 58"/>
            <p:cNvSpPr/>
            <p:nvPr/>
          </p:nvSpPr>
          <p:spPr>
            <a:xfrm>
              <a:off x="1160037" y="634644"/>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latin typeface="Arial" panose="020B0604020202020204"/>
                  <a:ea typeface="宋体" panose="02010600030101010101" pitchFamily="2" charset="-122"/>
                </a:rPr>
                <a:t>1</a:t>
              </a:r>
              <a:endParaRPr lang="zh-CN" altLang="en-US" sz="1350" b="1" kern="0" dirty="0">
                <a:solidFill>
                  <a:prstClr val="white"/>
                </a:solidFill>
                <a:latin typeface="Arial" panose="020B0604020202020204"/>
                <a:ea typeface="宋体" panose="02010600030101010101" pitchFamily="2" charset="-122"/>
              </a:endParaRPr>
            </a:p>
          </p:txBody>
        </p:sp>
        <p:cxnSp>
          <p:nvCxnSpPr>
            <p:cNvPr id="9" name="肘形连接符 8"/>
            <p:cNvCxnSpPr>
              <a:stCxn id="31" idx="0"/>
              <a:endCxn id="8" idx="4"/>
            </p:cNvCxnSpPr>
            <p:nvPr/>
          </p:nvCxnSpPr>
          <p:spPr>
            <a:xfrm rot="16200000" flipV="1">
              <a:off x="953733" y="1313057"/>
              <a:ext cx="733828" cy="1"/>
            </a:xfrm>
            <a:prstGeom prst="bentConnector3">
              <a:avLst/>
            </a:prstGeom>
            <a:noFill/>
            <a:ln w="9525" cap="flat" cmpd="sng" algn="ctr">
              <a:solidFill>
                <a:srgbClr val="4F81BD">
                  <a:shade val="95000"/>
                  <a:satMod val="105000"/>
                </a:srgbClr>
              </a:solidFill>
              <a:prstDash val="solid"/>
              <a:tailEnd type="triangle"/>
            </a:ln>
            <a:effectLst/>
          </p:spPr>
        </p:cxnSp>
        <p:sp>
          <p:nvSpPr>
            <p:cNvPr id="10" name="f656961f-dc6f-41bf-bdcb-2499513e905c"/>
            <p:cNvSpPr txBox="1"/>
            <p:nvPr/>
          </p:nvSpPr>
          <p:spPr>
            <a:xfrm>
              <a:off x="1540479" y="597760"/>
              <a:ext cx="2583578" cy="802406"/>
            </a:xfrm>
            <a:prstGeom prst="rect">
              <a:avLst/>
            </a:prstGeom>
            <a:noFill/>
          </p:spPr>
          <p:txBody>
            <a:bodyPr wrap="none" lIns="121871" tIns="60935" rIns="121871" bIns="60935"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defRPr/>
              </a:pPr>
              <a:r>
                <a:rPr lang="zh-CN" altLang="en-US" sz="1200" b="1" dirty="0">
                  <a:ln w="12700" cmpd="sng">
                    <a:noFill/>
                    <a:prstDash val="solid"/>
                  </a:ln>
                  <a:latin typeface="Arial" panose="020B0604020202020204"/>
                  <a:ea typeface="微软雅黑" panose="020B0503020204020204" pitchFamily="34" charset="-122"/>
                </a:rPr>
                <a:t>高性能</a:t>
              </a:r>
              <a:r>
                <a:rPr lang="en-US" altLang="zh-CN" sz="1200" b="1" dirty="0">
                  <a:ln w="12700" cmpd="sng">
                    <a:noFill/>
                    <a:prstDash val="solid"/>
                  </a:ln>
                  <a:latin typeface="Arial" panose="020B0604020202020204"/>
                  <a:ea typeface="微软雅黑" panose="020B0503020204020204" pitchFamily="34" charset="-122"/>
                </a:rPr>
                <a:t>PCIe/SAS</a:t>
              </a:r>
              <a:r>
                <a:rPr lang="zh-CN" altLang="en-US" sz="1200" b="1" dirty="0">
                  <a:ln w="12700" cmpd="sng">
                    <a:noFill/>
                    <a:prstDash val="solid"/>
                  </a:ln>
                  <a:latin typeface="Arial" panose="020B0604020202020204"/>
                  <a:ea typeface="微软雅黑" panose="020B0503020204020204" pitchFamily="34" charset="-122"/>
                </a:rPr>
                <a:t>接口</a:t>
              </a:r>
              <a:endParaRPr lang="en-US" altLang="zh-CN" sz="1200" b="1" dirty="0">
                <a:ln w="12700" cmpd="sng">
                  <a:noFill/>
                  <a:prstDash val="solid"/>
                </a:ln>
                <a:latin typeface="Arial" panose="020B0604020202020204"/>
                <a:ea typeface="微软雅黑" panose="020B0503020204020204" pitchFamily="34" charset="-122"/>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zh-CN" altLang="en-US" sz="1200" dirty="0">
                  <a:latin typeface="+mn-ea"/>
                </a:rPr>
                <a:t>聚焦</a:t>
              </a:r>
              <a:r>
                <a:rPr lang="en-US" altLang="zh-CN" sz="1200" dirty="0">
                  <a:latin typeface="+mn-ea"/>
                </a:rPr>
                <a:t>NVMe PCIe3.0</a:t>
              </a:r>
              <a:r>
                <a:rPr lang="zh-CN" altLang="en-US" sz="1200" dirty="0">
                  <a:latin typeface="+mn-ea"/>
                </a:rPr>
                <a:t>接口高性能</a:t>
              </a:r>
              <a:endParaRPr lang="en-US" altLang="zh-CN" sz="1200" dirty="0">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zh-CN" altLang="en-US" sz="1200" dirty="0">
                  <a:latin typeface="+mn-ea"/>
                </a:rPr>
                <a:t>聚焦</a:t>
              </a:r>
              <a:r>
                <a:rPr lang="en-US" altLang="zh-CN" sz="1200" dirty="0">
                  <a:latin typeface="+mn-ea"/>
                </a:rPr>
                <a:t>SAS 3.0</a:t>
              </a:r>
              <a:r>
                <a:rPr lang="zh-CN" altLang="en-US" sz="1200" dirty="0">
                  <a:latin typeface="+mn-ea"/>
                </a:rPr>
                <a:t>接口高性能</a:t>
              </a:r>
              <a:endParaRPr lang="zh-CN" altLang="en-US" sz="1200" dirty="0">
                <a:latin typeface="+mn-ea"/>
              </a:endParaRPr>
            </a:p>
          </p:txBody>
        </p:sp>
        <p:pic>
          <p:nvPicPr>
            <p:cNvPr id="11"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783" y="969555"/>
              <a:ext cx="650558" cy="179920"/>
            </a:xfrm>
            <a:prstGeom prst="rect">
              <a:avLst/>
            </a:prstGeom>
            <a:effectLst>
              <a:reflection blurRad="6350" stA="52000" endA="300" endPos="35000" dir="5400000" sy="-100000" algn="bl" rotWithShape="0"/>
            </a:effectLst>
          </p:spPr>
        </p:pic>
        <p:pic>
          <p:nvPicPr>
            <p:cNvPr id="12" name="图片 11"/>
            <p:cNvPicPr>
              <a:picLocks noChangeAspect="1"/>
            </p:cNvPicPr>
            <p:nvPr/>
          </p:nvPicPr>
          <p:blipFill>
            <a:blip r:embed="rId3"/>
            <a:stretch>
              <a:fillRect/>
            </a:stretch>
          </p:blipFill>
          <p:spPr>
            <a:xfrm>
              <a:off x="768874" y="1232407"/>
              <a:ext cx="462682" cy="236838"/>
            </a:xfrm>
            <a:prstGeom prst="rect">
              <a:avLst/>
            </a:prstGeom>
          </p:spPr>
        </p:pic>
        <p:sp>
          <p:nvSpPr>
            <p:cNvPr id="13" name="椭圆 59"/>
            <p:cNvSpPr/>
            <p:nvPr/>
          </p:nvSpPr>
          <p:spPr>
            <a:xfrm>
              <a:off x="3649364" y="2376100"/>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grpSp>
          <p:nvGrpSpPr>
            <p:cNvPr id="14" name="组合 13"/>
            <p:cNvGrpSpPr/>
            <p:nvPr/>
          </p:nvGrpSpPr>
          <p:grpSpPr>
            <a:xfrm>
              <a:off x="419479" y="4350327"/>
              <a:ext cx="2859064" cy="1520164"/>
              <a:chOff x="749340" y="2276695"/>
              <a:chExt cx="2859064" cy="1520164"/>
            </a:xfrm>
          </p:grpSpPr>
          <p:sp>
            <p:nvSpPr>
              <p:cNvPr id="34" name="椭圆 58"/>
              <p:cNvSpPr/>
              <p:nvPr/>
            </p:nvSpPr>
            <p:spPr>
              <a:xfrm>
                <a:off x="1869804" y="2533526"/>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latin typeface="Arial" panose="020B0604020202020204"/>
                    <a:ea typeface="宋体" panose="02010600030101010101" pitchFamily="2" charset="-122"/>
                  </a:rPr>
                  <a:t>5</a:t>
                </a:r>
                <a:endParaRPr lang="zh-CN" altLang="en-US" sz="1350" b="1" kern="0" dirty="0">
                  <a:solidFill>
                    <a:prstClr val="white"/>
                  </a:solidFill>
                  <a:latin typeface="Arial" panose="020B0604020202020204"/>
                  <a:ea typeface="宋体" panose="02010600030101010101" pitchFamily="2" charset="-122"/>
                </a:endParaRPr>
              </a:p>
            </p:txBody>
          </p:sp>
          <p:cxnSp>
            <p:nvCxnSpPr>
              <p:cNvPr id="35" name="肘形连接符 34"/>
              <p:cNvCxnSpPr>
                <a:stCxn id="27" idx="5"/>
                <a:endCxn id="34" idx="6"/>
              </p:cNvCxnSpPr>
              <p:nvPr/>
            </p:nvCxnSpPr>
            <p:spPr>
              <a:xfrm rot="5400000">
                <a:off x="2119346" y="2348371"/>
                <a:ext cx="412581" cy="269229"/>
              </a:xfrm>
              <a:prstGeom prst="bentConnector2">
                <a:avLst/>
              </a:prstGeom>
              <a:noFill/>
              <a:ln w="9525" cap="flat" cmpd="sng" algn="ctr">
                <a:solidFill>
                  <a:srgbClr val="4F81BD">
                    <a:shade val="95000"/>
                    <a:satMod val="105000"/>
                  </a:srgbClr>
                </a:solidFill>
                <a:prstDash val="solid"/>
                <a:tailEnd type="triangle"/>
              </a:ln>
              <a:effectLst/>
            </p:spPr>
          </p:cxnSp>
          <p:sp>
            <p:nvSpPr>
              <p:cNvPr id="36" name="f656961f-dc6f-41bf-bdcb-2499513e905c"/>
              <p:cNvSpPr txBox="1"/>
              <p:nvPr/>
            </p:nvSpPr>
            <p:spPr>
              <a:xfrm>
                <a:off x="749340" y="2772802"/>
                <a:ext cx="2859064" cy="1024057"/>
              </a:xfrm>
              <a:prstGeom prst="rect">
                <a:avLst/>
              </a:prstGeom>
              <a:noFill/>
            </p:spPr>
            <p:txBody>
              <a:bodyPr wrap="square" lIns="121871" tIns="60935" rIns="121871" bIns="60935"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defRPr/>
                </a:pPr>
                <a:r>
                  <a:rPr lang="zh-CN" altLang="en-US" sz="1200" b="1" dirty="0">
                    <a:ln w="12700" cmpd="sng">
                      <a:noFill/>
                      <a:prstDash val="solid"/>
                    </a:ln>
                    <a:latin typeface="+mn-ea"/>
                  </a:rPr>
                  <a:t>硬件设计和</a:t>
                </a:r>
                <a:r>
                  <a:rPr lang="en-US" altLang="zh-CN" sz="1200" b="1" dirty="0">
                    <a:ln w="12700" cmpd="sng">
                      <a:noFill/>
                      <a:prstDash val="solid"/>
                    </a:ln>
                    <a:latin typeface="+mn-ea"/>
                  </a:rPr>
                  <a:t>FW</a:t>
                </a:r>
                <a:r>
                  <a:rPr lang="zh-CN" altLang="en-US" sz="1200" b="1" dirty="0">
                    <a:ln w="12700" cmpd="sng">
                      <a:noFill/>
                      <a:prstDash val="solid"/>
                    </a:ln>
                    <a:latin typeface="+mn-ea"/>
                  </a:rPr>
                  <a:t>全部自研开发</a:t>
                </a:r>
                <a:endParaRPr lang="en-US" altLang="zh-CN" sz="1200" b="1" dirty="0">
                  <a:ln w="12700" cmpd="sng">
                    <a:noFill/>
                    <a:prstDash val="solid"/>
                  </a:ln>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en-US" altLang="zh-CN" sz="1200" dirty="0">
                    <a:latin typeface="+mn-ea"/>
                  </a:rPr>
                  <a:t>PCBA</a:t>
                </a:r>
                <a:r>
                  <a:rPr lang="zh-CN" altLang="en-US" sz="1200" dirty="0">
                    <a:latin typeface="+mn-ea"/>
                  </a:rPr>
                  <a:t>全部华为自主开发设计</a:t>
                </a:r>
                <a:endParaRPr lang="en-US" altLang="zh-CN" sz="1200" dirty="0">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zh-CN" altLang="en-US" sz="1200" dirty="0">
                    <a:latin typeface="+mn-ea"/>
                  </a:rPr>
                  <a:t>全系列的</a:t>
                </a:r>
                <a:r>
                  <a:rPr lang="en-US" altLang="zh-CN" sz="1200" dirty="0">
                    <a:latin typeface="+mn-ea"/>
                  </a:rPr>
                  <a:t>FW</a:t>
                </a:r>
                <a:r>
                  <a:rPr lang="zh-CN" altLang="en-US" sz="1200" dirty="0">
                    <a:latin typeface="+mn-ea"/>
                  </a:rPr>
                  <a:t>全部自主开发设计</a:t>
                </a:r>
                <a:endParaRPr lang="en-US" altLang="zh-CN" sz="1200" dirty="0">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zh-CN" altLang="en-US" sz="1200" dirty="0">
                    <a:latin typeface="+mn-ea"/>
                  </a:rPr>
                  <a:t>生产制造为华为公司加工制造</a:t>
                </a:r>
                <a:endParaRPr lang="en-US" altLang="zh-CN" sz="1200" dirty="0">
                  <a:latin typeface="+mn-ea"/>
                </a:endParaRPr>
              </a:p>
            </p:txBody>
          </p:sp>
        </p:grpSp>
        <p:pic>
          <p:nvPicPr>
            <p:cNvPr id="15" name="图片 14"/>
            <p:cNvPicPr>
              <a:picLocks noChangeAspect="1"/>
            </p:cNvPicPr>
            <p:nvPr/>
          </p:nvPicPr>
          <p:blipFill>
            <a:blip r:embed="rId4"/>
            <a:stretch>
              <a:fillRect/>
            </a:stretch>
          </p:blipFill>
          <p:spPr>
            <a:xfrm>
              <a:off x="3209222" y="2310907"/>
              <a:ext cx="742724" cy="547601"/>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6" name="椭圆 59"/>
            <p:cNvSpPr/>
            <p:nvPr/>
          </p:nvSpPr>
          <p:spPr>
            <a:xfrm>
              <a:off x="1689807" y="2329879"/>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cxnSp>
          <p:nvCxnSpPr>
            <p:cNvPr id="17" name="肘形连接符 16"/>
            <p:cNvCxnSpPr>
              <a:endCxn id="18" idx="2"/>
            </p:cNvCxnSpPr>
            <p:nvPr/>
          </p:nvCxnSpPr>
          <p:spPr>
            <a:xfrm flipV="1">
              <a:off x="2442452" y="2574498"/>
              <a:ext cx="385124" cy="64916"/>
            </a:xfrm>
            <a:prstGeom prst="bentConnector3">
              <a:avLst/>
            </a:prstGeom>
            <a:noFill/>
            <a:ln w="9525" cap="flat" cmpd="sng" algn="ctr">
              <a:solidFill>
                <a:srgbClr val="4F81BD">
                  <a:shade val="95000"/>
                  <a:satMod val="105000"/>
                </a:srgbClr>
              </a:solidFill>
              <a:prstDash val="solid"/>
              <a:tailEnd type="triangle"/>
            </a:ln>
            <a:effectLst/>
          </p:spPr>
        </p:cxnSp>
        <p:sp>
          <p:nvSpPr>
            <p:cNvPr id="18" name="椭圆 58"/>
            <p:cNvSpPr/>
            <p:nvPr/>
          </p:nvSpPr>
          <p:spPr>
            <a:xfrm>
              <a:off x="2827576" y="2418748"/>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latin typeface="Arial" panose="020B0604020202020204"/>
                  <a:ea typeface="宋体" panose="02010600030101010101" pitchFamily="2" charset="-122"/>
                </a:rPr>
                <a:t>3</a:t>
              </a:r>
              <a:endParaRPr lang="zh-CN" altLang="en-US" sz="1350" b="1" kern="0" dirty="0">
                <a:solidFill>
                  <a:prstClr val="white"/>
                </a:solidFill>
                <a:latin typeface="Arial" panose="020B0604020202020204"/>
                <a:ea typeface="宋体" panose="02010600030101010101" pitchFamily="2" charset="-122"/>
              </a:endParaRPr>
            </a:p>
          </p:txBody>
        </p:sp>
        <p:sp>
          <p:nvSpPr>
            <p:cNvPr id="19" name="f656961f-dc6f-41bf-bdcb-2499513e905c"/>
            <p:cNvSpPr txBox="1"/>
            <p:nvPr/>
          </p:nvSpPr>
          <p:spPr>
            <a:xfrm>
              <a:off x="3891082" y="2289558"/>
              <a:ext cx="2348020" cy="802406"/>
            </a:xfrm>
            <a:prstGeom prst="rect">
              <a:avLst/>
            </a:prstGeom>
            <a:noFill/>
          </p:spPr>
          <p:txBody>
            <a:bodyPr wrap="square" lIns="121871" tIns="60935" rIns="121871" bIns="60935"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defRPr/>
              </a:pPr>
              <a:r>
                <a:rPr lang="zh-CN" altLang="en-US" sz="1200" b="1" dirty="0">
                  <a:ln w="12700" cmpd="sng">
                    <a:noFill/>
                    <a:prstDash val="solid"/>
                  </a:ln>
                  <a:latin typeface="+mn-ea"/>
                </a:rPr>
                <a:t>高品质</a:t>
              </a:r>
              <a:r>
                <a:rPr lang="en-US" altLang="zh-CN" sz="1200" b="1" dirty="0">
                  <a:ln w="12700" cmpd="sng">
                    <a:noFill/>
                    <a:prstDash val="solid"/>
                  </a:ln>
                  <a:latin typeface="+mn-ea"/>
                </a:rPr>
                <a:t>NAND Flash</a:t>
              </a:r>
              <a:r>
                <a:rPr lang="zh-CN" altLang="en-US" sz="1200" b="1" dirty="0">
                  <a:ln w="12700" cmpd="sng">
                    <a:noFill/>
                    <a:prstDash val="solid"/>
                  </a:ln>
                  <a:latin typeface="+mn-ea"/>
                </a:rPr>
                <a:t>颗粒</a:t>
              </a:r>
              <a:endParaRPr lang="en-US" altLang="zh-CN" sz="1200" b="1" dirty="0">
                <a:ln w="12700" cmpd="sng">
                  <a:noFill/>
                  <a:prstDash val="solid"/>
                </a:ln>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zh-CN" altLang="en-US" sz="1200" dirty="0">
                  <a:latin typeface="+mn-ea"/>
                </a:rPr>
                <a:t>采用业绩主流大厂高品质</a:t>
              </a:r>
              <a:r>
                <a:rPr lang="en-US" altLang="zh-CN" sz="1200" dirty="0">
                  <a:latin typeface="+mn-ea"/>
                </a:rPr>
                <a:t>Flash</a:t>
              </a:r>
              <a:r>
                <a:rPr lang="zh-CN" altLang="en-US" sz="1200" dirty="0">
                  <a:latin typeface="+mn-ea"/>
                </a:rPr>
                <a:t>颗粒</a:t>
              </a:r>
              <a:endParaRPr lang="zh-CN" altLang="en-US" sz="1200" dirty="0">
                <a:latin typeface="+mn-ea"/>
              </a:endParaRPr>
            </a:p>
          </p:txBody>
        </p:sp>
        <p:sp>
          <p:nvSpPr>
            <p:cNvPr id="20" name="椭圆 59"/>
            <p:cNvSpPr/>
            <p:nvPr/>
          </p:nvSpPr>
          <p:spPr>
            <a:xfrm>
              <a:off x="1664771" y="3655427"/>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sp>
          <p:nvSpPr>
            <p:cNvPr id="21" name="椭圆 58"/>
            <p:cNvSpPr/>
            <p:nvPr/>
          </p:nvSpPr>
          <p:spPr>
            <a:xfrm>
              <a:off x="2827576" y="3491641"/>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latin typeface="Arial" panose="020B0604020202020204"/>
                  <a:ea typeface="宋体" panose="02010600030101010101" pitchFamily="2" charset="-122"/>
                </a:rPr>
                <a:t>4</a:t>
              </a:r>
              <a:endParaRPr lang="zh-CN" altLang="en-US" sz="1350" b="1" kern="0" dirty="0">
                <a:solidFill>
                  <a:prstClr val="white"/>
                </a:solidFill>
                <a:latin typeface="Arial" panose="020B0604020202020204"/>
                <a:ea typeface="宋体" panose="02010600030101010101" pitchFamily="2" charset="-122"/>
              </a:endParaRPr>
            </a:p>
          </p:txBody>
        </p:sp>
        <p:cxnSp>
          <p:nvCxnSpPr>
            <p:cNvPr id="22" name="肘形连接符 21"/>
            <p:cNvCxnSpPr>
              <a:stCxn id="20" idx="6"/>
              <a:endCxn id="21" idx="2"/>
            </p:cNvCxnSpPr>
            <p:nvPr/>
          </p:nvCxnSpPr>
          <p:spPr>
            <a:xfrm flipV="1">
              <a:off x="1799701" y="3647391"/>
              <a:ext cx="1027875" cy="75501"/>
            </a:xfrm>
            <a:prstGeom prst="bentConnector3">
              <a:avLst>
                <a:gd name="adj1" fmla="val 50000"/>
              </a:avLst>
            </a:prstGeom>
            <a:noFill/>
            <a:ln w="9525" cap="flat" cmpd="sng" algn="ctr">
              <a:solidFill>
                <a:srgbClr val="4F81BD">
                  <a:shade val="95000"/>
                  <a:satMod val="105000"/>
                </a:srgbClr>
              </a:solidFill>
              <a:prstDash val="solid"/>
              <a:tailEnd type="triangle"/>
            </a:ln>
            <a:effectLst/>
          </p:spPr>
        </p:cxnSp>
        <p:sp>
          <p:nvSpPr>
            <p:cNvPr id="23" name="f656961f-dc6f-41bf-bdcb-2499513e905c"/>
            <p:cNvSpPr txBox="1"/>
            <p:nvPr/>
          </p:nvSpPr>
          <p:spPr>
            <a:xfrm>
              <a:off x="3138058" y="3482181"/>
              <a:ext cx="2153643" cy="2353959"/>
            </a:xfrm>
            <a:prstGeom prst="rect">
              <a:avLst/>
            </a:prstGeom>
            <a:noFill/>
          </p:spPr>
          <p:txBody>
            <a:bodyPr wrap="square" lIns="121871" tIns="60935" rIns="121871" bIns="60935"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defRPr/>
              </a:pPr>
              <a:r>
                <a:rPr lang="en-US" altLang="zh-CN" sz="1200" b="1" dirty="0">
                  <a:ln w="12700" cmpd="sng">
                    <a:noFill/>
                    <a:prstDash val="solid"/>
                  </a:ln>
                  <a:latin typeface="+mn-ea"/>
                </a:rPr>
                <a:t>ES3000</a:t>
              </a:r>
              <a:r>
                <a:rPr lang="zh-CN" altLang="en-US" sz="1200" b="1" dirty="0">
                  <a:ln w="12700" cmpd="sng">
                    <a:noFill/>
                    <a:prstDash val="solid"/>
                  </a:ln>
                  <a:latin typeface="+mn-ea"/>
                </a:rPr>
                <a:t>系列品牌</a:t>
              </a:r>
              <a:endParaRPr lang="en-US" altLang="zh-CN" sz="1200" b="1" dirty="0">
                <a:ln w="12700" cmpd="sng">
                  <a:noFill/>
                  <a:prstDash val="solid"/>
                </a:ln>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en-US" altLang="zh-CN" sz="1200" dirty="0">
                  <a:latin typeface="+mn-ea"/>
                </a:rPr>
                <a:t>ES3000</a:t>
              </a:r>
              <a:r>
                <a:rPr lang="zh-CN" altLang="en-US" sz="1200" dirty="0">
                  <a:latin typeface="+mn-ea"/>
                </a:rPr>
                <a:t>系列为华为服务器品牌，聚焦</a:t>
              </a:r>
              <a:r>
                <a:rPr lang="en-US" altLang="zh-CN" sz="1200" dirty="0">
                  <a:latin typeface="+mn-ea"/>
                </a:rPr>
                <a:t>NVMe/SAS</a:t>
              </a:r>
              <a:r>
                <a:rPr lang="zh-CN" altLang="en-US" sz="1200" dirty="0">
                  <a:latin typeface="+mn-ea"/>
                </a:rPr>
                <a:t>高性能规格</a:t>
              </a:r>
              <a:endParaRPr lang="en-US" altLang="zh-CN" sz="1200" dirty="0">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en-US" altLang="zh-CN" sz="1200" dirty="0">
                  <a:latin typeface="+mn-ea"/>
                </a:rPr>
                <a:t>1. ES3000P V5: 2.5’ PCIe NVMe SSD</a:t>
              </a:r>
              <a:endParaRPr lang="en-US" altLang="zh-CN" sz="1200" dirty="0">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en-US" altLang="zh-CN" sz="1200" dirty="0">
                  <a:latin typeface="+mn-ea"/>
                </a:rPr>
                <a:t>2. ES3000S V5: 2.5’ SAS</a:t>
              </a:r>
              <a:r>
                <a:rPr lang="zh-CN" altLang="en-US" sz="1200" dirty="0">
                  <a:latin typeface="+mn-ea"/>
                </a:rPr>
                <a:t> </a:t>
              </a:r>
              <a:r>
                <a:rPr lang="en-US" altLang="zh-CN" sz="1200" dirty="0">
                  <a:latin typeface="+mn-ea"/>
                </a:rPr>
                <a:t>SSD</a:t>
              </a:r>
              <a:endParaRPr lang="en-US" altLang="zh-CN" sz="1200" dirty="0">
                <a:latin typeface="+mn-ea"/>
              </a:endParaRPr>
            </a:p>
            <a:p>
              <a:pPr indent="-144145" defTabSz="1219200" fontAlgn="base">
                <a:lnSpc>
                  <a:spcPct val="120000"/>
                </a:lnSpc>
                <a:spcBef>
                  <a:spcPct val="0"/>
                </a:spcBef>
                <a:spcAft>
                  <a:spcPct val="0"/>
                </a:spcAft>
                <a:buSzPct val="75000"/>
                <a:buFont typeface="Arial" panose="020B0604020202020204" pitchFamily="34" charset="0"/>
                <a:buChar char="•"/>
                <a:defRPr/>
              </a:pPr>
              <a:r>
                <a:rPr lang="en-US" altLang="zh-CN" sz="1200" dirty="0">
                  <a:latin typeface="+mn-ea"/>
                </a:rPr>
                <a:t>3. ES3000C V5: HHHL AIC SSD</a:t>
              </a:r>
              <a:endParaRPr lang="zh-CN" altLang="en-US" sz="1200" dirty="0">
                <a:latin typeface="+mn-ea"/>
              </a:endParaRPr>
            </a:p>
          </p:txBody>
        </p:sp>
        <p:grpSp>
          <p:nvGrpSpPr>
            <p:cNvPr id="24" name="组合 23"/>
            <p:cNvGrpSpPr/>
            <p:nvPr/>
          </p:nvGrpSpPr>
          <p:grpSpPr>
            <a:xfrm>
              <a:off x="5291702" y="4012607"/>
              <a:ext cx="894145" cy="373820"/>
              <a:chOff x="7787649" y="5361229"/>
              <a:chExt cx="894145" cy="373820"/>
            </a:xfrm>
          </p:grpSpPr>
          <p:pic>
            <p:nvPicPr>
              <p:cNvPr id="32" name="图片 31"/>
              <p:cNvPicPr>
                <a:picLocks noChangeAspect="1"/>
              </p:cNvPicPr>
              <p:nvPr/>
            </p:nvPicPr>
            <p:blipFill>
              <a:blip r:embed="rId5"/>
              <a:stretch>
                <a:fillRect/>
              </a:stretch>
            </p:blipFill>
            <p:spPr>
              <a:xfrm>
                <a:off x="7787649" y="5361229"/>
                <a:ext cx="894144" cy="196797"/>
              </a:xfrm>
              <a:prstGeom prst="rect">
                <a:avLst/>
              </a:prstGeom>
            </p:spPr>
          </p:pic>
          <p:pic>
            <p:nvPicPr>
              <p:cNvPr id="33" name="图片 32"/>
              <p:cNvPicPr>
                <a:picLocks noChangeAspect="1"/>
              </p:cNvPicPr>
              <p:nvPr/>
            </p:nvPicPr>
            <p:blipFill>
              <a:blip r:embed="rId6"/>
              <a:stretch>
                <a:fillRect/>
              </a:stretch>
            </p:blipFill>
            <p:spPr>
              <a:xfrm>
                <a:off x="7787650" y="5544297"/>
                <a:ext cx="894144" cy="190752"/>
              </a:xfrm>
              <a:prstGeom prst="rect">
                <a:avLst/>
              </a:prstGeom>
            </p:spPr>
          </p:pic>
        </p:grpSp>
        <p:pic>
          <p:nvPicPr>
            <p:cNvPr id="25" name="Picture 29"/>
            <p:cNvPicPr>
              <a:picLocks noChangeAspect="1"/>
            </p:cNvPicPr>
            <p:nvPr/>
          </p:nvPicPr>
          <p:blipFill>
            <a:blip r:embed="rId7" cstate="print">
              <a:extLst>
                <a:ext uri="{28A0092B-C50C-407E-A947-70E740481C1C}">
                  <a14:useLocalDpi xmlns:a14="http://schemas.microsoft.com/office/drawing/2010/main" val="0"/>
                </a:ext>
              </a:extLst>
            </a:blip>
            <a:srcRect b="5885"/>
            <a:stretch>
              <a:fillRect/>
            </a:stretch>
          </p:blipFill>
          <p:spPr>
            <a:xfrm>
              <a:off x="3132829" y="1258961"/>
              <a:ext cx="651466" cy="539257"/>
            </a:xfrm>
            <a:prstGeom prst="rect">
              <a:avLst/>
            </a:prstGeom>
            <a:effectLst>
              <a:reflection blurRad="6350" stA="52000" endA="300" endPos="35000" dir="5400000" sy="-100000" algn="bl" rotWithShape="0"/>
            </a:effectLst>
          </p:spPr>
        </p:pic>
        <p:sp>
          <p:nvSpPr>
            <p:cNvPr id="26" name="椭圆 58"/>
            <p:cNvSpPr/>
            <p:nvPr/>
          </p:nvSpPr>
          <p:spPr>
            <a:xfrm>
              <a:off x="2827576" y="1345512"/>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r>
                <a:rPr lang="en-US" altLang="zh-CN" sz="1350" b="1" kern="0" dirty="0">
                  <a:solidFill>
                    <a:prstClr val="white"/>
                  </a:solidFill>
                  <a:latin typeface="Arial" panose="020B0604020202020204"/>
                  <a:ea typeface="宋体" panose="02010600030101010101" pitchFamily="2" charset="-122"/>
                </a:rPr>
                <a:t>2</a:t>
              </a:r>
              <a:endParaRPr lang="zh-CN" altLang="en-US" sz="1350" b="1" kern="0" dirty="0">
                <a:solidFill>
                  <a:prstClr val="white"/>
                </a:solidFill>
                <a:latin typeface="Arial" panose="020B0604020202020204"/>
                <a:ea typeface="宋体" panose="02010600030101010101" pitchFamily="2" charset="-122"/>
              </a:endParaRPr>
            </a:p>
          </p:txBody>
        </p:sp>
        <p:sp>
          <p:nvSpPr>
            <p:cNvPr id="27" name="椭圆 59"/>
            <p:cNvSpPr/>
            <p:nvPr/>
          </p:nvSpPr>
          <p:spPr>
            <a:xfrm>
              <a:off x="2015219" y="4235157"/>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sp>
          <p:nvSpPr>
            <p:cNvPr id="28" name="f656961f-dc6f-41bf-bdcb-2499513e905c"/>
            <p:cNvSpPr txBox="1"/>
            <p:nvPr/>
          </p:nvSpPr>
          <p:spPr>
            <a:xfrm>
              <a:off x="3613931" y="1233632"/>
              <a:ext cx="1871680" cy="580755"/>
            </a:xfrm>
            <a:prstGeom prst="rect">
              <a:avLst/>
            </a:prstGeom>
            <a:noFill/>
          </p:spPr>
          <p:txBody>
            <a:bodyPr wrap="none" lIns="121871" tIns="60935" rIns="121871" bIns="60935"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3130" fontAlgn="base">
                <a:spcBef>
                  <a:spcPct val="0"/>
                </a:spcBef>
                <a:spcAft>
                  <a:spcPts val="400"/>
                </a:spcAft>
                <a:buClr>
                  <a:srgbClr val="808080"/>
                </a:buClr>
                <a:buSzPct val="60000"/>
                <a:defRPr/>
              </a:pPr>
              <a:r>
                <a:rPr lang="zh-CN" altLang="en-US" sz="1200" b="1" dirty="0">
                  <a:ln w="12700" cmpd="sng">
                    <a:noFill/>
                    <a:prstDash val="solid"/>
                  </a:ln>
                  <a:latin typeface="+mn-ea"/>
                </a:rPr>
                <a:t>自研</a:t>
              </a:r>
              <a:r>
                <a:rPr lang="en-US" altLang="zh-CN" sz="1200" b="1" dirty="0">
                  <a:ln w="12700" cmpd="sng">
                    <a:noFill/>
                    <a:prstDash val="solid"/>
                  </a:ln>
                  <a:latin typeface="+mn-ea"/>
                </a:rPr>
                <a:t>SSD</a:t>
              </a:r>
              <a:r>
                <a:rPr lang="zh-CN" altLang="en-US" sz="1200" b="1" dirty="0">
                  <a:ln w="12700" cmpd="sng">
                    <a:noFill/>
                    <a:prstDash val="solid"/>
                  </a:ln>
                  <a:latin typeface="+mn-ea"/>
                </a:rPr>
                <a:t>控制器芯片</a:t>
              </a:r>
              <a:endParaRPr lang="en-US" altLang="zh-CN" sz="1200" b="1" dirty="0">
                <a:ln w="12700" cmpd="sng">
                  <a:noFill/>
                  <a:prstDash val="solid"/>
                </a:ln>
                <a:latin typeface="+mn-ea"/>
              </a:endParaRPr>
            </a:p>
            <a:p>
              <a:pPr indent="-144145" defTabSz="1219200" fontAlgn="base">
                <a:lnSpc>
                  <a:spcPct val="120000"/>
                </a:lnSpc>
                <a:spcBef>
                  <a:spcPct val="0"/>
                </a:spcBef>
                <a:spcAft>
                  <a:spcPct val="0"/>
                </a:spcAft>
                <a:buClr>
                  <a:srgbClr val="FFC000"/>
                </a:buClr>
                <a:buSzPct val="75000"/>
                <a:buFont typeface="Arial" panose="020B0604020202020204" pitchFamily="34" charset="0"/>
                <a:buChar char="•"/>
                <a:defRPr/>
              </a:pPr>
              <a:r>
                <a:rPr lang="zh-CN" altLang="en-US" sz="1200" dirty="0">
                  <a:latin typeface="+mn-ea"/>
                </a:rPr>
                <a:t>华</a:t>
              </a:r>
              <a:r>
                <a:rPr lang="zh-CN" altLang="en-US" sz="1200" dirty="0" smtClean="0">
                  <a:latin typeface="+mn-ea"/>
                </a:rPr>
                <a:t>为第</a:t>
              </a:r>
              <a:r>
                <a:rPr lang="en-US" altLang="zh-CN" sz="1200" dirty="0">
                  <a:latin typeface="+mn-ea"/>
                </a:rPr>
                <a:t>4</a:t>
              </a:r>
              <a:r>
                <a:rPr lang="zh-CN" altLang="en-US" sz="1200" dirty="0">
                  <a:latin typeface="+mn-ea"/>
                </a:rPr>
                <a:t>代自研控制器</a:t>
              </a:r>
              <a:endParaRPr lang="zh-CN" altLang="en-US" sz="1200" dirty="0">
                <a:latin typeface="+mn-ea"/>
              </a:endParaRPr>
            </a:p>
          </p:txBody>
        </p:sp>
        <p:cxnSp>
          <p:nvCxnSpPr>
            <p:cNvPr id="29" name="肘形连接符 28"/>
            <p:cNvCxnSpPr>
              <a:stCxn id="16" idx="0"/>
              <a:endCxn id="26" idx="2"/>
            </p:cNvCxnSpPr>
            <p:nvPr/>
          </p:nvCxnSpPr>
          <p:spPr>
            <a:xfrm rot="5400000" flipH="1" flipV="1">
              <a:off x="1878116" y="1380419"/>
              <a:ext cx="828617" cy="1070304"/>
            </a:xfrm>
            <a:prstGeom prst="bentConnector2">
              <a:avLst/>
            </a:prstGeom>
            <a:noFill/>
            <a:ln w="9525" cap="flat" cmpd="sng" algn="ctr">
              <a:solidFill>
                <a:srgbClr val="4F81BD">
                  <a:shade val="95000"/>
                  <a:satMod val="105000"/>
                </a:srgbClr>
              </a:solidFill>
              <a:prstDash val="solid"/>
              <a:tailEnd type="triangle"/>
            </a:ln>
            <a:effectLst/>
          </p:spPr>
        </p:cxnSp>
        <p:pic>
          <p:nvPicPr>
            <p:cNvPr id="30" name="图片 29"/>
            <p:cNvPicPr>
              <a:picLocks noChangeAspect="1"/>
            </p:cNvPicPr>
            <p:nvPr/>
          </p:nvPicPr>
          <p:blipFill rotWithShape="1">
            <a:blip r:embed="rId8" cstate="print"/>
            <a:srcRect l="39424"/>
            <a:stretch>
              <a:fillRect/>
            </a:stretch>
          </p:blipFill>
          <p:spPr>
            <a:xfrm>
              <a:off x="5119534" y="1080954"/>
              <a:ext cx="671292" cy="504621"/>
            </a:xfrm>
            <a:prstGeom prst="rect">
              <a:avLst/>
            </a:prstGeom>
          </p:spPr>
        </p:pic>
        <p:sp>
          <p:nvSpPr>
            <p:cNvPr id="31" name="椭圆 59"/>
            <p:cNvSpPr/>
            <p:nvPr/>
          </p:nvSpPr>
          <p:spPr>
            <a:xfrm>
              <a:off x="1253182" y="1679972"/>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165" fontAlgn="base">
                <a:spcBef>
                  <a:spcPct val="0"/>
                </a:spcBef>
                <a:spcAft>
                  <a:spcPct val="0"/>
                </a:spcAft>
                <a:defRPr/>
              </a:pPr>
              <a:endParaRPr lang="zh-CN" altLang="en-US" sz="1350" kern="0">
                <a:solidFill>
                  <a:prstClr val="white"/>
                </a:solidFill>
                <a:latin typeface="等线" panose="02010600030101010101" pitchFamily="2" charset="-122"/>
                <a:ea typeface="宋体" panose="02010600030101010101" pitchFamily="2" charset="-122"/>
              </a:endParaRPr>
            </a:p>
          </p:txBody>
        </p:sp>
      </p:grpSp>
      <p:grpSp>
        <p:nvGrpSpPr>
          <p:cNvPr id="37" name="组合 36"/>
          <p:cNvGrpSpPr/>
          <p:nvPr/>
        </p:nvGrpSpPr>
        <p:grpSpPr>
          <a:xfrm>
            <a:off x="6987777" y="1256814"/>
            <a:ext cx="3985220" cy="5042077"/>
            <a:chOff x="5731259" y="1096282"/>
            <a:chExt cx="3986142" cy="5088460"/>
          </a:xfrm>
        </p:grpSpPr>
        <p:cxnSp>
          <p:nvCxnSpPr>
            <p:cNvPr id="38" name="直接连接符 37"/>
            <p:cNvCxnSpPr/>
            <p:nvPr/>
          </p:nvCxnSpPr>
          <p:spPr>
            <a:xfrm>
              <a:off x="5812516" y="1114519"/>
              <a:ext cx="1017" cy="5070223"/>
            </a:xfrm>
            <a:prstGeom prst="line">
              <a:avLst/>
            </a:prstGeom>
            <a:noFill/>
            <a:ln w="19050" cap="flat" cmpd="sng" algn="ctr">
              <a:solidFill>
                <a:srgbClr val="00B0F0"/>
              </a:solidFill>
              <a:prstDash val="solid"/>
            </a:ln>
            <a:effectLst/>
          </p:spPr>
        </p:cxnSp>
        <p:grpSp>
          <p:nvGrpSpPr>
            <p:cNvPr id="39" name="组合 38"/>
            <p:cNvGrpSpPr/>
            <p:nvPr/>
          </p:nvGrpSpPr>
          <p:grpSpPr>
            <a:xfrm>
              <a:off x="5735655" y="1096282"/>
              <a:ext cx="3158930" cy="338554"/>
              <a:chOff x="5731260" y="1392641"/>
              <a:chExt cx="3158930" cy="338554"/>
            </a:xfrm>
          </p:grpSpPr>
          <p:sp>
            <p:nvSpPr>
              <p:cNvPr id="52" name="椭圆 51"/>
              <p:cNvSpPr/>
              <p:nvPr/>
            </p:nvSpPr>
            <p:spPr>
              <a:xfrm>
                <a:off x="5731260" y="1494242"/>
                <a:ext cx="134031" cy="135352"/>
              </a:xfrm>
              <a:prstGeom prst="ellipse">
                <a:avLst/>
              </a:prstGeom>
              <a:solidFill>
                <a:srgbClr val="00B0F0"/>
              </a:solidFill>
              <a:ln w="25400" cap="flat" cmpd="sng" algn="ctr">
                <a:solidFill>
                  <a:srgbClr val="00B0F0"/>
                </a:solidFill>
                <a:prstDash val="solid"/>
              </a:ln>
              <a:effectLst/>
            </p:spPr>
            <p:txBody>
              <a:bodyPr rtlCol="0" anchor="ctr"/>
              <a:lstStyle/>
              <a:p>
                <a:pPr algn="ctr" defTabSz="914400">
                  <a:defRPr/>
                </a:pPr>
                <a:endParaRPr lang="zh-CN" altLang="en-US" kern="0">
                  <a:solidFill>
                    <a:srgbClr val="54ACA6"/>
                  </a:solidFill>
                  <a:latin typeface="Arial" panose="020B0604020202020204"/>
                  <a:ea typeface="微软雅黑" panose="020B0503020204020204" pitchFamily="34" charset="-122"/>
                </a:endParaRPr>
              </a:p>
            </p:txBody>
          </p:sp>
          <p:cxnSp>
            <p:nvCxnSpPr>
              <p:cNvPr id="53" name="直接连接符 52"/>
              <p:cNvCxnSpPr>
                <a:stCxn id="52" idx="6"/>
              </p:cNvCxnSpPr>
              <p:nvPr/>
            </p:nvCxnSpPr>
            <p:spPr>
              <a:xfrm>
                <a:off x="5865291" y="1561918"/>
                <a:ext cx="396000" cy="0"/>
              </a:xfrm>
              <a:prstGeom prst="line">
                <a:avLst/>
              </a:prstGeom>
              <a:noFill/>
              <a:ln w="12700" cap="flat" cmpd="sng" algn="ctr">
                <a:solidFill>
                  <a:srgbClr val="54ACA6"/>
                </a:solidFill>
                <a:prstDash val="solid"/>
              </a:ln>
              <a:effectLst/>
            </p:spPr>
          </p:cxnSp>
          <p:sp>
            <p:nvSpPr>
              <p:cNvPr id="54" name="文本框 53"/>
              <p:cNvSpPr txBox="1"/>
              <p:nvPr/>
            </p:nvSpPr>
            <p:spPr>
              <a:xfrm>
                <a:off x="6253558" y="1392641"/>
                <a:ext cx="2636632" cy="338554"/>
              </a:xfrm>
              <a:prstGeom prst="rect">
                <a:avLst/>
              </a:prstGeom>
              <a:noFill/>
            </p:spPr>
            <p:txBody>
              <a:bodyPr wrap="square" rtlCol="0">
                <a:spAutoFit/>
              </a:bodyPr>
              <a:lstStyle/>
              <a:p>
                <a:pPr defTabSz="914400">
                  <a:defRPr/>
                </a:pPr>
                <a:r>
                  <a:rPr lang="zh-CN" altLang="en-US" sz="1600" b="1" kern="0" dirty="0">
                    <a:latin typeface="+mn-ea"/>
                    <a:ea typeface="+mn-ea"/>
                  </a:rPr>
                  <a:t>更快：</a:t>
                </a:r>
                <a:r>
                  <a:rPr lang="en-US" altLang="zh-CN" sz="1600" b="1" kern="0" dirty="0">
                    <a:latin typeface="+mn-ea"/>
                    <a:ea typeface="+mn-ea"/>
                  </a:rPr>
                  <a:t>Faster, and Faster</a:t>
                </a:r>
                <a:endParaRPr lang="zh-CN" altLang="en-US" sz="1600" b="1" kern="0" dirty="0">
                  <a:latin typeface="+mn-ea"/>
                  <a:ea typeface="+mn-ea"/>
                </a:endParaRPr>
              </a:p>
            </p:txBody>
          </p:sp>
        </p:grpSp>
        <p:sp>
          <p:nvSpPr>
            <p:cNvPr id="40" name="文本框 39"/>
            <p:cNvSpPr txBox="1"/>
            <p:nvPr/>
          </p:nvSpPr>
          <p:spPr>
            <a:xfrm>
              <a:off x="6313611" y="1410066"/>
              <a:ext cx="3312368" cy="931824"/>
            </a:xfrm>
            <a:prstGeom prst="rect">
              <a:avLst/>
            </a:prstGeom>
            <a:noFill/>
          </p:spPr>
          <p:txBody>
            <a:bodyPr wrap="square" rtlCol="0">
              <a:spAutoFit/>
            </a:bodyPr>
            <a:lstStyle/>
            <a:p>
              <a:pPr marL="171450" indent="-171450" defTabSz="914400">
                <a:lnSpc>
                  <a:spcPct val="150000"/>
                </a:lnSpc>
                <a:buFont typeface="Arial" panose="020B0604020202020204" pitchFamily="34" charset="0"/>
                <a:buChar char="•"/>
                <a:defRPr/>
              </a:pPr>
              <a:r>
                <a:rPr lang="zh-CN" altLang="en-US" sz="1200" kern="0" dirty="0" smtClean="0">
                  <a:solidFill>
                    <a:prstClr val="black"/>
                  </a:solidFill>
                  <a:latin typeface="+mn-ea"/>
                  <a:ea typeface="+mn-ea"/>
                </a:rPr>
                <a:t>采用</a:t>
              </a:r>
              <a:r>
                <a:rPr lang="zh-CN" altLang="en-US" sz="1200" kern="0" dirty="0">
                  <a:solidFill>
                    <a:prstClr val="black"/>
                  </a:solidFill>
                  <a:latin typeface="+mn-ea"/>
                  <a:ea typeface="+mn-ea"/>
                </a:rPr>
                <a:t>新一代自</a:t>
              </a:r>
              <a:r>
                <a:rPr lang="zh-CN" altLang="en-US" sz="1200" kern="0" dirty="0" smtClean="0">
                  <a:solidFill>
                    <a:prstClr val="black"/>
                  </a:solidFill>
                  <a:latin typeface="+mn-ea"/>
                  <a:ea typeface="+mn-ea"/>
                </a:rPr>
                <a:t>研</a:t>
              </a:r>
              <a:r>
                <a:rPr lang="zh-CN" altLang="en-US" sz="1200" kern="0" dirty="0">
                  <a:solidFill>
                    <a:prstClr val="black"/>
                  </a:solidFill>
                  <a:latin typeface="+mn-ea"/>
                  <a:ea typeface="+mn-ea"/>
                </a:rPr>
                <a:t>智能</a:t>
              </a:r>
              <a:r>
                <a:rPr lang="en-US" altLang="zh-CN" sz="1200" kern="0" dirty="0" smtClean="0">
                  <a:solidFill>
                    <a:prstClr val="black"/>
                  </a:solidFill>
                  <a:latin typeface="+mn-ea"/>
                  <a:ea typeface="+mn-ea"/>
                </a:rPr>
                <a:t> </a:t>
              </a:r>
              <a:r>
                <a:rPr lang="en-US" altLang="zh-CN" sz="1200" kern="0" dirty="0">
                  <a:solidFill>
                    <a:prstClr val="black"/>
                  </a:solidFill>
                  <a:latin typeface="+mn-ea"/>
                  <a:ea typeface="+mn-ea"/>
                </a:rPr>
                <a:t>SSD</a:t>
              </a:r>
              <a:r>
                <a:rPr lang="zh-CN" altLang="en-US" sz="1200" kern="0" dirty="0" smtClean="0">
                  <a:solidFill>
                    <a:prstClr val="black"/>
                  </a:solidFill>
                  <a:latin typeface="+mn-ea"/>
                  <a:ea typeface="+mn-ea"/>
                </a:rPr>
                <a:t>控制器</a:t>
              </a:r>
              <a:r>
                <a:rPr lang="en-US" altLang="zh-CN" sz="1200" kern="0" dirty="0" smtClean="0">
                  <a:solidFill>
                    <a:prstClr val="black"/>
                  </a:solidFill>
                  <a:latin typeface="+mn-ea"/>
                  <a:ea typeface="+mn-ea"/>
                </a:rPr>
                <a:t>Hi1812E</a:t>
              </a:r>
              <a:endParaRPr lang="en-US" altLang="zh-CN" sz="1200" kern="0" dirty="0">
                <a:solidFill>
                  <a:prstClr val="black"/>
                </a:solidFill>
                <a:latin typeface="+mn-ea"/>
                <a:ea typeface="+mn-ea"/>
              </a:endParaRPr>
            </a:p>
            <a:p>
              <a:pPr marL="171450" indent="-171450" defTabSz="914400">
                <a:lnSpc>
                  <a:spcPct val="150000"/>
                </a:lnSpc>
                <a:buFont typeface="Arial" panose="020B0604020202020204" pitchFamily="34" charset="0"/>
                <a:buChar char="•"/>
                <a:defRPr/>
              </a:pPr>
              <a:r>
                <a:rPr lang="zh-CN" altLang="en-US" sz="1200" kern="0" dirty="0" smtClean="0">
                  <a:solidFill>
                    <a:prstClr val="black"/>
                  </a:solidFill>
                  <a:latin typeface="+mn-ea"/>
                  <a:ea typeface="+mn-ea"/>
                </a:rPr>
                <a:t>读写带宽</a:t>
              </a:r>
              <a:r>
                <a:rPr lang="zh-CN" altLang="en-US" sz="1200" kern="0" dirty="0" smtClean="0">
                  <a:latin typeface="+mn-ea"/>
                  <a:ea typeface="+mn-ea"/>
                </a:rPr>
                <a:t>及</a:t>
              </a:r>
              <a:r>
                <a:rPr lang="en-US" altLang="zh-CN" sz="1200" kern="0" dirty="0" smtClean="0">
                  <a:latin typeface="+mn-ea"/>
                  <a:ea typeface="+mn-ea"/>
                </a:rPr>
                <a:t>IOPS</a:t>
              </a:r>
              <a:r>
                <a:rPr lang="zh-CN" altLang="en-US" sz="1200" kern="0" dirty="0" smtClean="0">
                  <a:latin typeface="+mn-ea"/>
                  <a:ea typeface="+mn-ea"/>
                </a:rPr>
                <a:t>性能大幅提升</a:t>
              </a:r>
              <a:endParaRPr lang="en-US" altLang="zh-CN" sz="1200" kern="0" dirty="0">
                <a:latin typeface="+mn-ea"/>
                <a:ea typeface="+mn-ea"/>
              </a:endParaRPr>
            </a:p>
            <a:p>
              <a:pPr marL="171450" indent="-171450" defTabSz="914400">
                <a:lnSpc>
                  <a:spcPct val="150000"/>
                </a:lnSpc>
                <a:buFont typeface="Arial" panose="020B0604020202020204" pitchFamily="34" charset="0"/>
                <a:buChar char="•"/>
                <a:defRPr/>
              </a:pPr>
              <a:r>
                <a:rPr lang="zh-CN" altLang="en-US" sz="1200" kern="0" dirty="0" smtClean="0">
                  <a:latin typeface="+mn-ea"/>
                  <a:ea typeface="+mn-ea"/>
                </a:rPr>
                <a:t>支持</a:t>
              </a:r>
              <a:r>
                <a:rPr lang="en-US" altLang="zh-CN" sz="1200" kern="0" dirty="0">
                  <a:latin typeface="+mn-ea"/>
                  <a:ea typeface="+mn-ea"/>
                </a:rPr>
                <a:t>NVMe/SAS</a:t>
              </a:r>
              <a:r>
                <a:rPr lang="zh-CN" altLang="en-US" sz="1200" kern="0" dirty="0" smtClean="0">
                  <a:latin typeface="+mn-ea"/>
                  <a:ea typeface="+mn-ea"/>
                </a:rPr>
                <a:t>双模</a:t>
              </a:r>
              <a:endParaRPr lang="en-US" altLang="zh-CN" sz="1200" kern="0" dirty="0" smtClean="0">
                <a:latin typeface="+mn-ea"/>
                <a:ea typeface="+mn-ea"/>
              </a:endParaRPr>
            </a:p>
          </p:txBody>
        </p:sp>
        <p:grpSp>
          <p:nvGrpSpPr>
            <p:cNvPr id="41" name="组合 40"/>
            <p:cNvGrpSpPr/>
            <p:nvPr/>
          </p:nvGrpSpPr>
          <p:grpSpPr>
            <a:xfrm>
              <a:off x="5731260" y="2846493"/>
              <a:ext cx="3158930" cy="338554"/>
              <a:chOff x="5731260" y="1392641"/>
              <a:chExt cx="3158930" cy="338554"/>
            </a:xfrm>
          </p:grpSpPr>
          <p:sp>
            <p:nvSpPr>
              <p:cNvPr id="49" name="椭圆 48"/>
              <p:cNvSpPr/>
              <p:nvPr/>
            </p:nvSpPr>
            <p:spPr>
              <a:xfrm>
                <a:off x="5731260" y="1494242"/>
                <a:ext cx="134031" cy="135352"/>
              </a:xfrm>
              <a:prstGeom prst="ellipse">
                <a:avLst/>
              </a:prstGeom>
              <a:solidFill>
                <a:srgbClr val="00B0F0"/>
              </a:solidFill>
              <a:ln w="25400" cap="flat" cmpd="sng" algn="ctr">
                <a:solidFill>
                  <a:srgbClr val="54ACA6"/>
                </a:solidFill>
                <a:prstDash val="solid"/>
              </a:ln>
              <a:effectLst/>
            </p:spPr>
            <p:txBody>
              <a:bodyPr rtlCol="0" anchor="ctr"/>
              <a:lstStyle/>
              <a:p>
                <a:pPr algn="ctr" defTabSz="914400">
                  <a:defRPr/>
                </a:pPr>
                <a:endParaRPr lang="zh-CN" altLang="en-US" kern="0">
                  <a:solidFill>
                    <a:prstClr val="white"/>
                  </a:solidFill>
                  <a:latin typeface="Arial" panose="020B0604020202020204"/>
                  <a:ea typeface="微软雅黑" panose="020B0503020204020204" pitchFamily="34" charset="-122"/>
                </a:endParaRPr>
              </a:p>
            </p:txBody>
          </p:sp>
          <p:cxnSp>
            <p:nvCxnSpPr>
              <p:cNvPr id="50" name="直接连接符 49"/>
              <p:cNvCxnSpPr>
                <a:stCxn id="49" idx="6"/>
              </p:cNvCxnSpPr>
              <p:nvPr/>
            </p:nvCxnSpPr>
            <p:spPr>
              <a:xfrm>
                <a:off x="5865291" y="1561918"/>
                <a:ext cx="396000" cy="0"/>
              </a:xfrm>
              <a:prstGeom prst="line">
                <a:avLst/>
              </a:prstGeom>
              <a:noFill/>
              <a:ln w="12700" cap="flat" cmpd="sng" algn="ctr">
                <a:solidFill>
                  <a:srgbClr val="00B0F0"/>
                </a:solidFill>
                <a:prstDash val="solid"/>
              </a:ln>
              <a:effectLst/>
            </p:spPr>
          </p:cxnSp>
          <p:sp>
            <p:nvSpPr>
              <p:cNvPr id="51" name="文本框 50"/>
              <p:cNvSpPr txBox="1"/>
              <p:nvPr/>
            </p:nvSpPr>
            <p:spPr>
              <a:xfrm>
                <a:off x="6253558" y="1392641"/>
                <a:ext cx="2636632" cy="338554"/>
              </a:xfrm>
              <a:prstGeom prst="rect">
                <a:avLst/>
              </a:prstGeom>
              <a:noFill/>
            </p:spPr>
            <p:txBody>
              <a:bodyPr wrap="square" rtlCol="0">
                <a:spAutoFit/>
              </a:bodyPr>
              <a:lstStyle/>
              <a:p>
                <a:pPr defTabSz="914400">
                  <a:defRPr/>
                </a:pPr>
                <a:r>
                  <a:rPr lang="zh-CN" altLang="en-US" sz="1600" b="1" kern="0" dirty="0">
                    <a:latin typeface="+mn-ea"/>
                    <a:ea typeface="+mn-ea"/>
                  </a:rPr>
                  <a:t>更智能：</a:t>
                </a:r>
                <a:r>
                  <a:rPr lang="en-US" altLang="zh-CN" sz="1600" b="1" kern="0" dirty="0">
                    <a:latin typeface="+mn-ea"/>
                    <a:ea typeface="+mn-ea"/>
                  </a:rPr>
                  <a:t>Smarter</a:t>
                </a:r>
                <a:endParaRPr lang="zh-CN" altLang="en-US" sz="1600" b="1" kern="0" dirty="0">
                  <a:latin typeface="+mn-ea"/>
                  <a:ea typeface="+mn-ea"/>
                </a:endParaRPr>
              </a:p>
            </p:txBody>
          </p:sp>
        </p:grpSp>
        <p:sp>
          <p:nvSpPr>
            <p:cNvPr id="42" name="文本框 41"/>
            <p:cNvSpPr txBox="1"/>
            <p:nvPr/>
          </p:nvSpPr>
          <p:spPr>
            <a:xfrm>
              <a:off x="6324870" y="3199695"/>
              <a:ext cx="3392531" cy="931824"/>
            </a:xfrm>
            <a:prstGeom prst="rect">
              <a:avLst/>
            </a:prstGeom>
            <a:noFill/>
          </p:spPr>
          <p:txBody>
            <a:bodyPr wrap="square" rtlCol="0">
              <a:spAutoFit/>
            </a:bodyPr>
            <a:lstStyle/>
            <a:p>
              <a:pPr marL="171450" indent="-171450" defTabSz="914400">
                <a:lnSpc>
                  <a:spcPct val="150000"/>
                </a:lnSpc>
                <a:buFont typeface="Arial" panose="020B0604020202020204" pitchFamily="34" charset="0"/>
                <a:buChar char="•"/>
                <a:defRPr/>
              </a:pPr>
              <a:r>
                <a:rPr lang="zh-CN" altLang="en-US" sz="1200" kern="0" dirty="0">
                  <a:solidFill>
                    <a:prstClr val="black"/>
                  </a:solidFill>
                  <a:latin typeface="+mn-ea"/>
                  <a:ea typeface="+mn-ea"/>
                </a:rPr>
                <a:t>支持智能多流技术，</a:t>
              </a:r>
              <a:r>
                <a:rPr lang="zh-CN" altLang="en-US" sz="1200" kern="0" dirty="0" smtClean="0">
                  <a:solidFill>
                    <a:prstClr val="black"/>
                  </a:solidFill>
                  <a:latin typeface="+mn-ea"/>
                  <a:ea typeface="+mn-ea"/>
                </a:rPr>
                <a:t>优化业务</a:t>
              </a:r>
              <a:r>
                <a:rPr lang="en-US" altLang="zh-CN" sz="1200" kern="0" dirty="0" smtClean="0">
                  <a:solidFill>
                    <a:prstClr val="black"/>
                  </a:solidFill>
                  <a:latin typeface="+mn-ea"/>
                  <a:ea typeface="+mn-ea"/>
                </a:rPr>
                <a:t>IO</a:t>
              </a:r>
              <a:r>
                <a:rPr lang="zh-CN" altLang="en-US" sz="1200" kern="0" dirty="0" smtClean="0">
                  <a:solidFill>
                    <a:prstClr val="black"/>
                  </a:solidFill>
                  <a:latin typeface="+mn-ea"/>
                  <a:ea typeface="+mn-ea"/>
                </a:rPr>
                <a:t>，性能提升</a:t>
              </a:r>
              <a:r>
                <a:rPr lang="en-US" altLang="zh-CN" sz="1200" kern="0" dirty="0" smtClean="0">
                  <a:solidFill>
                    <a:prstClr val="black"/>
                  </a:solidFill>
                  <a:latin typeface="+mn-ea"/>
                  <a:ea typeface="+mn-ea"/>
                </a:rPr>
                <a:t>15</a:t>
              </a:r>
              <a:r>
                <a:rPr lang="en-US" altLang="zh-CN" sz="1200" kern="0" dirty="0">
                  <a:solidFill>
                    <a:prstClr val="black"/>
                  </a:solidFill>
                  <a:latin typeface="+mn-ea"/>
                  <a:ea typeface="+mn-ea"/>
                </a:rPr>
                <a:t>%</a:t>
              </a:r>
              <a:endParaRPr lang="en-US" altLang="zh-CN" sz="1200" kern="0" dirty="0">
                <a:solidFill>
                  <a:prstClr val="black"/>
                </a:solidFill>
                <a:latin typeface="+mn-ea"/>
                <a:ea typeface="+mn-ea"/>
              </a:endParaRPr>
            </a:p>
            <a:p>
              <a:pPr marL="171450" indent="-171450" defTabSz="914400">
                <a:lnSpc>
                  <a:spcPct val="150000"/>
                </a:lnSpc>
                <a:buFont typeface="Arial" panose="020B0604020202020204" pitchFamily="34" charset="0"/>
                <a:buChar char="•"/>
                <a:defRPr/>
              </a:pPr>
              <a:r>
                <a:rPr lang="zh-CN" altLang="en-US" sz="1200" kern="0" dirty="0">
                  <a:solidFill>
                    <a:prstClr val="black"/>
                  </a:solidFill>
                  <a:latin typeface="+mn-ea"/>
                  <a:ea typeface="+mn-ea"/>
                </a:rPr>
                <a:t>支持智能监控管理、智能维护，运维更</a:t>
              </a:r>
              <a:r>
                <a:rPr lang="zh-CN" altLang="en-US" sz="1200" kern="0" dirty="0" smtClean="0">
                  <a:solidFill>
                    <a:prstClr val="black"/>
                  </a:solidFill>
                  <a:latin typeface="+mn-ea"/>
                  <a:ea typeface="+mn-ea"/>
                </a:rPr>
                <a:t>高效</a:t>
              </a:r>
              <a:endParaRPr lang="zh-CN" altLang="en-US" sz="1200" kern="0" dirty="0">
                <a:solidFill>
                  <a:prstClr val="black"/>
                </a:solidFill>
                <a:latin typeface="+mn-ea"/>
                <a:ea typeface="+mn-ea"/>
              </a:endParaRPr>
            </a:p>
          </p:txBody>
        </p:sp>
        <p:grpSp>
          <p:nvGrpSpPr>
            <p:cNvPr id="43" name="组合 42"/>
            <p:cNvGrpSpPr/>
            <p:nvPr/>
          </p:nvGrpSpPr>
          <p:grpSpPr>
            <a:xfrm>
              <a:off x="5731259" y="4461050"/>
              <a:ext cx="3986142" cy="990831"/>
              <a:chOff x="5731260" y="4469621"/>
              <a:chExt cx="3986142" cy="990831"/>
            </a:xfrm>
          </p:grpSpPr>
          <p:grpSp>
            <p:nvGrpSpPr>
              <p:cNvPr id="44" name="组合 43"/>
              <p:cNvGrpSpPr/>
              <p:nvPr/>
            </p:nvGrpSpPr>
            <p:grpSpPr>
              <a:xfrm>
                <a:off x="5731260" y="4469621"/>
                <a:ext cx="3158930" cy="338554"/>
                <a:chOff x="5731260" y="1392641"/>
                <a:chExt cx="3158930" cy="338554"/>
              </a:xfrm>
            </p:grpSpPr>
            <p:sp>
              <p:nvSpPr>
                <p:cNvPr id="46" name="椭圆 45"/>
                <p:cNvSpPr/>
                <p:nvPr/>
              </p:nvSpPr>
              <p:spPr>
                <a:xfrm>
                  <a:off x="5731260" y="1494242"/>
                  <a:ext cx="134031" cy="135352"/>
                </a:xfrm>
                <a:prstGeom prst="ellipse">
                  <a:avLst/>
                </a:prstGeom>
                <a:solidFill>
                  <a:srgbClr val="00B0F0"/>
                </a:solidFill>
                <a:ln w="25400" cap="flat" cmpd="sng" algn="ctr">
                  <a:solidFill>
                    <a:srgbClr val="00B0F0"/>
                  </a:solidFill>
                  <a:prstDash val="solid"/>
                </a:ln>
                <a:effectLst/>
              </p:spPr>
              <p:txBody>
                <a:bodyPr rtlCol="0" anchor="ctr"/>
                <a:lstStyle/>
                <a:p>
                  <a:pPr algn="ctr" defTabSz="914400">
                    <a:defRPr/>
                  </a:pPr>
                  <a:endParaRPr lang="zh-CN" altLang="en-US" kern="0">
                    <a:solidFill>
                      <a:prstClr val="white"/>
                    </a:solidFill>
                    <a:latin typeface="Arial" panose="020B0604020202020204"/>
                    <a:ea typeface="微软雅黑" panose="020B0503020204020204" pitchFamily="34" charset="-122"/>
                  </a:endParaRPr>
                </a:p>
              </p:txBody>
            </p:sp>
            <p:cxnSp>
              <p:nvCxnSpPr>
                <p:cNvPr id="47" name="直接连接符 46"/>
                <p:cNvCxnSpPr>
                  <a:stCxn id="46" idx="6"/>
                </p:cNvCxnSpPr>
                <p:nvPr/>
              </p:nvCxnSpPr>
              <p:spPr>
                <a:xfrm>
                  <a:off x="5865291" y="1561918"/>
                  <a:ext cx="396000" cy="0"/>
                </a:xfrm>
                <a:prstGeom prst="line">
                  <a:avLst/>
                </a:prstGeom>
                <a:noFill/>
                <a:ln w="12700" cap="flat" cmpd="sng" algn="ctr">
                  <a:solidFill>
                    <a:srgbClr val="00B0F0"/>
                  </a:solidFill>
                  <a:prstDash val="solid"/>
                </a:ln>
                <a:effectLst/>
              </p:spPr>
            </p:cxnSp>
            <p:sp>
              <p:nvSpPr>
                <p:cNvPr id="48" name="文本框 47"/>
                <p:cNvSpPr txBox="1"/>
                <p:nvPr/>
              </p:nvSpPr>
              <p:spPr>
                <a:xfrm>
                  <a:off x="6253558" y="1392641"/>
                  <a:ext cx="2636632" cy="338554"/>
                </a:xfrm>
                <a:prstGeom prst="rect">
                  <a:avLst/>
                </a:prstGeom>
                <a:noFill/>
              </p:spPr>
              <p:txBody>
                <a:bodyPr wrap="square" rtlCol="0">
                  <a:spAutoFit/>
                </a:bodyPr>
                <a:lstStyle/>
                <a:p>
                  <a:pPr defTabSz="914400">
                    <a:defRPr/>
                  </a:pPr>
                  <a:r>
                    <a:rPr lang="zh-CN" altLang="en-US" sz="1600" b="1" kern="0" dirty="0">
                      <a:latin typeface="+mn-ea"/>
                      <a:ea typeface="+mn-ea"/>
                    </a:rPr>
                    <a:t>更简单：</a:t>
                  </a:r>
                  <a:r>
                    <a:rPr lang="en-US" altLang="zh-CN" sz="1600" b="1" kern="0" dirty="0">
                      <a:latin typeface="+mn-ea"/>
                      <a:ea typeface="+mn-ea"/>
                    </a:rPr>
                    <a:t>Simpler</a:t>
                  </a:r>
                  <a:endParaRPr lang="zh-CN" altLang="en-US" sz="1600" b="1" kern="0" dirty="0">
                    <a:latin typeface="+mn-ea"/>
                    <a:ea typeface="+mn-ea"/>
                  </a:endParaRPr>
                </a:p>
              </p:txBody>
            </p:sp>
          </p:grpSp>
          <p:sp>
            <p:nvSpPr>
              <p:cNvPr id="45" name="文本框 44"/>
              <p:cNvSpPr txBox="1"/>
              <p:nvPr/>
            </p:nvSpPr>
            <p:spPr>
              <a:xfrm>
                <a:off x="6313612" y="4808175"/>
                <a:ext cx="3403790" cy="652277"/>
              </a:xfrm>
              <a:prstGeom prst="rect">
                <a:avLst/>
              </a:prstGeom>
              <a:noFill/>
            </p:spPr>
            <p:txBody>
              <a:bodyPr wrap="square" rtlCol="0">
                <a:spAutoFit/>
              </a:bodyPr>
              <a:lstStyle/>
              <a:p>
                <a:pPr marL="171450" indent="-171450" defTabSz="914400">
                  <a:lnSpc>
                    <a:spcPct val="150000"/>
                  </a:lnSpc>
                  <a:buFont typeface="Arial" panose="020B0604020202020204" pitchFamily="34" charset="0"/>
                  <a:buChar char="•"/>
                  <a:defRPr/>
                </a:pPr>
                <a:r>
                  <a:rPr lang="zh-CN" altLang="en-US" sz="1200" kern="0" dirty="0">
                    <a:solidFill>
                      <a:prstClr val="black"/>
                    </a:solidFill>
                    <a:latin typeface="+mn-ea"/>
                    <a:ea typeface="+mn-ea"/>
                  </a:rPr>
                  <a:t>面向客户应用进行</a:t>
                </a:r>
                <a:r>
                  <a:rPr lang="zh-CN" altLang="en-US" sz="1200" kern="0" dirty="0">
                    <a:latin typeface="+mn-ea"/>
                    <a:ea typeface="+mn-ea"/>
                  </a:rPr>
                  <a:t>优化，提供参考架构，</a:t>
                </a:r>
                <a:endParaRPr lang="en-US" altLang="zh-CN" sz="1200" kern="0" dirty="0">
                  <a:latin typeface="+mn-ea"/>
                  <a:ea typeface="+mn-ea"/>
                </a:endParaRPr>
              </a:p>
              <a:p>
                <a:pPr marL="171450" indent="-171450" defTabSz="914400">
                  <a:lnSpc>
                    <a:spcPct val="150000"/>
                  </a:lnSpc>
                  <a:buFont typeface="Arial" panose="020B0604020202020204" pitchFamily="34" charset="0"/>
                  <a:buChar char="•"/>
                  <a:defRPr/>
                </a:pPr>
                <a:r>
                  <a:rPr lang="zh-CN" altLang="en-US" sz="1200" kern="0" dirty="0">
                    <a:latin typeface="+mn-ea"/>
                    <a:ea typeface="+mn-ea"/>
                  </a:rPr>
                  <a:t>提供基于应用场景的优化配置</a:t>
                </a:r>
                <a:endParaRPr lang="zh-CN" altLang="en-US" sz="1200" kern="0" dirty="0">
                  <a:latin typeface="+mn-ea"/>
                  <a:ea typeface="+mn-ea"/>
                </a:endParaRPr>
              </a:p>
            </p:txBody>
          </p:sp>
        </p:gr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TaiShan</a:t>
            </a:r>
            <a:r>
              <a:rPr lang="zh-CN" altLang="en-US" dirty="0">
                <a:solidFill>
                  <a:schemeClr val="tx1"/>
                </a:solidFill>
              </a:rPr>
              <a:t>服务器：计算芯片全自研，安全</a:t>
            </a:r>
            <a:r>
              <a:rPr lang="zh-CN" altLang="en-US" dirty="0" smtClean="0">
                <a:solidFill>
                  <a:schemeClr val="tx1"/>
                </a:solidFill>
              </a:rPr>
              <a:t>可靠</a:t>
            </a:r>
            <a:endParaRPr lang="zh-CN" altLang="en-US" dirty="0">
              <a:solidFill>
                <a:schemeClr val="tx1"/>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7388" y="1628925"/>
            <a:ext cx="9705253" cy="5459205"/>
          </a:xfrm>
          <a:prstGeom prst="rect">
            <a:avLst/>
          </a:prstGeom>
        </p:spPr>
      </p:pic>
      <p:cxnSp>
        <p:nvCxnSpPr>
          <p:cNvPr id="5" name="形状 125"/>
          <p:cNvCxnSpPr/>
          <p:nvPr/>
        </p:nvCxnSpPr>
        <p:spPr>
          <a:xfrm flipV="1">
            <a:off x="2006332" y="3727664"/>
            <a:ext cx="3183571" cy="927246"/>
          </a:xfrm>
          <a:prstGeom prst="bentConnector3">
            <a:avLst>
              <a:gd name="adj1" fmla="val 50000"/>
            </a:avLst>
          </a:prstGeom>
          <a:gradFill flip="none" rotWithShape="1">
            <a:gsLst>
              <a:gs pos="0">
                <a:srgbClr val="008BBC">
                  <a:alpha val="49000"/>
                </a:srgbClr>
              </a:gs>
              <a:gs pos="100000">
                <a:srgbClr val="0070C0">
                  <a:alpha val="11000"/>
                </a:srgbClr>
              </a:gs>
            </a:gsLst>
            <a:path path="circle">
              <a:fillToRect l="50000" t="50000" r="50000" b="50000"/>
            </a:path>
            <a:tileRect/>
          </a:gradFill>
          <a:ln w="38100">
            <a:solidFill>
              <a:srgbClr val="00B0F0"/>
            </a:solidFill>
            <a:prstDash val="dash"/>
            <a:miter lim="800000"/>
            <a:headEnd type="oval" w="sm" len="sm"/>
            <a:tailEnd type="oval" w="sm" len="sm"/>
          </a:ln>
        </p:spPr>
      </p:cxnSp>
      <p:grpSp>
        <p:nvGrpSpPr>
          <p:cNvPr id="6" name="组合 5"/>
          <p:cNvGrpSpPr/>
          <p:nvPr/>
        </p:nvGrpSpPr>
        <p:grpSpPr>
          <a:xfrm>
            <a:off x="8851569" y="3659774"/>
            <a:ext cx="1323253" cy="1185250"/>
            <a:chOff x="6430186" y="-1793121"/>
            <a:chExt cx="1615128" cy="1446685"/>
          </a:xfrm>
        </p:grpSpPr>
        <p:sp>
          <p:nvSpPr>
            <p:cNvPr id="7" name="矩形 6"/>
            <p:cNvSpPr/>
            <p:nvPr/>
          </p:nvSpPr>
          <p:spPr>
            <a:xfrm>
              <a:off x="6430186" y="-1793121"/>
              <a:ext cx="1352391" cy="338098"/>
            </a:xfrm>
            <a:prstGeom prst="rect">
              <a:avLst/>
            </a:prstGeom>
          </p:spPr>
          <p:txBody>
            <a:bodyPr wrap="none">
              <a:spAutoFit/>
            </a:bodyPr>
            <a:lstStyle/>
            <a:p>
              <a:pPr defTabSz="1219200"/>
              <a:r>
                <a:rPr lang="zh-CN" altLang="en-US" sz="1200" b="1" dirty="0" smtClean="0">
                  <a:latin typeface="+mn-ea"/>
                  <a:ea typeface="+mn-ea"/>
                </a:rPr>
                <a:t>智能管理芯片</a:t>
              </a:r>
              <a:endParaRPr lang="zh-CN" altLang="en-US" sz="1200" b="1" dirty="0">
                <a:latin typeface="+mn-ea"/>
                <a:ea typeface="+mn-ea"/>
              </a:endParaRPr>
            </a:p>
          </p:txBody>
        </p:sp>
        <p:pic>
          <p:nvPicPr>
            <p:cNvPr id="8"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6553269" y="-662641"/>
              <a:ext cx="1344378" cy="296476"/>
            </a:xfrm>
            <a:prstGeom prst="rect">
              <a:avLst/>
            </a:prstGeom>
            <a:noFill/>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0186" y="-1322595"/>
              <a:ext cx="1615128" cy="976159"/>
            </a:xfrm>
            <a:prstGeom prst="rect">
              <a:avLst/>
            </a:prstGeom>
          </p:spPr>
        </p:pic>
      </p:grpSp>
      <p:grpSp>
        <p:nvGrpSpPr>
          <p:cNvPr id="10" name="组合 9"/>
          <p:cNvGrpSpPr/>
          <p:nvPr/>
        </p:nvGrpSpPr>
        <p:grpSpPr>
          <a:xfrm>
            <a:off x="963274" y="1352261"/>
            <a:ext cx="1651104" cy="1222864"/>
            <a:chOff x="8255187" y="-1785987"/>
            <a:chExt cx="2015294" cy="1492595"/>
          </a:xfrm>
        </p:grpSpPr>
        <p:sp>
          <p:nvSpPr>
            <p:cNvPr id="11" name="矩形 10"/>
            <p:cNvSpPr/>
            <p:nvPr/>
          </p:nvSpPr>
          <p:spPr>
            <a:xfrm>
              <a:off x="8465329" y="-1785987"/>
              <a:ext cx="1180210" cy="338098"/>
            </a:xfrm>
            <a:prstGeom prst="rect">
              <a:avLst/>
            </a:prstGeom>
          </p:spPr>
          <p:txBody>
            <a:bodyPr wrap="none">
              <a:spAutoFit/>
            </a:bodyPr>
            <a:lstStyle/>
            <a:p>
              <a:pPr defTabSz="1219200"/>
              <a:r>
                <a:rPr lang="zh-CN" altLang="en-US" sz="1200" b="1" dirty="0" smtClean="0">
                  <a:latin typeface="+mn-ea"/>
                  <a:ea typeface="+mn-ea"/>
                </a:rPr>
                <a:t>昇腾</a:t>
              </a:r>
              <a:r>
                <a:rPr lang="en-US" altLang="zh-CN" sz="1200" b="1" dirty="0" smtClean="0">
                  <a:latin typeface="+mn-ea"/>
                  <a:ea typeface="+mn-ea"/>
                </a:rPr>
                <a:t>AI</a:t>
              </a:r>
              <a:r>
                <a:rPr lang="zh-CN" altLang="en-US" sz="1200" b="1" dirty="0" smtClean="0">
                  <a:latin typeface="+mn-ea"/>
                  <a:ea typeface="+mn-ea"/>
                </a:rPr>
                <a:t>芯片</a:t>
              </a:r>
              <a:endParaRPr lang="zh-CN" altLang="en-US" sz="1200" b="1" dirty="0">
                <a:latin typeface="+mn-ea"/>
                <a:ea typeface="+mn-ea"/>
              </a:endParaRPr>
            </a:p>
          </p:txBody>
        </p:sp>
        <p:pic>
          <p:nvPicPr>
            <p:cNvPr id="12"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8527758" y="-662641"/>
              <a:ext cx="1344378" cy="296476"/>
            </a:xfrm>
            <a:prstGeom prst="rect">
              <a:avLst/>
            </a:prstGeom>
            <a:noFill/>
          </p:spPr>
        </p:pic>
        <p:grpSp>
          <p:nvGrpSpPr>
            <p:cNvPr id="13" name="组合 12"/>
            <p:cNvGrpSpPr/>
            <p:nvPr/>
          </p:nvGrpSpPr>
          <p:grpSpPr>
            <a:xfrm>
              <a:off x="8255187" y="-1375637"/>
              <a:ext cx="2015294" cy="1082245"/>
              <a:chOff x="9084477" y="9383401"/>
              <a:chExt cx="5329441" cy="2663652"/>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3830" y="9383401"/>
                <a:ext cx="3510088" cy="2663652"/>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4477" y="9383966"/>
                <a:ext cx="3509752" cy="2662522"/>
              </a:xfrm>
              <a:prstGeom prst="rect">
                <a:avLst/>
              </a:prstGeom>
            </p:spPr>
          </p:pic>
        </p:grpSp>
      </p:grpSp>
      <p:grpSp>
        <p:nvGrpSpPr>
          <p:cNvPr id="16" name="组合 15"/>
          <p:cNvGrpSpPr/>
          <p:nvPr/>
        </p:nvGrpSpPr>
        <p:grpSpPr>
          <a:xfrm>
            <a:off x="8571727" y="5238898"/>
            <a:ext cx="1597076" cy="1757052"/>
            <a:chOff x="2061111" y="-1813897"/>
            <a:chExt cx="1949349" cy="2144612"/>
          </a:xfrm>
        </p:grpSpPr>
        <p:sp>
          <p:nvSpPr>
            <p:cNvPr id="17" name="矩形 16"/>
            <p:cNvSpPr/>
            <p:nvPr/>
          </p:nvSpPr>
          <p:spPr>
            <a:xfrm>
              <a:off x="3049351" y="-7383"/>
              <a:ext cx="225478" cy="338098"/>
            </a:xfrm>
            <a:prstGeom prst="rect">
              <a:avLst/>
            </a:prstGeom>
          </p:spPr>
          <p:txBody>
            <a:bodyPr wrap="none">
              <a:spAutoFit/>
            </a:bodyPr>
            <a:lstStyle/>
            <a:p>
              <a:pPr algn="ctr" defTabSz="1219200"/>
              <a:endParaRPr lang="zh-CN" altLang="en-US" sz="1200" dirty="0">
                <a:latin typeface="+mn-ea"/>
                <a:ea typeface="+mn-ea"/>
              </a:endParaRPr>
            </a:p>
          </p:txBody>
        </p:sp>
        <p:sp>
          <p:nvSpPr>
            <p:cNvPr id="18" name="矩形 17"/>
            <p:cNvSpPr/>
            <p:nvPr/>
          </p:nvSpPr>
          <p:spPr>
            <a:xfrm>
              <a:off x="2061111" y="-1813897"/>
              <a:ext cx="1915886" cy="338098"/>
            </a:xfrm>
            <a:prstGeom prst="rect">
              <a:avLst/>
            </a:prstGeom>
          </p:spPr>
          <p:txBody>
            <a:bodyPr wrap="none">
              <a:spAutoFit/>
            </a:bodyPr>
            <a:lstStyle/>
            <a:p>
              <a:pPr defTabSz="1219200"/>
              <a:r>
                <a:rPr lang="zh-CN" altLang="en-US" sz="1200" b="1" dirty="0">
                  <a:latin typeface="+mn-ea"/>
                  <a:ea typeface="+mn-ea"/>
                </a:rPr>
                <a:t>智能</a:t>
              </a:r>
              <a:r>
                <a:rPr lang="en-US" altLang="zh-CN" sz="1200" b="1" dirty="0">
                  <a:latin typeface="+mn-ea"/>
                  <a:ea typeface="+mn-ea"/>
                </a:rPr>
                <a:t>SSD</a:t>
              </a:r>
              <a:r>
                <a:rPr lang="zh-CN" altLang="en-US" sz="1200" b="1" dirty="0">
                  <a:latin typeface="+mn-ea"/>
                  <a:ea typeface="+mn-ea"/>
                </a:rPr>
                <a:t>控制器芯片</a:t>
              </a:r>
              <a:endParaRPr lang="zh-CN" altLang="en-US" sz="1200" b="1" dirty="0">
                <a:latin typeface="+mn-ea"/>
                <a:ea typeface="+mn-ea"/>
              </a:endParaRPr>
            </a:p>
          </p:txBody>
        </p:sp>
        <p:pic>
          <p:nvPicPr>
            <p:cNvPr id="19"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2523015" y="-662641"/>
              <a:ext cx="1344378" cy="296476"/>
            </a:xfrm>
            <a:prstGeom prst="rect">
              <a:avLst/>
            </a:prstGeom>
            <a:noFill/>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87146" y="-1344644"/>
              <a:ext cx="1523314" cy="920668"/>
            </a:xfrm>
            <a:prstGeom prst="rect">
              <a:avLst/>
            </a:prstGeom>
          </p:spPr>
        </p:pic>
      </p:grpSp>
      <p:grpSp>
        <p:nvGrpSpPr>
          <p:cNvPr id="21" name="组合 20"/>
          <p:cNvGrpSpPr/>
          <p:nvPr/>
        </p:nvGrpSpPr>
        <p:grpSpPr>
          <a:xfrm>
            <a:off x="9889444" y="1418577"/>
            <a:ext cx="1453011" cy="1217879"/>
            <a:chOff x="4386366" y="-1785089"/>
            <a:chExt cx="1773506" cy="1486514"/>
          </a:xfrm>
        </p:grpSpPr>
        <p:sp>
          <p:nvSpPr>
            <p:cNvPr id="22" name="矩形 21"/>
            <p:cNvSpPr/>
            <p:nvPr/>
          </p:nvSpPr>
          <p:spPr>
            <a:xfrm>
              <a:off x="4596924" y="-1785089"/>
              <a:ext cx="1352390" cy="338098"/>
            </a:xfrm>
            <a:prstGeom prst="rect">
              <a:avLst/>
            </a:prstGeom>
          </p:spPr>
          <p:txBody>
            <a:bodyPr wrap="none">
              <a:spAutoFit/>
            </a:bodyPr>
            <a:lstStyle/>
            <a:p>
              <a:pPr algn="ctr" defTabSz="1219200"/>
              <a:r>
                <a:rPr lang="zh-CN" altLang="en-US" sz="1200" b="1" dirty="0" smtClean="0">
                  <a:latin typeface="+mn-ea"/>
                  <a:ea typeface="+mn-ea"/>
                </a:rPr>
                <a:t>智能网卡芯片</a:t>
              </a:r>
              <a:endParaRPr lang="zh-CN" altLang="en-US" sz="1200" b="1" dirty="0">
                <a:latin typeface="+mn-ea"/>
                <a:ea typeface="+mn-ea"/>
              </a:endParaRPr>
            </a:p>
          </p:txBody>
        </p:sp>
        <p:pic>
          <p:nvPicPr>
            <p:cNvPr id="23"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4565618" y="-662641"/>
              <a:ext cx="1344378" cy="296476"/>
            </a:xfrm>
            <a:prstGeom prst="rect">
              <a:avLst/>
            </a:prstGeom>
            <a:noFill/>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6366" y="-1370456"/>
              <a:ext cx="1773506" cy="1071881"/>
            </a:xfrm>
            <a:prstGeom prst="rect">
              <a:avLst/>
            </a:prstGeom>
          </p:spPr>
        </p:pic>
      </p:grpSp>
      <p:grpSp>
        <p:nvGrpSpPr>
          <p:cNvPr id="25" name="组合 24"/>
          <p:cNvGrpSpPr/>
          <p:nvPr/>
        </p:nvGrpSpPr>
        <p:grpSpPr>
          <a:xfrm>
            <a:off x="1008063" y="3748394"/>
            <a:ext cx="1393330" cy="1155861"/>
            <a:chOff x="342103" y="-1776979"/>
            <a:chExt cx="1700663" cy="1410814"/>
          </a:xfrm>
        </p:grpSpPr>
        <p:sp>
          <p:nvSpPr>
            <p:cNvPr id="26" name="矩形 25"/>
            <p:cNvSpPr/>
            <p:nvPr/>
          </p:nvSpPr>
          <p:spPr>
            <a:xfrm>
              <a:off x="342103" y="-1776979"/>
              <a:ext cx="1700663" cy="338098"/>
            </a:xfrm>
            <a:prstGeom prst="rect">
              <a:avLst/>
            </a:prstGeom>
          </p:spPr>
          <p:txBody>
            <a:bodyPr wrap="none">
              <a:spAutoFit/>
            </a:bodyPr>
            <a:lstStyle/>
            <a:p>
              <a:pPr defTabSz="1219200"/>
              <a:r>
                <a:rPr lang="en-US" altLang="zh-CN" sz="1200" b="1" dirty="0" err="1" smtClean="0">
                  <a:latin typeface="+mn-ea"/>
                  <a:ea typeface="+mn-ea"/>
                </a:rPr>
                <a:t>Kunpeng</a:t>
              </a:r>
              <a:r>
                <a:rPr lang="en-US" altLang="zh-CN" sz="1200" b="1" dirty="0" smtClean="0">
                  <a:latin typeface="+mn-ea"/>
                  <a:ea typeface="+mn-ea"/>
                </a:rPr>
                <a:t> </a:t>
              </a:r>
              <a:r>
                <a:rPr lang="zh-CN" altLang="en-US" sz="1200" b="1" dirty="0" smtClean="0">
                  <a:latin typeface="+mn-ea"/>
                  <a:ea typeface="+mn-ea"/>
                </a:rPr>
                <a:t>处理器</a:t>
              </a:r>
              <a:endParaRPr lang="zh-CN" altLang="en-US" sz="1200" b="1" dirty="0">
                <a:latin typeface="+mn-ea"/>
                <a:ea typeface="+mn-ea"/>
              </a:endParaRPr>
            </a:p>
          </p:txBody>
        </p:sp>
        <p:pic>
          <p:nvPicPr>
            <p:cNvPr id="27" name="Picture 14" descr="C:\Users\Administrator\Desktop\黄巍\文件\用图\图片2.png"/>
            <p:cNvPicPr>
              <a:picLocks noChangeArrowheads="1"/>
            </p:cNvPicPr>
            <p:nvPr/>
          </p:nvPicPr>
          <p:blipFill>
            <a:blip r:embed="rId2" cstate="print">
              <a:extLst>
                <a:ext uri="{28A0092B-C50C-407E-A947-70E740481C1C}">
                  <a14:useLocalDpi xmlns:a14="http://schemas.microsoft.com/office/drawing/2010/main" val="0"/>
                </a:ext>
              </a:extLst>
            </a:blip>
            <a:srcRect l="26962" r="24412" b="21100"/>
            <a:stretch>
              <a:fillRect/>
            </a:stretch>
          </p:blipFill>
          <p:spPr bwMode="auto">
            <a:xfrm>
              <a:off x="465499" y="-662641"/>
              <a:ext cx="1344378" cy="296476"/>
            </a:xfrm>
            <a:prstGeom prst="rect">
              <a:avLst/>
            </a:prstGeom>
            <a:noFill/>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234" y="-1251348"/>
              <a:ext cx="961877" cy="770655"/>
            </a:xfrm>
            <a:prstGeom prst="rect">
              <a:avLst/>
            </a:prstGeom>
          </p:spPr>
        </p:pic>
      </p:grpSp>
      <p:cxnSp>
        <p:nvCxnSpPr>
          <p:cNvPr id="29" name="形状 125"/>
          <p:cNvCxnSpPr/>
          <p:nvPr/>
        </p:nvCxnSpPr>
        <p:spPr>
          <a:xfrm flipV="1">
            <a:off x="6875688" y="2227894"/>
            <a:ext cx="3598881" cy="605576"/>
          </a:xfrm>
          <a:prstGeom prst="bentConnector3">
            <a:avLst>
              <a:gd name="adj1" fmla="val 50000"/>
            </a:avLst>
          </a:prstGeom>
          <a:gradFill flip="none" rotWithShape="1">
            <a:gsLst>
              <a:gs pos="0">
                <a:srgbClr val="008BBC">
                  <a:alpha val="49000"/>
                </a:srgbClr>
              </a:gs>
              <a:gs pos="100000">
                <a:srgbClr val="0070C0">
                  <a:alpha val="11000"/>
                </a:srgbClr>
              </a:gs>
            </a:gsLst>
            <a:path path="circle">
              <a:fillToRect l="50000" t="50000" r="50000" b="50000"/>
            </a:path>
            <a:tileRect/>
          </a:gradFill>
          <a:ln w="38100">
            <a:solidFill>
              <a:srgbClr val="00B0F0"/>
            </a:solidFill>
            <a:prstDash val="dash"/>
            <a:miter lim="800000"/>
            <a:headEnd type="oval" w="sm" len="sm"/>
            <a:tailEnd type="oval" w="sm" len="sm"/>
          </a:ln>
        </p:spPr>
      </p:cxnSp>
      <p:pic>
        <p:nvPicPr>
          <p:cNvPr id="30" name="d0e24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17753" y="1597211"/>
            <a:ext cx="1565694" cy="116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矩形 30"/>
          <p:cNvSpPr/>
          <p:nvPr/>
        </p:nvSpPr>
        <p:spPr>
          <a:xfrm>
            <a:off x="8772576" y="2745319"/>
            <a:ext cx="1585690" cy="276999"/>
          </a:xfrm>
          <a:prstGeom prst="rect">
            <a:avLst/>
          </a:prstGeom>
        </p:spPr>
        <p:txBody>
          <a:bodyPr wrap="none">
            <a:spAutoFit/>
          </a:bodyPr>
          <a:lstStyle/>
          <a:p>
            <a:r>
              <a:rPr lang="zh-CN" altLang="en-US" sz="1200" dirty="0">
                <a:latin typeface="+mn-ea"/>
                <a:ea typeface="+mn-ea"/>
              </a:rPr>
              <a:t>华为“</a:t>
            </a:r>
            <a:r>
              <a:rPr lang="en-US" altLang="zh-CN" sz="1200" dirty="0">
                <a:latin typeface="+mn-ea"/>
                <a:ea typeface="+mn-ea"/>
              </a:rPr>
              <a:t>IN</a:t>
            </a:r>
            <a:r>
              <a:rPr lang="zh-CN" altLang="en-US" sz="1200" dirty="0">
                <a:latin typeface="+mn-ea"/>
                <a:ea typeface="+mn-ea"/>
              </a:rPr>
              <a:t>”智能网卡</a:t>
            </a:r>
            <a:endParaRPr lang="zh-CN" altLang="en-US" sz="1200" dirty="0">
              <a:latin typeface="+mn-ea"/>
              <a:ea typeface="+mn-ea"/>
            </a:endParaRPr>
          </a:p>
        </p:txBody>
      </p:sp>
      <p:cxnSp>
        <p:nvCxnSpPr>
          <p:cNvPr id="32" name="形状 125"/>
          <p:cNvCxnSpPr/>
          <p:nvPr/>
        </p:nvCxnSpPr>
        <p:spPr>
          <a:xfrm>
            <a:off x="5880885" y="5570772"/>
            <a:ext cx="3111214" cy="677481"/>
          </a:xfrm>
          <a:prstGeom prst="bentConnector3">
            <a:avLst>
              <a:gd name="adj1" fmla="val 50000"/>
            </a:avLst>
          </a:prstGeom>
          <a:gradFill flip="none" rotWithShape="1">
            <a:gsLst>
              <a:gs pos="0">
                <a:srgbClr val="008BBC">
                  <a:alpha val="49000"/>
                </a:srgbClr>
              </a:gs>
              <a:gs pos="100000">
                <a:srgbClr val="0070C0">
                  <a:alpha val="11000"/>
                </a:srgbClr>
              </a:gs>
            </a:gsLst>
            <a:path path="circle">
              <a:fillToRect l="50000" t="50000" r="50000" b="50000"/>
            </a:path>
            <a:tileRect/>
          </a:gradFill>
          <a:ln w="38100">
            <a:solidFill>
              <a:srgbClr val="00B0F0"/>
            </a:solidFill>
            <a:prstDash val="dash"/>
            <a:miter lim="800000"/>
            <a:headEnd type="oval" w="sm" len="sm"/>
            <a:tailEnd type="oval" w="sm" len="sm"/>
          </a:ln>
        </p:spPr>
      </p:cxnSp>
      <p:pic>
        <p:nvPicPr>
          <p:cNvPr id="33" name="图片 32"/>
          <p:cNvPicPr>
            <a:picLocks noChangeAspect="1"/>
          </p:cNvPicPr>
          <p:nvPr/>
        </p:nvPicPr>
        <p:blipFill>
          <a:blip r:embed="rId10">
            <a:clrChange>
              <a:clrFrom>
                <a:srgbClr val="FFFFFF"/>
              </a:clrFrom>
              <a:clrTo>
                <a:srgbClr val="FFFFFF">
                  <a:alpha val="0"/>
                </a:srgbClr>
              </a:clrTo>
            </a:clrChange>
          </a:blip>
          <a:stretch>
            <a:fillRect/>
          </a:stretch>
        </p:blipFill>
        <p:spPr>
          <a:xfrm>
            <a:off x="7075861" y="5197651"/>
            <a:ext cx="827973" cy="1195282"/>
          </a:xfrm>
          <a:prstGeom prst="rect">
            <a:avLst/>
          </a:prstGeom>
        </p:spPr>
      </p:pic>
      <p:sp>
        <p:nvSpPr>
          <p:cNvPr id="34" name="矩形 33"/>
          <p:cNvSpPr/>
          <p:nvPr/>
        </p:nvSpPr>
        <p:spPr>
          <a:xfrm>
            <a:off x="7207884" y="4862717"/>
            <a:ext cx="1601721"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华为</a:t>
            </a:r>
            <a:r>
              <a:rPr lang="en-US" altLang="zh-CN" sz="1200" dirty="0">
                <a:latin typeface="微软雅黑" panose="020B0503020204020204" pitchFamily="34" charset="-122"/>
                <a:ea typeface="微软雅黑" panose="020B0503020204020204" pitchFamily="34" charset="-122"/>
              </a:rPr>
              <a:t>ES3000 </a:t>
            </a:r>
            <a:r>
              <a:rPr lang="en-US" altLang="zh-CN" sz="1200" dirty="0" smtClean="0">
                <a:latin typeface="微软雅黑" panose="020B0503020204020204" pitchFamily="34" charset="-122"/>
                <a:ea typeface="微软雅黑" panose="020B0503020204020204" pitchFamily="34" charset="-122"/>
              </a:rPr>
              <a:t>V5 SSD</a:t>
            </a:r>
            <a:endParaRPr lang="zh-CN" altLang="en-US" sz="1200" dirty="0">
              <a:latin typeface="微软雅黑" panose="020B0503020204020204" pitchFamily="34" charset="-122"/>
              <a:ea typeface="微软雅黑" panose="020B0503020204020204" pitchFamily="34" charset="-122"/>
            </a:endParaRPr>
          </a:p>
        </p:txBody>
      </p:sp>
      <p:cxnSp>
        <p:nvCxnSpPr>
          <p:cNvPr id="35" name="形状 125"/>
          <p:cNvCxnSpPr/>
          <p:nvPr/>
        </p:nvCxnSpPr>
        <p:spPr>
          <a:xfrm>
            <a:off x="2457678" y="2261097"/>
            <a:ext cx="3895625" cy="774853"/>
          </a:xfrm>
          <a:prstGeom prst="bentConnector3">
            <a:avLst>
              <a:gd name="adj1" fmla="val 50000"/>
            </a:avLst>
          </a:prstGeom>
          <a:gradFill flip="none" rotWithShape="1">
            <a:gsLst>
              <a:gs pos="0">
                <a:srgbClr val="008BBC">
                  <a:alpha val="49000"/>
                </a:srgbClr>
              </a:gs>
              <a:gs pos="100000">
                <a:srgbClr val="0070C0">
                  <a:alpha val="11000"/>
                </a:srgbClr>
              </a:gs>
            </a:gsLst>
            <a:path path="circle">
              <a:fillToRect l="50000" t="50000" r="50000" b="50000"/>
            </a:path>
            <a:tileRect/>
          </a:gradFill>
          <a:ln w="38100">
            <a:solidFill>
              <a:srgbClr val="00B0F0"/>
            </a:solidFill>
            <a:prstDash val="dash"/>
            <a:miter lim="800000"/>
            <a:headEnd type="oval" w="sm" len="sm"/>
            <a:tailEnd type="oval" w="sm" len="sm"/>
          </a:ln>
        </p:spPr>
      </p:cxnSp>
      <p:pic>
        <p:nvPicPr>
          <p:cNvPr id="36" name="图片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11455" y="1842846"/>
            <a:ext cx="1760875" cy="990491"/>
          </a:xfrm>
          <a:prstGeom prst="rect">
            <a:avLst/>
          </a:prstGeom>
        </p:spPr>
      </p:pic>
      <p:sp>
        <p:nvSpPr>
          <p:cNvPr id="37" name="文本框 36"/>
          <p:cNvSpPr txBox="1"/>
          <p:nvPr/>
        </p:nvSpPr>
        <p:spPr>
          <a:xfrm>
            <a:off x="2547284" y="2696878"/>
            <a:ext cx="2067823" cy="276999"/>
          </a:xfrm>
          <a:prstGeom prst="rect">
            <a:avLst/>
          </a:prstGeom>
        </p:spPr>
        <p:txBody>
          <a:bodyPr wrap="square">
            <a:spAutoFit/>
          </a:bodyPr>
          <a:lstStyle>
            <a:defPPr>
              <a:defRPr lang="en-US"/>
            </a:defPPr>
            <a:lvl1pPr>
              <a:defRPr sz="1100">
                <a:solidFill>
                  <a:schemeClr val="tx2"/>
                </a:solidFill>
                <a:latin typeface="微软雅黑" panose="020B0503020204020204" pitchFamily="34" charset="-122"/>
                <a:ea typeface="微软雅黑" panose="020B0503020204020204" pitchFamily="34" charset="-122"/>
              </a:defRPr>
            </a:lvl1pPr>
          </a:lstStyle>
          <a:p>
            <a:pPr algn="ctr"/>
            <a:r>
              <a:rPr lang="zh-CN" altLang="en-US" sz="1200" dirty="0">
                <a:solidFill>
                  <a:schemeClr val="tx1"/>
                </a:solidFill>
                <a:latin typeface="+mn-ea"/>
                <a:ea typeface="+mn-ea"/>
              </a:rPr>
              <a:t>华为</a:t>
            </a:r>
            <a:r>
              <a:rPr lang="en-US" altLang="zh-CN" sz="1200" dirty="0" smtClean="0">
                <a:solidFill>
                  <a:schemeClr val="tx1"/>
                </a:solidFill>
                <a:latin typeface="+mn-ea"/>
                <a:ea typeface="+mn-ea"/>
              </a:rPr>
              <a:t>Atlas 300 AI</a:t>
            </a:r>
            <a:r>
              <a:rPr lang="zh-CN" altLang="en-US" sz="1200" dirty="0">
                <a:solidFill>
                  <a:schemeClr val="tx1"/>
                </a:solidFill>
                <a:latin typeface="+mn-ea"/>
                <a:ea typeface="+mn-ea"/>
              </a:rPr>
              <a:t>加速卡</a:t>
            </a:r>
            <a:endParaRPr lang="zh-CN" altLang="en-US" sz="1200" dirty="0">
              <a:solidFill>
                <a:schemeClr val="tx1"/>
              </a:solidFill>
              <a:latin typeface="+mn-ea"/>
              <a:ea typeface="+mn-ea"/>
            </a:endParaRPr>
          </a:p>
        </p:txBody>
      </p:sp>
      <p:cxnSp>
        <p:nvCxnSpPr>
          <p:cNvPr id="38" name="形状 125"/>
          <p:cNvCxnSpPr/>
          <p:nvPr/>
        </p:nvCxnSpPr>
        <p:spPr>
          <a:xfrm>
            <a:off x="7075861" y="3317617"/>
            <a:ext cx="2007974" cy="1268436"/>
          </a:xfrm>
          <a:prstGeom prst="bentConnector3">
            <a:avLst>
              <a:gd name="adj1" fmla="val 50000"/>
            </a:avLst>
          </a:prstGeom>
          <a:gradFill flip="none" rotWithShape="1">
            <a:gsLst>
              <a:gs pos="0">
                <a:srgbClr val="008BBC">
                  <a:alpha val="49000"/>
                </a:srgbClr>
              </a:gs>
              <a:gs pos="100000">
                <a:srgbClr val="0070C0">
                  <a:alpha val="11000"/>
                </a:srgbClr>
              </a:gs>
            </a:gsLst>
            <a:path path="circle">
              <a:fillToRect l="50000" t="50000" r="50000" b="50000"/>
            </a:path>
            <a:tileRect/>
          </a:gradFill>
          <a:ln w="38100">
            <a:solidFill>
              <a:srgbClr val="00B0F0"/>
            </a:solidFill>
            <a:prstDash val="dash"/>
            <a:miter lim="800000"/>
            <a:headEnd type="oval" w="sm" len="sm"/>
            <a:tailEnd type="oval" w="sm" len="sm"/>
          </a:ln>
        </p:spPr>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质量从源头做起：器件降额选件与冗余</a:t>
            </a:r>
            <a:r>
              <a:rPr lang="zh-CN" altLang="en-US" dirty="0" smtClean="0">
                <a:solidFill>
                  <a:schemeClr val="tx1"/>
                </a:solidFill>
              </a:rPr>
              <a:t>设计</a:t>
            </a:r>
            <a:endParaRPr lang="zh-CN" altLang="en-US" dirty="0">
              <a:solidFill>
                <a:schemeClr val="tx1"/>
              </a:solidFill>
            </a:endParaRPr>
          </a:p>
        </p:txBody>
      </p:sp>
      <p:sp>
        <p:nvSpPr>
          <p:cNvPr id="4" name="圆角矩形 3"/>
          <p:cNvSpPr/>
          <p:nvPr/>
        </p:nvSpPr>
        <p:spPr>
          <a:xfrm>
            <a:off x="6535681" y="1593417"/>
            <a:ext cx="4644000" cy="3106800"/>
          </a:xfrm>
          <a:prstGeom prst="roundRect">
            <a:avLst>
              <a:gd name="adj" fmla="val 2222"/>
            </a:avLst>
          </a:prstGeom>
          <a:solidFill>
            <a:srgbClr val="4F81BD">
              <a:lumMod val="20000"/>
              <a:lumOff val="80000"/>
              <a:alpha val="25000"/>
            </a:srgbClr>
          </a:solidFill>
          <a:ln w="9525" cap="flat" cmpd="sng" algn="ctr">
            <a:solidFill>
              <a:srgbClr val="7030A0"/>
            </a:solidFill>
            <a:prstDash val="solid"/>
          </a:ln>
          <a:effectLst/>
        </p:spPr>
        <p:txBody>
          <a:bodyPr anchor="ctr"/>
          <a:lstStyle/>
          <a:p>
            <a:pPr marL="0" marR="0" lvl="0" indent="0" algn="ctr" defTabSz="12192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prstClr val="black"/>
              </a:solidFill>
              <a:effectLst/>
              <a:uLnTx/>
              <a:uFillTx/>
              <a:latin typeface="+mn-ea"/>
              <a:ea typeface="+mn-ea"/>
              <a:cs typeface="+mn-cs"/>
            </a:endParaRPr>
          </a:p>
        </p:txBody>
      </p:sp>
      <p:sp>
        <p:nvSpPr>
          <p:cNvPr id="5" name="圆角矩形 4"/>
          <p:cNvSpPr/>
          <p:nvPr/>
        </p:nvSpPr>
        <p:spPr>
          <a:xfrm>
            <a:off x="1122006" y="1594966"/>
            <a:ext cx="4644000" cy="3105251"/>
          </a:xfrm>
          <a:prstGeom prst="roundRect">
            <a:avLst>
              <a:gd name="adj" fmla="val 2222"/>
            </a:avLst>
          </a:prstGeom>
          <a:solidFill>
            <a:srgbClr val="4BACC6">
              <a:lumMod val="20000"/>
              <a:lumOff val="80000"/>
              <a:alpha val="25000"/>
            </a:srgbClr>
          </a:solidFill>
          <a:ln w="6350" cap="flat" cmpd="sng" algn="ctr">
            <a:solidFill>
              <a:srgbClr val="7030A0"/>
            </a:solidFill>
            <a:prstDash val="solid"/>
          </a:ln>
          <a:effectLst/>
        </p:spPr>
        <p:txBody>
          <a:bodyPr anchor="ctr"/>
          <a:lstStyle/>
          <a:p>
            <a:pPr marL="0" marR="0" lvl="0" indent="0" algn="ctr" defTabSz="12192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a typeface="+mn-ea"/>
              <a:cs typeface="+mn-cs"/>
            </a:endParaRPr>
          </a:p>
        </p:txBody>
      </p:sp>
      <p:sp>
        <p:nvSpPr>
          <p:cNvPr id="6" name="文本框 10"/>
          <p:cNvSpPr txBox="1">
            <a:spLocks noChangeArrowheads="1"/>
          </p:cNvSpPr>
          <p:nvPr/>
        </p:nvSpPr>
        <p:spPr bwMode="auto">
          <a:xfrm>
            <a:off x="2345669" y="4750795"/>
            <a:ext cx="2128838" cy="315471"/>
          </a:xfrm>
          <a:prstGeom prst="rect">
            <a:avLst/>
          </a:prstGeom>
          <a:noFill/>
          <a:ln w="9525">
            <a:noFill/>
            <a:miter lim="800000"/>
          </a:ln>
        </p:spPr>
        <p:txBody>
          <a:bodyPr lIns="68580" tIns="34290" rIns="68580" bIns="34290">
            <a:spAutoFit/>
          </a:bodyPr>
          <a:lstStyle/>
          <a:p>
            <a:pPr algn="ctr" defTabSz="914400" fontAlgn="base">
              <a:spcBef>
                <a:spcPct val="0"/>
              </a:spcBef>
              <a:spcAft>
                <a:spcPct val="0"/>
              </a:spcAft>
            </a:pPr>
            <a:r>
              <a:rPr lang="zh-CN" altLang="en-US" sz="1600" b="1" dirty="0">
                <a:latin typeface="+mn-ea"/>
                <a:ea typeface="+mn-ea"/>
              </a:rPr>
              <a:t>降额选件</a:t>
            </a:r>
            <a:endParaRPr lang="zh-CN" altLang="en-US" sz="1600" b="1" dirty="0">
              <a:latin typeface="+mn-ea"/>
              <a:ea typeface="+mn-ea"/>
            </a:endParaRPr>
          </a:p>
        </p:txBody>
      </p:sp>
      <p:sp>
        <p:nvSpPr>
          <p:cNvPr id="7" name="TextBox 338"/>
          <p:cNvSpPr txBox="1">
            <a:spLocks noChangeArrowheads="1"/>
          </p:cNvSpPr>
          <p:nvPr/>
        </p:nvSpPr>
        <p:spPr bwMode="auto">
          <a:xfrm>
            <a:off x="1282935" y="5123537"/>
            <a:ext cx="4064941" cy="830997"/>
          </a:xfrm>
          <a:prstGeom prst="rect">
            <a:avLst/>
          </a:prstGeom>
          <a:noFill/>
          <a:ln w="9525">
            <a:noFill/>
            <a:miter lim="800000"/>
          </a:ln>
        </p:spPr>
        <p:txBody>
          <a:bodyPr wrap="square">
            <a:spAutoFit/>
          </a:bodyPr>
          <a:lstStyle/>
          <a:p>
            <a:pPr marL="0" lvl="1" indent="174625" defTabSz="876300" fontAlgn="base">
              <a:lnSpc>
                <a:spcPct val="150000"/>
              </a:lnSpc>
              <a:spcBef>
                <a:spcPct val="0"/>
              </a:spcBef>
              <a:spcAft>
                <a:spcPct val="0"/>
              </a:spcAft>
              <a:buSzPct val="100000"/>
              <a:buFont typeface="Arial" panose="020B0604020202020204" pitchFamily="34" charset="0"/>
              <a:buChar char="•"/>
            </a:pPr>
            <a:r>
              <a:rPr lang="zh-CN" altLang="en-US" sz="1600" dirty="0">
                <a:latin typeface="+mn-ea"/>
                <a:ea typeface="+mn-ea"/>
              </a:rPr>
              <a:t>电信级的</a:t>
            </a:r>
            <a:r>
              <a:rPr lang="zh-CN" altLang="en-US" sz="1600" dirty="0" smtClean="0">
                <a:latin typeface="+mn-ea"/>
                <a:ea typeface="+mn-ea"/>
              </a:rPr>
              <a:t>元器件供应商认证</a:t>
            </a:r>
            <a:r>
              <a:rPr lang="zh-CN" altLang="en-US" sz="1600" dirty="0">
                <a:latin typeface="+mn-ea"/>
                <a:ea typeface="+mn-ea"/>
              </a:rPr>
              <a:t>流程</a:t>
            </a:r>
            <a:endParaRPr lang="zh-CN" altLang="en-US" sz="1600" dirty="0">
              <a:latin typeface="+mn-ea"/>
              <a:ea typeface="+mn-ea"/>
            </a:endParaRPr>
          </a:p>
          <a:p>
            <a:pPr marL="0" lvl="1" indent="174625" defTabSz="876300" fontAlgn="base">
              <a:lnSpc>
                <a:spcPct val="150000"/>
              </a:lnSpc>
              <a:spcBef>
                <a:spcPct val="0"/>
              </a:spcBef>
              <a:spcAft>
                <a:spcPct val="0"/>
              </a:spcAft>
              <a:buSzPct val="100000"/>
              <a:buFont typeface="Arial" panose="020B0604020202020204" pitchFamily="34" charset="0"/>
              <a:buChar char="•"/>
            </a:pPr>
            <a:r>
              <a:rPr lang="zh-CN" altLang="en-US" sz="1600" dirty="0">
                <a:latin typeface="+mn-ea"/>
                <a:ea typeface="+mn-ea"/>
              </a:rPr>
              <a:t>降额设计</a:t>
            </a:r>
            <a:r>
              <a:rPr lang="zh-CN" altLang="en-US" sz="1600" dirty="0" smtClean="0">
                <a:latin typeface="+mn-ea"/>
                <a:ea typeface="+mn-ea"/>
              </a:rPr>
              <a:t>，设计额定值远高于承受应力</a:t>
            </a:r>
            <a:endParaRPr lang="en-US" altLang="zh-CN" sz="1600" dirty="0">
              <a:latin typeface="+mn-ea"/>
              <a:ea typeface="+mn-ea"/>
            </a:endParaRPr>
          </a:p>
        </p:txBody>
      </p:sp>
      <p:grpSp>
        <p:nvGrpSpPr>
          <p:cNvPr id="8" name="组合 7"/>
          <p:cNvGrpSpPr/>
          <p:nvPr/>
        </p:nvGrpSpPr>
        <p:grpSpPr>
          <a:xfrm>
            <a:off x="1065562" y="1719759"/>
            <a:ext cx="4733764" cy="2939868"/>
            <a:chOff x="6261648" y="2592698"/>
            <a:chExt cx="2459265" cy="1812814"/>
          </a:xfrm>
        </p:grpSpPr>
        <p:sp>
          <p:nvSpPr>
            <p:cNvPr id="9" name="矩形 8"/>
            <p:cNvSpPr/>
            <p:nvPr/>
          </p:nvSpPr>
          <p:spPr bwMode="auto">
            <a:xfrm>
              <a:off x="7964487" y="2616760"/>
              <a:ext cx="600075" cy="1585913"/>
            </a:xfrm>
            <a:prstGeom prst="rect">
              <a:avLst/>
            </a:prstGeom>
            <a:solidFill>
              <a:sysClr val="windowText" lastClr="000000">
                <a:lumMod val="50000"/>
                <a:lumOff val="50000"/>
                <a:alpha val="26000"/>
              </a:sysClr>
            </a:solidFill>
            <a:ln w="9525" cap="flat" cmpd="sng" algn="ctr">
              <a:noFill/>
              <a:prstDash val="solid"/>
              <a:round/>
              <a:headEnd type="none" w="med" len="med"/>
              <a:tailEnd type="none" w="med" len="med"/>
            </a:ln>
            <a:effectLst/>
          </p:spPr>
          <p:txBody>
            <a:bodyPr/>
            <a:lstStyle/>
            <a:p>
              <a:pPr marL="0" marR="0" lvl="0" indent="0" defTabSz="685800" eaLnBrk="1" fontAlgn="auto" latinLnBrk="0" hangingPunct="1">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10" name="矩形 9"/>
            <p:cNvSpPr/>
            <p:nvPr/>
          </p:nvSpPr>
          <p:spPr bwMode="auto">
            <a:xfrm>
              <a:off x="7065962" y="2630488"/>
              <a:ext cx="898525" cy="1585912"/>
            </a:xfrm>
            <a:prstGeom prst="rect">
              <a:avLst/>
            </a:prstGeom>
            <a:solidFill>
              <a:sysClr val="window" lastClr="FFFFFF">
                <a:lumMod val="65000"/>
                <a:alpha val="46000"/>
              </a:sysClr>
            </a:solidFill>
            <a:ln w="9525" cap="flat" cmpd="sng" algn="ctr">
              <a:noFill/>
              <a:prstDash val="solid"/>
              <a:round/>
              <a:headEnd type="none" w="med" len="med"/>
              <a:tailEnd type="none" w="med" len="med"/>
            </a:ln>
            <a:effectLst/>
          </p:spPr>
          <p:txBody>
            <a:bodyPr/>
            <a:lstStyle/>
            <a:p>
              <a:pPr marL="0" marR="0" lvl="0" indent="0" defTabSz="685800" eaLnBrk="1" fontAlgn="auto" latinLnBrk="0" hangingPunct="1">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11" name="矩形 10"/>
            <p:cNvSpPr/>
            <p:nvPr/>
          </p:nvSpPr>
          <p:spPr bwMode="auto">
            <a:xfrm>
              <a:off x="6470650" y="2630488"/>
              <a:ext cx="600075" cy="1585912"/>
            </a:xfrm>
            <a:prstGeom prst="rect">
              <a:avLst/>
            </a:prstGeom>
            <a:solidFill>
              <a:sysClr val="windowText" lastClr="000000">
                <a:lumMod val="50000"/>
                <a:lumOff val="50000"/>
                <a:alpha val="26000"/>
              </a:sysClr>
            </a:solidFill>
            <a:ln w="9525" cap="flat" cmpd="sng" algn="ctr">
              <a:noFill/>
              <a:prstDash val="solid"/>
              <a:round/>
              <a:headEnd type="none" w="med" len="med"/>
              <a:tailEnd type="none" w="med" len="med"/>
            </a:ln>
            <a:effectLst/>
          </p:spPr>
          <p:txBody>
            <a:bodyPr/>
            <a:lstStyle/>
            <a:p>
              <a:pPr marL="0" marR="0" lvl="0" indent="0" defTabSz="685800" eaLnBrk="1" fontAlgn="auto" latinLnBrk="0" hangingPunct="1">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grpSp>
          <p:nvGrpSpPr>
            <p:cNvPr id="12" name="组合 135"/>
            <p:cNvGrpSpPr/>
            <p:nvPr/>
          </p:nvGrpSpPr>
          <p:grpSpPr bwMode="auto">
            <a:xfrm>
              <a:off x="6459979" y="2592698"/>
              <a:ext cx="2140888" cy="1624380"/>
              <a:chOff x="1454383" y="1736338"/>
              <a:chExt cx="3238267" cy="2124463"/>
            </a:xfrm>
          </p:grpSpPr>
          <p:cxnSp>
            <p:nvCxnSpPr>
              <p:cNvPr id="23" name="直接连接符 22"/>
              <p:cNvCxnSpPr/>
              <p:nvPr/>
            </p:nvCxnSpPr>
            <p:spPr bwMode="auto">
              <a:xfrm flipV="1">
                <a:off x="1460919" y="1735933"/>
                <a:ext cx="4802" cy="2123982"/>
              </a:xfrm>
              <a:prstGeom prst="line">
                <a:avLst/>
              </a:prstGeom>
              <a:noFill/>
              <a:ln w="25400" cap="flat" cmpd="sng" algn="ctr">
                <a:solidFill>
                  <a:sysClr val="window" lastClr="FFFFFF">
                    <a:lumMod val="95000"/>
                  </a:sysClr>
                </a:solidFill>
                <a:prstDash val="solid"/>
                <a:round/>
                <a:headEnd type="none" w="med" len="med"/>
                <a:tailEnd type="triangle" w="med" len="med"/>
              </a:ln>
              <a:effectLst/>
            </p:spPr>
          </p:cxnSp>
          <p:cxnSp>
            <p:nvCxnSpPr>
              <p:cNvPr id="24" name="直接连接符 23"/>
              <p:cNvCxnSpPr/>
              <p:nvPr/>
            </p:nvCxnSpPr>
            <p:spPr bwMode="auto">
              <a:xfrm>
                <a:off x="1460919" y="3859914"/>
                <a:ext cx="3232044" cy="0"/>
              </a:xfrm>
              <a:prstGeom prst="line">
                <a:avLst/>
              </a:prstGeom>
              <a:noFill/>
              <a:ln w="25400" cap="flat" cmpd="sng" algn="ctr">
                <a:solidFill>
                  <a:sysClr val="window" lastClr="FFFFFF">
                    <a:lumMod val="95000"/>
                  </a:sysClr>
                </a:solidFill>
                <a:prstDash val="solid"/>
                <a:round/>
                <a:headEnd type="none" w="med" len="med"/>
                <a:tailEnd type="triangle" w="med" len="med"/>
              </a:ln>
              <a:effectLst/>
            </p:spPr>
          </p:cxnSp>
          <p:cxnSp>
            <p:nvCxnSpPr>
              <p:cNvPr id="25" name="直接连接符 24"/>
              <p:cNvCxnSpPr/>
              <p:nvPr/>
            </p:nvCxnSpPr>
            <p:spPr bwMode="auto">
              <a:xfrm flipH="1">
                <a:off x="2368581" y="1785762"/>
                <a:ext cx="4802" cy="2074152"/>
              </a:xfrm>
              <a:prstGeom prst="line">
                <a:avLst/>
              </a:prstGeom>
              <a:noFill/>
              <a:ln w="3175" cap="flat" cmpd="sng" algn="ctr">
                <a:solidFill>
                  <a:sysClr val="windowText" lastClr="000000">
                    <a:lumMod val="75000"/>
                    <a:lumOff val="25000"/>
                  </a:sysClr>
                </a:solidFill>
                <a:prstDash val="dash"/>
                <a:round/>
                <a:headEnd type="none" w="med" len="med"/>
                <a:tailEnd type="none" w="med" len="med"/>
              </a:ln>
              <a:effectLst/>
            </p:spPr>
          </p:cxnSp>
          <p:cxnSp>
            <p:nvCxnSpPr>
              <p:cNvPr id="26" name="直接连接符 25"/>
              <p:cNvCxnSpPr/>
              <p:nvPr/>
            </p:nvCxnSpPr>
            <p:spPr bwMode="auto">
              <a:xfrm>
                <a:off x="3727672" y="1825210"/>
                <a:ext cx="0" cy="2034705"/>
              </a:xfrm>
              <a:prstGeom prst="line">
                <a:avLst/>
              </a:prstGeom>
              <a:noFill/>
              <a:ln w="3175" cap="flat" cmpd="sng" algn="ctr">
                <a:solidFill>
                  <a:sysClr val="windowText" lastClr="000000">
                    <a:lumMod val="75000"/>
                    <a:lumOff val="25000"/>
                  </a:sysClr>
                </a:solidFill>
                <a:prstDash val="dash"/>
                <a:round/>
                <a:headEnd type="none" w="med" len="med"/>
                <a:tailEnd type="none" w="med" len="med"/>
              </a:ln>
              <a:effectLst/>
            </p:spPr>
          </p:cxnSp>
          <p:sp>
            <p:nvSpPr>
              <p:cNvPr id="27" name="任意多边形 26"/>
              <p:cNvSpPr/>
              <p:nvPr/>
            </p:nvSpPr>
            <p:spPr bwMode="auto">
              <a:xfrm>
                <a:off x="1465721" y="2151178"/>
                <a:ext cx="3119188" cy="707993"/>
              </a:xfrm>
              <a:custGeom>
                <a:avLst/>
                <a:gdLst>
                  <a:gd name="connsiteX0" fmla="*/ 0 w 3117850"/>
                  <a:gd name="connsiteY0" fmla="*/ 0 h 706967"/>
                  <a:gd name="connsiteX1" fmla="*/ 120650 w 3117850"/>
                  <a:gd name="connsiteY1" fmla="*/ 241300 h 706967"/>
                  <a:gd name="connsiteX2" fmla="*/ 279400 w 3117850"/>
                  <a:gd name="connsiteY2" fmla="*/ 381000 h 706967"/>
                  <a:gd name="connsiteX3" fmla="*/ 501650 w 3117850"/>
                  <a:gd name="connsiteY3" fmla="*/ 508000 h 706967"/>
                  <a:gd name="connsiteX4" fmla="*/ 768350 w 3117850"/>
                  <a:gd name="connsiteY4" fmla="*/ 603250 h 706967"/>
                  <a:gd name="connsiteX5" fmla="*/ 1079500 w 3117850"/>
                  <a:gd name="connsiteY5" fmla="*/ 666750 h 706967"/>
                  <a:gd name="connsiteX6" fmla="*/ 1435100 w 3117850"/>
                  <a:gd name="connsiteY6" fmla="*/ 698500 h 706967"/>
                  <a:gd name="connsiteX7" fmla="*/ 1847850 w 3117850"/>
                  <a:gd name="connsiteY7" fmla="*/ 698500 h 706967"/>
                  <a:gd name="connsiteX8" fmla="*/ 2222500 w 3117850"/>
                  <a:gd name="connsiteY8" fmla="*/ 647700 h 706967"/>
                  <a:gd name="connsiteX9" fmla="*/ 2540000 w 3117850"/>
                  <a:gd name="connsiteY9" fmla="*/ 539750 h 706967"/>
                  <a:gd name="connsiteX10" fmla="*/ 2825750 w 3117850"/>
                  <a:gd name="connsiteY10" fmla="*/ 406400 h 706967"/>
                  <a:gd name="connsiteX11" fmla="*/ 3022600 w 3117850"/>
                  <a:gd name="connsiteY11" fmla="*/ 215900 h 706967"/>
                  <a:gd name="connsiteX12" fmla="*/ 3117850 w 3117850"/>
                  <a:gd name="connsiteY12" fmla="*/ 76200 h 70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7850" h="706967">
                    <a:moveTo>
                      <a:pt x="0" y="0"/>
                    </a:moveTo>
                    <a:cubicBezTo>
                      <a:pt x="37041" y="88900"/>
                      <a:pt x="74083" y="177800"/>
                      <a:pt x="120650" y="241300"/>
                    </a:cubicBezTo>
                    <a:cubicBezTo>
                      <a:pt x="167217" y="304800"/>
                      <a:pt x="215900" y="336550"/>
                      <a:pt x="279400" y="381000"/>
                    </a:cubicBezTo>
                    <a:cubicBezTo>
                      <a:pt x="342900" y="425450"/>
                      <a:pt x="420158" y="470958"/>
                      <a:pt x="501650" y="508000"/>
                    </a:cubicBezTo>
                    <a:cubicBezTo>
                      <a:pt x="583142" y="545042"/>
                      <a:pt x="672042" y="576792"/>
                      <a:pt x="768350" y="603250"/>
                    </a:cubicBezTo>
                    <a:cubicBezTo>
                      <a:pt x="864658" y="629708"/>
                      <a:pt x="968375" y="650875"/>
                      <a:pt x="1079500" y="666750"/>
                    </a:cubicBezTo>
                    <a:cubicBezTo>
                      <a:pt x="1190625" y="682625"/>
                      <a:pt x="1307042" y="693208"/>
                      <a:pt x="1435100" y="698500"/>
                    </a:cubicBezTo>
                    <a:cubicBezTo>
                      <a:pt x="1563158" y="703792"/>
                      <a:pt x="1716617" y="706967"/>
                      <a:pt x="1847850" y="698500"/>
                    </a:cubicBezTo>
                    <a:cubicBezTo>
                      <a:pt x="1979083" y="690033"/>
                      <a:pt x="2107142" y="674158"/>
                      <a:pt x="2222500" y="647700"/>
                    </a:cubicBezTo>
                    <a:cubicBezTo>
                      <a:pt x="2337858" y="621242"/>
                      <a:pt x="2439458" y="579967"/>
                      <a:pt x="2540000" y="539750"/>
                    </a:cubicBezTo>
                    <a:cubicBezTo>
                      <a:pt x="2640542" y="499533"/>
                      <a:pt x="2745317" y="460375"/>
                      <a:pt x="2825750" y="406400"/>
                    </a:cubicBezTo>
                    <a:cubicBezTo>
                      <a:pt x="2906183" y="352425"/>
                      <a:pt x="2973917" y="270933"/>
                      <a:pt x="3022600" y="215900"/>
                    </a:cubicBezTo>
                    <a:cubicBezTo>
                      <a:pt x="3071283" y="160867"/>
                      <a:pt x="3094566" y="118533"/>
                      <a:pt x="3117850" y="76200"/>
                    </a:cubicBezTo>
                  </a:path>
                </a:pathLst>
              </a:custGeom>
              <a:noFill/>
              <a:ln w="25400" cap="flat" cmpd="sng" algn="ctr">
                <a:solidFill>
                  <a:srgbClr val="0070C0"/>
                </a:solidFill>
                <a:prstDash val="sysDot"/>
                <a:round/>
                <a:headEnd type="none" w="med" len="med"/>
                <a:tailEnd type="none" w="med" len="med"/>
              </a:ln>
              <a:effectLst/>
            </p:spPr>
            <p:txBody>
              <a:bodyPr/>
              <a:lstStyle/>
              <a:p>
                <a:pPr marL="0" marR="0" lvl="0" indent="0" defTabSz="685800" eaLnBrk="1" fontAlgn="auto" latinLnBrk="0" hangingPunct="1">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28" name="任意多边形 27"/>
              <p:cNvSpPr/>
              <p:nvPr/>
            </p:nvSpPr>
            <p:spPr bwMode="auto">
              <a:xfrm>
                <a:off x="1453716" y="2502060"/>
                <a:ext cx="3188822" cy="1293491"/>
              </a:xfrm>
              <a:custGeom>
                <a:avLst/>
                <a:gdLst>
                  <a:gd name="connsiteX0" fmla="*/ 3206750 w 3206750"/>
                  <a:gd name="connsiteY0" fmla="*/ 0 h 1295400"/>
                  <a:gd name="connsiteX1" fmla="*/ 2946400 w 3206750"/>
                  <a:gd name="connsiteY1" fmla="*/ 292100 h 1295400"/>
                  <a:gd name="connsiteX2" fmla="*/ 2705100 w 3206750"/>
                  <a:gd name="connsiteY2" fmla="*/ 533400 h 1295400"/>
                  <a:gd name="connsiteX3" fmla="*/ 2400300 w 3206750"/>
                  <a:gd name="connsiteY3" fmla="*/ 781050 h 1295400"/>
                  <a:gd name="connsiteX4" fmla="*/ 2120900 w 3206750"/>
                  <a:gd name="connsiteY4" fmla="*/ 933450 h 1295400"/>
                  <a:gd name="connsiteX5" fmla="*/ 1549400 w 3206750"/>
                  <a:gd name="connsiteY5" fmla="*/ 1085850 h 1295400"/>
                  <a:gd name="connsiteX6" fmla="*/ 1047750 w 3206750"/>
                  <a:gd name="connsiteY6" fmla="*/ 1162050 h 1295400"/>
                  <a:gd name="connsiteX7" fmla="*/ 533400 w 3206750"/>
                  <a:gd name="connsiteY7" fmla="*/ 1257300 h 1295400"/>
                  <a:gd name="connsiteX8" fmla="*/ 304800 w 3206750"/>
                  <a:gd name="connsiteY8" fmla="*/ 1289050 h 1295400"/>
                  <a:gd name="connsiteX9" fmla="*/ 0 w 3206750"/>
                  <a:gd name="connsiteY9" fmla="*/ 1295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6750" h="1295400">
                    <a:moveTo>
                      <a:pt x="3206750" y="0"/>
                    </a:moveTo>
                    <a:cubicBezTo>
                      <a:pt x="3118379" y="101600"/>
                      <a:pt x="3030008" y="203200"/>
                      <a:pt x="2946400" y="292100"/>
                    </a:cubicBezTo>
                    <a:cubicBezTo>
                      <a:pt x="2862792" y="381000"/>
                      <a:pt x="2796117" y="451908"/>
                      <a:pt x="2705100" y="533400"/>
                    </a:cubicBezTo>
                    <a:cubicBezTo>
                      <a:pt x="2614083" y="614892"/>
                      <a:pt x="2497667" y="714375"/>
                      <a:pt x="2400300" y="781050"/>
                    </a:cubicBezTo>
                    <a:cubicBezTo>
                      <a:pt x="2302933" y="847725"/>
                      <a:pt x="2262717" y="882650"/>
                      <a:pt x="2120900" y="933450"/>
                    </a:cubicBezTo>
                    <a:cubicBezTo>
                      <a:pt x="1979083" y="984250"/>
                      <a:pt x="1728258" y="1047750"/>
                      <a:pt x="1549400" y="1085850"/>
                    </a:cubicBezTo>
                    <a:cubicBezTo>
                      <a:pt x="1370542" y="1123950"/>
                      <a:pt x="1217083" y="1133475"/>
                      <a:pt x="1047750" y="1162050"/>
                    </a:cubicBezTo>
                    <a:cubicBezTo>
                      <a:pt x="878417" y="1190625"/>
                      <a:pt x="657225" y="1236133"/>
                      <a:pt x="533400" y="1257300"/>
                    </a:cubicBezTo>
                    <a:cubicBezTo>
                      <a:pt x="409575" y="1278467"/>
                      <a:pt x="393700" y="1282700"/>
                      <a:pt x="304800" y="1289050"/>
                    </a:cubicBezTo>
                    <a:cubicBezTo>
                      <a:pt x="215900" y="1295400"/>
                      <a:pt x="47625" y="1291167"/>
                      <a:pt x="0" y="1295400"/>
                    </a:cubicBezTo>
                  </a:path>
                </a:pathLst>
              </a:custGeom>
              <a:noFill/>
              <a:ln w="25400" cap="flat" cmpd="sng" algn="ctr">
                <a:solidFill>
                  <a:srgbClr val="F68B1F"/>
                </a:solidFill>
                <a:prstDash val="sysDot"/>
                <a:round/>
                <a:headEnd type="none" w="med" len="med"/>
                <a:tailEnd type="none" w="med" len="med"/>
              </a:ln>
              <a:effectLst/>
            </p:spPr>
            <p:txBody>
              <a:bodyPr/>
              <a:lstStyle/>
              <a:p>
                <a:pPr marL="0" marR="0" lvl="0" indent="0" defTabSz="685800" eaLnBrk="1" fontAlgn="auto" latinLnBrk="0" hangingPunct="1">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29" name="任意多边形 28"/>
              <p:cNvSpPr/>
              <p:nvPr/>
            </p:nvSpPr>
            <p:spPr bwMode="auto">
              <a:xfrm>
                <a:off x="1460919" y="2666083"/>
                <a:ext cx="3174415" cy="1112859"/>
              </a:xfrm>
              <a:custGeom>
                <a:avLst/>
                <a:gdLst>
                  <a:gd name="connsiteX0" fmla="*/ 0 w 3175000"/>
                  <a:gd name="connsiteY0" fmla="*/ 0 h 1112308"/>
                  <a:gd name="connsiteX1" fmla="*/ 177800 w 3175000"/>
                  <a:gd name="connsiteY1" fmla="*/ 393700 h 1112308"/>
                  <a:gd name="connsiteX2" fmla="*/ 279400 w 3175000"/>
                  <a:gd name="connsiteY2" fmla="*/ 546100 h 1112308"/>
                  <a:gd name="connsiteX3" fmla="*/ 374650 w 3175000"/>
                  <a:gd name="connsiteY3" fmla="*/ 698500 h 1112308"/>
                  <a:gd name="connsiteX4" fmla="*/ 565150 w 3175000"/>
                  <a:gd name="connsiteY4" fmla="*/ 825500 h 1112308"/>
                  <a:gd name="connsiteX5" fmla="*/ 901700 w 3175000"/>
                  <a:gd name="connsiteY5" fmla="*/ 933450 h 1112308"/>
                  <a:gd name="connsiteX6" fmla="*/ 1289050 w 3175000"/>
                  <a:gd name="connsiteY6" fmla="*/ 1028700 h 1112308"/>
                  <a:gd name="connsiteX7" fmla="*/ 1657350 w 3175000"/>
                  <a:gd name="connsiteY7" fmla="*/ 1047750 h 1112308"/>
                  <a:gd name="connsiteX8" fmla="*/ 1879600 w 3175000"/>
                  <a:gd name="connsiteY8" fmla="*/ 1060450 h 1112308"/>
                  <a:gd name="connsiteX9" fmla="*/ 2266950 w 3175000"/>
                  <a:gd name="connsiteY9" fmla="*/ 1079500 h 1112308"/>
                  <a:gd name="connsiteX10" fmla="*/ 2774950 w 3175000"/>
                  <a:gd name="connsiteY10" fmla="*/ 1111250 h 1112308"/>
                  <a:gd name="connsiteX11" fmla="*/ 3048000 w 3175000"/>
                  <a:gd name="connsiteY11" fmla="*/ 1085850 h 1112308"/>
                  <a:gd name="connsiteX12" fmla="*/ 3175000 w 3175000"/>
                  <a:gd name="connsiteY12" fmla="*/ 1066800 h 11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000" h="1112308">
                    <a:moveTo>
                      <a:pt x="0" y="0"/>
                    </a:moveTo>
                    <a:cubicBezTo>
                      <a:pt x="65616" y="151341"/>
                      <a:pt x="131233" y="302683"/>
                      <a:pt x="177800" y="393700"/>
                    </a:cubicBezTo>
                    <a:cubicBezTo>
                      <a:pt x="224367" y="484717"/>
                      <a:pt x="246592" y="495300"/>
                      <a:pt x="279400" y="546100"/>
                    </a:cubicBezTo>
                    <a:cubicBezTo>
                      <a:pt x="312208" y="596900"/>
                      <a:pt x="327025" y="651933"/>
                      <a:pt x="374650" y="698500"/>
                    </a:cubicBezTo>
                    <a:cubicBezTo>
                      <a:pt x="422275" y="745067"/>
                      <a:pt x="477308" y="786342"/>
                      <a:pt x="565150" y="825500"/>
                    </a:cubicBezTo>
                    <a:cubicBezTo>
                      <a:pt x="652992" y="864658"/>
                      <a:pt x="781050" y="899583"/>
                      <a:pt x="901700" y="933450"/>
                    </a:cubicBezTo>
                    <a:cubicBezTo>
                      <a:pt x="1022350" y="967317"/>
                      <a:pt x="1163108" y="1009650"/>
                      <a:pt x="1289050" y="1028700"/>
                    </a:cubicBezTo>
                    <a:cubicBezTo>
                      <a:pt x="1414992" y="1047750"/>
                      <a:pt x="1657350" y="1047750"/>
                      <a:pt x="1657350" y="1047750"/>
                    </a:cubicBezTo>
                    <a:lnTo>
                      <a:pt x="1879600" y="1060450"/>
                    </a:lnTo>
                    <a:lnTo>
                      <a:pt x="2266950" y="1079500"/>
                    </a:lnTo>
                    <a:cubicBezTo>
                      <a:pt x="2416175" y="1087967"/>
                      <a:pt x="2644775" y="1110192"/>
                      <a:pt x="2774950" y="1111250"/>
                    </a:cubicBezTo>
                    <a:cubicBezTo>
                      <a:pt x="2905125" y="1112308"/>
                      <a:pt x="2981325" y="1093258"/>
                      <a:pt x="3048000" y="1085850"/>
                    </a:cubicBezTo>
                    <a:cubicBezTo>
                      <a:pt x="3114675" y="1078442"/>
                      <a:pt x="3085042" y="1072092"/>
                      <a:pt x="3175000" y="1066800"/>
                    </a:cubicBezTo>
                  </a:path>
                </a:pathLst>
              </a:custGeom>
              <a:noFill/>
              <a:ln w="25400" cap="flat" cmpd="sng" algn="ctr">
                <a:solidFill>
                  <a:srgbClr val="C00000"/>
                </a:solidFill>
                <a:prstDash val="sysDot"/>
                <a:round/>
                <a:headEnd type="none" w="med" len="med"/>
                <a:tailEnd type="none" w="med" len="med"/>
              </a:ln>
              <a:effectLst/>
            </p:spPr>
            <p:txBody>
              <a:bodyPr/>
              <a:lstStyle/>
              <a:p>
                <a:pPr marL="0" marR="0" lvl="0" indent="0" defTabSz="685800" eaLnBrk="1" fontAlgn="auto" latinLnBrk="0" hangingPunct="1">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grpSp>
        <p:sp>
          <p:nvSpPr>
            <p:cNvPr id="13" name="矩形 36"/>
            <p:cNvSpPr>
              <a:spLocks noChangeArrowheads="1"/>
            </p:cNvSpPr>
            <p:nvPr/>
          </p:nvSpPr>
          <p:spPr bwMode="auto">
            <a:xfrm>
              <a:off x="6467438" y="2600813"/>
              <a:ext cx="593110" cy="455483"/>
            </a:xfrm>
            <a:prstGeom prst="rect">
              <a:avLst/>
            </a:prstGeom>
            <a:noFill/>
            <a:ln w="9525">
              <a:noFill/>
              <a:miter lim="800000"/>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noProof="0" dirty="0" smtClean="0">
                  <a:ln>
                    <a:noFill/>
                  </a:ln>
                  <a:effectLst/>
                  <a:uLnTx/>
                  <a:uFillTx/>
                  <a:latin typeface="+mn-ea"/>
                  <a:ea typeface="+mn-ea"/>
                </a:rPr>
                <a:t>Decreasing</a:t>
              </a:r>
              <a:endParaRPr kumimoji="1" lang="en-US" altLang="zh-CN" sz="1400" b="0" i="0" u="none" strike="noStrike" kern="0" cap="none" spc="0" normalizeH="0" noProof="0" dirty="0" smtClean="0">
                <a:ln>
                  <a:noFill/>
                </a:ln>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noProof="0" dirty="0" smtClean="0">
                  <a:ln>
                    <a:noFill/>
                  </a:ln>
                  <a:effectLst/>
                  <a:uLnTx/>
                  <a:uFillTx/>
                  <a:latin typeface="+mn-ea"/>
                  <a:ea typeface="+mn-ea"/>
                </a:rPr>
                <a:t>Failure</a:t>
              </a:r>
              <a:endParaRPr kumimoji="1" lang="en-US" altLang="zh-CN" sz="1400" b="0" i="0" u="none" strike="noStrike" kern="0" cap="none" spc="0" normalizeH="0" noProof="0" dirty="0" smtClean="0">
                <a:ln>
                  <a:noFill/>
                </a:ln>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noProof="0" dirty="0" smtClean="0">
                  <a:ln>
                    <a:noFill/>
                  </a:ln>
                  <a:effectLst/>
                  <a:uLnTx/>
                  <a:uFillTx/>
                  <a:latin typeface="+mn-ea"/>
                  <a:ea typeface="+mn-ea"/>
                </a:rPr>
                <a:t>Rate</a:t>
              </a:r>
              <a:endParaRPr kumimoji="0" lang="zh-CN" altLang="en-US" sz="1400" b="0" i="0" u="none" strike="noStrike" kern="0" cap="none" spc="0" normalizeH="0" noProof="0" dirty="0" smtClean="0">
                <a:ln>
                  <a:noFill/>
                </a:ln>
                <a:effectLst/>
                <a:uLnTx/>
                <a:uFillTx/>
                <a:latin typeface="+mn-ea"/>
                <a:ea typeface="+mn-ea"/>
              </a:endParaRPr>
            </a:p>
          </p:txBody>
        </p:sp>
        <p:sp>
          <p:nvSpPr>
            <p:cNvPr id="14" name="矩形 37"/>
            <p:cNvSpPr>
              <a:spLocks noChangeArrowheads="1"/>
            </p:cNvSpPr>
            <p:nvPr/>
          </p:nvSpPr>
          <p:spPr bwMode="auto">
            <a:xfrm>
              <a:off x="7083569" y="2600813"/>
              <a:ext cx="854800" cy="455483"/>
            </a:xfrm>
            <a:prstGeom prst="rect">
              <a:avLst/>
            </a:prstGeom>
            <a:noFill/>
            <a:ln w="9525">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baseline="0" noProof="0" dirty="0" smtClean="0">
                  <a:ln>
                    <a:noFill/>
                  </a:ln>
                  <a:effectLst/>
                  <a:uLnTx/>
                  <a:uFillTx/>
                  <a:latin typeface="+mn-ea"/>
                  <a:ea typeface="+mn-ea"/>
                </a:rPr>
                <a:t>Constant</a:t>
              </a:r>
              <a:endParaRPr kumimoji="1" lang="en-US" altLang="zh-CN" sz="1400" b="0" i="0" u="none" strike="noStrike" kern="0" cap="none" spc="0" normalizeH="0" baseline="0" noProof="0" dirty="0" smtClean="0">
                <a:ln>
                  <a:noFill/>
                </a:ln>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baseline="0" noProof="0" dirty="0" smtClean="0">
                  <a:ln>
                    <a:noFill/>
                  </a:ln>
                  <a:effectLst/>
                  <a:uLnTx/>
                  <a:uFillTx/>
                  <a:latin typeface="+mn-ea"/>
                  <a:ea typeface="+mn-ea"/>
                </a:rPr>
                <a:t>Failure</a:t>
              </a:r>
              <a:endParaRPr kumimoji="1" lang="en-US" altLang="zh-CN" sz="1400" b="0" i="0" u="none" strike="noStrike" kern="0" cap="none" spc="0" normalizeH="0" baseline="0" noProof="0" dirty="0" smtClean="0">
                <a:ln>
                  <a:noFill/>
                </a:ln>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baseline="0" noProof="0" dirty="0" smtClean="0">
                  <a:ln>
                    <a:noFill/>
                  </a:ln>
                  <a:effectLst/>
                  <a:uLnTx/>
                  <a:uFillTx/>
                  <a:latin typeface="+mn-ea"/>
                  <a:ea typeface="+mn-ea"/>
                </a:rPr>
                <a:t>Rate</a:t>
              </a:r>
              <a:endParaRPr kumimoji="0" lang="zh-CN" altLang="en-US" sz="1400" b="0" i="0" u="none" strike="noStrike" kern="0" cap="none" spc="0" normalizeH="0" baseline="0" noProof="0" dirty="0" smtClean="0">
                <a:ln>
                  <a:noFill/>
                </a:ln>
                <a:effectLst/>
                <a:uLnTx/>
                <a:uFillTx/>
                <a:latin typeface="+mn-ea"/>
                <a:ea typeface="+mn-ea"/>
              </a:endParaRPr>
            </a:p>
          </p:txBody>
        </p:sp>
        <p:sp>
          <p:nvSpPr>
            <p:cNvPr id="15" name="矩形 38"/>
            <p:cNvSpPr>
              <a:spLocks noChangeArrowheads="1"/>
            </p:cNvSpPr>
            <p:nvPr/>
          </p:nvSpPr>
          <p:spPr bwMode="auto">
            <a:xfrm>
              <a:off x="7997634" y="2600813"/>
              <a:ext cx="553970" cy="455483"/>
            </a:xfrm>
            <a:prstGeom prst="rect">
              <a:avLst/>
            </a:prstGeom>
            <a:noFill/>
            <a:ln w="9525">
              <a:noFill/>
              <a:miter lim="800000"/>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baseline="0" noProof="0" dirty="0" smtClean="0">
                  <a:ln>
                    <a:noFill/>
                  </a:ln>
                  <a:effectLst/>
                  <a:uLnTx/>
                  <a:uFillTx/>
                  <a:latin typeface="+mn-ea"/>
                  <a:ea typeface="+mn-ea"/>
                </a:rPr>
                <a:t>Increasing</a:t>
              </a:r>
              <a:endParaRPr kumimoji="1" lang="en-US" altLang="zh-CN" sz="1400" b="0" i="0" u="none" strike="noStrike" kern="0" cap="none" spc="0" normalizeH="0" baseline="0" noProof="0" dirty="0" smtClean="0">
                <a:ln>
                  <a:noFill/>
                </a:ln>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baseline="0" noProof="0" dirty="0" smtClean="0">
                  <a:ln>
                    <a:noFill/>
                  </a:ln>
                  <a:effectLst/>
                  <a:uLnTx/>
                  <a:uFillTx/>
                  <a:latin typeface="+mn-ea"/>
                  <a:ea typeface="+mn-ea"/>
                </a:rPr>
                <a:t>Failure</a:t>
              </a:r>
              <a:endParaRPr kumimoji="1" lang="en-US" altLang="zh-CN" sz="1400" b="0" i="0" u="none" strike="noStrike" kern="0" cap="none" spc="0" normalizeH="0" baseline="0" noProof="0" dirty="0" smtClean="0">
                <a:ln>
                  <a:noFill/>
                </a:ln>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1" lang="en-US" altLang="zh-CN" sz="1400" b="0" i="0" u="none" strike="noStrike" kern="0" cap="none" spc="0" normalizeH="0" baseline="0" noProof="0" dirty="0" smtClean="0">
                  <a:ln>
                    <a:noFill/>
                  </a:ln>
                  <a:effectLst/>
                  <a:uLnTx/>
                  <a:uFillTx/>
                  <a:latin typeface="+mn-ea"/>
                  <a:ea typeface="+mn-ea"/>
                </a:rPr>
                <a:t>Rate</a:t>
              </a:r>
              <a:endParaRPr kumimoji="0" lang="zh-CN" altLang="en-US" sz="1400" b="0" i="0" u="none" strike="noStrike" kern="0" cap="none" spc="0" normalizeH="0" baseline="0" noProof="0" dirty="0" smtClean="0">
                <a:ln>
                  <a:noFill/>
                </a:ln>
                <a:effectLst/>
                <a:uLnTx/>
                <a:uFillTx/>
                <a:latin typeface="+mn-ea"/>
                <a:ea typeface="+mn-ea"/>
              </a:endParaRPr>
            </a:p>
          </p:txBody>
        </p:sp>
        <p:sp>
          <p:nvSpPr>
            <p:cNvPr id="16" name="矩形 39"/>
            <p:cNvSpPr>
              <a:spLocks noChangeArrowheads="1"/>
            </p:cNvSpPr>
            <p:nvPr/>
          </p:nvSpPr>
          <p:spPr bwMode="auto">
            <a:xfrm>
              <a:off x="6422183" y="3396098"/>
              <a:ext cx="734749" cy="398548"/>
            </a:xfrm>
            <a:prstGeom prst="rect">
              <a:avLst/>
            </a:prstGeom>
            <a:noFill/>
            <a:ln w="9525">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Early “Infant Mortality” Failure</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17" name="矩形 40"/>
            <p:cNvSpPr>
              <a:spLocks noChangeArrowheads="1"/>
            </p:cNvSpPr>
            <p:nvPr/>
          </p:nvSpPr>
          <p:spPr bwMode="auto">
            <a:xfrm>
              <a:off x="7103125" y="3467781"/>
              <a:ext cx="861267" cy="284677"/>
            </a:xfrm>
            <a:prstGeom prst="rect">
              <a:avLst/>
            </a:prstGeom>
            <a:noFill/>
            <a:ln w="9525">
              <a:noFill/>
              <a:miter lim="800000"/>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Constant (Random) </a:t>
              </a:r>
              <a:endParaRPr kumimoji="0" lang="en-US" altLang="zh-CN" sz="1200" b="0" i="0" u="none" strike="noStrike" kern="0" cap="none" spc="0" normalizeH="0" baseline="0" noProof="0" dirty="0" smtClean="0">
                <a:ln>
                  <a:noFill/>
                </a:ln>
                <a:solidFill>
                  <a:prstClr val="black"/>
                </a:solidFill>
                <a:effectLst/>
                <a:uLnTx/>
                <a:uFillTx/>
                <a:latin typeface="+mn-ea"/>
                <a:ea typeface="+mn-ea"/>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Failures</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18" name="矩形 41"/>
            <p:cNvSpPr>
              <a:spLocks noChangeArrowheads="1"/>
            </p:cNvSpPr>
            <p:nvPr/>
          </p:nvSpPr>
          <p:spPr bwMode="auto">
            <a:xfrm rot="16200000">
              <a:off x="5955503" y="3358754"/>
              <a:ext cx="772186" cy="159895"/>
            </a:xfrm>
            <a:prstGeom prst="rect">
              <a:avLst/>
            </a:prstGeom>
            <a:noFill/>
            <a:ln w="9525">
              <a:noFill/>
              <a:miter lim="800000"/>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smtClean="0">
                  <a:ln>
                    <a:noFill/>
                  </a:ln>
                  <a:solidFill>
                    <a:prstClr val="black"/>
                  </a:solidFill>
                  <a:effectLst/>
                  <a:uLnTx/>
                  <a:uFillTx/>
                  <a:latin typeface="+mn-ea"/>
                  <a:ea typeface="+mn-ea"/>
                </a:rPr>
                <a:t>Failure Rate</a:t>
              </a:r>
              <a:endParaRPr kumimoji="0" lang="en-US" altLang="zh-CN" sz="1400" b="1" i="0" u="none" strike="noStrike" kern="0" cap="none" spc="0" normalizeH="0" baseline="0" noProof="0" dirty="0" smtClean="0">
                <a:ln>
                  <a:noFill/>
                </a:ln>
                <a:solidFill>
                  <a:prstClr val="black"/>
                </a:solidFill>
                <a:effectLst/>
                <a:uLnTx/>
                <a:uFillTx/>
                <a:latin typeface="+mn-ea"/>
                <a:ea typeface="+mn-ea"/>
              </a:endParaRPr>
            </a:p>
          </p:txBody>
        </p:sp>
        <p:sp>
          <p:nvSpPr>
            <p:cNvPr id="19" name="矩形 42"/>
            <p:cNvSpPr>
              <a:spLocks noChangeArrowheads="1"/>
            </p:cNvSpPr>
            <p:nvPr/>
          </p:nvSpPr>
          <p:spPr bwMode="auto">
            <a:xfrm>
              <a:off x="7382583" y="4215727"/>
              <a:ext cx="327451" cy="189785"/>
            </a:xfrm>
            <a:prstGeom prst="rect">
              <a:avLst/>
            </a:prstGeom>
            <a:noFill/>
            <a:ln w="9525">
              <a:noFill/>
              <a:miter lim="800000"/>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smtClean="0">
                  <a:ln>
                    <a:noFill/>
                  </a:ln>
                  <a:solidFill>
                    <a:prstClr val="black"/>
                  </a:solidFill>
                  <a:effectLst/>
                  <a:uLnTx/>
                  <a:uFillTx/>
                  <a:latin typeface="+mn-ea"/>
                  <a:ea typeface="+mn-ea"/>
                </a:rPr>
                <a:t>Time</a:t>
              </a:r>
              <a:endParaRPr kumimoji="0" lang="en-US" altLang="zh-CN" sz="1400" b="1" i="0" u="none" strike="noStrike" kern="0" cap="none" spc="0" normalizeH="0" baseline="0" noProof="0" dirty="0" smtClean="0">
                <a:ln>
                  <a:noFill/>
                </a:ln>
                <a:solidFill>
                  <a:prstClr val="black"/>
                </a:solidFill>
                <a:effectLst/>
                <a:uLnTx/>
                <a:uFillTx/>
                <a:latin typeface="+mn-ea"/>
                <a:ea typeface="+mn-ea"/>
              </a:endParaRPr>
            </a:p>
          </p:txBody>
        </p:sp>
        <p:sp>
          <p:nvSpPr>
            <p:cNvPr id="20" name="矩形 43"/>
            <p:cNvSpPr>
              <a:spLocks noChangeArrowheads="1"/>
            </p:cNvSpPr>
            <p:nvPr/>
          </p:nvSpPr>
          <p:spPr bwMode="auto">
            <a:xfrm>
              <a:off x="7051493" y="3235147"/>
              <a:ext cx="971195" cy="170806"/>
            </a:xfrm>
            <a:prstGeom prst="rect">
              <a:avLst/>
            </a:prstGeom>
            <a:noFill/>
            <a:ln w="9525">
              <a:noFill/>
              <a:miter lim="800000"/>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Observed Failures Rate</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21" name="直接连接符 44"/>
            <p:cNvCxnSpPr>
              <a:cxnSpLocks noChangeShapeType="1"/>
            </p:cNvCxnSpPr>
            <p:nvPr/>
          </p:nvCxnSpPr>
          <p:spPr bwMode="auto">
            <a:xfrm>
              <a:off x="6464425" y="3809969"/>
              <a:ext cx="2110876" cy="0"/>
            </a:xfrm>
            <a:prstGeom prst="line">
              <a:avLst/>
            </a:prstGeom>
            <a:noFill/>
            <a:ln w="25400" algn="ctr">
              <a:solidFill>
                <a:srgbClr val="00B050"/>
              </a:solidFill>
              <a:round/>
            </a:ln>
          </p:spPr>
        </p:cxnSp>
        <p:sp>
          <p:nvSpPr>
            <p:cNvPr id="22" name="矩形 31"/>
            <p:cNvSpPr>
              <a:spLocks noChangeArrowheads="1"/>
            </p:cNvSpPr>
            <p:nvPr/>
          </p:nvSpPr>
          <p:spPr bwMode="auto">
            <a:xfrm>
              <a:off x="8006172" y="3444790"/>
              <a:ext cx="714741" cy="284677"/>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Wear Out Failures</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grpSp>
      <p:sp>
        <p:nvSpPr>
          <p:cNvPr id="30" name="文本框 10"/>
          <p:cNvSpPr txBox="1">
            <a:spLocks noChangeArrowheads="1"/>
          </p:cNvSpPr>
          <p:nvPr/>
        </p:nvSpPr>
        <p:spPr bwMode="auto">
          <a:xfrm>
            <a:off x="7794056" y="4779776"/>
            <a:ext cx="2127250" cy="315471"/>
          </a:xfrm>
          <a:prstGeom prst="rect">
            <a:avLst/>
          </a:prstGeom>
          <a:noFill/>
          <a:ln w="9525">
            <a:noFill/>
            <a:miter lim="800000"/>
          </a:ln>
        </p:spPr>
        <p:txBody>
          <a:bodyPr lIns="68580" tIns="34290" rIns="68580" bIns="34290">
            <a:spAutoFit/>
          </a:bodyPr>
          <a:lstStyle/>
          <a:p>
            <a:pPr algn="ctr" defTabSz="914400" fontAlgn="base">
              <a:spcBef>
                <a:spcPct val="0"/>
              </a:spcBef>
              <a:spcAft>
                <a:spcPct val="0"/>
              </a:spcAft>
            </a:pPr>
            <a:r>
              <a:rPr lang="zh-CN" altLang="en-US" sz="1600" b="1" dirty="0">
                <a:latin typeface="+mn-ea"/>
                <a:ea typeface="+mn-ea"/>
              </a:rPr>
              <a:t>冗余热插拔</a:t>
            </a:r>
            <a:endParaRPr lang="zh-CN" altLang="en-US" sz="1600" b="1" dirty="0">
              <a:latin typeface="+mn-ea"/>
              <a:ea typeface="+mn-ea"/>
            </a:endParaRPr>
          </a:p>
        </p:txBody>
      </p:sp>
      <p:sp>
        <p:nvSpPr>
          <p:cNvPr id="31" name="TextBox 338"/>
          <p:cNvSpPr txBox="1">
            <a:spLocks noChangeArrowheads="1"/>
          </p:cNvSpPr>
          <p:nvPr/>
        </p:nvSpPr>
        <p:spPr bwMode="auto">
          <a:xfrm>
            <a:off x="6882991" y="5165101"/>
            <a:ext cx="4946152" cy="830997"/>
          </a:xfrm>
          <a:prstGeom prst="rect">
            <a:avLst/>
          </a:prstGeom>
          <a:noFill/>
          <a:ln w="9525">
            <a:noFill/>
            <a:miter lim="800000"/>
          </a:ln>
        </p:spPr>
        <p:txBody>
          <a:bodyPr wrap="square">
            <a:spAutoFit/>
          </a:bodyPr>
          <a:lstStyle/>
          <a:p>
            <a:pPr marL="0" lvl="1" indent="174625" defTabSz="876300" fontAlgn="base">
              <a:lnSpc>
                <a:spcPct val="150000"/>
              </a:lnSpc>
              <a:spcBef>
                <a:spcPct val="0"/>
              </a:spcBef>
              <a:spcAft>
                <a:spcPct val="0"/>
              </a:spcAft>
              <a:buSzPct val="100000"/>
              <a:buFont typeface="Arial" panose="020B0604020202020204" pitchFamily="34" charset="0"/>
              <a:buChar char="•"/>
            </a:pPr>
            <a:r>
              <a:rPr lang="en-US" altLang="zh-CN" sz="1600" dirty="0" smtClean="0">
                <a:latin typeface="+mn-ea"/>
                <a:ea typeface="+mn-ea"/>
              </a:rPr>
              <a:t>PSU/FAN</a:t>
            </a:r>
            <a:r>
              <a:rPr lang="zh-CN" altLang="en-US" sz="1600" dirty="0" smtClean="0">
                <a:latin typeface="+mn-ea"/>
                <a:ea typeface="+mn-ea"/>
              </a:rPr>
              <a:t>等易</a:t>
            </a:r>
            <a:r>
              <a:rPr lang="zh-CN" altLang="en-US" sz="1600" dirty="0">
                <a:latin typeface="+mn-ea"/>
                <a:ea typeface="+mn-ea"/>
              </a:rPr>
              <a:t>损部件冗余设计</a:t>
            </a:r>
            <a:endParaRPr lang="en-US" altLang="zh-CN" sz="1600" dirty="0">
              <a:latin typeface="+mn-ea"/>
              <a:ea typeface="+mn-ea"/>
            </a:endParaRPr>
          </a:p>
          <a:p>
            <a:pPr marL="0" lvl="1" indent="174625" defTabSz="876300" fontAlgn="base">
              <a:lnSpc>
                <a:spcPct val="150000"/>
              </a:lnSpc>
              <a:spcBef>
                <a:spcPct val="0"/>
              </a:spcBef>
              <a:spcAft>
                <a:spcPct val="0"/>
              </a:spcAft>
              <a:buSzPct val="100000"/>
              <a:buFont typeface="Arial" panose="020B0604020202020204" pitchFamily="34" charset="0"/>
              <a:buChar char="•"/>
            </a:pPr>
            <a:r>
              <a:rPr lang="en-US" altLang="zh-CN" sz="1600" dirty="0" smtClean="0">
                <a:latin typeface="+mn-ea"/>
                <a:ea typeface="+mn-ea"/>
              </a:rPr>
              <a:t>PCIe</a:t>
            </a:r>
            <a:r>
              <a:rPr lang="zh-CN" altLang="en-US" sz="1600" dirty="0" smtClean="0">
                <a:latin typeface="+mn-ea"/>
                <a:ea typeface="+mn-ea"/>
              </a:rPr>
              <a:t>部件</a:t>
            </a:r>
            <a:r>
              <a:rPr lang="zh-CN" altLang="en-US" sz="1600" dirty="0">
                <a:latin typeface="+mn-ea"/>
                <a:ea typeface="+mn-ea"/>
              </a:rPr>
              <a:t>支持热插</a:t>
            </a:r>
            <a:r>
              <a:rPr lang="zh-CN" altLang="en-US" sz="1600" dirty="0" smtClean="0">
                <a:latin typeface="+mn-ea"/>
                <a:ea typeface="+mn-ea"/>
              </a:rPr>
              <a:t>拔</a:t>
            </a:r>
            <a:r>
              <a:rPr lang="en-US" altLang="zh-CN" sz="1600" dirty="0" smtClean="0">
                <a:latin typeface="+mn-ea"/>
                <a:ea typeface="+mn-ea"/>
              </a:rPr>
              <a:t>(</a:t>
            </a:r>
            <a:r>
              <a:rPr lang="zh-CN" altLang="en-US" sz="1600" dirty="0" smtClean="0">
                <a:latin typeface="+mn-ea"/>
                <a:ea typeface="+mn-ea"/>
              </a:rPr>
              <a:t>部分机型</a:t>
            </a:r>
            <a:r>
              <a:rPr lang="en-US" altLang="zh-CN" sz="1600" dirty="0" smtClean="0">
                <a:latin typeface="+mn-ea"/>
                <a:ea typeface="+mn-ea"/>
              </a:rPr>
              <a:t>)</a:t>
            </a:r>
            <a:endParaRPr lang="en-US" altLang="zh-CN" sz="1600" dirty="0">
              <a:latin typeface="+mn-ea"/>
              <a:ea typeface="+mn-ea"/>
            </a:endParaRPr>
          </a:p>
        </p:txBody>
      </p:sp>
      <p:grpSp>
        <p:nvGrpSpPr>
          <p:cNvPr id="32" name="组合 31"/>
          <p:cNvGrpSpPr/>
          <p:nvPr/>
        </p:nvGrpSpPr>
        <p:grpSpPr>
          <a:xfrm>
            <a:off x="6822598" y="1862354"/>
            <a:ext cx="3800010" cy="2465062"/>
            <a:chOff x="6975003" y="1876209"/>
            <a:chExt cx="3800010" cy="2465062"/>
          </a:xfrm>
        </p:grpSpPr>
        <p:grpSp>
          <p:nvGrpSpPr>
            <p:cNvPr id="33" name="组合 58"/>
            <p:cNvGrpSpPr/>
            <p:nvPr/>
          </p:nvGrpSpPr>
          <p:grpSpPr bwMode="auto">
            <a:xfrm>
              <a:off x="8801270" y="1876209"/>
              <a:ext cx="1973743" cy="2465062"/>
              <a:chOff x="7396976" y="2628900"/>
              <a:chExt cx="1188617" cy="1808007"/>
            </a:xfrm>
          </p:grpSpPr>
          <p:pic>
            <p:nvPicPr>
              <p:cNvPr id="35" name="Picture 56" descr="E:\Onebox\服务器\HC&amp;V5上市\HC振动展台\图片\风扇2_透明.png"/>
              <p:cNvPicPr>
                <a:picLocks noChangeAspect="1" noChangeArrowheads="1"/>
              </p:cNvPicPr>
              <p:nvPr/>
            </p:nvPicPr>
            <p:blipFill>
              <a:blip r:embed="rId1" cstate="print"/>
              <a:srcRect/>
              <a:stretch>
                <a:fillRect/>
              </a:stretch>
            </p:blipFill>
            <p:spPr bwMode="auto">
              <a:xfrm>
                <a:off x="8079828" y="2628900"/>
                <a:ext cx="505765" cy="900000"/>
              </a:xfrm>
              <a:prstGeom prst="rect">
                <a:avLst/>
              </a:prstGeom>
              <a:noFill/>
              <a:ln w="9525">
                <a:noFill/>
                <a:miter lim="800000"/>
                <a:headEnd/>
                <a:tailEnd/>
              </a:ln>
            </p:spPr>
          </p:pic>
          <p:pic>
            <p:nvPicPr>
              <p:cNvPr id="36" name="Picture 57" descr="E:\Onebox\服务器\HC&amp;V5上市\HC振动展台\图片\电源_透明.png"/>
              <p:cNvPicPr>
                <a:picLocks noChangeAspect="1" noChangeArrowheads="1"/>
              </p:cNvPicPr>
              <p:nvPr/>
            </p:nvPicPr>
            <p:blipFill>
              <a:blip r:embed="rId2" cstate="print"/>
              <a:srcRect/>
              <a:stretch>
                <a:fillRect/>
              </a:stretch>
            </p:blipFill>
            <p:spPr bwMode="auto">
              <a:xfrm>
                <a:off x="7396976" y="3831690"/>
                <a:ext cx="720000" cy="605217"/>
              </a:xfrm>
              <a:prstGeom prst="rect">
                <a:avLst/>
              </a:prstGeom>
              <a:noFill/>
              <a:ln w="9525">
                <a:noFill/>
                <a:miter lim="800000"/>
                <a:headEnd/>
                <a:tailEnd/>
              </a:ln>
            </p:spPr>
          </p:pic>
        </p:grpSp>
        <p:pic>
          <p:nvPicPr>
            <p:cNvPr id="34" name="Picture 58" descr="E:\Onebox\服务器\HC&amp;V5上市\HC振动展台\图片\热插拔_透明.png"/>
            <p:cNvPicPr>
              <a:picLocks noChangeAspect="1" noChangeArrowheads="1"/>
            </p:cNvPicPr>
            <p:nvPr/>
          </p:nvPicPr>
          <p:blipFill>
            <a:blip r:embed="rId3" cstate="print"/>
            <a:srcRect/>
            <a:stretch>
              <a:fillRect/>
            </a:stretch>
          </p:blipFill>
          <p:spPr bwMode="auto">
            <a:xfrm>
              <a:off x="6975003" y="1886557"/>
              <a:ext cx="2501506" cy="155951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1219200" fontAlgn="auto">
              <a:spcAft>
                <a:spcPts val="0"/>
              </a:spcAft>
            </a:pPr>
            <a:r>
              <a:rPr lang="zh-CN" altLang="en-US" dirty="0">
                <a:solidFill>
                  <a:prstClr val="black"/>
                </a:solidFill>
              </a:rPr>
              <a:t>高可靠设计：服务器三重抗振提升质量</a:t>
            </a:r>
            <a:endParaRPr lang="zh-CN" altLang="en-US" dirty="0">
              <a:solidFill>
                <a:prstClr val="black"/>
              </a:solidFill>
            </a:endParaRPr>
          </a:p>
        </p:txBody>
      </p:sp>
      <p:pic>
        <p:nvPicPr>
          <p:cNvPr id="37" name="Picture 3"/>
          <p:cNvPicPr>
            <a:picLocks noChangeAspect="1" noChangeArrowheads="1"/>
          </p:cNvPicPr>
          <p:nvPr/>
        </p:nvPicPr>
        <p:blipFill>
          <a:blip r:embed="rId1" cstate="print"/>
          <a:srcRect/>
          <a:stretch>
            <a:fillRect/>
          </a:stretch>
        </p:blipFill>
        <p:spPr bwMode="auto">
          <a:xfrm>
            <a:off x="5205876" y="3980291"/>
            <a:ext cx="1166317" cy="1162794"/>
          </a:xfrm>
          <a:prstGeom prst="ellipse">
            <a:avLst/>
          </a:prstGeom>
          <a:noFill/>
          <a:ln w="9525">
            <a:noFill/>
            <a:miter lim="800000"/>
            <a:headEnd/>
            <a:tailEnd/>
          </a:ln>
        </p:spPr>
      </p:pic>
      <p:sp>
        <p:nvSpPr>
          <p:cNvPr id="38" name="Line 36"/>
          <p:cNvSpPr>
            <a:spLocks noChangeShapeType="1"/>
          </p:cNvSpPr>
          <p:nvPr/>
        </p:nvSpPr>
        <p:spPr bwMode="auto">
          <a:xfrm flipH="1">
            <a:off x="1860265" y="2919376"/>
            <a:ext cx="3600868" cy="863959"/>
          </a:xfrm>
          <a:prstGeom prst="line">
            <a:avLst/>
          </a:prstGeom>
          <a:noFill/>
          <a:ln w="3175">
            <a:solidFill>
              <a:sysClr val="windowText" lastClr="000000"/>
            </a:solidFill>
            <a:prstDash val="dash"/>
            <a:round/>
          </a:ln>
          <a:effectLst/>
        </p:spPr>
        <p:txBody>
          <a:bodyPr lIns="91429" tIns="45715" rIns="91429" bIns="45715"/>
          <a:lstStyle/>
          <a:p>
            <a:pPr fontAlgn="base">
              <a:defRPr/>
            </a:pPr>
            <a:endParaRPr lang="zh-CN" altLang="en-US" sz="1800" kern="0">
              <a:latin typeface="+mn-ea"/>
              <a:ea typeface="+mn-ea"/>
            </a:endParaRPr>
          </a:p>
        </p:txBody>
      </p:sp>
      <p:sp>
        <p:nvSpPr>
          <p:cNvPr id="39" name="Line 36"/>
          <p:cNvSpPr>
            <a:spLocks noChangeShapeType="1"/>
          </p:cNvSpPr>
          <p:nvPr/>
        </p:nvSpPr>
        <p:spPr bwMode="auto">
          <a:xfrm flipH="1" flipV="1">
            <a:off x="1860263" y="3783331"/>
            <a:ext cx="3092401" cy="639168"/>
          </a:xfrm>
          <a:prstGeom prst="line">
            <a:avLst/>
          </a:prstGeom>
          <a:noFill/>
          <a:ln w="3175">
            <a:solidFill>
              <a:sysClr val="windowText" lastClr="000000"/>
            </a:solidFill>
            <a:prstDash val="dash"/>
            <a:round/>
          </a:ln>
          <a:effectLst/>
        </p:spPr>
        <p:txBody>
          <a:bodyPr lIns="91429" tIns="45715" rIns="91429" bIns="45715"/>
          <a:lstStyle/>
          <a:p>
            <a:pPr fontAlgn="base">
              <a:defRPr/>
            </a:pPr>
            <a:endParaRPr lang="zh-CN" altLang="en-US" sz="1800" kern="0">
              <a:latin typeface="+mn-ea"/>
              <a:ea typeface="+mn-ea"/>
            </a:endParaRPr>
          </a:p>
        </p:txBody>
      </p:sp>
      <p:sp>
        <p:nvSpPr>
          <p:cNvPr id="40" name="Line 36"/>
          <p:cNvSpPr>
            <a:spLocks noChangeShapeType="1"/>
          </p:cNvSpPr>
          <p:nvPr/>
        </p:nvSpPr>
        <p:spPr bwMode="auto">
          <a:xfrm flipV="1">
            <a:off x="1878194" y="3783335"/>
            <a:ext cx="0" cy="1205861"/>
          </a:xfrm>
          <a:prstGeom prst="line">
            <a:avLst/>
          </a:prstGeom>
          <a:noFill/>
          <a:ln w="3175">
            <a:solidFill>
              <a:sysClr val="windowText" lastClr="000000"/>
            </a:solidFill>
            <a:prstDash val="dash"/>
            <a:round/>
          </a:ln>
          <a:effectLst/>
        </p:spPr>
        <p:txBody>
          <a:bodyPr lIns="91429" tIns="45715" rIns="91429" bIns="45715"/>
          <a:lstStyle/>
          <a:p>
            <a:pPr fontAlgn="base">
              <a:defRPr/>
            </a:pPr>
            <a:endParaRPr lang="zh-CN" altLang="en-US" sz="1800" kern="0">
              <a:latin typeface="+mn-ea"/>
              <a:ea typeface="+mn-ea"/>
            </a:endParaRPr>
          </a:p>
        </p:txBody>
      </p:sp>
      <p:sp>
        <p:nvSpPr>
          <p:cNvPr id="41" name="Donut 4"/>
          <p:cNvSpPr/>
          <p:nvPr/>
        </p:nvSpPr>
        <p:spPr>
          <a:xfrm>
            <a:off x="1145939" y="2859842"/>
            <a:ext cx="1440187" cy="1439771"/>
          </a:xfrm>
          <a:prstGeom prst="donut">
            <a:avLst>
              <a:gd name="adj" fmla="val 3238"/>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12" tIns="45706" rIns="91412" bIns="45706" numCol="1" spcCol="0" rtlCol="0" fromWordArt="0" anchor="ctr" anchorCtr="0" forceAA="0" compatLnSpc="1">
            <a:noAutofit/>
          </a:bodyPr>
          <a:lstStyle/>
          <a:p>
            <a:pPr algn="ctr" fontAlgn="base">
              <a:defRPr/>
            </a:pPr>
            <a:endParaRPr lang="en-US" sz="1800" kern="0" dirty="0">
              <a:latin typeface="+mn-ea"/>
              <a:ea typeface="+mn-ea"/>
            </a:endParaRPr>
          </a:p>
        </p:txBody>
      </p:sp>
      <p:sp>
        <p:nvSpPr>
          <p:cNvPr id="42" name="TextBox 54"/>
          <p:cNvSpPr txBox="1"/>
          <p:nvPr/>
        </p:nvSpPr>
        <p:spPr>
          <a:xfrm>
            <a:off x="726953" y="2143779"/>
            <a:ext cx="2357607" cy="476512"/>
          </a:xfrm>
          <a:prstGeom prst="rect">
            <a:avLst/>
          </a:prstGeom>
          <a:noFill/>
        </p:spPr>
        <p:txBody>
          <a:bodyPr wrap="square" lIns="91412" tIns="45706" rIns="91412" bIns="45706" rtlCol="0" anchor="ctr">
            <a:spAutoFit/>
          </a:bodyPr>
          <a:lstStyle/>
          <a:p>
            <a:pPr algn="ctr" fontAlgn="base">
              <a:lnSpc>
                <a:spcPct val="140000"/>
              </a:lnSpc>
            </a:pPr>
            <a:r>
              <a:rPr lang="en-US" altLang="en-US" sz="2000" b="1" dirty="0">
                <a:latin typeface="+mn-ea"/>
                <a:ea typeface="+mn-ea"/>
                <a:sym typeface="Arial" panose="020B0604020202020204" pitchFamily="34" charset="0"/>
              </a:rPr>
              <a:t>6.25</a:t>
            </a:r>
            <a:r>
              <a:rPr lang="en-US" altLang="zh-CN" sz="2000" b="1" dirty="0" smtClean="0">
                <a:latin typeface="+mn-ea"/>
                <a:ea typeface="+mn-ea"/>
                <a:sym typeface="Arial" panose="020B0604020202020204" pitchFamily="34" charset="0"/>
              </a:rPr>
              <a:t>%</a:t>
            </a:r>
            <a:endParaRPr lang="en-US" altLang="en-US" sz="2000" b="1" dirty="0">
              <a:latin typeface="+mn-ea"/>
              <a:ea typeface="+mn-ea"/>
              <a:sym typeface="Arial" panose="020B0604020202020204" pitchFamily="34" charset="0"/>
            </a:endParaRPr>
          </a:p>
        </p:txBody>
      </p:sp>
      <p:sp>
        <p:nvSpPr>
          <p:cNvPr id="43" name="TextBox 55"/>
          <p:cNvSpPr txBox="1"/>
          <p:nvPr/>
        </p:nvSpPr>
        <p:spPr>
          <a:xfrm>
            <a:off x="936946" y="2530989"/>
            <a:ext cx="1937621" cy="399505"/>
          </a:xfrm>
          <a:prstGeom prst="rect">
            <a:avLst/>
          </a:prstGeom>
          <a:noFill/>
        </p:spPr>
        <p:txBody>
          <a:bodyPr wrap="square" lIns="91412" tIns="45706" rIns="91412" bIns="45706" rtlCol="0">
            <a:spAutoFit/>
          </a:bodyPr>
          <a:lstStyle/>
          <a:p>
            <a:pPr algn="ctr" fontAlgn="base">
              <a:lnSpc>
                <a:spcPct val="140000"/>
              </a:lnSpc>
            </a:pPr>
            <a:r>
              <a:rPr lang="zh-CN" altLang="en-US" sz="1600" dirty="0">
                <a:latin typeface="+mn-ea"/>
                <a:ea typeface="+mn-ea"/>
                <a:sym typeface="Arial" panose="020B0604020202020204" pitchFamily="34" charset="0"/>
              </a:rPr>
              <a:t>服务器硬盘故障率</a:t>
            </a:r>
            <a:endParaRPr lang="en-US" altLang="en-US" sz="1600" dirty="0">
              <a:latin typeface="+mn-ea"/>
              <a:ea typeface="+mn-ea"/>
              <a:sym typeface="Arial" panose="020B0604020202020204" pitchFamily="34" charset="0"/>
            </a:endParaRPr>
          </a:p>
        </p:txBody>
      </p:sp>
      <p:pic>
        <p:nvPicPr>
          <p:cNvPr id="44" name="Picture 3"/>
          <p:cNvPicPr>
            <a:picLocks noChangeAspect="1" noChangeArrowheads="1"/>
          </p:cNvPicPr>
          <p:nvPr/>
        </p:nvPicPr>
        <p:blipFill>
          <a:blip r:embed="rId2" cstate="print"/>
          <a:srcRect/>
          <a:stretch>
            <a:fillRect/>
          </a:stretch>
        </p:blipFill>
        <p:spPr bwMode="auto">
          <a:xfrm>
            <a:off x="1307135" y="3026290"/>
            <a:ext cx="1232321" cy="1231964"/>
          </a:xfrm>
          <a:prstGeom prst="ellipse">
            <a:avLst/>
          </a:prstGeom>
          <a:noFill/>
          <a:ln w="9525">
            <a:noFill/>
            <a:miter lim="800000"/>
            <a:headEnd/>
            <a:tailEnd/>
          </a:ln>
        </p:spPr>
      </p:pic>
      <p:sp>
        <p:nvSpPr>
          <p:cNvPr id="45" name="AutoShape 55"/>
          <p:cNvSpPr/>
          <p:nvPr/>
        </p:nvSpPr>
        <p:spPr bwMode="auto">
          <a:xfrm>
            <a:off x="4813017" y="4200693"/>
            <a:ext cx="360047" cy="359942"/>
          </a:xfrm>
          <a:custGeom>
            <a:avLst/>
            <a:gdLst>
              <a:gd name="T0" fmla="*/ 0 w 21600"/>
              <a:gd name="T1" fmla="*/ 288925 h 21600"/>
              <a:gd name="T2" fmla="*/ 288925 w 21600"/>
              <a:gd name="T3" fmla="*/ 0 h 21600"/>
              <a:gd name="T4" fmla="*/ 577850 w 21600"/>
              <a:gd name="T5" fmla="*/ 288925 h 21600"/>
              <a:gd name="T6" fmla="*/ 288925 w 21600"/>
              <a:gd name="T7" fmla="*/ 577850 h 21600"/>
              <a:gd name="T8" fmla="*/ 0 w 21600"/>
              <a:gd name="T9" fmla="*/ 288925 h 21600"/>
              <a:gd name="T10" fmla="*/ 144463 w 21600"/>
              <a:gd name="T11" fmla="*/ 288925 h 21600"/>
              <a:gd name="T12" fmla="*/ 288925 w 21600"/>
              <a:gd name="T13" fmla="*/ 433388 h 21600"/>
              <a:gd name="T14" fmla="*/ 433388 w 21600"/>
              <a:gd name="T15" fmla="*/ 288925 h 21600"/>
              <a:gd name="T16" fmla="*/ 288925 w 21600"/>
              <a:gd name="T17" fmla="*/ 144463 h 21600"/>
              <a:gd name="T18" fmla="*/ 144463 w 21600"/>
              <a:gd name="T19" fmla="*/ 288925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ysClr val="window" lastClr="FFFFFF">
              <a:lumMod val="50000"/>
              <a:alpha val="30000"/>
            </a:sysClr>
          </a:solidFill>
          <a:ln w="9525">
            <a:noFill/>
            <a:round/>
          </a:ln>
        </p:spPr>
        <p:txBody>
          <a:bodyPr lIns="91429" tIns="45715" rIns="91429" bIns="45715" anchor="ctr"/>
          <a:lstStyle/>
          <a:p>
            <a:pPr fontAlgn="base">
              <a:defRPr/>
            </a:pPr>
            <a:endParaRPr lang="zh-CN" altLang="en-US" sz="1800" kern="0">
              <a:latin typeface="+mn-ea"/>
              <a:ea typeface="+mn-ea"/>
            </a:endParaRPr>
          </a:p>
        </p:txBody>
      </p:sp>
      <p:sp>
        <p:nvSpPr>
          <p:cNvPr id="46" name="AutoShape 55"/>
          <p:cNvSpPr/>
          <p:nvPr/>
        </p:nvSpPr>
        <p:spPr bwMode="auto">
          <a:xfrm>
            <a:off x="1770180" y="4910337"/>
            <a:ext cx="216029" cy="215966"/>
          </a:xfrm>
          <a:custGeom>
            <a:avLst/>
            <a:gdLst>
              <a:gd name="T0" fmla="*/ 0 w 21600"/>
              <a:gd name="T1" fmla="*/ 288925 h 21600"/>
              <a:gd name="T2" fmla="*/ 288925 w 21600"/>
              <a:gd name="T3" fmla="*/ 0 h 21600"/>
              <a:gd name="T4" fmla="*/ 577850 w 21600"/>
              <a:gd name="T5" fmla="*/ 288925 h 21600"/>
              <a:gd name="T6" fmla="*/ 288925 w 21600"/>
              <a:gd name="T7" fmla="*/ 577850 h 21600"/>
              <a:gd name="T8" fmla="*/ 0 w 21600"/>
              <a:gd name="T9" fmla="*/ 288925 h 21600"/>
              <a:gd name="T10" fmla="*/ 144463 w 21600"/>
              <a:gd name="T11" fmla="*/ 288925 h 21600"/>
              <a:gd name="T12" fmla="*/ 288925 w 21600"/>
              <a:gd name="T13" fmla="*/ 433388 h 21600"/>
              <a:gd name="T14" fmla="*/ 433388 w 21600"/>
              <a:gd name="T15" fmla="*/ 288925 h 21600"/>
              <a:gd name="T16" fmla="*/ 288925 w 21600"/>
              <a:gd name="T17" fmla="*/ 144463 h 21600"/>
              <a:gd name="T18" fmla="*/ 144463 w 21600"/>
              <a:gd name="T19" fmla="*/ 288925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ysClr val="window" lastClr="FFFFFF">
              <a:lumMod val="50000"/>
              <a:alpha val="30000"/>
            </a:sysClr>
          </a:solidFill>
          <a:ln w="9525">
            <a:noFill/>
            <a:round/>
          </a:ln>
        </p:spPr>
        <p:txBody>
          <a:bodyPr lIns="91429" tIns="45715" rIns="91429" bIns="45715" anchor="ctr"/>
          <a:lstStyle/>
          <a:p>
            <a:pPr fontAlgn="base">
              <a:defRPr/>
            </a:pPr>
            <a:endParaRPr lang="zh-CN" altLang="en-US" sz="1800" kern="0">
              <a:latin typeface="+mn-ea"/>
              <a:ea typeface="+mn-ea"/>
            </a:endParaRPr>
          </a:p>
        </p:txBody>
      </p:sp>
      <p:pic>
        <p:nvPicPr>
          <p:cNvPr id="47" name="Picture 2" descr="C:\Users\w00130581\Desktop\1111_副本.png"/>
          <p:cNvPicPr>
            <a:picLocks noChangeAspect="1" noChangeArrowheads="1"/>
          </p:cNvPicPr>
          <p:nvPr/>
        </p:nvPicPr>
        <p:blipFill>
          <a:blip r:embed="rId3" cstate="print"/>
          <a:srcRect/>
          <a:stretch>
            <a:fillRect/>
          </a:stretch>
        </p:blipFill>
        <p:spPr bwMode="auto">
          <a:xfrm>
            <a:off x="6010594" y="2263883"/>
            <a:ext cx="1204373" cy="1204025"/>
          </a:xfrm>
          <a:prstGeom prst="rect">
            <a:avLst/>
          </a:prstGeom>
          <a:noFill/>
        </p:spPr>
      </p:pic>
      <p:sp>
        <p:nvSpPr>
          <p:cNvPr id="48" name="椭圆 47"/>
          <p:cNvSpPr/>
          <p:nvPr/>
        </p:nvSpPr>
        <p:spPr>
          <a:xfrm>
            <a:off x="6646850" y="2507501"/>
            <a:ext cx="60966" cy="60949"/>
          </a:xfrm>
          <a:prstGeom prst="ellipse">
            <a:avLst/>
          </a:prstGeom>
          <a:solidFill>
            <a:sysClr val="window" lastClr="FFFFFF"/>
          </a:solidFill>
          <a:ln w="25400" cap="flat" cmpd="sng" algn="ctr">
            <a:noFill/>
            <a:prstDash val="solid"/>
          </a:ln>
          <a:effectLst/>
        </p:spPr>
        <p:txBody>
          <a:bodyPr lIns="91412" tIns="45706" rIns="91412" bIns="45706" rtlCol="0" anchor="ctr"/>
          <a:lstStyle/>
          <a:p>
            <a:pPr algn="ctr" fontAlgn="base">
              <a:defRPr/>
            </a:pPr>
            <a:endParaRPr lang="zh-CN" altLang="en-US" sz="1800" kern="0">
              <a:latin typeface="+mn-ea"/>
              <a:ea typeface="+mn-ea"/>
            </a:endParaRPr>
          </a:p>
        </p:txBody>
      </p:sp>
      <p:sp>
        <p:nvSpPr>
          <p:cNvPr id="49" name="椭圆 48"/>
          <p:cNvSpPr/>
          <p:nvPr/>
        </p:nvSpPr>
        <p:spPr>
          <a:xfrm>
            <a:off x="6646850" y="3075752"/>
            <a:ext cx="60966" cy="60949"/>
          </a:xfrm>
          <a:prstGeom prst="ellipse">
            <a:avLst/>
          </a:prstGeom>
          <a:solidFill>
            <a:sysClr val="window" lastClr="FFFFFF"/>
          </a:solidFill>
          <a:ln w="25400" cap="flat" cmpd="sng" algn="ctr">
            <a:noFill/>
            <a:prstDash val="solid"/>
          </a:ln>
          <a:effectLst/>
        </p:spPr>
        <p:txBody>
          <a:bodyPr lIns="91412" tIns="45706" rIns="91412" bIns="45706" rtlCol="0" anchor="ctr"/>
          <a:lstStyle/>
          <a:p>
            <a:pPr algn="ctr" fontAlgn="base">
              <a:defRPr/>
            </a:pPr>
            <a:endParaRPr lang="zh-CN" altLang="en-US" sz="1800" kern="0">
              <a:latin typeface="+mn-ea"/>
              <a:ea typeface="+mn-ea"/>
            </a:endParaRPr>
          </a:p>
        </p:txBody>
      </p:sp>
      <p:cxnSp>
        <p:nvCxnSpPr>
          <p:cNvPr id="50" name="Straight Connector 55"/>
          <p:cNvCxnSpPr>
            <a:cxnSpLocks noChangeShapeType="1"/>
            <a:stCxn id="49" idx="6"/>
          </p:cNvCxnSpPr>
          <p:nvPr/>
        </p:nvCxnSpPr>
        <p:spPr bwMode="auto">
          <a:xfrm flipV="1">
            <a:off x="6707816" y="2838325"/>
            <a:ext cx="970907" cy="267901"/>
          </a:xfrm>
          <a:prstGeom prst="line">
            <a:avLst/>
          </a:prstGeom>
          <a:noFill/>
          <a:ln w="6350">
            <a:solidFill>
              <a:srgbClr val="FF0000"/>
            </a:solidFill>
            <a:prstDash val="dash"/>
            <a:round/>
            <a:tailEnd type="oval" w="med" len="med"/>
          </a:ln>
        </p:spPr>
      </p:cxnSp>
      <p:cxnSp>
        <p:nvCxnSpPr>
          <p:cNvPr id="51" name="Straight Connector 55"/>
          <p:cNvCxnSpPr>
            <a:cxnSpLocks noChangeShapeType="1"/>
            <a:stCxn id="48" idx="6"/>
          </p:cNvCxnSpPr>
          <p:nvPr/>
        </p:nvCxnSpPr>
        <p:spPr bwMode="auto">
          <a:xfrm>
            <a:off x="6707817" y="2537976"/>
            <a:ext cx="984306" cy="300350"/>
          </a:xfrm>
          <a:prstGeom prst="line">
            <a:avLst/>
          </a:prstGeom>
          <a:noFill/>
          <a:ln w="6350">
            <a:solidFill>
              <a:srgbClr val="FF0000"/>
            </a:solidFill>
            <a:prstDash val="dash"/>
            <a:round/>
            <a:tailEnd type="oval" w="med" len="med"/>
          </a:ln>
        </p:spPr>
      </p:cxnSp>
      <p:sp>
        <p:nvSpPr>
          <p:cNvPr id="52" name="TextBox 64"/>
          <p:cNvSpPr txBox="1"/>
          <p:nvPr/>
        </p:nvSpPr>
        <p:spPr>
          <a:xfrm>
            <a:off x="7258407" y="2414663"/>
            <a:ext cx="2357607" cy="495557"/>
          </a:xfrm>
          <a:prstGeom prst="rect">
            <a:avLst/>
          </a:prstGeom>
          <a:noFill/>
        </p:spPr>
        <p:txBody>
          <a:bodyPr wrap="square" lIns="91412" tIns="45706" rIns="91412" bIns="45706" rtlCol="0" anchor="ctr">
            <a:spAutoFit/>
          </a:bodyPr>
          <a:lstStyle/>
          <a:p>
            <a:pPr algn="ctr" fontAlgn="base">
              <a:lnSpc>
                <a:spcPct val="140000"/>
              </a:lnSpc>
            </a:pPr>
            <a:r>
              <a:rPr lang="zh-CN" altLang="en-US" sz="2100" dirty="0">
                <a:latin typeface="+mn-ea"/>
                <a:ea typeface="+mn-ea"/>
                <a:sym typeface="Arial" panose="020B0604020202020204" pitchFamily="34" charset="0"/>
              </a:rPr>
              <a:t>减振螺钉</a:t>
            </a:r>
            <a:endParaRPr lang="en-US" altLang="en-US" sz="2100" dirty="0">
              <a:latin typeface="+mn-ea"/>
              <a:ea typeface="+mn-ea"/>
              <a:sym typeface="Arial" panose="020B0604020202020204" pitchFamily="34" charset="0"/>
            </a:endParaRPr>
          </a:p>
        </p:txBody>
      </p:sp>
      <p:sp>
        <p:nvSpPr>
          <p:cNvPr id="53" name="TextBox 65"/>
          <p:cNvSpPr txBox="1"/>
          <p:nvPr/>
        </p:nvSpPr>
        <p:spPr>
          <a:xfrm>
            <a:off x="7320940" y="2969772"/>
            <a:ext cx="2821090" cy="584556"/>
          </a:xfrm>
          <a:prstGeom prst="rect">
            <a:avLst/>
          </a:prstGeom>
          <a:noFill/>
        </p:spPr>
        <p:txBody>
          <a:bodyPr wrap="square" lIns="91412" tIns="45706" rIns="91412" bIns="45706" rtlCol="0">
            <a:spAutoFit/>
          </a:bodyPr>
          <a:lstStyle/>
          <a:p>
            <a:pPr algn="ctr" fontAlgn="base"/>
            <a:r>
              <a:rPr lang="zh-CN" altLang="en-US" sz="1600" dirty="0">
                <a:latin typeface="+mn-ea"/>
                <a:ea typeface="+mn-ea"/>
                <a:sym typeface="Arial" panose="020B0604020202020204" pitchFamily="34" charset="0"/>
              </a:rPr>
              <a:t>振动源头：</a:t>
            </a:r>
            <a:r>
              <a:rPr lang="en-US" altLang="zh-CN" sz="1600" dirty="0">
                <a:latin typeface="+mn-ea"/>
                <a:ea typeface="+mn-ea"/>
                <a:sym typeface="Arial" panose="020B0604020202020204" pitchFamily="34" charset="0"/>
              </a:rPr>
              <a:t>8</a:t>
            </a:r>
            <a:r>
              <a:rPr lang="zh-CN" altLang="en-US" sz="1600" dirty="0">
                <a:latin typeface="+mn-ea"/>
                <a:ea typeface="+mn-ea"/>
                <a:sym typeface="Arial" panose="020B0604020202020204" pitchFamily="34" charset="0"/>
              </a:rPr>
              <a:t>个减振螺钉，减少风扇振动对风扇框的影响</a:t>
            </a:r>
            <a:endParaRPr lang="en-US" altLang="en-US" sz="1600" dirty="0">
              <a:latin typeface="+mn-ea"/>
              <a:ea typeface="+mn-ea"/>
              <a:sym typeface="Arial" panose="020B0604020202020204" pitchFamily="34" charset="0"/>
            </a:endParaRPr>
          </a:p>
        </p:txBody>
      </p:sp>
      <p:cxnSp>
        <p:nvCxnSpPr>
          <p:cNvPr id="54" name="Straight Connector 55"/>
          <p:cNvCxnSpPr>
            <a:cxnSpLocks noChangeShapeType="1"/>
          </p:cNvCxnSpPr>
          <p:nvPr/>
        </p:nvCxnSpPr>
        <p:spPr bwMode="auto">
          <a:xfrm flipV="1">
            <a:off x="6174917" y="4671341"/>
            <a:ext cx="1080261" cy="467"/>
          </a:xfrm>
          <a:prstGeom prst="line">
            <a:avLst/>
          </a:prstGeom>
          <a:noFill/>
          <a:ln w="6350">
            <a:solidFill>
              <a:srgbClr val="FF0000"/>
            </a:solidFill>
            <a:prstDash val="dash"/>
            <a:round/>
            <a:tailEnd type="oval" w="med" len="med"/>
          </a:ln>
        </p:spPr>
      </p:cxnSp>
      <p:sp>
        <p:nvSpPr>
          <p:cNvPr id="55" name="TextBox 67"/>
          <p:cNvSpPr txBox="1"/>
          <p:nvPr/>
        </p:nvSpPr>
        <p:spPr>
          <a:xfrm>
            <a:off x="6895090" y="4222869"/>
            <a:ext cx="2357607" cy="495557"/>
          </a:xfrm>
          <a:prstGeom prst="rect">
            <a:avLst/>
          </a:prstGeom>
          <a:noFill/>
        </p:spPr>
        <p:txBody>
          <a:bodyPr wrap="square" lIns="91412" tIns="45706" rIns="91412" bIns="45706" rtlCol="0" anchor="ctr">
            <a:spAutoFit/>
          </a:bodyPr>
          <a:lstStyle/>
          <a:p>
            <a:pPr algn="ctr" fontAlgn="base">
              <a:lnSpc>
                <a:spcPct val="140000"/>
              </a:lnSpc>
            </a:pPr>
            <a:r>
              <a:rPr lang="zh-CN" altLang="en-US" sz="2100" dirty="0">
                <a:latin typeface="+mn-ea"/>
                <a:ea typeface="+mn-ea"/>
                <a:sym typeface="Arial" panose="020B0604020202020204" pitchFamily="34" charset="0"/>
              </a:rPr>
              <a:t>刚度加强</a:t>
            </a:r>
            <a:endParaRPr lang="en-US" altLang="en-US" sz="2100" dirty="0">
              <a:latin typeface="+mn-ea"/>
              <a:ea typeface="+mn-ea"/>
              <a:sym typeface="Arial" panose="020B0604020202020204" pitchFamily="34" charset="0"/>
            </a:endParaRPr>
          </a:p>
        </p:txBody>
      </p:sp>
      <p:sp>
        <p:nvSpPr>
          <p:cNvPr id="56" name="TextBox 68"/>
          <p:cNvSpPr txBox="1"/>
          <p:nvPr/>
        </p:nvSpPr>
        <p:spPr>
          <a:xfrm>
            <a:off x="6957625" y="4775128"/>
            <a:ext cx="2232539" cy="584658"/>
          </a:xfrm>
          <a:prstGeom prst="rect">
            <a:avLst/>
          </a:prstGeom>
          <a:noFill/>
        </p:spPr>
        <p:txBody>
          <a:bodyPr wrap="square" lIns="91412" tIns="45706" rIns="91412" bIns="45706" rtlCol="0">
            <a:spAutoFit/>
          </a:bodyPr>
          <a:lstStyle/>
          <a:p>
            <a:pPr algn="ctr" fontAlgn="base"/>
            <a:r>
              <a:rPr lang="zh-CN" altLang="en-US" sz="1600" dirty="0">
                <a:latin typeface="+mn-ea"/>
                <a:ea typeface="+mn-ea"/>
                <a:sym typeface="Arial" panose="020B0604020202020204" pitchFamily="34" charset="0"/>
              </a:rPr>
              <a:t>振动路径：机框刚度加强，缓解振动传导</a:t>
            </a:r>
            <a:endParaRPr lang="en-US" altLang="en-US" sz="1600" dirty="0">
              <a:latin typeface="+mn-ea"/>
              <a:ea typeface="+mn-ea"/>
              <a:sym typeface="Arial" panose="020B0604020202020204" pitchFamily="34" charset="0"/>
            </a:endParaRPr>
          </a:p>
        </p:txBody>
      </p:sp>
      <p:grpSp>
        <p:nvGrpSpPr>
          <p:cNvPr id="57" name="组合 125"/>
          <p:cNvGrpSpPr/>
          <p:nvPr/>
        </p:nvGrpSpPr>
        <p:grpSpPr>
          <a:xfrm>
            <a:off x="5987988" y="2241283"/>
            <a:ext cx="1248162" cy="1247802"/>
            <a:chOff x="6470445" y="-1219082"/>
            <a:chExt cx="1620000" cy="1620000"/>
          </a:xfrm>
        </p:grpSpPr>
        <p:sp>
          <p:nvSpPr>
            <p:cNvPr id="58" name="Block Arc 5"/>
            <p:cNvSpPr/>
            <p:nvPr/>
          </p:nvSpPr>
          <p:spPr>
            <a:xfrm>
              <a:off x="6470445" y="-1219082"/>
              <a:ext cx="1620000" cy="1620000"/>
            </a:xfrm>
            <a:prstGeom prst="blockArc">
              <a:avLst>
                <a:gd name="adj1" fmla="val 14754427"/>
                <a:gd name="adj2" fmla="val 10777283"/>
                <a:gd name="adj3" fmla="val 2218"/>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fontAlgn="base">
                <a:defRPr/>
              </a:pPr>
              <a:endParaRPr lang="en-US" sz="1800" kern="0" dirty="0">
                <a:latin typeface="+mn-ea"/>
                <a:ea typeface="+mn-ea"/>
              </a:endParaRPr>
            </a:p>
          </p:txBody>
        </p:sp>
        <p:sp>
          <p:nvSpPr>
            <p:cNvPr id="59" name="Donut 4"/>
            <p:cNvSpPr/>
            <p:nvPr/>
          </p:nvSpPr>
          <p:spPr>
            <a:xfrm>
              <a:off x="6470445" y="-1219082"/>
              <a:ext cx="1620000" cy="1620000"/>
            </a:xfrm>
            <a:prstGeom prst="donut">
              <a:avLst>
                <a:gd name="adj" fmla="val 3238"/>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fontAlgn="base">
                <a:defRPr/>
              </a:pPr>
              <a:endParaRPr lang="en-US" sz="1800" kern="0" dirty="0">
                <a:latin typeface="+mn-ea"/>
                <a:ea typeface="+mn-ea"/>
              </a:endParaRPr>
            </a:p>
          </p:txBody>
        </p:sp>
      </p:grpSp>
      <p:grpSp>
        <p:nvGrpSpPr>
          <p:cNvPr id="60" name="组合 126"/>
          <p:cNvGrpSpPr/>
          <p:nvPr/>
        </p:nvGrpSpPr>
        <p:grpSpPr>
          <a:xfrm>
            <a:off x="5187873" y="3960375"/>
            <a:ext cx="1191094" cy="1195877"/>
            <a:chOff x="7154341" y="1769070"/>
            <a:chExt cx="1404000" cy="1404000"/>
          </a:xfrm>
        </p:grpSpPr>
        <p:sp>
          <p:nvSpPr>
            <p:cNvPr id="61" name="Block Arc 5"/>
            <p:cNvSpPr/>
            <p:nvPr/>
          </p:nvSpPr>
          <p:spPr>
            <a:xfrm>
              <a:off x="7154341" y="1769070"/>
              <a:ext cx="1404000" cy="1404000"/>
            </a:xfrm>
            <a:prstGeom prst="blockArc">
              <a:avLst>
                <a:gd name="adj1" fmla="val 13310856"/>
                <a:gd name="adj2" fmla="val 10777283"/>
                <a:gd name="adj3" fmla="val 2218"/>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fontAlgn="base">
                <a:defRPr/>
              </a:pPr>
              <a:endParaRPr lang="en-US" sz="1800" kern="0" dirty="0">
                <a:latin typeface="+mn-ea"/>
                <a:ea typeface="+mn-ea"/>
              </a:endParaRPr>
            </a:p>
          </p:txBody>
        </p:sp>
        <p:sp>
          <p:nvSpPr>
            <p:cNvPr id="62" name="Donut 4"/>
            <p:cNvSpPr/>
            <p:nvPr/>
          </p:nvSpPr>
          <p:spPr>
            <a:xfrm>
              <a:off x="7154341" y="1769070"/>
              <a:ext cx="1404000" cy="1404000"/>
            </a:xfrm>
            <a:prstGeom prst="donut">
              <a:avLst>
                <a:gd name="adj" fmla="val 3238"/>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fontAlgn="base">
                <a:defRPr/>
              </a:pPr>
              <a:endParaRPr lang="en-US" sz="1800" kern="0" dirty="0">
                <a:latin typeface="+mn-ea"/>
                <a:ea typeface="+mn-ea"/>
              </a:endParaRPr>
            </a:p>
          </p:txBody>
        </p:sp>
      </p:grpSp>
      <p:sp>
        <p:nvSpPr>
          <p:cNvPr id="63" name="TextBox 71"/>
          <p:cNvSpPr txBox="1"/>
          <p:nvPr/>
        </p:nvSpPr>
        <p:spPr>
          <a:xfrm>
            <a:off x="3002497" y="5256557"/>
            <a:ext cx="2736660" cy="495557"/>
          </a:xfrm>
          <a:prstGeom prst="rect">
            <a:avLst/>
          </a:prstGeom>
          <a:noFill/>
        </p:spPr>
        <p:txBody>
          <a:bodyPr wrap="square" lIns="91412" tIns="45706" rIns="91412" bIns="45706" rtlCol="0" anchor="ctr">
            <a:spAutoFit/>
          </a:bodyPr>
          <a:lstStyle/>
          <a:p>
            <a:pPr algn="ctr" fontAlgn="base">
              <a:lnSpc>
                <a:spcPct val="140000"/>
              </a:lnSpc>
            </a:pPr>
            <a:r>
              <a:rPr lang="zh-CN" altLang="en-US" sz="2100" dirty="0">
                <a:latin typeface="+mn-ea"/>
                <a:ea typeface="+mn-ea"/>
                <a:sym typeface="Arial" panose="020B0604020202020204" pitchFamily="34" charset="0"/>
              </a:rPr>
              <a:t>弹片</a:t>
            </a:r>
            <a:r>
              <a:rPr lang="en-US" altLang="zh-CN" sz="2100" dirty="0">
                <a:latin typeface="+mn-ea"/>
                <a:ea typeface="+mn-ea"/>
                <a:sym typeface="Arial" panose="020B0604020202020204" pitchFamily="34" charset="0"/>
              </a:rPr>
              <a:t>&amp;</a:t>
            </a:r>
            <a:r>
              <a:rPr lang="zh-CN" altLang="en-US" sz="2100" dirty="0">
                <a:latin typeface="+mn-ea"/>
                <a:ea typeface="+mn-ea"/>
                <a:sym typeface="Arial" panose="020B0604020202020204" pitchFamily="34" charset="0"/>
              </a:rPr>
              <a:t>阻尼垫片</a:t>
            </a:r>
            <a:endParaRPr lang="en-US" altLang="en-US" sz="2100" dirty="0">
              <a:latin typeface="+mn-ea"/>
              <a:ea typeface="+mn-ea"/>
              <a:sym typeface="Arial" panose="020B0604020202020204" pitchFamily="34" charset="0"/>
            </a:endParaRPr>
          </a:p>
        </p:txBody>
      </p:sp>
      <p:sp>
        <p:nvSpPr>
          <p:cNvPr id="64" name="TextBox 72"/>
          <p:cNvSpPr txBox="1"/>
          <p:nvPr/>
        </p:nvSpPr>
        <p:spPr>
          <a:xfrm>
            <a:off x="3254558" y="5768982"/>
            <a:ext cx="2519004" cy="584658"/>
          </a:xfrm>
          <a:prstGeom prst="rect">
            <a:avLst/>
          </a:prstGeom>
          <a:noFill/>
        </p:spPr>
        <p:txBody>
          <a:bodyPr wrap="square" lIns="91412" tIns="45706" rIns="91412" bIns="45706" rtlCol="0">
            <a:spAutoFit/>
          </a:bodyPr>
          <a:lstStyle/>
          <a:p>
            <a:pPr algn="ctr" fontAlgn="base"/>
            <a:r>
              <a:rPr lang="zh-CN" altLang="en-US" sz="1600" dirty="0">
                <a:latin typeface="+mn-ea"/>
                <a:ea typeface="+mn-ea"/>
                <a:sym typeface="Arial" panose="020B0604020202020204" pitchFamily="34" charset="0"/>
              </a:rPr>
              <a:t>受体保护：硬盘托架上新增金属弹片与阻尼垫片</a:t>
            </a:r>
            <a:endParaRPr lang="en-US" altLang="en-US" sz="1600" dirty="0">
              <a:latin typeface="+mn-ea"/>
              <a:ea typeface="+mn-ea"/>
              <a:sym typeface="Arial" panose="020B0604020202020204" pitchFamily="34" charset="0"/>
            </a:endParaRPr>
          </a:p>
        </p:txBody>
      </p:sp>
      <p:grpSp>
        <p:nvGrpSpPr>
          <p:cNvPr id="65" name="组合 133"/>
          <p:cNvGrpSpPr/>
          <p:nvPr/>
        </p:nvGrpSpPr>
        <p:grpSpPr>
          <a:xfrm>
            <a:off x="1346097" y="5139016"/>
            <a:ext cx="1056137" cy="1057545"/>
            <a:chOff x="7154341" y="1769070"/>
            <a:chExt cx="1404000" cy="1404000"/>
          </a:xfrm>
        </p:grpSpPr>
        <p:sp>
          <p:nvSpPr>
            <p:cNvPr id="66" name="Block Arc 5"/>
            <p:cNvSpPr/>
            <p:nvPr/>
          </p:nvSpPr>
          <p:spPr>
            <a:xfrm>
              <a:off x="7154341" y="1769070"/>
              <a:ext cx="1404000" cy="1404000"/>
            </a:xfrm>
            <a:prstGeom prst="blockArc">
              <a:avLst>
                <a:gd name="adj1" fmla="val 13310856"/>
                <a:gd name="adj2" fmla="val 10777283"/>
                <a:gd name="adj3" fmla="val 2218"/>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fontAlgn="base">
                <a:defRPr/>
              </a:pPr>
              <a:endParaRPr lang="en-US" sz="1800" kern="0" dirty="0">
                <a:latin typeface="+mn-ea"/>
                <a:ea typeface="+mn-ea"/>
              </a:endParaRPr>
            </a:p>
          </p:txBody>
        </p:sp>
        <p:sp>
          <p:nvSpPr>
            <p:cNvPr id="67" name="Donut 4"/>
            <p:cNvSpPr/>
            <p:nvPr/>
          </p:nvSpPr>
          <p:spPr>
            <a:xfrm>
              <a:off x="7154341" y="1769070"/>
              <a:ext cx="1404000" cy="1404000"/>
            </a:xfrm>
            <a:prstGeom prst="donut">
              <a:avLst>
                <a:gd name="adj" fmla="val 1789"/>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fontAlgn="base">
                <a:defRPr/>
              </a:pPr>
              <a:endParaRPr lang="en-US" sz="1800" kern="0" dirty="0">
                <a:latin typeface="+mn-ea"/>
                <a:ea typeface="+mn-ea"/>
              </a:endParaRPr>
            </a:p>
          </p:txBody>
        </p:sp>
      </p:grpSp>
      <p:sp>
        <p:nvSpPr>
          <p:cNvPr id="68" name="TextBox 13"/>
          <p:cNvSpPr txBox="1">
            <a:spLocks noChangeArrowheads="1"/>
          </p:cNvSpPr>
          <p:nvPr/>
        </p:nvSpPr>
        <p:spPr bwMode="auto">
          <a:xfrm>
            <a:off x="9937840" y="5659432"/>
            <a:ext cx="1521658" cy="541475"/>
          </a:xfrm>
          <a:prstGeom prst="rect">
            <a:avLst/>
          </a:prstGeom>
          <a:noFill/>
          <a:ln w="9525">
            <a:noFill/>
            <a:miter lim="800000"/>
          </a:ln>
        </p:spPr>
        <p:txBody>
          <a:bodyPr wrap="square" lIns="0" tIns="0" rIns="0" bIns="0">
            <a:spAutoFit/>
          </a:bodyPr>
          <a:lstStyle/>
          <a:p>
            <a:pPr algn="ctr" defTabSz="1216025" fontAlgn="base">
              <a:spcBef>
                <a:spcPct val="20000"/>
              </a:spcBef>
            </a:pPr>
            <a:r>
              <a:rPr lang="zh-CN" altLang="en-US" sz="1600" b="1" dirty="0">
                <a:latin typeface="+mn-ea"/>
                <a:ea typeface="+mn-ea"/>
                <a:sym typeface="Arial" panose="020B0604020202020204" pitchFamily="34" charset="0"/>
              </a:rPr>
              <a:t>华为服务器硬盘</a:t>
            </a:r>
            <a:endParaRPr lang="en-US" altLang="zh-CN" sz="1600" b="1" dirty="0">
              <a:latin typeface="+mn-ea"/>
              <a:ea typeface="+mn-ea"/>
              <a:sym typeface="Arial" panose="020B0604020202020204" pitchFamily="34" charset="0"/>
            </a:endParaRPr>
          </a:p>
          <a:p>
            <a:pPr algn="ctr" defTabSz="1216025" fontAlgn="base">
              <a:spcBef>
                <a:spcPct val="20000"/>
              </a:spcBef>
            </a:pPr>
            <a:r>
              <a:rPr lang="zh-CN" altLang="en-US" sz="1600" b="1" dirty="0">
                <a:latin typeface="+mn-ea"/>
                <a:ea typeface="+mn-ea"/>
                <a:sym typeface="Arial" panose="020B0604020202020204" pitchFamily="34" charset="0"/>
              </a:rPr>
              <a:t>故障率</a:t>
            </a:r>
            <a:endParaRPr lang="en-US" altLang="zh-CN" sz="1600" b="1" dirty="0">
              <a:latin typeface="+mn-ea"/>
              <a:ea typeface="+mn-ea"/>
              <a:sym typeface="Arial" panose="020B0604020202020204" pitchFamily="34" charset="0"/>
            </a:endParaRPr>
          </a:p>
        </p:txBody>
      </p:sp>
      <p:sp>
        <p:nvSpPr>
          <p:cNvPr id="69" name="矩形 68"/>
          <p:cNvSpPr/>
          <p:nvPr/>
        </p:nvSpPr>
        <p:spPr>
          <a:xfrm>
            <a:off x="10222843" y="5087390"/>
            <a:ext cx="750470" cy="369175"/>
          </a:xfrm>
          <a:prstGeom prst="rect">
            <a:avLst/>
          </a:prstGeom>
        </p:spPr>
        <p:txBody>
          <a:bodyPr wrap="none" lIns="91412" tIns="45706" rIns="91412" bIns="45706">
            <a:spAutoFit/>
          </a:bodyPr>
          <a:lstStyle/>
          <a:p>
            <a:pPr fontAlgn="base"/>
            <a:r>
              <a:rPr lang="en-US" altLang="zh-CN" sz="1800" b="1" dirty="0">
                <a:latin typeface="+mn-ea"/>
                <a:ea typeface="+mn-ea"/>
              </a:rPr>
              <a:t>2.5</a:t>
            </a:r>
            <a:r>
              <a:rPr lang="en-US" altLang="zh-CN" sz="1800" b="1" dirty="0" smtClean="0">
                <a:latin typeface="+mn-ea"/>
                <a:ea typeface="+mn-ea"/>
              </a:rPr>
              <a:t>%</a:t>
            </a:r>
            <a:endParaRPr lang="zh-CN" altLang="en-US" sz="1800" b="1" dirty="0">
              <a:latin typeface="+mn-ea"/>
              <a:ea typeface="+mn-ea"/>
            </a:endParaRPr>
          </a:p>
        </p:txBody>
      </p:sp>
      <p:sp>
        <p:nvSpPr>
          <p:cNvPr id="72" name="AutoShape 55"/>
          <p:cNvSpPr/>
          <p:nvPr/>
        </p:nvSpPr>
        <p:spPr bwMode="auto">
          <a:xfrm>
            <a:off x="5461133" y="2631446"/>
            <a:ext cx="504066" cy="503920"/>
          </a:xfrm>
          <a:custGeom>
            <a:avLst/>
            <a:gdLst>
              <a:gd name="T0" fmla="*/ 0 w 21600"/>
              <a:gd name="T1" fmla="*/ 288925 h 21600"/>
              <a:gd name="T2" fmla="*/ 288925 w 21600"/>
              <a:gd name="T3" fmla="*/ 0 h 21600"/>
              <a:gd name="T4" fmla="*/ 577850 w 21600"/>
              <a:gd name="T5" fmla="*/ 288925 h 21600"/>
              <a:gd name="T6" fmla="*/ 288925 w 21600"/>
              <a:gd name="T7" fmla="*/ 577850 h 21600"/>
              <a:gd name="T8" fmla="*/ 0 w 21600"/>
              <a:gd name="T9" fmla="*/ 288925 h 21600"/>
              <a:gd name="T10" fmla="*/ 144463 w 21600"/>
              <a:gd name="T11" fmla="*/ 288925 h 21600"/>
              <a:gd name="T12" fmla="*/ 288925 w 21600"/>
              <a:gd name="T13" fmla="*/ 433388 h 21600"/>
              <a:gd name="T14" fmla="*/ 433388 w 21600"/>
              <a:gd name="T15" fmla="*/ 288925 h 21600"/>
              <a:gd name="T16" fmla="*/ 288925 w 21600"/>
              <a:gd name="T17" fmla="*/ 144463 h 21600"/>
              <a:gd name="T18" fmla="*/ 144463 w 21600"/>
              <a:gd name="T19" fmla="*/ 288925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ysClr val="window" lastClr="FFFFFF">
              <a:lumMod val="50000"/>
              <a:alpha val="30000"/>
            </a:sysClr>
          </a:solidFill>
          <a:ln w="9525">
            <a:noFill/>
            <a:round/>
          </a:ln>
        </p:spPr>
        <p:txBody>
          <a:bodyPr lIns="91429" tIns="45715" rIns="91429" bIns="45715" anchor="ctr"/>
          <a:lstStyle/>
          <a:p>
            <a:pPr fontAlgn="base">
              <a:defRPr/>
            </a:pPr>
            <a:endParaRPr lang="zh-CN" altLang="en-US" sz="1800" kern="0">
              <a:latin typeface="+mn-ea"/>
              <a:ea typeface="+mn-ea"/>
            </a:endParaRPr>
          </a:p>
        </p:txBody>
      </p:sp>
      <p:sp>
        <p:nvSpPr>
          <p:cNvPr id="73" name="Freeform 16"/>
          <p:cNvSpPr/>
          <p:nvPr/>
        </p:nvSpPr>
        <p:spPr bwMode="auto">
          <a:xfrm rot="17995718">
            <a:off x="8751862" y="4499531"/>
            <a:ext cx="1891775" cy="1085513"/>
          </a:xfrm>
          <a:custGeom>
            <a:avLst/>
            <a:gdLst>
              <a:gd name="T0" fmla="*/ 1190 w 1190"/>
              <a:gd name="T1" fmla="*/ 0 h 574"/>
              <a:gd name="T2" fmla="*/ 704 w 1190"/>
              <a:gd name="T3" fmla="*/ 0 h 574"/>
              <a:gd name="T4" fmla="*/ 595 w 1190"/>
              <a:gd name="T5" fmla="*/ 166 h 574"/>
              <a:gd name="T6" fmla="*/ 595 w 1190"/>
              <a:gd name="T7" fmla="*/ 166 h 574"/>
              <a:gd name="T8" fmla="*/ 595 w 1190"/>
              <a:gd name="T9" fmla="*/ 166 h 574"/>
              <a:gd name="T10" fmla="*/ 486 w 1190"/>
              <a:gd name="T11" fmla="*/ 0 h 574"/>
              <a:gd name="T12" fmla="*/ 0 w 1190"/>
              <a:gd name="T13" fmla="*/ 0 h 574"/>
              <a:gd name="T14" fmla="*/ 501 w 1190"/>
              <a:gd name="T15" fmla="*/ 424 h 574"/>
              <a:gd name="T16" fmla="*/ 501 w 1190"/>
              <a:gd name="T17" fmla="*/ 424 h 574"/>
              <a:gd name="T18" fmla="*/ 501 w 1190"/>
              <a:gd name="T19" fmla="*/ 424 h 574"/>
              <a:gd name="T20" fmla="*/ 501 w 1190"/>
              <a:gd name="T21" fmla="*/ 425 h 574"/>
              <a:gd name="T22" fmla="*/ 395 w 1190"/>
              <a:gd name="T23" fmla="*/ 425 h 574"/>
              <a:gd name="T24" fmla="*/ 598 w 1190"/>
              <a:gd name="T25" fmla="*/ 574 h 574"/>
              <a:gd name="T26" fmla="*/ 801 w 1190"/>
              <a:gd name="T27" fmla="*/ 425 h 574"/>
              <a:gd name="T28" fmla="*/ 689 w 1190"/>
              <a:gd name="T29" fmla="*/ 425 h 574"/>
              <a:gd name="T30" fmla="*/ 689 w 1190"/>
              <a:gd name="T31" fmla="*/ 424 h 574"/>
              <a:gd name="T32" fmla="*/ 1190 w 1190"/>
              <a:gd name="T3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0" h="574">
                <a:moveTo>
                  <a:pt x="1190" y="0"/>
                </a:moveTo>
                <a:cubicBezTo>
                  <a:pt x="704" y="0"/>
                  <a:pt x="704" y="0"/>
                  <a:pt x="704" y="0"/>
                </a:cubicBezTo>
                <a:cubicBezTo>
                  <a:pt x="704" y="0"/>
                  <a:pt x="649" y="65"/>
                  <a:pt x="595" y="166"/>
                </a:cubicBezTo>
                <a:cubicBezTo>
                  <a:pt x="595" y="166"/>
                  <a:pt x="595" y="166"/>
                  <a:pt x="595" y="166"/>
                </a:cubicBezTo>
                <a:cubicBezTo>
                  <a:pt x="595" y="166"/>
                  <a:pt x="595" y="166"/>
                  <a:pt x="595" y="166"/>
                </a:cubicBezTo>
                <a:cubicBezTo>
                  <a:pt x="541" y="65"/>
                  <a:pt x="486" y="0"/>
                  <a:pt x="486" y="0"/>
                </a:cubicBezTo>
                <a:cubicBezTo>
                  <a:pt x="0" y="0"/>
                  <a:pt x="0" y="0"/>
                  <a:pt x="0" y="0"/>
                </a:cubicBezTo>
                <a:cubicBezTo>
                  <a:pt x="313" y="135"/>
                  <a:pt x="468" y="369"/>
                  <a:pt x="501" y="424"/>
                </a:cubicBezTo>
                <a:cubicBezTo>
                  <a:pt x="501" y="424"/>
                  <a:pt x="501" y="424"/>
                  <a:pt x="501" y="424"/>
                </a:cubicBezTo>
                <a:cubicBezTo>
                  <a:pt x="501" y="424"/>
                  <a:pt x="501" y="424"/>
                  <a:pt x="501" y="424"/>
                </a:cubicBezTo>
                <a:cubicBezTo>
                  <a:pt x="501" y="424"/>
                  <a:pt x="501" y="424"/>
                  <a:pt x="501" y="425"/>
                </a:cubicBezTo>
                <a:cubicBezTo>
                  <a:pt x="395" y="425"/>
                  <a:pt x="395" y="425"/>
                  <a:pt x="395" y="425"/>
                </a:cubicBezTo>
                <a:cubicBezTo>
                  <a:pt x="598" y="574"/>
                  <a:pt x="598" y="574"/>
                  <a:pt x="598" y="574"/>
                </a:cubicBezTo>
                <a:cubicBezTo>
                  <a:pt x="801" y="425"/>
                  <a:pt x="801" y="425"/>
                  <a:pt x="801" y="425"/>
                </a:cubicBezTo>
                <a:cubicBezTo>
                  <a:pt x="689" y="425"/>
                  <a:pt x="689" y="425"/>
                  <a:pt x="689" y="425"/>
                </a:cubicBezTo>
                <a:cubicBezTo>
                  <a:pt x="689" y="424"/>
                  <a:pt x="689" y="424"/>
                  <a:pt x="689" y="424"/>
                </a:cubicBezTo>
                <a:cubicBezTo>
                  <a:pt x="722" y="369"/>
                  <a:pt x="877" y="135"/>
                  <a:pt x="1190" y="0"/>
                </a:cubicBezTo>
                <a:close/>
              </a:path>
            </a:pathLst>
          </a:custGeom>
          <a:gradFill flip="none" rotWithShape="1">
            <a:gsLst>
              <a:gs pos="0">
                <a:srgbClr val="000000">
                  <a:alpha val="0"/>
                </a:srgbClr>
              </a:gs>
              <a:gs pos="100000">
                <a:srgbClr val="0072C8"/>
              </a:gs>
            </a:gsLst>
            <a:lin ang="5400000" scaled="0"/>
            <a:tileRect/>
          </a:gradFill>
          <a:ln w="12700" algn="ctr">
            <a:noFill/>
            <a:round/>
          </a:ln>
          <a:effectLst/>
        </p:spPr>
        <p:txBody>
          <a:bodyPr wrap="none" lIns="91383" tIns="45691" rIns="91383" bIns="45691" anchor="ctr"/>
          <a:lstStyle/>
          <a:p>
            <a:pPr defTabSz="1219200" eaLnBrk="0" fontAlgn="base" hangingPunct="0">
              <a:buClr>
                <a:srgbClr val="990000"/>
              </a:buClr>
              <a:buSzPct val="60000"/>
            </a:pPr>
            <a:endParaRPr lang="zh-CN" altLang="en-US" sz="2500" b="1" kern="0" dirty="0">
              <a:latin typeface="+mn-ea"/>
              <a:ea typeface="+mn-ea"/>
              <a:cs typeface="Arial" panose="020B0604020202020204" pitchFamily="34" charset="0"/>
            </a:endParaRPr>
          </a:p>
        </p:txBody>
      </p:sp>
      <p:pic>
        <p:nvPicPr>
          <p:cNvPr id="74" name="Picture 5" descr="E:\Onebox\服务器\V5上市\V5 2路机架服务器 MOR\02 产品照片集\IMG_5962.JPG"/>
          <p:cNvPicPr>
            <a:picLocks noChangeAspect="1" noChangeArrowheads="1"/>
          </p:cNvPicPr>
          <p:nvPr/>
        </p:nvPicPr>
        <p:blipFill>
          <a:blip r:embed="rId4" cstate="print"/>
          <a:srcRect/>
          <a:stretch>
            <a:fillRect/>
          </a:stretch>
        </p:blipFill>
        <p:spPr bwMode="auto">
          <a:xfrm>
            <a:off x="1386707" y="5184897"/>
            <a:ext cx="972078" cy="963406"/>
          </a:xfrm>
          <a:prstGeom prst="ellipse">
            <a:avLst/>
          </a:prstGeom>
          <a:noFill/>
        </p:spPr>
      </p:pic>
      <p:cxnSp>
        <p:nvCxnSpPr>
          <p:cNvPr id="75" name="Straight Connector 55"/>
          <p:cNvCxnSpPr>
            <a:cxnSpLocks noChangeShapeType="1"/>
          </p:cNvCxnSpPr>
          <p:nvPr/>
        </p:nvCxnSpPr>
        <p:spPr bwMode="auto">
          <a:xfrm>
            <a:off x="2064309" y="5473194"/>
            <a:ext cx="1154242" cy="283072"/>
          </a:xfrm>
          <a:prstGeom prst="line">
            <a:avLst/>
          </a:prstGeom>
          <a:noFill/>
          <a:ln w="6350">
            <a:solidFill>
              <a:srgbClr val="FF0000"/>
            </a:solidFill>
            <a:prstDash val="dash"/>
            <a:round/>
            <a:tailEnd type="oval" w="med" len="med"/>
          </a:ln>
        </p:spPr>
      </p:cxnSp>
      <p:cxnSp>
        <p:nvCxnSpPr>
          <p:cNvPr id="76" name="Straight Connector 55"/>
          <p:cNvCxnSpPr>
            <a:cxnSpLocks noChangeShapeType="1"/>
          </p:cNvCxnSpPr>
          <p:nvPr/>
        </p:nvCxnSpPr>
        <p:spPr bwMode="auto">
          <a:xfrm flipV="1">
            <a:off x="2184904" y="5756267"/>
            <a:ext cx="1033646" cy="38423"/>
          </a:xfrm>
          <a:prstGeom prst="line">
            <a:avLst/>
          </a:prstGeom>
          <a:noFill/>
          <a:ln w="6350">
            <a:solidFill>
              <a:srgbClr val="FF0000"/>
            </a:solidFill>
            <a:prstDash val="dash"/>
            <a:round/>
            <a:tailEnd type="oval" w="med" len="med"/>
          </a:ln>
        </p:spPr>
      </p:cxnSp>
      <p:sp>
        <p:nvSpPr>
          <p:cNvPr id="77" name="Block Arc 5"/>
          <p:cNvSpPr/>
          <p:nvPr/>
        </p:nvSpPr>
        <p:spPr>
          <a:xfrm>
            <a:off x="1145939" y="2859842"/>
            <a:ext cx="1440187" cy="1439771"/>
          </a:xfrm>
          <a:prstGeom prst="blockArc">
            <a:avLst>
              <a:gd name="adj1" fmla="val 11123075"/>
              <a:gd name="adj2" fmla="val 8392234"/>
              <a:gd name="adj3" fmla="val 3394"/>
            </a:avLst>
          </a:prstGeom>
          <a:solidFill>
            <a:srgbClr val="00B0F0"/>
          </a:solidFill>
          <a:ln w="25400" cap="flat" cmpd="sng" algn="ctr">
            <a:noFill/>
            <a:prstDash val="solid"/>
          </a:ln>
          <a:effectLst/>
        </p:spPr>
        <p:txBody>
          <a:bodyPr rot="0" spcFirstLastPara="0" vertOverflow="overflow" horzOverflow="overflow" vert="horz" wrap="square" lIns="91412" tIns="45706" rIns="91412" bIns="45706" numCol="1" spcCol="0" rtlCol="0" fromWordArt="0" anchor="ctr" anchorCtr="0" forceAA="0" compatLnSpc="1">
            <a:noAutofit/>
          </a:bodyPr>
          <a:lstStyle/>
          <a:p>
            <a:pPr algn="ctr" fontAlgn="base">
              <a:defRPr/>
            </a:pPr>
            <a:endParaRPr lang="en-US" sz="1800" kern="0" dirty="0">
              <a:latin typeface="+mn-ea"/>
              <a:ea typeface="+mn-ea"/>
            </a:endParaRPr>
          </a:p>
        </p:txBody>
      </p:sp>
      <p:sp>
        <p:nvSpPr>
          <p:cNvPr id="78" name="矩形 77"/>
          <p:cNvSpPr/>
          <p:nvPr/>
        </p:nvSpPr>
        <p:spPr>
          <a:xfrm>
            <a:off x="1010279" y="1150710"/>
            <a:ext cx="10329276" cy="969125"/>
          </a:xfrm>
          <a:prstGeom prst="rect">
            <a:avLst/>
          </a:prstGeom>
        </p:spPr>
        <p:txBody>
          <a:bodyPr wrap="square" lIns="91412" tIns="45706" rIns="91412" bIns="45706">
            <a:spAutoFit/>
          </a:bodyPr>
          <a:lstStyle/>
          <a:p>
            <a:pPr marL="342900" indent="-342900" fontAlgn="base">
              <a:lnSpc>
                <a:spcPct val="150000"/>
              </a:lnSpc>
              <a:buFont typeface="Arial" panose="020B0604020202020204" pitchFamily="34" charset="0"/>
              <a:buChar char="•"/>
            </a:pPr>
            <a:r>
              <a:rPr lang="zh-CN" altLang="en-US" sz="1900" dirty="0">
                <a:solidFill>
                  <a:srgbClr val="1D1D1A"/>
                </a:solidFill>
                <a:latin typeface="+mn-ea"/>
                <a:ea typeface="+mn-ea"/>
              </a:rPr>
              <a:t>机械硬盘故障率在服务器中占</a:t>
            </a:r>
            <a:r>
              <a:rPr lang="zh-CN" altLang="en-US" sz="1900" dirty="0" smtClean="0">
                <a:solidFill>
                  <a:srgbClr val="1D1D1A"/>
                </a:solidFill>
                <a:latin typeface="+mn-ea"/>
                <a:ea typeface="+mn-ea"/>
              </a:rPr>
              <a:t>比高</a:t>
            </a:r>
            <a:r>
              <a:rPr lang="zh-CN" altLang="en-US" sz="1900" dirty="0">
                <a:solidFill>
                  <a:srgbClr val="1D1D1A"/>
                </a:solidFill>
                <a:latin typeface="+mn-ea"/>
                <a:ea typeface="+mn-ea"/>
              </a:rPr>
              <a:t>。</a:t>
            </a:r>
            <a:endParaRPr lang="en-US" altLang="zh-CN" sz="1900" dirty="0">
              <a:solidFill>
                <a:srgbClr val="1D1D1A"/>
              </a:solidFill>
              <a:latin typeface="+mn-ea"/>
              <a:ea typeface="+mn-ea"/>
            </a:endParaRPr>
          </a:p>
          <a:p>
            <a:pPr marL="342900" indent="-342900" fontAlgn="base">
              <a:lnSpc>
                <a:spcPct val="150000"/>
              </a:lnSpc>
              <a:buFont typeface="Arial" panose="020B0604020202020204" pitchFamily="34" charset="0"/>
              <a:buChar char="•"/>
            </a:pPr>
            <a:r>
              <a:rPr lang="zh-CN" altLang="en-US" sz="1900" dirty="0">
                <a:solidFill>
                  <a:srgbClr val="1D1D1A"/>
                </a:solidFill>
                <a:latin typeface="+mn-ea"/>
                <a:ea typeface="+mn-ea"/>
              </a:rPr>
              <a:t>通过硬盘三重防振设计，提升稳定性，降低硬盘故障率。</a:t>
            </a:r>
            <a:endParaRPr lang="zh-CN" altLang="en-US" sz="1900" dirty="0">
              <a:solidFill>
                <a:srgbClr val="1D1D1A"/>
              </a:solidFill>
              <a:latin typeface="+mn-ea"/>
              <a:ea typeface="+mn-ea"/>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1219200" fontAlgn="auto">
              <a:spcAft>
                <a:spcPts val="0"/>
              </a:spcAft>
            </a:pPr>
            <a:r>
              <a:rPr lang="zh-CN" altLang="en-US" dirty="0">
                <a:solidFill>
                  <a:schemeClr val="tx1"/>
                </a:solidFill>
              </a:rPr>
              <a:t>高可靠设计：高效散热支持更高环温</a:t>
            </a:r>
            <a:endParaRPr lang="zh-CN" altLang="en-US" dirty="0">
              <a:solidFill>
                <a:schemeClr val="tx1"/>
              </a:solidFill>
            </a:endParaRPr>
          </a:p>
        </p:txBody>
      </p:sp>
      <p:cxnSp>
        <p:nvCxnSpPr>
          <p:cNvPr id="71" name="Straight Connector 55"/>
          <p:cNvCxnSpPr>
            <a:cxnSpLocks noChangeShapeType="1"/>
          </p:cNvCxnSpPr>
          <p:nvPr/>
        </p:nvCxnSpPr>
        <p:spPr bwMode="auto">
          <a:xfrm flipV="1">
            <a:off x="5466806" y="3841919"/>
            <a:ext cx="0" cy="237434"/>
          </a:xfrm>
          <a:prstGeom prst="line">
            <a:avLst/>
          </a:prstGeom>
          <a:noFill/>
          <a:ln w="6350">
            <a:solidFill>
              <a:srgbClr val="FF0000"/>
            </a:solidFill>
            <a:prstDash val="dash"/>
            <a:round/>
            <a:tailEnd type="oval" w="med" len="med"/>
          </a:ln>
        </p:spPr>
      </p:cxnSp>
      <p:cxnSp>
        <p:nvCxnSpPr>
          <p:cNvPr id="79" name="Straight Connector 56"/>
          <p:cNvCxnSpPr>
            <a:cxnSpLocks noChangeShapeType="1"/>
          </p:cNvCxnSpPr>
          <p:nvPr/>
        </p:nvCxnSpPr>
        <p:spPr bwMode="auto">
          <a:xfrm>
            <a:off x="7630525" y="3474454"/>
            <a:ext cx="0" cy="671894"/>
          </a:xfrm>
          <a:prstGeom prst="line">
            <a:avLst/>
          </a:prstGeom>
          <a:noFill/>
          <a:ln w="6350">
            <a:solidFill>
              <a:srgbClr val="FF0000"/>
            </a:solidFill>
            <a:prstDash val="dash"/>
            <a:round/>
            <a:tailEnd type="oval" w="med" len="med"/>
          </a:ln>
        </p:spPr>
      </p:cxnSp>
      <p:cxnSp>
        <p:nvCxnSpPr>
          <p:cNvPr id="80" name="Straight Connector 57"/>
          <p:cNvCxnSpPr>
            <a:cxnSpLocks noChangeShapeType="1"/>
          </p:cNvCxnSpPr>
          <p:nvPr/>
        </p:nvCxnSpPr>
        <p:spPr bwMode="auto">
          <a:xfrm flipV="1">
            <a:off x="9467715" y="2762175"/>
            <a:ext cx="0" cy="237435"/>
          </a:xfrm>
          <a:prstGeom prst="line">
            <a:avLst/>
          </a:prstGeom>
          <a:noFill/>
          <a:ln w="6350">
            <a:solidFill>
              <a:srgbClr val="FF0000"/>
            </a:solidFill>
            <a:prstDash val="dash"/>
            <a:round/>
            <a:tailEnd type="oval" w="med" len="med"/>
          </a:ln>
        </p:spPr>
      </p:cxnSp>
      <p:cxnSp>
        <p:nvCxnSpPr>
          <p:cNvPr id="81" name="Straight Connector 60"/>
          <p:cNvCxnSpPr>
            <a:cxnSpLocks noChangeShapeType="1"/>
          </p:cNvCxnSpPr>
          <p:nvPr/>
        </p:nvCxnSpPr>
        <p:spPr bwMode="auto">
          <a:xfrm flipV="1">
            <a:off x="3340866" y="3335046"/>
            <a:ext cx="0" cy="237874"/>
          </a:xfrm>
          <a:prstGeom prst="line">
            <a:avLst/>
          </a:prstGeom>
          <a:noFill/>
          <a:ln w="6350">
            <a:solidFill>
              <a:srgbClr val="FF0000"/>
            </a:solidFill>
            <a:prstDash val="dash"/>
            <a:round/>
            <a:tailEnd type="oval" w="med" len="med"/>
          </a:ln>
        </p:spPr>
      </p:cxnSp>
      <p:sp>
        <p:nvSpPr>
          <p:cNvPr id="82" name="Freeform 21"/>
          <p:cNvSpPr/>
          <p:nvPr/>
        </p:nvSpPr>
        <p:spPr bwMode="auto">
          <a:xfrm>
            <a:off x="1008062" y="2333161"/>
            <a:ext cx="10418337" cy="3808641"/>
          </a:xfrm>
          <a:custGeom>
            <a:avLst/>
            <a:gdLst>
              <a:gd name="T0" fmla="*/ 0 w 2828"/>
              <a:gd name="T1" fmla="*/ 2971935 h 1032"/>
              <a:gd name="T2" fmla="*/ 2285933 w 2828"/>
              <a:gd name="T3" fmla="*/ 1874819 h 1032"/>
              <a:gd name="T4" fmla="*/ 4267074 w 2828"/>
              <a:gd name="T5" fmla="*/ 2499758 h 1032"/>
              <a:gd name="T6" fmla="*/ 6137383 w 2828"/>
              <a:gd name="T7" fmla="*/ 1111004 h 1032"/>
              <a:gd name="T8" fmla="*/ 8018082 w 2828"/>
              <a:gd name="T9" fmla="*/ 1663034 h 1032"/>
              <a:gd name="T10" fmla="*/ 9794875 w 2828"/>
              <a:gd name="T11" fmla="*/ 0 h 10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cmpd="sng">
            <a:solidFill>
              <a:srgbClr val="ADBACA"/>
            </a:solidFill>
            <a:prstDash val="dash"/>
            <a:round/>
          </a:ln>
        </p:spPr>
        <p:txBody>
          <a:bodyPr lIns="121915" tIns="60957" rIns="121915" bIns="60957"/>
          <a:lstStyle/>
          <a:p>
            <a:pPr fontAlgn="base"/>
            <a:endParaRPr lang="zh-CN" altLang="en-US" sz="1800">
              <a:latin typeface="+mn-ea"/>
              <a:ea typeface="+mn-ea"/>
            </a:endParaRPr>
          </a:p>
        </p:txBody>
      </p:sp>
      <p:sp>
        <p:nvSpPr>
          <p:cNvPr id="83" name="Oval 19"/>
          <p:cNvSpPr>
            <a:spLocks noChangeArrowheads="1"/>
          </p:cNvSpPr>
          <p:nvPr/>
        </p:nvSpPr>
        <p:spPr bwMode="auto">
          <a:xfrm>
            <a:off x="4980835" y="4048766"/>
            <a:ext cx="1056137" cy="1065424"/>
          </a:xfrm>
          <a:prstGeom prst="ellipse">
            <a:avLst/>
          </a:prstGeom>
          <a:solidFill>
            <a:sysClr val="window" lastClr="FFFFFF">
              <a:lumMod val="85000"/>
              <a:alpha val="10000"/>
            </a:sysClr>
          </a:solidFill>
          <a:ln w="6350">
            <a:solidFill>
              <a:srgbClr val="00B0F0">
                <a:alpha val="76000"/>
              </a:srgbClr>
            </a:solidFill>
            <a:prstDash val="dash"/>
            <a:round/>
          </a:ln>
        </p:spPr>
        <p:txBody>
          <a:bodyPr lIns="121915" tIns="60957" rIns="121915" bIns="60957" anchor="ctr"/>
          <a:lstStyle/>
          <a:p>
            <a:pPr algn="ctr" fontAlgn="base">
              <a:defRPr/>
            </a:pPr>
            <a:r>
              <a:rPr lang="en-AU" altLang="en-US" sz="1800" kern="0" dirty="0">
                <a:latin typeface="+mn-ea"/>
                <a:ea typeface="+mn-ea"/>
                <a:sym typeface="Arial" panose="020B0604020202020204" pitchFamily="34" charset="0"/>
              </a:rPr>
              <a:t></a:t>
            </a:r>
            <a:endParaRPr lang="en-US" altLang="zh-CN" sz="1800" kern="0" dirty="0">
              <a:latin typeface="+mn-ea"/>
              <a:ea typeface="+mn-ea"/>
              <a:sym typeface="Arial" panose="020B0604020202020204" pitchFamily="34" charset="0"/>
            </a:endParaRPr>
          </a:p>
        </p:txBody>
      </p:sp>
      <p:sp>
        <p:nvSpPr>
          <p:cNvPr id="84" name="Oval 19"/>
          <p:cNvSpPr>
            <a:spLocks noChangeArrowheads="1"/>
          </p:cNvSpPr>
          <p:nvPr/>
        </p:nvSpPr>
        <p:spPr bwMode="auto">
          <a:xfrm>
            <a:off x="7110683" y="2802334"/>
            <a:ext cx="1056137" cy="1065424"/>
          </a:xfrm>
          <a:prstGeom prst="ellipse">
            <a:avLst/>
          </a:prstGeom>
          <a:solidFill>
            <a:sysClr val="window" lastClr="FFFFFF">
              <a:lumMod val="85000"/>
              <a:alpha val="10000"/>
            </a:sysClr>
          </a:solidFill>
          <a:ln w="6350">
            <a:solidFill>
              <a:srgbClr val="00B0F0">
                <a:alpha val="76000"/>
              </a:srgbClr>
            </a:solidFill>
            <a:prstDash val="dash"/>
            <a:round/>
          </a:ln>
        </p:spPr>
        <p:txBody>
          <a:bodyPr lIns="121915" tIns="60957" rIns="121915" bIns="60957" anchor="ctr"/>
          <a:lstStyle/>
          <a:p>
            <a:pPr algn="ctr" fontAlgn="base">
              <a:defRPr/>
            </a:pPr>
            <a:r>
              <a:rPr lang="en-AU" altLang="en-US" sz="1800" kern="0" dirty="0">
                <a:latin typeface="+mn-ea"/>
                <a:ea typeface="+mn-ea"/>
                <a:sym typeface="Arial" panose="020B0604020202020204" pitchFamily="34" charset="0"/>
              </a:rPr>
              <a:t></a:t>
            </a:r>
            <a:endParaRPr lang="en-US" altLang="zh-CN" sz="1800" kern="0" dirty="0">
              <a:latin typeface="+mn-ea"/>
              <a:ea typeface="+mn-ea"/>
              <a:sym typeface="Arial" panose="020B0604020202020204" pitchFamily="34" charset="0"/>
            </a:endParaRPr>
          </a:p>
        </p:txBody>
      </p:sp>
      <p:sp>
        <p:nvSpPr>
          <p:cNvPr id="85" name="Oval 19"/>
          <p:cNvSpPr>
            <a:spLocks noChangeArrowheads="1"/>
          </p:cNvSpPr>
          <p:nvPr/>
        </p:nvSpPr>
        <p:spPr bwMode="auto">
          <a:xfrm>
            <a:off x="8964806" y="3076554"/>
            <a:ext cx="1056137" cy="1065424"/>
          </a:xfrm>
          <a:prstGeom prst="ellipse">
            <a:avLst/>
          </a:prstGeom>
          <a:solidFill>
            <a:sysClr val="window" lastClr="FFFFFF">
              <a:lumMod val="85000"/>
              <a:alpha val="10000"/>
            </a:sysClr>
          </a:solidFill>
          <a:ln w="6350">
            <a:solidFill>
              <a:srgbClr val="00B0F0">
                <a:alpha val="76000"/>
              </a:srgbClr>
            </a:solidFill>
            <a:prstDash val="dash"/>
            <a:round/>
          </a:ln>
        </p:spPr>
        <p:txBody>
          <a:bodyPr lIns="121915" tIns="60957" rIns="121915" bIns="60957" anchor="ctr"/>
          <a:lstStyle/>
          <a:p>
            <a:pPr algn="ctr" fontAlgn="base">
              <a:defRPr/>
            </a:pPr>
            <a:r>
              <a:rPr lang="en-AU" altLang="en-US" sz="1800" kern="0" dirty="0">
                <a:latin typeface="+mn-ea"/>
                <a:ea typeface="+mn-ea"/>
                <a:sym typeface="Arial" panose="020B0604020202020204" pitchFamily="34" charset="0"/>
              </a:rPr>
              <a:t></a:t>
            </a:r>
            <a:endParaRPr lang="en-US" altLang="zh-CN" sz="1800" kern="0" dirty="0">
              <a:latin typeface="+mn-ea"/>
              <a:ea typeface="+mn-ea"/>
              <a:sym typeface="Arial" panose="020B0604020202020204" pitchFamily="34" charset="0"/>
            </a:endParaRPr>
          </a:p>
        </p:txBody>
      </p:sp>
      <p:sp>
        <p:nvSpPr>
          <p:cNvPr id="86" name="Oval 19"/>
          <p:cNvSpPr>
            <a:spLocks noChangeArrowheads="1"/>
          </p:cNvSpPr>
          <p:nvPr/>
        </p:nvSpPr>
        <p:spPr bwMode="auto">
          <a:xfrm>
            <a:off x="2854894" y="3604814"/>
            <a:ext cx="1056137" cy="1065424"/>
          </a:xfrm>
          <a:prstGeom prst="ellipse">
            <a:avLst/>
          </a:prstGeom>
          <a:solidFill>
            <a:sysClr val="window" lastClr="FFFFFF">
              <a:lumMod val="85000"/>
              <a:alpha val="10000"/>
            </a:sysClr>
          </a:solidFill>
          <a:ln w="6350">
            <a:solidFill>
              <a:srgbClr val="00B0F0">
                <a:alpha val="76000"/>
              </a:srgbClr>
            </a:solidFill>
            <a:prstDash val="dash"/>
            <a:round/>
          </a:ln>
        </p:spPr>
        <p:txBody>
          <a:bodyPr lIns="121915" tIns="60957" rIns="121915" bIns="60957" anchor="ctr"/>
          <a:lstStyle/>
          <a:p>
            <a:pPr algn="ctr" fontAlgn="base">
              <a:defRPr/>
            </a:pPr>
            <a:r>
              <a:rPr lang="en-AU" altLang="en-US" sz="1800" kern="0" dirty="0">
                <a:latin typeface="+mn-ea"/>
                <a:ea typeface="+mn-ea"/>
                <a:sym typeface="Arial" panose="020B0604020202020204" pitchFamily="34" charset="0"/>
              </a:rPr>
              <a:t></a:t>
            </a:r>
            <a:endParaRPr lang="en-US" altLang="zh-CN" sz="1800" kern="0" dirty="0">
              <a:latin typeface="+mn-ea"/>
              <a:ea typeface="+mn-ea"/>
              <a:sym typeface="Arial" panose="020B0604020202020204" pitchFamily="34" charset="0"/>
            </a:endParaRPr>
          </a:p>
        </p:txBody>
      </p:sp>
      <p:sp>
        <p:nvSpPr>
          <p:cNvPr id="87" name="TextBox 72"/>
          <p:cNvSpPr txBox="1">
            <a:spLocks noChangeArrowheads="1"/>
          </p:cNvSpPr>
          <p:nvPr/>
        </p:nvSpPr>
        <p:spPr bwMode="auto">
          <a:xfrm flipH="1">
            <a:off x="4603880" y="2919710"/>
            <a:ext cx="1748102" cy="415336"/>
          </a:xfrm>
          <a:prstGeom prst="rect">
            <a:avLst/>
          </a:prstGeom>
          <a:noFill/>
          <a:ln w="9525">
            <a:noFill/>
            <a:miter lim="800000"/>
          </a:ln>
        </p:spPr>
        <p:txBody>
          <a:bodyPr wrap="square" lIns="0" tIns="0" rIns="0" bIns="0" anchor="ctr">
            <a:spAutoFit/>
          </a:bodyPr>
          <a:lstStyle/>
          <a:p>
            <a:pPr algn="ctr" fontAlgn="base"/>
            <a:r>
              <a:rPr lang="en-AU" altLang="en-US" sz="2700" b="1" dirty="0">
                <a:latin typeface="+mn-ea"/>
                <a:ea typeface="+mn-ea"/>
                <a:sym typeface="Arial" panose="020B0604020202020204" pitchFamily="34" charset="0"/>
              </a:rPr>
              <a:t>30%</a:t>
            </a:r>
            <a:endParaRPr lang="en-AU" altLang="en-US" sz="2700" b="1" dirty="0">
              <a:latin typeface="+mn-ea"/>
              <a:ea typeface="+mn-ea"/>
              <a:sym typeface="Arial" panose="020B0604020202020204" pitchFamily="34" charset="0"/>
            </a:endParaRPr>
          </a:p>
        </p:txBody>
      </p:sp>
      <p:sp>
        <p:nvSpPr>
          <p:cNvPr id="88" name="TextBox 76"/>
          <p:cNvSpPr txBox="1">
            <a:spLocks noChangeArrowheads="1"/>
          </p:cNvSpPr>
          <p:nvPr/>
        </p:nvSpPr>
        <p:spPr bwMode="auto">
          <a:xfrm flipH="1">
            <a:off x="6829434" y="4160907"/>
            <a:ext cx="1748103" cy="415336"/>
          </a:xfrm>
          <a:prstGeom prst="rect">
            <a:avLst/>
          </a:prstGeom>
          <a:noFill/>
          <a:ln w="9525">
            <a:noFill/>
            <a:miter lim="800000"/>
          </a:ln>
        </p:spPr>
        <p:txBody>
          <a:bodyPr wrap="square" lIns="0" tIns="0" rIns="0" bIns="0" anchor="ctr">
            <a:spAutoFit/>
          </a:bodyPr>
          <a:lstStyle/>
          <a:p>
            <a:pPr algn="ctr" fontAlgn="base"/>
            <a:r>
              <a:rPr lang="en-AU" altLang="en-US" sz="2700" b="1" dirty="0">
                <a:latin typeface="+mn-ea"/>
                <a:ea typeface="+mn-ea"/>
                <a:sym typeface="Arial" panose="020B0604020202020204" pitchFamily="34" charset="0"/>
              </a:rPr>
              <a:t>3%</a:t>
            </a:r>
            <a:endParaRPr lang="en-AU" altLang="en-US" sz="2700" b="1" dirty="0">
              <a:latin typeface="+mn-ea"/>
              <a:ea typeface="+mn-ea"/>
              <a:sym typeface="Arial" panose="020B0604020202020204" pitchFamily="34" charset="0"/>
            </a:endParaRPr>
          </a:p>
        </p:txBody>
      </p:sp>
      <p:sp>
        <p:nvSpPr>
          <p:cNvPr id="89" name="TextBox 79"/>
          <p:cNvSpPr txBox="1">
            <a:spLocks noChangeArrowheads="1"/>
          </p:cNvSpPr>
          <p:nvPr/>
        </p:nvSpPr>
        <p:spPr bwMode="auto">
          <a:xfrm flipH="1">
            <a:off x="8655594" y="1857602"/>
            <a:ext cx="1748103" cy="415336"/>
          </a:xfrm>
          <a:prstGeom prst="rect">
            <a:avLst/>
          </a:prstGeom>
          <a:noFill/>
          <a:ln w="9525">
            <a:noFill/>
            <a:miter lim="800000"/>
          </a:ln>
        </p:spPr>
        <p:txBody>
          <a:bodyPr wrap="square" lIns="0" tIns="0" rIns="0" bIns="0" anchor="ctr">
            <a:spAutoFit/>
          </a:bodyPr>
          <a:lstStyle/>
          <a:p>
            <a:pPr algn="ctr" fontAlgn="base"/>
            <a:r>
              <a:rPr lang="en-AU" altLang="en-US" sz="2700" b="1" dirty="0">
                <a:latin typeface="+mn-ea"/>
                <a:ea typeface="+mn-ea"/>
                <a:sym typeface="Arial" panose="020B0604020202020204" pitchFamily="34" charset="0"/>
              </a:rPr>
              <a:t>9%</a:t>
            </a:r>
            <a:endParaRPr lang="en-AU" altLang="en-US" sz="2700" b="1" dirty="0">
              <a:latin typeface="+mn-ea"/>
              <a:ea typeface="+mn-ea"/>
              <a:sym typeface="Arial" panose="020B0604020202020204" pitchFamily="34" charset="0"/>
            </a:endParaRPr>
          </a:p>
        </p:txBody>
      </p:sp>
      <p:sp>
        <p:nvSpPr>
          <p:cNvPr id="90" name="TextBox 13"/>
          <p:cNvSpPr txBox="1">
            <a:spLocks noChangeArrowheads="1"/>
          </p:cNvSpPr>
          <p:nvPr/>
        </p:nvSpPr>
        <p:spPr bwMode="auto">
          <a:xfrm>
            <a:off x="1000058" y="3909506"/>
            <a:ext cx="1054583" cy="492365"/>
          </a:xfrm>
          <a:prstGeom prst="rect">
            <a:avLst/>
          </a:prstGeom>
          <a:noFill/>
          <a:ln w="9525">
            <a:noFill/>
            <a:miter lim="800000"/>
          </a:ln>
        </p:spPr>
        <p:txBody>
          <a:bodyPr wrap="square" lIns="0" tIns="0" rIns="0" bIns="0">
            <a:spAutoFit/>
          </a:bodyPr>
          <a:lstStyle/>
          <a:p>
            <a:pPr algn="ctr" defTabSz="1621790" fontAlgn="base">
              <a:spcBef>
                <a:spcPct val="20000"/>
              </a:spcBef>
            </a:pPr>
            <a:r>
              <a:rPr lang="zh-CN" altLang="en-US" sz="1600" dirty="0">
                <a:latin typeface="+mn-ea"/>
                <a:ea typeface="+mn-ea"/>
                <a:sym typeface="Arial" panose="020B0604020202020204" pitchFamily="34" charset="0"/>
              </a:rPr>
              <a:t>元器件降额裕量预留值</a:t>
            </a:r>
            <a:endParaRPr lang="en-US" altLang="zh-CN" sz="1600" dirty="0">
              <a:latin typeface="+mn-ea"/>
              <a:ea typeface="+mn-ea"/>
              <a:sym typeface="Arial" panose="020B0604020202020204" pitchFamily="34" charset="0"/>
            </a:endParaRPr>
          </a:p>
        </p:txBody>
      </p:sp>
      <p:sp>
        <p:nvSpPr>
          <p:cNvPr id="91" name="TextBox 13"/>
          <p:cNvSpPr txBox="1">
            <a:spLocks noChangeArrowheads="1"/>
          </p:cNvSpPr>
          <p:nvPr/>
        </p:nvSpPr>
        <p:spPr bwMode="auto">
          <a:xfrm>
            <a:off x="4545698" y="3433824"/>
            <a:ext cx="1996636" cy="246182"/>
          </a:xfrm>
          <a:prstGeom prst="rect">
            <a:avLst/>
          </a:prstGeom>
          <a:noFill/>
          <a:ln w="9525">
            <a:noFill/>
            <a:miter lim="800000"/>
          </a:ln>
        </p:spPr>
        <p:txBody>
          <a:bodyPr wrap="square" lIns="0" tIns="0" rIns="0" bIns="0">
            <a:spAutoFit/>
          </a:bodyPr>
          <a:lstStyle/>
          <a:p>
            <a:pPr algn="ctr" defTabSz="1621790" fontAlgn="base">
              <a:spcBef>
                <a:spcPct val="20000"/>
              </a:spcBef>
            </a:pPr>
            <a:r>
              <a:rPr lang="zh-CN" altLang="en-US" sz="1600" dirty="0">
                <a:latin typeface="+mn-ea"/>
                <a:ea typeface="+mn-ea"/>
                <a:sym typeface="Arial" panose="020B0604020202020204" pitchFamily="34" charset="0"/>
              </a:rPr>
              <a:t>对旋风扇，风速提升</a:t>
            </a:r>
            <a:endParaRPr lang="en-US" altLang="zh-CN" sz="1600" dirty="0">
              <a:latin typeface="+mn-ea"/>
              <a:ea typeface="+mn-ea"/>
              <a:sym typeface="Arial" panose="020B0604020202020204" pitchFamily="34" charset="0"/>
            </a:endParaRPr>
          </a:p>
        </p:txBody>
      </p:sp>
      <p:sp>
        <p:nvSpPr>
          <p:cNvPr id="92" name="TextBox 13"/>
          <p:cNvSpPr txBox="1">
            <a:spLocks noChangeArrowheads="1"/>
          </p:cNvSpPr>
          <p:nvPr/>
        </p:nvSpPr>
        <p:spPr bwMode="auto">
          <a:xfrm>
            <a:off x="6859676" y="4571806"/>
            <a:ext cx="1687617" cy="492251"/>
          </a:xfrm>
          <a:prstGeom prst="rect">
            <a:avLst/>
          </a:prstGeom>
          <a:noFill/>
          <a:ln w="9525">
            <a:noFill/>
            <a:miter lim="800000"/>
          </a:ln>
        </p:spPr>
        <p:txBody>
          <a:bodyPr wrap="square" lIns="0" tIns="0" rIns="0" bIns="0">
            <a:spAutoFit/>
          </a:bodyPr>
          <a:lstStyle/>
          <a:p>
            <a:pPr algn="ctr" defTabSz="1621790" fontAlgn="base">
              <a:spcBef>
                <a:spcPct val="20000"/>
              </a:spcBef>
            </a:pPr>
            <a:r>
              <a:rPr lang="en-US" altLang="zh-CN" sz="1600" dirty="0">
                <a:latin typeface="+mn-ea"/>
                <a:ea typeface="+mn-ea"/>
                <a:sym typeface="Arial" panose="020B0604020202020204" pitchFamily="34" charset="0"/>
              </a:rPr>
              <a:t>3D VC</a:t>
            </a:r>
            <a:r>
              <a:rPr lang="zh-CN" altLang="en-US" sz="1600" dirty="0">
                <a:latin typeface="+mn-ea"/>
                <a:ea typeface="+mn-ea"/>
                <a:sym typeface="Arial" panose="020B0604020202020204" pitchFamily="34" charset="0"/>
              </a:rPr>
              <a:t>散热效率高于普通</a:t>
            </a:r>
            <a:r>
              <a:rPr lang="en-US" altLang="zh-CN" sz="1600" dirty="0">
                <a:latin typeface="+mn-ea"/>
                <a:ea typeface="+mn-ea"/>
                <a:sym typeface="Arial" panose="020B0604020202020204" pitchFamily="34" charset="0"/>
              </a:rPr>
              <a:t>VC</a:t>
            </a:r>
            <a:r>
              <a:rPr lang="zh-CN" altLang="en-US" sz="1600" dirty="0">
                <a:latin typeface="+mn-ea"/>
                <a:ea typeface="+mn-ea"/>
                <a:sym typeface="Arial" panose="020B0604020202020204" pitchFamily="34" charset="0"/>
              </a:rPr>
              <a:t>散热</a:t>
            </a:r>
            <a:endParaRPr lang="en-US" altLang="zh-CN" sz="1600" dirty="0">
              <a:latin typeface="+mn-ea"/>
              <a:ea typeface="+mn-ea"/>
              <a:sym typeface="Arial" panose="020B0604020202020204" pitchFamily="34" charset="0"/>
            </a:endParaRPr>
          </a:p>
        </p:txBody>
      </p:sp>
      <p:sp>
        <p:nvSpPr>
          <p:cNvPr id="93" name="TextBox 13"/>
          <p:cNvSpPr txBox="1">
            <a:spLocks noChangeArrowheads="1"/>
          </p:cNvSpPr>
          <p:nvPr/>
        </p:nvSpPr>
        <p:spPr bwMode="auto">
          <a:xfrm>
            <a:off x="8092637" y="2237410"/>
            <a:ext cx="2777428" cy="492251"/>
          </a:xfrm>
          <a:prstGeom prst="rect">
            <a:avLst/>
          </a:prstGeom>
          <a:noFill/>
          <a:ln w="9525">
            <a:noFill/>
            <a:miter lim="800000"/>
          </a:ln>
        </p:spPr>
        <p:txBody>
          <a:bodyPr wrap="square" lIns="0" tIns="0" rIns="0" bIns="0">
            <a:spAutoFit/>
          </a:bodyPr>
          <a:lstStyle/>
          <a:p>
            <a:pPr algn="ctr" defTabSz="1621790" fontAlgn="base">
              <a:spcBef>
                <a:spcPct val="20000"/>
              </a:spcBef>
            </a:pPr>
            <a:r>
              <a:rPr lang="zh-CN" altLang="en-US" sz="1600" dirty="0">
                <a:latin typeface="+mn-ea"/>
                <a:ea typeface="+mn-ea"/>
                <a:sym typeface="Arial" panose="020B0604020202020204" pitchFamily="34" charset="0"/>
              </a:rPr>
              <a:t>分流式导风罩、后端</a:t>
            </a:r>
            <a:r>
              <a:rPr lang="en-US" altLang="zh-CN" sz="1600" dirty="0">
                <a:latin typeface="+mn-ea"/>
                <a:ea typeface="+mn-ea"/>
                <a:sym typeface="Arial" panose="020B0604020202020204" pitchFamily="34" charset="0"/>
              </a:rPr>
              <a:t>IO</a:t>
            </a:r>
            <a:r>
              <a:rPr lang="zh-CN" altLang="en-US" sz="1600" dirty="0">
                <a:latin typeface="+mn-ea"/>
                <a:ea typeface="+mn-ea"/>
                <a:sym typeface="Arial" panose="020B0604020202020204" pitchFamily="34" charset="0"/>
              </a:rPr>
              <a:t>模组独立风道设计，散热效率提升</a:t>
            </a:r>
            <a:endParaRPr lang="en-US" altLang="zh-CN" sz="1600" dirty="0">
              <a:latin typeface="+mn-ea"/>
              <a:ea typeface="+mn-ea"/>
              <a:sym typeface="Arial" panose="020B0604020202020204" pitchFamily="34" charset="0"/>
            </a:endParaRPr>
          </a:p>
        </p:txBody>
      </p:sp>
      <p:cxnSp>
        <p:nvCxnSpPr>
          <p:cNvPr id="94" name="Straight Connector 60"/>
          <p:cNvCxnSpPr>
            <a:cxnSpLocks noChangeShapeType="1"/>
          </p:cNvCxnSpPr>
          <p:nvPr/>
        </p:nvCxnSpPr>
        <p:spPr bwMode="auto">
          <a:xfrm flipV="1">
            <a:off x="1463667" y="4473958"/>
            <a:ext cx="0" cy="237874"/>
          </a:xfrm>
          <a:prstGeom prst="line">
            <a:avLst/>
          </a:prstGeom>
          <a:noFill/>
          <a:ln w="6350">
            <a:solidFill>
              <a:srgbClr val="FF0000"/>
            </a:solidFill>
            <a:prstDash val="dash"/>
            <a:round/>
            <a:tailEnd type="oval" w="med" len="med"/>
          </a:ln>
        </p:spPr>
      </p:cxnSp>
      <p:sp>
        <p:nvSpPr>
          <p:cNvPr id="95" name="Oval 19"/>
          <p:cNvSpPr>
            <a:spLocks noChangeArrowheads="1"/>
          </p:cNvSpPr>
          <p:nvPr/>
        </p:nvSpPr>
        <p:spPr bwMode="auto">
          <a:xfrm>
            <a:off x="926890" y="4730366"/>
            <a:ext cx="1056137" cy="1065424"/>
          </a:xfrm>
          <a:prstGeom prst="ellipse">
            <a:avLst/>
          </a:prstGeom>
          <a:solidFill>
            <a:sysClr val="window" lastClr="FFFFFF">
              <a:lumMod val="85000"/>
              <a:alpha val="10000"/>
            </a:sysClr>
          </a:solidFill>
          <a:ln w="6350">
            <a:solidFill>
              <a:srgbClr val="00B0F0">
                <a:alpha val="76000"/>
              </a:srgbClr>
            </a:solidFill>
            <a:prstDash val="dash"/>
            <a:round/>
          </a:ln>
        </p:spPr>
        <p:txBody>
          <a:bodyPr lIns="121915" tIns="60957" rIns="121915" bIns="60957" anchor="ctr"/>
          <a:lstStyle/>
          <a:p>
            <a:pPr algn="ctr" fontAlgn="base">
              <a:defRPr/>
            </a:pPr>
            <a:r>
              <a:rPr lang="en-AU" altLang="en-US" sz="1800" kern="0" dirty="0">
                <a:latin typeface="+mn-ea"/>
                <a:ea typeface="+mn-ea"/>
                <a:sym typeface="Arial" panose="020B0604020202020204" pitchFamily="34" charset="0"/>
              </a:rPr>
              <a:t></a:t>
            </a:r>
            <a:endParaRPr lang="en-US" altLang="zh-CN" sz="1800" kern="0" dirty="0">
              <a:latin typeface="+mn-ea"/>
              <a:ea typeface="+mn-ea"/>
              <a:sym typeface="Arial" panose="020B0604020202020204" pitchFamily="34" charset="0"/>
            </a:endParaRPr>
          </a:p>
        </p:txBody>
      </p:sp>
      <p:sp>
        <p:nvSpPr>
          <p:cNvPr id="96" name="TextBox 73"/>
          <p:cNvSpPr txBox="1">
            <a:spLocks noChangeArrowheads="1"/>
          </p:cNvSpPr>
          <p:nvPr/>
        </p:nvSpPr>
        <p:spPr bwMode="auto">
          <a:xfrm flipH="1">
            <a:off x="2477940" y="2425140"/>
            <a:ext cx="1748102" cy="415336"/>
          </a:xfrm>
          <a:prstGeom prst="rect">
            <a:avLst/>
          </a:prstGeom>
          <a:noFill/>
          <a:ln w="9525">
            <a:noFill/>
            <a:miter lim="800000"/>
          </a:ln>
        </p:spPr>
        <p:txBody>
          <a:bodyPr wrap="square" lIns="0" tIns="0" rIns="0" bIns="0" anchor="ctr">
            <a:spAutoFit/>
          </a:bodyPr>
          <a:lstStyle/>
          <a:p>
            <a:pPr algn="ctr" fontAlgn="base"/>
            <a:r>
              <a:rPr lang="en-AU" altLang="en-US" sz="2700" b="1" dirty="0">
                <a:latin typeface="+mn-ea"/>
                <a:ea typeface="+mn-ea"/>
                <a:sym typeface="Arial" panose="020B0604020202020204" pitchFamily="34" charset="0"/>
              </a:rPr>
              <a:t>75%</a:t>
            </a:r>
            <a:endParaRPr lang="en-AU" altLang="en-US" sz="2700" b="1" dirty="0">
              <a:latin typeface="+mn-ea"/>
              <a:ea typeface="+mn-ea"/>
              <a:sym typeface="Arial" panose="020B0604020202020204" pitchFamily="34" charset="0"/>
            </a:endParaRPr>
          </a:p>
        </p:txBody>
      </p:sp>
      <p:sp>
        <p:nvSpPr>
          <p:cNvPr id="97" name="TextBox 13"/>
          <p:cNvSpPr txBox="1">
            <a:spLocks noChangeArrowheads="1"/>
          </p:cNvSpPr>
          <p:nvPr/>
        </p:nvSpPr>
        <p:spPr bwMode="auto">
          <a:xfrm>
            <a:off x="2380385" y="2936459"/>
            <a:ext cx="1960851" cy="246182"/>
          </a:xfrm>
          <a:prstGeom prst="rect">
            <a:avLst/>
          </a:prstGeom>
          <a:noFill/>
          <a:ln w="9525">
            <a:noFill/>
            <a:miter lim="800000"/>
          </a:ln>
        </p:spPr>
        <p:txBody>
          <a:bodyPr wrap="square" lIns="0" tIns="0" rIns="0" bIns="0">
            <a:spAutoFit/>
          </a:bodyPr>
          <a:lstStyle/>
          <a:p>
            <a:pPr algn="ctr" defTabSz="1621790" fontAlgn="base">
              <a:spcBef>
                <a:spcPct val="20000"/>
              </a:spcBef>
            </a:pPr>
            <a:r>
              <a:rPr lang="zh-CN" altLang="en-US" sz="1600" dirty="0">
                <a:latin typeface="+mn-ea"/>
                <a:ea typeface="+mn-ea"/>
                <a:sym typeface="Arial" panose="020B0604020202020204" pitchFamily="34" charset="0"/>
              </a:rPr>
              <a:t>前面板蜂窝状开孔率</a:t>
            </a:r>
            <a:endParaRPr lang="en-US" altLang="zh-CN" sz="1600" dirty="0">
              <a:latin typeface="+mn-ea"/>
              <a:ea typeface="+mn-ea"/>
              <a:sym typeface="Arial" panose="020B0604020202020204" pitchFamily="34" charset="0"/>
            </a:endParaRPr>
          </a:p>
        </p:txBody>
      </p:sp>
      <p:sp>
        <p:nvSpPr>
          <p:cNvPr id="98" name="矩形 97"/>
          <p:cNvSpPr/>
          <p:nvPr/>
        </p:nvSpPr>
        <p:spPr>
          <a:xfrm>
            <a:off x="10543840" y="1820643"/>
            <a:ext cx="1049898" cy="399996"/>
          </a:xfrm>
          <a:prstGeom prst="rect">
            <a:avLst/>
          </a:prstGeom>
        </p:spPr>
        <p:txBody>
          <a:bodyPr wrap="square" lIns="121915" tIns="60957" rIns="121915" bIns="60957">
            <a:spAutoFit/>
          </a:bodyPr>
          <a:lstStyle/>
          <a:p>
            <a:pPr algn="ctr" fontAlgn="base"/>
            <a:r>
              <a:rPr lang="en-US" altLang="zh-CN" sz="1800" b="1" dirty="0">
                <a:latin typeface="+mn-ea"/>
                <a:ea typeface="+mn-ea"/>
              </a:rPr>
              <a:t>40°C</a:t>
            </a:r>
            <a:endParaRPr lang="zh-CN" altLang="en-US" sz="1800" b="1" dirty="0">
              <a:latin typeface="+mn-ea"/>
              <a:ea typeface="+mn-ea"/>
            </a:endParaRPr>
          </a:p>
        </p:txBody>
      </p:sp>
      <p:sp>
        <p:nvSpPr>
          <p:cNvPr id="99" name="TextBox 13"/>
          <p:cNvSpPr txBox="1">
            <a:spLocks noChangeArrowheads="1"/>
          </p:cNvSpPr>
          <p:nvPr/>
        </p:nvSpPr>
        <p:spPr bwMode="auto">
          <a:xfrm>
            <a:off x="10466810" y="2877511"/>
            <a:ext cx="1126845" cy="292274"/>
          </a:xfrm>
          <a:prstGeom prst="rect">
            <a:avLst/>
          </a:prstGeom>
          <a:noFill/>
          <a:ln w="9525">
            <a:noFill/>
            <a:miter lim="800000"/>
          </a:ln>
        </p:spPr>
        <p:txBody>
          <a:bodyPr wrap="square" lIns="0" tIns="0" rIns="0" bIns="0">
            <a:spAutoFit/>
          </a:bodyPr>
          <a:lstStyle/>
          <a:p>
            <a:pPr algn="ctr" defTabSz="1621790" fontAlgn="base">
              <a:spcBef>
                <a:spcPct val="20000"/>
              </a:spcBef>
            </a:pPr>
            <a:r>
              <a:rPr lang="zh-CN" altLang="en-US" sz="1900" dirty="0">
                <a:latin typeface="+mn-ea"/>
                <a:ea typeface="+mn-ea"/>
                <a:sym typeface="Arial" panose="020B0604020202020204" pitchFamily="34" charset="0"/>
              </a:rPr>
              <a:t>高温运行</a:t>
            </a:r>
            <a:endParaRPr lang="en-US" altLang="zh-CN" sz="1900" dirty="0">
              <a:latin typeface="+mn-ea"/>
              <a:ea typeface="+mn-ea"/>
              <a:sym typeface="Arial" panose="020B0604020202020204" pitchFamily="34" charset="0"/>
            </a:endParaRPr>
          </a:p>
        </p:txBody>
      </p:sp>
      <p:pic>
        <p:nvPicPr>
          <p:cNvPr id="100" name="Picture 3"/>
          <p:cNvPicPr>
            <a:picLocks noChangeAspect="1" noChangeArrowheads="1"/>
          </p:cNvPicPr>
          <p:nvPr/>
        </p:nvPicPr>
        <p:blipFill>
          <a:blip r:embed="rId1" cstate="print"/>
          <a:srcRect/>
          <a:stretch>
            <a:fillRect/>
          </a:stretch>
        </p:blipFill>
        <p:spPr bwMode="auto">
          <a:xfrm>
            <a:off x="2889520" y="3658731"/>
            <a:ext cx="1009282" cy="959742"/>
          </a:xfrm>
          <a:prstGeom prst="ellipse">
            <a:avLst/>
          </a:prstGeom>
          <a:noFill/>
          <a:ln w="9525">
            <a:noFill/>
            <a:miter lim="800000"/>
            <a:headEnd/>
            <a:tailEnd/>
          </a:ln>
        </p:spPr>
      </p:pic>
      <p:pic>
        <p:nvPicPr>
          <p:cNvPr id="101" name="Picture 8"/>
          <p:cNvPicPr>
            <a:picLocks noChangeAspect="1" noChangeArrowheads="1"/>
          </p:cNvPicPr>
          <p:nvPr/>
        </p:nvPicPr>
        <p:blipFill>
          <a:blip r:embed="rId2" cstate="print"/>
          <a:srcRect/>
          <a:stretch>
            <a:fillRect/>
          </a:stretch>
        </p:blipFill>
        <p:spPr bwMode="auto">
          <a:xfrm>
            <a:off x="7138241" y="2848890"/>
            <a:ext cx="1008131" cy="949624"/>
          </a:xfrm>
          <a:prstGeom prst="ellipse">
            <a:avLst/>
          </a:prstGeom>
          <a:noFill/>
          <a:ln w="9525">
            <a:noFill/>
            <a:miter lim="800000"/>
            <a:headEnd/>
            <a:tailEnd/>
          </a:ln>
        </p:spPr>
      </p:pic>
      <p:pic>
        <p:nvPicPr>
          <p:cNvPr id="102" name="Picture 12"/>
          <p:cNvPicPr>
            <a:picLocks noChangeAspect="1" noChangeArrowheads="1"/>
          </p:cNvPicPr>
          <p:nvPr/>
        </p:nvPicPr>
        <p:blipFill>
          <a:blip r:embed="rId3" cstate="print"/>
          <a:srcRect/>
          <a:stretch>
            <a:fillRect/>
          </a:stretch>
        </p:blipFill>
        <p:spPr bwMode="auto">
          <a:xfrm>
            <a:off x="5019430" y="4088722"/>
            <a:ext cx="1000050" cy="999731"/>
          </a:xfrm>
          <a:prstGeom prst="ellipse">
            <a:avLst/>
          </a:prstGeom>
          <a:noFill/>
          <a:ln w="9525">
            <a:noFill/>
            <a:miter lim="800000"/>
            <a:headEnd/>
            <a:tailEnd/>
          </a:ln>
        </p:spPr>
      </p:pic>
      <p:pic>
        <p:nvPicPr>
          <p:cNvPr id="103" name="Picture 16" descr="“Paper plane png”的图片搜索结果"/>
          <p:cNvPicPr>
            <a:picLocks noChangeAspect="1" noChangeArrowheads="1"/>
          </p:cNvPicPr>
          <p:nvPr/>
        </p:nvPicPr>
        <p:blipFill>
          <a:blip r:embed="rId4" cstate="print"/>
          <a:srcRect/>
          <a:stretch>
            <a:fillRect/>
          </a:stretch>
        </p:blipFill>
        <p:spPr bwMode="auto">
          <a:xfrm>
            <a:off x="10659834" y="2167453"/>
            <a:ext cx="817910" cy="639900"/>
          </a:xfrm>
          <a:prstGeom prst="rect">
            <a:avLst/>
          </a:prstGeom>
          <a:noFill/>
        </p:spPr>
      </p:pic>
      <p:pic>
        <p:nvPicPr>
          <p:cNvPr id="104" name="Picture 4"/>
          <p:cNvPicPr>
            <a:picLocks noChangeAspect="1" noChangeArrowheads="1"/>
          </p:cNvPicPr>
          <p:nvPr/>
        </p:nvPicPr>
        <p:blipFill>
          <a:blip r:embed="rId5" cstate="print"/>
          <a:srcRect/>
          <a:stretch>
            <a:fillRect/>
          </a:stretch>
        </p:blipFill>
        <p:spPr bwMode="auto">
          <a:xfrm>
            <a:off x="8995013" y="3128409"/>
            <a:ext cx="1002242" cy="999733"/>
          </a:xfrm>
          <a:prstGeom prst="ellipse">
            <a:avLst/>
          </a:prstGeom>
          <a:noFill/>
          <a:ln w="9525">
            <a:noFill/>
            <a:miter lim="800000"/>
            <a:headEnd/>
            <a:tailEnd/>
          </a:ln>
        </p:spPr>
      </p:pic>
      <p:pic>
        <p:nvPicPr>
          <p:cNvPr id="105" name="Picture 8" descr="“electronics components”的图片搜索结果"/>
          <p:cNvPicPr>
            <a:picLocks noChangeAspect="1" noChangeArrowheads="1"/>
          </p:cNvPicPr>
          <p:nvPr/>
        </p:nvPicPr>
        <p:blipFill>
          <a:blip r:embed="rId6" cstate="print"/>
          <a:srcRect/>
          <a:stretch>
            <a:fillRect/>
          </a:stretch>
        </p:blipFill>
        <p:spPr bwMode="auto">
          <a:xfrm>
            <a:off x="963394" y="4769430"/>
            <a:ext cx="1000050" cy="999731"/>
          </a:xfrm>
          <a:prstGeom prst="ellipse">
            <a:avLst/>
          </a:prstGeom>
          <a:noFill/>
        </p:spPr>
      </p:pic>
      <p:sp>
        <p:nvSpPr>
          <p:cNvPr id="106" name="矩形 105"/>
          <p:cNvSpPr/>
          <p:nvPr/>
        </p:nvSpPr>
        <p:spPr>
          <a:xfrm>
            <a:off x="971935" y="1207618"/>
            <a:ext cx="10329276" cy="917467"/>
          </a:xfrm>
          <a:prstGeom prst="rect">
            <a:avLst/>
          </a:prstGeom>
        </p:spPr>
        <p:txBody>
          <a:bodyPr wrap="square" lIns="91412" tIns="45706" rIns="91412" bIns="45706">
            <a:spAutoFit/>
          </a:bodyPr>
          <a:lstStyle/>
          <a:p>
            <a:pPr marL="342900" indent="-342900" fontAlgn="base">
              <a:lnSpc>
                <a:spcPct val="150000"/>
              </a:lnSpc>
              <a:buFont typeface="Arial" panose="020B0604020202020204" pitchFamily="34" charset="0"/>
              <a:buChar char="•"/>
            </a:pPr>
            <a:r>
              <a:rPr lang="zh-CN" altLang="en-US" sz="1900" dirty="0">
                <a:latin typeface="+mn-ea"/>
                <a:ea typeface="+mn-ea"/>
              </a:rPr>
              <a:t>从元器件选型，到沿风向运行路径，端到端散热设计提升散热</a:t>
            </a:r>
            <a:r>
              <a:rPr lang="zh-CN" altLang="en-US" sz="1900" dirty="0" smtClean="0">
                <a:latin typeface="+mn-ea"/>
                <a:ea typeface="+mn-ea"/>
              </a:rPr>
              <a:t>效率。</a:t>
            </a:r>
            <a:endParaRPr lang="en-US" altLang="zh-CN" sz="1900" dirty="0">
              <a:latin typeface="+mn-ea"/>
              <a:ea typeface="+mn-ea"/>
            </a:endParaRPr>
          </a:p>
          <a:p>
            <a:pPr marL="342900" indent="-342900" fontAlgn="base">
              <a:lnSpc>
                <a:spcPct val="150000"/>
              </a:lnSpc>
              <a:buFont typeface="Arial" panose="020B0604020202020204" pitchFamily="34" charset="0"/>
              <a:buChar char="•"/>
            </a:pPr>
            <a:r>
              <a:rPr lang="zh-CN" altLang="en-US" sz="1900" dirty="0">
                <a:latin typeface="+mn-ea"/>
                <a:ea typeface="+mn-ea"/>
              </a:rPr>
              <a:t>延长电子元器件寿命与机房空调异常情况下服务器的稳定</a:t>
            </a:r>
            <a:r>
              <a:rPr lang="zh-CN" altLang="en-US" sz="1900" dirty="0" smtClean="0">
                <a:latin typeface="+mn-ea"/>
                <a:ea typeface="+mn-ea"/>
              </a:rPr>
              <a:t>运行。</a:t>
            </a:r>
            <a:endParaRPr lang="zh-CN" altLang="en-US" sz="1900" dirty="0">
              <a:latin typeface="+mn-ea"/>
              <a:ea typeface="+mn-ea"/>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服务器介绍</a:t>
            </a:r>
            <a:endParaRPr lang="en-US" altLang="zh-CN" sz="1800" b="1" dirty="0"/>
          </a:p>
          <a:p>
            <a:pPr lvl="1">
              <a:buClrTx/>
            </a:pPr>
            <a:r>
              <a:rPr lang="en-US" altLang="zh-CN" sz="1600" dirty="0" err="1">
                <a:solidFill>
                  <a:schemeClr val="bg1">
                    <a:lumMod val="50000"/>
                  </a:schemeClr>
                </a:solidFill>
                <a:latin typeface="+mn-ea"/>
              </a:rPr>
              <a:t>TaiShan</a:t>
            </a:r>
            <a:r>
              <a:rPr lang="zh-CN" altLang="en-US" sz="1600" dirty="0">
                <a:solidFill>
                  <a:schemeClr val="bg1">
                    <a:lumMod val="50000"/>
                  </a:schemeClr>
                </a:solidFill>
                <a:latin typeface="+mn-ea"/>
              </a:rPr>
              <a:t>服务器概述</a:t>
            </a:r>
            <a:endParaRPr lang="zh-CN" altLang="en-US" sz="1600" dirty="0">
              <a:solidFill>
                <a:schemeClr val="bg1">
                  <a:lumMod val="50000"/>
                </a:schemeClr>
              </a:solidFill>
              <a:latin typeface="+mn-ea"/>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机架服务器产品介绍</a:t>
            </a:r>
            <a:endParaRPr lang="zh-CN"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机架服务器价值特性</a:t>
            </a:r>
            <a:endParaRPr lang="en-US" altLang="zh-CN" sz="1600" dirty="0">
              <a:solidFill>
                <a:schemeClr val="bg1">
                  <a:lumMod val="50000"/>
                </a:schemeClr>
              </a:solidFill>
              <a:latin typeface="+mn-ea"/>
              <a:sym typeface="Lucida Grande" charset="0"/>
            </a:endParaRPr>
          </a:p>
          <a:p>
            <a:pPr lvl="1">
              <a:buClrTx/>
              <a:buSzPct val="60000"/>
              <a:buFont typeface="Wingdings" panose="05000000000000000000" pitchFamily="2" charset="2"/>
              <a:buChar char="n"/>
            </a:pPr>
            <a:r>
              <a:rPr lang="en-US" altLang="zh-CN" sz="1600" dirty="0" err="1">
                <a:latin typeface="+mn-ea"/>
                <a:sym typeface="Lucida Grande" charset="0"/>
              </a:rPr>
              <a:t>TaiShan</a:t>
            </a:r>
            <a:r>
              <a:rPr lang="en-US" altLang="zh-CN" sz="1600" dirty="0">
                <a:latin typeface="+mn-ea"/>
                <a:sym typeface="Lucida Grande" charset="0"/>
              </a:rPr>
              <a:t> 200</a:t>
            </a:r>
            <a:r>
              <a:rPr lang="zh-CN" altLang="en-US" sz="1600" dirty="0">
                <a:latin typeface="+mn-ea"/>
                <a:sym typeface="Lucida Grande" charset="0"/>
              </a:rPr>
              <a:t>高密服务器介绍</a:t>
            </a:r>
            <a:endParaRPr lang="en-US" altLang="zh-CN" sz="1600" dirty="0">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p:nvPr/>
        </p:nvSpPr>
        <p:spPr>
          <a:xfrm>
            <a:off x="1516233" y="430819"/>
            <a:ext cx="10865749" cy="745957"/>
          </a:xfrm>
          <a:prstGeom prst="rect">
            <a:avLst/>
          </a:prstGeom>
          <a:noFill/>
          <a:ln w="9525">
            <a:noFill/>
            <a:miter lim="800000"/>
          </a:ln>
        </p:spPr>
        <p:txBody>
          <a:bodyPr vert="horz" wrap="square" lIns="100800" tIns="50400" rIns="100800" bIns="50400" numCol="1" anchor="t" anchorCtr="0" compatLnSpc="1"/>
          <a:lstStyle>
            <a:lvl1pPr defTabSz="802005" eaLnBrk="0" fontAlgn="base" hangingPunct="0">
              <a:defRPr sz="3500" b="1">
                <a:solidFill>
                  <a:schemeClr val="tx1">
                    <a:lumMod val="75000"/>
                    <a:lumOff val="25000"/>
                  </a:schemeClr>
                </a:solidFill>
                <a:latin typeface="+mn-ea"/>
                <a:ea typeface="+mn-ea"/>
                <a:cs typeface="+mj-cs"/>
              </a:defRPr>
            </a:lvl1pPr>
            <a:lvl2pPr defTabSz="802005" eaLnBrk="0" fontAlgn="base" hangingPunct="0">
              <a:defRPr sz="3500">
                <a:solidFill>
                  <a:srgbClr val="990000"/>
                </a:solidFill>
                <a:latin typeface="FrutigerNext LT Medium" pitchFamily="34" charset="0"/>
                <a:ea typeface="黑体" panose="02010609060101010101" pitchFamily="49" charset="-122"/>
              </a:defRPr>
            </a:lvl2pPr>
            <a:lvl3pPr defTabSz="802005" eaLnBrk="0" fontAlgn="base" hangingPunct="0">
              <a:defRPr sz="3500">
                <a:solidFill>
                  <a:srgbClr val="990000"/>
                </a:solidFill>
                <a:latin typeface="FrutigerNext LT Medium" pitchFamily="34" charset="0"/>
                <a:ea typeface="黑体" panose="02010609060101010101" pitchFamily="49" charset="-122"/>
              </a:defRPr>
            </a:lvl3pPr>
            <a:lvl4pPr defTabSz="802005" eaLnBrk="0" fontAlgn="base" hangingPunct="0">
              <a:defRPr sz="3500">
                <a:solidFill>
                  <a:srgbClr val="990000"/>
                </a:solidFill>
                <a:latin typeface="FrutigerNext LT Medium" pitchFamily="34" charset="0"/>
                <a:ea typeface="黑体" panose="02010609060101010101" pitchFamily="49" charset="-122"/>
              </a:defRPr>
            </a:lvl4pPr>
            <a:lvl5pPr defTabSz="802005" eaLnBrk="0" fontAlgn="base" hangingPunct="0">
              <a:defRPr sz="3500">
                <a:solidFill>
                  <a:srgbClr val="990000"/>
                </a:solidFill>
                <a:latin typeface="FrutigerNext LT Medium" pitchFamily="34" charset="0"/>
                <a:ea typeface="黑体" panose="02010609060101010101" pitchFamily="49" charset="-122"/>
              </a:defRPr>
            </a:lvl5pPr>
            <a:lvl6pPr marL="4572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en-US" altLang="zh-CN" dirty="0">
                <a:solidFill>
                  <a:schemeClr val="tx1"/>
                </a:solidFill>
              </a:rPr>
              <a:t>X6000</a:t>
            </a:r>
            <a:r>
              <a:rPr lang="zh-CN" altLang="en-US" dirty="0">
                <a:solidFill>
                  <a:schemeClr val="tx1"/>
                </a:solidFill>
              </a:rPr>
              <a:t>超级机框规格</a:t>
            </a:r>
            <a:endParaRPr lang="zh-CN" altLang="en-US" dirty="0">
              <a:solidFill>
                <a:schemeClr val="tx1"/>
              </a:solidFill>
            </a:endParaRPr>
          </a:p>
        </p:txBody>
      </p:sp>
      <p:sp>
        <p:nvSpPr>
          <p:cNvPr id="38" name="TextBox 15"/>
          <p:cNvSpPr txBox="1"/>
          <p:nvPr/>
        </p:nvSpPr>
        <p:spPr>
          <a:xfrm>
            <a:off x="2252702" y="1230785"/>
            <a:ext cx="800219" cy="338554"/>
          </a:xfrm>
          <a:prstGeom prst="rect">
            <a:avLst/>
          </a:prstGeom>
          <a:noFill/>
        </p:spPr>
        <p:txBody>
          <a:bodyPr wrap="none" rtlCol="0">
            <a:spAutoFit/>
          </a:bodyPr>
          <a:lstStyle/>
          <a:p>
            <a:pPr defTabSz="1219200"/>
            <a:r>
              <a:rPr lang="zh-CN" altLang="en-US" sz="1600" dirty="0" smtClean="0">
                <a:solidFill>
                  <a:prstClr val="black"/>
                </a:solidFill>
                <a:latin typeface="+mn-ea"/>
                <a:ea typeface="+mn-ea"/>
              </a:rPr>
              <a:t>前视图</a:t>
            </a:r>
            <a:endParaRPr lang="zh-CN" altLang="en-US" sz="1600" dirty="0">
              <a:solidFill>
                <a:prstClr val="black"/>
              </a:solidFill>
              <a:latin typeface="+mn-ea"/>
              <a:ea typeface="+mn-ea"/>
            </a:endParaRPr>
          </a:p>
        </p:txBody>
      </p:sp>
      <p:sp>
        <p:nvSpPr>
          <p:cNvPr id="39" name="TextBox 16"/>
          <p:cNvSpPr txBox="1"/>
          <p:nvPr/>
        </p:nvSpPr>
        <p:spPr>
          <a:xfrm>
            <a:off x="6148889" y="1141462"/>
            <a:ext cx="800219" cy="338554"/>
          </a:xfrm>
          <a:prstGeom prst="rect">
            <a:avLst/>
          </a:prstGeom>
          <a:noFill/>
        </p:spPr>
        <p:txBody>
          <a:bodyPr wrap="none" rtlCol="0">
            <a:spAutoFit/>
          </a:bodyPr>
          <a:lstStyle/>
          <a:p>
            <a:pPr defTabSz="1219200"/>
            <a:r>
              <a:rPr lang="zh-CN" altLang="en-US" sz="1600" dirty="0" smtClean="0">
                <a:solidFill>
                  <a:prstClr val="black"/>
                </a:solidFill>
                <a:latin typeface="+mn-ea"/>
                <a:ea typeface="+mn-ea"/>
              </a:rPr>
              <a:t>后视图</a:t>
            </a:r>
            <a:endParaRPr lang="zh-CN" altLang="en-US" sz="1600" dirty="0">
              <a:solidFill>
                <a:prstClr val="black"/>
              </a:solidFill>
              <a:latin typeface="+mn-ea"/>
              <a:ea typeface="+mn-ea"/>
            </a:endParaRPr>
          </a:p>
        </p:txBody>
      </p:sp>
      <p:sp>
        <p:nvSpPr>
          <p:cNvPr id="40" name="TextBox 16"/>
          <p:cNvSpPr txBox="1"/>
          <p:nvPr/>
        </p:nvSpPr>
        <p:spPr>
          <a:xfrm>
            <a:off x="9540924" y="1141462"/>
            <a:ext cx="1005403" cy="338554"/>
          </a:xfrm>
          <a:prstGeom prst="rect">
            <a:avLst/>
          </a:prstGeom>
          <a:noFill/>
        </p:spPr>
        <p:txBody>
          <a:bodyPr wrap="none" rtlCol="0">
            <a:spAutoFit/>
          </a:bodyPr>
          <a:lstStyle/>
          <a:p>
            <a:pPr defTabSz="1219200"/>
            <a:r>
              <a:rPr lang="zh-CN" altLang="en-US" sz="1600" dirty="0">
                <a:solidFill>
                  <a:prstClr val="black"/>
                </a:solidFill>
                <a:latin typeface="+mn-ea"/>
                <a:ea typeface="+mn-ea"/>
              </a:rPr>
              <a:t>内部</a:t>
            </a:r>
            <a:r>
              <a:rPr lang="zh-CN" altLang="en-US" sz="1600" dirty="0" smtClean="0">
                <a:solidFill>
                  <a:prstClr val="black"/>
                </a:solidFill>
                <a:latin typeface="+mn-ea"/>
                <a:ea typeface="+mn-ea"/>
              </a:rPr>
              <a:t>视图</a:t>
            </a:r>
            <a:endParaRPr lang="zh-CN" altLang="en-US" sz="1600" dirty="0">
              <a:solidFill>
                <a:prstClr val="black"/>
              </a:solidFill>
              <a:latin typeface="+mn-ea"/>
              <a:ea typeface="+mn-ea"/>
            </a:endParaRPr>
          </a:p>
        </p:txBody>
      </p:sp>
      <p:graphicFrame>
        <p:nvGraphicFramePr>
          <p:cNvPr id="41" name="表格 40"/>
          <p:cNvGraphicFramePr>
            <a:graphicFrameLocks noGrp="1"/>
          </p:cNvGraphicFramePr>
          <p:nvPr>
            <p:custDataLst>
              <p:tags r:id="rId1"/>
            </p:custDataLst>
          </p:nvPr>
        </p:nvGraphicFramePr>
        <p:xfrm>
          <a:off x="2777601" y="3920900"/>
          <a:ext cx="6453948" cy="2386258"/>
        </p:xfrm>
        <a:graphic>
          <a:graphicData uri="http://schemas.openxmlformats.org/drawingml/2006/table">
            <a:tbl>
              <a:tblPr firstRow="1" firstCol="1" lastRow="1" lastCol="1" bandRow="1" bandCol="1">
                <a:tableStyleId>{912C8C85-51F0-491E-9774-3900AFEF0FD7}</a:tableStyleId>
              </a:tblPr>
              <a:tblGrid>
                <a:gridCol w="1691193"/>
                <a:gridCol w="4762755"/>
              </a:tblGrid>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产品</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高密服务器</a:t>
                      </a:r>
                      <a:endParaRPr lang="en-US" altLang="zh-CN" sz="12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形态</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2U</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机框，支持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XA320</a:t>
                      </a:r>
                      <a:r>
                        <a:rPr lang="en-US" altLang="zh-CN" sz="1200" b="0" kern="1200" baseline="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/XA320C</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半宽服务器</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电源</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个热插拔</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3000W</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电源模块，支持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冗余</a:t>
                      </a:r>
                      <a:endParaRPr lang="en-US" altLang="zh-CN" sz="1200" b="0" kern="1200" baseline="30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供电</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nSpc>
                          <a:spcPts val="1200"/>
                        </a:lnSpc>
                        <a:tabLst>
                          <a:tab pos="88900" algn="l"/>
                        </a:tabLst>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100~240V AC</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240V DC</a:t>
                      </a:r>
                      <a:endParaRPr lang="zh-CN" altLang="en-US" sz="1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风扇</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个热拔插风扇模组，支持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N+1</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冗余</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工作温度</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5ºC- 35ºC </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089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algn="ct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尺寸</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宽</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深</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436mm x 818.9mm x 86.1mm</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2" name="图片 41"/>
          <p:cNvPicPr>
            <a:picLocks noChangeAspect="1"/>
          </p:cNvPicPr>
          <p:nvPr/>
        </p:nvPicPr>
        <p:blipFill>
          <a:blip r:embed="rId2"/>
          <a:stretch>
            <a:fillRect/>
          </a:stretch>
        </p:blipFill>
        <p:spPr>
          <a:xfrm>
            <a:off x="1035594" y="2309285"/>
            <a:ext cx="3561657" cy="1154097"/>
          </a:xfrm>
          <a:prstGeom prst="rect">
            <a:avLst/>
          </a:prstGeom>
        </p:spPr>
      </p:pic>
      <p:cxnSp>
        <p:nvCxnSpPr>
          <p:cNvPr id="43" name="直接连接符 42"/>
          <p:cNvCxnSpPr/>
          <p:nvPr/>
        </p:nvCxnSpPr>
        <p:spPr>
          <a:xfrm flipV="1">
            <a:off x="2195157" y="3039803"/>
            <a:ext cx="2216538" cy="274311"/>
          </a:xfrm>
          <a:prstGeom prst="line">
            <a:avLst/>
          </a:prstGeom>
          <a:noFill/>
          <a:ln w="28575" cap="flat" cmpd="sng" algn="ctr">
            <a:solidFill>
              <a:srgbClr val="FFC000"/>
            </a:solidFill>
            <a:prstDash val="solid"/>
          </a:ln>
          <a:effectLst/>
        </p:spPr>
      </p:cxnSp>
      <p:cxnSp>
        <p:nvCxnSpPr>
          <p:cNvPr id="44" name="直接连接符 43"/>
          <p:cNvCxnSpPr/>
          <p:nvPr/>
        </p:nvCxnSpPr>
        <p:spPr>
          <a:xfrm>
            <a:off x="2188054" y="2911759"/>
            <a:ext cx="14206" cy="402354"/>
          </a:xfrm>
          <a:prstGeom prst="line">
            <a:avLst/>
          </a:prstGeom>
          <a:noFill/>
          <a:ln w="28575" cap="flat" cmpd="sng" algn="ctr">
            <a:solidFill>
              <a:srgbClr val="FFC000"/>
            </a:solidFill>
            <a:prstDash val="solid"/>
          </a:ln>
          <a:effectLst/>
        </p:spPr>
      </p:cxnSp>
      <p:sp>
        <p:nvSpPr>
          <p:cNvPr id="45" name="TextBox 29"/>
          <p:cNvSpPr txBox="1"/>
          <p:nvPr/>
        </p:nvSpPr>
        <p:spPr>
          <a:xfrm>
            <a:off x="3052921" y="3458768"/>
            <a:ext cx="861805" cy="307793"/>
          </a:xfrm>
          <a:prstGeom prst="rect">
            <a:avLst/>
          </a:prstGeom>
          <a:noFill/>
          <a:ln>
            <a:noFill/>
          </a:ln>
        </p:spPr>
        <p:txBody>
          <a:bodyPr wrap="non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硬盘面板</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46" name="直接连接符 45"/>
          <p:cNvCxnSpPr/>
          <p:nvPr/>
        </p:nvCxnSpPr>
        <p:spPr bwMode="auto">
          <a:xfrm>
            <a:off x="3369818" y="3179894"/>
            <a:ext cx="0" cy="268440"/>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flipH="1" flipV="1">
            <a:off x="1973730" y="2080598"/>
            <a:ext cx="1" cy="804641"/>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32"/>
          <p:cNvSpPr txBox="1"/>
          <p:nvPr/>
        </p:nvSpPr>
        <p:spPr>
          <a:xfrm>
            <a:off x="907537" y="1814450"/>
            <a:ext cx="2035203" cy="307793"/>
          </a:xfrm>
          <a:prstGeom prst="rect">
            <a:avLst/>
          </a:prstGeom>
          <a:noFill/>
          <a:ln>
            <a:noFill/>
          </a:ln>
        </p:spPr>
        <p:txBody>
          <a:bodyPr wrap="non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节点</a:t>
            </a:r>
            <a:r>
              <a:rPr kumimoji="0" lang="en-US" altLang="zh-CN" sz="1200" b="0" i="0" u="none" strike="noStrike" kern="0" cap="none" spc="0" normalizeH="0" baseline="0" noProof="0" dirty="0" smtClean="0">
                <a:ln>
                  <a:noFill/>
                </a:ln>
                <a:solidFill>
                  <a:prstClr val="black"/>
                </a:solidFill>
                <a:effectLst/>
                <a:uLnTx/>
                <a:uFillTx/>
                <a:latin typeface="+mn-ea"/>
                <a:ea typeface="+mn-ea"/>
              </a:rPr>
              <a:t>1 &amp; 2</a:t>
            </a:r>
            <a:r>
              <a:rPr kumimoji="0" lang="zh-CN" altLang="en-US" sz="1200" b="0" i="0" u="none" strike="noStrike" kern="0" cap="none" spc="0" normalizeH="0" baseline="0" noProof="0" dirty="0" smtClean="0">
                <a:ln>
                  <a:noFill/>
                </a:ln>
                <a:solidFill>
                  <a:prstClr val="black"/>
                </a:solidFill>
                <a:effectLst/>
                <a:uLnTx/>
                <a:uFillTx/>
                <a:latin typeface="+mn-ea"/>
                <a:ea typeface="+mn-ea"/>
              </a:rPr>
              <a:t>健康状态指示灯</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49" name="TextBox 32"/>
          <p:cNvSpPr txBox="1"/>
          <p:nvPr/>
        </p:nvSpPr>
        <p:spPr>
          <a:xfrm>
            <a:off x="3250588" y="1788194"/>
            <a:ext cx="2035203" cy="307793"/>
          </a:xfrm>
          <a:prstGeom prst="rect">
            <a:avLst/>
          </a:prstGeom>
          <a:noFill/>
          <a:ln>
            <a:noFill/>
          </a:ln>
        </p:spPr>
        <p:txBody>
          <a:bodyPr wrap="non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节点</a:t>
            </a:r>
            <a:r>
              <a:rPr kumimoji="0" lang="en-US" altLang="zh-CN" sz="1200" b="0" i="0" u="none" strike="noStrike" kern="0" cap="none" spc="0" normalizeH="0" baseline="0" noProof="0" dirty="0" smtClean="0">
                <a:ln>
                  <a:noFill/>
                </a:ln>
                <a:solidFill>
                  <a:prstClr val="black"/>
                </a:solidFill>
                <a:effectLst/>
                <a:uLnTx/>
                <a:uFillTx/>
                <a:latin typeface="+mn-ea"/>
                <a:ea typeface="+mn-ea"/>
              </a:rPr>
              <a:t>3 &amp; 4</a:t>
            </a:r>
            <a:r>
              <a:rPr kumimoji="0" lang="zh-CN" altLang="en-US" sz="1200" b="0" i="0" u="none" strike="noStrike" kern="0" cap="none" spc="0" normalizeH="0" baseline="0" noProof="0" dirty="0" smtClean="0">
                <a:ln>
                  <a:noFill/>
                </a:ln>
                <a:solidFill>
                  <a:prstClr val="black"/>
                </a:solidFill>
                <a:effectLst/>
                <a:uLnTx/>
                <a:uFillTx/>
                <a:latin typeface="+mn-ea"/>
                <a:ea typeface="+mn-ea"/>
              </a:rPr>
              <a:t>健康状态指示灯</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50" name="矩形 49"/>
          <p:cNvSpPr/>
          <p:nvPr/>
        </p:nvSpPr>
        <p:spPr>
          <a:xfrm>
            <a:off x="1943207" y="2871133"/>
            <a:ext cx="131446" cy="337340"/>
          </a:xfrm>
          <a:prstGeom prst="rect">
            <a:avLst/>
          </a:prstGeom>
          <a:noFill/>
          <a:ln w="28575" cap="flat" cmpd="sng" algn="ctr">
            <a:solidFill>
              <a:srgbClr val="FFC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mn-ea"/>
              <a:ea typeface="+mn-ea"/>
              <a:cs typeface="+mn-cs"/>
            </a:endParaRPr>
          </a:p>
        </p:txBody>
      </p:sp>
      <p:sp>
        <p:nvSpPr>
          <p:cNvPr id="51" name="矩形 50"/>
          <p:cNvSpPr/>
          <p:nvPr/>
        </p:nvSpPr>
        <p:spPr>
          <a:xfrm>
            <a:off x="4485261" y="2674531"/>
            <a:ext cx="131446" cy="337340"/>
          </a:xfrm>
          <a:prstGeom prst="rect">
            <a:avLst/>
          </a:prstGeom>
          <a:noFill/>
          <a:ln w="28575" cap="flat" cmpd="sng" algn="ctr">
            <a:solidFill>
              <a:srgbClr val="FFC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2" name="直接连接符 51"/>
          <p:cNvCxnSpPr/>
          <p:nvPr/>
        </p:nvCxnSpPr>
        <p:spPr>
          <a:xfrm flipV="1">
            <a:off x="2195157" y="2669726"/>
            <a:ext cx="2300065" cy="240223"/>
          </a:xfrm>
          <a:prstGeom prst="line">
            <a:avLst/>
          </a:prstGeom>
          <a:noFill/>
          <a:ln w="28575" cap="flat" cmpd="sng" algn="ctr">
            <a:solidFill>
              <a:srgbClr val="FFC000"/>
            </a:solidFill>
            <a:prstDash val="solid"/>
          </a:ln>
          <a:effectLst/>
        </p:spPr>
      </p:cxnSp>
      <p:cxnSp>
        <p:nvCxnSpPr>
          <p:cNvPr id="53" name="直接连接符 52"/>
          <p:cNvCxnSpPr/>
          <p:nvPr/>
        </p:nvCxnSpPr>
        <p:spPr>
          <a:xfrm>
            <a:off x="4439246" y="2670410"/>
            <a:ext cx="0" cy="369393"/>
          </a:xfrm>
          <a:prstGeom prst="line">
            <a:avLst/>
          </a:prstGeom>
          <a:noFill/>
          <a:ln w="28575" cap="flat" cmpd="sng" algn="ctr">
            <a:solidFill>
              <a:srgbClr val="FFC000"/>
            </a:solidFill>
            <a:prstDash val="solid"/>
          </a:ln>
          <a:effectLst/>
        </p:spPr>
      </p:cxnSp>
      <p:cxnSp>
        <p:nvCxnSpPr>
          <p:cNvPr id="54" name="直接连接符 53"/>
          <p:cNvCxnSpPr>
            <a:stCxn id="51" idx="0"/>
          </p:cNvCxnSpPr>
          <p:nvPr/>
        </p:nvCxnSpPr>
        <p:spPr bwMode="auto">
          <a:xfrm flipV="1">
            <a:off x="4550984" y="2021659"/>
            <a:ext cx="0" cy="652872"/>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5" name="图片 54"/>
          <p:cNvPicPr>
            <a:picLocks noChangeAspect="1"/>
          </p:cNvPicPr>
          <p:nvPr/>
        </p:nvPicPr>
        <p:blipFill>
          <a:blip r:embed="rId3"/>
          <a:stretch>
            <a:fillRect/>
          </a:stretch>
        </p:blipFill>
        <p:spPr>
          <a:xfrm>
            <a:off x="8179186" y="1875457"/>
            <a:ext cx="3232749" cy="1583311"/>
          </a:xfrm>
          <a:prstGeom prst="rect">
            <a:avLst/>
          </a:prstGeom>
        </p:spPr>
      </p:pic>
      <p:cxnSp>
        <p:nvCxnSpPr>
          <p:cNvPr id="56" name="直接连接符 55"/>
          <p:cNvCxnSpPr/>
          <p:nvPr/>
        </p:nvCxnSpPr>
        <p:spPr bwMode="auto">
          <a:xfrm flipV="1">
            <a:off x="8538353" y="1712827"/>
            <a:ext cx="0" cy="1218519"/>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flipV="1">
            <a:off x="9483425" y="3303664"/>
            <a:ext cx="0" cy="457684"/>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V="1">
            <a:off x="9915990" y="1662804"/>
            <a:ext cx="0" cy="457684"/>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flipV="1">
            <a:off x="11090177" y="1682031"/>
            <a:ext cx="0" cy="457684"/>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32"/>
          <p:cNvSpPr txBox="1"/>
          <p:nvPr/>
        </p:nvSpPr>
        <p:spPr>
          <a:xfrm>
            <a:off x="8922174" y="3460143"/>
            <a:ext cx="618750"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电源</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61" name="TextBox 32"/>
          <p:cNvSpPr txBox="1"/>
          <p:nvPr/>
        </p:nvSpPr>
        <p:spPr>
          <a:xfrm>
            <a:off x="8480784" y="1523858"/>
            <a:ext cx="554028" cy="307793"/>
          </a:xfrm>
          <a:prstGeom prst="rect">
            <a:avLst/>
          </a:prstGeom>
          <a:noFill/>
          <a:ln>
            <a:noFill/>
          </a:ln>
        </p:spPr>
        <p:txBody>
          <a:bodyPr wrap="non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节点</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62" name="TextBox 32"/>
          <p:cNvSpPr txBox="1"/>
          <p:nvPr/>
        </p:nvSpPr>
        <p:spPr>
          <a:xfrm>
            <a:off x="9858421" y="1523858"/>
            <a:ext cx="554028" cy="307793"/>
          </a:xfrm>
          <a:prstGeom prst="rect">
            <a:avLst/>
          </a:prstGeom>
          <a:noFill/>
          <a:ln>
            <a:noFill/>
          </a:ln>
        </p:spPr>
        <p:txBody>
          <a:bodyPr wrap="non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风扇</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63" name="TextBox 32"/>
          <p:cNvSpPr txBox="1"/>
          <p:nvPr/>
        </p:nvSpPr>
        <p:spPr>
          <a:xfrm>
            <a:off x="11018748" y="1501556"/>
            <a:ext cx="554028" cy="307793"/>
          </a:xfrm>
          <a:prstGeom prst="rect">
            <a:avLst/>
          </a:prstGeom>
          <a:noFill/>
          <a:ln>
            <a:noFill/>
          </a:ln>
        </p:spPr>
        <p:txBody>
          <a:bodyPr wrap="non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硬盘</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pic>
        <p:nvPicPr>
          <p:cNvPr id="64" name="图片 63"/>
          <p:cNvPicPr>
            <a:picLocks noChangeAspect="1"/>
          </p:cNvPicPr>
          <p:nvPr/>
        </p:nvPicPr>
        <p:blipFill>
          <a:blip r:embed="rId4"/>
          <a:stretch>
            <a:fillRect/>
          </a:stretch>
        </p:blipFill>
        <p:spPr>
          <a:xfrm>
            <a:off x="4717621" y="2357897"/>
            <a:ext cx="3484686" cy="1050707"/>
          </a:xfrm>
          <a:prstGeom prst="rect">
            <a:avLst/>
          </a:prstGeom>
        </p:spPr>
      </p:pic>
      <p:sp>
        <p:nvSpPr>
          <p:cNvPr id="65" name="矩形 64"/>
          <p:cNvSpPr/>
          <p:nvPr/>
        </p:nvSpPr>
        <p:spPr>
          <a:xfrm>
            <a:off x="6976568" y="2914728"/>
            <a:ext cx="242736" cy="431103"/>
          </a:xfrm>
          <a:prstGeom prst="rect">
            <a:avLst/>
          </a:prstGeom>
          <a:noFill/>
          <a:ln w="28575" cap="flat" cmpd="sng" algn="ctr">
            <a:solidFill>
              <a:srgbClr val="FFC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66" name="直接连接符 65"/>
          <p:cNvCxnSpPr/>
          <p:nvPr/>
        </p:nvCxnSpPr>
        <p:spPr bwMode="auto">
          <a:xfrm>
            <a:off x="7098151" y="1978434"/>
            <a:ext cx="0" cy="931405"/>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p:nvPr/>
        </p:nvCxnSpPr>
        <p:spPr bwMode="auto">
          <a:xfrm>
            <a:off x="6230271" y="1981931"/>
            <a:ext cx="0" cy="791654"/>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42"/>
          <p:cNvSpPr txBox="1"/>
          <p:nvPr/>
        </p:nvSpPr>
        <p:spPr>
          <a:xfrm>
            <a:off x="5673047" y="1685457"/>
            <a:ext cx="1208985" cy="276999"/>
          </a:xfrm>
          <a:prstGeom prst="rect">
            <a:avLst/>
          </a:prstGeom>
          <a:noFill/>
          <a:ln w="28575">
            <a:noFill/>
          </a:ln>
        </p:spPr>
        <p:txBody>
          <a:bodyPr wrap="non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XA320</a:t>
            </a:r>
            <a:r>
              <a:rPr kumimoji="0" lang="en-US" altLang="zh-CN" sz="1200" b="0" i="0" u="none" strike="noStrike" kern="0" cap="none" spc="0" normalizeH="0" noProof="0" dirty="0" smtClean="0">
                <a:ln>
                  <a:noFill/>
                </a:ln>
                <a:solidFill>
                  <a:prstClr val="black"/>
                </a:solidFill>
                <a:effectLst/>
                <a:uLnTx/>
                <a:uFillTx/>
                <a:latin typeface="+mn-ea"/>
                <a:ea typeface="+mn-ea"/>
              </a:rPr>
              <a:t> V2</a:t>
            </a:r>
            <a:r>
              <a:rPr kumimoji="0" lang="zh-CN" altLang="en-US" sz="1200" b="0" i="0" u="none" strike="noStrike" kern="0" cap="none" spc="0" normalizeH="0" baseline="0" noProof="0" dirty="0" smtClean="0">
                <a:ln>
                  <a:noFill/>
                </a:ln>
                <a:solidFill>
                  <a:prstClr val="black"/>
                </a:solidFill>
                <a:effectLst/>
                <a:uLnTx/>
                <a:uFillTx/>
                <a:latin typeface="+mn-ea"/>
                <a:ea typeface="+mn-ea"/>
              </a:rPr>
              <a:t>节点</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69" name="TextBox 36"/>
          <p:cNvSpPr txBox="1"/>
          <p:nvPr/>
        </p:nvSpPr>
        <p:spPr>
          <a:xfrm>
            <a:off x="6787697" y="1707555"/>
            <a:ext cx="869477" cy="276999"/>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电源模块</a:t>
            </a:r>
            <a:endParaRPr kumimoji="0" lang="en-US" altLang="zh-CN" sz="1200" b="0" i="0" u="none" strike="noStrike" kern="0" cap="none" spc="0" normalizeH="0" baseline="0" noProof="0" dirty="0" smtClean="0">
              <a:ln>
                <a:noFill/>
              </a:ln>
              <a:solidFill>
                <a:prstClr val="black"/>
              </a:solidFill>
              <a:effectLst/>
              <a:uLnTx/>
              <a:uFillTx/>
              <a:latin typeface="+mn-ea"/>
              <a:ea typeface="+mn-ea"/>
            </a:endParaRPr>
          </a:p>
        </p:txBody>
      </p:sp>
      <p:cxnSp>
        <p:nvCxnSpPr>
          <p:cNvPr id="70" name="直接连接符 69"/>
          <p:cNvCxnSpPr/>
          <p:nvPr/>
        </p:nvCxnSpPr>
        <p:spPr>
          <a:xfrm>
            <a:off x="5771912" y="3200198"/>
            <a:ext cx="1015786" cy="74188"/>
          </a:xfrm>
          <a:prstGeom prst="line">
            <a:avLst/>
          </a:prstGeom>
          <a:noFill/>
          <a:ln w="28575" cap="flat" cmpd="sng" algn="ctr">
            <a:solidFill>
              <a:srgbClr val="FFC000"/>
            </a:solidFill>
            <a:prstDash val="solid"/>
          </a:ln>
          <a:effectLst/>
        </p:spPr>
      </p:cxnSp>
      <p:cxnSp>
        <p:nvCxnSpPr>
          <p:cNvPr id="71" name="直接连接符 70"/>
          <p:cNvCxnSpPr/>
          <p:nvPr/>
        </p:nvCxnSpPr>
        <p:spPr>
          <a:xfrm>
            <a:off x="5752812" y="2845049"/>
            <a:ext cx="14206" cy="402354"/>
          </a:xfrm>
          <a:prstGeom prst="line">
            <a:avLst/>
          </a:prstGeom>
          <a:noFill/>
          <a:ln w="28575" cap="flat" cmpd="sng" algn="ctr">
            <a:solidFill>
              <a:srgbClr val="FFC000"/>
            </a:solidFill>
            <a:prstDash val="solid"/>
          </a:ln>
          <a:effectLst/>
        </p:spPr>
      </p:cxnSp>
      <p:cxnSp>
        <p:nvCxnSpPr>
          <p:cNvPr id="72" name="直接连接符 71"/>
          <p:cNvCxnSpPr/>
          <p:nvPr/>
        </p:nvCxnSpPr>
        <p:spPr>
          <a:xfrm>
            <a:off x="6796415" y="2863168"/>
            <a:ext cx="14206" cy="402354"/>
          </a:xfrm>
          <a:prstGeom prst="line">
            <a:avLst/>
          </a:prstGeom>
          <a:noFill/>
          <a:ln w="28575" cap="flat" cmpd="sng" algn="ctr">
            <a:solidFill>
              <a:srgbClr val="FFC000"/>
            </a:solidFill>
            <a:prstDash val="solid"/>
          </a:ln>
          <a:effectLst/>
        </p:spPr>
      </p:cxnSp>
      <p:cxnSp>
        <p:nvCxnSpPr>
          <p:cNvPr id="73" name="直接连接符 72"/>
          <p:cNvCxnSpPr/>
          <p:nvPr/>
        </p:nvCxnSpPr>
        <p:spPr>
          <a:xfrm>
            <a:off x="5823215" y="2871133"/>
            <a:ext cx="980625" cy="55416"/>
          </a:xfrm>
          <a:prstGeom prst="line">
            <a:avLst/>
          </a:prstGeom>
          <a:noFill/>
          <a:ln w="28575" cap="flat" cmpd="sng" algn="ctr">
            <a:solidFill>
              <a:srgbClr val="FFC000"/>
            </a:solidFill>
            <a:prstDash val="solid"/>
          </a:ln>
          <a:effectLst/>
        </p:spPr>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8573" y="1405724"/>
            <a:ext cx="5374290" cy="461665"/>
          </a:xfrm>
          <a:prstGeom prst="rect">
            <a:avLst/>
          </a:prstGeom>
          <a:solidFill>
            <a:sysClr val="window" lastClr="FFFFFF">
              <a:lumMod val="95000"/>
            </a:sysClr>
          </a:solid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smtClean="0">
              <a:ln>
                <a:noFill/>
              </a:ln>
              <a:solidFill>
                <a:prstClr val="black"/>
              </a:solidFill>
              <a:effectLst/>
              <a:uLnTx/>
              <a:uFillTx/>
              <a:latin typeface="+mn-ea"/>
              <a:ea typeface="+mn-ea"/>
            </a:endParaRPr>
          </a:p>
        </p:txBody>
      </p:sp>
      <p:pic>
        <p:nvPicPr>
          <p:cNvPr id="5" name="图片 4"/>
          <p:cNvPicPr>
            <a:picLocks noChangeAspect="1"/>
          </p:cNvPicPr>
          <p:nvPr/>
        </p:nvPicPr>
        <p:blipFill>
          <a:blip r:embed="rId1"/>
          <a:stretch>
            <a:fillRect/>
          </a:stretch>
        </p:blipFill>
        <p:spPr>
          <a:xfrm>
            <a:off x="6116079" y="1967542"/>
            <a:ext cx="2688657" cy="825134"/>
          </a:xfrm>
          <a:prstGeom prst="rect">
            <a:avLst/>
          </a:prstGeom>
        </p:spPr>
      </p:pic>
      <p:sp>
        <p:nvSpPr>
          <p:cNvPr id="6" name="文本框 5"/>
          <p:cNvSpPr txBox="1"/>
          <p:nvPr/>
        </p:nvSpPr>
        <p:spPr>
          <a:xfrm>
            <a:off x="1028094" y="1386090"/>
            <a:ext cx="5056562" cy="461665"/>
          </a:xfrm>
          <a:prstGeom prst="rect">
            <a:avLst/>
          </a:prstGeom>
          <a:solidFill>
            <a:sysClr val="window" lastClr="FFFFFF">
              <a:lumMod val="95000"/>
            </a:sysClr>
          </a:solid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smtClean="0">
              <a:ln>
                <a:noFill/>
              </a:ln>
              <a:solidFill>
                <a:prstClr val="black"/>
              </a:solidFill>
              <a:effectLst/>
              <a:uLnTx/>
              <a:uFillTx/>
              <a:latin typeface="+mn-ea"/>
              <a:ea typeface="+mn-ea"/>
            </a:endParaRPr>
          </a:p>
        </p:txBody>
      </p:sp>
      <p:pic>
        <p:nvPicPr>
          <p:cNvPr id="7" name="图片 6"/>
          <p:cNvPicPr>
            <a:picLocks noChangeAspect="1"/>
          </p:cNvPicPr>
          <p:nvPr/>
        </p:nvPicPr>
        <p:blipFill>
          <a:blip r:embed="rId2"/>
          <a:stretch>
            <a:fillRect/>
          </a:stretch>
        </p:blipFill>
        <p:spPr>
          <a:xfrm>
            <a:off x="1008063" y="1944147"/>
            <a:ext cx="2442188" cy="865546"/>
          </a:xfrm>
          <a:prstGeom prst="rect">
            <a:avLst/>
          </a:prstGeom>
        </p:spPr>
      </p:pic>
      <p:pic>
        <p:nvPicPr>
          <p:cNvPr id="8" name="图片 7"/>
          <p:cNvPicPr>
            <a:picLocks noChangeAspect="1"/>
          </p:cNvPicPr>
          <p:nvPr/>
        </p:nvPicPr>
        <p:blipFill>
          <a:blip r:embed="rId3"/>
          <a:stretch>
            <a:fillRect/>
          </a:stretch>
        </p:blipFill>
        <p:spPr>
          <a:xfrm>
            <a:off x="3451536" y="2046304"/>
            <a:ext cx="2647028" cy="611716"/>
          </a:xfrm>
          <a:prstGeom prst="rect">
            <a:avLst/>
          </a:prstGeom>
        </p:spPr>
      </p:pic>
      <p:sp>
        <p:nvSpPr>
          <p:cNvPr id="9" name="904272231"/>
          <p:cNvSpPr txBox="1"/>
          <p:nvPr/>
        </p:nvSpPr>
        <p:spPr>
          <a:xfrm>
            <a:off x="1517052" y="368537"/>
            <a:ext cx="11314103" cy="745957"/>
          </a:xfrm>
          <a:prstGeom prst="rect">
            <a:avLst/>
          </a:prstGeom>
          <a:noFill/>
          <a:ln w="9525">
            <a:noFill/>
            <a:miter lim="800000"/>
          </a:ln>
        </p:spPr>
        <p:txBody>
          <a:bodyPr vert="horz" wrap="square" lIns="100800" tIns="50400" rIns="100800" bIns="50400" numCol="1" anchor="t" anchorCtr="0" compatLnSpc="1"/>
          <a:lstStyle>
            <a:lvl1pPr defTabSz="802005" eaLnBrk="0" fontAlgn="base" hangingPunct="0">
              <a:defRPr sz="3500" b="1">
                <a:solidFill>
                  <a:schemeClr val="tx1">
                    <a:lumMod val="75000"/>
                    <a:lumOff val="25000"/>
                  </a:schemeClr>
                </a:solidFill>
                <a:latin typeface="+mn-ea"/>
                <a:ea typeface="+mn-ea"/>
                <a:cs typeface="+mj-cs"/>
              </a:defRPr>
            </a:lvl1pPr>
            <a:lvl2pPr defTabSz="802005" eaLnBrk="0" fontAlgn="base" hangingPunct="0">
              <a:defRPr sz="3500">
                <a:solidFill>
                  <a:srgbClr val="990000"/>
                </a:solidFill>
                <a:latin typeface="FrutigerNext LT Medium" pitchFamily="34" charset="0"/>
                <a:ea typeface="黑体" panose="02010609060101010101" pitchFamily="49" charset="-122"/>
              </a:defRPr>
            </a:lvl2pPr>
            <a:lvl3pPr defTabSz="802005" eaLnBrk="0" fontAlgn="base" hangingPunct="0">
              <a:defRPr sz="3500">
                <a:solidFill>
                  <a:srgbClr val="990000"/>
                </a:solidFill>
                <a:latin typeface="FrutigerNext LT Medium" pitchFamily="34" charset="0"/>
                <a:ea typeface="黑体" panose="02010609060101010101" pitchFamily="49" charset="-122"/>
              </a:defRPr>
            </a:lvl3pPr>
            <a:lvl4pPr defTabSz="802005" eaLnBrk="0" fontAlgn="base" hangingPunct="0">
              <a:defRPr sz="3500">
                <a:solidFill>
                  <a:srgbClr val="990000"/>
                </a:solidFill>
                <a:latin typeface="FrutigerNext LT Medium" pitchFamily="34" charset="0"/>
                <a:ea typeface="黑体" panose="02010609060101010101" pitchFamily="49" charset="-122"/>
              </a:defRPr>
            </a:lvl4pPr>
            <a:lvl5pPr defTabSz="802005" eaLnBrk="0" fontAlgn="base" hangingPunct="0">
              <a:defRPr sz="3500">
                <a:solidFill>
                  <a:srgbClr val="990000"/>
                </a:solidFill>
                <a:latin typeface="FrutigerNext LT Medium" pitchFamily="34" charset="0"/>
                <a:ea typeface="黑体" panose="02010609060101010101" pitchFamily="49" charset="-122"/>
              </a:defRPr>
            </a:lvl5pPr>
            <a:lvl6pPr marL="4572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en-US" altLang="zh-CN" dirty="0">
                <a:solidFill>
                  <a:schemeClr val="tx1"/>
                </a:solidFill>
              </a:rPr>
              <a:t>XA320&amp;XA320C</a:t>
            </a:r>
            <a:r>
              <a:rPr lang="zh-CN" altLang="en-US" dirty="0">
                <a:solidFill>
                  <a:schemeClr val="tx1"/>
                </a:solidFill>
              </a:rPr>
              <a:t>计算节点规格</a:t>
            </a:r>
            <a:endParaRPr lang="zh-CN" altLang="en-US" dirty="0">
              <a:solidFill>
                <a:schemeClr val="tx1"/>
              </a:solidFill>
            </a:endParaRPr>
          </a:p>
        </p:txBody>
      </p:sp>
      <p:graphicFrame>
        <p:nvGraphicFramePr>
          <p:cNvPr id="10" name="表格 9"/>
          <p:cNvGraphicFramePr>
            <a:graphicFrameLocks noGrp="1"/>
          </p:cNvGraphicFramePr>
          <p:nvPr>
            <p:custDataLst>
              <p:tags r:id="rId4"/>
            </p:custDataLst>
          </p:nvPr>
        </p:nvGraphicFramePr>
        <p:xfrm>
          <a:off x="1028095" y="3429000"/>
          <a:ext cx="10440943" cy="3392170"/>
        </p:xfrm>
        <a:graphic>
          <a:graphicData uri="http://schemas.openxmlformats.org/drawingml/2006/table">
            <a:tbl>
              <a:tblPr firstRow="1" firstCol="1" lastRow="1" lastCol="1" bandRow="1" bandCol="1">
                <a:tableStyleId>{912C8C85-51F0-491E-9774-3900AFEF0FD7}</a:tableStyleId>
              </a:tblPr>
              <a:tblGrid>
                <a:gridCol w="1647525"/>
                <a:gridCol w="2819744"/>
                <a:gridCol w="2887147"/>
                <a:gridCol w="3086527"/>
              </a:tblGrid>
              <a:tr h="315889">
                <a:tc>
                  <a:txBody>
                    <a:bodyPr/>
                    <a:lstStyle/>
                    <a:p>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形态</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XA320</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计算节点</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XA320C</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计算节点</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说明</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处理器</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2*Kunpeng920</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48</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2.6G</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2*Kunpeng920</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48</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2.6G/64</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2.6G</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64</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2.6G</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风冷</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Q3</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48995">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内存插槽</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DDR4 2933 </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目前最大支持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32GB</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64GB</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Q3</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75614">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硬盘数量</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lvl="0" indent="0" algn="ctr" defTabSz="1188085"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2.5”SAS/SATA</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硬盘</a:t>
                      </a:r>
                      <a:endPar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marL="0" marR="0" lvl="0" indent="0" algn="l" defTabSz="1188085"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kern="12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NVMe</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Q3</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1188085"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、风冷目前只支持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个硬盘，</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Q3</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优化后</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48</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核可以支持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个硬盘</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1188085"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、风冷</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64</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核只能支持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个硬盘</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r>
                        <a:rPr lang="zh-CN"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板载网络</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2*GE</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电口</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+1*100GE</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光口</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r>
                        <a:rPr lang="en-US" altLang="zh-CN" sz="1200" b="1" kern="12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PCIe</a:t>
                      </a: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扩展</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200" b="0" kern="12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PCIe</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半高半长的标准扩展插槽</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200" b="0" kern="12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PCIe</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半高半长的标准扩展插槽</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4*25G</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标卡（</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1822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Q3</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工作温度</a:t>
                      </a:r>
                      <a:endParaRPr lang="zh-CN" altLang="en-US" sz="12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º</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C- 35</a:t>
                      </a:r>
                      <a:r>
                        <a:rPr lang="zh-CN"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º</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 </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35</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℃环境温度时每节点最大支持</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个硬盘</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8085" rtl="0" eaLnBrk="1" latinLnBrk="0" hangingPunct="1">
                        <a:defRPr sz="2340" kern="1200">
                          <a:solidFill>
                            <a:schemeClr val="tx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tx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tx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tx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tx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tx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tx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tx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tx1"/>
                          </a:solidFill>
                          <a:latin typeface="Arial" panose="020B0604020202020204"/>
                          <a:ea typeface="微软雅黑" panose="020B0503020204020204" pitchFamily="34" charset="-122"/>
                        </a:defRPr>
                      </a:lvl9pPr>
                    </a:lstStyle>
                    <a:p>
                      <a:pPr marL="0" marR="0" indent="0" algn="l" defTabSz="1219200" rtl="0" eaLnBrk="1" fontAlgn="auto" latinLnBrk="0" hangingPunct="1">
                        <a:lnSpc>
                          <a:spcPct val="100000"/>
                        </a:lnSpc>
                        <a:spcBef>
                          <a:spcPts val="0"/>
                        </a:spcBef>
                        <a:spcAft>
                          <a:spcPts val="0"/>
                        </a:spcAft>
                        <a:buClrTx/>
                        <a:buSzTx/>
                        <a:buFontTx/>
                        <a:buNone/>
                        <a:defRPr/>
                      </a:pP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尺寸（宽</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深</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177.9mm x 545.5mm x 40.5mm</a:t>
                      </a:r>
                      <a:endParaRPr lang="zh-CN"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endParaRPr lang="zh-CN"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矩形 10"/>
          <p:cNvSpPr/>
          <p:nvPr/>
        </p:nvSpPr>
        <p:spPr>
          <a:xfrm>
            <a:off x="1956712" y="2192031"/>
            <a:ext cx="1356840" cy="408313"/>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sp>
        <p:nvSpPr>
          <p:cNvPr id="12" name="TextBox 32"/>
          <p:cNvSpPr txBox="1"/>
          <p:nvPr/>
        </p:nvSpPr>
        <p:spPr>
          <a:xfrm>
            <a:off x="1688150" y="1727207"/>
            <a:ext cx="917435"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2</a:t>
            </a:r>
            <a:r>
              <a:rPr kumimoji="0" lang="zh-CN" altLang="en-US" sz="1200" b="0" i="0" u="none" strike="noStrike" kern="0" cap="none" spc="0" normalizeH="0" baseline="0" noProof="0" dirty="0" smtClean="0">
                <a:ln>
                  <a:noFill/>
                </a:ln>
                <a:solidFill>
                  <a:prstClr val="black"/>
                </a:solidFill>
                <a:effectLst/>
                <a:uLnTx/>
                <a:uFillTx/>
                <a:latin typeface="+mn-ea"/>
                <a:ea typeface="+mn-ea"/>
              </a:rPr>
              <a:t>*</a:t>
            </a:r>
            <a:r>
              <a:rPr kumimoji="0" lang="en-US" altLang="zh-CN" sz="1200" b="0" i="0" u="none" strike="noStrike" kern="0" cap="none" spc="0" normalizeH="0" baseline="0" noProof="0" dirty="0" smtClean="0">
                <a:ln>
                  <a:noFill/>
                </a:ln>
                <a:solidFill>
                  <a:prstClr val="black"/>
                </a:solidFill>
                <a:effectLst/>
                <a:uLnTx/>
                <a:uFillTx/>
                <a:latin typeface="+mn-ea"/>
                <a:ea typeface="+mn-ea"/>
              </a:rPr>
              <a:t>CPU</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13" name="直接连接符 12"/>
          <p:cNvCxnSpPr/>
          <p:nvPr/>
        </p:nvCxnSpPr>
        <p:spPr bwMode="auto">
          <a:xfrm>
            <a:off x="2028185" y="1920034"/>
            <a:ext cx="115266" cy="212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2643805" y="1999705"/>
            <a:ext cx="711321" cy="169658"/>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15" name="直接连接符 14"/>
          <p:cNvCxnSpPr/>
          <p:nvPr/>
        </p:nvCxnSpPr>
        <p:spPr bwMode="auto">
          <a:xfrm flipH="1">
            <a:off x="2826540" y="1886981"/>
            <a:ext cx="127252" cy="212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32"/>
          <p:cNvSpPr txBox="1"/>
          <p:nvPr/>
        </p:nvSpPr>
        <p:spPr>
          <a:xfrm>
            <a:off x="2580293" y="1693396"/>
            <a:ext cx="917435"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内存插槽</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17" name="矩形 16"/>
          <p:cNvSpPr/>
          <p:nvPr/>
        </p:nvSpPr>
        <p:spPr>
          <a:xfrm>
            <a:off x="4953113" y="2141461"/>
            <a:ext cx="1017148" cy="204891"/>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sp>
        <p:nvSpPr>
          <p:cNvPr id="18" name="矩形 17"/>
          <p:cNvSpPr/>
          <p:nvPr/>
        </p:nvSpPr>
        <p:spPr>
          <a:xfrm>
            <a:off x="3597370" y="2151859"/>
            <a:ext cx="1037950" cy="199121"/>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19" name="直接连接符 18"/>
          <p:cNvCxnSpPr/>
          <p:nvPr/>
        </p:nvCxnSpPr>
        <p:spPr bwMode="auto">
          <a:xfrm flipH="1">
            <a:off x="4019436" y="1945701"/>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32"/>
          <p:cNvSpPr txBox="1"/>
          <p:nvPr/>
        </p:nvSpPr>
        <p:spPr>
          <a:xfrm>
            <a:off x="3930641" y="1732893"/>
            <a:ext cx="907915"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PCIe</a:t>
            </a:r>
            <a:r>
              <a:rPr kumimoji="0" lang="zh-CN" altLang="en-US" sz="1200" b="0" i="0" u="none" strike="noStrike" kern="0" cap="none" spc="0" normalizeH="0" baseline="0" noProof="0" dirty="0" smtClean="0">
                <a:ln>
                  <a:noFill/>
                </a:ln>
                <a:solidFill>
                  <a:prstClr val="black"/>
                </a:solidFill>
                <a:effectLst/>
                <a:uLnTx/>
                <a:uFillTx/>
                <a:latin typeface="+mn-ea"/>
                <a:ea typeface="+mn-ea"/>
              </a:rPr>
              <a:t>插槽</a:t>
            </a:r>
            <a:r>
              <a:rPr kumimoji="0" lang="en-US" altLang="zh-CN" sz="1200" b="0" i="0" u="none" strike="noStrike" kern="0" cap="none" spc="0" normalizeH="0" baseline="0" noProof="0" dirty="0" smtClean="0">
                <a:ln>
                  <a:noFill/>
                </a:ln>
                <a:solidFill>
                  <a:prstClr val="black"/>
                </a:solidFill>
                <a:effectLst/>
                <a:uLnTx/>
                <a:uFillTx/>
                <a:latin typeface="+mn-ea"/>
                <a:ea typeface="+mn-ea"/>
              </a:rPr>
              <a:t> 1</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21" name="直接连接符 20"/>
          <p:cNvCxnSpPr/>
          <p:nvPr/>
        </p:nvCxnSpPr>
        <p:spPr bwMode="auto">
          <a:xfrm>
            <a:off x="5022367" y="1945701"/>
            <a:ext cx="114070"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4148605" y="2451920"/>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23" name="直接连接符 22"/>
          <p:cNvCxnSpPr/>
          <p:nvPr/>
        </p:nvCxnSpPr>
        <p:spPr bwMode="auto">
          <a:xfrm flipH="1">
            <a:off x="4324948" y="2632735"/>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32"/>
          <p:cNvSpPr txBox="1"/>
          <p:nvPr/>
        </p:nvSpPr>
        <p:spPr>
          <a:xfrm>
            <a:off x="3864185" y="2849023"/>
            <a:ext cx="763209"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2 x GE</a:t>
            </a:r>
            <a:r>
              <a:rPr lang="zh-CN" altLang="en-US" sz="1200" kern="0" noProof="0" dirty="0">
                <a:solidFill>
                  <a:prstClr val="black"/>
                </a:solidFill>
                <a:latin typeface="+mn-ea"/>
                <a:ea typeface="+mn-ea"/>
              </a:rPr>
              <a:t>电</a:t>
            </a:r>
            <a:r>
              <a:rPr kumimoji="0" lang="zh-CN" altLang="en-US" sz="1200" b="0" i="0" u="none" strike="noStrike" kern="0" cap="none" spc="0" normalizeH="0" baseline="0" noProof="0" dirty="0" smtClean="0">
                <a:ln>
                  <a:noFill/>
                </a:ln>
                <a:solidFill>
                  <a:prstClr val="black"/>
                </a:solidFill>
                <a:effectLst/>
                <a:uLnTx/>
                <a:uFillTx/>
                <a:latin typeface="+mn-ea"/>
                <a:ea typeface="+mn-ea"/>
              </a:rPr>
              <a:t>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25" name="矩形 24"/>
          <p:cNvSpPr/>
          <p:nvPr/>
        </p:nvSpPr>
        <p:spPr>
          <a:xfrm>
            <a:off x="5472286" y="2451521"/>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26" name="直接连接符 25"/>
          <p:cNvCxnSpPr/>
          <p:nvPr/>
        </p:nvCxnSpPr>
        <p:spPr bwMode="auto">
          <a:xfrm flipH="1">
            <a:off x="5014668" y="2648354"/>
            <a:ext cx="31648" cy="24165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32"/>
          <p:cNvSpPr txBox="1"/>
          <p:nvPr/>
        </p:nvSpPr>
        <p:spPr>
          <a:xfrm>
            <a:off x="5423259" y="2814392"/>
            <a:ext cx="887256"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lang="en-US" altLang="zh-CN" sz="1200" kern="0" dirty="0">
                <a:solidFill>
                  <a:prstClr val="black"/>
                </a:solidFill>
                <a:latin typeface="+mn-ea"/>
                <a:ea typeface="+mn-ea"/>
              </a:rPr>
              <a:t>1</a:t>
            </a:r>
            <a:r>
              <a:rPr kumimoji="0" lang="en-US" altLang="zh-CN" sz="1200" b="0" i="0" u="none" strike="noStrike" kern="0" cap="none" spc="0" normalizeH="0" baseline="0" noProof="0" dirty="0" smtClean="0">
                <a:ln>
                  <a:noFill/>
                </a:ln>
                <a:solidFill>
                  <a:prstClr val="black"/>
                </a:solidFill>
                <a:effectLst/>
                <a:uLnTx/>
                <a:uFillTx/>
                <a:latin typeface="+mn-ea"/>
                <a:ea typeface="+mn-ea"/>
              </a:rPr>
              <a:t> x 100G</a:t>
            </a:r>
            <a:r>
              <a:rPr lang="zh-CN" altLang="en-US" sz="1200" kern="0" dirty="0" smtClean="0">
                <a:solidFill>
                  <a:prstClr val="black"/>
                </a:solidFill>
                <a:latin typeface="+mn-ea"/>
                <a:ea typeface="+mn-ea"/>
              </a:rPr>
              <a:t>光</a:t>
            </a:r>
            <a:r>
              <a:rPr lang="zh-CN" altLang="en-US" sz="1200" kern="0" dirty="0">
                <a:solidFill>
                  <a:prstClr val="black"/>
                </a:solidFill>
                <a:latin typeface="+mn-ea"/>
                <a:ea typeface="+mn-ea"/>
              </a:rPr>
              <a:t>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28" name="矩形 27"/>
          <p:cNvSpPr/>
          <p:nvPr/>
        </p:nvSpPr>
        <p:spPr>
          <a:xfrm>
            <a:off x="4911942" y="2467949"/>
            <a:ext cx="243358"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29" name="直接连接符 28"/>
          <p:cNvCxnSpPr/>
          <p:nvPr/>
        </p:nvCxnSpPr>
        <p:spPr bwMode="auto">
          <a:xfrm>
            <a:off x="5729149" y="2619385"/>
            <a:ext cx="168192" cy="19500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32"/>
          <p:cNvSpPr txBox="1"/>
          <p:nvPr/>
        </p:nvSpPr>
        <p:spPr>
          <a:xfrm>
            <a:off x="4497211" y="2853074"/>
            <a:ext cx="917907"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iBMC</a:t>
            </a:r>
            <a:r>
              <a:rPr kumimoji="0" lang="zh-CN" altLang="en-US" sz="1200" b="0" i="0" u="none" strike="noStrike" kern="0" cap="none" spc="0" normalizeH="0" baseline="0" noProof="0" dirty="0" smtClean="0">
                <a:ln>
                  <a:noFill/>
                </a:ln>
                <a:solidFill>
                  <a:prstClr val="black"/>
                </a:solidFill>
                <a:effectLst/>
                <a:uLnTx/>
                <a:uFillTx/>
                <a:latin typeface="+mn-ea"/>
                <a:ea typeface="+mn-ea"/>
              </a:rPr>
              <a:t>管理网口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31" name="矩形 30"/>
          <p:cNvSpPr/>
          <p:nvPr/>
        </p:nvSpPr>
        <p:spPr>
          <a:xfrm>
            <a:off x="3605325" y="2442283"/>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32" name="直接连接符 31"/>
          <p:cNvCxnSpPr/>
          <p:nvPr/>
        </p:nvCxnSpPr>
        <p:spPr bwMode="auto">
          <a:xfrm flipH="1">
            <a:off x="3713572" y="2632826"/>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3090891" y="2866403"/>
            <a:ext cx="907915"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高密接口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34" name="92830045"/>
          <p:cNvSpPr txBox="1"/>
          <p:nvPr/>
        </p:nvSpPr>
        <p:spPr>
          <a:xfrm>
            <a:off x="4676494" y="1732893"/>
            <a:ext cx="1461466"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PCIe</a:t>
            </a:r>
            <a:r>
              <a:rPr kumimoji="0" lang="zh-CN" altLang="en-US" sz="1200" b="0" i="0" u="none" strike="noStrike" kern="0" cap="none" spc="0" normalizeH="0" baseline="0" noProof="0" dirty="0" smtClean="0">
                <a:ln>
                  <a:noFill/>
                </a:ln>
                <a:solidFill>
                  <a:prstClr val="black"/>
                </a:solidFill>
                <a:effectLst/>
                <a:uLnTx/>
                <a:uFillTx/>
                <a:latin typeface="+mn-ea"/>
                <a:ea typeface="+mn-ea"/>
              </a:rPr>
              <a:t>插槽</a:t>
            </a:r>
            <a:r>
              <a:rPr kumimoji="0" lang="en-US" altLang="zh-CN" sz="1200" b="0" i="0" u="none" strike="noStrike" kern="0" cap="none" spc="0" normalizeH="0" baseline="0" noProof="0" dirty="0" smtClean="0">
                <a:ln>
                  <a:noFill/>
                </a:ln>
                <a:solidFill>
                  <a:prstClr val="black"/>
                </a:solidFill>
                <a:effectLst/>
                <a:uLnTx/>
                <a:uFillTx/>
                <a:latin typeface="+mn-ea"/>
                <a:ea typeface="+mn-ea"/>
              </a:rPr>
              <a:t> 2</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35" name="2039358140"/>
          <p:cNvSpPr txBox="1"/>
          <p:nvPr/>
        </p:nvSpPr>
        <p:spPr>
          <a:xfrm>
            <a:off x="4316204" y="1398827"/>
            <a:ext cx="1005403" cy="338554"/>
          </a:xfrm>
          <a:prstGeom prst="rect">
            <a:avLst/>
          </a:prstGeom>
          <a:noFill/>
        </p:spPr>
        <p:txBody>
          <a:bodyPr wrap="none" rtlCol="0">
            <a:spAutoFit/>
          </a:bodyPr>
          <a:lstStyle/>
          <a:p>
            <a:pPr defTabSz="1219200"/>
            <a:r>
              <a:rPr lang="zh-CN" altLang="en-US" sz="1600" b="1" dirty="0" smtClean="0">
                <a:solidFill>
                  <a:prstClr val="black"/>
                </a:solidFill>
                <a:latin typeface="+mn-ea"/>
                <a:ea typeface="+mn-ea"/>
              </a:rPr>
              <a:t>后置视图</a:t>
            </a:r>
            <a:endParaRPr lang="zh-CN" altLang="en-US" sz="1600" b="1" dirty="0">
              <a:solidFill>
                <a:prstClr val="black"/>
              </a:solidFill>
              <a:latin typeface="+mn-ea"/>
              <a:ea typeface="+mn-ea"/>
            </a:endParaRPr>
          </a:p>
        </p:txBody>
      </p:sp>
      <p:sp>
        <p:nvSpPr>
          <p:cNvPr id="36" name="22308680"/>
          <p:cNvSpPr txBox="1"/>
          <p:nvPr/>
        </p:nvSpPr>
        <p:spPr>
          <a:xfrm>
            <a:off x="1352186" y="1421365"/>
            <a:ext cx="1005403" cy="338554"/>
          </a:xfrm>
          <a:prstGeom prst="rect">
            <a:avLst/>
          </a:prstGeom>
          <a:noFill/>
        </p:spPr>
        <p:txBody>
          <a:bodyPr wrap="none" rtlCol="0">
            <a:spAutoFit/>
          </a:bodyPr>
          <a:lstStyle/>
          <a:p>
            <a:pPr defTabSz="1219200"/>
            <a:r>
              <a:rPr lang="zh-CN" altLang="en-US" sz="1600" b="1" dirty="0" smtClean="0">
                <a:solidFill>
                  <a:prstClr val="black"/>
                </a:solidFill>
                <a:latin typeface="+mn-ea"/>
                <a:ea typeface="+mn-ea"/>
              </a:rPr>
              <a:t>内部视图</a:t>
            </a:r>
            <a:endParaRPr lang="zh-CN" altLang="en-US" sz="1600" b="1" dirty="0">
              <a:solidFill>
                <a:prstClr val="black"/>
              </a:solidFill>
              <a:latin typeface="+mn-ea"/>
              <a:ea typeface="+mn-ea"/>
            </a:endParaRPr>
          </a:p>
        </p:txBody>
      </p:sp>
      <p:sp>
        <p:nvSpPr>
          <p:cNvPr id="37" name="矩形 36"/>
          <p:cNvSpPr/>
          <p:nvPr/>
        </p:nvSpPr>
        <p:spPr>
          <a:xfrm>
            <a:off x="7093670" y="2148006"/>
            <a:ext cx="1573461" cy="408313"/>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sp>
        <p:nvSpPr>
          <p:cNvPr id="38" name="TextBox 32"/>
          <p:cNvSpPr txBox="1"/>
          <p:nvPr/>
        </p:nvSpPr>
        <p:spPr>
          <a:xfrm>
            <a:off x="6795544" y="2792676"/>
            <a:ext cx="988489" cy="492459"/>
          </a:xfrm>
          <a:prstGeom prst="rect">
            <a:avLst/>
          </a:prstGeom>
          <a:noFill/>
          <a:ln>
            <a:noFill/>
          </a:ln>
        </p:spPr>
        <p:txBody>
          <a:bodyPr wrap="square" lIns="121935" tIns="60968" rIns="121935" bIns="60968" rtlCol="0">
            <a:spAutoFit/>
          </a:bodyPr>
          <a:lstStyle/>
          <a:p>
            <a:pPr defTabSz="1219200"/>
            <a:r>
              <a:rPr lang="en-US" altLang="zh-CN" sz="1200" dirty="0" smtClean="0">
                <a:solidFill>
                  <a:prstClr val="black"/>
                </a:solidFill>
                <a:latin typeface="+mn-ea"/>
                <a:ea typeface="+mn-ea"/>
              </a:rPr>
              <a:t>CPU</a:t>
            </a:r>
            <a:r>
              <a:rPr lang="zh-CN" altLang="en-US" sz="1200" dirty="0" smtClean="0">
                <a:solidFill>
                  <a:prstClr val="black"/>
                </a:solidFill>
                <a:latin typeface="+mn-ea"/>
                <a:ea typeface="+mn-ea"/>
              </a:rPr>
              <a:t>金属冷板</a:t>
            </a:r>
            <a:endParaRPr lang="zh-CN" altLang="en-US" sz="1200" dirty="0">
              <a:solidFill>
                <a:prstClr val="black"/>
              </a:solidFill>
              <a:latin typeface="+mn-ea"/>
              <a:ea typeface="+mn-ea"/>
            </a:endParaRPr>
          </a:p>
        </p:txBody>
      </p:sp>
      <p:cxnSp>
        <p:nvCxnSpPr>
          <p:cNvPr id="39" name="直接连接符 38"/>
          <p:cNvCxnSpPr/>
          <p:nvPr/>
        </p:nvCxnSpPr>
        <p:spPr bwMode="auto">
          <a:xfrm flipV="1">
            <a:off x="7313877" y="2533238"/>
            <a:ext cx="96077" cy="350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a:xfrm>
            <a:off x="7954141" y="2556701"/>
            <a:ext cx="711321" cy="169658"/>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sp>
        <p:nvSpPr>
          <p:cNvPr id="41" name="矩形 40"/>
          <p:cNvSpPr/>
          <p:nvPr/>
        </p:nvSpPr>
        <p:spPr>
          <a:xfrm>
            <a:off x="2795073" y="1154464"/>
            <a:ext cx="862737" cy="338554"/>
          </a:xfrm>
          <a:prstGeom prst="rect">
            <a:avLst/>
          </a:prstGeom>
        </p:spPr>
        <p:txBody>
          <a:bodyPr wrap="none">
            <a:spAutoFit/>
          </a:bodyPr>
          <a:lstStyle/>
          <a:p>
            <a:pPr defTabSz="1219200"/>
            <a:r>
              <a:rPr lang="en-US" altLang="zh-CN" sz="1600" b="1" dirty="0" smtClean="0">
                <a:solidFill>
                  <a:prstClr val="black"/>
                </a:solidFill>
                <a:latin typeface="+mn-ea"/>
                <a:ea typeface="+mn-ea"/>
              </a:rPr>
              <a:t>XA320</a:t>
            </a:r>
            <a:endParaRPr lang="zh-CN" altLang="en-US" sz="1600" b="1" dirty="0">
              <a:solidFill>
                <a:prstClr val="black"/>
              </a:solidFill>
              <a:latin typeface="+mn-ea"/>
              <a:ea typeface="+mn-ea"/>
            </a:endParaRPr>
          </a:p>
        </p:txBody>
      </p:sp>
      <p:sp>
        <p:nvSpPr>
          <p:cNvPr id="42" name="矩形 41"/>
          <p:cNvSpPr/>
          <p:nvPr/>
        </p:nvSpPr>
        <p:spPr>
          <a:xfrm>
            <a:off x="8490790" y="1173171"/>
            <a:ext cx="1000595" cy="338554"/>
          </a:xfrm>
          <a:prstGeom prst="rect">
            <a:avLst/>
          </a:prstGeom>
        </p:spPr>
        <p:txBody>
          <a:bodyPr wrap="none">
            <a:spAutoFit/>
          </a:bodyPr>
          <a:lstStyle/>
          <a:p>
            <a:pPr defTabSz="1219200"/>
            <a:r>
              <a:rPr lang="en-US" altLang="zh-CN" sz="1600" b="1" dirty="0" smtClean="0">
                <a:solidFill>
                  <a:prstClr val="black"/>
                </a:solidFill>
                <a:latin typeface="+mn-ea"/>
                <a:ea typeface="+mn-ea"/>
              </a:rPr>
              <a:t>XA320C</a:t>
            </a:r>
            <a:endParaRPr lang="zh-CN" altLang="en-US" sz="1600" b="1" dirty="0">
              <a:solidFill>
                <a:prstClr val="black"/>
              </a:solidFill>
              <a:latin typeface="+mn-ea"/>
              <a:ea typeface="+mn-ea"/>
            </a:endParaRPr>
          </a:p>
        </p:txBody>
      </p:sp>
      <p:sp>
        <p:nvSpPr>
          <p:cNvPr id="43" name="TextBox 32"/>
          <p:cNvSpPr txBox="1"/>
          <p:nvPr/>
        </p:nvSpPr>
        <p:spPr>
          <a:xfrm>
            <a:off x="9614946" y="1678389"/>
            <a:ext cx="649519" cy="307793"/>
          </a:xfrm>
          <a:prstGeom prst="rect">
            <a:avLst/>
          </a:prstGeom>
          <a:noFill/>
          <a:ln>
            <a:noFill/>
          </a:ln>
        </p:spPr>
        <p:txBody>
          <a:bodyPr wrap="square" lIns="121935" tIns="60968" rIns="121935" bIns="60968" rtlCol="0">
            <a:spAutoFit/>
          </a:bodyPr>
          <a:lstStyle/>
          <a:p>
            <a:pPr defTabSz="1219200"/>
            <a:r>
              <a:rPr lang="zh-CN" altLang="en-US" sz="1200" dirty="0" smtClean="0">
                <a:latin typeface="+mn-ea"/>
                <a:ea typeface="+mn-ea"/>
                <a:cs typeface="Arial" panose="020B0604020202020204" pitchFamily="34" charset="0"/>
              </a:rPr>
              <a:t>水管</a:t>
            </a:r>
            <a:endParaRPr lang="zh-CN" altLang="en-US" sz="1200" dirty="0">
              <a:latin typeface="+mn-ea"/>
              <a:ea typeface="+mn-ea"/>
            </a:endParaRPr>
          </a:p>
        </p:txBody>
      </p:sp>
      <p:sp>
        <p:nvSpPr>
          <p:cNvPr id="44" name="2039358140"/>
          <p:cNvSpPr txBox="1"/>
          <p:nvPr/>
        </p:nvSpPr>
        <p:spPr>
          <a:xfrm>
            <a:off x="9629391" y="1397651"/>
            <a:ext cx="1005403" cy="338554"/>
          </a:xfrm>
          <a:prstGeom prst="rect">
            <a:avLst/>
          </a:prstGeom>
          <a:noFill/>
        </p:spPr>
        <p:txBody>
          <a:bodyPr wrap="none" rtlCol="0">
            <a:spAutoFit/>
          </a:bodyPr>
          <a:lstStyle/>
          <a:p>
            <a:pPr defTabSz="1219200"/>
            <a:r>
              <a:rPr lang="zh-CN" altLang="en-US" sz="1600" b="1" dirty="0" smtClean="0">
                <a:solidFill>
                  <a:prstClr val="black"/>
                </a:solidFill>
                <a:latin typeface="+mn-ea"/>
                <a:ea typeface="+mn-ea"/>
              </a:rPr>
              <a:t>后置视图</a:t>
            </a:r>
            <a:endParaRPr lang="zh-CN" altLang="en-US" sz="1600" b="1" dirty="0">
              <a:solidFill>
                <a:prstClr val="black"/>
              </a:solidFill>
              <a:latin typeface="+mn-ea"/>
              <a:ea typeface="+mn-ea"/>
            </a:endParaRPr>
          </a:p>
        </p:txBody>
      </p:sp>
      <p:sp>
        <p:nvSpPr>
          <p:cNvPr id="45" name="22308680"/>
          <p:cNvSpPr txBox="1"/>
          <p:nvPr/>
        </p:nvSpPr>
        <p:spPr>
          <a:xfrm>
            <a:off x="6967252" y="1452866"/>
            <a:ext cx="1005403" cy="338554"/>
          </a:xfrm>
          <a:prstGeom prst="rect">
            <a:avLst/>
          </a:prstGeom>
          <a:noFill/>
        </p:spPr>
        <p:txBody>
          <a:bodyPr wrap="none" rtlCol="0">
            <a:spAutoFit/>
          </a:bodyPr>
          <a:lstStyle/>
          <a:p>
            <a:pPr defTabSz="1219200"/>
            <a:r>
              <a:rPr lang="zh-CN" altLang="en-US" sz="1600" b="1" dirty="0" smtClean="0">
                <a:solidFill>
                  <a:prstClr val="black"/>
                </a:solidFill>
                <a:latin typeface="+mn-ea"/>
                <a:ea typeface="+mn-ea"/>
              </a:rPr>
              <a:t>内部视图</a:t>
            </a:r>
            <a:endParaRPr lang="zh-CN" altLang="en-US" sz="1600" b="1" dirty="0">
              <a:solidFill>
                <a:prstClr val="black"/>
              </a:solidFill>
              <a:latin typeface="+mn-ea"/>
              <a:ea typeface="+mn-ea"/>
            </a:endParaRPr>
          </a:p>
        </p:txBody>
      </p:sp>
      <p:pic>
        <p:nvPicPr>
          <p:cNvPr id="46" name="图片 45"/>
          <p:cNvPicPr>
            <a:picLocks noChangeAspect="1"/>
          </p:cNvPicPr>
          <p:nvPr/>
        </p:nvPicPr>
        <p:blipFill>
          <a:blip r:embed="rId5"/>
          <a:stretch>
            <a:fillRect/>
          </a:stretch>
        </p:blipFill>
        <p:spPr>
          <a:xfrm>
            <a:off x="8859729" y="2072917"/>
            <a:ext cx="2486359" cy="674337"/>
          </a:xfrm>
          <a:prstGeom prst="rect">
            <a:avLst/>
          </a:prstGeom>
        </p:spPr>
      </p:pic>
      <p:sp>
        <p:nvSpPr>
          <p:cNvPr id="47" name="矩形 46"/>
          <p:cNvSpPr/>
          <p:nvPr/>
        </p:nvSpPr>
        <p:spPr>
          <a:xfrm>
            <a:off x="9397708" y="2176042"/>
            <a:ext cx="636148" cy="216672"/>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48" name="直接连接符 47"/>
          <p:cNvCxnSpPr/>
          <p:nvPr/>
        </p:nvCxnSpPr>
        <p:spPr bwMode="auto">
          <a:xfrm flipH="1">
            <a:off x="9786360" y="1883756"/>
            <a:ext cx="127252" cy="212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a:xfrm>
            <a:off x="10156807" y="2174613"/>
            <a:ext cx="1017148" cy="204891"/>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sp>
        <p:nvSpPr>
          <p:cNvPr id="50" name="矩形 49"/>
          <p:cNvSpPr/>
          <p:nvPr/>
        </p:nvSpPr>
        <p:spPr>
          <a:xfrm>
            <a:off x="9448103" y="2499059"/>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1" name="直接连接符 50"/>
          <p:cNvCxnSpPr/>
          <p:nvPr/>
        </p:nvCxnSpPr>
        <p:spPr bwMode="auto">
          <a:xfrm flipH="1">
            <a:off x="9624446" y="2679874"/>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32"/>
          <p:cNvSpPr txBox="1"/>
          <p:nvPr/>
        </p:nvSpPr>
        <p:spPr>
          <a:xfrm>
            <a:off x="9196034" y="2871150"/>
            <a:ext cx="780616"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2 x GE</a:t>
            </a:r>
            <a:r>
              <a:rPr lang="zh-CN" altLang="en-US" sz="1200" kern="0" noProof="0" dirty="0">
                <a:solidFill>
                  <a:prstClr val="black"/>
                </a:solidFill>
                <a:latin typeface="+mn-ea"/>
                <a:ea typeface="+mn-ea"/>
              </a:rPr>
              <a:t>电</a:t>
            </a:r>
            <a:r>
              <a:rPr kumimoji="0" lang="zh-CN" altLang="en-US" sz="1200" b="0" i="0" u="none" strike="noStrike" kern="0" cap="none" spc="0" normalizeH="0" baseline="0" noProof="0" dirty="0" smtClean="0">
                <a:ln>
                  <a:noFill/>
                </a:ln>
                <a:solidFill>
                  <a:prstClr val="black"/>
                </a:solidFill>
                <a:effectLst/>
                <a:uLnTx/>
                <a:uFillTx/>
                <a:latin typeface="+mn-ea"/>
                <a:ea typeface="+mn-ea"/>
              </a:rPr>
              <a:t>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53" name="矩形 52"/>
          <p:cNvSpPr/>
          <p:nvPr/>
        </p:nvSpPr>
        <p:spPr>
          <a:xfrm>
            <a:off x="10771784" y="2498660"/>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4" name="直接连接符 53"/>
          <p:cNvCxnSpPr/>
          <p:nvPr/>
        </p:nvCxnSpPr>
        <p:spPr bwMode="auto">
          <a:xfrm>
            <a:off x="10345814" y="2695493"/>
            <a:ext cx="125286"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32"/>
          <p:cNvSpPr txBox="1"/>
          <p:nvPr/>
        </p:nvSpPr>
        <p:spPr>
          <a:xfrm>
            <a:off x="10634794" y="2861531"/>
            <a:ext cx="1038891"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lang="en-US" altLang="zh-CN" sz="1200" kern="0" dirty="0" smtClean="0">
                <a:solidFill>
                  <a:prstClr val="black"/>
                </a:solidFill>
                <a:latin typeface="+mn-ea"/>
                <a:ea typeface="+mn-ea"/>
              </a:rPr>
              <a:t>1</a:t>
            </a:r>
            <a:r>
              <a:rPr kumimoji="0" lang="en-US" altLang="zh-CN" sz="1200" b="0" i="0" u="none" strike="noStrike" kern="0" cap="none" spc="0" normalizeH="0" baseline="0" noProof="0" dirty="0" smtClean="0">
                <a:ln>
                  <a:noFill/>
                </a:ln>
                <a:solidFill>
                  <a:prstClr val="black"/>
                </a:solidFill>
                <a:effectLst/>
                <a:uLnTx/>
                <a:uFillTx/>
                <a:latin typeface="+mn-ea"/>
                <a:ea typeface="+mn-ea"/>
              </a:rPr>
              <a:t>x100G</a:t>
            </a:r>
            <a:r>
              <a:rPr lang="zh-CN" altLang="en-US" sz="1200" kern="0" dirty="0" smtClean="0">
                <a:solidFill>
                  <a:prstClr val="black"/>
                </a:solidFill>
                <a:latin typeface="+mn-ea"/>
                <a:ea typeface="+mn-ea"/>
              </a:rPr>
              <a:t>光</a:t>
            </a:r>
            <a:r>
              <a:rPr lang="zh-CN" altLang="en-US" sz="1200" kern="0" dirty="0">
                <a:solidFill>
                  <a:prstClr val="black"/>
                </a:solidFill>
                <a:latin typeface="+mn-ea"/>
                <a:ea typeface="+mn-ea"/>
              </a:rPr>
              <a:t>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56" name="矩形 55"/>
          <p:cNvSpPr/>
          <p:nvPr/>
        </p:nvSpPr>
        <p:spPr>
          <a:xfrm>
            <a:off x="10211440" y="2515088"/>
            <a:ext cx="243358"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7" name="直接连接符 56"/>
          <p:cNvCxnSpPr>
            <a:endCxn id="55" idx="0"/>
          </p:cNvCxnSpPr>
          <p:nvPr/>
        </p:nvCxnSpPr>
        <p:spPr bwMode="auto">
          <a:xfrm>
            <a:off x="11028647" y="2666524"/>
            <a:ext cx="125593" cy="19500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32"/>
          <p:cNvSpPr txBox="1"/>
          <p:nvPr/>
        </p:nvSpPr>
        <p:spPr>
          <a:xfrm>
            <a:off x="9855851" y="2871150"/>
            <a:ext cx="983874"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iBMC</a:t>
            </a:r>
            <a:r>
              <a:rPr kumimoji="0" lang="zh-CN" altLang="en-US" sz="1200" b="0" i="0" u="none" strike="noStrike" kern="0" cap="none" spc="0" normalizeH="0" baseline="0" noProof="0" dirty="0" smtClean="0">
                <a:ln>
                  <a:noFill/>
                </a:ln>
                <a:solidFill>
                  <a:prstClr val="black"/>
                </a:solidFill>
                <a:effectLst/>
                <a:uLnTx/>
                <a:uFillTx/>
                <a:latin typeface="+mn-ea"/>
                <a:ea typeface="+mn-ea"/>
              </a:rPr>
              <a:t>管理网口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59" name="矩形 58"/>
          <p:cNvSpPr/>
          <p:nvPr/>
        </p:nvSpPr>
        <p:spPr>
          <a:xfrm>
            <a:off x="8904823" y="2489422"/>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60" name="直接连接符 59"/>
          <p:cNvCxnSpPr/>
          <p:nvPr/>
        </p:nvCxnSpPr>
        <p:spPr bwMode="auto">
          <a:xfrm flipH="1">
            <a:off x="9013070" y="2679965"/>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32"/>
          <p:cNvSpPr txBox="1"/>
          <p:nvPr/>
        </p:nvSpPr>
        <p:spPr>
          <a:xfrm>
            <a:off x="8503131" y="2903923"/>
            <a:ext cx="907915"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高密接口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62" name="直接连接符 61"/>
          <p:cNvCxnSpPr/>
          <p:nvPr/>
        </p:nvCxnSpPr>
        <p:spPr bwMode="auto">
          <a:xfrm>
            <a:off x="10805852" y="1917548"/>
            <a:ext cx="114070"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92830045"/>
          <p:cNvSpPr txBox="1"/>
          <p:nvPr/>
        </p:nvSpPr>
        <p:spPr>
          <a:xfrm>
            <a:off x="10451393" y="1704901"/>
            <a:ext cx="1017645" cy="307793"/>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PCIe</a:t>
            </a:r>
            <a:r>
              <a:rPr kumimoji="0" lang="zh-CN" altLang="en-US" sz="1200" b="0" i="0" u="none" strike="noStrike" kern="0" cap="none" spc="0" normalizeH="0" baseline="0" noProof="0" dirty="0" smtClean="0">
                <a:ln>
                  <a:noFill/>
                </a:ln>
                <a:solidFill>
                  <a:prstClr val="black"/>
                </a:solidFill>
                <a:effectLst/>
                <a:uLnTx/>
                <a:uFillTx/>
                <a:latin typeface="+mn-ea"/>
                <a:ea typeface="+mn-ea"/>
              </a:rPr>
              <a:t>插槽</a:t>
            </a:r>
            <a:r>
              <a:rPr kumimoji="0" lang="en-US" altLang="zh-CN" sz="1200" b="0" i="0" u="none" strike="noStrike" kern="0" cap="none" spc="0" normalizeH="0" baseline="0" noProof="0" dirty="0" smtClean="0">
                <a:ln>
                  <a:noFill/>
                </a:ln>
                <a:solidFill>
                  <a:prstClr val="black"/>
                </a:solidFill>
                <a:effectLst/>
                <a:uLnTx/>
                <a:uFillTx/>
                <a:latin typeface="+mn-ea"/>
                <a:ea typeface="+mn-ea"/>
              </a:rPr>
              <a:t> 2</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64" name="TextBox 32"/>
          <p:cNvSpPr txBox="1"/>
          <p:nvPr/>
        </p:nvSpPr>
        <p:spPr>
          <a:xfrm>
            <a:off x="7937528" y="2820820"/>
            <a:ext cx="845973" cy="492459"/>
          </a:xfrm>
          <a:prstGeom prst="rect">
            <a:avLst/>
          </a:prstGeom>
          <a:noFill/>
          <a:ln>
            <a:noFill/>
          </a:ln>
        </p:spPr>
        <p:txBody>
          <a:bodyPr wrap="square" lIns="121935" tIns="60968" rIns="121935" bIns="60968"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内存插槽</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65" name="直接连接符 64"/>
          <p:cNvCxnSpPr/>
          <p:nvPr/>
        </p:nvCxnSpPr>
        <p:spPr bwMode="auto">
          <a:xfrm>
            <a:off x="8222272" y="2733920"/>
            <a:ext cx="185783" cy="125521"/>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991764292"/>
          <p:cNvSpPr txBox="1"/>
          <p:nvPr/>
        </p:nvSpPr>
        <p:spPr>
          <a:xfrm>
            <a:off x="1559496" y="392966"/>
            <a:ext cx="11305256" cy="759844"/>
          </a:xfrm>
          <a:prstGeom prst="rect">
            <a:avLst/>
          </a:prstGeom>
          <a:noFill/>
          <a:ln w="9525">
            <a:noFill/>
            <a:miter lim="800000"/>
          </a:ln>
        </p:spPr>
        <p:txBody>
          <a:bodyPr vert="horz" wrap="square" lIns="100800" tIns="50400" rIns="100800" bIns="50400" numCol="1" anchor="t" anchorCtr="0" compatLnSpc="1"/>
          <a:lstStyle>
            <a:lvl1pPr defTabSz="802005" eaLnBrk="0" fontAlgn="base" hangingPunct="0">
              <a:defRPr sz="3500" b="1">
                <a:solidFill>
                  <a:schemeClr val="tx1">
                    <a:lumMod val="75000"/>
                    <a:lumOff val="25000"/>
                  </a:schemeClr>
                </a:solidFill>
                <a:latin typeface="+mn-ea"/>
                <a:ea typeface="+mn-ea"/>
                <a:cs typeface="+mj-cs"/>
              </a:defRPr>
            </a:lvl1pPr>
            <a:lvl2pPr defTabSz="802005" eaLnBrk="0" fontAlgn="base" hangingPunct="0">
              <a:defRPr sz="3500">
                <a:solidFill>
                  <a:srgbClr val="990000"/>
                </a:solidFill>
                <a:latin typeface="FrutigerNext LT Medium" pitchFamily="34" charset="0"/>
                <a:ea typeface="黑体" panose="02010609060101010101" pitchFamily="49" charset="-122"/>
              </a:defRPr>
            </a:lvl2pPr>
            <a:lvl3pPr defTabSz="802005" eaLnBrk="0" fontAlgn="base" hangingPunct="0">
              <a:defRPr sz="3500">
                <a:solidFill>
                  <a:srgbClr val="990000"/>
                </a:solidFill>
                <a:latin typeface="FrutigerNext LT Medium" pitchFamily="34" charset="0"/>
                <a:ea typeface="黑体" panose="02010609060101010101" pitchFamily="49" charset="-122"/>
              </a:defRPr>
            </a:lvl3pPr>
            <a:lvl4pPr defTabSz="802005" eaLnBrk="0" fontAlgn="base" hangingPunct="0">
              <a:defRPr sz="3500">
                <a:solidFill>
                  <a:srgbClr val="990000"/>
                </a:solidFill>
                <a:latin typeface="FrutigerNext LT Medium" pitchFamily="34" charset="0"/>
                <a:ea typeface="黑体" panose="02010609060101010101" pitchFamily="49" charset="-122"/>
              </a:defRPr>
            </a:lvl4pPr>
            <a:lvl5pPr defTabSz="802005" eaLnBrk="0" fontAlgn="base" hangingPunct="0">
              <a:defRPr sz="3500">
                <a:solidFill>
                  <a:srgbClr val="990000"/>
                </a:solidFill>
                <a:latin typeface="FrutigerNext LT Medium" pitchFamily="34" charset="0"/>
                <a:ea typeface="黑体" panose="02010609060101010101" pitchFamily="49" charset="-122"/>
              </a:defRPr>
            </a:lvl5pPr>
            <a:lvl6pPr marL="4572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zh-CN" altLang="en-US" dirty="0" smtClean="0">
                <a:solidFill>
                  <a:schemeClr val="tx1"/>
                </a:solidFill>
              </a:rPr>
              <a:t>支持</a:t>
            </a:r>
            <a:r>
              <a:rPr lang="en-US" altLang="zh-CN" dirty="0">
                <a:solidFill>
                  <a:schemeClr val="tx1"/>
                </a:solidFill>
              </a:rPr>
              <a:t>3000W</a:t>
            </a:r>
            <a:r>
              <a:rPr lang="zh-CN" altLang="en-US" dirty="0">
                <a:solidFill>
                  <a:schemeClr val="tx1"/>
                </a:solidFill>
              </a:rPr>
              <a:t>电源和液冷散热，释放</a:t>
            </a:r>
            <a:r>
              <a:rPr lang="en-US" altLang="zh-CN" dirty="0">
                <a:solidFill>
                  <a:schemeClr val="tx1"/>
                </a:solidFill>
              </a:rPr>
              <a:t>HPC</a:t>
            </a:r>
            <a:r>
              <a:rPr lang="zh-CN" altLang="en-US" dirty="0">
                <a:solidFill>
                  <a:schemeClr val="tx1"/>
                </a:solidFill>
              </a:rPr>
              <a:t>计算潜力</a:t>
            </a:r>
            <a:endParaRPr lang="en-US" altLang="zh-CN" dirty="0">
              <a:solidFill>
                <a:schemeClr val="tx1"/>
              </a:solidFill>
            </a:endParaRPr>
          </a:p>
        </p:txBody>
      </p:sp>
      <p:graphicFrame>
        <p:nvGraphicFramePr>
          <p:cNvPr id="5" name="表格 4"/>
          <p:cNvGraphicFramePr>
            <a:graphicFrameLocks noGrp="1"/>
          </p:cNvGraphicFramePr>
          <p:nvPr/>
        </p:nvGraphicFramePr>
        <p:xfrm>
          <a:off x="1008063" y="1530977"/>
          <a:ext cx="5658405" cy="1413647"/>
        </p:xfrm>
        <a:graphic>
          <a:graphicData uri="http://schemas.openxmlformats.org/drawingml/2006/table">
            <a:tbl>
              <a:tblPr/>
              <a:tblGrid>
                <a:gridCol w="1568450"/>
                <a:gridCol w="602943"/>
                <a:gridCol w="713697"/>
                <a:gridCol w="848684"/>
                <a:gridCol w="912265"/>
                <a:gridCol w="1012366"/>
              </a:tblGrid>
              <a:tr h="410548">
                <a:tc gridSpan="6">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和英特尔可扩展系列处理器算力对比（</a:t>
                      </a:r>
                      <a:r>
                        <a:rPr lang="en-US" altLang="zh-CN" sz="1200" b="1" u="none" strike="noStrike" dirty="0" smtClean="0">
                          <a:solidFill>
                            <a:schemeClr val="tx1"/>
                          </a:solidFill>
                          <a:effectLst/>
                          <a:latin typeface="微软雅黑" panose="020B0503020204020204" pitchFamily="34" charset="-122"/>
                          <a:ea typeface="微软雅黑" panose="020B0503020204020204" pitchFamily="34" charset="-122"/>
                        </a:rPr>
                        <a:t>2P</a:t>
                      </a: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87593">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sz="1200" u="none" strike="noStrike" dirty="0" smtClean="0">
                          <a:solidFill>
                            <a:schemeClr val="tx1"/>
                          </a:solidFill>
                          <a:effectLst/>
                          <a:latin typeface="微软雅黑" panose="020B0503020204020204" pitchFamily="34" charset="-122"/>
                          <a:ea typeface="微软雅黑" panose="020B0503020204020204" pitchFamily="34" charset="-122"/>
                        </a:rPr>
                        <a:t>CPU</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型号</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总核</a:t>
                      </a: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数</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主频 </a:t>
                      </a:r>
                      <a:r>
                        <a:rPr lang="en-US" sz="1200" u="none" strike="noStrike" dirty="0">
                          <a:solidFill>
                            <a:schemeClr val="tx1"/>
                          </a:solidFill>
                          <a:effectLst/>
                          <a:latin typeface="微软雅黑" panose="020B0503020204020204" pitchFamily="34" charset="-122"/>
                          <a:ea typeface="微软雅黑" panose="020B0503020204020204" pitchFamily="34" charset="-122"/>
                        </a:rPr>
                        <a:t>GHz</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最大</a:t>
                      </a:r>
                      <a:r>
                        <a:rPr lang="en-US" sz="1200" u="none" strike="noStrike" dirty="0" smtClean="0">
                          <a:solidFill>
                            <a:schemeClr val="tx1"/>
                          </a:solidFill>
                          <a:effectLst/>
                          <a:latin typeface="微软雅黑" panose="020B0503020204020204" pitchFamily="34" charset="-122"/>
                          <a:ea typeface="微软雅黑" panose="020B0503020204020204" pitchFamily="34" charset="-122"/>
                        </a:rPr>
                        <a:t>TDP</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marR="0" lvl="0" indent="0" algn="ctr" defTabSz="1188085" rtl="0" eaLnBrk="1" fontAlgn="ctr" latinLnBrk="0" hangingPunct="1">
                        <a:lnSpc>
                          <a:spcPct val="100000"/>
                        </a:lnSpc>
                        <a:spcBef>
                          <a:spcPts val="0"/>
                        </a:spcBef>
                        <a:spcAft>
                          <a:spcPts val="0"/>
                        </a:spcAft>
                        <a:buClrTx/>
                        <a:buSzTx/>
                        <a:buFontTx/>
                        <a:buNone/>
                        <a:defRPr/>
                      </a:pP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内存带宽</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CFD</a:t>
                      </a: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应用性能</a:t>
                      </a: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7753">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黄金级</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6248</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40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2.5</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150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192GB/s</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1</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7753">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2*Kunpeng920-4826</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96</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2.6</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150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287GB/s</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1.2</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6" name="表格 5"/>
          <p:cNvGraphicFramePr>
            <a:graphicFrameLocks noGrp="1"/>
          </p:cNvGraphicFramePr>
          <p:nvPr>
            <p:custDataLst>
              <p:tags r:id="rId1"/>
            </p:custDataLst>
          </p:nvPr>
        </p:nvGraphicFramePr>
        <p:xfrm>
          <a:off x="1011308" y="3700958"/>
          <a:ext cx="5655160" cy="1399541"/>
        </p:xfrm>
        <a:graphic>
          <a:graphicData uri="http://schemas.openxmlformats.org/drawingml/2006/table">
            <a:tbl>
              <a:tblPr/>
              <a:tblGrid>
                <a:gridCol w="2208065"/>
                <a:gridCol w="856035"/>
                <a:gridCol w="636729"/>
                <a:gridCol w="1089449"/>
                <a:gridCol w="864882"/>
              </a:tblGrid>
              <a:tr h="412118">
                <a:tc gridSpan="5">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algn="ctr" defTabSz="1219200" rtl="0" eaLnBrk="1" fontAlgn="ctr" latinLnBrk="0" hangingPunct="1"/>
                      <a:r>
                        <a:rPr lang="zh-CN" altLang="en-US" sz="1200" b="1"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固定算力高密部署</a:t>
                      </a:r>
                      <a:r>
                        <a:rPr lang="zh-CN" altLang="en-US" sz="1200" b="1"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场景</a:t>
                      </a:r>
                      <a:endPar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cPr/>
                </a:tc>
                <a:tc hMerge="1">
                  <a:tcPr/>
                </a:tc>
                <a:tc hMerge="1">
                  <a:tcPr marL="9525" marR="9525" marT="9525" marB="0" anchor="ctr"/>
                </a:tc>
                <a:tc hMerge="1">
                  <a:tcPr marL="9525" marR="9525" marT="9525" marB="0" anchor="ctr"/>
                </a:tc>
              </a:tr>
              <a:tr h="329141">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algn="ctr" defTabSz="1219200" rtl="0" eaLnBrk="1" fontAlgn="ctr" latinLnBrk="0" hangingPunct="1"/>
                      <a:r>
                        <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rPr>
                        <a:t>方案</a:t>
                      </a:r>
                      <a:endPar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algn="ctr" defTabSz="1219200" rtl="0" eaLnBrk="1" fontAlgn="ctr" latinLnBrk="0" hangingPunct="1"/>
                      <a:r>
                        <a:rPr lang="zh-CN" altLang="en-US" sz="12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单柜机框数</a:t>
                      </a:r>
                      <a:endPar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19200" rtl="0" eaLnBrk="1" fontAlgn="ctr" latinLnBrk="0" hangingPunct="1"/>
                      <a:r>
                        <a:rPr lang="zh-CN" altLang="en-US" sz="12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机柜数</a:t>
                      </a:r>
                      <a:endPar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CFD</a:t>
                      </a: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应用性能</a:t>
                      </a: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algn="ctr" defTabSz="1219200" rtl="0" eaLnBrk="1" fontAlgn="ctr" latinLnBrk="0" hangingPunct="1"/>
                      <a:r>
                        <a:rPr lang="zh-CN" altLang="en-US" sz="12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节省空间</a:t>
                      </a:r>
                      <a:endParaRPr lang="zh-CN" altLang="en-US" sz="12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9141">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marR="0" lvl="0" indent="0" algn="ctr" defTabSz="1219200" rtl="0" eaLnBrk="1" fontAlgn="ctr" latinLnBrk="0" hangingPunct="1">
                        <a:lnSpc>
                          <a:spcPct val="100000"/>
                        </a:lnSpc>
                        <a:spcBef>
                          <a:spcPts val="0"/>
                        </a:spcBef>
                        <a:spcAft>
                          <a:spcPts val="0"/>
                        </a:spcAft>
                        <a:buClrTx/>
                        <a:buSzTx/>
                        <a:buFontTx/>
                        <a:buNone/>
                        <a:defRPr/>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2*Kunpeng920-4826@</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风冷</a:t>
                      </a:r>
                      <a:endPar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15</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4</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240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algn="ctr" defTabSz="1219200" rtl="0" eaLnBrk="1" fontAlgn="ctr" latinLnBrk="0" hangingPunct="1"/>
                      <a:r>
                        <a:rPr lang="en-US" altLang="zh-CN" sz="12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33%</a:t>
                      </a:r>
                      <a:endParaRPr lang="en-US" altLang="zh-CN" sz="12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9141">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marL="0" marR="0" lvl="0" indent="0" algn="ctr" defTabSz="1219200" rtl="0" eaLnBrk="1" fontAlgn="ctr" latinLnBrk="0" hangingPunct="1">
                        <a:lnSpc>
                          <a:spcPct val="100000"/>
                        </a:lnSpc>
                        <a:spcBef>
                          <a:spcPts val="0"/>
                        </a:spcBef>
                        <a:spcAft>
                          <a:spcPts val="0"/>
                        </a:spcAft>
                        <a:buClrTx/>
                        <a:buSzTx/>
                        <a:buFontTx/>
                        <a:buNone/>
                        <a:defRPr/>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2*Kunpeng920-4826@</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全液冷</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3</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8085" rtl="0" eaLnBrk="1" latinLnBrk="0" hangingPunct="1">
                        <a:defRPr sz="2340" kern="1200">
                          <a:solidFill>
                            <a:schemeClr val="lt1"/>
                          </a:solidFill>
                          <a:latin typeface="Arial" panose="020B0604020202020204"/>
                          <a:ea typeface="微软雅黑" panose="020B0503020204020204" pitchFamily="34" charset="-122"/>
                        </a:defRPr>
                      </a:lvl1pPr>
                      <a:lvl2pPr marL="593725" algn="l" defTabSz="1188085" rtl="0" eaLnBrk="1" latinLnBrk="0" hangingPunct="1">
                        <a:defRPr sz="2340" kern="1200">
                          <a:solidFill>
                            <a:schemeClr val="lt1"/>
                          </a:solidFill>
                          <a:latin typeface="Arial" panose="020B0604020202020204"/>
                          <a:ea typeface="微软雅黑" panose="020B0503020204020204" pitchFamily="34" charset="-122"/>
                        </a:defRPr>
                      </a:lvl2pPr>
                      <a:lvl3pPr marL="1188085" algn="l" defTabSz="1188085" rtl="0" eaLnBrk="1" latinLnBrk="0" hangingPunct="1">
                        <a:defRPr sz="2340" kern="1200">
                          <a:solidFill>
                            <a:schemeClr val="lt1"/>
                          </a:solidFill>
                          <a:latin typeface="Arial" panose="020B0604020202020204"/>
                          <a:ea typeface="微软雅黑" panose="020B0503020204020204" pitchFamily="34" charset="-122"/>
                        </a:defRPr>
                      </a:lvl3pPr>
                      <a:lvl4pPr marL="1781810" algn="l" defTabSz="1188085" rtl="0" eaLnBrk="1" latinLnBrk="0" hangingPunct="1">
                        <a:defRPr sz="2340" kern="1200">
                          <a:solidFill>
                            <a:schemeClr val="lt1"/>
                          </a:solidFill>
                          <a:latin typeface="Arial" panose="020B0604020202020204"/>
                          <a:ea typeface="微软雅黑" panose="020B0503020204020204" pitchFamily="34" charset="-122"/>
                        </a:defRPr>
                      </a:lvl4pPr>
                      <a:lvl5pPr marL="2375535" algn="l" defTabSz="1188085" rtl="0" eaLnBrk="1" latinLnBrk="0" hangingPunct="1">
                        <a:defRPr sz="2340" kern="1200">
                          <a:solidFill>
                            <a:schemeClr val="lt1"/>
                          </a:solidFill>
                          <a:latin typeface="Arial" panose="020B0604020202020204"/>
                          <a:ea typeface="微软雅黑" panose="020B0503020204020204" pitchFamily="34" charset="-122"/>
                        </a:defRPr>
                      </a:lvl5pPr>
                      <a:lvl6pPr marL="2969260" algn="l" defTabSz="1188085" rtl="0" eaLnBrk="1" latinLnBrk="0" hangingPunct="1">
                        <a:defRPr sz="2340" kern="1200">
                          <a:solidFill>
                            <a:schemeClr val="lt1"/>
                          </a:solidFill>
                          <a:latin typeface="Arial" panose="020B0604020202020204"/>
                          <a:ea typeface="微软雅黑" panose="020B0503020204020204" pitchFamily="34" charset="-122"/>
                        </a:defRPr>
                      </a:lvl6pPr>
                      <a:lvl7pPr marL="3563620" algn="l" defTabSz="1188085" rtl="0" eaLnBrk="1" latinLnBrk="0" hangingPunct="1">
                        <a:defRPr sz="2340" kern="1200">
                          <a:solidFill>
                            <a:schemeClr val="lt1"/>
                          </a:solidFill>
                          <a:latin typeface="Arial" panose="020B0604020202020204"/>
                          <a:ea typeface="微软雅黑" panose="020B0503020204020204" pitchFamily="34" charset="-122"/>
                        </a:defRPr>
                      </a:lvl7pPr>
                      <a:lvl8pPr marL="4157345" algn="l" defTabSz="1188085" rtl="0" eaLnBrk="1" latinLnBrk="0" hangingPunct="1">
                        <a:defRPr sz="2340" kern="1200">
                          <a:solidFill>
                            <a:schemeClr val="lt1"/>
                          </a:solidFill>
                          <a:latin typeface="Arial" panose="020B0604020202020204"/>
                          <a:ea typeface="微软雅黑" panose="020B0503020204020204" pitchFamily="34" charset="-122"/>
                        </a:defRPr>
                      </a:lvl8pPr>
                      <a:lvl9pPr marL="4751070" algn="l" defTabSz="1188085" rtl="0" eaLnBrk="1" latinLnBrk="0" hangingPunct="1">
                        <a:defRPr sz="2340" kern="1200">
                          <a:solidFill>
                            <a:schemeClr val="lt1"/>
                          </a:solidFill>
                          <a:latin typeface="Arial" panose="020B0604020202020204"/>
                          <a:ea typeface="微软雅黑" panose="020B0503020204020204" pitchFamily="34" charset="-122"/>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240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a:tc>
              </a:tr>
            </a:tbl>
          </a:graphicData>
        </a:graphic>
      </p:graphicFrame>
      <p:sp>
        <p:nvSpPr>
          <p:cNvPr id="7" name="文本框 6"/>
          <p:cNvSpPr txBox="1"/>
          <p:nvPr/>
        </p:nvSpPr>
        <p:spPr>
          <a:xfrm>
            <a:off x="6924092" y="1530977"/>
            <a:ext cx="4878266" cy="1708160"/>
          </a:xfrm>
          <a:prstGeom prst="rect">
            <a:avLst/>
          </a:prstGeom>
          <a:noFill/>
        </p:spPr>
        <p:txBody>
          <a:bodyPr wrap="square" rtlCol="0">
            <a:spAutoFit/>
          </a:bodyPr>
          <a:lstStyle/>
          <a:p>
            <a:pPr defTabSz="1219200">
              <a:lnSpc>
                <a:spcPct val="150000"/>
              </a:lnSpc>
            </a:pP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X6000</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超级机框提升单机柜</a:t>
            </a: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HPC</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算力 </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20%</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defTabSz="1219200">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相比</a:t>
            </a:r>
            <a:r>
              <a:rPr lang="en-US" altLang="zh-CN" sz="1400" dirty="0" smtClean="0">
                <a:solidFill>
                  <a:prstClr val="black"/>
                </a:solidFill>
                <a:latin typeface="微软雅黑" panose="020B0503020204020204" pitchFamily="34" charset="-122"/>
                <a:ea typeface="微软雅黑" panose="020B0503020204020204" pitchFamily="34" charset="-122"/>
              </a:rPr>
              <a:t>x86 6248</a:t>
            </a:r>
            <a:r>
              <a:rPr lang="zh-CN" altLang="en-US" sz="1400" dirty="0" smtClean="0">
                <a:solidFill>
                  <a:prstClr val="black"/>
                </a:solidFill>
                <a:latin typeface="微软雅黑" panose="020B0503020204020204" pitchFamily="34" charset="-122"/>
                <a:ea typeface="微软雅黑" panose="020B0503020204020204" pitchFamily="34" charset="-122"/>
              </a:rPr>
              <a:t>方案，</a:t>
            </a:r>
            <a:r>
              <a:rPr lang="en-US" altLang="zh-CN" sz="1400" dirty="0" smtClean="0">
                <a:solidFill>
                  <a:prstClr val="black"/>
                </a:solidFill>
                <a:latin typeface="微软雅黑" panose="020B0503020204020204" pitchFamily="34" charset="-122"/>
                <a:ea typeface="微软雅黑" panose="020B0503020204020204" pitchFamily="34" charset="-122"/>
              </a:rPr>
              <a:t>CFD</a:t>
            </a:r>
            <a:r>
              <a:rPr lang="zh-CN" altLang="en-US" sz="1400" dirty="0" smtClean="0">
                <a:solidFill>
                  <a:prstClr val="black"/>
                </a:solidFill>
                <a:latin typeface="微软雅黑" panose="020B0503020204020204" pitchFamily="34" charset="-122"/>
                <a:ea typeface="微软雅黑" panose="020B0503020204020204" pitchFamily="34" charset="-122"/>
              </a:rPr>
              <a:t>场景单机柜算力提升</a:t>
            </a:r>
            <a:r>
              <a:rPr lang="en-US" altLang="zh-CN" sz="1400" dirty="0" smtClean="0">
                <a:solidFill>
                  <a:prstClr val="black"/>
                </a:solidFill>
                <a:latin typeface="微软雅黑" panose="020B0503020204020204" pitchFamily="34" charset="-122"/>
                <a:ea typeface="微软雅黑" panose="020B0503020204020204" pitchFamily="34" charset="-122"/>
              </a:rPr>
              <a:t>20%</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342900" indent="-342900" defTabSz="1219200">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相同空间下可提升用户业务性能</a:t>
            </a:r>
            <a:r>
              <a:rPr lang="en-US" altLang="zh-CN" sz="1400" dirty="0" smtClean="0">
                <a:solidFill>
                  <a:prstClr val="black"/>
                </a:solidFill>
                <a:latin typeface="微软雅黑" panose="020B0503020204020204" pitchFamily="34" charset="-122"/>
                <a:ea typeface="微软雅黑" panose="020B0503020204020204" pitchFamily="34" charset="-122"/>
              </a:rPr>
              <a:t>20%</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342900" indent="-342900" defTabSz="1219200">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可缩减用户</a:t>
            </a:r>
            <a:r>
              <a:rPr lang="en-US" altLang="zh-CN" sz="1400" dirty="0" smtClean="0">
                <a:solidFill>
                  <a:prstClr val="black"/>
                </a:solidFill>
                <a:latin typeface="微软雅黑" panose="020B0503020204020204" pitchFamily="34" charset="-122"/>
                <a:ea typeface="微软雅黑" panose="020B0503020204020204" pitchFamily="34" charset="-122"/>
              </a:rPr>
              <a:t>CFD</a:t>
            </a:r>
            <a:r>
              <a:rPr lang="zh-CN" altLang="en-US" sz="1400" dirty="0" smtClean="0">
                <a:solidFill>
                  <a:prstClr val="black"/>
                </a:solidFill>
                <a:latin typeface="微软雅黑" panose="020B0503020204020204" pitchFamily="34" charset="-122"/>
                <a:ea typeface="微软雅黑" panose="020B0503020204020204" pitchFamily="34" charset="-122"/>
              </a:rPr>
              <a:t>仿真时间</a:t>
            </a:r>
            <a:r>
              <a:rPr lang="en-US" altLang="zh-CN" sz="1400" dirty="0" smtClean="0">
                <a:solidFill>
                  <a:prstClr val="black"/>
                </a:solidFill>
                <a:latin typeface="微软雅黑" panose="020B0503020204020204" pitchFamily="34" charset="-122"/>
                <a:ea typeface="微软雅黑" panose="020B0503020204020204" pitchFamily="34" charset="-122"/>
              </a:rPr>
              <a:t>20%</a:t>
            </a:r>
            <a:r>
              <a:rPr lang="zh-CN" altLang="en-US" sz="1400" dirty="0" smtClean="0">
                <a:solidFill>
                  <a:prstClr val="black"/>
                </a:solidFill>
                <a:latin typeface="微软雅黑" panose="020B0503020204020204" pitchFamily="34" charset="-122"/>
                <a:ea typeface="微软雅黑" panose="020B0503020204020204" pitchFamily="34" charset="-122"/>
              </a:rPr>
              <a:t>，加速业务研发</a:t>
            </a:r>
            <a:endParaRPr lang="en-US" altLang="zh-CN" sz="1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24093" y="3731416"/>
            <a:ext cx="4751504" cy="1384995"/>
          </a:xfrm>
          <a:prstGeom prst="rect">
            <a:avLst/>
          </a:prstGeom>
          <a:noFill/>
        </p:spPr>
        <p:txBody>
          <a:bodyPr wrap="square" rtlCol="0">
            <a:spAutoFit/>
          </a:bodyPr>
          <a:lstStyle/>
          <a:p>
            <a:pPr defTabSz="1219200">
              <a:lnSpc>
                <a:spcPct val="150000"/>
              </a:lnSpc>
            </a:pP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X6000</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超级机框节省</a:t>
            </a: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HPC</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集群机柜数量 </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33%</a:t>
            </a:r>
            <a:endPar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defTabSz="1219200">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构建固定应用算力</a:t>
            </a:r>
            <a:r>
              <a:rPr lang="en-US" altLang="zh-CN" sz="1400" dirty="0" smtClean="0">
                <a:solidFill>
                  <a:prstClr val="black"/>
                </a:solidFill>
                <a:latin typeface="微软雅黑" panose="020B0503020204020204" pitchFamily="34" charset="-122"/>
                <a:ea typeface="微软雅黑" panose="020B0503020204020204" pitchFamily="34" charset="-122"/>
              </a:rPr>
              <a:t>HPC</a:t>
            </a:r>
            <a:r>
              <a:rPr lang="zh-CN" altLang="en-US" sz="1400" dirty="0" smtClean="0">
                <a:solidFill>
                  <a:prstClr val="black"/>
                </a:solidFill>
                <a:latin typeface="微软雅黑" panose="020B0503020204020204" pitchFamily="34" charset="-122"/>
                <a:ea typeface="微软雅黑" panose="020B0503020204020204" pitchFamily="34" charset="-122"/>
              </a:rPr>
              <a:t>集群，</a:t>
            </a:r>
            <a:r>
              <a:rPr lang="en-US" altLang="zh-CN" sz="1400" dirty="0" smtClean="0">
                <a:solidFill>
                  <a:prstClr val="black"/>
                </a:solidFill>
                <a:latin typeface="微软雅黑" panose="020B0503020204020204" pitchFamily="34" charset="-122"/>
                <a:ea typeface="微软雅黑" panose="020B0503020204020204" pitchFamily="34" charset="-122"/>
              </a:rPr>
              <a:t>X6000</a:t>
            </a:r>
            <a:r>
              <a:rPr lang="zh-CN" altLang="en-US" sz="1400" dirty="0" smtClean="0">
                <a:solidFill>
                  <a:prstClr val="black"/>
                </a:solidFill>
                <a:latin typeface="微软雅黑" panose="020B0503020204020204" pitchFamily="34" charset="-122"/>
                <a:ea typeface="微软雅黑" panose="020B0503020204020204" pitchFamily="34" charset="-122"/>
              </a:rPr>
              <a:t>风冷散热需要部署</a:t>
            </a:r>
            <a:r>
              <a:rPr lang="en-US" altLang="zh-CN" sz="1400" dirty="0" smtClean="0">
                <a:solidFill>
                  <a:prstClr val="black"/>
                </a:solidFill>
                <a:latin typeface="微软雅黑" panose="020B0503020204020204" pitchFamily="34" charset="-122"/>
                <a:ea typeface="微软雅黑" panose="020B0503020204020204" pitchFamily="34" charset="-122"/>
              </a:rPr>
              <a:t>4</a:t>
            </a:r>
            <a:r>
              <a:rPr lang="zh-CN" altLang="en-US" sz="1400" dirty="0" smtClean="0">
                <a:solidFill>
                  <a:prstClr val="black"/>
                </a:solidFill>
                <a:latin typeface="微软雅黑" panose="020B0503020204020204" pitchFamily="34" charset="-122"/>
                <a:ea typeface="微软雅黑" panose="020B0503020204020204" pitchFamily="34" charset="-122"/>
              </a:rPr>
              <a:t>个机柜</a:t>
            </a:r>
            <a:endParaRPr lang="en-US" altLang="zh-CN" sz="1400" dirty="0">
              <a:solidFill>
                <a:prstClr val="black"/>
              </a:solidFill>
              <a:latin typeface="微软雅黑" panose="020B0503020204020204" pitchFamily="34" charset="-122"/>
              <a:ea typeface="微软雅黑" panose="020B0503020204020204" pitchFamily="34" charset="-122"/>
            </a:endParaRPr>
          </a:p>
          <a:p>
            <a:pPr marL="342900" indent="-342900" defTabSz="1219200">
              <a:lnSpc>
                <a:spcPct val="150000"/>
              </a:lnSpc>
              <a:buFont typeface="Arial" panose="020B0604020202020204" pitchFamily="34" charset="0"/>
              <a:buChar char="•"/>
            </a:pPr>
            <a:r>
              <a:rPr lang="en-US" altLang="zh-CN" sz="1400" dirty="0" smtClean="0">
                <a:solidFill>
                  <a:prstClr val="black"/>
                </a:solidFill>
                <a:latin typeface="微软雅黑" panose="020B0503020204020204" pitchFamily="34" charset="-122"/>
                <a:ea typeface="微软雅黑" panose="020B0503020204020204" pitchFamily="34" charset="-122"/>
              </a:rPr>
              <a:t>X6000</a:t>
            </a:r>
            <a:r>
              <a:rPr lang="zh-CN" altLang="en-US" sz="1400" dirty="0" smtClean="0">
                <a:solidFill>
                  <a:prstClr val="black"/>
                </a:solidFill>
                <a:latin typeface="微软雅黑" panose="020B0503020204020204" pitchFamily="34" charset="-122"/>
                <a:ea typeface="微软雅黑" panose="020B0503020204020204" pitchFamily="34" charset="-122"/>
              </a:rPr>
              <a:t>全液冷散热仅需要</a:t>
            </a:r>
            <a:r>
              <a:rPr lang="en-US" altLang="zh-CN" sz="1400" dirty="0" smtClean="0">
                <a:solidFill>
                  <a:prstClr val="black"/>
                </a:solidFill>
                <a:latin typeface="微软雅黑" panose="020B0503020204020204" pitchFamily="34" charset="-122"/>
                <a:ea typeface="微软雅黑" panose="020B0503020204020204" pitchFamily="34" charset="-122"/>
              </a:rPr>
              <a:t>3</a:t>
            </a:r>
            <a:r>
              <a:rPr lang="zh-CN" altLang="en-US" sz="1400" dirty="0" smtClean="0">
                <a:solidFill>
                  <a:prstClr val="black"/>
                </a:solidFill>
                <a:latin typeface="微软雅黑" panose="020B0503020204020204" pitchFamily="34" charset="-122"/>
                <a:ea typeface="微软雅黑" panose="020B0503020204020204" pitchFamily="34" charset="-122"/>
              </a:rPr>
              <a:t>个机柜</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158" y="5514966"/>
            <a:ext cx="4878266" cy="646331"/>
          </a:xfrm>
          <a:prstGeom prst="rect">
            <a:avLst/>
          </a:prstGeom>
          <a:noFill/>
        </p:spPr>
        <p:txBody>
          <a:bodyPr wrap="square" rtlCol="0">
            <a:spAutoFit/>
          </a:bodyPr>
          <a:lstStyle/>
          <a:p>
            <a:pPr defTabSz="1219200">
              <a:lnSpc>
                <a:spcPct val="150000"/>
              </a:lnSpc>
            </a:pPr>
            <a:r>
              <a:rPr lang="en-US" altLang="zh-CN" sz="1200"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使用</a:t>
            </a:r>
            <a:r>
              <a:rPr lang="en-US" altLang="zh-CN" sz="1200" dirty="0" err="1"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openFOAM</a:t>
            </a:r>
            <a:r>
              <a:rPr lang="zh-CN" altLang="en-US" sz="1200"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评估，测试数据为华为实验室数据，不同环境可能存在误差。</a:t>
            </a:r>
            <a:endParaRPr lang="zh-CN" altLang="en-US" sz="1200" dirty="0">
              <a:solidFill>
                <a:prstClr val="white">
                  <a:lumMod val="50000"/>
                </a:prst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超万亿规模的计算产业空间 </a:t>
            </a:r>
            <a:br>
              <a:rPr lang="zh-CN" altLang="en-US" dirty="0">
                <a:solidFill>
                  <a:schemeClr val="tx1"/>
                </a:solidFill>
              </a:rPr>
            </a:br>
            <a:endParaRPr lang="zh-CN" altLang="en-US" dirty="0">
              <a:solidFill>
                <a:schemeClr val="tx1"/>
              </a:solidFill>
            </a:endParaRPr>
          </a:p>
        </p:txBody>
      </p:sp>
      <p:sp>
        <p:nvSpPr>
          <p:cNvPr id="4" name="文本占位符 3"/>
          <p:cNvSpPr>
            <a:spLocks noGrp="1"/>
          </p:cNvSpPr>
          <p:nvPr>
            <p:ph type="body" sz="quarter" idx="10"/>
          </p:nvPr>
        </p:nvSpPr>
        <p:spPr>
          <a:xfrm>
            <a:off x="1008063" y="1376338"/>
            <a:ext cx="10560048" cy="4680000"/>
          </a:xfrm>
        </p:spPr>
        <p:txBody>
          <a:bodyPr/>
          <a:lstStyle/>
          <a:p>
            <a:pPr algn="l"/>
            <a:r>
              <a:rPr lang="zh-CN" altLang="en-US" sz="1800" kern="1200" dirty="0" smtClean="0">
                <a:cs typeface="+mn-cs"/>
              </a:rPr>
              <a:t>新</a:t>
            </a:r>
            <a:r>
              <a:rPr lang="zh-CN" altLang="en-US" sz="1800" kern="1200" dirty="0">
                <a:cs typeface="+mn-cs"/>
              </a:rPr>
              <a:t>应用、新技术、新计算架构，百亿级联接、爆炸式数据增长将重塑</a:t>
            </a:r>
            <a:r>
              <a:rPr lang="en-US" altLang="zh-CN" sz="1800" kern="1200" dirty="0">
                <a:cs typeface="+mn-cs"/>
              </a:rPr>
              <a:t>ICT</a:t>
            </a:r>
            <a:r>
              <a:rPr lang="zh-CN" altLang="en-US" sz="1800" kern="1200" dirty="0" smtClean="0">
                <a:cs typeface="+mn-cs"/>
              </a:rPr>
              <a:t>产业新</a:t>
            </a:r>
            <a:r>
              <a:rPr lang="zh-CN" altLang="en-US" sz="1800" kern="1200" dirty="0">
                <a:cs typeface="+mn-cs"/>
              </a:rPr>
              <a:t>格局，催生新的计算产业链条，涌现出新的厂家</a:t>
            </a:r>
            <a:r>
              <a:rPr lang="zh-CN" altLang="en-US" sz="1800" kern="1200" dirty="0" smtClean="0">
                <a:cs typeface="+mn-cs"/>
              </a:rPr>
              <a:t>和</a:t>
            </a:r>
            <a:endParaRPr lang="en-US" altLang="zh-CN" sz="1800" kern="1200" dirty="0" smtClean="0">
              <a:cs typeface="+mn-cs"/>
            </a:endParaRPr>
          </a:p>
          <a:p>
            <a:pPr lvl="1"/>
            <a:r>
              <a:rPr lang="zh-CN" altLang="en-US" sz="1600" kern="1200" dirty="0">
                <a:cs typeface="+mn-cs"/>
              </a:rPr>
              <a:t>软件：操作系统和虚拟化软件、数据库、中间件、大数据平台、企业应用软件，云服务、数据中心管理服务 </a:t>
            </a:r>
            <a:r>
              <a:rPr lang="en-US" altLang="zh-CN" sz="1600" kern="1200" dirty="0">
                <a:cs typeface="+mn-cs"/>
              </a:rPr>
              <a:t>;</a:t>
            </a:r>
            <a:endParaRPr lang="en-US" altLang="zh-CN" sz="1600" kern="1200" dirty="0" smtClean="0">
              <a:cs typeface="+mn-cs"/>
            </a:endParaRPr>
          </a:p>
          <a:p>
            <a:pPr lvl="1"/>
            <a:r>
              <a:rPr lang="zh-CN" altLang="en-US" sz="1600" kern="1200" dirty="0" smtClean="0">
                <a:cs typeface="+mn-cs"/>
              </a:rPr>
              <a:t>硬件</a:t>
            </a:r>
            <a:r>
              <a:rPr lang="zh-CN" altLang="en-US" sz="1600" kern="1200" dirty="0">
                <a:cs typeface="+mn-cs"/>
              </a:rPr>
              <a:t>：服务器及部件、企业</a:t>
            </a:r>
            <a:r>
              <a:rPr lang="zh-CN" altLang="en-US" sz="1600" kern="1200" dirty="0" smtClean="0">
                <a:cs typeface="+mn-cs"/>
              </a:rPr>
              <a:t>存储设备。</a:t>
            </a:r>
            <a:endParaRPr lang="en-US" altLang="zh-CN" sz="1600" kern="1200" dirty="0" smtClean="0">
              <a:cs typeface="+mn-cs"/>
            </a:endParaRPr>
          </a:p>
        </p:txBody>
      </p:sp>
      <p:grpSp>
        <p:nvGrpSpPr>
          <p:cNvPr id="17" name="组合 16"/>
          <p:cNvGrpSpPr/>
          <p:nvPr/>
        </p:nvGrpSpPr>
        <p:grpSpPr>
          <a:xfrm>
            <a:off x="3710697" y="2996455"/>
            <a:ext cx="5154780" cy="3387831"/>
            <a:chOff x="4257204" y="3011003"/>
            <a:chExt cx="5154780" cy="3387831"/>
          </a:xfrm>
        </p:grpSpPr>
        <p:sp>
          <p:nvSpPr>
            <p:cNvPr id="7" name="椭圆 6"/>
            <p:cNvSpPr/>
            <p:nvPr/>
          </p:nvSpPr>
          <p:spPr bwMode="auto">
            <a:xfrm>
              <a:off x="6098799" y="4362095"/>
              <a:ext cx="1584176" cy="1584176"/>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bg1"/>
                  </a:solidFill>
                  <a:effectLst/>
                  <a:latin typeface="+mn-ea"/>
                  <a:ea typeface="+mn-ea"/>
                </a:rPr>
                <a:t>企业应用软件</a:t>
              </a:r>
              <a:endParaRPr kumimoji="0" lang="en-US" altLang="zh-CN" sz="20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800" b="1" dirty="0" smtClean="0">
                  <a:solidFill>
                    <a:schemeClr val="bg1"/>
                  </a:solidFill>
                  <a:latin typeface="+mn-ea"/>
                  <a:ea typeface="+mn-ea"/>
                </a:rPr>
                <a:t>4020</a:t>
              </a:r>
              <a:r>
                <a:rPr lang="zh-CN" altLang="en-US" sz="1800" b="1" dirty="0" smtClean="0">
                  <a:solidFill>
                    <a:schemeClr val="bg1"/>
                  </a:solidFill>
                  <a:latin typeface="+mn-ea"/>
                  <a:ea typeface="+mn-ea"/>
                </a:rPr>
                <a:t>亿</a:t>
              </a:r>
              <a:endParaRPr kumimoji="0" lang="zh-CN" altLang="en-US" sz="1800" b="1" i="0" u="none" strike="noStrike" cap="none" normalizeH="0" baseline="0" dirty="0" smtClean="0">
                <a:ln>
                  <a:noFill/>
                </a:ln>
                <a:solidFill>
                  <a:schemeClr val="bg1"/>
                </a:solidFill>
                <a:effectLst/>
                <a:latin typeface="+mn-ea"/>
                <a:ea typeface="+mn-ea"/>
              </a:endParaRPr>
            </a:p>
          </p:txBody>
        </p:sp>
        <p:sp>
          <p:nvSpPr>
            <p:cNvPr id="8" name="椭圆 7"/>
            <p:cNvSpPr/>
            <p:nvPr/>
          </p:nvSpPr>
          <p:spPr bwMode="auto">
            <a:xfrm>
              <a:off x="8250430" y="4685308"/>
              <a:ext cx="1044610" cy="1044610"/>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400" b="1" i="0" u="none" strike="noStrike" cap="none" normalizeH="0" baseline="0" dirty="0" smtClean="0">
                  <a:ln>
                    <a:noFill/>
                  </a:ln>
                  <a:solidFill>
                    <a:schemeClr val="bg1"/>
                  </a:solidFill>
                  <a:effectLst/>
                  <a:latin typeface="+mn-ea"/>
                  <a:ea typeface="+mn-ea"/>
                </a:rPr>
                <a:t>数据中心管理服务</a:t>
              </a:r>
              <a:endParaRPr kumimoji="0" lang="en-US" altLang="zh-CN" sz="14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200" b="1" dirty="0" smtClean="0">
                  <a:solidFill>
                    <a:schemeClr val="bg1"/>
                  </a:solidFill>
                  <a:latin typeface="+mn-ea"/>
                  <a:ea typeface="+mn-ea"/>
                </a:rPr>
                <a:t>1595</a:t>
              </a:r>
              <a:r>
                <a:rPr lang="zh-CN" altLang="en-US" sz="1200" b="1" dirty="0" smtClean="0">
                  <a:solidFill>
                    <a:schemeClr val="bg1"/>
                  </a:solidFill>
                  <a:latin typeface="+mn-ea"/>
                  <a:ea typeface="+mn-ea"/>
                </a:rPr>
                <a:t>亿</a:t>
              </a:r>
              <a:endParaRPr kumimoji="0" lang="zh-CN" altLang="en-US" sz="1200" b="1" i="0" u="none" strike="noStrike" cap="none" normalizeH="0" baseline="0" dirty="0" smtClean="0">
                <a:ln>
                  <a:noFill/>
                </a:ln>
                <a:solidFill>
                  <a:schemeClr val="bg1"/>
                </a:solidFill>
                <a:effectLst/>
                <a:latin typeface="+mn-ea"/>
                <a:ea typeface="+mn-ea"/>
              </a:endParaRPr>
            </a:p>
          </p:txBody>
        </p:sp>
        <p:sp>
          <p:nvSpPr>
            <p:cNvPr id="9" name="椭圆 8"/>
            <p:cNvSpPr/>
            <p:nvPr/>
          </p:nvSpPr>
          <p:spPr bwMode="auto">
            <a:xfrm>
              <a:off x="4403812" y="3371622"/>
              <a:ext cx="1223368" cy="1223368"/>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bg1"/>
                  </a:solidFill>
                  <a:effectLst/>
                  <a:latin typeface="+mn-ea"/>
                  <a:ea typeface="+mn-ea"/>
                </a:rPr>
                <a:t>服务器</a:t>
              </a:r>
              <a:endParaRPr kumimoji="0" lang="en-US" altLang="zh-CN" sz="20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600" b="1" dirty="0" smtClean="0">
                  <a:solidFill>
                    <a:schemeClr val="bg1"/>
                  </a:solidFill>
                  <a:latin typeface="+mn-ea"/>
                  <a:ea typeface="+mn-ea"/>
                </a:rPr>
                <a:t>1121</a:t>
              </a:r>
              <a:r>
                <a:rPr lang="zh-CN" altLang="en-US" sz="1600" b="1" dirty="0" smtClean="0">
                  <a:solidFill>
                    <a:schemeClr val="bg1"/>
                  </a:solidFill>
                  <a:latin typeface="+mn-ea"/>
                  <a:ea typeface="+mn-ea"/>
                </a:rPr>
                <a:t>亿</a:t>
              </a:r>
              <a:endParaRPr kumimoji="0" lang="zh-CN" altLang="en-US" sz="1600" b="1" i="0" u="none" strike="noStrike" cap="none" normalizeH="0" baseline="0" dirty="0" smtClean="0">
                <a:ln>
                  <a:noFill/>
                </a:ln>
                <a:solidFill>
                  <a:schemeClr val="bg1"/>
                </a:solidFill>
                <a:effectLst/>
                <a:latin typeface="+mn-ea"/>
                <a:ea typeface="+mn-ea"/>
              </a:endParaRPr>
            </a:p>
          </p:txBody>
        </p:sp>
        <p:sp>
          <p:nvSpPr>
            <p:cNvPr id="10" name="椭圆 9"/>
            <p:cNvSpPr/>
            <p:nvPr/>
          </p:nvSpPr>
          <p:spPr bwMode="auto">
            <a:xfrm>
              <a:off x="5640491" y="3616930"/>
              <a:ext cx="954926" cy="954926"/>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bg1"/>
                  </a:solidFill>
                  <a:effectLst/>
                  <a:latin typeface="+mn-ea"/>
                  <a:ea typeface="+mn-ea"/>
                </a:rPr>
                <a:t>数据库</a:t>
              </a:r>
              <a:endParaRPr kumimoji="0" lang="en-US" altLang="zh-CN" sz="16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200" dirty="0" smtClean="0">
                  <a:solidFill>
                    <a:schemeClr val="bg1"/>
                  </a:solidFill>
                  <a:latin typeface="+mn-ea"/>
                  <a:ea typeface="+mn-ea"/>
                </a:rPr>
                <a:t>569</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1" name="椭圆 10"/>
            <p:cNvSpPr/>
            <p:nvPr/>
          </p:nvSpPr>
          <p:spPr bwMode="auto">
            <a:xfrm>
              <a:off x="7629977" y="4328011"/>
              <a:ext cx="714594" cy="714594"/>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bg1"/>
                  </a:solidFill>
                  <a:effectLst/>
                  <a:latin typeface="+mn-ea"/>
                  <a:ea typeface="+mn-ea"/>
                </a:rPr>
                <a:t>大数据平台</a:t>
              </a:r>
              <a:endParaRPr kumimoji="0" lang="en-US" altLang="zh-CN" sz="12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200" dirty="0" smtClean="0">
                  <a:solidFill>
                    <a:schemeClr val="bg1"/>
                  </a:solidFill>
                  <a:latin typeface="+mn-ea"/>
                  <a:ea typeface="+mn-ea"/>
                </a:rPr>
                <a:t>410</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2" name="椭圆 11"/>
            <p:cNvSpPr/>
            <p:nvPr/>
          </p:nvSpPr>
          <p:spPr bwMode="auto">
            <a:xfrm>
              <a:off x="7975046" y="3379228"/>
              <a:ext cx="1038054" cy="1038054"/>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bg1"/>
                  </a:solidFill>
                  <a:effectLst/>
                  <a:latin typeface="+mn-ea"/>
                  <a:ea typeface="+mn-ea"/>
                </a:rPr>
                <a:t>公有云</a:t>
              </a:r>
              <a:endParaRPr kumimoji="0" lang="en-US" altLang="zh-CN" sz="16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600" b="1" dirty="0" smtClean="0">
                  <a:solidFill>
                    <a:schemeClr val="bg1"/>
                  </a:solidFill>
                  <a:latin typeface="+mn-ea"/>
                  <a:ea typeface="+mn-ea"/>
                </a:rPr>
                <a:t>IaaS</a:t>
              </a:r>
              <a:endParaRPr lang="en-US" altLang="zh-CN" sz="1600" b="1" dirty="0" smtClean="0">
                <a:solidFill>
                  <a:schemeClr val="bg1"/>
                </a:solidFill>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kumimoji="0" lang="en-US" altLang="zh-CN" sz="1200" b="1" i="0" u="none" strike="noStrike" cap="none" normalizeH="0" baseline="0" dirty="0" smtClean="0">
                  <a:ln>
                    <a:noFill/>
                  </a:ln>
                  <a:solidFill>
                    <a:schemeClr val="bg1"/>
                  </a:solidFill>
                  <a:effectLst/>
                  <a:latin typeface="+mn-ea"/>
                  <a:ea typeface="+mn-ea"/>
                </a:rPr>
                <a:t>1410</a:t>
              </a:r>
              <a:r>
                <a:rPr kumimoji="0" lang="zh-CN" altLang="en-US" sz="1200" b="1" i="0" u="none" strike="noStrike" cap="none" normalizeH="0" baseline="0" dirty="0" smtClean="0">
                  <a:ln>
                    <a:noFill/>
                  </a:ln>
                  <a:solidFill>
                    <a:schemeClr val="bg1"/>
                  </a:solidFill>
                  <a:effectLst/>
                  <a:latin typeface="+mn-ea"/>
                  <a:ea typeface="+mn-ea"/>
                </a:rPr>
                <a:t>亿</a:t>
              </a:r>
              <a:endParaRPr kumimoji="0" lang="zh-CN" altLang="en-US" sz="1200" b="1" i="0" u="none" strike="noStrike" cap="none" normalizeH="0" baseline="0" dirty="0" smtClean="0">
                <a:ln>
                  <a:noFill/>
                </a:ln>
                <a:solidFill>
                  <a:schemeClr val="bg1"/>
                </a:solidFill>
                <a:effectLst/>
                <a:latin typeface="+mn-ea"/>
                <a:ea typeface="+mn-ea"/>
              </a:endParaRPr>
            </a:p>
          </p:txBody>
        </p:sp>
        <p:sp>
          <p:nvSpPr>
            <p:cNvPr id="13" name="椭圆 12"/>
            <p:cNvSpPr/>
            <p:nvPr/>
          </p:nvSpPr>
          <p:spPr bwMode="auto">
            <a:xfrm>
              <a:off x="6638475" y="3011003"/>
              <a:ext cx="1190536" cy="1190536"/>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bg1"/>
                  </a:solidFill>
                  <a:effectLst/>
                  <a:latin typeface="+mn-ea"/>
                  <a:ea typeface="+mn-ea"/>
                </a:rPr>
                <a:t>基础架构软件</a:t>
              </a:r>
              <a:endParaRPr kumimoji="0" lang="en-US" altLang="zh-CN" sz="16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200" b="1" dirty="0" smtClean="0">
                  <a:solidFill>
                    <a:schemeClr val="bg1"/>
                  </a:solidFill>
                  <a:latin typeface="+mn-ea"/>
                  <a:ea typeface="+mn-ea"/>
                </a:rPr>
                <a:t>1525</a:t>
              </a:r>
              <a:r>
                <a:rPr lang="zh-CN" altLang="en-US" sz="1200" b="1" dirty="0" smtClean="0">
                  <a:solidFill>
                    <a:schemeClr val="bg1"/>
                  </a:solidFill>
                  <a:latin typeface="+mn-ea"/>
                  <a:ea typeface="+mn-ea"/>
                </a:rPr>
                <a:t>亿</a:t>
              </a:r>
              <a:endParaRPr kumimoji="0" lang="zh-CN" altLang="en-US" sz="1200" b="1" i="0" u="none" strike="noStrike" cap="none" normalizeH="0" baseline="0" dirty="0" smtClean="0">
                <a:ln>
                  <a:noFill/>
                </a:ln>
                <a:solidFill>
                  <a:schemeClr val="bg1"/>
                </a:solidFill>
                <a:effectLst/>
                <a:latin typeface="+mn-ea"/>
                <a:ea typeface="+mn-ea"/>
              </a:endParaRPr>
            </a:p>
          </p:txBody>
        </p:sp>
        <p:sp>
          <p:nvSpPr>
            <p:cNvPr id="14" name="椭圆 13"/>
            <p:cNvSpPr/>
            <p:nvPr/>
          </p:nvSpPr>
          <p:spPr bwMode="auto">
            <a:xfrm>
              <a:off x="5118101" y="4582516"/>
              <a:ext cx="894582" cy="894582"/>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chemeClr val="bg1"/>
                  </a:solidFill>
                  <a:effectLst/>
                  <a:latin typeface="+mn-ea"/>
                  <a:ea typeface="+mn-ea"/>
                </a:rPr>
                <a:t>中间件</a:t>
              </a:r>
              <a:endParaRPr kumimoji="0" lang="en-US" altLang="zh-CN" sz="16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200" dirty="0" smtClean="0">
                  <a:solidFill>
                    <a:schemeClr val="bg1"/>
                  </a:solidFill>
                  <a:latin typeface="+mn-ea"/>
                  <a:ea typeface="+mn-ea"/>
                </a:rPr>
                <a:t>434</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5" name="椭圆 14"/>
            <p:cNvSpPr/>
            <p:nvPr/>
          </p:nvSpPr>
          <p:spPr bwMode="auto">
            <a:xfrm>
              <a:off x="4257204" y="4998543"/>
              <a:ext cx="867454" cy="867454"/>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bg1"/>
                  </a:solidFill>
                  <a:effectLst/>
                  <a:latin typeface="+mn-ea"/>
                  <a:ea typeface="+mn-ea"/>
                </a:rPr>
                <a:t>企业存储</a:t>
              </a:r>
              <a:endParaRPr kumimoji="0" lang="en-US" altLang="zh-CN" sz="14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pPr>
              <a:r>
                <a:rPr lang="en-US" altLang="zh-CN" sz="1200" dirty="0" smtClean="0">
                  <a:solidFill>
                    <a:schemeClr val="bg1"/>
                  </a:solidFill>
                  <a:latin typeface="+mn-ea"/>
                  <a:ea typeface="+mn-ea"/>
                </a:rPr>
                <a:t>311</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6" name="矩形 15"/>
            <p:cNvSpPr/>
            <p:nvPr/>
          </p:nvSpPr>
          <p:spPr bwMode="auto">
            <a:xfrm>
              <a:off x="4511824" y="5966786"/>
              <a:ext cx="4900160" cy="4320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rgbClr val="00B0F0"/>
                  </a:solidFill>
                  <a:effectLst/>
                  <a:latin typeface="+mn-ea"/>
                  <a:ea typeface="+mn-ea"/>
                </a:rPr>
                <a:t>2023</a:t>
              </a:r>
              <a:r>
                <a:rPr kumimoji="0" lang="zh-CN" altLang="en-US" sz="2000" b="1" i="0" u="none" strike="noStrike" cap="none" normalizeH="0" baseline="0" dirty="0" smtClean="0">
                  <a:ln>
                    <a:noFill/>
                  </a:ln>
                  <a:solidFill>
                    <a:srgbClr val="00B0F0"/>
                  </a:solidFill>
                  <a:effectLst/>
                  <a:latin typeface="+mn-ea"/>
                  <a:ea typeface="+mn-ea"/>
                </a:rPr>
                <a:t>年全球计算产业投资额（美元）</a:t>
              </a:r>
              <a:endParaRPr kumimoji="0" lang="zh-CN" altLang="en-US" sz="2000" b="1" i="0" u="none" strike="noStrike" cap="none" normalizeH="0" baseline="0" dirty="0" smtClean="0">
                <a:ln>
                  <a:noFill/>
                </a:ln>
                <a:solidFill>
                  <a:srgbClr val="00B0F0"/>
                </a:solidFill>
                <a:effectLst/>
                <a:latin typeface="+mn-ea"/>
                <a:ea typeface="+mn-ea"/>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67463" y="1993930"/>
            <a:ext cx="2605400" cy="2232248"/>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200">
              <a:defRPr/>
            </a:pPr>
            <a:endParaRPr lang="en-US" sz="2400" kern="0" smtClean="0">
              <a:solidFill>
                <a:prstClr val="white"/>
              </a:solidFill>
              <a:latin typeface="Arial" panose="020B0604020202020204"/>
              <a:ea typeface="微软雅黑" panose="020B0503020204020204" pitchFamily="34" charset="-122"/>
            </a:endParaRPr>
          </a:p>
        </p:txBody>
      </p:sp>
      <p:sp>
        <p:nvSpPr>
          <p:cNvPr id="5" name="矩形 4"/>
          <p:cNvSpPr/>
          <p:nvPr/>
        </p:nvSpPr>
        <p:spPr>
          <a:xfrm>
            <a:off x="6062851" y="1993930"/>
            <a:ext cx="2821546" cy="2232248"/>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200">
              <a:defRPr/>
            </a:pPr>
            <a:endParaRPr lang="en-US" sz="2400" kern="0" smtClean="0">
              <a:solidFill>
                <a:prstClr val="white"/>
              </a:solidFill>
              <a:latin typeface="Arial" panose="020B0604020202020204"/>
              <a:ea typeface="微软雅黑" panose="020B0503020204020204" pitchFamily="34" charset="-122"/>
            </a:endParaRPr>
          </a:p>
        </p:txBody>
      </p:sp>
      <p:sp>
        <p:nvSpPr>
          <p:cNvPr id="6" name="矩形 5"/>
          <p:cNvSpPr/>
          <p:nvPr/>
        </p:nvSpPr>
        <p:spPr>
          <a:xfrm>
            <a:off x="3658686" y="1993930"/>
            <a:ext cx="2437941" cy="2232248"/>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200">
              <a:defRPr/>
            </a:pPr>
            <a:endParaRPr lang="en-US" sz="2400" kern="0" smtClean="0">
              <a:solidFill>
                <a:prstClr val="white"/>
              </a:solidFill>
              <a:latin typeface="Arial" panose="020B0604020202020204"/>
              <a:ea typeface="微软雅黑" panose="020B0503020204020204" pitchFamily="34" charset="-122"/>
            </a:endParaRPr>
          </a:p>
        </p:txBody>
      </p:sp>
      <p:sp>
        <p:nvSpPr>
          <p:cNvPr id="7" name="矩形 6"/>
          <p:cNvSpPr/>
          <p:nvPr/>
        </p:nvSpPr>
        <p:spPr>
          <a:xfrm>
            <a:off x="1025453" y="1993808"/>
            <a:ext cx="2644580" cy="2232370"/>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200">
              <a:defRPr/>
            </a:pPr>
            <a:endParaRPr lang="en-US" sz="2400" kern="0" smtClean="0">
              <a:solidFill>
                <a:prstClr val="white"/>
              </a:solidFill>
              <a:latin typeface="Arial" panose="020B0604020202020204"/>
              <a:ea typeface="微软雅黑" panose="020B0503020204020204" pitchFamily="34" charset="-122"/>
            </a:endParaRPr>
          </a:p>
        </p:txBody>
      </p:sp>
      <p:sp>
        <p:nvSpPr>
          <p:cNvPr id="8" name="标题 1"/>
          <p:cNvSpPr txBox="1"/>
          <p:nvPr/>
        </p:nvSpPr>
        <p:spPr>
          <a:xfrm>
            <a:off x="1487488" y="404664"/>
            <a:ext cx="10457621" cy="759844"/>
          </a:xfrm>
          <a:prstGeom prst="rect">
            <a:avLst/>
          </a:prstGeom>
          <a:noFill/>
          <a:ln w="9525">
            <a:noFill/>
            <a:miter lim="800000"/>
          </a:ln>
        </p:spPr>
        <p:txBody>
          <a:bodyPr vert="horz" wrap="square" lIns="100800" tIns="50400" rIns="100800" bIns="50400" numCol="1" anchor="t" anchorCtr="0" compatLnSpc="1"/>
          <a:lstStyle>
            <a:lvl1pPr defTabSz="802005" eaLnBrk="0" fontAlgn="base" hangingPunct="0">
              <a:defRPr sz="3500" b="1">
                <a:solidFill>
                  <a:schemeClr val="tx1">
                    <a:lumMod val="75000"/>
                    <a:lumOff val="25000"/>
                  </a:schemeClr>
                </a:solidFill>
                <a:latin typeface="+mn-ea"/>
                <a:ea typeface="+mn-ea"/>
                <a:cs typeface="+mj-cs"/>
              </a:defRPr>
            </a:lvl1pPr>
            <a:lvl2pPr defTabSz="802005" eaLnBrk="0" fontAlgn="base" hangingPunct="0">
              <a:defRPr sz="3500">
                <a:solidFill>
                  <a:srgbClr val="990000"/>
                </a:solidFill>
                <a:latin typeface="FrutigerNext LT Medium" pitchFamily="34" charset="0"/>
                <a:ea typeface="黑体" panose="02010609060101010101" pitchFamily="49" charset="-122"/>
              </a:defRPr>
            </a:lvl2pPr>
            <a:lvl3pPr defTabSz="802005" eaLnBrk="0" fontAlgn="base" hangingPunct="0">
              <a:defRPr sz="3500">
                <a:solidFill>
                  <a:srgbClr val="990000"/>
                </a:solidFill>
                <a:latin typeface="FrutigerNext LT Medium" pitchFamily="34" charset="0"/>
                <a:ea typeface="黑体" panose="02010609060101010101" pitchFamily="49" charset="-122"/>
              </a:defRPr>
            </a:lvl3pPr>
            <a:lvl4pPr defTabSz="802005" eaLnBrk="0" fontAlgn="base" hangingPunct="0">
              <a:defRPr sz="3500">
                <a:solidFill>
                  <a:srgbClr val="990000"/>
                </a:solidFill>
                <a:latin typeface="FrutigerNext LT Medium" pitchFamily="34" charset="0"/>
                <a:ea typeface="黑体" panose="02010609060101010101" pitchFamily="49" charset="-122"/>
              </a:defRPr>
            </a:lvl4pPr>
            <a:lvl5pPr defTabSz="802005" eaLnBrk="0" fontAlgn="base" hangingPunct="0">
              <a:defRPr sz="3500">
                <a:solidFill>
                  <a:srgbClr val="990000"/>
                </a:solidFill>
                <a:latin typeface="FrutigerNext LT Medium" pitchFamily="34" charset="0"/>
                <a:ea typeface="黑体" panose="02010609060101010101" pitchFamily="49" charset="-122"/>
              </a:defRPr>
            </a:lvl5pPr>
            <a:lvl6pPr marL="4572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defTabSz="802005"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zh-CN" altLang="en-US" dirty="0">
                <a:solidFill>
                  <a:schemeClr val="tx1"/>
                </a:solidFill>
              </a:rPr>
              <a:t>独特系统散热设计</a:t>
            </a:r>
            <a:endParaRPr lang="zh-CN" altLang="en-US" dirty="0">
              <a:solidFill>
                <a:schemeClr val="tx1"/>
              </a:solidFill>
            </a:endParaRPr>
          </a:p>
        </p:txBody>
      </p:sp>
      <p:pic>
        <p:nvPicPr>
          <p:cNvPr id="9" name="Picture 2"/>
          <p:cNvPicPr>
            <a:picLocks noChangeAspect="1" noChangeArrowheads="1"/>
          </p:cNvPicPr>
          <p:nvPr/>
        </p:nvPicPr>
        <p:blipFill>
          <a:blip r:embed="rId1" cstate="print"/>
          <a:srcRect/>
          <a:stretch>
            <a:fillRect/>
          </a:stretch>
        </p:blipFill>
        <p:spPr bwMode="auto">
          <a:xfrm>
            <a:off x="7744199" y="3355538"/>
            <a:ext cx="952412" cy="755979"/>
          </a:xfrm>
          <a:prstGeom prst="hexagon">
            <a:avLst/>
          </a:prstGeom>
          <a:noFill/>
          <a:ln w="9525">
            <a:noFill/>
            <a:miter lim="800000"/>
            <a:headEnd/>
            <a:tailEnd/>
          </a:ln>
        </p:spPr>
      </p:pic>
      <p:sp>
        <p:nvSpPr>
          <p:cNvPr id="10" name="矩形 9"/>
          <p:cNvSpPr/>
          <p:nvPr/>
        </p:nvSpPr>
        <p:spPr>
          <a:xfrm>
            <a:off x="3827804" y="2186609"/>
            <a:ext cx="1833322" cy="369356"/>
          </a:xfrm>
          <a:prstGeom prst="rect">
            <a:avLst/>
          </a:prstGeom>
        </p:spPr>
        <p:txBody>
          <a:bodyPr wrap="square" lIns="121944" tIns="60972" rIns="121944" bIns="60972">
            <a:spAutoFit/>
          </a:bodyPr>
          <a:lstStyle/>
          <a:p>
            <a:pPr defTabSz="1219200"/>
            <a:r>
              <a:rPr lang="zh-CN" altLang="en-US" sz="1600" b="1" dirty="0" smtClean="0">
                <a:solidFill>
                  <a:prstClr val="black"/>
                </a:solidFill>
                <a:latin typeface="微软雅黑" panose="020B0503020204020204" pitchFamily="34" charset="-122"/>
                <a:ea typeface="微软雅黑" panose="020B0503020204020204" pitchFamily="34" charset="-122"/>
              </a:rPr>
              <a:t>高风压对旋风扇 </a:t>
            </a:r>
            <a:endParaRPr lang="en-US" altLang="zh-CN" sz="1600" b="1" dirty="0" smtClean="0">
              <a:solidFill>
                <a:prstClr val="black"/>
              </a:solidFill>
              <a:latin typeface="微软雅黑" panose="020B0503020204020204" pitchFamily="34" charset="-122"/>
              <a:ea typeface="微软雅黑" panose="020B0503020204020204" pitchFamily="34" charset="-122"/>
            </a:endParaRPr>
          </a:p>
        </p:txBody>
      </p:sp>
      <p:sp>
        <p:nvSpPr>
          <p:cNvPr id="11" name="矩形 10"/>
          <p:cNvSpPr/>
          <p:nvPr/>
        </p:nvSpPr>
        <p:spPr>
          <a:xfrm>
            <a:off x="6810199" y="2184440"/>
            <a:ext cx="1477376" cy="369356"/>
          </a:xfrm>
          <a:prstGeom prst="rect">
            <a:avLst/>
          </a:prstGeom>
        </p:spPr>
        <p:txBody>
          <a:bodyPr wrap="none" lIns="121944" tIns="60972" rIns="121944" bIns="60972">
            <a:spAutoFit/>
          </a:bodyPr>
          <a:lstStyle/>
          <a:p>
            <a:pPr defTabSz="1219200"/>
            <a:r>
              <a:rPr lang="zh-CN" altLang="en-US" sz="1600" b="1" dirty="0" smtClean="0">
                <a:solidFill>
                  <a:prstClr val="black"/>
                </a:solidFill>
                <a:latin typeface="微软雅黑" panose="020B0503020204020204" pitchFamily="34" charset="-122"/>
                <a:ea typeface="微软雅黑" panose="020B0503020204020204" pitchFamily="34" charset="-122"/>
              </a:rPr>
              <a:t>整机开孔设计</a:t>
            </a:r>
            <a:endParaRPr lang="en-US" altLang="zh-CN" sz="1600" b="1" dirty="0" smtClean="0">
              <a:solidFill>
                <a:prstClr val="black"/>
              </a:solidFill>
              <a:latin typeface="微软雅黑" panose="020B0503020204020204" pitchFamily="34" charset="-122"/>
              <a:ea typeface="微软雅黑" panose="020B0503020204020204" pitchFamily="34" charset="-122"/>
            </a:endParaRPr>
          </a:p>
        </p:txBody>
      </p:sp>
      <p:sp>
        <p:nvSpPr>
          <p:cNvPr id="12" name="矩形 11"/>
          <p:cNvSpPr/>
          <p:nvPr/>
        </p:nvSpPr>
        <p:spPr>
          <a:xfrm>
            <a:off x="1605847" y="2174939"/>
            <a:ext cx="1305491" cy="369356"/>
          </a:xfrm>
          <a:prstGeom prst="rect">
            <a:avLst/>
          </a:prstGeom>
        </p:spPr>
        <p:txBody>
          <a:bodyPr wrap="square" lIns="121944" tIns="60972" rIns="121944" bIns="60972">
            <a:spAutoFit/>
          </a:bodyPr>
          <a:lstStyle/>
          <a:p>
            <a:pPr defTabSz="1219200"/>
            <a:r>
              <a:rPr lang="zh-CN" altLang="en-US" sz="1600" b="1" dirty="0" smtClean="0">
                <a:solidFill>
                  <a:prstClr val="black"/>
                </a:solidFill>
                <a:latin typeface="微软雅黑" panose="020B0503020204020204" pitchFamily="34" charset="-122"/>
                <a:ea typeface="微软雅黑" panose="020B0503020204020204" pitchFamily="34" charset="-122"/>
              </a:rPr>
              <a:t>连体散热器</a:t>
            </a:r>
            <a:endParaRPr lang="en-US" altLang="zh-CN" sz="1600" b="1" dirty="0" smtClean="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9373888" y="2186609"/>
            <a:ext cx="1887745" cy="369356"/>
          </a:xfrm>
          <a:prstGeom prst="rect">
            <a:avLst/>
          </a:prstGeom>
        </p:spPr>
        <p:txBody>
          <a:bodyPr wrap="none" lIns="121944" tIns="60972" rIns="121944" bIns="60972">
            <a:spAutoFit/>
          </a:bodyPr>
          <a:lstStyle/>
          <a:p>
            <a:pPr defTabSz="1219200"/>
            <a:r>
              <a:rPr lang="zh-CN" altLang="en-US" sz="1600" b="1" dirty="0" smtClean="0">
                <a:solidFill>
                  <a:prstClr val="black"/>
                </a:solidFill>
                <a:latin typeface="微软雅黑" panose="020B0503020204020204" pitchFamily="34" charset="-122"/>
                <a:ea typeface="微软雅黑" panose="020B0503020204020204" pitchFamily="34" charset="-122"/>
              </a:rPr>
              <a:t>全覆盖</a:t>
            </a:r>
            <a:r>
              <a:rPr lang="zh-CN" altLang="zh-CN" sz="1600" b="1" dirty="0" smtClean="0">
                <a:solidFill>
                  <a:prstClr val="black"/>
                </a:solidFill>
                <a:latin typeface="微软雅黑" panose="020B0503020204020204" pitchFamily="34" charset="-122"/>
                <a:ea typeface="微软雅黑" panose="020B0503020204020204" pitchFamily="34" charset="-122"/>
              </a:rPr>
              <a:t>温度传感器</a:t>
            </a:r>
            <a:endParaRPr lang="zh-CN" altLang="en-US" sz="1600" b="1" dirty="0" smtClean="0">
              <a:solidFill>
                <a:prstClr val="black"/>
              </a:solidFill>
              <a:latin typeface="微软雅黑" panose="020B0503020204020204" pitchFamily="34" charset="-122"/>
              <a:ea typeface="微软雅黑" panose="020B0503020204020204" pitchFamily="34" charset="-122"/>
            </a:endParaRPr>
          </a:p>
        </p:txBody>
      </p:sp>
      <p:pic>
        <p:nvPicPr>
          <p:cNvPr id="1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360265" y="2762673"/>
            <a:ext cx="1673079" cy="1175473"/>
          </a:xfrm>
          <a:prstGeom prst="rect">
            <a:avLst/>
          </a:prstGeom>
          <a:noFill/>
          <a:ln w="9525">
            <a:noFill/>
            <a:miter lim="800000"/>
            <a:headEnd/>
            <a:tailEnd/>
          </a:ln>
        </p:spPr>
      </p:pic>
      <p:pic>
        <p:nvPicPr>
          <p:cNvPr id="15" name="Picture 2" descr="C:\Users\j00230836\AppData\Local\Microsoft\Windows\Temporary Internet Files\Content.Outlook\UCYOFROV\image (5).jpg"/>
          <p:cNvPicPr>
            <a:picLocks noChangeAspect="1" noChangeArrowheads="1"/>
          </p:cNvPicPr>
          <p:nvPr/>
        </p:nvPicPr>
        <p:blipFill>
          <a:blip r:embed="rId3" cstate="print">
            <a:clrChange>
              <a:clrFrom>
                <a:srgbClr val="EFEBEA"/>
              </a:clrFrom>
              <a:clrTo>
                <a:srgbClr val="EFEBEA">
                  <a:alpha val="0"/>
                </a:srgbClr>
              </a:clrTo>
            </a:clrChange>
          </a:blip>
          <a:srcRect l="35690" t="27829" r="37256" b="30081"/>
          <a:stretch>
            <a:fillRect/>
          </a:stretch>
        </p:blipFill>
        <p:spPr bwMode="auto">
          <a:xfrm>
            <a:off x="3815272" y="2762673"/>
            <a:ext cx="1658696" cy="1379726"/>
          </a:xfrm>
          <a:prstGeom prst="rect">
            <a:avLst/>
          </a:prstGeom>
          <a:noFill/>
        </p:spPr>
      </p:pic>
      <p:sp>
        <p:nvSpPr>
          <p:cNvPr id="16" name="矩形 15"/>
          <p:cNvSpPr/>
          <p:nvPr/>
        </p:nvSpPr>
        <p:spPr>
          <a:xfrm>
            <a:off x="1142826" y="4294324"/>
            <a:ext cx="1980000" cy="504000"/>
          </a:xfrm>
          <a:prstGeom prst="rect">
            <a:avLst/>
          </a:prstGeom>
        </p:spPr>
        <p:txBody>
          <a:bodyPr wrap="square">
            <a:spAutoFit/>
          </a:bodyPr>
          <a:lstStyle/>
          <a:p>
            <a:pPr defTabSz="1219200"/>
            <a:r>
              <a:rPr lang="zh-CN" altLang="en-US" sz="1200" dirty="0" smtClean="0">
                <a:solidFill>
                  <a:prstClr val="black"/>
                </a:solidFill>
                <a:latin typeface="+mn-ea"/>
                <a:ea typeface="+mn-ea"/>
              </a:rPr>
              <a:t>前后</a:t>
            </a:r>
            <a:r>
              <a:rPr lang="en-US" altLang="zh-CN" sz="1200" dirty="0">
                <a:solidFill>
                  <a:prstClr val="black"/>
                </a:solidFill>
                <a:latin typeface="+mn-ea"/>
                <a:ea typeface="+mn-ea"/>
              </a:rPr>
              <a:t>CPU</a:t>
            </a:r>
            <a:r>
              <a:rPr lang="zh-CN" altLang="en-US" sz="1200" dirty="0">
                <a:solidFill>
                  <a:prstClr val="black"/>
                </a:solidFill>
                <a:latin typeface="+mn-ea"/>
                <a:ea typeface="+mn-ea"/>
              </a:rPr>
              <a:t>温差控制</a:t>
            </a:r>
            <a:r>
              <a:rPr lang="zh-CN" altLang="en-US" sz="1200" dirty="0" smtClean="0">
                <a:solidFill>
                  <a:prstClr val="black"/>
                </a:solidFill>
                <a:latin typeface="+mn-ea"/>
                <a:ea typeface="+mn-ea"/>
              </a:rPr>
              <a:t>在</a:t>
            </a:r>
            <a:r>
              <a:rPr lang="en-US" altLang="zh-CN" sz="1200" dirty="0">
                <a:solidFill>
                  <a:prstClr val="black"/>
                </a:solidFill>
                <a:latin typeface="+mn-ea"/>
                <a:ea typeface="+mn-ea"/>
              </a:rPr>
              <a:t>3</a:t>
            </a:r>
            <a:r>
              <a:rPr lang="zh-CN" altLang="en-US" sz="1200" dirty="0" smtClean="0">
                <a:solidFill>
                  <a:prstClr val="black"/>
                </a:solidFill>
                <a:latin typeface="+mn-ea"/>
                <a:ea typeface="+mn-ea"/>
              </a:rPr>
              <a:t>℃内，确保</a:t>
            </a:r>
            <a:r>
              <a:rPr lang="en-US" altLang="zh-CN" sz="1200" dirty="0" smtClean="0">
                <a:solidFill>
                  <a:prstClr val="black"/>
                </a:solidFill>
                <a:latin typeface="+mn-ea"/>
                <a:ea typeface="+mn-ea"/>
              </a:rPr>
              <a:t>CPU</a:t>
            </a:r>
            <a:r>
              <a:rPr lang="zh-CN" altLang="en-US" sz="1200" dirty="0" smtClean="0">
                <a:solidFill>
                  <a:prstClr val="black"/>
                </a:solidFill>
                <a:latin typeface="+mn-ea"/>
                <a:ea typeface="+mn-ea"/>
              </a:rPr>
              <a:t>处于稳定工作状态</a:t>
            </a:r>
            <a:endParaRPr lang="en-US" altLang="zh-CN" sz="1200" dirty="0">
              <a:solidFill>
                <a:prstClr val="black"/>
              </a:solidFill>
              <a:latin typeface="+mn-ea"/>
              <a:ea typeface="+mn-ea"/>
            </a:endParaRPr>
          </a:p>
        </p:txBody>
      </p:sp>
      <p:sp>
        <p:nvSpPr>
          <p:cNvPr id="17" name="矩形 16"/>
          <p:cNvSpPr/>
          <p:nvPr/>
        </p:nvSpPr>
        <p:spPr>
          <a:xfrm>
            <a:off x="3842308" y="4323158"/>
            <a:ext cx="1980000" cy="504000"/>
          </a:xfrm>
          <a:prstGeom prst="rect">
            <a:avLst/>
          </a:prstGeom>
        </p:spPr>
        <p:txBody>
          <a:bodyPr wrap="square">
            <a:spAutoFit/>
          </a:bodyPr>
          <a:lstStyle/>
          <a:p>
            <a:pPr defTabSz="1219200"/>
            <a:r>
              <a:rPr lang="zh-CN" altLang="en-US" sz="1200" dirty="0">
                <a:solidFill>
                  <a:prstClr val="black"/>
                </a:solidFill>
                <a:latin typeface="+mn-ea"/>
                <a:ea typeface="+mn-ea"/>
              </a:rPr>
              <a:t>提供强大的系统冷却用</a:t>
            </a:r>
            <a:r>
              <a:rPr lang="zh-CN" altLang="en-US" sz="1200" dirty="0" smtClean="0">
                <a:solidFill>
                  <a:prstClr val="black"/>
                </a:solidFill>
                <a:latin typeface="+mn-ea"/>
                <a:ea typeface="+mn-ea"/>
              </a:rPr>
              <a:t>风量，风量提升</a:t>
            </a:r>
            <a:r>
              <a:rPr lang="en-US" altLang="zh-CN" sz="1200" dirty="0" smtClean="0">
                <a:solidFill>
                  <a:prstClr val="black"/>
                </a:solidFill>
                <a:latin typeface="+mn-ea"/>
                <a:ea typeface="+mn-ea"/>
              </a:rPr>
              <a:t>10%</a:t>
            </a:r>
            <a:endParaRPr lang="zh-CN" altLang="en-US" sz="1200" dirty="0">
              <a:solidFill>
                <a:prstClr val="black"/>
              </a:solidFill>
              <a:latin typeface="+mn-ea"/>
              <a:ea typeface="+mn-ea"/>
            </a:endParaRPr>
          </a:p>
        </p:txBody>
      </p:sp>
      <p:pic>
        <p:nvPicPr>
          <p:cNvPr id="18" name="图片 1" descr="image00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4398" y="2659367"/>
            <a:ext cx="1961059" cy="96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5">
            <a:clrChange>
              <a:clrFrom>
                <a:srgbClr val="EFFBEF"/>
              </a:clrFrom>
              <a:clrTo>
                <a:srgbClr val="EFFBEF">
                  <a:alpha val="0"/>
                </a:srgbClr>
              </a:clrTo>
            </a:clrChange>
          </a:blip>
          <a:stretch>
            <a:fillRect/>
          </a:stretch>
        </p:blipFill>
        <p:spPr>
          <a:xfrm>
            <a:off x="1054396" y="2879470"/>
            <a:ext cx="2560722" cy="1111705"/>
          </a:xfrm>
          <a:prstGeom prst="rect">
            <a:avLst/>
          </a:prstGeom>
        </p:spPr>
      </p:pic>
      <p:sp>
        <p:nvSpPr>
          <p:cNvPr id="20" name="矩形 19"/>
          <p:cNvSpPr/>
          <p:nvPr/>
        </p:nvSpPr>
        <p:spPr>
          <a:xfrm>
            <a:off x="6460990" y="4323158"/>
            <a:ext cx="1980000" cy="504000"/>
          </a:xfrm>
          <a:prstGeom prst="rect">
            <a:avLst/>
          </a:prstGeom>
        </p:spPr>
        <p:txBody>
          <a:bodyPr wrap="square">
            <a:spAutoFit/>
          </a:bodyPr>
          <a:lstStyle/>
          <a:p>
            <a:pPr defTabSz="1219200"/>
            <a:r>
              <a:rPr lang="zh-CN" altLang="en-US" sz="1200" dirty="0" smtClean="0">
                <a:solidFill>
                  <a:prstClr val="black"/>
                </a:solidFill>
                <a:latin typeface="+mn-ea"/>
                <a:ea typeface="+mn-ea"/>
              </a:rPr>
              <a:t>优化背板、面板和机框开孔设计，提升</a:t>
            </a:r>
            <a:r>
              <a:rPr lang="zh-CN" altLang="en-US" sz="1200" dirty="0">
                <a:solidFill>
                  <a:prstClr val="black"/>
                </a:solidFill>
                <a:latin typeface="+mn-ea"/>
                <a:ea typeface="+mn-ea"/>
              </a:rPr>
              <a:t>机框通风</a:t>
            </a:r>
            <a:r>
              <a:rPr lang="zh-CN" altLang="en-US" sz="1200" dirty="0" smtClean="0">
                <a:solidFill>
                  <a:prstClr val="black"/>
                </a:solidFill>
                <a:latin typeface="+mn-ea"/>
                <a:ea typeface="+mn-ea"/>
              </a:rPr>
              <a:t>能力，开孔率达到</a:t>
            </a:r>
            <a:r>
              <a:rPr lang="en-US" altLang="zh-CN" sz="1200" dirty="0" smtClean="0">
                <a:solidFill>
                  <a:prstClr val="black"/>
                </a:solidFill>
                <a:latin typeface="+mn-ea"/>
                <a:ea typeface="+mn-ea"/>
              </a:rPr>
              <a:t>66%</a:t>
            </a:r>
            <a:endParaRPr lang="zh-CN" altLang="en-US" sz="1200" dirty="0">
              <a:solidFill>
                <a:prstClr val="black"/>
              </a:solidFill>
              <a:latin typeface="+mn-ea"/>
              <a:ea typeface="+mn-ea"/>
            </a:endParaRPr>
          </a:p>
        </p:txBody>
      </p:sp>
      <p:sp>
        <p:nvSpPr>
          <p:cNvPr id="21" name="矩形 20"/>
          <p:cNvSpPr/>
          <p:nvPr/>
        </p:nvSpPr>
        <p:spPr>
          <a:xfrm>
            <a:off x="9282536" y="4323158"/>
            <a:ext cx="1980000" cy="504000"/>
          </a:xfrm>
          <a:prstGeom prst="rect">
            <a:avLst/>
          </a:prstGeom>
        </p:spPr>
        <p:txBody>
          <a:bodyPr wrap="square">
            <a:spAutoFit/>
          </a:bodyPr>
          <a:lstStyle/>
          <a:p>
            <a:pPr defTabSz="1219200"/>
            <a:r>
              <a:rPr lang="zh-CN" altLang="en-US" sz="1200" dirty="0" smtClean="0">
                <a:solidFill>
                  <a:prstClr val="black"/>
                </a:solidFill>
                <a:latin typeface="+mn-ea"/>
                <a:ea typeface="+mn-ea"/>
              </a:rPr>
              <a:t>覆盖关键器件和风道位置，实现精确智能控温</a:t>
            </a:r>
            <a:endParaRPr lang="zh-CN" altLang="en-US" sz="1200" dirty="0">
              <a:solidFill>
                <a:prstClr val="black"/>
              </a:solidFill>
              <a:latin typeface="+mn-ea"/>
              <a:ea typeface="+mn-ea"/>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err="1" smtClean="0"/>
              <a:t>TaiShan</a:t>
            </a:r>
            <a:r>
              <a:rPr lang="en-US" altLang="zh-CN" dirty="0" smtClean="0"/>
              <a:t> 200</a:t>
            </a:r>
            <a:r>
              <a:rPr lang="zh-CN" altLang="en-US" dirty="0" smtClean="0"/>
              <a:t>机架服务器包含哪些型号？</a:t>
            </a:r>
            <a:endParaRPr lang="en-US" altLang="zh-CN" dirty="0" smtClean="0"/>
          </a:p>
          <a:p>
            <a:pPr marL="0" indent="0">
              <a:buNone/>
            </a:pPr>
            <a:r>
              <a:rPr lang="en-US" altLang="zh-CN" dirty="0" smtClean="0"/>
              <a:t>     A.2280</a:t>
            </a:r>
            <a:endParaRPr lang="en-US" altLang="zh-CN" dirty="0" smtClean="0"/>
          </a:p>
          <a:p>
            <a:pPr marL="0" indent="0">
              <a:buNone/>
            </a:pPr>
            <a:r>
              <a:rPr lang="en-US" altLang="zh-CN" dirty="0"/>
              <a:t> </a:t>
            </a:r>
            <a:r>
              <a:rPr lang="en-US" altLang="zh-CN" dirty="0" smtClean="0"/>
              <a:t>    B.5280</a:t>
            </a:r>
            <a:endParaRPr lang="en-US" altLang="zh-CN" dirty="0" smtClean="0"/>
          </a:p>
          <a:p>
            <a:pPr marL="0" indent="0">
              <a:buNone/>
            </a:pPr>
            <a:r>
              <a:rPr lang="en-US" altLang="zh-CN" dirty="0"/>
              <a:t> </a:t>
            </a:r>
            <a:r>
              <a:rPr lang="en-US" altLang="zh-CN" dirty="0" smtClean="0"/>
              <a:t>    C.2480</a:t>
            </a:r>
            <a:endParaRPr lang="en-US" altLang="zh-CN" dirty="0" smtClean="0"/>
          </a:p>
          <a:p>
            <a:pPr marL="0" indent="0">
              <a:buNone/>
            </a:pPr>
            <a:r>
              <a:rPr lang="en-US" altLang="zh-CN" dirty="0"/>
              <a:t> </a:t>
            </a:r>
            <a:r>
              <a:rPr lang="en-US" altLang="zh-CN" dirty="0" smtClean="0"/>
              <a:t>    D.X6000</a:t>
            </a:r>
            <a:endParaRPr lang="zh-CN" alt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t>本节主要介绍了</a:t>
            </a:r>
            <a:r>
              <a:rPr lang="en-US" altLang="zh-CN" dirty="0" err="1" smtClean="0"/>
              <a:t>TaiShan</a:t>
            </a:r>
            <a:r>
              <a:rPr lang="en-US" altLang="zh-CN" dirty="0" smtClean="0"/>
              <a:t> 200</a:t>
            </a:r>
            <a:r>
              <a:rPr lang="zh-CN" altLang="en-US" dirty="0" smtClean="0"/>
              <a:t>服务器的产品，包括机架服务器和高密服务器，以及其技术特点。通过本节的学习，应掌握</a:t>
            </a:r>
            <a:r>
              <a:rPr lang="en-US" altLang="zh-CN" dirty="0" err="1"/>
              <a:t>TaiShan</a:t>
            </a:r>
            <a:r>
              <a:rPr lang="en-US" altLang="zh-CN" dirty="0"/>
              <a:t> 200</a:t>
            </a:r>
            <a:r>
              <a:rPr lang="zh-CN" altLang="en-US" dirty="0" smtClean="0"/>
              <a:t>服务器的型号、特点及应用场景等知识点。</a:t>
            </a:r>
            <a:endParaRPr lang="zh-CN"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b="1" dirty="0"/>
              <a:t>华为云鲲鹏云服务介绍</a:t>
            </a:r>
            <a:endParaRPr lang="en-US" altLang="zh-CN" sz="1800" b="1" dirty="0"/>
          </a:p>
          <a:p>
            <a:pPr lvl="1">
              <a:buClrTx/>
              <a:buSzPct val="60000"/>
              <a:buFont typeface="Wingdings" panose="05000000000000000000" pitchFamily="2" charset="2"/>
              <a:buChar char="n"/>
            </a:pPr>
            <a:r>
              <a:rPr lang="zh-CN" altLang="en-US" sz="1600" dirty="0">
                <a:latin typeface="+mn-ea"/>
                <a:sym typeface="Arial" panose="020B0604020202020204" pitchFamily="34" charset="0"/>
              </a:rPr>
              <a:t>华为鲲鹏云服务背景</a:t>
            </a:r>
            <a:endParaRPr lang="en-US" altLang="zh-CN" sz="1600" dirty="0">
              <a:latin typeface="+mn-ea"/>
              <a:sym typeface="Arial" panose="020B0604020202020204" pitchFamily="34" charset="0"/>
            </a:endParaRPr>
          </a:p>
          <a:p>
            <a:pPr lvl="1">
              <a:buClrTx/>
            </a:pPr>
            <a:r>
              <a:rPr lang="zh-CN" altLang="en-US" sz="1600" dirty="0">
                <a:solidFill>
                  <a:schemeClr val="bg1">
                    <a:lumMod val="50000"/>
                  </a:schemeClr>
                </a:solidFill>
                <a:latin typeface="+mn-ea"/>
                <a:sym typeface="Arial" panose="020B0604020202020204" pitchFamily="34" charset="0"/>
              </a:rPr>
              <a:t>华为鲲鹏云服务重点内容</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sz="2000" kern="1200" dirty="0" smtClean="0"/>
              <a:t>本节内容</a:t>
            </a:r>
            <a:r>
              <a:rPr lang="zh-CN" altLang="zh-CN" sz="2000" kern="1200" dirty="0" smtClean="0"/>
              <a:t>介绍</a:t>
            </a:r>
            <a:r>
              <a:rPr lang="zh-CN" altLang="zh-CN" sz="2000" kern="1200" dirty="0"/>
              <a:t>的</a:t>
            </a:r>
            <a:r>
              <a:rPr lang="zh-CN" altLang="en-US" sz="2000" kern="1200" dirty="0"/>
              <a:t>是</a:t>
            </a:r>
            <a:r>
              <a:rPr lang="zh-CN" altLang="en-US" sz="2000" dirty="0">
                <a:latin typeface="微软雅黑" panose="020B0503020204020204" pitchFamily="34" charset="-122"/>
                <a:ea typeface="微软雅黑" panose="020B0503020204020204" pitchFamily="34" charset="-122"/>
              </a:rPr>
              <a:t>华为云鲲鹏云</a:t>
            </a:r>
            <a:r>
              <a:rPr lang="zh-CN" altLang="en-US" sz="2000" dirty="0" smtClean="0">
                <a:latin typeface="微软雅黑" panose="020B0503020204020204" pitchFamily="34" charset="-122"/>
                <a:ea typeface="微软雅黑" panose="020B0503020204020204" pitchFamily="34" charset="-122"/>
              </a:rPr>
              <a:t>服务。</a:t>
            </a:r>
            <a:endParaRPr lang="en-US" altLang="zh-CN" sz="2000" dirty="0">
              <a:latin typeface="微软雅黑" panose="020B0503020204020204" pitchFamily="34" charset="-122"/>
              <a:ea typeface="微软雅黑" panose="020B0503020204020204" pitchFamily="34" charset="-122"/>
            </a:endParaRPr>
          </a:p>
          <a:p>
            <a:r>
              <a:rPr lang="zh-CN" altLang="en-US" sz="2000" dirty="0" smtClean="0"/>
              <a:t>学完本课程后，您将能够掌握：</a:t>
            </a:r>
            <a:endParaRPr lang="zh-CN" altLang="en-US" sz="2000" dirty="0" smtClean="0"/>
          </a:p>
          <a:p>
            <a:pPr lvl="1"/>
            <a:r>
              <a:rPr lang="zh-CN" altLang="en-US" dirty="0" smtClean="0">
                <a:latin typeface="微软雅黑" panose="020B0503020204020204" pitchFamily="34" charset="-122"/>
                <a:ea typeface="微软雅黑" panose="020B0503020204020204" pitchFamily="34" charset="-122"/>
              </a:rPr>
              <a:t>华为云鲲鹏云服务的全景</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常用云服务的使用场景</a:t>
            </a:r>
            <a:endParaRPr lang="en-US" altLang="zh-CN"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企业数字化转型面临的</a:t>
            </a:r>
            <a:r>
              <a:rPr lang="zh-CN" altLang="en-US" dirty="0">
                <a:solidFill>
                  <a:schemeClr val="tx1"/>
                </a:solidFill>
              </a:rPr>
              <a:t>挑战</a:t>
            </a:r>
            <a:endParaRPr lang="zh-CN" altLang="en-US" dirty="0">
              <a:solidFill>
                <a:schemeClr val="tx1"/>
              </a:solidFill>
            </a:endParaRPr>
          </a:p>
        </p:txBody>
      </p:sp>
      <p:sp>
        <p:nvSpPr>
          <p:cNvPr id="3" name="矩形 2"/>
          <p:cNvSpPr/>
          <p:nvPr/>
        </p:nvSpPr>
        <p:spPr>
          <a:xfrm>
            <a:off x="1128271" y="1869132"/>
            <a:ext cx="2499719" cy="3672517"/>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p>
            <a:pPr algn="ctr"/>
            <a:endParaRPr lang="zh-CN" altLang="en-US" sz="1600">
              <a:solidFill>
                <a:schemeClr val="bg1"/>
              </a:solidFill>
              <a:latin typeface="+mn-ea"/>
            </a:endParaRPr>
          </a:p>
        </p:txBody>
      </p:sp>
      <p:sp>
        <p:nvSpPr>
          <p:cNvPr id="4" name="矩形 3"/>
          <p:cNvSpPr/>
          <p:nvPr/>
        </p:nvSpPr>
        <p:spPr>
          <a:xfrm>
            <a:off x="6209983" y="1878336"/>
            <a:ext cx="2499719" cy="3672517"/>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p>
            <a:pPr algn="ctr"/>
            <a:endParaRPr lang="zh-CN" altLang="en-US">
              <a:solidFill>
                <a:schemeClr val="bg1"/>
              </a:solidFill>
              <a:latin typeface="+mn-ea"/>
            </a:endParaRPr>
          </a:p>
        </p:txBody>
      </p:sp>
      <p:sp>
        <p:nvSpPr>
          <p:cNvPr id="5" name="矩形 4"/>
          <p:cNvSpPr/>
          <p:nvPr/>
        </p:nvSpPr>
        <p:spPr>
          <a:xfrm>
            <a:off x="8756974" y="1875623"/>
            <a:ext cx="2499719" cy="3672517"/>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p>
            <a:pPr algn="ctr"/>
            <a:endParaRPr lang="zh-CN" altLang="en-US">
              <a:solidFill>
                <a:schemeClr val="bg1"/>
              </a:solidFill>
              <a:latin typeface="+mn-ea"/>
            </a:endParaRPr>
          </a:p>
        </p:txBody>
      </p:sp>
      <p:sp>
        <p:nvSpPr>
          <p:cNvPr id="6" name="矩形 5"/>
          <p:cNvSpPr/>
          <p:nvPr/>
        </p:nvSpPr>
        <p:spPr>
          <a:xfrm>
            <a:off x="3662992" y="1878336"/>
            <a:ext cx="2499719" cy="3674260"/>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p>
            <a:pPr algn="ctr"/>
            <a:endParaRPr lang="zh-CN" altLang="en-US">
              <a:solidFill>
                <a:schemeClr val="bg1"/>
              </a:solidFill>
              <a:latin typeface="+mn-ea"/>
            </a:endParaRPr>
          </a:p>
        </p:txBody>
      </p:sp>
      <p:sp>
        <p:nvSpPr>
          <p:cNvPr id="7" name="矩形 6"/>
          <p:cNvSpPr/>
          <p:nvPr/>
        </p:nvSpPr>
        <p:spPr>
          <a:xfrm>
            <a:off x="1242139" y="2260366"/>
            <a:ext cx="2350700" cy="584775"/>
          </a:xfrm>
          <a:prstGeom prst="rect">
            <a:avLst/>
          </a:prstGeom>
        </p:spPr>
        <p:txBody>
          <a:bodyPr wrap="square">
            <a:spAutoFit/>
          </a:bodyPr>
          <a:lstStyle/>
          <a:p>
            <a:pPr algn="ctr"/>
            <a:r>
              <a:rPr lang="zh-CN" altLang="en-US" sz="1600" b="1" dirty="0" smtClean="0">
                <a:solidFill>
                  <a:schemeClr val="bg1"/>
                </a:solidFill>
                <a:latin typeface="+mn-ea"/>
                <a:ea typeface="+mn-ea"/>
              </a:rPr>
              <a:t>管理</a:t>
            </a:r>
            <a:r>
              <a:rPr lang="en-US" altLang="zh-CN" sz="1600" b="1" dirty="0" smtClean="0">
                <a:solidFill>
                  <a:schemeClr val="bg1"/>
                </a:solidFill>
                <a:latin typeface="+mn-ea"/>
                <a:ea typeface="+mn-ea"/>
              </a:rPr>
              <a:t>/</a:t>
            </a:r>
            <a:r>
              <a:rPr lang="zh-CN" altLang="en-US" sz="1600" b="1" dirty="0">
                <a:solidFill>
                  <a:schemeClr val="bg1"/>
                </a:solidFill>
                <a:latin typeface="+mn-ea"/>
                <a:ea typeface="+mn-ea"/>
              </a:rPr>
              <a:t>运</a:t>
            </a:r>
            <a:r>
              <a:rPr lang="zh-CN" altLang="en-US" sz="1600" b="1" dirty="0" smtClean="0">
                <a:solidFill>
                  <a:schemeClr val="bg1"/>
                </a:solidFill>
                <a:latin typeface="+mn-ea"/>
                <a:ea typeface="+mn-ea"/>
              </a:rPr>
              <a:t>维能力分散，水平不高</a:t>
            </a:r>
            <a:endParaRPr lang="zh-CN" altLang="en-US" sz="1600" b="1" dirty="0">
              <a:solidFill>
                <a:schemeClr val="bg1"/>
              </a:solidFill>
              <a:latin typeface="+mn-ea"/>
              <a:ea typeface="+mn-ea"/>
            </a:endParaRPr>
          </a:p>
        </p:txBody>
      </p:sp>
      <p:sp>
        <p:nvSpPr>
          <p:cNvPr id="8" name="矩形 7"/>
          <p:cNvSpPr/>
          <p:nvPr/>
        </p:nvSpPr>
        <p:spPr>
          <a:xfrm>
            <a:off x="4078096" y="2312020"/>
            <a:ext cx="1563249" cy="584775"/>
          </a:xfrm>
          <a:prstGeom prst="rect">
            <a:avLst/>
          </a:prstGeom>
        </p:spPr>
        <p:txBody>
          <a:bodyPr wrap="none">
            <a:spAutoFit/>
          </a:bodyPr>
          <a:lstStyle/>
          <a:p>
            <a:pPr algn="ctr"/>
            <a:r>
              <a:rPr lang="zh-CN" altLang="en-US" sz="1600" b="1" dirty="0" smtClean="0">
                <a:solidFill>
                  <a:schemeClr val="bg1"/>
                </a:solidFill>
                <a:latin typeface="+mn-ea"/>
                <a:ea typeface="+mn-ea"/>
              </a:rPr>
              <a:t>初期投入小</a:t>
            </a:r>
            <a:endParaRPr lang="en-US" altLang="zh-CN" sz="1600" b="1" dirty="0" smtClean="0">
              <a:solidFill>
                <a:schemeClr val="bg1"/>
              </a:solidFill>
              <a:latin typeface="+mn-ea"/>
              <a:ea typeface="+mn-ea"/>
            </a:endParaRPr>
          </a:p>
          <a:p>
            <a:pPr algn="ctr"/>
            <a:r>
              <a:rPr lang="en-US" altLang="zh-CN" sz="1600" b="1" dirty="0" smtClean="0">
                <a:solidFill>
                  <a:schemeClr val="bg1"/>
                </a:solidFill>
                <a:latin typeface="+mn-ea"/>
                <a:ea typeface="+mn-ea"/>
              </a:rPr>
              <a:t>Capex</a:t>
            </a:r>
            <a:r>
              <a:rPr lang="en-US" altLang="zh-CN" sz="1600" b="1" dirty="0" smtClean="0">
                <a:solidFill>
                  <a:schemeClr val="bg1"/>
                </a:solidFill>
                <a:latin typeface="+mn-ea"/>
                <a:ea typeface="+mn-ea"/>
                <a:sym typeface="Wingdings" panose="05000000000000000000" pitchFamily="2" charset="2"/>
              </a:rPr>
              <a:t>Opex</a:t>
            </a:r>
            <a:endParaRPr lang="en-US" altLang="zh-CN" sz="1600" b="1" dirty="0" smtClean="0">
              <a:solidFill>
                <a:schemeClr val="bg1"/>
              </a:solidFill>
              <a:latin typeface="+mn-ea"/>
              <a:ea typeface="+mn-ea"/>
            </a:endParaRPr>
          </a:p>
        </p:txBody>
      </p:sp>
      <p:sp>
        <p:nvSpPr>
          <p:cNvPr id="9" name="矩形 8"/>
          <p:cNvSpPr/>
          <p:nvPr/>
        </p:nvSpPr>
        <p:spPr>
          <a:xfrm>
            <a:off x="6649367" y="2263079"/>
            <a:ext cx="1620957" cy="584775"/>
          </a:xfrm>
          <a:prstGeom prst="rect">
            <a:avLst/>
          </a:prstGeom>
        </p:spPr>
        <p:txBody>
          <a:bodyPr wrap="none">
            <a:spAutoFit/>
          </a:bodyPr>
          <a:lstStyle/>
          <a:p>
            <a:pPr algn="ctr"/>
            <a:r>
              <a:rPr lang="zh-CN" altLang="en-US" sz="1600" b="1" dirty="0" smtClean="0">
                <a:solidFill>
                  <a:schemeClr val="bg1"/>
                </a:solidFill>
                <a:latin typeface="+mn-ea"/>
                <a:ea typeface="+mn-ea"/>
              </a:rPr>
              <a:t>业务扩展</a:t>
            </a:r>
            <a:endParaRPr lang="en-US" altLang="zh-CN" sz="1600" b="1" dirty="0" smtClean="0">
              <a:solidFill>
                <a:schemeClr val="bg1"/>
              </a:solidFill>
              <a:latin typeface="+mn-ea"/>
              <a:ea typeface="+mn-ea"/>
            </a:endParaRPr>
          </a:p>
          <a:p>
            <a:pPr algn="ctr"/>
            <a:r>
              <a:rPr lang="zh-CN" altLang="en-US" sz="1600" b="1" dirty="0" smtClean="0">
                <a:solidFill>
                  <a:schemeClr val="bg1"/>
                </a:solidFill>
                <a:latin typeface="+mn-ea"/>
                <a:ea typeface="+mn-ea"/>
              </a:rPr>
              <a:t>应对业务变化慢</a:t>
            </a:r>
            <a:endParaRPr lang="zh-CN" altLang="en-US" sz="1600" b="1" dirty="0">
              <a:solidFill>
                <a:schemeClr val="bg1"/>
              </a:solidFill>
              <a:latin typeface="+mn-ea"/>
              <a:ea typeface="+mn-ea"/>
            </a:endParaRPr>
          </a:p>
        </p:txBody>
      </p:sp>
      <p:sp>
        <p:nvSpPr>
          <p:cNvPr id="10" name="矩形 9"/>
          <p:cNvSpPr/>
          <p:nvPr/>
        </p:nvSpPr>
        <p:spPr>
          <a:xfrm>
            <a:off x="9298949" y="2260366"/>
            <a:ext cx="1415772" cy="830997"/>
          </a:xfrm>
          <a:prstGeom prst="rect">
            <a:avLst/>
          </a:prstGeom>
        </p:spPr>
        <p:txBody>
          <a:bodyPr wrap="none">
            <a:spAutoFit/>
          </a:bodyPr>
          <a:lstStyle/>
          <a:p>
            <a:pPr algn="ctr"/>
            <a:r>
              <a:rPr lang="zh-CN" altLang="en-US" sz="1600" b="1" dirty="0" smtClean="0">
                <a:solidFill>
                  <a:schemeClr val="bg1"/>
                </a:solidFill>
                <a:latin typeface="+mn-ea"/>
                <a:ea typeface="+mn-ea"/>
              </a:rPr>
              <a:t>业务可靠性</a:t>
            </a:r>
            <a:endParaRPr lang="en-US" altLang="zh-CN" sz="1600" b="1" dirty="0" smtClean="0">
              <a:solidFill>
                <a:schemeClr val="bg1"/>
              </a:solidFill>
              <a:latin typeface="+mn-ea"/>
              <a:ea typeface="+mn-ea"/>
            </a:endParaRPr>
          </a:p>
          <a:p>
            <a:pPr algn="ctr"/>
            <a:r>
              <a:rPr lang="zh-CN" altLang="en-US" sz="1600" b="1" dirty="0">
                <a:solidFill>
                  <a:schemeClr val="bg1"/>
                </a:solidFill>
                <a:latin typeface="+mn-ea"/>
                <a:ea typeface="+mn-ea"/>
              </a:rPr>
              <a:t>数据</a:t>
            </a:r>
            <a:r>
              <a:rPr lang="zh-CN" altLang="en-US" sz="1600" b="1" dirty="0" smtClean="0">
                <a:solidFill>
                  <a:schemeClr val="bg1"/>
                </a:solidFill>
                <a:latin typeface="+mn-ea"/>
                <a:ea typeface="+mn-ea"/>
              </a:rPr>
              <a:t>安全薄弱</a:t>
            </a:r>
            <a:endParaRPr lang="en-US" altLang="zh-CN" sz="1600" b="1" dirty="0" smtClean="0">
              <a:solidFill>
                <a:schemeClr val="bg1"/>
              </a:solidFill>
              <a:latin typeface="+mn-ea"/>
              <a:ea typeface="+mn-ea"/>
            </a:endParaRPr>
          </a:p>
          <a:p>
            <a:pPr algn="ctr"/>
            <a:endParaRPr lang="zh-CN" altLang="en-US" sz="1600" b="1" dirty="0">
              <a:solidFill>
                <a:schemeClr val="bg1"/>
              </a:solidFill>
              <a:latin typeface="+mn-ea"/>
              <a:ea typeface="+mn-ea"/>
            </a:endParaRPr>
          </a:p>
        </p:txBody>
      </p:sp>
      <p:sp>
        <p:nvSpPr>
          <p:cNvPr id="11" name="矩形 10"/>
          <p:cNvSpPr/>
          <p:nvPr/>
        </p:nvSpPr>
        <p:spPr>
          <a:xfrm>
            <a:off x="1256636" y="4167601"/>
            <a:ext cx="2321706" cy="1107996"/>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Arial" panose="020B0604020202020204" pitchFamily="34" charset="0"/>
              </a:rPr>
              <a:t>管理效率</a:t>
            </a:r>
            <a:r>
              <a:rPr lang="en-US" altLang="zh-CN" sz="1400" dirty="0" smtClean="0">
                <a:solidFill>
                  <a:schemeClr val="bg1"/>
                </a:solidFill>
                <a:latin typeface="+mn-ea"/>
                <a:ea typeface="+mn-ea"/>
                <a:cs typeface="Arial" panose="020B0604020202020204" pitchFamily="34" charset="0"/>
              </a:rPr>
              <a:t>/</a:t>
            </a:r>
            <a:r>
              <a:rPr lang="zh-CN" altLang="en-US" sz="1400" dirty="0" smtClean="0">
                <a:solidFill>
                  <a:schemeClr val="bg1"/>
                </a:solidFill>
                <a:latin typeface="+mn-ea"/>
                <a:ea typeface="+mn-ea"/>
                <a:cs typeface="Arial" panose="020B0604020202020204" pitchFamily="34" charset="0"/>
              </a:rPr>
              <a:t>水平难以跟上业务的发展</a:t>
            </a:r>
            <a:endParaRPr lang="en-US" altLang="zh-CN" sz="1400" dirty="0" smtClean="0">
              <a:solidFill>
                <a:schemeClr val="bg1"/>
              </a:solidFill>
              <a:latin typeface="+mn-ea"/>
              <a:ea typeface="+mn-ea"/>
              <a:cs typeface="Arial" panose="020B0604020202020204" pitchFamily="34" charset="0"/>
            </a:endParaRPr>
          </a:p>
          <a:p>
            <a:pPr>
              <a:spcAft>
                <a:spcPts val="1200"/>
              </a:spcAft>
            </a:pPr>
            <a:r>
              <a:rPr lang="zh-CN" altLang="en-US" sz="1400" dirty="0" smtClean="0">
                <a:solidFill>
                  <a:schemeClr val="bg1"/>
                </a:solidFill>
                <a:latin typeface="+mn-ea"/>
                <a:ea typeface="+mn-ea"/>
                <a:cs typeface="Arial" panose="020B0604020202020204" pitchFamily="34" charset="0"/>
              </a:rPr>
              <a:t>业务孤岛，投入分散，不能形成合力</a:t>
            </a:r>
            <a:endParaRPr lang="en-US" altLang="zh-CN" sz="1400" dirty="0">
              <a:solidFill>
                <a:schemeClr val="bg1"/>
              </a:solidFill>
              <a:latin typeface="+mn-ea"/>
              <a:ea typeface="+mn-ea"/>
              <a:cs typeface="Arial" panose="020B0604020202020204" pitchFamily="34" charset="0"/>
            </a:endParaRPr>
          </a:p>
        </p:txBody>
      </p:sp>
      <p:sp>
        <p:nvSpPr>
          <p:cNvPr id="12" name="矩形 11"/>
          <p:cNvSpPr/>
          <p:nvPr/>
        </p:nvSpPr>
        <p:spPr>
          <a:xfrm>
            <a:off x="3767389" y="4167601"/>
            <a:ext cx="2321706" cy="1107996"/>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Calibri" panose="020F0502020204030204" charset="0"/>
              </a:rPr>
              <a:t>创新业务试错，业务的不确定性，初期无法大规模投入</a:t>
            </a:r>
            <a:endParaRPr lang="en-US" altLang="zh-CN" sz="1400" dirty="0" smtClean="0">
              <a:solidFill>
                <a:schemeClr val="bg1"/>
              </a:solidFill>
              <a:latin typeface="+mn-ea"/>
              <a:ea typeface="+mn-ea"/>
              <a:cs typeface="Calibri" panose="020F0502020204030204" charset="0"/>
            </a:endParaRPr>
          </a:p>
          <a:p>
            <a:pPr>
              <a:spcAft>
                <a:spcPts val="1200"/>
              </a:spcAft>
            </a:pPr>
            <a:r>
              <a:rPr lang="zh-CN" altLang="en-US" sz="1400" dirty="0" smtClean="0">
                <a:solidFill>
                  <a:schemeClr val="bg1"/>
                </a:solidFill>
                <a:latin typeface="+mn-ea"/>
                <a:ea typeface="+mn-ea"/>
                <a:cs typeface="Calibri" panose="020F0502020204030204" charset="0"/>
              </a:rPr>
              <a:t>大规模投入交付周期长，无法满足业务快速变化的需要</a:t>
            </a:r>
            <a:endParaRPr lang="en-US" altLang="zh-CN" sz="1400" dirty="0" smtClean="0">
              <a:solidFill>
                <a:schemeClr val="bg1"/>
              </a:solidFill>
              <a:latin typeface="+mn-ea"/>
              <a:ea typeface="+mn-ea"/>
              <a:cs typeface="Calibri" panose="020F0502020204030204" charset="0"/>
            </a:endParaRPr>
          </a:p>
        </p:txBody>
      </p:sp>
      <p:sp>
        <p:nvSpPr>
          <p:cNvPr id="13" name="矩形 12"/>
          <p:cNvSpPr/>
          <p:nvPr/>
        </p:nvSpPr>
        <p:spPr>
          <a:xfrm>
            <a:off x="6339170" y="4165858"/>
            <a:ext cx="2321706" cy="1261884"/>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Arial" panose="020B0604020202020204" pitchFamily="34" charset="0"/>
              </a:rPr>
              <a:t>业务浪涌式或爆发式增长，企业难以快速响应</a:t>
            </a:r>
            <a:endParaRPr lang="en-US" altLang="zh-CN" sz="1400" dirty="0" smtClean="0">
              <a:solidFill>
                <a:schemeClr val="bg1"/>
              </a:solidFill>
              <a:latin typeface="+mn-ea"/>
              <a:ea typeface="+mn-ea"/>
              <a:cs typeface="Arial" panose="020B0604020202020204" pitchFamily="34" charset="0"/>
            </a:endParaRPr>
          </a:p>
          <a:p>
            <a:pPr>
              <a:spcAft>
                <a:spcPts val="1200"/>
              </a:spcAft>
            </a:pPr>
            <a:r>
              <a:rPr lang="zh-CN" altLang="en-US" sz="1400" dirty="0" smtClean="0">
                <a:solidFill>
                  <a:schemeClr val="bg1"/>
                </a:solidFill>
                <a:latin typeface="+mn-ea"/>
                <a:ea typeface="+mn-ea"/>
                <a:cs typeface="Arial" panose="020B0604020202020204" pitchFamily="34" charset="0"/>
              </a:rPr>
              <a:t>上线周期长，难以把握机会窗</a:t>
            </a:r>
            <a:endParaRPr lang="en-US" altLang="zh-CN" sz="1400" dirty="0" smtClean="0">
              <a:solidFill>
                <a:schemeClr val="bg1"/>
              </a:solidFill>
              <a:latin typeface="+mn-ea"/>
              <a:ea typeface="+mn-ea"/>
              <a:cs typeface="Arial" panose="020B0604020202020204" pitchFamily="34" charset="0"/>
            </a:endParaRPr>
          </a:p>
          <a:p>
            <a:pPr>
              <a:spcAft>
                <a:spcPts val="1200"/>
              </a:spcAft>
            </a:pPr>
            <a:endParaRPr lang="en-US" altLang="zh-CN" sz="1400" dirty="0">
              <a:solidFill>
                <a:schemeClr val="bg1"/>
              </a:solidFill>
              <a:latin typeface="+mn-ea"/>
              <a:ea typeface="+mn-ea"/>
              <a:cs typeface="Arial" panose="020B0604020202020204" pitchFamily="34" charset="0"/>
            </a:endParaRPr>
          </a:p>
        </p:txBody>
      </p:sp>
      <p:sp>
        <p:nvSpPr>
          <p:cNvPr id="14" name="矩形 13"/>
          <p:cNvSpPr/>
          <p:nvPr/>
        </p:nvSpPr>
        <p:spPr>
          <a:xfrm>
            <a:off x="8886163" y="4163145"/>
            <a:ext cx="2321706" cy="738664"/>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Arial" panose="020B0604020202020204" pitchFamily="34" charset="0"/>
              </a:rPr>
              <a:t>企业业务和数据可靠性安全性受限于技术、资金、人才等因素，存在隐患和不到位</a:t>
            </a:r>
            <a:endParaRPr lang="en-US" altLang="zh-CN" sz="1400" dirty="0">
              <a:solidFill>
                <a:schemeClr val="bg1"/>
              </a:solidFill>
              <a:latin typeface="+mn-ea"/>
              <a:ea typeface="+mn-ea"/>
              <a:cs typeface="Arial" panose="020B0604020202020204" pitchFamily="34" charset="0"/>
            </a:endParaRPr>
          </a:p>
        </p:txBody>
      </p:sp>
      <p:pic>
        <p:nvPicPr>
          <p:cNvPr id="15" name="Picture 64" descr="puzzle3.png"/>
          <p:cNvPicPr>
            <a:picLocks noChangeAspect="1"/>
          </p:cNvPicPr>
          <p:nvPr/>
        </p:nvPicPr>
        <p:blipFill>
          <a:blip r:embed="rId1" cstate="print"/>
          <a:stretch>
            <a:fillRect/>
          </a:stretch>
        </p:blipFill>
        <p:spPr>
          <a:xfrm>
            <a:off x="1902468" y="3488357"/>
            <a:ext cx="935605" cy="513171"/>
          </a:xfrm>
          <a:prstGeom prst="roundRect">
            <a:avLst/>
          </a:prstGeom>
        </p:spPr>
      </p:pic>
      <p:pic>
        <p:nvPicPr>
          <p:cNvPr id="16" name="Picture 6" descr="F:\PIC\16：10_PPT_pic\ICOS\Stock market.png"/>
          <p:cNvPicPr>
            <a:picLocks noChangeAspect="1" noChangeArrowheads="1"/>
          </p:cNvPicPr>
          <p:nvPr/>
        </p:nvPicPr>
        <p:blipFill>
          <a:blip r:embed="rId2" cstate="print"/>
          <a:srcRect/>
          <a:stretch>
            <a:fillRect/>
          </a:stretch>
        </p:blipFill>
        <p:spPr bwMode="auto">
          <a:xfrm>
            <a:off x="4574968" y="3415380"/>
            <a:ext cx="580023" cy="580023"/>
          </a:xfrm>
          <a:prstGeom prst="roundRect">
            <a:avLst/>
          </a:prstGeom>
          <a:noFill/>
        </p:spPr>
      </p:pic>
      <p:pic>
        <p:nvPicPr>
          <p:cNvPr id="17" name="Picture 10" descr="F:\PIC\16：10_PPT_pic\ICOS\Column-Chart-icon.png"/>
          <p:cNvPicPr>
            <a:picLocks noChangeAspect="1" noChangeArrowheads="1"/>
          </p:cNvPicPr>
          <p:nvPr/>
        </p:nvPicPr>
        <p:blipFill>
          <a:blip r:embed="rId3" cstate="print"/>
          <a:srcRect/>
          <a:stretch>
            <a:fillRect/>
          </a:stretch>
        </p:blipFill>
        <p:spPr bwMode="auto">
          <a:xfrm>
            <a:off x="7163538" y="3397448"/>
            <a:ext cx="602337" cy="602337"/>
          </a:xfrm>
          <a:prstGeom prst="rect">
            <a:avLst/>
          </a:prstGeom>
          <a:noFill/>
        </p:spPr>
      </p:pic>
      <p:pic>
        <p:nvPicPr>
          <p:cNvPr id="18" name="图片 17"/>
          <p:cNvPicPr>
            <a:picLocks noChangeAspect="1"/>
          </p:cNvPicPr>
          <p:nvPr/>
        </p:nvPicPr>
        <p:blipFill rotWithShape="1">
          <a:blip r:embed="rId4" cstate="print"/>
          <a:srcRect/>
          <a:stretch>
            <a:fillRect/>
          </a:stretch>
        </p:blipFill>
        <p:spPr>
          <a:xfrm>
            <a:off x="9752833" y="3478786"/>
            <a:ext cx="392701" cy="518286"/>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rPr>
              <a:t>云服务</a:t>
            </a:r>
            <a:r>
              <a:rPr lang="zh-CN" altLang="en-US" dirty="0">
                <a:solidFill>
                  <a:schemeClr val="tx1"/>
                </a:solidFill>
              </a:rPr>
              <a:t>是企业数字化转型</a:t>
            </a:r>
            <a:r>
              <a:rPr lang="zh-CN" altLang="en-US" dirty="0" smtClean="0">
                <a:solidFill>
                  <a:schemeClr val="tx1"/>
                </a:solidFill>
              </a:rPr>
              <a:t>的</a:t>
            </a:r>
            <a:r>
              <a:rPr lang="zh-CN" altLang="en-US" dirty="0">
                <a:solidFill>
                  <a:schemeClr val="tx1"/>
                </a:solidFill>
              </a:rPr>
              <a:t>趋势</a:t>
            </a:r>
            <a:endParaRPr lang="zh-CN" altLang="en-US" dirty="0">
              <a:solidFill>
                <a:schemeClr val="tx1"/>
              </a:solidFill>
            </a:endParaRPr>
          </a:p>
        </p:txBody>
      </p:sp>
      <p:sp>
        <p:nvSpPr>
          <p:cNvPr id="3" name="AutoShape 334"/>
          <p:cNvSpPr>
            <a:spLocks noChangeArrowheads="1"/>
          </p:cNvSpPr>
          <p:nvPr/>
        </p:nvSpPr>
        <p:spPr bwMode="auto">
          <a:xfrm>
            <a:off x="7958589" y="3327527"/>
            <a:ext cx="3365619" cy="1414011"/>
          </a:xfrm>
          <a:prstGeom prst="roundRect">
            <a:avLst>
              <a:gd name="adj" fmla="val 10426"/>
            </a:avLst>
          </a:prstGeom>
          <a:noFill/>
          <a:ln w="9525">
            <a:noFill/>
            <a:round/>
          </a:ln>
          <a:effectLst>
            <a:prstShdw prst="shdw17" dist="17961" dir="2700000">
              <a:srgbClr val="798899"/>
            </a:prstShdw>
          </a:effectLst>
        </p:spPr>
        <p:txBody>
          <a:bodyPr wrap="none" lIns="91416" tIns="45709" rIns="91416" bIns="45709" anchor="ctr"/>
          <a:lstStyle/>
          <a:p>
            <a:pPr>
              <a:lnSpc>
                <a:spcPct val="130000"/>
              </a:lnSpc>
              <a:defRPr/>
            </a:pPr>
            <a:endParaRPr lang="zh-TW" altLang="en-US" sz="2100" dirty="0">
              <a:effectLst>
                <a:outerShdw blurRad="38100" dist="38100" dir="2700000" algn="tl">
                  <a:srgbClr val="000000">
                    <a:alpha val="43137"/>
                  </a:srgbClr>
                </a:outerShdw>
              </a:effectLst>
              <a:latin typeface="+mn-ea"/>
              <a:ea typeface="+mn-ea"/>
            </a:endParaRPr>
          </a:p>
        </p:txBody>
      </p:sp>
      <p:sp>
        <p:nvSpPr>
          <p:cNvPr id="4" name="AutoShape 335"/>
          <p:cNvSpPr>
            <a:spLocks noChangeArrowheads="1"/>
          </p:cNvSpPr>
          <p:nvPr/>
        </p:nvSpPr>
        <p:spPr bwMode="auto">
          <a:xfrm flipH="1">
            <a:off x="8012089" y="3287533"/>
            <a:ext cx="3238709" cy="468198"/>
          </a:xfrm>
          <a:prstGeom prst="roundRect">
            <a:avLst>
              <a:gd name="adj" fmla="val 27912"/>
            </a:avLst>
          </a:prstGeom>
          <a:noFill/>
          <a:ln w="9525" algn="ctr">
            <a:noFill/>
            <a:round/>
          </a:ln>
        </p:spPr>
        <p:txBody>
          <a:bodyPr lIns="91416" tIns="45709" rIns="91416" bIns="45709" anchor="ctr">
            <a:spAutoFit/>
          </a:bodyPr>
          <a:lstStyle/>
          <a:p>
            <a:pPr algn="ctr">
              <a:lnSpc>
                <a:spcPct val="130000"/>
              </a:lnSpc>
              <a:defRPr/>
            </a:pPr>
            <a:endParaRPr lang="zh-TW" altLang="en-US" sz="1500" dirty="0">
              <a:effectLst>
                <a:outerShdw blurRad="38100" dist="38100" dir="2700000" algn="tl">
                  <a:srgbClr val="000000">
                    <a:alpha val="43137"/>
                  </a:srgbClr>
                </a:outerShdw>
              </a:effectLst>
              <a:latin typeface="+mn-ea"/>
              <a:ea typeface="+mn-ea"/>
            </a:endParaRPr>
          </a:p>
        </p:txBody>
      </p:sp>
      <p:sp>
        <p:nvSpPr>
          <p:cNvPr id="5" name="Text Box 336"/>
          <p:cNvSpPr txBox="1">
            <a:spLocks noChangeArrowheads="1"/>
          </p:cNvSpPr>
          <p:nvPr/>
        </p:nvSpPr>
        <p:spPr bwMode="auto">
          <a:xfrm>
            <a:off x="8055637" y="3243473"/>
            <a:ext cx="3171519" cy="522894"/>
          </a:xfrm>
          <a:prstGeom prst="rect">
            <a:avLst/>
          </a:prstGeom>
          <a:noFill/>
          <a:ln w="9525">
            <a:noFill/>
            <a:miter lim="800000"/>
          </a:ln>
          <a:effectLst/>
        </p:spPr>
        <p:txBody>
          <a:bodyPr lIns="0" tIns="45709" rIns="0" bIns="45709" anchor="ctr" anchorCtr="0">
            <a:spAutoFit/>
          </a:bodyPr>
          <a:lstStyle/>
          <a:p>
            <a:pPr algn="ctr">
              <a:lnSpc>
                <a:spcPct val="140000"/>
              </a:lnSpc>
              <a:buClr>
                <a:srgbClr val="808080"/>
              </a:buClr>
              <a:buSzPct val="60000"/>
              <a:defRPr/>
            </a:pPr>
            <a:r>
              <a:rPr lang="zh-CN" altLang="en-US" sz="2000" b="1" kern="0" dirty="0">
                <a:latin typeface="+mn-ea"/>
                <a:ea typeface="+mn-ea"/>
              </a:rPr>
              <a:t>降低运作成本</a:t>
            </a:r>
            <a:endParaRPr lang="en-US" altLang="ko-KR" sz="2000" b="1" kern="0" dirty="0">
              <a:latin typeface="+mn-ea"/>
              <a:ea typeface="+mn-ea"/>
            </a:endParaRPr>
          </a:p>
        </p:txBody>
      </p:sp>
      <p:sp>
        <p:nvSpPr>
          <p:cNvPr id="6" name="AutoShape 337"/>
          <p:cNvSpPr>
            <a:spLocks noChangeArrowheads="1"/>
          </p:cNvSpPr>
          <p:nvPr/>
        </p:nvSpPr>
        <p:spPr bwMode="auto">
          <a:xfrm>
            <a:off x="8018310" y="3712219"/>
            <a:ext cx="3236218" cy="942691"/>
          </a:xfrm>
          <a:prstGeom prst="roundRect">
            <a:avLst>
              <a:gd name="adj" fmla="val 10426"/>
            </a:avLst>
          </a:prstGeom>
          <a:noFill/>
          <a:ln w="9525">
            <a:noFill/>
            <a:round/>
          </a:ln>
          <a:effectLst>
            <a:prstShdw prst="shdw17" dist="17961" dir="13500000">
              <a:srgbClr val="798899"/>
            </a:prstShdw>
          </a:effectLst>
        </p:spPr>
        <p:txBody>
          <a:bodyPr wrap="none" lIns="91416" tIns="45709" rIns="91416" bIns="45709" anchor="ctr"/>
          <a:lstStyle/>
          <a:p>
            <a:pPr algn="ctr" eaLnBrk="0" hangingPunct="0">
              <a:lnSpc>
                <a:spcPct val="150000"/>
              </a:lnSpc>
              <a:spcBef>
                <a:spcPct val="50000"/>
              </a:spcBef>
              <a:defRPr/>
            </a:pPr>
            <a:endParaRPr lang="zh-TW" altLang="en-US" sz="1600" dirty="0">
              <a:effectLst>
                <a:outerShdw blurRad="38100" dist="38100" dir="2700000" algn="tl">
                  <a:srgbClr val="000000"/>
                </a:outerShdw>
              </a:effectLst>
              <a:latin typeface="+mn-ea"/>
              <a:ea typeface="+mn-ea"/>
            </a:endParaRPr>
          </a:p>
        </p:txBody>
      </p:sp>
      <p:grpSp>
        <p:nvGrpSpPr>
          <p:cNvPr id="7" name="Group 338"/>
          <p:cNvGrpSpPr/>
          <p:nvPr/>
        </p:nvGrpSpPr>
        <p:grpSpPr bwMode="auto">
          <a:xfrm>
            <a:off x="8182545" y="3745065"/>
            <a:ext cx="3148920" cy="338952"/>
            <a:chOff x="1829" y="3371"/>
            <a:chExt cx="2207" cy="289"/>
          </a:xfrm>
          <a:noFill/>
        </p:grpSpPr>
        <p:sp>
          <p:nvSpPr>
            <p:cNvPr id="8" name="Text Box 339"/>
            <p:cNvSpPr txBox="1">
              <a:spLocks noChangeArrowheads="1"/>
            </p:cNvSpPr>
            <p:nvPr/>
          </p:nvSpPr>
          <p:spPr bwMode="auto">
            <a:xfrm>
              <a:off x="1869" y="3371"/>
              <a:ext cx="2167" cy="289"/>
            </a:xfrm>
            <a:prstGeom prst="rect">
              <a:avLst/>
            </a:prstGeom>
            <a:grpFill/>
            <a:ln w="9525">
              <a:noFill/>
              <a:miter lim="800000"/>
            </a:ln>
          </p:spPr>
          <p:txBody>
            <a:bodyPr wrap="square">
              <a:spAutoFit/>
            </a:bodyPr>
            <a:lstStyle/>
            <a:p>
              <a:pPr>
                <a:defRPr/>
              </a:pPr>
              <a:r>
                <a:rPr lang="en-US" altLang="ko-KR" sz="1600" dirty="0">
                  <a:latin typeface="+mn-ea"/>
                  <a:ea typeface="+mn-ea"/>
                </a:rPr>
                <a:t> </a:t>
              </a:r>
              <a:r>
                <a:rPr lang="zh-CN" altLang="en-US" sz="1600">
                  <a:latin typeface="+mn-ea"/>
                  <a:ea typeface="+mn-ea"/>
                </a:rPr>
                <a:t>降低生产</a:t>
              </a:r>
              <a:r>
                <a:rPr lang="zh-CN" altLang="en-US" sz="1600" dirty="0">
                  <a:latin typeface="+mn-ea"/>
                  <a:ea typeface="+mn-ea"/>
                </a:rPr>
                <a:t>系统运作成本</a:t>
              </a:r>
              <a:endParaRPr lang="en-US" altLang="ko-KR" sz="1600" dirty="0">
                <a:latin typeface="+mn-ea"/>
                <a:ea typeface="+mn-ea"/>
              </a:endParaRPr>
            </a:p>
          </p:txBody>
        </p:sp>
        <p:pic>
          <p:nvPicPr>
            <p:cNvPr id="9" name="Picture 340" descr="아이콘"/>
            <p:cNvPicPr>
              <a:picLocks noChangeAspect="1" noChangeArrowheads="1"/>
            </p:cNvPicPr>
            <p:nvPr/>
          </p:nvPicPr>
          <p:blipFill>
            <a:blip r:embed="rId1" cstate="print"/>
            <a:srcRect/>
            <a:stretch>
              <a:fillRect/>
            </a:stretch>
          </p:blipFill>
          <p:spPr bwMode="auto">
            <a:xfrm>
              <a:off x="1829" y="3474"/>
              <a:ext cx="99" cy="98"/>
            </a:xfrm>
            <a:prstGeom prst="rect">
              <a:avLst/>
            </a:prstGeom>
            <a:grpFill/>
            <a:ln w="9525">
              <a:noFill/>
              <a:miter lim="800000"/>
              <a:headEnd/>
              <a:tailEnd/>
            </a:ln>
          </p:spPr>
        </p:pic>
      </p:grpSp>
      <p:sp>
        <p:nvSpPr>
          <p:cNvPr id="10" name="Text Box 342"/>
          <p:cNvSpPr txBox="1">
            <a:spLocks noChangeArrowheads="1"/>
          </p:cNvSpPr>
          <p:nvPr/>
        </p:nvSpPr>
        <p:spPr bwMode="auto">
          <a:xfrm>
            <a:off x="8283826" y="4026541"/>
            <a:ext cx="2664625" cy="584623"/>
          </a:xfrm>
          <a:prstGeom prst="rect">
            <a:avLst/>
          </a:prstGeom>
          <a:noFill/>
          <a:ln w="9525">
            <a:noFill/>
            <a:miter lim="800000"/>
          </a:ln>
        </p:spPr>
        <p:txBody>
          <a:bodyPr>
            <a:spAutoFit/>
          </a:bodyPr>
          <a:lstStyle/>
          <a:p>
            <a:pPr>
              <a:defRPr/>
            </a:pPr>
            <a:r>
              <a:rPr lang="zh-CN" altLang="en-US" sz="1600" dirty="0">
                <a:latin typeface="+mn-ea"/>
                <a:ea typeface="+mn-ea"/>
              </a:rPr>
              <a:t>降低通信和</a:t>
            </a:r>
            <a:r>
              <a:rPr lang="en-US" altLang="zh-CN" sz="1600" dirty="0">
                <a:latin typeface="+mn-ea"/>
                <a:ea typeface="+mn-ea"/>
              </a:rPr>
              <a:t>IT</a:t>
            </a:r>
            <a:r>
              <a:rPr lang="zh-CN" altLang="en-US" sz="1600" dirty="0">
                <a:latin typeface="+mn-ea"/>
                <a:ea typeface="+mn-ea"/>
              </a:rPr>
              <a:t>系统的总体拥有成本</a:t>
            </a:r>
            <a:endParaRPr lang="en-US" altLang="ko-KR" sz="1600" dirty="0">
              <a:latin typeface="+mn-ea"/>
              <a:ea typeface="+mn-ea"/>
            </a:endParaRPr>
          </a:p>
        </p:txBody>
      </p:sp>
      <p:pic>
        <p:nvPicPr>
          <p:cNvPr id="11" name="Picture 343" descr="아이콘"/>
          <p:cNvPicPr>
            <a:picLocks noChangeAspect="1" noChangeArrowheads="1"/>
          </p:cNvPicPr>
          <p:nvPr/>
        </p:nvPicPr>
        <p:blipFill>
          <a:blip r:embed="rId1" cstate="print"/>
          <a:srcRect/>
          <a:stretch>
            <a:fillRect/>
          </a:stretch>
        </p:blipFill>
        <p:spPr bwMode="auto">
          <a:xfrm>
            <a:off x="8182547" y="4141478"/>
            <a:ext cx="141219" cy="114938"/>
          </a:xfrm>
          <a:prstGeom prst="rect">
            <a:avLst/>
          </a:prstGeom>
          <a:noFill/>
          <a:ln w="9525">
            <a:noFill/>
            <a:miter lim="800000"/>
            <a:headEnd/>
            <a:tailEnd/>
          </a:ln>
        </p:spPr>
      </p:pic>
      <p:grpSp>
        <p:nvGrpSpPr>
          <p:cNvPr id="12" name="组合 11"/>
          <p:cNvGrpSpPr/>
          <p:nvPr/>
        </p:nvGrpSpPr>
        <p:grpSpPr>
          <a:xfrm>
            <a:off x="1038358" y="4183564"/>
            <a:ext cx="5092971" cy="1822170"/>
            <a:chOff x="2528293" y="3161122"/>
            <a:chExt cx="7355936" cy="1822645"/>
          </a:xfrm>
        </p:grpSpPr>
        <p:sp>
          <p:nvSpPr>
            <p:cNvPr id="13" name="Freeform 8"/>
            <p:cNvSpPr>
              <a:spLocks noChangeAspect="1"/>
            </p:cNvSpPr>
            <p:nvPr/>
          </p:nvSpPr>
          <p:spPr>
            <a:xfrm>
              <a:off x="2528293" y="3161122"/>
              <a:ext cx="7355936" cy="1822645"/>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adFill flip="none" rotWithShape="1">
              <a:gsLst>
                <a:gs pos="0">
                  <a:srgbClr val="1F9FFF">
                    <a:alpha val="45000"/>
                  </a:srgbClr>
                </a:gs>
                <a:gs pos="100000">
                  <a:srgbClr val="1F9FFF">
                    <a:alpha val="5122"/>
                  </a:srgbClr>
                </a:gs>
              </a:gsLst>
              <a:path path="shape">
                <a:fillToRect l="49592" t="-3201" r="50407" b="103201"/>
              </a:path>
            </a:gradFill>
            <a:ln w="3175" cap="flat">
              <a:solidFill>
                <a:srgbClr val="00B0F0"/>
              </a:solidFill>
              <a:prstDash val="solid"/>
              <a:round/>
            </a:ln>
            <a:effectLst/>
          </p:spPr>
          <p:txBody>
            <a:bodyPr wrap="square" lIns="11465" tIns="11465" rIns="11465" bIns="11465" numCol="1" anchor="ctr">
              <a:noAutofit/>
            </a:bodyPr>
            <a:lstStyle/>
            <a:p>
              <a:pPr defTabSz="160020">
                <a:defRPr sz="4800">
                  <a:solidFill>
                    <a:srgbClr val="FFFFFF"/>
                  </a:solidFill>
                </a:defRPr>
              </a:pPr>
              <a:endParaRPr sz="1800" dirty="0">
                <a:latin typeface="+mn-ea"/>
                <a:ea typeface="+mn-ea"/>
              </a:endParaRPr>
            </a:p>
          </p:txBody>
        </p:sp>
        <p:sp>
          <p:nvSpPr>
            <p:cNvPr id="14" name="Text Box 342"/>
            <p:cNvSpPr txBox="1">
              <a:spLocks noChangeArrowheads="1"/>
            </p:cNvSpPr>
            <p:nvPr/>
          </p:nvSpPr>
          <p:spPr bwMode="auto">
            <a:xfrm>
              <a:off x="4743856" y="3549225"/>
              <a:ext cx="2587462" cy="523220"/>
            </a:xfrm>
            <a:prstGeom prst="rect">
              <a:avLst/>
            </a:prstGeom>
            <a:noFill/>
            <a:ln w="9525">
              <a:noFill/>
              <a:miter lim="800000"/>
            </a:ln>
          </p:spPr>
          <p:txBody>
            <a:bodyPr wrap="square">
              <a:spAutoFit/>
            </a:bodyPr>
            <a:lstStyle/>
            <a:p>
              <a:pPr algn="ctr">
                <a:defRPr/>
              </a:pPr>
              <a:r>
                <a:rPr lang="zh-CN" altLang="en-US" sz="2800" dirty="0">
                  <a:latin typeface="+mn-ea"/>
                  <a:ea typeface="+mn-ea"/>
                </a:rPr>
                <a:t>云服务</a:t>
              </a:r>
              <a:endParaRPr lang="en-US" altLang="ko-KR" sz="2800" dirty="0">
                <a:latin typeface="+mn-ea"/>
                <a:ea typeface="+mn-ea"/>
              </a:endParaRPr>
            </a:p>
          </p:txBody>
        </p:sp>
        <p:sp>
          <p:nvSpPr>
            <p:cNvPr id="15" name="Text Box 342"/>
            <p:cNvSpPr txBox="1">
              <a:spLocks noChangeArrowheads="1"/>
            </p:cNvSpPr>
            <p:nvPr/>
          </p:nvSpPr>
          <p:spPr bwMode="auto">
            <a:xfrm>
              <a:off x="3372983" y="4264898"/>
              <a:ext cx="1028744" cy="584775"/>
            </a:xfrm>
            <a:prstGeom prst="rect">
              <a:avLst/>
            </a:prstGeom>
            <a:noFill/>
            <a:ln w="9525">
              <a:noFill/>
              <a:miter lim="800000"/>
            </a:ln>
          </p:spPr>
          <p:txBody>
            <a:bodyPr>
              <a:spAutoFit/>
            </a:bodyPr>
            <a:lstStyle/>
            <a:p>
              <a:pPr algn="ctr">
                <a:defRPr/>
              </a:pPr>
              <a:r>
                <a:rPr lang="zh-CN" altLang="en-US" sz="1600" dirty="0">
                  <a:latin typeface="+mn-ea"/>
                  <a:ea typeface="+mn-ea"/>
                </a:rPr>
                <a:t>弹性扩展</a:t>
              </a:r>
              <a:endParaRPr lang="en-US" altLang="ko-KR" sz="1600" dirty="0">
                <a:latin typeface="+mn-ea"/>
                <a:ea typeface="+mn-ea"/>
              </a:endParaRPr>
            </a:p>
          </p:txBody>
        </p:sp>
        <p:sp>
          <p:nvSpPr>
            <p:cNvPr id="16" name="Text Box 342"/>
            <p:cNvSpPr txBox="1">
              <a:spLocks noChangeArrowheads="1"/>
            </p:cNvSpPr>
            <p:nvPr/>
          </p:nvSpPr>
          <p:spPr bwMode="auto">
            <a:xfrm>
              <a:off x="4457374" y="4264898"/>
              <a:ext cx="1028744" cy="584775"/>
            </a:xfrm>
            <a:prstGeom prst="rect">
              <a:avLst/>
            </a:prstGeom>
            <a:noFill/>
            <a:ln w="9525">
              <a:noFill/>
              <a:miter lim="800000"/>
            </a:ln>
          </p:spPr>
          <p:txBody>
            <a:bodyPr>
              <a:spAutoFit/>
            </a:bodyPr>
            <a:lstStyle/>
            <a:p>
              <a:pPr algn="ctr">
                <a:defRPr/>
              </a:pPr>
              <a:r>
                <a:rPr lang="zh-CN" altLang="en-US" sz="1600">
                  <a:latin typeface="+mn-ea"/>
                  <a:ea typeface="+mn-ea"/>
                </a:rPr>
                <a:t>按需付费</a:t>
              </a:r>
              <a:endParaRPr lang="en-US" altLang="ko-KR" sz="1600" dirty="0">
                <a:latin typeface="+mn-ea"/>
                <a:ea typeface="+mn-ea"/>
              </a:endParaRPr>
            </a:p>
          </p:txBody>
        </p:sp>
        <p:sp>
          <p:nvSpPr>
            <p:cNvPr id="17" name="Text Box 342"/>
            <p:cNvSpPr txBox="1">
              <a:spLocks noChangeArrowheads="1"/>
            </p:cNvSpPr>
            <p:nvPr/>
          </p:nvSpPr>
          <p:spPr bwMode="auto">
            <a:xfrm>
              <a:off x="5523216" y="4264898"/>
              <a:ext cx="1028744" cy="584775"/>
            </a:xfrm>
            <a:prstGeom prst="rect">
              <a:avLst/>
            </a:prstGeom>
            <a:noFill/>
            <a:ln w="9525">
              <a:noFill/>
              <a:miter lim="800000"/>
            </a:ln>
          </p:spPr>
          <p:txBody>
            <a:bodyPr>
              <a:spAutoFit/>
            </a:bodyPr>
            <a:lstStyle/>
            <a:p>
              <a:pPr algn="ctr">
                <a:defRPr/>
              </a:pPr>
              <a:r>
                <a:rPr lang="zh-CN" altLang="en-US" sz="1600">
                  <a:latin typeface="+mn-ea"/>
                  <a:ea typeface="+mn-ea"/>
                </a:rPr>
                <a:t>轻资产</a:t>
              </a:r>
              <a:endParaRPr lang="en-US" altLang="ko-KR" sz="1600" dirty="0">
                <a:latin typeface="+mn-ea"/>
                <a:ea typeface="+mn-ea"/>
              </a:endParaRPr>
            </a:p>
          </p:txBody>
        </p:sp>
        <p:sp>
          <p:nvSpPr>
            <p:cNvPr id="18" name="Text Box 342"/>
            <p:cNvSpPr txBox="1">
              <a:spLocks noChangeArrowheads="1"/>
            </p:cNvSpPr>
            <p:nvPr/>
          </p:nvSpPr>
          <p:spPr bwMode="auto">
            <a:xfrm>
              <a:off x="6610461" y="4264898"/>
              <a:ext cx="1028744" cy="584775"/>
            </a:xfrm>
            <a:prstGeom prst="rect">
              <a:avLst/>
            </a:prstGeom>
            <a:noFill/>
            <a:ln w="9525">
              <a:noFill/>
              <a:miter lim="800000"/>
            </a:ln>
          </p:spPr>
          <p:txBody>
            <a:bodyPr>
              <a:spAutoFit/>
            </a:bodyPr>
            <a:lstStyle/>
            <a:p>
              <a:pPr algn="ctr">
                <a:defRPr/>
              </a:pPr>
              <a:r>
                <a:rPr lang="en-US" altLang="zh-CN" sz="1600" dirty="0">
                  <a:latin typeface="+mn-ea"/>
                  <a:ea typeface="+mn-ea"/>
                </a:rPr>
                <a:t>SaaS</a:t>
              </a:r>
              <a:r>
                <a:rPr lang="zh-CN" altLang="en-US" sz="1600" dirty="0">
                  <a:latin typeface="+mn-ea"/>
                  <a:ea typeface="+mn-ea"/>
                </a:rPr>
                <a:t>化</a:t>
              </a:r>
              <a:endParaRPr lang="en-US" altLang="ko-KR" sz="1600" dirty="0">
                <a:latin typeface="+mn-ea"/>
                <a:ea typeface="+mn-ea"/>
              </a:endParaRPr>
            </a:p>
          </p:txBody>
        </p:sp>
        <p:sp>
          <p:nvSpPr>
            <p:cNvPr id="19" name="Text Box 342"/>
            <p:cNvSpPr txBox="1">
              <a:spLocks noChangeArrowheads="1"/>
            </p:cNvSpPr>
            <p:nvPr/>
          </p:nvSpPr>
          <p:spPr bwMode="auto">
            <a:xfrm>
              <a:off x="7760485" y="4264898"/>
              <a:ext cx="1028744" cy="584775"/>
            </a:xfrm>
            <a:prstGeom prst="rect">
              <a:avLst/>
            </a:prstGeom>
            <a:noFill/>
            <a:ln w="9525">
              <a:noFill/>
              <a:miter lim="800000"/>
            </a:ln>
          </p:spPr>
          <p:txBody>
            <a:bodyPr>
              <a:spAutoFit/>
            </a:bodyPr>
            <a:lstStyle/>
            <a:p>
              <a:pPr algn="ctr">
                <a:defRPr/>
              </a:pPr>
              <a:r>
                <a:rPr lang="zh-CN" altLang="en-US" sz="1600">
                  <a:latin typeface="+mn-ea"/>
                  <a:ea typeface="+mn-ea"/>
                </a:rPr>
                <a:t>安全可靠</a:t>
              </a:r>
              <a:endParaRPr lang="en-US" altLang="ko-KR" sz="1600" dirty="0">
                <a:latin typeface="+mn-ea"/>
                <a:ea typeface="+mn-ea"/>
              </a:endParaRPr>
            </a:p>
          </p:txBody>
        </p:sp>
      </p:grpSp>
      <p:grpSp>
        <p:nvGrpSpPr>
          <p:cNvPr id="20" name="组合 19"/>
          <p:cNvGrpSpPr/>
          <p:nvPr/>
        </p:nvGrpSpPr>
        <p:grpSpPr>
          <a:xfrm>
            <a:off x="7965293" y="4740310"/>
            <a:ext cx="3366172" cy="1551020"/>
            <a:chOff x="6467239" y="1165605"/>
            <a:chExt cx="4561101" cy="1991782"/>
          </a:xfrm>
          <a:noFill/>
        </p:grpSpPr>
        <p:sp>
          <p:nvSpPr>
            <p:cNvPr id="21" name="AutoShape 320"/>
            <p:cNvSpPr>
              <a:spLocks noChangeArrowheads="1"/>
            </p:cNvSpPr>
            <p:nvPr/>
          </p:nvSpPr>
          <p:spPr bwMode="auto">
            <a:xfrm>
              <a:off x="6467239" y="1347301"/>
              <a:ext cx="4561101" cy="1810086"/>
            </a:xfrm>
            <a:prstGeom prst="roundRect">
              <a:avLst>
                <a:gd name="adj" fmla="val 10426"/>
              </a:avLst>
            </a:prstGeom>
            <a:grpFill/>
            <a:ln w="9525">
              <a:noFill/>
              <a:round/>
            </a:ln>
            <a:effectLst>
              <a:prstShdw prst="shdw17" dist="17961" dir="2700000">
                <a:srgbClr val="798899"/>
              </a:prstShdw>
            </a:effectLst>
          </p:spPr>
          <p:txBody>
            <a:bodyPr wrap="none" lIns="91416" tIns="45709" rIns="91416" bIns="45709" anchor="ctr"/>
            <a:lstStyle/>
            <a:p>
              <a:pPr>
                <a:lnSpc>
                  <a:spcPct val="130000"/>
                </a:lnSpc>
                <a:defRPr/>
              </a:pPr>
              <a:endParaRPr lang="zh-TW" altLang="en-US" sz="2100" dirty="0">
                <a:effectLst>
                  <a:outerShdw blurRad="38100" dist="38100" dir="2700000" algn="tl">
                    <a:srgbClr val="000000">
                      <a:alpha val="43137"/>
                    </a:srgbClr>
                  </a:outerShdw>
                </a:effectLst>
                <a:latin typeface="+mn-ea"/>
                <a:ea typeface="+mn-ea"/>
              </a:endParaRPr>
            </a:p>
          </p:txBody>
        </p:sp>
        <p:sp>
          <p:nvSpPr>
            <p:cNvPr id="22" name="AutoShape 321"/>
            <p:cNvSpPr>
              <a:spLocks noChangeArrowheads="1"/>
            </p:cNvSpPr>
            <p:nvPr/>
          </p:nvSpPr>
          <p:spPr bwMode="auto">
            <a:xfrm flipH="1">
              <a:off x="6538446" y="1312076"/>
              <a:ext cx="4392448" cy="601249"/>
            </a:xfrm>
            <a:prstGeom prst="roundRect">
              <a:avLst>
                <a:gd name="adj" fmla="val 27912"/>
              </a:avLst>
            </a:prstGeom>
            <a:grpFill/>
            <a:ln w="9525" algn="ctr">
              <a:noFill/>
              <a:round/>
            </a:ln>
          </p:spPr>
          <p:txBody>
            <a:bodyPr lIns="91416" tIns="45709" rIns="91416" bIns="45709" anchor="ctr">
              <a:spAutoFit/>
            </a:bodyPr>
            <a:lstStyle/>
            <a:p>
              <a:pPr algn="ctr">
                <a:lnSpc>
                  <a:spcPct val="130000"/>
                </a:lnSpc>
                <a:defRPr/>
              </a:pPr>
              <a:endParaRPr lang="zh-TW" altLang="en-US" sz="1500" dirty="0">
                <a:effectLst>
                  <a:outerShdw blurRad="38100" dist="38100" dir="2700000" algn="tl">
                    <a:srgbClr val="000000">
                      <a:alpha val="43137"/>
                    </a:srgbClr>
                  </a:outerShdw>
                </a:effectLst>
                <a:latin typeface="+mn-ea"/>
                <a:ea typeface="+mn-ea"/>
              </a:endParaRPr>
            </a:p>
          </p:txBody>
        </p:sp>
        <p:sp>
          <p:nvSpPr>
            <p:cNvPr id="23" name="Text Box 322"/>
            <p:cNvSpPr txBox="1">
              <a:spLocks noChangeArrowheads="1"/>
            </p:cNvSpPr>
            <p:nvPr/>
          </p:nvSpPr>
          <p:spPr bwMode="auto">
            <a:xfrm>
              <a:off x="6589133" y="1165605"/>
              <a:ext cx="4293132" cy="671488"/>
            </a:xfrm>
            <a:prstGeom prst="rect">
              <a:avLst/>
            </a:prstGeom>
            <a:grpFill/>
            <a:ln w="9525">
              <a:noFill/>
              <a:miter lim="800000"/>
            </a:ln>
            <a:effectLst/>
          </p:spPr>
          <p:txBody>
            <a:bodyPr lIns="91416" tIns="45709" rIns="91416" bIns="45709" anchor="ctr" anchorCtr="0">
              <a:spAutoFit/>
            </a:bodyPr>
            <a:lstStyle/>
            <a:p>
              <a:pPr algn="ctr">
                <a:lnSpc>
                  <a:spcPct val="140000"/>
                </a:lnSpc>
                <a:buClr>
                  <a:srgbClr val="808080"/>
                </a:buClr>
                <a:buSzPct val="60000"/>
                <a:defRPr/>
              </a:pPr>
              <a:r>
                <a:rPr lang="zh-CN" altLang="en-US" sz="2000" b="1" kern="0" dirty="0">
                  <a:latin typeface="+mn-ea"/>
                  <a:ea typeface="+mn-ea"/>
                </a:rPr>
                <a:t>提高业务处理效率</a:t>
              </a:r>
              <a:endParaRPr lang="en-US" altLang="ko-KR" sz="2000" b="1" kern="0" dirty="0">
                <a:latin typeface="+mn-ea"/>
                <a:ea typeface="+mn-ea"/>
              </a:endParaRPr>
            </a:p>
          </p:txBody>
        </p:sp>
        <p:sp>
          <p:nvSpPr>
            <p:cNvPr id="24" name="AutoShape 323"/>
            <p:cNvSpPr>
              <a:spLocks noChangeArrowheads="1"/>
            </p:cNvSpPr>
            <p:nvPr/>
          </p:nvSpPr>
          <p:spPr bwMode="auto">
            <a:xfrm>
              <a:off x="6547818" y="1882639"/>
              <a:ext cx="4384954" cy="1163052"/>
            </a:xfrm>
            <a:prstGeom prst="roundRect">
              <a:avLst>
                <a:gd name="adj" fmla="val 10426"/>
              </a:avLst>
            </a:prstGeom>
            <a:grpFill/>
            <a:ln w="9525">
              <a:noFill/>
              <a:round/>
            </a:ln>
            <a:effectLst>
              <a:prstShdw prst="shdw17" dist="17961" dir="13500000">
                <a:srgbClr val="798899"/>
              </a:prstShdw>
            </a:effectLst>
          </p:spPr>
          <p:txBody>
            <a:bodyPr wrap="none" lIns="91416" tIns="45709" rIns="91416" bIns="45709" anchor="ctr"/>
            <a:lstStyle/>
            <a:p>
              <a:pPr>
                <a:lnSpc>
                  <a:spcPct val="130000"/>
                </a:lnSpc>
                <a:defRPr/>
              </a:pPr>
              <a:endParaRPr lang="zh-TW" altLang="en-US" sz="1600" dirty="0">
                <a:effectLst>
                  <a:outerShdw blurRad="38100" dist="38100" dir="2700000" algn="tl">
                    <a:srgbClr val="000000">
                      <a:alpha val="43137"/>
                    </a:srgbClr>
                  </a:outerShdw>
                </a:effectLst>
                <a:latin typeface="+mn-ea"/>
                <a:ea typeface="+mn-ea"/>
              </a:endParaRPr>
            </a:p>
          </p:txBody>
        </p:sp>
        <p:grpSp>
          <p:nvGrpSpPr>
            <p:cNvPr id="25" name="Group 324"/>
            <p:cNvGrpSpPr/>
            <p:nvPr/>
          </p:nvGrpSpPr>
          <p:grpSpPr bwMode="auto">
            <a:xfrm>
              <a:off x="6693986" y="1934060"/>
              <a:ext cx="4332911" cy="434017"/>
              <a:chOff x="3224" y="1778"/>
              <a:chExt cx="2241" cy="287"/>
            </a:xfrm>
            <a:grpFill/>
          </p:grpSpPr>
          <p:sp>
            <p:nvSpPr>
              <p:cNvPr id="29" name="Text Box 325"/>
              <p:cNvSpPr txBox="1">
                <a:spLocks noChangeArrowheads="1"/>
              </p:cNvSpPr>
              <p:nvPr/>
            </p:nvSpPr>
            <p:spPr bwMode="auto">
              <a:xfrm>
                <a:off x="3357" y="1778"/>
                <a:ext cx="2108" cy="287"/>
              </a:xfrm>
              <a:prstGeom prst="rect">
                <a:avLst/>
              </a:prstGeom>
              <a:grpFill/>
              <a:ln w="9525">
                <a:noFill/>
                <a:miter lim="800000"/>
              </a:ln>
            </p:spPr>
            <p:txBody>
              <a:bodyPr lIns="0" rIns="0">
                <a:spAutoFit/>
              </a:bodyPr>
              <a:lstStyle/>
              <a:p>
                <a:pPr marL="194945" indent="-194945" defTabSz="727075" eaLnBrk="0" hangingPunct="0">
                  <a:spcBef>
                    <a:spcPct val="20000"/>
                  </a:spcBef>
                  <a:buClr>
                    <a:srgbClr val="FF4D00"/>
                  </a:buClr>
                  <a:defRPr/>
                </a:pPr>
                <a:r>
                  <a:rPr lang="zh-CN" altLang="en-US" sz="1600" dirty="0">
                    <a:latin typeface="+mn-ea"/>
                    <a:ea typeface="+mn-ea"/>
                  </a:rPr>
                  <a:t>员工高效率业务处理及协作</a:t>
                </a:r>
                <a:endParaRPr lang="en-US" altLang="ko-KR" sz="1600" kern="0" dirty="0">
                  <a:latin typeface="+mn-ea"/>
                  <a:ea typeface="+mn-ea"/>
                </a:endParaRPr>
              </a:p>
            </p:txBody>
          </p:sp>
          <p:pic>
            <p:nvPicPr>
              <p:cNvPr id="30" name="Picture 326" descr="아이콘"/>
              <p:cNvPicPr>
                <a:picLocks noChangeAspect="1" noChangeArrowheads="1"/>
              </p:cNvPicPr>
              <p:nvPr/>
            </p:nvPicPr>
            <p:blipFill>
              <a:blip r:embed="rId1" cstate="print"/>
              <a:srcRect/>
              <a:stretch>
                <a:fillRect/>
              </a:stretch>
            </p:blipFill>
            <p:spPr bwMode="auto">
              <a:xfrm>
                <a:off x="3224" y="1881"/>
                <a:ext cx="99" cy="98"/>
              </a:xfrm>
              <a:prstGeom prst="rect">
                <a:avLst/>
              </a:prstGeom>
              <a:grpFill/>
              <a:ln w="9525">
                <a:noFill/>
                <a:miter lim="800000"/>
                <a:headEnd/>
                <a:tailEnd/>
              </a:ln>
            </p:spPr>
          </p:pic>
        </p:grpSp>
        <p:grpSp>
          <p:nvGrpSpPr>
            <p:cNvPr id="26" name="Group 327"/>
            <p:cNvGrpSpPr/>
            <p:nvPr/>
          </p:nvGrpSpPr>
          <p:grpSpPr bwMode="auto">
            <a:xfrm>
              <a:off x="6693982" y="2342367"/>
              <a:ext cx="4220050" cy="434017"/>
              <a:chOff x="3224" y="2038"/>
              <a:chExt cx="2183" cy="287"/>
            </a:xfrm>
            <a:grpFill/>
          </p:grpSpPr>
          <p:sp>
            <p:nvSpPr>
              <p:cNvPr id="27" name="Text Box 328"/>
              <p:cNvSpPr txBox="1">
                <a:spLocks noChangeArrowheads="1"/>
              </p:cNvSpPr>
              <p:nvPr/>
            </p:nvSpPr>
            <p:spPr bwMode="auto">
              <a:xfrm>
                <a:off x="3366" y="2038"/>
                <a:ext cx="2041" cy="287"/>
              </a:xfrm>
              <a:prstGeom prst="rect">
                <a:avLst/>
              </a:prstGeom>
              <a:grpFill/>
              <a:ln w="9525">
                <a:noFill/>
                <a:miter lim="800000"/>
              </a:ln>
            </p:spPr>
            <p:txBody>
              <a:bodyPr lIns="0" rIns="0">
                <a:spAutoFit/>
              </a:bodyPr>
              <a:lstStyle/>
              <a:p>
                <a:pPr>
                  <a:defRPr/>
                </a:pPr>
                <a:r>
                  <a:rPr lang="zh-CN" altLang="en-US" sz="1600" kern="0" dirty="0">
                    <a:latin typeface="+mn-ea"/>
                    <a:ea typeface="+mn-ea"/>
                  </a:rPr>
                  <a:t>员工外出时的远程和移动办公</a:t>
                </a:r>
                <a:endParaRPr lang="en-US" altLang="ko-KR" sz="1600" kern="0" dirty="0">
                  <a:latin typeface="+mn-ea"/>
                  <a:ea typeface="+mn-ea"/>
                </a:endParaRPr>
              </a:p>
            </p:txBody>
          </p:sp>
          <p:pic>
            <p:nvPicPr>
              <p:cNvPr id="28" name="Picture 329" descr="아이콘"/>
              <p:cNvPicPr>
                <a:picLocks noChangeAspect="1" noChangeArrowheads="1"/>
              </p:cNvPicPr>
              <p:nvPr/>
            </p:nvPicPr>
            <p:blipFill>
              <a:blip r:embed="rId1" cstate="print"/>
              <a:srcRect/>
              <a:stretch>
                <a:fillRect/>
              </a:stretch>
            </p:blipFill>
            <p:spPr bwMode="auto">
              <a:xfrm>
                <a:off x="3224" y="2128"/>
                <a:ext cx="99" cy="98"/>
              </a:xfrm>
              <a:prstGeom prst="rect">
                <a:avLst/>
              </a:prstGeom>
              <a:grpFill/>
              <a:ln w="9525">
                <a:noFill/>
                <a:miter lim="800000"/>
                <a:headEnd/>
                <a:tailEnd/>
              </a:ln>
            </p:spPr>
          </p:pic>
        </p:grpSp>
      </p:grpSp>
      <p:grpSp>
        <p:nvGrpSpPr>
          <p:cNvPr id="31" name="组合 30"/>
          <p:cNvGrpSpPr/>
          <p:nvPr/>
        </p:nvGrpSpPr>
        <p:grpSpPr>
          <a:xfrm>
            <a:off x="7965461" y="1400268"/>
            <a:ext cx="3346469" cy="1599112"/>
            <a:chOff x="625475" y="1131901"/>
            <a:chExt cx="4420557" cy="2053539"/>
          </a:xfrm>
          <a:noFill/>
        </p:grpSpPr>
        <p:sp>
          <p:nvSpPr>
            <p:cNvPr id="32" name="AutoShape 348"/>
            <p:cNvSpPr>
              <a:spLocks noChangeArrowheads="1"/>
            </p:cNvSpPr>
            <p:nvPr/>
          </p:nvSpPr>
          <p:spPr bwMode="auto">
            <a:xfrm>
              <a:off x="625475" y="1273696"/>
              <a:ext cx="4420557" cy="1821140"/>
            </a:xfrm>
            <a:prstGeom prst="roundRect">
              <a:avLst>
                <a:gd name="adj" fmla="val 10426"/>
              </a:avLst>
            </a:prstGeom>
            <a:grpFill/>
            <a:ln w="9525">
              <a:noFill/>
              <a:round/>
            </a:ln>
            <a:effectLst>
              <a:prstShdw prst="shdw17" dist="17961" dir="2700000">
                <a:srgbClr val="798899"/>
              </a:prstShdw>
            </a:effectLst>
          </p:spPr>
          <p:txBody>
            <a:bodyPr wrap="none" lIns="91416" tIns="45709" rIns="91416" bIns="45709" anchor="ctr"/>
            <a:lstStyle/>
            <a:p>
              <a:pPr>
                <a:lnSpc>
                  <a:spcPct val="130000"/>
                </a:lnSpc>
                <a:defRPr/>
              </a:pPr>
              <a:endParaRPr lang="zh-TW" altLang="en-US" sz="2100" dirty="0">
                <a:effectLst>
                  <a:outerShdw blurRad="38100" dist="38100" dir="2700000" algn="tl">
                    <a:srgbClr val="000000">
                      <a:alpha val="43137"/>
                    </a:srgbClr>
                  </a:outerShdw>
                </a:effectLst>
                <a:latin typeface="+mn-ea"/>
                <a:ea typeface="+mn-ea"/>
              </a:endParaRPr>
            </a:p>
          </p:txBody>
        </p:sp>
        <p:sp>
          <p:nvSpPr>
            <p:cNvPr id="33" name="AutoShape 349"/>
            <p:cNvSpPr>
              <a:spLocks noChangeArrowheads="1"/>
            </p:cNvSpPr>
            <p:nvPr/>
          </p:nvSpPr>
          <p:spPr bwMode="auto">
            <a:xfrm flipH="1">
              <a:off x="664829" y="1205202"/>
              <a:ext cx="4321241" cy="601249"/>
            </a:xfrm>
            <a:prstGeom prst="roundRect">
              <a:avLst>
                <a:gd name="adj" fmla="val 27912"/>
              </a:avLst>
            </a:prstGeom>
            <a:grpFill/>
            <a:ln w="9525">
              <a:noFill/>
              <a:round/>
            </a:ln>
          </p:spPr>
          <p:txBody>
            <a:bodyPr lIns="91416" tIns="45709" rIns="91416" bIns="45709" anchor="ctr">
              <a:spAutoFit/>
            </a:bodyPr>
            <a:lstStyle/>
            <a:p>
              <a:pPr algn="ctr">
                <a:lnSpc>
                  <a:spcPct val="130000"/>
                </a:lnSpc>
                <a:defRPr/>
              </a:pPr>
              <a:endParaRPr lang="zh-TW" altLang="en-US" sz="1500" dirty="0">
                <a:effectLst>
                  <a:outerShdw blurRad="38100" dist="38100" dir="2700000" algn="tl">
                    <a:srgbClr val="000000">
                      <a:alpha val="43137"/>
                    </a:srgbClr>
                  </a:outerShdw>
                </a:effectLst>
                <a:latin typeface="+mn-ea"/>
                <a:ea typeface="+mn-ea"/>
              </a:endParaRPr>
            </a:p>
          </p:txBody>
        </p:sp>
        <p:sp>
          <p:nvSpPr>
            <p:cNvPr id="34" name="Text Box 350"/>
            <p:cNvSpPr txBox="1">
              <a:spLocks noChangeArrowheads="1"/>
            </p:cNvSpPr>
            <p:nvPr/>
          </p:nvSpPr>
          <p:spPr bwMode="auto">
            <a:xfrm>
              <a:off x="739557" y="1131901"/>
              <a:ext cx="4158210" cy="671487"/>
            </a:xfrm>
            <a:prstGeom prst="rect">
              <a:avLst/>
            </a:prstGeom>
            <a:grpFill/>
            <a:ln w="9525">
              <a:noFill/>
              <a:miter lim="800000"/>
            </a:ln>
            <a:effectLst/>
          </p:spPr>
          <p:txBody>
            <a:bodyPr wrap="square" lIns="91416" tIns="45709" rIns="91416" bIns="45709" anchor="ctr" anchorCtr="0">
              <a:spAutoFit/>
            </a:bodyPr>
            <a:lstStyle/>
            <a:p>
              <a:pPr algn="ctr">
                <a:lnSpc>
                  <a:spcPct val="140000"/>
                </a:lnSpc>
                <a:buClr>
                  <a:srgbClr val="808080"/>
                </a:buClr>
                <a:buSzPct val="60000"/>
                <a:defRPr/>
              </a:pPr>
              <a:r>
                <a:rPr lang="zh-CN" altLang="en-US" sz="2000" b="1" kern="0" dirty="0">
                  <a:latin typeface="+mn-ea"/>
                  <a:ea typeface="+mn-ea"/>
                </a:rPr>
                <a:t>提升客户服务</a:t>
              </a:r>
              <a:endParaRPr lang="en-US" altLang="ko-KR" sz="2000" b="1" kern="0" dirty="0">
                <a:latin typeface="+mn-ea"/>
                <a:ea typeface="+mn-ea"/>
              </a:endParaRPr>
            </a:p>
          </p:txBody>
        </p:sp>
        <p:sp>
          <p:nvSpPr>
            <p:cNvPr id="35" name="AutoShape 351"/>
            <p:cNvSpPr>
              <a:spLocks noChangeArrowheads="1"/>
            </p:cNvSpPr>
            <p:nvPr/>
          </p:nvSpPr>
          <p:spPr bwMode="auto">
            <a:xfrm>
              <a:off x="704179" y="1809034"/>
              <a:ext cx="4250032" cy="1174106"/>
            </a:xfrm>
            <a:prstGeom prst="roundRect">
              <a:avLst>
                <a:gd name="adj" fmla="val 10426"/>
              </a:avLst>
            </a:prstGeom>
            <a:grpFill/>
            <a:ln w="9525">
              <a:noFill/>
              <a:round/>
            </a:ln>
            <a:effectLst>
              <a:prstShdw prst="shdw17" dist="17961" dir="13500000">
                <a:srgbClr val="798899"/>
              </a:prstShdw>
            </a:effectLst>
          </p:spPr>
          <p:txBody>
            <a:bodyPr wrap="none" lIns="91416" tIns="45709" rIns="91416" bIns="45709" anchor="ctr"/>
            <a:lstStyle/>
            <a:p>
              <a:pPr algn="ctr" eaLnBrk="0" hangingPunct="0">
                <a:lnSpc>
                  <a:spcPct val="130000"/>
                </a:lnSpc>
                <a:spcBef>
                  <a:spcPct val="50000"/>
                </a:spcBef>
                <a:defRPr/>
              </a:pPr>
              <a:endParaRPr lang="zh-TW" altLang="en-US" sz="2000" dirty="0">
                <a:effectLst>
                  <a:outerShdw blurRad="38100" dist="38100" dir="2700000" algn="tl">
                    <a:srgbClr val="000000"/>
                  </a:outerShdw>
                </a:effectLst>
                <a:latin typeface="+mn-ea"/>
                <a:ea typeface="+mn-ea"/>
              </a:endParaRPr>
            </a:p>
          </p:txBody>
        </p:sp>
        <p:grpSp>
          <p:nvGrpSpPr>
            <p:cNvPr id="36" name="Group 352"/>
            <p:cNvGrpSpPr/>
            <p:nvPr/>
          </p:nvGrpSpPr>
          <p:grpSpPr bwMode="auto">
            <a:xfrm>
              <a:off x="820360" y="1818358"/>
              <a:ext cx="4197563" cy="750079"/>
              <a:chOff x="368" y="1190"/>
              <a:chExt cx="2240" cy="496"/>
            </a:xfrm>
            <a:grpFill/>
          </p:grpSpPr>
          <p:sp>
            <p:nvSpPr>
              <p:cNvPr id="40" name="Text Box 353"/>
              <p:cNvSpPr txBox="1">
                <a:spLocks noChangeArrowheads="1"/>
              </p:cNvSpPr>
              <p:nvPr/>
            </p:nvSpPr>
            <p:spPr bwMode="auto">
              <a:xfrm>
                <a:off x="500" y="1190"/>
                <a:ext cx="2108" cy="496"/>
              </a:xfrm>
              <a:prstGeom prst="rect">
                <a:avLst/>
              </a:prstGeom>
              <a:grpFill/>
              <a:ln w="9525">
                <a:noFill/>
                <a:miter lim="800000"/>
              </a:ln>
            </p:spPr>
            <p:txBody>
              <a:bodyPr lIns="0" rIns="0">
                <a:spAutoFit/>
              </a:bodyPr>
              <a:lstStyle/>
              <a:p>
                <a:pPr>
                  <a:defRPr/>
                </a:pPr>
                <a:r>
                  <a:rPr lang="zh-CN" altLang="en-US" sz="1600" kern="0" dirty="0">
                    <a:latin typeface="+mn-ea"/>
                    <a:ea typeface="+mn-ea"/>
                  </a:rPr>
                  <a:t>依托云服务的弹性拓展能力，增强业务服务能力，确保业务体验</a:t>
                </a:r>
                <a:endParaRPr lang="en-US" altLang="ko-KR" sz="1600" kern="0" dirty="0">
                  <a:latin typeface="+mn-ea"/>
                  <a:ea typeface="+mn-ea"/>
                </a:endParaRPr>
              </a:p>
            </p:txBody>
          </p:sp>
          <p:pic>
            <p:nvPicPr>
              <p:cNvPr id="41" name="Picture 354" descr="아이콘"/>
              <p:cNvPicPr>
                <a:picLocks noChangeAspect="1" noChangeArrowheads="1"/>
              </p:cNvPicPr>
              <p:nvPr/>
            </p:nvPicPr>
            <p:blipFill>
              <a:blip r:embed="rId1" cstate="print"/>
              <a:srcRect/>
              <a:stretch>
                <a:fillRect/>
              </a:stretch>
            </p:blipFill>
            <p:spPr bwMode="auto">
              <a:xfrm>
                <a:off x="368" y="1347"/>
                <a:ext cx="99" cy="98"/>
              </a:xfrm>
              <a:prstGeom prst="rect">
                <a:avLst/>
              </a:prstGeom>
              <a:grpFill/>
              <a:ln w="9525">
                <a:noFill/>
                <a:miter lim="800000"/>
                <a:headEnd/>
                <a:tailEnd/>
              </a:ln>
            </p:spPr>
          </p:pic>
        </p:grpSp>
        <p:grpSp>
          <p:nvGrpSpPr>
            <p:cNvPr id="37" name="Group 355"/>
            <p:cNvGrpSpPr/>
            <p:nvPr/>
          </p:nvGrpSpPr>
          <p:grpSpPr bwMode="auto">
            <a:xfrm>
              <a:off x="820360" y="2435362"/>
              <a:ext cx="4169454" cy="750078"/>
              <a:chOff x="368" y="1338"/>
              <a:chExt cx="2225" cy="496"/>
            </a:xfrm>
            <a:grpFill/>
          </p:grpSpPr>
          <p:sp>
            <p:nvSpPr>
              <p:cNvPr id="38" name="Text Box 356"/>
              <p:cNvSpPr txBox="1">
                <a:spLocks noChangeArrowheads="1"/>
              </p:cNvSpPr>
              <p:nvPr/>
            </p:nvSpPr>
            <p:spPr bwMode="auto">
              <a:xfrm>
                <a:off x="485" y="1338"/>
                <a:ext cx="2108" cy="496"/>
              </a:xfrm>
              <a:prstGeom prst="rect">
                <a:avLst/>
              </a:prstGeom>
              <a:grpFill/>
              <a:ln w="9525">
                <a:noFill/>
                <a:miter lim="800000"/>
              </a:ln>
            </p:spPr>
            <p:txBody>
              <a:bodyPr lIns="0" rIns="0">
                <a:spAutoFit/>
              </a:bodyPr>
              <a:lstStyle/>
              <a:p>
                <a:pPr>
                  <a:defRPr/>
                </a:pPr>
                <a:r>
                  <a:rPr lang="zh-CN" altLang="en-US" sz="1600" dirty="0">
                    <a:latin typeface="+mn-ea"/>
                    <a:ea typeface="+mn-ea"/>
                  </a:rPr>
                  <a:t>利用新技术服务如</a:t>
                </a:r>
                <a:r>
                  <a:rPr lang="en-US" altLang="zh-CN" sz="1600" dirty="0">
                    <a:latin typeface="+mn-ea"/>
                    <a:ea typeface="+mn-ea"/>
                  </a:rPr>
                  <a:t>AI</a:t>
                </a:r>
                <a:r>
                  <a:rPr lang="zh-CN" altLang="en-US" sz="1600" dirty="0">
                    <a:latin typeface="+mn-ea"/>
                    <a:ea typeface="+mn-ea"/>
                  </a:rPr>
                  <a:t>、</a:t>
                </a:r>
                <a:r>
                  <a:rPr lang="en-US" altLang="zh-CN" sz="1600" dirty="0">
                    <a:latin typeface="+mn-ea"/>
                    <a:ea typeface="+mn-ea"/>
                  </a:rPr>
                  <a:t>IoT</a:t>
                </a:r>
                <a:r>
                  <a:rPr lang="zh-CN" altLang="en-US" sz="1600" dirty="0">
                    <a:latin typeface="+mn-ea"/>
                    <a:ea typeface="+mn-ea"/>
                  </a:rPr>
                  <a:t>，进行业务创新</a:t>
                </a:r>
                <a:endParaRPr lang="en-US" altLang="ko-KR" sz="1600" dirty="0">
                  <a:latin typeface="+mn-ea"/>
                  <a:ea typeface="+mn-ea"/>
                </a:endParaRPr>
              </a:p>
            </p:txBody>
          </p:sp>
          <p:pic>
            <p:nvPicPr>
              <p:cNvPr id="39" name="Picture 357" descr="아이콘"/>
              <p:cNvPicPr>
                <a:picLocks noChangeAspect="1" noChangeArrowheads="1"/>
              </p:cNvPicPr>
              <p:nvPr/>
            </p:nvPicPr>
            <p:blipFill>
              <a:blip r:embed="rId1" cstate="print"/>
              <a:srcRect/>
              <a:stretch>
                <a:fillRect/>
              </a:stretch>
            </p:blipFill>
            <p:spPr bwMode="auto">
              <a:xfrm>
                <a:off x="368" y="1420"/>
                <a:ext cx="99" cy="98"/>
              </a:xfrm>
              <a:prstGeom prst="rect">
                <a:avLst/>
              </a:prstGeom>
              <a:grpFill/>
              <a:ln w="9525">
                <a:noFill/>
                <a:miter lim="800000"/>
                <a:headEnd/>
                <a:tailEnd/>
              </a:ln>
            </p:spPr>
          </p:pic>
        </p:grpSp>
      </p:grpSp>
      <p:grpSp>
        <p:nvGrpSpPr>
          <p:cNvPr id="42" name="组合 41"/>
          <p:cNvGrpSpPr/>
          <p:nvPr/>
        </p:nvGrpSpPr>
        <p:grpSpPr>
          <a:xfrm>
            <a:off x="1008063" y="1611961"/>
            <a:ext cx="6392011" cy="2328063"/>
            <a:chOff x="2632330" y="2172807"/>
            <a:chExt cx="8558114" cy="2815200"/>
          </a:xfrm>
        </p:grpSpPr>
        <p:sp>
          <p:nvSpPr>
            <p:cNvPr id="43" name="Line 15"/>
            <p:cNvSpPr>
              <a:spLocks noChangeShapeType="1"/>
            </p:cNvSpPr>
            <p:nvPr/>
          </p:nvSpPr>
          <p:spPr bwMode="auto">
            <a:xfrm>
              <a:off x="3600793" y="2201125"/>
              <a:ext cx="0" cy="424496"/>
            </a:xfrm>
            <a:prstGeom prst="line">
              <a:avLst/>
            </a:prstGeom>
            <a:noFill/>
            <a:ln w="19050">
              <a:solidFill>
                <a:schemeClr val="tx1"/>
              </a:solidFill>
              <a:round/>
            </a:ln>
            <a:effectLst/>
          </p:spPr>
          <p:txBody>
            <a:bodyPr lIns="91416" tIns="45709" rIns="91416" bIns="45709"/>
            <a:lstStyle/>
            <a:p>
              <a:pPr algn="ctr">
                <a:lnSpc>
                  <a:spcPct val="140000"/>
                </a:lnSpc>
                <a:buClr>
                  <a:srgbClr val="808080"/>
                </a:buClr>
                <a:buSzPct val="60000"/>
                <a:buFont typeface="Wingdings" panose="05000000000000000000" pitchFamily="2" charset="2"/>
                <a:buNone/>
              </a:pPr>
              <a:endParaRPr lang="zh-CN" altLang="en-US" sz="1800" b="1" dirty="0">
                <a:latin typeface="+mn-ea"/>
                <a:ea typeface="+mn-ea"/>
              </a:endParaRPr>
            </a:p>
          </p:txBody>
        </p:sp>
        <p:grpSp>
          <p:nvGrpSpPr>
            <p:cNvPr id="44" name="组合 43"/>
            <p:cNvGrpSpPr/>
            <p:nvPr/>
          </p:nvGrpSpPr>
          <p:grpSpPr>
            <a:xfrm>
              <a:off x="2728484" y="2172808"/>
              <a:ext cx="1729961" cy="2815199"/>
              <a:chOff x="2728483" y="2172014"/>
              <a:chExt cx="1729961" cy="2815199"/>
            </a:xfrm>
          </p:grpSpPr>
          <p:sp>
            <p:nvSpPr>
              <p:cNvPr id="62" name="Rectangle 22"/>
              <p:cNvSpPr>
                <a:spLocks noChangeArrowheads="1"/>
              </p:cNvSpPr>
              <p:nvPr/>
            </p:nvSpPr>
            <p:spPr bwMode="auto">
              <a:xfrm>
                <a:off x="2730444" y="2948463"/>
                <a:ext cx="1728000" cy="2038750"/>
              </a:xfrm>
              <a:prstGeom prst="rect">
                <a:avLst/>
              </a:prstGeom>
              <a:noFill/>
              <a:ln w="9525" algn="ctr">
                <a:solidFill>
                  <a:srgbClr val="00B0F0"/>
                </a:solid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b="1" dirty="0">
                  <a:latin typeface="+mn-ea"/>
                  <a:ea typeface="+mn-ea"/>
                </a:endParaRPr>
              </a:p>
            </p:txBody>
          </p:sp>
          <p:sp>
            <p:nvSpPr>
              <p:cNvPr id="63" name="Rectangle 38"/>
              <p:cNvSpPr>
                <a:spLocks noChangeArrowheads="1"/>
              </p:cNvSpPr>
              <p:nvPr/>
            </p:nvSpPr>
            <p:spPr bwMode="auto">
              <a:xfrm>
                <a:off x="2728483" y="2172014"/>
                <a:ext cx="1728000" cy="763200"/>
              </a:xfrm>
              <a:prstGeom prst="rect">
                <a:avLst/>
              </a:prstGeom>
              <a:solidFill>
                <a:srgbClr val="00B0F0"/>
              </a:solidFill>
              <a:ln w="9525" algn="ctr">
                <a:no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sz="1800" b="1" dirty="0">
                  <a:latin typeface="+mn-ea"/>
                  <a:ea typeface="+mn-ea"/>
                </a:endParaRPr>
              </a:p>
            </p:txBody>
          </p:sp>
          <p:sp>
            <p:nvSpPr>
              <p:cNvPr id="64" name="Text Box 42"/>
              <p:cNvSpPr txBox="1">
                <a:spLocks noChangeArrowheads="1"/>
              </p:cNvSpPr>
              <p:nvPr/>
            </p:nvSpPr>
            <p:spPr bwMode="auto">
              <a:xfrm>
                <a:off x="2880792" y="2302867"/>
                <a:ext cx="1440000" cy="481419"/>
              </a:xfrm>
              <a:prstGeom prst="rect">
                <a:avLst/>
              </a:prstGeom>
              <a:noFill/>
              <a:ln w="9525" algn="ctr">
                <a:noFill/>
                <a:miter lim="800000"/>
              </a:ln>
              <a:effectLst/>
            </p:spPr>
            <p:txBody>
              <a:bodyPr wrap="none" lIns="35991" tIns="45709" rIns="35991" bIns="45709" anchor="ctr">
                <a:noAutofit/>
              </a:bodyPr>
              <a:lstStyle/>
              <a:p>
                <a:pPr algn="ctr">
                  <a:lnSpc>
                    <a:spcPct val="140000"/>
                  </a:lnSpc>
                  <a:buClr>
                    <a:srgbClr val="808080"/>
                  </a:buClr>
                  <a:buSzPct val="60000"/>
                  <a:buFont typeface="Wingdings" panose="05000000000000000000" pitchFamily="2" charset="2"/>
                  <a:buNone/>
                </a:pPr>
                <a:r>
                  <a:rPr kumimoji="1" lang="zh-CN" altLang="en-US" sz="1600" b="1" dirty="0">
                    <a:solidFill>
                      <a:schemeClr val="bg1"/>
                    </a:solidFill>
                    <a:latin typeface="+mn-ea"/>
                    <a:ea typeface="+mn-ea"/>
                  </a:rPr>
                  <a:t>设备资源需求</a:t>
                </a:r>
                <a:endParaRPr kumimoji="1" lang="en-US" altLang="zh-CN" sz="1600" b="1" dirty="0">
                  <a:solidFill>
                    <a:schemeClr val="bg1"/>
                  </a:solidFill>
                  <a:latin typeface="+mn-ea"/>
                  <a:ea typeface="+mn-ea"/>
                </a:endParaRPr>
              </a:p>
            </p:txBody>
          </p:sp>
        </p:grpSp>
        <p:sp>
          <p:nvSpPr>
            <p:cNvPr id="45" name="Rectangle 20"/>
            <p:cNvSpPr>
              <a:spLocks noChangeArrowheads="1"/>
            </p:cNvSpPr>
            <p:nvPr/>
          </p:nvSpPr>
          <p:spPr bwMode="auto">
            <a:xfrm>
              <a:off x="6172044" y="2949257"/>
              <a:ext cx="1656000" cy="2038750"/>
            </a:xfrm>
            <a:prstGeom prst="rect">
              <a:avLst/>
            </a:prstGeom>
            <a:noFill/>
            <a:ln w="9525" algn="ctr">
              <a:solidFill>
                <a:srgbClr val="00B0F0"/>
              </a:solid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b="1" dirty="0">
                <a:latin typeface="+mn-ea"/>
                <a:ea typeface="+mn-ea"/>
              </a:endParaRPr>
            </a:p>
          </p:txBody>
        </p:sp>
        <p:sp>
          <p:nvSpPr>
            <p:cNvPr id="46" name="Text Box 31"/>
            <p:cNvSpPr txBox="1">
              <a:spLocks noChangeArrowheads="1"/>
            </p:cNvSpPr>
            <p:nvPr/>
          </p:nvSpPr>
          <p:spPr bwMode="auto">
            <a:xfrm>
              <a:off x="6155368" y="3250169"/>
              <a:ext cx="1670254" cy="1451465"/>
            </a:xfrm>
            <a:prstGeom prst="rect">
              <a:avLst/>
            </a:prstGeom>
            <a:noFill/>
            <a:ln w="9525" algn="ctr">
              <a:noFill/>
              <a:miter lim="800000"/>
            </a:ln>
            <a:effectLst/>
          </p:spPr>
          <p:txBody>
            <a:bodyPr lIns="91416" tIns="45709" rIns="91416" bIns="45709">
              <a:spAutoFit/>
            </a:bodyPr>
            <a:lstStyle/>
            <a:p>
              <a:pPr marL="95250" indent="-95250" algn="ctr">
                <a:lnSpc>
                  <a:spcPct val="120000"/>
                </a:lnSpc>
                <a:buClr>
                  <a:srgbClr val="FF3300"/>
                </a:buClr>
                <a:buSzPct val="65000"/>
              </a:pPr>
              <a:r>
                <a:rPr kumimoji="1" lang="zh-CN" altLang="en-US" sz="1200" dirty="0">
                  <a:latin typeface="+mn-ea"/>
                  <a:ea typeface="+mn-ea"/>
                </a:rPr>
                <a:t>企业邮件</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企业网站</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综合办公</a:t>
              </a:r>
              <a:endParaRPr kumimoji="1" lang="en-US" altLang="zh-CN" sz="1200" dirty="0">
                <a:latin typeface="+mn-ea"/>
                <a:ea typeface="+mn-ea"/>
              </a:endParaRPr>
            </a:p>
            <a:p>
              <a:pPr marL="95250" indent="-95250" algn="ctr">
                <a:lnSpc>
                  <a:spcPct val="120000"/>
                </a:lnSpc>
                <a:buClr>
                  <a:srgbClr val="FF3300"/>
                </a:buClr>
                <a:buSzPct val="65000"/>
              </a:pPr>
              <a:r>
                <a:rPr kumimoji="1" lang="en-US" altLang="zh-CN" sz="1200" dirty="0">
                  <a:latin typeface="+mn-ea"/>
                  <a:ea typeface="+mn-ea"/>
                </a:rPr>
                <a:t>CRM</a:t>
              </a:r>
              <a:endParaRPr kumimoji="1" lang="en-US" altLang="zh-CN" sz="1200" dirty="0">
                <a:latin typeface="+mn-ea"/>
                <a:ea typeface="+mn-ea"/>
              </a:endParaRPr>
            </a:p>
            <a:p>
              <a:pPr marL="95250" indent="-95250" algn="ctr">
                <a:lnSpc>
                  <a:spcPct val="120000"/>
                </a:lnSpc>
                <a:buClr>
                  <a:srgbClr val="FF3300"/>
                </a:buClr>
                <a:buSzPct val="65000"/>
              </a:pPr>
              <a:r>
                <a:rPr kumimoji="1" lang="en-US" altLang="zh-CN" sz="1200" dirty="0">
                  <a:latin typeface="+mn-ea"/>
                  <a:ea typeface="+mn-ea"/>
                </a:rPr>
                <a:t>ERP</a:t>
              </a:r>
              <a:endParaRPr kumimoji="1" lang="en-US" altLang="zh-CN" sz="1200" dirty="0">
                <a:latin typeface="+mn-ea"/>
                <a:ea typeface="+mn-ea"/>
              </a:endParaRPr>
            </a:p>
          </p:txBody>
        </p:sp>
        <p:sp>
          <p:nvSpPr>
            <p:cNvPr id="47" name="Rectangle 36"/>
            <p:cNvSpPr>
              <a:spLocks noChangeArrowheads="1"/>
            </p:cNvSpPr>
            <p:nvPr/>
          </p:nvSpPr>
          <p:spPr bwMode="auto">
            <a:xfrm>
              <a:off x="6170590" y="2180202"/>
              <a:ext cx="1656000" cy="763200"/>
            </a:xfrm>
            <a:prstGeom prst="rect">
              <a:avLst/>
            </a:prstGeom>
            <a:solidFill>
              <a:srgbClr val="00B0F0"/>
            </a:solidFill>
            <a:ln w="9525" algn="ctr">
              <a:no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sz="1800" b="1" dirty="0">
                <a:latin typeface="+mn-ea"/>
                <a:ea typeface="+mn-ea"/>
              </a:endParaRPr>
            </a:p>
          </p:txBody>
        </p:sp>
        <p:sp>
          <p:nvSpPr>
            <p:cNvPr id="48" name="Text Box 45"/>
            <p:cNvSpPr txBox="1">
              <a:spLocks noChangeArrowheads="1"/>
            </p:cNvSpPr>
            <p:nvPr/>
          </p:nvSpPr>
          <p:spPr bwMode="auto">
            <a:xfrm>
              <a:off x="6272272" y="2278415"/>
              <a:ext cx="1440000" cy="481419"/>
            </a:xfrm>
            <a:prstGeom prst="rect">
              <a:avLst/>
            </a:prstGeom>
            <a:noFill/>
            <a:ln w="9525" algn="ctr">
              <a:noFill/>
              <a:miter lim="800000"/>
            </a:ln>
            <a:effectLst/>
          </p:spPr>
          <p:txBody>
            <a:bodyPr wrap="none" lIns="35991" tIns="45709" rIns="35991" bIns="45709" anchor="ctr">
              <a:noAutofit/>
            </a:bodyPr>
            <a:lstStyle/>
            <a:p>
              <a:pPr algn="ctr">
                <a:lnSpc>
                  <a:spcPct val="140000"/>
                </a:lnSpc>
                <a:buClr>
                  <a:srgbClr val="808080"/>
                </a:buClr>
                <a:buSzPct val="60000"/>
                <a:buFont typeface="Wingdings" panose="05000000000000000000" pitchFamily="2" charset="2"/>
                <a:buNone/>
              </a:pPr>
              <a:r>
                <a:rPr kumimoji="1" lang="zh-CN" altLang="en-US" sz="1600" b="1" dirty="0">
                  <a:solidFill>
                    <a:schemeClr val="bg1"/>
                  </a:solidFill>
                  <a:latin typeface="+mn-ea"/>
                  <a:ea typeface="+mn-ea"/>
                </a:rPr>
                <a:t>应用需求</a:t>
              </a:r>
              <a:endParaRPr kumimoji="1" lang="en-US" altLang="zh-CN" sz="1600" b="1" dirty="0">
                <a:solidFill>
                  <a:schemeClr val="bg1"/>
                </a:solidFill>
                <a:latin typeface="+mn-ea"/>
                <a:ea typeface="+mn-ea"/>
              </a:endParaRPr>
            </a:p>
          </p:txBody>
        </p:sp>
        <p:sp>
          <p:nvSpPr>
            <p:cNvPr id="49" name="Text Box 28"/>
            <p:cNvSpPr txBox="1">
              <a:spLocks noChangeArrowheads="1"/>
            </p:cNvSpPr>
            <p:nvPr/>
          </p:nvSpPr>
          <p:spPr bwMode="auto">
            <a:xfrm>
              <a:off x="2632330" y="3265736"/>
              <a:ext cx="2016580" cy="915530"/>
            </a:xfrm>
            <a:prstGeom prst="rect">
              <a:avLst/>
            </a:prstGeom>
            <a:noFill/>
            <a:ln w="9525" algn="ctr">
              <a:noFill/>
              <a:miter lim="800000"/>
            </a:ln>
            <a:effectLst/>
          </p:spPr>
          <p:txBody>
            <a:bodyPr lIns="91416" tIns="45709" rIns="91416" bIns="45709">
              <a:spAutoFit/>
            </a:bodyPr>
            <a:lstStyle/>
            <a:p>
              <a:pPr marL="95250" indent="-95250" algn="ctr">
                <a:lnSpc>
                  <a:spcPct val="120000"/>
                </a:lnSpc>
                <a:buClr>
                  <a:srgbClr val="FF3300"/>
                </a:buClr>
                <a:buSzPct val="65000"/>
              </a:pPr>
              <a:r>
                <a:rPr kumimoji="1" lang="zh-CN" altLang="en-US" sz="1200" dirty="0">
                  <a:latin typeface="+mn-ea"/>
                  <a:ea typeface="+mn-ea"/>
                </a:rPr>
                <a:t>计算资源</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存储资源</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办公外设</a:t>
              </a:r>
              <a:endParaRPr kumimoji="1" lang="en-US" altLang="zh-CN" sz="1200" dirty="0">
                <a:latin typeface="+mn-ea"/>
                <a:ea typeface="+mn-ea"/>
              </a:endParaRPr>
            </a:p>
          </p:txBody>
        </p:sp>
        <p:sp>
          <p:nvSpPr>
            <p:cNvPr id="50" name="Rectangle 21"/>
            <p:cNvSpPr>
              <a:spLocks noChangeArrowheads="1"/>
            </p:cNvSpPr>
            <p:nvPr/>
          </p:nvSpPr>
          <p:spPr bwMode="auto">
            <a:xfrm>
              <a:off x="4490844" y="2949257"/>
              <a:ext cx="1656000" cy="2038750"/>
            </a:xfrm>
            <a:prstGeom prst="rect">
              <a:avLst/>
            </a:prstGeom>
            <a:noFill/>
            <a:ln w="9525" algn="ctr">
              <a:solidFill>
                <a:srgbClr val="00B0F0"/>
              </a:solid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b="1" dirty="0">
                <a:latin typeface="+mn-ea"/>
                <a:ea typeface="+mn-ea"/>
              </a:endParaRPr>
            </a:p>
          </p:txBody>
        </p:sp>
        <p:sp>
          <p:nvSpPr>
            <p:cNvPr id="51" name="Rectangle 37"/>
            <p:cNvSpPr>
              <a:spLocks noChangeArrowheads="1"/>
            </p:cNvSpPr>
            <p:nvPr/>
          </p:nvSpPr>
          <p:spPr bwMode="auto">
            <a:xfrm>
              <a:off x="4489922" y="2172807"/>
              <a:ext cx="1656000" cy="763200"/>
            </a:xfrm>
            <a:prstGeom prst="rect">
              <a:avLst/>
            </a:prstGeom>
            <a:solidFill>
              <a:srgbClr val="00B0F0"/>
            </a:solidFill>
            <a:ln w="9525" algn="ctr">
              <a:no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sz="1800" b="1" dirty="0">
                <a:latin typeface="+mn-ea"/>
                <a:ea typeface="+mn-ea"/>
              </a:endParaRPr>
            </a:p>
          </p:txBody>
        </p:sp>
        <p:sp>
          <p:nvSpPr>
            <p:cNvPr id="52" name="Text Box 43"/>
            <p:cNvSpPr txBox="1">
              <a:spLocks noChangeArrowheads="1"/>
            </p:cNvSpPr>
            <p:nvPr/>
          </p:nvSpPr>
          <p:spPr bwMode="auto">
            <a:xfrm>
              <a:off x="4578856" y="2348669"/>
              <a:ext cx="1440000" cy="481419"/>
            </a:xfrm>
            <a:prstGeom prst="rect">
              <a:avLst/>
            </a:prstGeom>
            <a:noFill/>
            <a:ln w="9525" algn="ctr">
              <a:noFill/>
              <a:miter lim="800000"/>
            </a:ln>
            <a:effectLst/>
          </p:spPr>
          <p:txBody>
            <a:bodyPr wrap="none" lIns="35991" tIns="45709" rIns="35991" bIns="45709" anchor="ctr">
              <a:noAutofit/>
            </a:bodyPr>
            <a:lstStyle/>
            <a:p>
              <a:pPr algn="ctr">
                <a:buClr>
                  <a:srgbClr val="808080"/>
                </a:buClr>
                <a:buSzPct val="60000"/>
                <a:buFont typeface="Wingdings" panose="05000000000000000000" pitchFamily="2" charset="2"/>
                <a:buNone/>
              </a:pPr>
              <a:r>
                <a:rPr kumimoji="1" lang="zh-CN" altLang="en-US" sz="1600" b="1" dirty="0">
                  <a:solidFill>
                    <a:schemeClr val="bg1"/>
                  </a:solidFill>
                  <a:latin typeface="+mn-ea"/>
                  <a:ea typeface="+mn-ea"/>
                </a:rPr>
                <a:t>统一通信</a:t>
              </a:r>
              <a:endParaRPr kumimoji="1" lang="en-US" altLang="zh-CN" sz="1600" b="1" dirty="0">
                <a:solidFill>
                  <a:schemeClr val="bg1"/>
                </a:solidFill>
                <a:latin typeface="+mn-ea"/>
                <a:ea typeface="+mn-ea"/>
              </a:endParaRPr>
            </a:p>
          </p:txBody>
        </p:sp>
        <p:sp>
          <p:nvSpPr>
            <p:cNvPr id="53" name="Text Box 29"/>
            <p:cNvSpPr txBox="1">
              <a:spLocks noChangeArrowheads="1"/>
            </p:cNvSpPr>
            <p:nvPr/>
          </p:nvSpPr>
          <p:spPr bwMode="auto">
            <a:xfrm>
              <a:off x="4452116" y="3250158"/>
              <a:ext cx="1718476" cy="1183497"/>
            </a:xfrm>
            <a:prstGeom prst="rect">
              <a:avLst/>
            </a:prstGeom>
            <a:noFill/>
            <a:ln w="9525" algn="ctr">
              <a:noFill/>
              <a:miter lim="800000"/>
            </a:ln>
            <a:effectLst/>
          </p:spPr>
          <p:txBody>
            <a:bodyPr lIns="91416" tIns="45709" rIns="91416" bIns="45709">
              <a:spAutoFit/>
            </a:bodyPr>
            <a:lstStyle/>
            <a:p>
              <a:pPr marL="95250" indent="-95250" algn="ctr">
                <a:lnSpc>
                  <a:spcPct val="120000"/>
                </a:lnSpc>
                <a:buClr>
                  <a:srgbClr val="FF3300"/>
                </a:buClr>
                <a:buSzPct val="65000"/>
              </a:pPr>
              <a:r>
                <a:rPr kumimoji="1" lang="zh-CN" altLang="en-US" sz="1200" dirty="0">
                  <a:latin typeface="+mn-ea"/>
                  <a:ea typeface="+mn-ea"/>
                </a:rPr>
                <a:t>多媒体会议</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即时消息</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电话</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办公集成</a:t>
              </a:r>
              <a:endParaRPr kumimoji="1" lang="en-US" altLang="zh-CN" sz="1200" dirty="0">
                <a:latin typeface="+mn-ea"/>
                <a:ea typeface="+mn-ea"/>
              </a:endParaRPr>
            </a:p>
          </p:txBody>
        </p:sp>
        <p:sp>
          <p:nvSpPr>
            <p:cNvPr id="54" name="Rectangle 19"/>
            <p:cNvSpPr>
              <a:spLocks noChangeArrowheads="1"/>
            </p:cNvSpPr>
            <p:nvPr/>
          </p:nvSpPr>
          <p:spPr bwMode="auto">
            <a:xfrm>
              <a:off x="7849644" y="2949257"/>
              <a:ext cx="1656000" cy="2038750"/>
            </a:xfrm>
            <a:prstGeom prst="rect">
              <a:avLst/>
            </a:prstGeom>
            <a:noFill/>
            <a:ln w="9525" algn="ctr">
              <a:solidFill>
                <a:srgbClr val="00B0F0"/>
              </a:solid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b="1" dirty="0">
                <a:latin typeface="+mn-ea"/>
                <a:ea typeface="+mn-ea"/>
              </a:endParaRPr>
            </a:p>
          </p:txBody>
        </p:sp>
        <p:sp>
          <p:nvSpPr>
            <p:cNvPr id="55" name="Rectangle 35"/>
            <p:cNvSpPr>
              <a:spLocks noChangeArrowheads="1"/>
            </p:cNvSpPr>
            <p:nvPr/>
          </p:nvSpPr>
          <p:spPr bwMode="auto">
            <a:xfrm>
              <a:off x="7851261" y="2180204"/>
              <a:ext cx="1656000" cy="763200"/>
            </a:xfrm>
            <a:prstGeom prst="rect">
              <a:avLst/>
            </a:prstGeom>
            <a:solidFill>
              <a:srgbClr val="00B0F0"/>
            </a:solidFill>
            <a:ln w="9525" algn="ctr">
              <a:no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sz="1800" b="1" dirty="0">
                <a:latin typeface="+mn-ea"/>
                <a:ea typeface="+mn-ea"/>
              </a:endParaRPr>
            </a:p>
          </p:txBody>
        </p:sp>
        <p:sp>
          <p:nvSpPr>
            <p:cNvPr id="56" name="Text Box 44"/>
            <p:cNvSpPr txBox="1">
              <a:spLocks noChangeArrowheads="1"/>
            </p:cNvSpPr>
            <p:nvPr/>
          </p:nvSpPr>
          <p:spPr bwMode="auto">
            <a:xfrm>
              <a:off x="7968750" y="2348669"/>
              <a:ext cx="1440000" cy="481419"/>
            </a:xfrm>
            <a:prstGeom prst="rect">
              <a:avLst/>
            </a:prstGeom>
            <a:noFill/>
            <a:ln w="9525" algn="ctr">
              <a:noFill/>
              <a:miter lim="800000"/>
            </a:ln>
            <a:effectLst/>
          </p:spPr>
          <p:txBody>
            <a:bodyPr wrap="none" lIns="35991" tIns="45709" rIns="35991" bIns="45709" anchor="ctr">
              <a:noAutofit/>
            </a:bodyPr>
            <a:lstStyle/>
            <a:p>
              <a:pPr algn="ctr">
                <a:buClr>
                  <a:srgbClr val="808080"/>
                </a:buClr>
                <a:buSzPct val="60000"/>
                <a:buFont typeface="Wingdings" panose="05000000000000000000" pitchFamily="2" charset="2"/>
                <a:buNone/>
              </a:pPr>
              <a:r>
                <a:rPr kumimoji="1" lang="zh-CN" altLang="en-US" sz="1600" b="1" dirty="0">
                  <a:solidFill>
                    <a:schemeClr val="bg1"/>
                  </a:solidFill>
                  <a:latin typeface="+mn-ea"/>
                  <a:ea typeface="+mn-ea"/>
                </a:rPr>
                <a:t>服务需求</a:t>
              </a:r>
              <a:endParaRPr kumimoji="1" lang="en-US" altLang="zh-CN" sz="1600" b="1" dirty="0">
                <a:solidFill>
                  <a:schemeClr val="bg1"/>
                </a:solidFill>
                <a:latin typeface="+mn-ea"/>
                <a:ea typeface="+mn-ea"/>
              </a:endParaRPr>
            </a:p>
          </p:txBody>
        </p:sp>
        <p:sp>
          <p:nvSpPr>
            <p:cNvPr id="57" name="Text Box 30"/>
            <p:cNvSpPr txBox="1">
              <a:spLocks noChangeArrowheads="1"/>
            </p:cNvSpPr>
            <p:nvPr/>
          </p:nvSpPr>
          <p:spPr bwMode="auto">
            <a:xfrm>
              <a:off x="7886773" y="3250159"/>
              <a:ext cx="1571618" cy="1183497"/>
            </a:xfrm>
            <a:prstGeom prst="rect">
              <a:avLst/>
            </a:prstGeom>
            <a:noFill/>
            <a:ln w="9525" algn="ctr">
              <a:noFill/>
              <a:miter lim="800000"/>
            </a:ln>
            <a:effectLst/>
          </p:spPr>
          <p:txBody>
            <a:bodyPr lIns="91416" tIns="45709" rIns="91416" bIns="45709">
              <a:spAutoFit/>
            </a:bodyPr>
            <a:lstStyle/>
            <a:p>
              <a:pPr marL="95250" indent="-95250" algn="ctr">
                <a:lnSpc>
                  <a:spcPct val="120000"/>
                </a:lnSpc>
                <a:buClr>
                  <a:srgbClr val="FF3300"/>
                </a:buClr>
                <a:buSzPct val="65000"/>
              </a:pPr>
              <a:r>
                <a:rPr kumimoji="1" lang="zh-CN" altLang="en-US" sz="1200" dirty="0">
                  <a:latin typeface="+mn-ea"/>
                  <a:ea typeface="+mn-ea"/>
                </a:rPr>
                <a:t>业务咨询</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系统规划</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电子商务</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运作营销</a:t>
              </a:r>
              <a:endParaRPr kumimoji="1" lang="en-US" altLang="zh-CN" sz="1200" dirty="0">
                <a:latin typeface="+mn-ea"/>
                <a:ea typeface="+mn-ea"/>
              </a:endParaRPr>
            </a:p>
          </p:txBody>
        </p:sp>
        <p:sp>
          <p:nvSpPr>
            <p:cNvPr id="58" name="Rectangle 26"/>
            <p:cNvSpPr>
              <a:spLocks noChangeArrowheads="1"/>
            </p:cNvSpPr>
            <p:nvPr/>
          </p:nvSpPr>
          <p:spPr bwMode="auto">
            <a:xfrm>
              <a:off x="9534444" y="2929786"/>
              <a:ext cx="1656000" cy="2050432"/>
            </a:xfrm>
            <a:prstGeom prst="rect">
              <a:avLst/>
            </a:prstGeom>
            <a:noFill/>
            <a:ln w="9525" algn="ctr">
              <a:solidFill>
                <a:srgbClr val="00B0F0"/>
              </a:solid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b="1" dirty="0">
                <a:latin typeface="+mn-ea"/>
                <a:ea typeface="+mn-ea"/>
              </a:endParaRPr>
            </a:p>
          </p:txBody>
        </p:sp>
        <p:sp>
          <p:nvSpPr>
            <p:cNvPr id="59" name="Rectangle 40"/>
            <p:cNvSpPr>
              <a:spLocks noChangeArrowheads="1"/>
            </p:cNvSpPr>
            <p:nvPr/>
          </p:nvSpPr>
          <p:spPr bwMode="auto">
            <a:xfrm>
              <a:off x="9533464" y="2172807"/>
              <a:ext cx="1656000" cy="763200"/>
            </a:xfrm>
            <a:prstGeom prst="rect">
              <a:avLst/>
            </a:prstGeom>
            <a:solidFill>
              <a:srgbClr val="00B0F0"/>
            </a:solidFill>
            <a:ln w="9525" algn="ctr">
              <a:noFill/>
              <a:miter lim="800000"/>
            </a:ln>
            <a:effectLst/>
          </p:spPr>
          <p:txBody>
            <a:bodyPr wrap="none" lIns="91416" tIns="45709" rIns="91416" bIns="45709" anchor="ctr"/>
            <a:lstStyle/>
            <a:p>
              <a:pPr algn="ctr">
                <a:lnSpc>
                  <a:spcPct val="140000"/>
                </a:lnSpc>
                <a:buClr>
                  <a:srgbClr val="808080"/>
                </a:buClr>
                <a:buSzPct val="60000"/>
                <a:buFont typeface="Wingdings" panose="05000000000000000000" pitchFamily="2" charset="2"/>
                <a:buNone/>
              </a:pPr>
              <a:endParaRPr lang="zh-CN" altLang="en-US" sz="1800" b="1" dirty="0">
                <a:latin typeface="+mn-ea"/>
                <a:ea typeface="+mn-ea"/>
              </a:endParaRPr>
            </a:p>
          </p:txBody>
        </p:sp>
        <p:sp>
          <p:nvSpPr>
            <p:cNvPr id="60" name="Text Box 46"/>
            <p:cNvSpPr txBox="1">
              <a:spLocks noChangeArrowheads="1"/>
            </p:cNvSpPr>
            <p:nvPr/>
          </p:nvSpPr>
          <p:spPr bwMode="auto">
            <a:xfrm>
              <a:off x="9663696" y="2348669"/>
              <a:ext cx="1440000" cy="481419"/>
            </a:xfrm>
            <a:prstGeom prst="rect">
              <a:avLst/>
            </a:prstGeom>
            <a:noFill/>
            <a:ln w="9525" algn="ctr">
              <a:noFill/>
              <a:miter lim="800000"/>
            </a:ln>
            <a:effectLst/>
          </p:spPr>
          <p:txBody>
            <a:bodyPr wrap="none" lIns="35991" tIns="45709" rIns="35991" bIns="45709" anchor="ctr">
              <a:noAutofit/>
            </a:bodyPr>
            <a:lstStyle/>
            <a:p>
              <a:pPr algn="ctr">
                <a:buClr>
                  <a:srgbClr val="808080"/>
                </a:buClr>
                <a:buSzPct val="60000"/>
                <a:buFont typeface="Wingdings" panose="05000000000000000000" pitchFamily="2" charset="2"/>
                <a:buNone/>
              </a:pPr>
              <a:r>
                <a:rPr kumimoji="1" lang="zh-CN" altLang="en-US" sz="1600" b="1" dirty="0">
                  <a:solidFill>
                    <a:schemeClr val="bg1"/>
                  </a:solidFill>
                  <a:latin typeface="+mn-ea"/>
                  <a:ea typeface="+mn-ea"/>
                </a:rPr>
                <a:t>管理和安全</a:t>
              </a:r>
              <a:endParaRPr kumimoji="1" lang="en-US" altLang="zh-CN" sz="1600" b="1" dirty="0">
                <a:solidFill>
                  <a:schemeClr val="bg1"/>
                </a:solidFill>
                <a:latin typeface="+mn-ea"/>
                <a:ea typeface="+mn-ea"/>
              </a:endParaRPr>
            </a:p>
          </p:txBody>
        </p:sp>
        <p:sp>
          <p:nvSpPr>
            <p:cNvPr id="61" name="Text Box 32"/>
            <p:cNvSpPr txBox="1">
              <a:spLocks noChangeArrowheads="1"/>
            </p:cNvSpPr>
            <p:nvPr/>
          </p:nvSpPr>
          <p:spPr bwMode="auto">
            <a:xfrm>
              <a:off x="9532040" y="3250158"/>
              <a:ext cx="1635203" cy="1183497"/>
            </a:xfrm>
            <a:prstGeom prst="rect">
              <a:avLst/>
            </a:prstGeom>
            <a:noFill/>
            <a:ln w="9525" algn="ctr">
              <a:noFill/>
              <a:miter lim="800000"/>
            </a:ln>
            <a:effectLst/>
          </p:spPr>
          <p:txBody>
            <a:bodyPr wrap="square" lIns="91416" tIns="45709" rIns="91416" bIns="45709">
              <a:spAutoFit/>
            </a:bodyPr>
            <a:lstStyle/>
            <a:p>
              <a:pPr marL="95250" indent="-95250" algn="ctr">
                <a:lnSpc>
                  <a:spcPct val="120000"/>
                </a:lnSpc>
                <a:buClr>
                  <a:srgbClr val="FF3300"/>
                </a:buClr>
                <a:buSzPct val="65000"/>
              </a:pPr>
              <a:r>
                <a:rPr kumimoji="1" lang="zh-CN" altLang="en-US" sz="1200" dirty="0">
                  <a:latin typeface="+mn-ea"/>
                  <a:ea typeface="+mn-ea"/>
                </a:rPr>
                <a:t>管理维护</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信息安全</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访问安全</a:t>
              </a:r>
              <a:endParaRPr kumimoji="1" lang="en-US" altLang="zh-CN" sz="1200" dirty="0">
                <a:latin typeface="+mn-ea"/>
                <a:ea typeface="+mn-ea"/>
              </a:endParaRPr>
            </a:p>
            <a:p>
              <a:pPr marL="95250" indent="-95250" algn="ctr">
                <a:lnSpc>
                  <a:spcPct val="120000"/>
                </a:lnSpc>
                <a:buClr>
                  <a:srgbClr val="FF3300"/>
                </a:buClr>
                <a:buSzPct val="65000"/>
              </a:pPr>
              <a:r>
                <a:rPr kumimoji="1" lang="zh-CN" altLang="en-US" sz="1200" dirty="0">
                  <a:latin typeface="+mn-ea"/>
                  <a:ea typeface="+mn-ea"/>
                </a:rPr>
                <a:t>接入安全</a:t>
              </a:r>
              <a:endParaRPr kumimoji="1" lang="en-US" altLang="zh-CN" sz="1200" dirty="0">
                <a:latin typeface="+mn-ea"/>
                <a:ea typeface="+mn-ea"/>
              </a:endParaRPr>
            </a:p>
          </p:txBody>
        </p:sp>
      </p:grpSp>
      <p:sp>
        <p:nvSpPr>
          <p:cNvPr id="65" name="双括号 64"/>
          <p:cNvSpPr/>
          <p:nvPr/>
        </p:nvSpPr>
        <p:spPr>
          <a:xfrm>
            <a:off x="7873884" y="2012884"/>
            <a:ext cx="3515118" cy="985258"/>
          </a:xfrm>
          <a:prstGeom prst="bracketPair">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6" name="双括号 65"/>
          <p:cNvSpPr/>
          <p:nvPr/>
        </p:nvSpPr>
        <p:spPr>
          <a:xfrm>
            <a:off x="7873884" y="3707522"/>
            <a:ext cx="3515118" cy="985258"/>
          </a:xfrm>
          <a:prstGeom prst="bracketPair">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7" name="双括号 66"/>
          <p:cNvSpPr/>
          <p:nvPr/>
        </p:nvSpPr>
        <p:spPr>
          <a:xfrm>
            <a:off x="7873884" y="5164037"/>
            <a:ext cx="3515118" cy="985258"/>
          </a:xfrm>
          <a:prstGeom prst="bracketPair">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华为云鲲鹏云</a:t>
            </a:r>
            <a:r>
              <a:rPr lang="zh-CN" altLang="en-US" dirty="0" smtClean="0">
                <a:solidFill>
                  <a:schemeClr val="tx1"/>
                </a:solidFill>
              </a:rPr>
              <a:t>服务</a:t>
            </a:r>
            <a:r>
              <a:rPr lang="zh-CN" altLang="en-US" dirty="0">
                <a:solidFill>
                  <a:schemeClr val="tx1"/>
                </a:solidFill>
              </a:rPr>
              <a:t>概述</a:t>
            </a:r>
            <a:endParaRPr lang="en-US" dirty="0">
              <a:solidFill>
                <a:schemeClr val="tx1"/>
              </a:solidFill>
            </a:endParaRPr>
          </a:p>
        </p:txBody>
      </p:sp>
      <p:sp>
        <p:nvSpPr>
          <p:cNvPr id="204" name="文本框 203"/>
          <p:cNvSpPr txBox="1"/>
          <p:nvPr/>
        </p:nvSpPr>
        <p:spPr>
          <a:xfrm>
            <a:off x="8756557" y="2649922"/>
            <a:ext cx="1906747" cy="338554"/>
          </a:xfrm>
          <a:prstGeom prst="rect">
            <a:avLst/>
          </a:prstGeom>
          <a:noFill/>
        </p:spPr>
        <p:txBody>
          <a:bodyPr wrap="square" rtlCol="0">
            <a:spAutoFit/>
          </a:bodyPr>
          <a:lstStyle/>
          <a:p>
            <a:pPr algn="ctr"/>
            <a:r>
              <a:rPr lang="zh-CN" altLang="en-US" sz="1600" b="1" dirty="0" smtClean="0">
                <a:latin typeface="+mn-ea"/>
                <a:ea typeface="+mn-ea"/>
              </a:rPr>
              <a:t>全行业多场景覆盖</a:t>
            </a:r>
            <a:endParaRPr lang="zh-CN" altLang="en-US" sz="1600" b="1" dirty="0">
              <a:latin typeface="+mn-ea"/>
              <a:ea typeface="+mn-ea"/>
            </a:endParaRPr>
          </a:p>
        </p:txBody>
      </p:sp>
      <p:sp>
        <p:nvSpPr>
          <p:cNvPr id="208" name="文本框 207"/>
          <p:cNvSpPr txBox="1"/>
          <p:nvPr/>
        </p:nvSpPr>
        <p:spPr>
          <a:xfrm>
            <a:off x="8648545" y="5746266"/>
            <a:ext cx="2207050" cy="338554"/>
          </a:xfrm>
          <a:prstGeom prst="rect">
            <a:avLst/>
          </a:prstGeom>
          <a:noFill/>
        </p:spPr>
        <p:txBody>
          <a:bodyPr wrap="square" rtlCol="0">
            <a:spAutoFit/>
          </a:bodyPr>
          <a:lstStyle/>
          <a:p>
            <a:r>
              <a:rPr lang="zh-CN" altLang="en-US" sz="1600" b="1" dirty="0">
                <a:latin typeface="+mn-ea"/>
                <a:ea typeface="+mn-ea"/>
              </a:rPr>
              <a:t> </a:t>
            </a:r>
            <a:r>
              <a:rPr lang="zh-CN" altLang="en-US" sz="1600" b="1" dirty="0" smtClean="0">
                <a:latin typeface="+mn-ea"/>
                <a:ea typeface="+mn-ea"/>
              </a:rPr>
              <a:t>  核心基础设施</a:t>
            </a:r>
            <a:endParaRPr lang="zh-CN" altLang="en-US" sz="1600" b="1" dirty="0">
              <a:latin typeface="+mn-ea"/>
              <a:ea typeface="+mn-ea"/>
            </a:endParaRPr>
          </a:p>
        </p:txBody>
      </p:sp>
      <p:pic>
        <p:nvPicPr>
          <p:cNvPr id="210" name="图片 209"/>
          <p:cNvPicPr>
            <a:picLocks noChangeAspect="1"/>
          </p:cNvPicPr>
          <p:nvPr/>
        </p:nvPicPr>
        <p:blipFill>
          <a:blip r:embed="rId1" cstate="email"/>
          <a:stretch>
            <a:fillRect/>
          </a:stretch>
        </p:blipFill>
        <p:spPr>
          <a:xfrm>
            <a:off x="1366050" y="2796840"/>
            <a:ext cx="7258766" cy="170897"/>
          </a:xfrm>
          <a:prstGeom prst="rect">
            <a:avLst/>
          </a:prstGeom>
        </p:spPr>
      </p:pic>
      <p:sp>
        <p:nvSpPr>
          <p:cNvPr id="211" name="圆角矩形 164"/>
          <p:cNvSpPr/>
          <p:nvPr/>
        </p:nvSpPr>
        <p:spPr>
          <a:xfrm>
            <a:off x="1595351" y="5475791"/>
            <a:ext cx="6763516" cy="780530"/>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endParaRPr sz="400" b="1">
              <a:solidFill>
                <a:schemeClr val="tx1"/>
              </a:solidFill>
              <a:latin typeface="+mn-ea"/>
              <a:sym typeface="Arial" panose="020B0604020202020204"/>
            </a:endParaRPr>
          </a:p>
        </p:txBody>
      </p:sp>
      <p:pic>
        <p:nvPicPr>
          <p:cNvPr id="212" name="图片 1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977" y="5687349"/>
            <a:ext cx="603056" cy="382823"/>
          </a:xfrm>
          <a:prstGeom prst="rect">
            <a:avLst/>
          </a:prstGeom>
        </p:spPr>
      </p:pic>
      <p:pic>
        <p:nvPicPr>
          <p:cNvPr id="213" name="图片 1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3293" y="5645144"/>
            <a:ext cx="1172827" cy="561628"/>
          </a:xfrm>
          <a:prstGeom prst="rect">
            <a:avLst/>
          </a:prstGeom>
        </p:spPr>
      </p:pic>
      <p:pic>
        <p:nvPicPr>
          <p:cNvPr id="214" name="图片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2689" y="5687349"/>
            <a:ext cx="1056138" cy="505749"/>
          </a:xfrm>
          <a:prstGeom prst="rect">
            <a:avLst/>
          </a:prstGeom>
        </p:spPr>
      </p:pic>
      <p:pic>
        <p:nvPicPr>
          <p:cNvPr id="215" name="图片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0181" y="5671443"/>
            <a:ext cx="1009733" cy="483526"/>
          </a:xfrm>
          <a:prstGeom prst="rect">
            <a:avLst/>
          </a:prstGeom>
        </p:spPr>
      </p:pic>
      <p:pic>
        <p:nvPicPr>
          <p:cNvPr id="216" name="图片 1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949" y="5607002"/>
            <a:ext cx="927019" cy="598880"/>
          </a:xfrm>
          <a:prstGeom prst="rect">
            <a:avLst/>
          </a:prstGeom>
        </p:spPr>
      </p:pic>
      <p:sp>
        <p:nvSpPr>
          <p:cNvPr id="217" name="圆角矩形 180"/>
          <p:cNvSpPr/>
          <p:nvPr/>
        </p:nvSpPr>
        <p:spPr>
          <a:xfrm>
            <a:off x="2248013" y="5734341"/>
            <a:ext cx="1065120"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noAutofit/>
          </a:bodyPr>
          <a:lstStyle/>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solidFill>
                  <a:schemeClr val="tx1"/>
                </a:solidFill>
                <a:latin typeface="+mn-ea"/>
                <a:cs typeface="微软雅黑" panose="020B0503020204020204" pitchFamily="34" charset="-122"/>
              </a:rPr>
              <a:t>华为鲲鹏</a:t>
            </a:r>
            <a:r>
              <a:rPr lang="en-US" altLang="zh-CN" sz="1200" dirty="0">
                <a:solidFill>
                  <a:schemeClr val="tx1"/>
                </a:solidFill>
                <a:latin typeface="+mn-ea"/>
                <a:cs typeface="微软雅黑" panose="020B0503020204020204" pitchFamily="34" charset="-122"/>
              </a:rPr>
              <a:t>920 </a:t>
            </a:r>
            <a:endParaRPr lang="en-US" altLang="zh-CN" sz="1200" dirty="0">
              <a:solidFill>
                <a:schemeClr val="tx1"/>
              </a:solidFill>
              <a:latin typeface="+mn-ea"/>
              <a:cs typeface="微软雅黑" panose="020B0503020204020204" pitchFamily="34" charset="-122"/>
            </a:endParaRPr>
          </a:p>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chemeClr val="tx1"/>
                </a:solidFill>
                <a:latin typeface="+mn-ea"/>
                <a:cs typeface="微软雅黑" panose="020B0503020204020204" pitchFamily="34" charset="-122"/>
              </a:rPr>
              <a:t>高性能</a:t>
            </a:r>
            <a:r>
              <a:rPr lang="en-US" altLang="zh-CN" sz="1200" dirty="0" smtClean="0">
                <a:solidFill>
                  <a:schemeClr val="tx1"/>
                </a:solidFill>
                <a:latin typeface="+mn-ea"/>
                <a:cs typeface="微软雅黑" panose="020B0503020204020204" pitchFamily="34" charset="-122"/>
              </a:rPr>
              <a:t>CPU</a:t>
            </a:r>
            <a:endParaRPr lang="zh-CN" altLang="en-US" sz="1200" dirty="0" smtClean="0">
              <a:solidFill>
                <a:schemeClr val="tx1"/>
              </a:solidFill>
              <a:latin typeface="+mn-ea"/>
            </a:endParaRPr>
          </a:p>
        </p:txBody>
      </p:sp>
      <p:sp>
        <p:nvSpPr>
          <p:cNvPr id="218" name="圆角矩形 181"/>
          <p:cNvSpPr/>
          <p:nvPr/>
        </p:nvSpPr>
        <p:spPr>
          <a:xfrm>
            <a:off x="3758968" y="5732654"/>
            <a:ext cx="797919"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noAutofit/>
          </a:bodyPr>
          <a:lstStyle/>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dirty="0">
                <a:solidFill>
                  <a:schemeClr val="tx1"/>
                </a:solidFill>
                <a:latin typeface="+mn-ea"/>
                <a:cs typeface="微软雅黑" panose="020B0503020204020204" pitchFamily="34" charset="-122"/>
              </a:rPr>
              <a:t>Hi181x </a:t>
            </a:r>
            <a:endParaRPr lang="en-US" altLang="zh-CN" sz="1200" dirty="0">
              <a:solidFill>
                <a:schemeClr val="tx1"/>
              </a:solidFill>
              <a:latin typeface="+mn-ea"/>
              <a:cs typeface="微软雅黑" panose="020B0503020204020204" pitchFamily="34" charset="-122"/>
            </a:endParaRPr>
          </a:p>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chemeClr val="tx1"/>
                </a:solidFill>
                <a:latin typeface="+mn-ea"/>
                <a:cs typeface="微软雅黑" panose="020B0503020204020204" pitchFamily="34" charset="-122"/>
              </a:rPr>
              <a:t>存储控制器</a:t>
            </a:r>
            <a:endParaRPr lang="zh-CN" altLang="en-US" sz="1200" dirty="0">
              <a:solidFill>
                <a:schemeClr val="tx1"/>
              </a:solidFill>
              <a:latin typeface="+mn-ea"/>
              <a:cs typeface="微软雅黑" panose="020B0503020204020204" pitchFamily="34" charset="-122"/>
            </a:endParaRPr>
          </a:p>
        </p:txBody>
      </p:sp>
      <p:sp>
        <p:nvSpPr>
          <p:cNvPr id="219" name="圆角矩形 182"/>
          <p:cNvSpPr/>
          <p:nvPr/>
        </p:nvSpPr>
        <p:spPr>
          <a:xfrm>
            <a:off x="4855915" y="5755286"/>
            <a:ext cx="797919"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noAutofit/>
          </a:bodyPr>
          <a:lstStyle/>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dirty="0">
                <a:solidFill>
                  <a:schemeClr val="tx1"/>
                </a:solidFill>
                <a:latin typeface="+mn-ea"/>
                <a:cs typeface="微软雅黑" panose="020B0503020204020204" pitchFamily="34" charset="-122"/>
              </a:rPr>
              <a:t>Hi182x </a:t>
            </a:r>
            <a:endParaRPr lang="en-US" altLang="zh-CN" sz="1200" dirty="0">
              <a:solidFill>
                <a:schemeClr val="tx1"/>
              </a:solidFill>
              <a:latin typeface="+mn-ea"/>
              <a:cs typeface="微软雅黑" panose="020B0503020204020204" pitchFamily="34" charset="-122"/>
            </a:endParaRPr>
          </a:p>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chemeClr val="tx1"/>
                </a:solidFill>
                <a:latin typeface="+mn-ea"/>
                <a:cs typeface="微软雅黑" panose="020B0503020204020204" pitchFamily="34" charset="-122"/>
              </a:rPr>
              <a:t>网络控制器</a:t>
            </a:r>
            <a:endParaRPr lang="zh-CN" altLang="en-US" sz="1200" dirty="0">
              <a:solidFill>
                <a:schemeClr val="tx1"/>
              </a:solidFill>
              <a:latin typeface="+mn-ea"/>
              <a:cs typeface="微软雅黑" panose="020B0503020204020204" pitchFamily="34" charset="-122"/>
            </a:endParaRPr>
          </a:p>
        </p:txBody>
      </p:sp>
      <p:sp>
        <p:nvSpPr>
          <p:cNvPr id="220" name="圆角矩形 183"/>
          <p:cNvSpPr/>
          <p:nvPr/>
        </p:nvSpPr>
        <p:spPr>
          <a:xfrm>
            <a:off x="6183095" y="5724138"/>
            <a:ext cx="797919"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noAutofit/>
          </a:bodyPr>
          <a:lstStyle/>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dirty="0">
                <a:solidFill>
                  <a:schemeClr val="tx1"/>
                </a:solidFill>
                <a:latin typeface="+mn-ea"/>
                <a:cs typeface="微软雅黑" panose="020B0503020204020204" pitchFamily="34" charset="-122"/>
              </a:rPr>
              <a:t>Hi171x </a:t>
            </a:r>
            <a:endParaRPr lang="en-US" altLang="zh-CN" sz="1200" dirty="0">
              <a:solidFill>
                <a:schemeClr val="tx1"/>
              </a:solidFill>
              <a:latin typeface="+mn-ea"/>
              <a:cs typeface="微软雅黑" panose="020B0503020204020204" pitchFamily="34" charset="-122"/>
            </a:endParaRPr>
          </a:p>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chemeClr val="tx1"/>
                </a:solidFill>
                <a:latin typeface="+mn-ea"/>
                <a:cs typeface="微软雅黑" panose="020B0503020204020204" pitchFamily="34" charset="-122"/>
              </a:rPr>
              <a:t>服务器管理</a:t>
            </a:r>
            <a:endParaRPr lang="zh-CN" altLang="en-US" sz="1200" dirty="0">
              <a:solidFill>
                <a:schemeClr val="tx1"/>
              </a:solidFill>
              <a:latin typeface="+mn-ea"/>
              <a:cs typeface="微软雅黑" panose="020B0503020204020204" pitchFamily="34" charset="-122"/>
            </a:endParaRPr>
          </a:p>
        </p:txBody>
      </p:sp>
      <p:sp>
        <p:nvSpPr>
          <p:cNvPr id="221" name="圆角矩形 184"/>
          <p:cNvSpPr/>
          <p:nvPr/>
        </p:nvSpPr>
        <p:spPr>
          <a:xfrm>
            <a:off x="7442488" y="5725712"/>
            <a:ext cx="906245" cy="280688"/>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noAutofit/>
          </a:bodyPr>
          <a:lstStyle/>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chemeClr val="tx1"/>
                </a:solidFill>
                <a:latin typeface="+mn-ea"/>
                <a:cs typeface="微软雅黑" panose="020B0503020204020204" pitchFamily="34" charset="-122"/>
              </a:rPr>
              <a:t>昇腾</a:t>
            </a:r>
            <a:r>
              <a:rPr lang="en-US" altLang="zh-CN" sz="1200" dirty="0">
                <a:solidFill>
                  <a:schemeClr val="tx1"/>
                </a:solidFill>
                <a:latin typeface="+mn-ea"/>
                <a:cs typeface="微软雅黑" panose="020B0503020204020204" pitchFamily="34" charset="-122"/>
              </a:rPr>
              <a:t>310/910</a:t>
            </a:r>
            <a:endParaRPr lang="en-US" altLang="zh-CN" sz="1200" dirty="0">
              <a:solidFill>
                <a:schemeClr val="tx1"/>
              </a:solidFill>
              <a:latin typeface="+mn-ea"/>
              <a:cs typeface="微软雅黑" panose="020B0503020204020204" pitchFamily="34" charset="-122"/>
            </a:endParaRPr>
          </a:p>
          <a:p>
            <a:pPr lvl="0" algn="ctr" defTabSz="685800">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chemeClr val="tx1"/>
                </a:solidFill>
                <a:latin typeface="+mn-ea"/>
                <a:cs typeface="微软雅黑" panose="020B0503020204020204" pitchFamily="34" charset="-122"/>
              </a:rPr>
              <a:t>高性能</a:t>
            </a:r>
            <a:r>
              <a:rPr lang="en-US" altLang="zh-CN" sz="1200" dirty="0">
                <a:solidFill>
                  <a:schemeClr val="tx1"/>
                </a:solidFill>
                <a:latin typeface="+mn-ea"/>
                <a:cs typeface="微软雅黑" panose="020B0503020204020204" pitchFamily="34" charset="-122"/>
              </a:rPr>
              <a:t>AI</a:t>
            </a:r>
            <a:endParaRPr lang="zh-CN" altLang="en-US" sz="1200" dirty="0">
              <a:solidFill>
                <a:schemeClr val="tx1"/>
              </a:solidFill>
              <a:latin typeface="+mn-ea"/>
              <a:cs typeface="微软雅黑" panose="020B0503020204020204" pitchFamily="34" charset="-122"/>
            </a:endParaRPr>
          </a:p>
        </p:txBody>
      </p:sp>
      <p:sp>
        <p:nvSpPr>
          <p:cNvPr id="222" name="圆角矩形 7"/>
          <p:cNvSpPr/>
          <p:nvPr/>
        </p:nvSpPr>
        <p:spPr>
          <a:xfrm>
            <a:off x="1519207" y="3985493"/>
            <a:ext cx="6790808" cy="1383624"/>
          </a:xfrm>
          <a:prstGeom prst="roundRect">
            <a:avLst>
              <a:gd name="adj" fmla="val 8184"/>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endParaRPr lang="zh-CN" altLang="en-US" sz="1200" b="1">
              <a:solidFill>
                <a:srgbClr val="1D1D1A"/>
              </a:solidFill>
              <a:latin typeface="+mn-ea"/>
            </a:endParaRPr>
          </a:p>
        </p:txBody>
      </p:sp>
      <p:pic>
        <p:nvPicPr>
          <p:cNvPr id="223" name="图片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03584" y="4712139"/>
            <a:ext cx="532057" cy="433914"/>
          </a:xfrm>
          <a:prstGeom prst="rect">
            <a:avLst/>
          </a:prstGeom>
        </p:spPr>
      </p:pic>
      <p:pic>
        <p:nvPicPr>
          <p:cNvPr id="224" name="图片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1014" y="4684593"/>
            <a:ext cx="546890" cy="446010"/>
          </a:xfrm>
          <a:prstGeom prst="rect">
            <a:avLst/>
          </a:prstGeom>
        </p:spPr>
      </p:pic>
      <p:pic>
        <p:nvPicPr>
          <p:cNvPr id="225" name="图片 1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3338" y="4075475"/>
            <a:ext cx="532057" cy="433914"/>
          </a:xfrm>
          <a:prstGeom prst="rect">
            <a:avLst/>
          </a:prstGeom>
        </p:spPr>
      </p:pic>
      <p:grpSp>
        <p:nvGrpSpPr>
          <p:cNvPr id="226" name="组合 13"/>
          <p:cNvGrpSpPr>
            <a:grpSpLocks noChangeAspect="1"/>
          </p:cNvGrpSpPr>
          <p:nvPr/>
        </p:nvGrpSpPr>
        <p:grpSpPr>
          <a:xfrm>
            <a:off x="3653495" y="4199897"/>
            <a:ext cx="392990" cy="215900"/>
            <a:chOff x="6524632" y="473075"/>
            <a:chExt cx="671514" cy="492125"/>
          </a:xfrm>
          <a:solidFill>
            <a:schemeClr val="bg2">
              <a:lumMod val="25000"/>
            </a:schemeClr>
          </a:solidFill>
        </p:grpSpPr>
        <p:sp>
          <p:nvSpPr>
            <p:cNvPr id="227" name="Oval 5"/>
            <p:cNvSpPr>
              <a:spLocks noChangeArrowheads="1"/>
            </p:cNvSpPr>
            <p:nvPr/>
          </p:nvSpPr>
          <p:spPr bwMode="auto">
            <a:xfrm>
              <a:off x="6951672" y="735013"/>
              <a:ext cx="46038" cy="46038"/>
            </a:xfrm>
            <a:prstGeom prst="ellipse">
              <a:avLst/>
            </a:prstGeom>
            <a:grpFill/>
            <a:ln w="9525">
              <a:noFill/>
              <a:round/>
            </a:ln>
          </p:spPr>
          <p:txBody>
            <a:bodyPr vert="horz" wrap="square" lIns="46506" tIns="23252" rIns="46506" bIns="23252" numCol="1" anchor="t" anchorCtr="0" compatLnSpc="1"/>
            <a:lstStyle/>
            <a:p>
              <a:pPr algn="ctr" defTabSz="493395" hangingPunct="0">
                <a:defRPr/>
              </a:pPr>
              <a:endParaRPr lang="en-US" sz="1200" kern="0">
                <a:solidFill>
                  <a:srgbClr val="1D1D1A"/>
                </a:solidFill>
                <a:latin typeface="+mn-ea"/>
                <a:ea typeface="+mn-ea"/>
                <a:sym typeface="Helvetica Neue"/>
              </a:endParaRPr>
            </a:p>
          </p:txBody>
        </p:sp>
        <p:sp>
          <p:nvSpPr>
            <p:cNvPr id="228" name="Freeform 6"/>
            <p:cNvSpPr/>
            <p:nvPr/>
          </p:nvSpPr>
          <p:spPr bwMode="auto">
            <a:xfrm>
              <a:off x="6692909" y="873125"/>
              <a:ext cx="323850" cy="1428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grpFill/>
            <a:ln w="9525">
              <a:noFill/>
              <a:round/>
            </a:ln>
          </p:spPr>
          <p:txBody>
            <a:bodyPr vert="horz" wrap="square" lIns="46506" tIns="23252" rIns="46506" bIns="23252" numCol="1" anchor="t" anchorCtr="0" compatLnSpc="1"/>
            <a:lstStyle/>
            <a:p>
              <a:pPr algn="ctr" defTabSz="493395" hangingPunct="0">
                <a:defRPr/>
              </a:pPr>
              <a:endParaRPr lang="en-US" sz="1200" kern="0">
                <a:solidFill>
                  <a:srgbClr val="1D1D1A"/>
                </a:solidFill>
                <a:latin typeface="+mn-ea"/>
                <a:ea typeface="+mn-ea"/>
                <a:sym typeface="Helvetica Neue"/>
              </a:endParaRPr>
            </a:p>
          </p:txBody>
        </p:sp>
        <p:sp>
          <p:nvSpPr>
            <p:cNvPr id="229" name="Freeform 7"/>
            <p:cNvSpPr>
              <a:spLocks noEditPoints="1"/>
            </p:cNvSpPr>
            <p:nvPr/>
          </p:nvSpPr>
          <p:spPr bwMode="auto">
            <a:xfrm>
              <a:off x="6678623" y="687388"/>
              <a:ext cx="365126" cy="139700"/>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grpFill/>
            <a:ln w="9525">
              <a:noFill/>
              <a:round/>
            </a:ln>
          </p:spPr>
          <p:txBody>
            <a:bodyPr vert="horz" wrap="square" lIns="46506" tIns="23252" rIns="46506" bIns="23252" numCol="1" anchor="t" anchorCtr="0" compatLnSpc="1"/>
            <a:lstStyle/>
            <a:p>
              <a:pPr algn="ctr" defTabSz="493395" hangingPunct="0">
                <a:defRPr/>
              </a:pPr>
              <a:endParaRPr lang="en-US" sz="1200" kern="0">
                <a:solidFill>
                  <a:srgbClr val="1D1D1A"/>
                </a:solidFill>
                <a:latin typeface="+mn-ea"/>
                <a:ea typeface="+mn-ea"/>
                <a:sym typeface="Helvetica Neue"/>
              </a:endParaRPr>
            </a:p>
          </p:txBody>
        </p:sp>
        <p:sp>
          <p:nvSpPr>
            <p:cNvPr id="230" name="Freeform 8"/>
            <p:cNvSpPr>
              <a:spLocks noEditPoints="1"/>
            </p:cNvSpPr>
            <p:nvPr/>
          </p:nvSpPr>
          <p:spPr bwMode="auto">
            <a:xfrm>
              <a:off x="6524632" y="473075"/>
              <a:ext cx="671514" cy="492125"/>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grpFill/>
            <a:ln w="9525">
              <a:noFill/>
              <a:round/>
            </a:ln>
          </p:spPr>
          <p:txBody>
            <a:bodyPr vert="horz" wrap="square" lIns="46506" tIns="23252" rIns="46506" bIns="23252" numCol="1" anchor="t" anchorCtr="0" compatLnSpc="1"/>
            <a:lstStyle/>
            <a:p>
              <a:pPr algn="ctr" defTabSz="493395" hangingPunct="0">
                <a:defRPr/>
              </a:pPr>
              <a:endParaRPr lang="en-US" sz="1200" kern="0">
                <a:solidFill>
                  <a:srgbClr val="1D1D1A"/>
                </a:solidFill>
                <a:latin typeface="+mn-ea"/>
                <a:ea typeface="+mn-ea"/>
                <a:sym typeface="Helvetica Neue"/>
              </a:endParaRPr>
            </a:p>
          </p:txBody>
        </p:sp>
      </p:grpSp>
      <p:sp>
        <p:nvSpPr>
          <p:cNvPr id="231" name="矩形 14"/>
          <p:cNvSpPr/>
          <p:nvPr/>
        </p:nvSpPr>
        <p:spPr>
          <a:xfrm>
            <a:off x="3411064" y="4515196"/>
            <a:ext cx="871819" cy="276999"/>
          </a:xfrm>
          <a:prstGeom prst="rect">
            <a:avLst/>
          </a:prstGeom>
        </p:spPr>
        <p:txBody>
          <a:bodyPr wrap="square">
            <a:spAutoFit/>
          </a:bodyPr>
          <a:lstStyle/>
          <a:p>
            <a:pPr algn="ctr" defTabSz="549275">
              <a:defRPr/>
            </a:pPr>
            <a:r>
              <a:rPr lang="zh-CN" altLang="en-US" sz="1200" kern="0" dirty="0">
                <a:solidFill>
                  <a:srgbClr val="1D1D1A"/>
                </a:solidFill>
                <a:latin typeface="+mn-ea"/>
                <a:ea typeface="+mn-ea"/>
              </a:rPr>
              <a:t>鲲鹏</a:t>
            </a:r>
            <a:r>
              <a:rPr lang="en-US" sz="1200" kern="0" dirty="0">
                <a:solidFill>
                  <a:srgbClr val="1D1D1A"/>
                </a:solidFill>
                <a:latin typeface="+mn-ea"/>
                <a:ea typeface="+mn-ea"/>
              </a:rPr>
              <a:t>ECS</a:t>
            </a:r>
            <a:endParaRPr lang="en-US" sz="1200" kern="0" dirty="0">
              <a:solidFill>
                <a:srgbClr val="1D1D1A"/>
              </a:solidFill>
              <a:latin typeface="+mn-ea"/>
              <a:ea typeface="+mn-ea"/>
            </a:endParaRPr>
          </a:p>
        </p:txBody>
      </p:sp>
      <p:sp>
        <p:nvSpPr>
          <p:cNvPr id="232" name="Freeform 27"/>
          <p:cNvSpPr>
            <a:spLocks noChangeAspect="1" noEditPoints="1"/>
          </p:cNvSpPr>
          <p:nvPr/>
        </p:nvSpPr>
        <p:spPr bwMode="auto">
          <a:xfrm flipH="1">
            <a:off x="2668697" y="4855154"/>
            <a:ext cx="253600" cy="209043"/>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chemeClr val="bg2">
              <a:lumMod val="25000"/>
            </a:schemeClr>
          </a:solidFill>
          <a:ln>
            <a:noFill/>
          </a:ln>
        </p:spPr>
        <p:txBody>
          <a:bodyPr vert="horz" wrap="square" lIns="54927" tIns="27462" rIns="54927" bIns="27462" numCol="1" anchor="t" anchorCtr="0" compatLnSpc="1"/>
          <a:lstStyle/>
          <a:p>
            <a:pPr defTabSz="549275">
              <a:defRPr/>
            </a:pPr>
            <a:endParaRPr lang="en-US" sz="1200" kern="0">
              <a:solidFill>
                <a:srgbClr val="1D1D1A"/>
              </a:solidFill>
              <a:latin typeface="+mn-ea"/>
              <a:ea typeface="+mn-ea"/>
            </a:endParaRPr>
          </a:p>
        </p:txBody>
      </p:sp>
      <p:sp>
        <p:nvSpPr>
          <p:cNvPr id="233" name="矩形 16"/>
          <p:cNvSpPr/>
          <p:nvPr/>
        </p:nvSpPr>
        <p:spPr>
          <a:xfrm>
            <a:off x="2373834" y="5101970"/>
            <a:ext cx="871819" cy="276999"/>
          </a:xfrm>
          <a:prstGeom prst="rect">
            <a:avLst/>
          </a:prstGeom>
        </p:spPr>
        <p:txBody>
          <a:bodyPr wrap="square">
            <a:spAutoFit/>
          </a:bodyPr>
          <a:lstStyle/>
          <a:p>
            <a:pPr algn="ctr" defTabSz="549275">
              <a:defRPr/>
            </a:pPr>
            <a:r>
              <a:rPr lang="zh-CN" altLang="en-US" sz="1200" kern="0" dirty="0">
                <a:solidFill>
                  <a:srgbClr val="1D1D1A"/>
                </a:solidFill>
                <a:latin typeface="+mn-ea"/>
                <a:ea typeface="+mn-ea"/>
              </a:rPr>
              <a:t>鲲鹏</a:t>
            </a:r>
            <a:r>
              <a:rPr lang="en-US" altLang="zh-CN" sz="1200" kern="0" dirty="0">
                <a:solidFill>
                  <a:srgbClr val="1D1D1A"/>
                </a:solidFill>
                <a:latin typeface="+mn-ea"/>
                <a:ea typeface="+mn-ea"/>
              </a:rPr>
              <a:t>CCE</a:t>
            </a:r>
            <a:endParaRPr lang="en-US" sz="1200" kern="0" dirty="0">
              <a:solidFill>
                <a:srgbClr val="1D1D1A"/>
              </a:solidFill>
              <a:latin typeface="+mn-ea"/>
              <a:ea typeface="+mn-ea"/>
            </a:endParaRPr>
          </a:p>
        </p:txBody>
      </p:sp>
      <p:grpSp>
        <p:nvGrpSpPr>
          <p:cNvPr id="234" name="组合 17"/>
          <p:cNvGrpSpPr>
            <a:grpSpLocks noChangeAspect="1"/>
          </p:cNvGrpSpPr>
          <p:nvPr/>
        </p:nvGrpSpPr>
        <p:grpSpPr>
          <a:xfrm>
            <a:off x="2622305" y="4247347"/>
            <a:ext cx="376361" cy="230629"/>
            <a:chOff x="5129568" y="883716"/>
            <a:chExt cx="671512" cy="492124"/>
          </a:xfrm>
          <a:solidFill>
            <a:schemeClr val="bg2">
              <a:lumMod val="25000"/>
            </a:schemeClr>
          </a:solidFill>
        </p:grpSpPr>
        <p:sp>
          <p:nvSpPr>
            <p:cNvPr id="235" name="Freeform 12"/>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w="9525">
              <a:noFill/>
              <a:round/>
            </a:ln>
          </p:spPr>
          <p:txBody>
            <a:bodyPr vert="horz" wrap="square" lIns="54927" tIns="27462" rIns="54927" bIns="27462" numCol="1" anchor="t" anchorCtr="0" compatLnSpc="1"/>
            <a:lstStyle/>
            <a:p>
              <a:pPr defTabSz="549275">
                <a:defRPr/>
              </a:pPr>
              <a:endParaRPr lang="en-US" sz="1200" kern="0" dirty="0">
                <a:solidFill>
                  <a:srgbClr val="1D1D1A"/>
                </a:solidFill>
                <a:latin typeface="+mn-ea"/>
                <a:ea typeface="+mn-ea"/>
              </a:endParaRPr>
            </a:p>
          </p:txBody>
        </p:sp>
        <p:sp>
          <p:nvSpPr>
            <p:cNvPr id="236" name="Freeform 13"/>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w="9525">
              <a:noFill/>
              <a:round/>
            </a:ln>
          </p:spPr>
          <p:txBody>
            <a:bodyPr vert="horz" wrap="square" lIns="54927" tIns="27462" rIns="54927" bIns="27462" numCol="1" anchor="t" anchorCtr="0" compatLnSpc="1"/>
            <a:lstStyle/>
            <a:p>
              <a:pPr defTabSz="549275">
                <a:defRPr/>
              </a:pPr>
              <a:endParaRPr lang="en-US" sz="1200" kern="0">
                <a:solidFill>
                  <a:srgbClr val="1D1D1A"/>
                </a:solidFill>
                <a:latin typeface="+mn-ea"/>
                <a:ea typeface="+mn-ea"/>
              </a:endParaRPr>
            </a:p>
          </p:txBody>
        </p:sp>
        <p:sp>
          <p:nvSpPr>
            <p:cNvPr id="237" name="Freeform 14"/>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w="9525">
              <a:noFill/>
              <a:round/>
            </a:ln>
          </p:spPr>
          <p:txBody>
            <a:bodyPr vert="horz" wrap="square" lIns="54927" tIns="27462" rIns="54927" bIns="27462" numCol="1" anchor="t" anchorCtr="0" compatLnSpc="1"/>
            <a:lstStyle/>
            <a:p>
              <a:pPr defTabSz="549275">
                <a:defRPr/>
              </a:pPr>
              <a:endParaRPr lang="en-US" sz="1200" kern="0">
                <a:solidFill>
                  <a:srgbClr val="1D1D1A"/>
                </a:solidFill>
                <a:latin typeface="+mn-ea"/>
                <a:ea typeface="+mn-ea"/>
              </a:endParaRPr>
            </a:p>
          </p:txBody>
        </p:sp>
        <p:sp>
          <p:nvSpPr>
            <p:cNvPr id="238" name="Freeform 15"/>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w="9525">
              <a:noFill/>
              <a:round/>
            </a:ln>
          </p:spPr>
          <p:txBody>
            <a:bodyPr vert="horz" wrap="square" lIns="54927" tIns="27462" rIns="54927" bIns="27462" numCol="1" anchor="t" anchorCtr="0" compatLnSpc="1"/>
            <a:lstStyle/>
            <a:p>
              <a:pPr defTabSz="549275">
                <a:defRPr/>
              </a:pPr>
              <a:endParaRPr lang="en-US" sz="1200" kern="0">
                <a:solidFill>
                  <a:srgbClr val="1D1D1A"/>
                </a:solidFill>
                <a:latin typeface="+mn-ea"/>
                <a:ea typeface="+mn-ea"/>
              </a:endParaRPr>
            </a:p>
          </p:txBody>
        </p:sp>
        <p:sp>
          <p:nvSpPr>
            <p:cNvPr id="239" name="Freeform 16"/>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w="9525">
              <a:noFill/>
              <a:round/>
            </a:ln>
          </p:spPr>
          <p:txBody>
            <a:bodyPr vert="horz" wrap="square" lIns="54927" tIns="27462" rIns="54927" bIns="27462" numCol="1" anchor="t" anchorCtr="0" compatLnSpc="1"/>
            <a:lstStyle/>
            <a:p>
              <a:pPr defTabSz="549275">
                <a:defRPr/>
              </a:pPr>
              <a:endParaRPr lang="en-US" sz="1200" kern="0">
                <a:solidFill>
                  <a:srgbClr val="1D1D1A"/>
                </a:solidFill>
                <a:latin typeface="+mn-ea"/>
                <a:ea typeface="+mn-ea"/>
              </a:endParaRPr>
            </a:p>
          </p:txBody>
        </p:sp>
      </p:grpSp>
      <p:sp>
        <p:nvSpPr>
          <p:cNvPr id="240" name="矩形 18"/>
          <p:cNvSpPr/>
          <p:nvPr/>
        </p:nvSpPr>
        <p:spPr>
          <a:xfrm>
            <a:off x="2405192" y="4529514"/>
            <a:ext cx="871819" cy="276999"/>
          </a:xfrm>
          <a:prstGeom prst="rect">
            <a:avLst/>
          </a:prstGeom>
        </p:spPr>
        <p:txBody>
          <a:bodyPr wrap="square">
            <a:spAutoFit/>
          </a:bodyPr>
          <a:lstStyle/>
          <a:p>
            <a:pPr algn="ctr" defTabSz="549275">
              <a:defRPr/>
            </a:pPr>
            <a:r>
              <a:rPr lang="zh-CN" altLang="en-US" sz="1200" kern="0" dirty="0" smtClean="0">
                <a:solidFill>
                  <a:srgbClr val="1D1D1A"/>
                </a:solidFill>
                <a:latin typeface="+mn-ea"/>
                <a:ea typeface="+mn-ea"/>
              </a:rPr>
              <a:t>鲲鹏</a:t>
            </a:r>
            <a:r>
              <a:rPr lang="en-US" altLang="zh-CN" sz="1200" kern="0" dirty="0">
                <a:solidFill>
                  <a:srgbClr val="1D1D1A"/>
                </a:solidFill>
                <a:latin typeface="+mn-ea"/>
                <a:ea typeface="+mn-ea"/>
              </a:rPr>
              <a:t>BMS</a:t>
            </a:r>
            <a:endParaRPr lang="en-US" sz="1200" kern="0" dirty="0">
              <a:solidFill>
                <a:srgbClr val="1D1D1A"/>
              </a:solidFill>
              <a:latin typeface="+mn-ea"/>
              <a:ea typeface="+mn-ea"/>
            </a:endParaRPr>
          </a:p>
        </p:txBody>
      </p:sp>
      <p:sp>
        <p:nvSpPr>
          <p:cNvPr id="241" name="文本框 19"/>
          <p:cNvSpPr txBox="1"/>
          <p:nvPr/>
        </p:nvSpPr>
        <p:spPr>
          <a:xfrm>
            <a:off x="3445320" y="5100539"/>
            <a:ext cx="787071" cy="276999"/>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1800" b="1" i="0" u="none" strike="noStrike" kern="0" cap="none" spc="0" normalizeH="0" baseline="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defRPr>
            </a:lvl1pPr>
          </a:lstStyle>
          <a:p>
            <a:r>
              <a:rPr lang="zh-CN" altLang="en-US" sz="1200" b="0" dirty="0">
                <a:solidFill>
                  <a:srgbClr val="1D1D1A"/>
                </a:solidFill>
                <a:effectLst/>
                <a:latin typeface="+mn-ea"/>
                <a:ea typeface="+mn-ea"/>
              </a:rPr>
              <a:t>鲲鹏</a:t>
            </a:r>
            <a:r>
              <a:rPr lang="en-US" altLang="zh-CN" sz="1200" b="0" dirty="0">
                <a:solidFill>
                  <a:srgbClr val="1D1D1A"/>
                </a:solidFill>
                <a:effectLst/>
                <a:latin typeface="+mn-ea"/>
                <a:ea typeface="+mn-ea"/>
              </a:rPr>
              <a:t>CCI</a:t>
            </a:r>
            <a:endParaRPr lang="en-US" sz="1200" b="0" dirty="0">
              <a:solidFill>
                <a:srgbClr val="1D1D1A"/>
              </a:solidFill>
              <a:effectLst/>
              <a:latin typeface="+mn-ea"/>
              <a:ea typeface="+mn-ea"/>
            </a:endParaRPr>
          </a:p>
        </p:txBody>
      </p:sp>
      <p:sp>
        <p:nvSpPr>
          <p:cNvPr id="242" name="Freeform 17"/>
          <p:cNvSpPr>
            <a:spLocks noEditPoints="1"/>
          </p:cNvSpPr>
          <p:nvPr/>
        </p:nvSpPr>
        <p:spPr bwMode="auto">
          <a:xfrm>
            <a:off x="3691617" y="4764851"/>
            <a:ext cx="301472" cy="245862"/>
          </a:xfrm>
          <a:custGeom>
            <a:avLst/>
            <a:gdLst>
              <a:gd name="T0" fmla="*/ 152 w 168"/>
              <a:gd name="T1" fmla="*/ 80 h 176"/>
              <a:gd name="T2" fmla="*/ 142 w 168"/>
              <a:gd name="T3" fmla="*/ 137 h 176"/>
              <a:gd name="T4" fmla="*/ 70 w 168"/>
              <a:gd name="T5" fmla="*/ 166 h 176"/>
              <a:gd name="T6" fmla="*/ 8 w 168"/>
              <a:gd name="T7" fmla="*/ 120 h 176"/>
              <a:gd name="T8" fmla="*/ 18 w 168"/>
              <a:gd name="T9" fmla="*/ 47 h 176"/>
              <a:gd name="T10" fmla="*/ 90 w 168"/>
              <a:gd name="T11" fmla="*/ 18 h 176"/>
              <a:gd name="T12" fmla="*/ 94 w 168"/>
              <a:gd name="T13" fmla="*/ 11 h 176"/>
              <a:gd name="T14" fmla="*/ 14 w 168"/>
              <a:gd name="T15" fmla="*/ 40 h 176"/>
              <a:gd name="T16" fmla="*/ 0 w 168"/>
              <a:gd name="T17" fmla="*/ 120 h 176"/>
              <a:gd name="T18" fmla="*/ 66 w 168"/>
              <a:gd name="T19" fmla="*/ 173 h 176"/>
              <a:gd name="T20" fmla="*/ 94 w 168"/>
              <a:gd name="T21" fmla="*/ 173 h 176"/>
              <a:gd name="T22" fmla="*/ 160 w 168"/>
              <a:gd name="T23" fmla="*/ 120 h 176"/>
              <a:gd name="T24" fmla="*/ 156 w 168"/>
              <a:gd name="T25" fmla="*/ 76 h 176"/>
              <a:gd name="T26" fmla="*/ 160 w 168"/>
              <a:gd name="T27" fmla="*/ 26 h 176"/>
              <a:gd name="T28" fmla="*/ 149 w 168"/>
              <a:gd name="T29" fmla="*/ 34 h 176"/>
              <a:gd name="T30" fmla="*/ 157 w 168"/>
              <a:gd name="T31" fmla="*/ 45 h 176"/>
              <a:gd name="T32" fmla="*/ 160 w 168"/>
              <a:gd name="T33" fmla="*/ 45 h 176"/>
              <a:gd name="T34" fmla="*/ 168 w 168"/>
              <a:gd name="T35" fmla="*/ 34 h 176"/>
              <a:gd name="T36" fmla="*/ 112 w 168"/>
              <a:gd name="T37" fmla="*/ 49 h 176"/>
              <a:gd name="T38" fmla="*/ 118 w 168"/>
              <a:gd name="T39" fmla="*/ 44 h 176"/>
              <a:gd name="T40" fmla="*/ 121 w 168"/>
              <a:gd name="T41" fmla="*/ 58 h 176"/>
              <a:gd name="T42" fmla="*/ 126 w 168"/>
              <a:gd name="T43" fmla="*/ 65 h 176"/>
              <a:gd name="T44" fmla="*/ 81 w 168"/>
              <a:gd name="T45" fmla="*/ 52 h 176"/>
              <a:gd name="T46" fmla="*/ 45 w 168"/>
              <a:gd name="T47" fmla="*/ 72 h 176"/>
              <a:gd name="T48" fmla="*/ 44 w 168"/>
              <a:gd name="T49" fmla="*/ 111 h 176"/>
              <a:gd name="T50" fmla="*/ 79 w 168"/>
              <a:gd name="T51" fmla="*/ 132 h 176"/>
              <a:gd name="T52" fmla="*/ 80 w 168"/>
              <a:gd name="T53" fmla="*/ 132 h 176"/>
              <a:gd name="T54" fmla="*/ 116 w 168"/>
              <a:gd name="T55" fmla="*/ 111 h 176"/>
              <a:gd name="T56" fmla="*/ 128 w 168"/>
              <a:gd name="T57" fmla="*/ 68 h 176"/>
              <a:gd name="T58" fmla="*/ 134 w 168"/>
              <a:gd name="T59" fmla="*/ 72 h 176"/>
              <a:gd name="T60" fmla="*/ 146 w 168"/>
              <a:gd name="T61" fmla="*/ 60 h 176"/>
              <a:gd name="T62" fmla="*/ 135 w 168"/>
              <a:gd name="T63" fmla="*/ 46 h 176"/>
              <a:gd name="T64" fmla="*/ 129 w 168"/>
              <a:gd name="T65" fmla="*/ 50 h 176"/>
              <a:gd name="T66" fmla="*/ 124 w 168"/>
              <a:gd name="T67" fmla="*/ 37 h 176"/>
              <a:gd name="T68" fmla="*/ 124 w 168"/>
              <a:gd name="T69" fmla="*/ 34 h 176"/>
              <a:gd name="T70" fmla="*/ 128 w 168"/>
              <a:gd name="T71" fmla="*/ 22 h 176"/>
              <a:gd name="T72" fmla="*/ 134 w 168"/>
              <a:gd name="T73" fmla="*/ 27 h 176"/>
              <a:gd name="T74" fmla="*/ 147 w 168"/>
              <a:gd name="T75" fmla="*/ 15 h 176"/>
              <a:gd name="T76" fmla="*/ 136 w 168"/>
              <a:gd name="T77" fmla="*/ 1 h 176"/>
              <a:gd name="T78" fmla="*/ 121 w 168"/>
              <a:gd name="T79" fmla="*/ 12 h 176"/>
              <a:gd name="T80" fmla="*/ 126 w 168"/>
              <a:gd name="T81" fmla="*/ 19 h 176"/>
              <a:gd name="T82" fmla="*/ 113 w 168"/>
              <a:gd name="T83" fmla="*/ 23 h 176"/>
              <a:gd name="T84" fmla="*/ 99 w 168"/>
              <a:gd name="T85" fmla="*/ 34 h 176"/>
              <a:gd name="T86" fmla="*/ 110 w 168"/>
              <a:gd name="T87" fmla="*/ 49 h 176"/>
              <a:gd name="T88" fmla="*/ 48 w 168"/>
              <a:gd name="T89" fmla="*/ 110 h 176"/>
              <a:gd name="T90" fmla="*/ 78 w 168"/>
              <a:gd name="T91" fmla="*/ 94 h 176"/>
              <a:gd name="T92" fmla="*/ 80 w 168"/>
              <a:gd name="T93" fmla="*/ 90 h 176"/>
              <a:gd name="T94" fmla="*/ 80 w 168"/>
              <a:gd name="T95" fmla="*/ 56 h 176"/>
              <a:gd name="T96" fmla="*/ 80 w 168"/>
              <a:gd name="T97" fmla="*/ 90 h 176"/>
              <a:gd name="T98" fmla="*/ 82 w 168"/>
              <a:gd name="T99" fmla="*/ 127 h 176"/>
              <a:gd name="T100" fmla="*/ 112 w 168"/>
              <a:gd name="T101" fmla="*/ 77 h 176"/>
              <a:gd name="T102" fmla="*/ 134 w 168"/>
              <a:gd name="T103" fmla="*/ 50 h 176"/>
              <a:gd name="T104" fmla="*/ 134 w 168"/>
              <a:gd name="T105" fmla="*/ 67 h 176"/>
              <a:gd name="T106" fmla="*/ 134 w 168"/>
              <a:gd name="T107" fmla="*/ 50 h 176"/>
              <a:gd name="T108" fmla="*/ 142 w 168"/>
              <a:gd name="T109" fmla="*/ 13 h 176"/>
              <a:gd name="T110" fmla="*/ 128 w 168"/>
              <a:gd name="T111" fmla="*/ 16 h 176"/>
              <a:gd name="T112" fmla="*/ 134 w 168"/>
              <a:gd name="T113" fmla="*/ 5 h 176"/>
              <a:gd name="T114" fmla="*/ 120 w 168"/>
              <a:gd name="T115" fmla="*/ 36 h 176"/>
              <a:gd name="T116" fmla="*/ 103 w 168"/>
              <a:gd name="T117"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176">
                <a:moveTo>
                  <a:pt x="156" y="76"/>
                </a:moveTo>
                <a:cubicBezTo>
                  <a:pt x="154" y="76"/>
                  <a:pt x="152" y="78"/>
                  <a:pt x="152" y="80"/>
                </a:cubicBezTo>
                <a:cubicBezTo>
                  <a:pt x="152" y="120"/>
                  <a:pt x="152" y="120"/>
                  <a:pt x="152" y="120"/>
                </a:cubicBezTo>
                <a:cubicBezTo>
                  <a:pt x="152" y="126"/>
                  <a:pt x="147" y="134"/>
                  <a:pt x="142" y="137"/>
                </a:cubicBezTo>
                <a:cubicBezTo>
                  <a:pt x="90" y="166"/>
                  <a:pt x="90" y="166"/>
                  <a:pt x="90" y="166"/>
                </a:cubicBezTo>
                <a:cubicBezTo>
                  <a:pt x="85" y="169"/>
                  <a:pt x="75" y="169"/>
                  <a:pt x="70" y="166"/>
                </a:cubicBezTo>
                <a:cubicBezTo>
                  <a:pt x="18" y="137"/>
                  <a:pt x="18" y="137"/>
                  <a:pt x="18" y="137"/>
                </a:cubicBezTo>
                <a:cubicBezTo>
                  <a:pt x="13" y="134"/>
                  <a:pt x="8" y="126"/>
                  <a:pt x="8" y="120"/>
                </a:cubicBezTo>
                <a:cubicBezTo>
                  <a:pt x="8" y="64"/>
                  <a:pt x="8" y="64"/>
                  <a:pt x="8" y="64"/>
                </a:cubicBezTo>
                <a:cubicBezTo>
                  <a:pt x="8" y="58"/>
                  <a:pt x="13" y="50"/>
                  <a:pt x="18" y="47"/>
                </a:cubicBezTo>
                <a:cubicBezTo>
                  <a:pt x="70" y="18"/>
                  <a:pt x="70" y="18"/>
                  <a:pt x="70" y="18"/>
                </a:cubicBezTo>
                <a:cubicBezTo>
                  <a:pt x="75" y="15"/>
                  <a:pt x="85" y="15"/>
                  <a:pt x="90" y="18"/>
                </a:cubicBezTo>
                <a:cubicBezTo>
                  <a:pt x="92" y="20"/>
                  <a:pt x="95" y="19"/>
                  <a:pt x="96" y="17"/>
                </a:cubicBezTo>
                <a:cubicBezTo>
                  <a:pt x="97" y="15"/>
                  <a:pt x="96" y="12"/>
                  <a:pt x="94" y="11"/>
                </a:cubicBezTo>
                <a:cubicBezTo>
                  <a:pt x="86" y="7"/>
                  <a:pt x="74" y="7"/>
                  <a:pt x="66" y="11"/>
                </a:cubicBezTo>
                <a:cubicBezTo>
                  <a:pt x="14" y="40"/>
                  <a:pt x="14" y="40"/>
                  <a:pt x="14" y="40"/>
                </a:cubicBezTo>
                <a:cubicBezTo>
                  <a:pt x="6" y="44"/>
                  <a:pt x="0" y="54"/>
                  <a:pt x="0" y="64"/>
                </a:cubicBezTo>
                <a:cubicBezTo>
                  <a:pt x="0" y="120"/>
                  <a:pt x="0" y="120"/>
                  <a:pt x="0" y="120"/>
                </a:cubicBezTo>
                <a:cubicBezTo>
                  <a:pt x="0" y="130"/>
                  <a:pt x="6" y="140"/>
                  <a:pt x="14" y="144"/>
                </a:cubicBezTo>
                <a:cubicBezTo>
                  <a:pt x="66" y="173"/>
                  <a:pt x="66" y="173"/>
                  <a:pt x="66" y="173"/>
                </a:cubicBezTo>
                <a:cubicBezTo>
                  <a:pt x="70" y="175"/>
                  <a:pt x="75" y="176"/>
                  <a:pt x="80" y="176"/>
                </a:cubicBezTo>
                <a:cubicBezTo>
                  <a:pt x="85" y="176"/>
                  <a:pt x="90" y="175"/>
                  <a:pt x="94" y="173"/>
                </a:cubicBezTo>
                <a:cubicBezTo>
                  <a:pt x="146" y="144"/>
                  <a:pt x="146" y="144"/>
                  <a:pt x="146" y="144"/>
                </a:cubicBezTo>
                <a:cubicBezTo>
                  <a:pt x="154" y="140"/>
                  <a:pt x="160" y="130"/>
                  <a:pt x="160" y="120"/>
                </a:cubicBezTo>
                <a:cubicBezTo>
                  <a:pt x="160" y="80"/>
                  <a:pt x="160" y="80"/>
                  <a:pt x="160" y="80"/>
                </a:cubicBezTo>
                <a:cubicBezTo>
                  <a:pt x="160" y="78"/>
                  <a:pt x="158" y="76"/>
                  <a:pt x="156" y="76"/>
                </a:cubicBezTo>
                <a:close/>
                <a:moveTo>
                  <a:pt x="168" y="34"/>
                </a:moveTo>
                <a:cubicBezTo>
                  <a:pt x="160" y="26"/>
                  <a:pt x="160" y="26"/>
                  <a:pt x="160" y="26"/>
                </a:cubicBezTo>
                <a:cubicBezTo>
                  <a:pt x="159" y="26"/>
                  <a:pt x="158" y="26"/>
                  <a:pt x="157" y="26"/>
                </a:cubicBezTo>
                <a:cubicBezTo>
                  <a:pt x="149" y="34"/>
                  <a:pt x="149" y="34"/>
                  <a:pt x="149" y="34"/>
                </a:cubicBezTo>
                <a:cubicBezTo>
                  <a:pt x="148" y="35"/>
                  <a:pt x="148" y="36"/>
                  <a:pt x="149" y="37"/>
                </a:cubicBezTo>
                <a:cubicBezTo>
                  <a:pt x="157" y="45"/>
                  <a:pt x="157" y="45"/>
                  <a:pt x="157" y="45"/>
                </a:cubicBezTo>
                <a:cubicBezTo>
                  <a:pt x="157" y="46"/>
                  <a:pt x="158" y="46"/>
                  <a:pt x="158" y="46"/>
                </a:cubicBezTo>
                <a:cubicBezTo>
                  <a:pt x="159" y="46"/>
                  <a:pt x="160" y="46"/>
                  <a:pt x="160" y="45"/>
                </a:cubicBezTo>
                <a:cubicBezTo>
                  <a:pt x="168" y="37"/>
                  <a:pt x="168" y="37"/>
                  <a:pt x="168" y="37"/>
                </a:cubicBezTo>
                <a:cubicBezTo>
                  <a:pt x="168" y="37"/>
                  <a:pt x="168" y="35"/>
                  <a:pt x="168" y="34"/>
                </a:cubicBezTo>
                <a:close/>
                <a:moveTo>
                  <a:pt x="110" y="49"/>
                </a:moveTo>
                <a:cubicBezTo>
                  <a:pt x="110" y="49"/>
                  <a:pt x="111" y="49"/>
                  <a:pt x="112" y="49"/>
                </a:cubicBezTo>
                <a:cubicBezTo>
                  <a:pt x="112" y="49"/>
                  <a:pt x="113" y="49"/>
                  <a:pt x="113" y="49"/>
                </a:cubicBezTo>
                <a:cubicBezTo>
                  <a:pt x="118" y="44"/>
                  <a:pt x="118" y="44"/>
                  <a:pt x="118" y="44"/>
                </a:cubicBezTo>
                <a:cubicBezTo>
                  <a:pt x="126" y="53"/>
                  <a:pt x="126" y="53"/>
                  <a:pt x="126" y="53"/>
                </a:cubicBezTo>
                <a:cubicBezTo>
                  <a:pt x="121" y="58"/>
                  <a:pt x="121" y="58"/>
                  <a:pt x="121" y="58"/>
                </a:cubicBezTo>
                <a:cubicBezTo>
                  <a:pt x="120" y="58"/>
                  <a:pt x="120" y="60"/>
                  <a:pt x="121" y="60"/>
                </a:cubicBezTo>
                <a:cubicBezTo>
                  <a:pt x="126" y="65"/>
                  <a:pt x="126" y="65"/>
                  <a:pt x="126" y="65"/>
                </a:cubicBezTo>
                <a:cubicBezTo>
                  <a:pt x="114" y="71"/>
                  <a:pt x="114" y="71"/>
                  <a:pt x="114" y="71"/>
                </a:cubicBezTo>
                <a:cubicBezTo>
                  <a:pt x="81" y="52"/>
                  <a:pt x="81" y="52"/>
                  <a:pt x="81" y="52"/>
                </a:cubicBezTo>
                <a:cubicBezTo>
                  <a:pt x="80" y="52"/>
                  <a:pt x="80" y="52"/>
                  <a:pt x="79" y="52"/>
                </a:cubicBezTo>
                <a:cubicBezTo>
                  <a:pt x="45" y="72"/>
                  <a:pt x="45" y="72"/>
                  <a:pt x="45" y="72"/>
                </a:cubicBezTo>
                <a:cubicBezTo>
                  <a:pt x="44" y="72"/>
                  <a:pt x="44" y="73"/>
                  <a:pt x="44" y="73"/>
                </a:cubicBezTo>
                <a:cubicBezTo>
                  <a:pt x="44" y="111"/>
                  <a:pt x="44" y="111"/>
                  <a:pt x="44" y="111"/>
                </a:cubicBezTo>
                <a:cubicBezTo>
                  <a:pt x="44" y="112"/>
                  <a:pt x="44" y="112"/>
                  <a:pt x="45" y="113"/>
                </a:cubicBezTo>
                <a:cubicBezTo>
                  <a:pt x="79" y="132"/>
                  <a:pt x="79" y="132"/>
                  <a:pt x="79" y="132"/>
                </a:cubicBezTo>
                <a:cubicBezTo>
                  <a:pt x="79" y="132"/>
                  <a:pt x="80" y="132"/>
                  <a:pt x="80" y="132"/>
                </a:cubicBezTo>
                <a:cubicBezTo>
                  <a:pt x="80" y="132"/>
                  <a:pt x="80" y="132"/>
                  <a:pt x="80" y="132"/>
                </a:cubicBezTo>
                <a:cubicBezTo>
                  <a:pt x="114" y="113"/>
                  <a:pt x="114" y="113"/>
                  <a:pt x="114" y="113"/>
                </a:cubicBezTo>
                <a:cubicBezTo>
                  <a:pt x="115" y="112"/>
                  <a:pt x="116" y="112"/>
                  <a:pt x="116" y="111"/>
                </a:cubicBezTo>
                <a:cubicBezTo>
                  <a:pt x="116" y="74"/>
                  <a:pt x="116" y="74"/>
                  <a:pt x="116" y="74"/>
                </a:cubicBezTo>
                <a:cubicBezTo>
                  <a:pt x="128" y="68"/>
                  <a:pt x="128" y="68"/>
                  <a:pt x="128" y="68"/>
                </a:cubicBezTo>
                <a:cubicBezTo>
                  <a:pt x="132" y="72"/>
                  <a:pt x="132" y="72"/>
                  <a:pt x="132" y="72"/>
                </a:cubicBezTo>
                <a:cubicBezTo>
                  <a:pt x="132" y="72"/>
                  <a:pt x="133" y="72"/>
                  <a:pt x="134" y="72"/>
                </a:cubicBezTo>
                <a:cubicBezTo>
                  <a:pt x="134" y="72"/>
                  <a:pt x="135" y="72"/>
                  <a:pt x="135" y="72"/>
                </a:cubicBezTo>
                <a:cubicBezTo>
                  <a:pt x="146" y="60"/>
                  <a:pt x="146" y="60"/>
                  <a:pt x="146" y="60"/>
                </a:cubicBezTo>
                <a:cubicBezTo>
                  <a:pt x="147" y="60"/>
                  <a:pt x="147" y="58"/>
                  <a:pt x="146" y="58"/>
                </a:cubicBezTo>
                <a:cubicBezTo>
                  <a:pt x="135" y="46"/>
                  <a:pt x="135" y="46"/>
                  <a:pt x="135" y="46"/>
                </a:cubicBezTo>
                <a:cubicBezTo>
                  <a:pt x="134" y="46"/>
                  <a:pt x="133" y="46"/>
                  <a:pt x="132" y="46"/>
                </a:cubicBezTo>
                <a:cubicBezTo>
                  <a:pt x="129" y="50"/>
                  <a:pt x="129" y="50"/>
                  <a:pt x="129" y="50"/>
                </a:cubicBezTo>
                <a:cubicBezTo>
                  <a:pt x="120" y="42"/>
                  <a:pt x="120" y="42"/>
                  <a:pt x="120" y="42"/>
                </a:cubicBezTo>
                <a:cubicBezTo>
                  <a:pt x="124" y="37"/>
                  <a:pt x="124" y="37"/>
                  <a:pt x="124" y="37"/>
                </a:cubicBezTo>
                <a:cubicBezTo>
                  <a:pt x="125" y="37"/>
                  <a:pt x="125" y="36"/>
                  <a:pt x="125" y="36"/>
                </a:cubicBezTo>
                <a:cubicBezTo>
                  <a:pt x="125" y="35"/>
                  <a:pt x="124" y="34"/>
                  <a:pt x="124" y="34"/>
                </a:cubicBezTo>
                <a:cubicBezTo>
                  <a:pt x="120" y="30"/>
                  <a:pt x="120" y="30"/>
                  <a:pt x="120" y="30"/>
                </a:cubicBezTo>
                <a:cubicBezTo>
                  <a:pt x="128" y="22"/>
                  <a:pt x="128" y="22"/>
                  <a:pt x="128" y="22"/>
                </a:cubicBezTo>
                <a:cubicBezTo>
                  <a:pt x="133" y="26"/>
                  <a:pt x="133" y="26"/>
                  <a:pt x="133" y="26"/>
                </a:cubicBezTo>
                <a:cubicBezTo>
                  <a:pt x="133" y="27"/>
                  <a:pt x="134" y="27"/>
                  <a:pt x="134" y="27"/>
                </a:cubicBezTo>
                <a:cubicBezTo>
                  <a:pt x="135" y="27"/>
                  <a:pt x="136" y="26"/>
                  <a:pt x="136" y="26"/>
                </a:cubicBezTo>
                <a:cubicBezTo>
                  <a:pt x="147" y="15"/>
                  <a:pt x="147" y="15"/>
                  <a:pt x="147" y="15"/>
                </a:cubicBezTo>
                <a:cubicBezTo>
                  <a:pt x="148" y="14"/>
                  <a:pt x="148" y="13"/>
                  <a:pt x="147" y="12"/>
                </a:cubicBezTo>
                <a:cubicBezTo>
                  <a:pt x="136" y="1"/>
                  <a:pt x="136" y="1"/>
                  <a:pt x="136" y="1"/>
                </a:cubicBezTo>
                <a:cubicBezTo>
                  <a:pt x="135" y="0"/>
                  <a:pt x="134" y="0"/>
                  <a:pt x="133" y="1"/>
                </a:cubicBezTo>
                <a:cubicBezTo>
                  <a:pt x="121" y="12"/>
                  <a:pt x="121" y="12"/>
                  <a:pt x="121" y="12"/>
                </a:cubicBezTo>
                <a:cubicBezTo>
                  <a:pt x="120" y="13"/>
                  <a:pt x="120" y="14"/>
                  <a:pt x="121" y="15"/>
                </a:cubicBezTo>
                <a:cubicBezTo>
                  <a:pt x="126" y="19"/>
                  <a:pt x="126" y="19"/>
                  <a:pt x="126" y="19"/>
                </a:cubicBezTo>
                <a:cubicBezTo>
                  <a:pt x="118" y="27"/>
                  <a:pt x="118" y="27"/>
                  <a:pt x="118" y="27"/>
                </a:cubicBezTo>
                <a:cubicBezTo>
                  <a:pt x="113" y="23"/>
                  <a:pt x="113" y="23"/>
                  <a:pt x="113" y="23"/>
                </a:cubicBezTo>
                <a:cubicBezTo>
                  <a:pt x="112" y="22"/>
                  <a:pt x="111" y="22"/>
                  <a:pt x="110" y="23"/>
                </a:cubicBezTo>
                <a:cubicBezTo>
                  <a:pt x="99" y="34"/>
                  <a:pt x="99" y="34"/>
                  <a:pt x="99" y="34"/>
                </a:cubicBezTo>
                <a:cubicBezTo>
                  <a:pt x="98" y="35"/>
                  <a:pt x="98" y="36"/>
                  <a:pt x="99" y="37"/>
                </a:cubicBezTo>
                <a:lnTo>
                  <a:pt x="110" y="49"/>
                </a:lnTo>
                <a:close/>
                <a:moveTo>
                  <a:pt x="78" y="126"/>
                </a:moveTo>
                <a:cubicBezTo>
                  <a:pt x="48" y="110"/>
                  <a:pt x="48" y="110"/>
                  <a:pt x="48" y="110"/>
                </a:cubicBezTo>
                <a:cubicBezTo>
                  <a:pt x="48" y="77"/>
                  <a:pt x="48" y="77"/>
                  <a:pt x="48" y="77"/>
                </a:cubicBezTo>
                <a:cubicBezTo>
                  <a:pt x="78" y="94"/>
                  <a:pt x="78" y="94"/>
                  <a:pt x="78" y="94"/>
                </a:cubicBezTo>
                <a:lnTo>
                  <a:pt x="78" y="126"/>
                </a:lnTo>
                <a:close/>
                <a:moveTo>
                  <a:pt x="80" y="90"/>
                </a:moveTo>
                <a:cubicBezTo>
                  <a:pt x="50" y="73"/>
                  <a:pt x="50" y="73"/>
                  <a:pt x="50" y="73"/>
                </a:cubicBezTo>
                <a:cubicBezTo>
                  <a:pt x="80" y="56"/>
                  <a:pt x="80" y="56"/>
                  <a:pt x="80" y="56"/>
                </a:cubicBezTo>
                <a:cubicBezTo>
                  <a:pt x="110" y="73"/>
                  <a:pt x="110" y="73"/>
                  <a:pt x="110" y="73"/>
                </a:cubicBezTo>
                <a:lnTo>
                  <a:pt x="80" y="90"/>
                </a:lnTo>
                <a:close/>
                <a:moveTo>
                  <a:pt x="112" y="110"/>
                </a:moveTo>
                <a:cubicBezTo>
                  <a:pt x="82" y="127"/>
                  <a:pt x="82" y="127"/>
                  <a:pt x="82" y="127"/>
                </a:cubicBezTo>
                <a:cubicBezTo>
                  <a:pt x="82" y="94"/>
                  <a:pt x="82" y="94"/>
                  <a:pt x="82" y="94"/>
                </a:cubicBezTo>
                <a:cubicBezTo>
                  <a:pt x="112" y="77"/>
                  <a:pt x="112" y="77"/>
                  <a:pt x="112" y="77"/>
                </a:cubicBezTo>
                <a:lnTo>
                  <a:pt x="112" y="110"/>
                </a:lnTo>
                <a:close/>
                <a:moveTo>
                  <a:pt x="134" y="50"/>
                </a:moveTo>
                <a:cubicBezTo>
                  <a:pt x="142" y="59"/>
                  <a:pt x="142" y="59"/>
                  <a:pt x="142" y="59"/>
                </a:cubicBezTo>
                <a:cubicBezTo>
                  <a:pt x="134" y="67"/>
                  <a:pt x="134" y="67"/>
                  <a:pt x="134" y="67"/>
                </a:cubicBezTo>
                <a:cubicBezTo>
                  <a:pt x="126" y="59"/>
                  <a:pt x="126" y="59"/>
                  <a:pt x="126" y="59"/>
                </a:cubicBezTo>
                <a:lnTo>
                  <a:pt x="134" y="50"/>
                </a:lnTo>
                <a:close/>
                <a:moveTo>
                  <a:pt x="134" y="5"/>
                </a:moveTo>
                <a:cubicBezTo>
                  <a:pt x="142" y="13"/>
                  <a:pt x="142" y="13"/>
                  <a:pt x="142" y="13"/>
                </a:cubicBezTo>
                <a:cubicBezTo>
                  <a:pt x="134" y="22"/>
                  <a:pt x="134" y="22"/>
                  <a:pt x="134" y="22"/>
                </a:cubicBezTo>
                <a:cubicBezTo>
                  <a:pt x="128" y="16"/>
                  <a:pt x="128" y="16"/>
                  <a:pt x="128" y="16"/>
                </a:cubicBezTo>
                <a:cubicBezTo>
                  <a:pt x="126" y="13"/>
                  <a:pt x="126" y="13"/>
                  <a:pt x="126" y="13"/>
                </a:cubicBezTo>
                <a:lnTo>
                  <a:pt x="134" y="5"/>
                </a:lnTo>
                <a:close/>
                <a:moveTo>
                  <a:pt x="111" y="28"/>
                </a:moveTo>
                <a:cubicBezTo>
                  <a:pt x="120" y="36"/>
                  <a:pt x="120" y="36"/>
                  <a:pt x="120" y="36"/>
                </a:cubicBezTo>
                <a:cubicBezTo>
                  <a:pt x="112" y="44"/>
                  <a:pt x="112" y="44"/>
                  <a:pt x="112" y="44"/>
                </a:cubicBezTo>
                <a:cubicBezTo>
                  <a:pt x="103" y="36"/>
                  <a:pt x="103" y="36"/>
                  <a:pt x="103" y="36"/>
                </a:cubicBezTo>
                <a:lnTo>
                  <a:pt x="111" y="28"/>
                </a:lnTo>
                <a:close/>
              </a:path>
            </a:pathLst>
          </a:custGeom>
          <a:solidFill>
            <a:schemeClr val="bg2">
              <a:lumMod val="25000"/>
            </a:schemeClr>
          </a:solidFill>
          <a:ln>
            <a:noFill/>
          </a:ln>
        </p:spPr>
        <p:txBody>
          <a:bodyPr vert="horz" wrap="square" lIns="54927" tIns="27462" rIns="54927" bIns="27462" numCol="1" anchor="t" anchorCtr="0" compatLnSpc="1"/>
          <a:lstStyle/>
          <a:p>
            <a:pPr defTabSz="914400"/>
            <a:endParaRPr lang="en-US" sz="1200" dirty="0">
              <a:solidFill>
                <a:srgbClr val="1D1D1A"/>
              </a:solidFill>
              <a:latin typeface="+mn-ea"/>
              <a:ea typeface="+mn-ea"/>
            </a:endParaRPr>
          </a:p>
        </p:txBody>
      </p:sp>
      <p:grpSp>
        <p:nvGrpSpPr>
          <p:cNvPr id="243" name="组合 106"/>
          <p:cNvGrpSpPr/>
          <p:nvPr/>
        </p:nvGrpSpPr>
        <p:grpSpPr>
          <a:xfrm>
            <a:off x="4588228" y="4834378"/>
            <a:ext cx="345791" cy="182840"/>
            <a:chOff x="95250" y="3046413"/>
            <a:chExt cx="439738" cy="300038"/>
          </a:xfrm>
          <a:solidFill>
            <a:schemeClr val="bg2">
              <a:lumMod val="25000"/>
            </a:schemeClr>
          </a:solidFill>
        </p:grpSpPr>
        <p:sp>
          <p:nvSpPr>
            <p:cNvPr id="244" name="Oval 5"/>
            <p:cNvSpPr>
              <a:spLocks noChangeArrowheads="1"/>
            </p:cNvSpPr>
            <p:nvPr/>
          </p:nvSpPr>
          <p:spPr bwMode="auto">
            <a:xfrm>
              <a:off x="293688" y="3184526"/>
              <a:ext cx="41275" cy="42863"/>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45" name="Oval 6"/>
            <p:cNvSpPr>
              <a:spLocks noChangeArrowheads="1"/>
            </p:cNvSpPr>
            <p:nvPr/>
          </p:nvSpPr>
          <p:spPr bwMode="auto">
            <a:xfrm>
              <a:off x="222250" y="3249613"/>
              <a:ext cx="41275" cy="46038"/>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46" name="Freeform 7"/>
            <p:cNvSpPr/>
            <p:nvPr/>
          </p:nvSpPr>
          <p:spPr bwMode="auto">
            <a:xfrm>
              <a:off x="233363" y="3192463"/>
              <a:ext cx="90488" cy="92075"/>
            </a:xfrm>
            <a:custGeom>
              <a:avLst/>
              <a:gdLst>
                <a:gd name="T0" fmla="*/ 3 w 24"/>
                <a:gd name="T1" fmla="*/ 24 h 24"/>
                <a:gd name="T2" fmla="*/ 1 w 24"/>
                <a:gd name="T3" fmla="*/ 24 h 24"/>
                <a:gd name="T4" fmla="*/ 1 w 24"/>
                <a:gd name="T5" fmla="*/ 21 h 24"/>
                <a:gd name="T6" fmla="*/ 20 w 24"/>
                <a:gd name="T7" fmla="*/ 1 h 24"/>
                <a:gd name="T8" fmla="*/ 23 w 24"/>
                <a:gd name="T9" fmla="*/ 1 h 24"/>
                <a:gd name="T10" fmla="*/ 24 w 24"/>
                <a:gd name="T11" fmla="*/ 4 h 24"/>
                <a:gd name="T12" fmla="*/ 4 w 24"/>
                <a:gd name="T13" fmla="*/ 24 h 24"/>
                <a:gd name="T14" fmla="*/ 3 w 24"/>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3" y="24"/>
                  </a:moveTo>
                  <a:cubicBezTo>
                    <a:pt x="2" y="24"/>
                    <a:pt x="2" y="24"/>
                    <a:pt x="1" y="24"/>
                  </a:cubicBezTo>
                  <a:cubicBezTo>
                    <a:pt x="0" y="23"/>
                    <a:pt x="0" y="22"/>
                    <a:pt x="1" y="21"/>
                  </a:cubicBezTo>
                  <a:cubicBezTo>
                    <a:pt x="20" y="1"/>
                    <a:pt x="20" y="1"/>
                    <a:pt x="20" y="1"/>
                  </a:cubicBezTo>
                  <a:cubicBezTo>
                    <a:pt x="21" y="0"/>
                    <a:pt x="23" y="0"/>
                    <a:pt x="23" y="1"/>
                  </a:cubicBezTo>
                  <a:cubicBezTo>
                    <a:pt x="24" y="2"/>
                    <a:pt x="24" y="3"/>
                    <a:pt x="24" y="4"/>
                  </a:cubicBezTo>
                  <a:cubicBezTo>
                    <a:pt x="4" y="24"/>
                    <a:pt x="4" y="24"/>
                    <a:pt x="4" y="24"/>
                  </a:cubicBezTo>
                  <a:cubicBezTo>
                    <a:pt x="4" y="24"/>
                    <a:pt x="3" y="24"/>
                    <a:pt x="3" y="24"/>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47" name="Freeform 8"/>
            <p:cNvSpPr/>
            <p:nvPr/>
          </p:nvSpPr>
          <p:spPr bwMode="auto">
            <a:xfrm>
              <a:off x="200025" y="3162301"/>
              <a:ext cx="127000" cy="53975"/>
            </a:xfrm>
            <a:custGeom>
              <a:avLst/>
              <a:gdLst>
                <a:gd name="T0" fmla="*/ 32 w 34"/>
                <a:gd name="T1" fmla="*/ 14 h 14"/>
                <a:gd name="T2" fmla="*/ 31 w 34"/>
                <a:gd name="T3" fmla="*/ 14 h 14"/>
                <a:gd name="T4" fmla="*/ 2 w 34"/>
                <a:gd name="T5" fmla="*/ 4 h 14"/>
                <a:gd name="T6" fmla="*/ 0 w 34"/>
                <a:gd name="T7" fmla="*/ 1 h 14"/>
                <a:gd name="T8" fmla="*/ 3 w 34"/>
                <a:gd name="T9" fmla="*/ 0 h 14"/>
                <a:gd name="T10" fmla="*/ 33 w 34"/>
                <a:gd name="T11" fmla="*/ 10 h 14"/>
                <a:gd name="T12" fmla="*/ 34 w 34"/>
                <a:gd name="T13" fmla="*/ 13 h 14"/>
                <a:gd name="T14" fmla="*/ 32 w 3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2" y="14"/>
                  </a:moveTo>
                  <a:cubicBezTo>
                    <a:pt x="32" y="14"/>
                    <a:pt x="31" y="14"/>
                    <a:pt x="31" y="14"/>
                  </a:cubicBezTo>
                  <a:cubicBezTo>
                    <a:pt x="2" y="4"/>
                    <a:pt x="2" y="4"/>
                    <a:pt x="2" y="4"/>
                  </a:cubicBezTo>
                  <a:cubicBezTo>
                    <a:pt x="0" y="4"/>
                    <a:pt x="0" y="3"/>
                    <a:pt x="0" y="1"/>
                  </a:cubicBezTo>
                  <a:cubicBezTo>
                    <a:pt x="1" y="0"/>
                    <a:pt x="2" y="0"/>
                    <a:pt x="3" y="0"/>
                  </a:cubicBezTo>
                  <a:cubicBezTo>
                    <a:pt x="33" y="10"/>
                    <a:pt x="33" y="10"/>
                    <a:pt x="33" y="10"/>
                  </a:cubicBezTo>
                  <a:cubicBezTo>
                    <a:pt x="34" y="11"/>
                    <a:pt x="34" y="12"/>
                    <a:pt x="34" y="13"/>
                  </a:cubicBezTo>
                  <a:cubicBezTo>
                    <a:pt x="34" y="14"/>
                    <a:pt x="33" y="14"/>
                    <a:pt x="32" y="14"/>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48" name="Freeform 9"/>
            <p:cNvSpPr/>
            <p:nvPr/>
          </p:nvSpPr>
          <p:spPr bwMode="auto">
            <a:xfrm>
              <a:off x="192088" y="3162301"/>
              <a:ext cx="57150" cy="106363"/>
            </a:xfrm>
            <a:custGeom>
              <a:avLst/>
              <a:gdLst>
                <a:gd name="T0" fmla="*/ 13 w 15"/>
                <a:gd name="T1" fmla="*/ 28 h 28"/>
                <a:gd name="T2" fmla="*/ 11 w 15"/>
                <a:gd name="T3" fmla="*/ 27 h 28"/>
                <a:gd name="T4" fmla="*/ 1 w 15"/>
                <a:gd name="T5" fmla="*/ 4 h 28"/>
                <a:gd name="T6" fmla="*/ 2 w 15"/>
                <a:gd name="T7" fmla="*/ 1 h 28"/>
                <a:gd name="T8" fmla="*/ 5 w 15"/>
                <a:gd name="T9" fmla="*/ 2 h 28"/>
                <a:gd name="T10" fmla="*/ 15 w 15"/>
                <a:gd name="T11" fmla="*/ 25 h 28"/>
                <a:gd name="T12" fmla="*/ 13 w 15"/>
                <a:gd name="T13" fmla="*/ 28 h 28"/>
                <a:gd name="T14" fmla="*/ 13 w 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8">
                  <a:moveTo>
                    <a:pt x="13" y="28"/>
                  </a:moveTo>
                  <a:cubicBezTo>
                    <a:pt x="12" y="28"/>
                    <a:pt x="11" y="28"/>
                    <a:pt x="11" y="27"/>
                  </a:cubicBezTo>
                  <a:cubicBezTo>
                    <a:pt x="1" y="4"/>
                    <a:pt x="1" y="4"/>
                    <a:pt x="1" y="4"/>
                  </a:cubicBezTo>
                  <a:cubicBezTo>
                    <a:pt x="0" y="3"/>
                    <a:pt x="1" y="1"/>
                    <a:pt x="2" y="1"/>
                  </a:cubicBezTo>
                  <a:cubicBezTo>
                    <a:pt x="3" y="0"/>
                    <a:pt x="4" y="1"/>
                    <a:pt x="5" y="2"/>
                  </a:cubicBezTo>
                  <a:cubicBezTo>
                    <a:pt x="15" y="25"/>
                    <a:pt x="15" y="25"/>
                    <a:pt x="15" y="25"/>
                  </a:cubicBezTo>
                  <a:cubicBezTo>
                    <a:pt x="15" y="26"/>
                    <a:pt x="14" y="28"/>
                    <a:pt x="13" y="28"/>
                  </a:cubicBezTo>
                  <a:cubicBezTo>
                    <a:pt x="13" y="28"/>
                    <a:pt x="13" y="28"/>
                    <a:pt x="13" y="28"/>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49" name="Freeform 10"/>
            <p:cNvSpPr>
              <a:spLocks noEditPoints="1"/>
            </p:cNvSpPr>
            <p:nvPr/>
          </p:nvSpPr>
          <p:spPr bwMode="auto">
            <a:xfrm>
              <a:off x="95250" y="3046413"/>
              <a:ext cx="439738" cy="300038"/>
            </a:xfrm>
            <a:custGeom>
              <a:avLst/>
              <a:gdLst>
                <a:gd name="T0" fmla="*/ 57 w 117"/>
                <a:gd name="T1" fmla="*/ 5 h 78"/>
                <a:gd name="T2" fmla="*/ 82 w 117"/>
                <a:gd name="T3" fmla="*/ 25 h 78"/>
                <a:gd name="T4" fmla="*/ 87 w 117"/>
                <a:gd name="T5" fmla="*/ 29 h 78"/>
                <a:gd name="T6" fmla="*/ 87 w 117"/>
                <a:gd name="T7" fmla="*/ 29 h 78"/>
                <a:gd name="T8" fmla="*/ 90 w 117"/>
                <a:gd name="T9" fmla="*/ 29 h 78"/>
                <a:gd name="T10" fmla="*/ 112 w 117"/>
                <a:gd name="T11" fmla="*/ 51 h 78"/>
                <a:gd name="T12" fmla="*/ 90 w 117"/>
                <a:gd name="T13" fmla="*/ 73 h 78"/>
                <a:gd name="T14" fmla="*/ 90 w 117"/>
                <a:gd name="T15" fmla="*/ 73 h 78"/>
                <a:gd name="T16" fmla="*/ 25 w 117"/>
                <a:gd name="T17" fmla="*/ 73 h 78"/>
                <a:gd name="T18" fmla="*/ 25 w 117"/>
                <a:gd name="T19" fmla="*/ 73 h 78"/>
                <a:gd name="T20" fmla="*/ 24 w 117"/>
                <a:gd name="T21" fmla="*/ 73 h 78"/>
                <a:gd name="T22" fmla="*/ 24 w 117"/>
                <a:gd name="T23" fmla="*/ 73 h 78"/>
                <a:gd name="T24" fmla="*/ 5 w 117"/>
                <a:gd name="T25" fmla="*/ 54 h 78"/>
                <a:gd name="T26" fmla="*/ 24 w 117"/>
                <a:gd name="T27" fmla="*/ 35 h 78"/>
                <a:gd name="T28" fmla="*/ 26 w 117"/>
                <a:gd name="T29" fmla="*/ 35 h 78"/>
                <a:gd name="T30" fmla="*/ 27 w 117"/>
                <a:gd name="T31" fmla="*/ 35 h 78"/>
                <a:gd name="T32" fmla="*/ 30 w 117"/>
                <a:gd name="T33" fmla="*/ 34 h 78"/>
                <a:gd name="T34" fmla="*/ 32 w 117"/>
                <a:gd name="T35" fmla="*/ 30 h 78"/>
                <a:gd name="T36" fmla="*/ 57 w 117"/>
                <a:gd name="T37" fmla="*/ 5 h 78"/>
                <a:gd name="T38" fmla="*/ 57 w 117"/>
                <a:gd name="T39" fmla="*/ 0 h 78"/>
                <a:gd name="T40" fmla="*/ 27 w 117"/>
                <a:gd name="T41" fmla="*/ 30 h 78"/>
                <a:gd name="T42" fmla="*/ 24 w 117"/>
                <a:gd name="T43" fmla="*/ 30 h 78"/>
                <a:gd name="T44" fmla="*/ 0 w 117"/>
                <a:gd name="T45" fmla="*/ 54 h 78"/>
                <a:gd name="T46" fmla="*/ 24 w 117"/>
                <a:gd name="T47" fmla="*/ 78 h 78"/>
                <a:gd name="T48" fmla="*/ 25 w 117"/>
                <a:gd name="T49" fmla="*/ 78 h 78"/>
                <a:gd name="T50" fmla="*/ 90 w 117"/>
                <a:gd name="T51" fmla="*/ 78 h 78"/>
                <a:gd name="T52" fmla="*/ 90 w 117"/>
                <a:gd name="T53" fmla="*/ 78 h 78"/>
                <a:gd name="T54" fmla="*/ 90 w 117"/>
                <a:gd name="T55" fmla="*/ 78 h 78"/>
                <a:gd name="T56" fmla="*/ 117 w 117"/>
                <a:gd name="T57" fmla="*/ 51 h 78"/>
                <a:gd name="T58" fmla="*/ 90 w 117"/>
                <a:gd name="T59" fmla="*/ 24 h 78"/>
                <a:gd name="T60" fmla="*/ 87 w 117"/>
                <a:gd name="T61" fmla="*/ 24 h 78"/>
                <a:gd name="T62" fmla="*/ 57 w 117"/>
                <a:gd name="T6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78">
                  <a:moveTo>
                    <a:pt x="57" y="5"/>
                  </a:moveTo>
                  <a:cubicBezTo>
                    <a:pt x="69" y="5"/>
                    <a:pt x="79" y="13"/>
                    <a:pt x="82" y="25"/>
                  </a:cubicBezTo>
                  <a:cubicBezTo>
                    <a:pt x="82" y="27"/>
                    <a:pt x="84" y="29"/>
                    <a:pt x="87" y="29"/>
                  </a:cubicBezTo>
                  <a:cubicBezTo>
                    <a:pt x="87" y="29"/>
                    <a:pt x="87" y="29"/>
                    <a:pt x="87" y="29"/>
                  </a:cubicBezTo>
                  <a:cubicBezTo>
                    <a:pt x="88" y="29"/>
                    <a:pt x="89" y="29"/>
                    <a:pt x="90" y="29"/>
                  </a:cubicBezTo>
                  <a:cubicBezTo>
                    <a:pt x="102" y="29"/>
                    <a:pt x="112" y="39"/>
                    <a:pt x="112" y="51"/>
                  </a:cubicBezTo>
                  <a:cubicBezTo>
                    <a:pt x="112" y="63"/>
                    <a:pt x="102" y="73"/>
                    <a:pt x="90" y="73"/>
                  </a:cubicBezTo>
                  <a:cubicBezTo>
                    <a:pt x="90" y="73"/>
                    <a:pt x="90" y="73"/>
                    <a:pt x="90" y="73"/>
                  </a:cubicBezTo>
                  <a:cubicBezTo>
                    <a:pt x="25" y="73"/>
                    <a:pt x="25" y="73"/>
                    <a:pt x="25" y="73"/>
                  </a:cubicBezTo>
                  <a:cubicBezTo>
                    <a:pt x="25" y="73"/>
                    <a:pt x="25" y="73"/>
                    <a:pt x="25" y="73"/>
                  </a:cubicBezTo>
                  <a:cubicBezTo>
                    <a:pt x="25" y="73"/>
                    <a:pt x="25" y="73"/>
                    <a:pt x="24" y="73"/>
                  </a:cubicBezTo>
                  <a:cubicBezTo>
                    <a:pt x="24" y="73"/>
                    <a:pt x="24" y="73"/>
                    <a:pt x="24" y="73"/>
                  </a:cubicBezTo>
                  <a:cubicBezTo>
                    <a:pt x="14" y="73"/>
                    <a:pt x="5" y="65"/>
                    <a:pt x="5" y="54"/>
                  </a:cubicBezTo>
                  <a:cubicBezTo>
                    <a:pt x="5" y="44"/>
                    <a:pt x="14" y="35"/>
                    <a:pt x="24" y="35"/>
                  </a:cubicBezTo>
                  <a:cubicBezTo>
                    <a:pt x="25" y="35"/>
                    <a:pt x="26" y="35"/>
                    <a:pt x="26" y="35"/>
                  </a:cubicBezTo>
                  <a:cubicBezTo>
                    <a:pt x="27" y="35"/>
                    <a:pt x="27" y="35"/>
                    <a:pt x="27" y="35"/>
                  </a:cubicBezTo>
                  <a:cubicBezTo>
                    <a:pt x="28" y="35"/>
                    <a:pt x="29" y="35"/>
                    <a:pt x="30" y="34"/>
                  </a:cubicBezTo>
                  <a:cubicBezTo>
                    <a:pt x="31" y="33"/>
                    <a:pt x="32" y="32"/>
                    <a:pt x="32" y="30"/>
                  </a:cubicBezTo>
                  <a:cubicBezTo>
                    <a:pt x="32" y="16"/>
                    <a:pt x="43" y="5"/>
                    <a:pt x="57" y="5"/>
                  </a:cubicBezTo>
                  <a:moveTo>
                    <a:pt x="57" y="0"/>
                  </a:moveTo>
                  <a:cubicBezTo>
                    <a:pt x="40" y="0"/>
                    <a:pt x="27" y="14"/>
                    <a:pt x="27" y="30"/>
                  </a:cubicBezTo>
                  <a:cubicBezTo>
                    <a:pt x="26" y="30"/>
                    <a:pt x="25" y="30"/>
                    <a:pt x="24" y="30"/>
                  </a:cubicBezTo>
                  <a:cubicBezTo>
                    <a:pt x="11" y="30"/>
                    <a:pt x="0" y="41"/>
                    <a:pt x="0" y="54"/>
                  </a:cubicBezTo>
                  <a:cubicBezTo>
                    <a:pt x="0" y="67"/>
                    <a:pt x="11" y="78"/>
                    <a:pt x="24" y="78"/>
                  </a:cubicBezTo>
                  <a:cubicBezTo>
                    <a:pt x="25" y="78"/>
                    <a:pt x="25" y="78"/>
                    <a:pt x="25" y="78"/>
                  </a:cubicBezTo>
                  <a:cubicBezTo>
                    <a:pt x="90" y="78"/>
                    <a:pt x="90" y="78"/>
                    <a:pt x="90" y="78"/>
                  </a:cubicBezTo>
                  <a:cubicBezTo>
                    <a:pt x="90" y="78"/>
                    <a:pt x="90" y="78"/>
                    <a:pt x="90" y="78"/>
                  </a:cubicBezTo>
                  <a:cubicBezTo>
                    <a:pt x="90" y="78"/>
                    <a:pt x="90" y="78"/>
                    <a:pt x="90" y="78"/>
                  </a:cubicBezTo>
                  <a:cubicBezTo>
                    <a:pt x="105" y="78"/>
                    <a:pt x="117" y="66"/>
                    <a:pt x="117" y="51"/>
                  </a:cubicBezTo>
                  <a:cubicBezTo>
                    <a:pt x="117" y="36"/>
                    <a:pt x="105" y="24"/>
                    <a:pt x="90" y="24"/>
                  </a:cubicBezTo>
                  <a:cubicBezTo>
                    <a:pt x="89" y="24"/>
                    <a:pt x="88" y="24"/>
                    <a:pt x="87" y="24"/>
                  </a:cubicBezTo>
                  <a:cubicBezTo>
                    <a:pt x="84" y="10"/>
                    <a:pt x="72" y="0"/>
                    <a:pt x="57" y="0"/>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grpSp>
      <p:grpSp>
        <p:nvGrpSpPr>
          <p:cNvPr id="250" name="组合 114"/>
          <p:cNvGrpSpPr/>
          <p:nvPr/>
        </p:nvGrpSpPr>
        <p:grpSpPr>
          <a:xfrm>
            <a:off x="5483317" y="4788472"/>
            <a:ext cx="325816" cy="257328"/>
            <a:chOff x="1338263" y="2989263"/>
            <a:chExt cx="414338" cy="422275"/>
          </a:xfrm>
          <a:solidFill>
            <a:schemeClr val="bg2">
              <a:lumMod val="25000"/>
            </a:schemeClr>
          </a:solidFill>
        </p:grpSpPr>
        <p:sp>
          <p:nvSpPr>
            <p:cNvPr id="251" name="Freeform 11"/>
            <p:cNvSpPr/>
            <p:nvPr/>
          </p:nvSpPr>
          <p:spPr bwMode="auto">
            <a:xfrm>
              <a:off x="1357313" y="3016251"/>
              <a:ext cx="195263" cy="268288"/>
            </a:xfrm>
            <a:custGeom>
              <a:avLst/>
              <a:gdLst>
                <a:gd name="T0" fmla="*/ 7 w 123"/>
                <a:gd name="T1" fmla="*/ 169 h 169"/>
                <a:gd name="T2" fmla="*/ 0 w 123"/>
                <a:gd name="T3" fmla="*/ 164 h 169"/>
                <a:gd name="T4" fmla="*/ 116 w 123"/>
                <a:gd name="T5" fmla="*/ 0 h 169"/>
                <a:gd name="T6" fmla="*/ 123 w 123"/>
                <a:gd name="T7" fmla="*/ 7 h 169"/>
                <a:gd name="T8" fmla="*/ 7 w 123"/>
                <a:gd name="T9" fmla="*/ 169 h 169"/>
              </a:gdLst>
              <a:ahLst/>
              <a:cxnLst>
                <a:cxn ang="0">
                  <a:pos x="T0" y="T1"/>
                </a:cxn>
                <a:cxn ang="0">
                  <a:pos x="T2" y="T3"/>
                </a:cxn>
                <a:cxn ang="0">
                  <a:pos x="T4" y="T5"/>
                </a:cxn>
                <a:cxn ang="0">
                  <a:pos x="T6" y="T7"/>
                </a:cxn>
                <a:cxn ang="0">
                  <a:pos x="T8" y="T9"/>
                </a:cxn>
              </a:cxnLst>
              <a:rect l="0" t="0" r="r" b="b"/>
              <a:pathLst>
                <a:path w="123" h="169">
                  <a:moveTo>
                    <a:pt x="7" y="169"/>
                  </a:moveTo>
                  <a:lnTo>
                    <a:pt x="0" y="164"/>
                  </a:lnTo>
                  <a:lnTo>
                    <a:pt x="116" y="0"/>
                  </a:lnTo>
                  <a:lnTo>
                    <a:pt x="123" y="7"/>
                  </a:lnTo>
                  <a:lnTo>
                    <a:pt x="7" y="169"/>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2" name="Freeform 12"/>
            <p:cNvSpPr/>
            <p:nvPr/>
          </p:nvSpPr>
          <p:spPr bwMode="auto">
            <a:xfrm>
              <a:off x="1541463" y="3016251"/>
              <a:ext cx="195263" cy="268288"/>
            </a:xfrm>
            <a:custGeom>
              <a:avLst/>
              <a:gdLst>
                <a:gd name="T0" fmla="*/ 114 w 123"/>
                <a:gd name="T1" fmla="*/ 169 h 169"/>
                <a:gd name="T2" fmla="*/ 0 w 123"/>
                <a:gd name="T3" fmla="*/ 7 h 169"/>
                <a:gd name="T4" fmla="*/ 7 w 123"/>
                <a:gd name="T5" fmla="*/ 0 h 169"/>
                <a:gd name="T6" fmla="*/ 123 w 123"/>
                <a:gd name="T7" fmla="*/ 164 h 169"/>
                <a:gd name="T8" fmla="*/ 114 w 123"/>
                <a:gd name="T9" fmla="*/ 169 h 169"/>
              </a:gdLst>
              <a:ahLst/>
              <a:cxnLst>
                <a:cxn ang="0">
                  <a:pos x="T0" y="T1"/>
                </a:cxn>
                <a:cxn ang="0">
                  <a:pos x="T2" y="T3"/>
                </a:cxn>
                <a:cxn ang="0">
                  <a:pos x="T4" y="T5"/>
                </a:cxn>
                <a:cxn ang="0">
                  <a:pos x="T6" y="T7"/>
                </a:cxn>
                <a:cxn ang="0">
                  <a:pos x="T8" y="T9"/>
                </a:cxn>
              </a:cxnLst>
              <a:rect l="0" t="0" r="r" b="b"/>
              <a:pathLst>
                <a:path w="123" h="169">
                  <a:moveTo>
                    <a:pt x="114" y="169"/>
                  </a:moveTo>
                  <a:lnTo>
                    <a:pt x="0" y="7"/>
                  </a:lnTo>
                  <a:lnTo>
                    <a:pt x="7" y="0"/>
                  </a:lnTo>
                  <a:lnTo>
                    <a:pt x="123" y="164"/>
                  </a:lnTo>
                  <a:lnTo>
                    <a:pt x="114" y="169"/>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3" name="Freeform 13"/>
            <p:cNvSpPr/>
            <p:nvPr/>
          </p:nvSpPr>
          <p:spPr bwMode="auto">
            <a:xfrm>
              <a:off x="1541463" y="3273426"/>
              <a:ext cx="192088" cy="119063"/>
            </a:xfrm>
            <a:custGeom>
              <a:avLst/>
              <a:gdLst>
                <a:gd name="T0" fmla="*/ 5 w 121"/>
                <a:gd name="T1" fmla="*/ 75 h 75"/>
                <a:gd name="T2" fmla="*/ 0 w 121"/>
                <a:gd name="T3" fmla="*/ 68 h 75"/>
                <a:gd name="T4" fmla="*/ 116 w 121"/>
                <a:gd name="T5" fmla="*/ 0 h 75"/>
                <a:gd name="T6" fmla="*/ 121 w 121"/>
                <a:gd name="T7" fmla="*/ 10 h 75"/>
                <a:gd name="T8" fmla="*/ 5 w 121"/>
                <a:gd name="T9" fmla="*/ 75 h 75"/>
              </a:gdLst>
              <a:ahLst/>
              <a:cxnLst>
                <a:cxn ang="0">
                  <a:pos x="T0" y="T1"/>
                </a:cxn>
                <a:cxn ang="0">
                  <a:pos x="T2" y="T3"/>
                </a:cxn>
                <a:cxn ang="0">
                  <a:pos x="T4" y="T5"/>
                </a:cxn>
                <a:cxn ang="0">
                  <a:pos x="T6" y="T7"/>
                </a:cxn>
                <a:cxn ang="0">
                  <a:pos x="T8" y="T9"/>
                </a:cxn>
              </a:cxnLst>
              <a:rect l="0" t="0" r="r" b="b"/>
              <a:pathLst>
                <a:path w="121" h="75">
                  <a:moveTo>
                    <a:pt x="5" y="75"/>
                  </a:moveTo>
                  <a:lnTo>
                    <a:pt x="0" y="68"/>
                  </a:lnTo>
                  <a:lnTo>
                    <a:pt x="116" y="0"/>
                  </a:lnTo>
                  <a:lnTo>
                    <a:pt x="121" y="10"/>
                  </a:lnTo>
                  <a:lnTo>
                    <a:pt x="5" y="75"/>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4" name="Freeform 14"/>
            <p:cNvSpPr/>
            <p:nvPr/>
          </p:nvSpPr>
          <p:spPr bwMode="auto">
            <a:xfrm>
              <a:off x="1357313" y="3273426"/>
              <a:ext cx="192088" cy="119063"/>
            </a:xfrm>
            <a:custGeom>
              <a:avLst/>
              <a:gdLst>
                <a:gd name="T0" fmla="*/ 116 w 121"/>
                <a:gd name="T1" fmla="*/ 75 h 75"/>
                <a:gd name="T2" fmla="*/ 0 w 121"/>
                <a:gd name="T3" fmla="*/ 10 h 75"/>
                <a:gd name="T4" fmla="*/ 5 w 121"/>
                <a:gd name="T5" fmla="*/ 0 h 75"/>
                <a:gd name="T6" fmla="*/ 121 w 121"/>
                <a:gd name="T7" fmla="*/ 68 h 75"/>
                <a:gd name="T8" fmla="*/ 116 w 121"/>
                <a:gd name="T9" fmla="*/ 75 h 75"/>
              </a:gdLst>
              <a:ahLst/>
              <a:cxnLst>
                <a:cxn ang="0">
                  <a:pos x="T0" y="T1"/>
                </a:cxn>
                <a:cxn ang="0">
                  <a:pos x="T2" y="T3"/>
                </a:cxn>
                <a:cxn ang="0">
                  <a:pos x="T4" y="T5"/>
                </a:cxn>
                <a:cxn ang="0">
                  <a:pos x="T6" y="T7"/>
                </a:cxn>
                <a:cxn ang="0">
                  <a:pos x="T8" y="T9"/>
                </a:cxn>
              </a:cxnLst>
              <a:rect l="0" t="0" r="r" b="b"/>
              <a:pathLst>
                <a:path w="121" h="75">
                  <a:moveTo>
                    <a:pt x="116" y="75"/>
                  </a:moveTo>
                  <a:lnTo>
                    <a:pt x="0" y="10"/>
                  </a:lnTo>
                  <a:lnTo>
                    <a:pt x="5" y="0"/>
                  </a:lnTo>
                  <a:lnTo>
                    <a:pt x="121" y="68"/>
                  </a:lnTo>
                  <a:lnTo>
                    <a:pt x="116" y="75"/>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5" name="Rectangle 15"/>
            <p:cNvSpPr>
              <a:spLocks noChangeArrowheads="1"/>
            </p:cNvSpPr>
            <p:nvPr/>
          </p:nvSpPr>
          <p:spPr bwMode="auto">
            <a:xfrm>
              <a:off x="1538288" y="3024188"/>
              <a:ext cx="14288" cy="368300"/>
            </a:xfrm>
            <a:prstGeom prst="rect">
              <a:avLst/>
            </a:prstGeom>
            <a:grpFill/>
            <a:ln w="9525">
              <a:noFill/>
              <a:miter lim="800000"/>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6" name="Freeform 16"/>
            <p:cNvSpPr/>
            <p:nvPr/>
          </p:nvSpPr>
          <p:spPr bwMode="auto">
            <a:xfrm>
              <a:off x="1519238" y="3173413"/>
              <a:ext cx="52388" cy="61913"/>
            </a:xfrm>
            <a:custGeom>
              <a:avLst/>
              <a:gdLst>
                <a:gd name="T0" fmla="*/ 16 w 33"/>
                <a:gd name="T1" fmla="*/ 39 h 39"/>
                <a:gd name="T2" fmla="*/ 0 w 33"/>
                <a:gd name="T3" fmla="*/ 0 h 39"/>
                <a:gd name="T4" fmla="*/ 33 w 33"/>
                <a:gd name="T5" fmla="*/ 0 h 39"/>
                <a:gd name="T6" fmla="*/ 16 w 33"/>
                <a:gd name="T7" fmla="*/ 39 h 39"/>
              </a:gdLst>
              <a:ahLst/>
              <a:cxnLst>
                <a:cxn ang="0">
                  <a:pos x="T0" y="T1"/>
                </a:cxn>
                <a:cxn ang="0">
                  <a:pos x="T2" y="T3"/>
                </a:cxn>
                <a:cxn ang="0">
                  <a:pos x="T4" y="T5"/>
                </a:cxn>
                <a:cxn ang="0">
                  <a:pos x="T6" y="T7"/>
                </a:cxn>
              </a:cxnLst>
              <a:rect l="0" t="0" r="r" b="b"/>
              <a:pathLst>
                <a:path w="33" h="39">
                  <a:moveTo>
                    <a:pt x="16" y="39"/>
                  </a:moveTo>
                  <a:lnTo>
                    <a:pt x="0" y="0"/>
                  </a:lnTo>
                  <a:lnTo>
                    <a:pt x="33" y="0"/>
                  </a:lnTo>
                  <a:lnTo>
                    <a:pt x="16" y="39"/>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7" name="Freeform 17"/>
            <p:cNvSpPr/>
            <p:nvPr/>
          </p:nvSpPr>
          <p:spPr bwMode="auto">
            <a:xfrm>
              <a:off x="1620838" y="3143251"/>
              <a:ext cx="60325" cy="65088"/>
            </a:xfrm>
            <a:custGeom>
              <a:avLst/>
              <a:gdLst>
                <a:gd name="T0" fmla="*/ 38 w 38"/>
                <a:gd name="T1" fmla="*/ 41 h 41"/>
                <a:gd name="T2" fmla="*/ 0 w 38"/>
                <a:gd name="T3" fmla="*/ 19 h 41"/>
                <a:gd name="T4" fmla="*/ 26 w 38"/>
                <a:gd name="T5" fmla="*/ 0 h 41"/>
                <a:gd name="T6" fmla="*/ 38 w 38"/>
                <a:gd name="T7" fmla="*/ 41 h 41"/>
              </a:gdLst>
              <a:ahLst/>
              <a:cxnLst>
                <a:cxn ang="0">
                  <a:pos x="T0" y="T1"/>
                </a:cxn>
                <a:cxn ang="0">
                  <a:pos x="T2" y="T3"/>
                </a:cxn>
                <a:cxn ang="0">
                  <a:pos x="T4" y="T5"/>
                </a:cxn>
                <a:cxn ang="0">
                  <a:pos x="T6" y="T7"/>
                </a:cxn>
              </a:cxnLst>
              <a:rect l="0" t="0" r="r" b="b"/>
              <a:pathLst>
                <a:path w="38" h="41">
                  <a:moveTo>
                    <a:pt x="38" y="41"/>
                  </a:moveTo>
                  <a:lnTo>
                    <a:pt x="0" y="19"/>
                  </a:lnTo>
                  <a:lnTo>
                    <a:pt x="26" y="0"/>
                  </a:lnTo>
                  <a:lnTo>
                    <a:pt x="38" y="41"/>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8" name="Freeform 18"/>
            <p:cNvSpPr/>
            <p:nvPr/>
          </p:nvSpPr>
          <p:spPr bwMode="auto">
            <a:xfrm>
              <a:off x="1412875" y="3143251"/>
              <a:ext cx="57150" cy="65088"/>
            </a:xfrm>
            <a:custGeom>
              <a:avLst/>
              <a:gdLst>
                <a:gd name="T0" fmla="*/ 0 w 36"/>
                <a:gd name="T1" fmla="*/ 41 h 41"/>
                <a:gd name="T2" fmla="*/ 36 w 36"/>
                <a:gd name="T3" fmla="*/ 19 h 41"/>
                <a:gd name="T4" fmla="*/ 10 w 36"/>
                <a:gd name="T5" fmla="*/ 0 h 41"/>
                <a:gd name="T6" fmla="*/ 0 w 36"/>
                <a:gd name="T7" fmla="*/ 41 h 41"/>
              </a:gdLst>
              <a:ahLst/>
              <a:cxnLst>
                <a:cxn ang="0">
                  <a:pos x="T0" y="T1"/>
                </a:cxn>
                <a:cxn ang="0">
                  <a:pos x="T2" y="T3"/>
                </a:cxn>
                <a:cxn ang="0">
                  <a:pos x="T4" y="T5"/>
                </a:cxn>
                <a:cxn ang="0">
                  <a:pos x="T6" y="T7"/>
                </a:cxn>
              </a:cxnLst>
              <a:rect l="0" t="0" r="r" b="b"/>
              <a:pathLst>
                <a:path w="36" h="41">
                  <a:moveTo>
                    <a:pt x="0" y="41"/>
                  </a:moveTo>
                  <a:lnTo>
                    <a:pt x="36" y="19"/>
                  </a:lnTo>
                  <a:lnTo>
                    <a:pt x="10" y="0"/>
                  </a:lnTo>
                  <a:lnTo>
                    <a:pt x="0" y="41"/>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59" name="Oval 19"/>
            <p:cNvSpPr>
              <a:spLocks noChangeArrowheads="1"/>
            </p:cNvSpPr>
            <p:nvPr/>
          </p:nvSpPr>
          <p:spPr bwMode="auto">
            <a:xfrm>
              <a:off x="1514475" y="2989263"/>
              <a:ext cx="65088" cy="65088"/>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60" name="Oval 20"/>
            <p:cNvSpPr>
              <a:spLocks noChangeArrowheads="1"/>
            </p:cNvSpPr>
            <p:nvPr/>
          </p:nvSpPr>
          <p:spPr bwMode="auto">
            <a:xfrm>
              <a:off x="1522413" y="3360738"/>
              <a:ext cx="49213" cy="50800"/>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61" name="Oval 21"/>
            <p:cNvSpPr>
              <a:spLocks noChangeArrowheads="1"/>
            </p:cNvSpPr>
            <p:nvPr/>
          </p:nvSpPr>
          <p:spPr bwMode="auto">
            <a:xfrm>
              <a:off x="1338263" y="3257551"/>
              <a:ext cx="49213" cy="46038"/>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62" name="Oval 22"/>
            <p:cNvSpPr>
              <a:spLocks noChangeArrowheads="1"/>
            </p:cNvSpPr>
            <p:nvPr/>
          </p:nvSpPr>
          <p:spPr bwMode="auto">
            <a:xfrm>
              <a:off x="1703388" y="3257551"/>
              <a:ext cx="49213" cy="46038"/>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grpSp>
      <p:grpSp>
        <p:nvGrpSpPr>
          <p:cNvPr id="263" name="组合 136"/>
          <p:cNvGrpSpPr/>
          <p:nvPr/>
        </p:nvGrpSpPr>
        <p:grpSpPr>
          <a:xfrm>
            <a:off x="5509165" y="4226735"/>
            <a:ext cx="291200" cy="214843"/>
            <a:chOff x="4151313" y="5360988"/>
            <a:chExt cx="409575" cy="419100"/>
          </a:xfrm>
          <a:solidFill>
            <a:schemeClr val="bg2">
              <a:lumMod val="25000"/>
            </a:schemeClr>
          </a:solidFill>
        </p:grpSpPr>
        <p:sp>
          <p:nvSpPr>
            <p:cNvPr id="264" name="Freeform 75"/>
            <p:cNvSpPr>
              <a:spLocks noEditPoints="1"/>
            </p:cNvSpPr>
            <p:nvPr/>
          </p:nvSpPr>
          <p:spPr bwMode="auto">
            <a:xfrm>
              <a:off x="4203700" y="5360988"/>
              <a:ext cx="304800" cy="295275"/>
            </a:xfrm>
            <a:custGeom>
              <a:avLst/>
              <a:gdLst>
                <a:gd name="T0" fmla="*/ 95 w 192"/>
                <a:gd name="T1" fmla="*/ 186 h 186"/>
                <a:gd name="T2" fmla="*/ 0 w 192"/>
                <a:gd name="T3" fmla="*/ 87 h 186"/>
                <a:gd name="T4" fmla="*/ 50 w 192"/>
                <a:gd name="T5" fmla="*/ 87 h 186"/>
                <a:gd name="T6" fmla="*/ 50 w 192"/>
                <a:gd name="T7" fmla="*/ 0 h 186"/>
                <a:gd name="T8" fmla="*/ 140 w 192"/>
                <a:gd name="T9" fmla="*/ 0 h 186"/>
                <a:gd name="T10" fmla="*/ 140 w 192"/>
                <a:gd name="T11" fmla="*/ 87 h 186"/>
                <a:gd name="T12" fmla="*/ 192 w 192"/>
                <a:gd name="T13" fmla="*/ 87 h 186"/>
                <a:gd name="T14" fmla="*/ 95 w 192"/>
                <a:gd name="T15" fmla="*/ 186 h 186"/>
                <a:gd name="T16" fmla="*/ 31 w 192"/>
                <a:gd name="T17" fmla="*/ 102 h 186"/>
                <a:gd name="T18" fmla="*/ 95 w 192"/>
                <a:gd name="T19" fmla="*/ 167 h 186"/>
                <a:gd name="T20" fmla="*/ 159 w 192"/>
                <a:gd name="T21" fmla="*/ 102 h 186"/>
                <a:gd name="T22" fmla="*/ 128 w 192"/>
                <a:gd name="T23" fmla="*/ 102 h 186"/>
                <a:gd name="T24" fmla="*/ 128 w 192"/>
                <a:gd name="T25" fmla="*/ 12 h 186"/>
                <a:gd name="T26" fmla="*/ 64 w 192"/>
                <a:gd name="T27" fmla="*/ 12 h 186"/>
                <a:gd name="T28" fmla="*/ 64 w 192"/>
                <a:gd name="T29" fmla="*/ 102 h 186"/>
                <a:gd name="T30" fmla="*/ 31 w 192"/>
                <a:gd name="T31"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86">
                  <a:moveTo>
                    <a:pt x="95" y="186"/>
                  </a:moveTo>
                  <a:lnTo>
                    <a:pt x="0" y="87"/>
                  </a:lnTo>
                  <a:lnTo>
                    <a:pt x="50" y="87"/>
                  </a:lnTo>
                  <a:lnTo>
                    <a:pt x="50" y="0"/>
                  </a:lnTo>
                  <a:lnTo>
                    <a:pt x="140" y="0"/>
                  </a:lnTo>
                  <a:lnTo>
                    <a:pt x="140" y="87"/>
                  </a:lnTo>
                  <a:lnTo>
                    <a:pt x="192" y="87"/>
                  </a:lnTo>
                  <a:lnTo>
                    <a:pt x="95" y="186"/>
                  </a:lnTo>
                  <a:close/>
                  <a:moveTo>
                    <a:pt x="31" y="102"/>
                  </a:moveTo>
                  <a:lnTo>
                    <a:pt x="95" y="167"/>
                  </a:lnTo>
                  <a:lnTo>
                    <a:pt x="159" y="102"/>
                  </a:lnTo>
                  <a:lnTo>
                    <a:pt x="128" y="102"/>
                  </a:lnTo>
                  <a:lnTo>
                    <a:pt x="128" y="12"/>
                  </a:lnTo>
                  <a:lnTo>
                    <a:pt x="64" y="12"/>
                  </a:lnTo>
                  <a:lnTo>
                    <a:pt x="64" y="102"/>
                  </a:lnTo>
                  <a:lnTo>
                    <a:pt x="31" y="102"/>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65" name="Freeform 76"/>
            <p:cNvSpPr>
              <a:spLocks noEditPoints="1"/>
            </p:cNvSpPr>
            <p:nvPr/>
          </p:nvSpPr>
          <p:spPr bwMode="auto">
            <a:xfrm>
              <a:off x="4151313" y="5676900"/>
              <a:ext cx="409575" cy="103188"/>
            </a:xfrm>
            <a:custGeom>
              <a:avLst/>
              <a:gdLst>
                <a:gd name="T0" fmla="*/ 0 w 109"/>
                <a:gd name="T1" fmla="*/ 18 h 27"/>
                <a:gd name="T2" fmla="*/ 9 w 109"/>
                <a:gd name="T3" fmla="*/ 27 h 27"/>
                <a:gd name="T4" fmla="*/ 100 w 109"/>
                <a:gd name="T5" fmla="*/ 27 h 27"/>
                <a:gd name="T6" fmla="*/ 109 w 109"/>
                <a:gd name="T7" fmla="*/ 18 h 27"/>
                <a:gd name="T8" fmla="*/ 109 w 109"/>
                <a:gd name="T9" fmla="*/ 8 h 27"/>
                <a:gd name="T10" fmla="*/ 100 w 109"/>
                <a:gd name="T11" fmla="*/ 0 h 27"/>
                <a:gd name="T12" fmla="*/ 9 w 109"/>
                <a:gd name="T13" fmla="*/ 0 h 27"/>
                <a:gd name="T14" fmla="*/ 0 w 109"/>
                <a:gd name="T15" fmla="*/ 8 h 27"/>
                <a:gd name="T16" fmla="*/ 0 w 109"/>
                <a:gd name="T17" fmla="*/ 18 h 27"/>
                <a:gd name="T18" fmla="*/ 5 w 109"/>
                <a:gd name="T19" fmla="*/ 8 h 27"/>
                <a:gd name="T20" fmla="*/ 9 w 109"/>
                <a:gd name="T21" fmla="*/ 5 h 27"/>
                <a:gd name="T22" fmla="*/ 100 w 109"/>
                <a:gd name="T23" fmla="*/ 5 h 27"/>
                <a:gd name="T24" fmla="*/ 103 w 109"/>
                <a:gd name="T25" fmla="*/ 8 h 27"/>
                <a:gd name="T26" fmla="*/ 103 w 109"/>
                <a:gd name="T27" fmla="*/ 18 h 27"/>
                <a:gd name="T28" fmla="*/ 100 w 109"/>
                <a:gd name="T29" fmla="*/ 21 h 27"/>
                <a:gd name="T30" fmla="*/ 9 w 109"/>
                <a:gd name="T31" fmla="*/ 21 h 27"/>
                <a:gd name="T32" fmla="*/ 5 w 109"/>
                <a:gd name="T33" fmla="*/ 18 h 27"/>
                <a:gd name="T34" fmla="*/ 5 w 109"/>
                <a:gd name="T35"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27">
                  <a:moveTo>
                    <a:pt x="0" y="18"/>
                  </a:moveTo>
                  <a:cubicBezTo>
                    <a:pt x="0" y="23"/>
                    <a:pt x="4" y="27"/>
                    <a:pt x="9" y="27"/>
                  </a:cubicBezTo>
                  <a:cubicBezTo>
                    <a:pt x="100" y="27"/>
                    <a:pt x="100" y="27"/>
                    <a:pt x="100" y="27"/>
                  </a:cubicBezTo>
                  <a:cubicBezTo>
                    <a:pt x="105" y="27"/>
                    <a:pt x="109" y="23"/>
                    <a:pt x="109" y="18"/>
                  </a:cubicBezTo>
                  <a:cubicBezTo>
                    <a:pt x="109" y="8"/>
                    <a:pt x="109" y="8"/>
                    <a:pt x="109" y="8"/>
                  </a:cubicBezTo>
                  <a:cubicBezTo>
                    <a:pt x="109" y="4"/>
                    <a:pt x="105" y="0"/>
                    <a:pt x="100" y="0"/>
                  </a:cubicBezTo>
                  <a:cubicBezTo>
                    <a:pt x="9" y="0"/>
                    <a:pt x="9" y="0"/>
                    <a:pt x="9" y="0"/>
                  </a:cubicBezTo>
                  <a:cubicBezTo>
                    <a:pt x="4" y="0"/>
                    <a:pt x="0" y="4"/>
                    <a:pt x="0" y="8"/>
                  </a:cubicBezTo>
                  <a:lnTo>
                    <a:pt x="0" y="18"/>
                  </a:lnTo>
                  <a:close/>
                  <a:moveTo>
                    <a:pt x="5" y="8"/>
                  </a:moveTo>
                  <a:cubicBezTo>
                    <a:pt x="5" y="7"/>
                    <a:pt x="7" y="5"/>
                    <a:pt x="9" y="5"/>
                  </a:cubicBezTo>
                  <a:cubicBezTo>
                    <a:pt x="100" y="5"/>
                    <a:pt x="100" y="5"/>
                    <a:pt x="100" y="5"/>
                  </a:cubicBezTo>
                  <a:cubicBezTo>
                    <a:pt x="102" y="5"/>
                    <a:pt x="103" y="7"/>
                    <a:pt x="103" y="8"/>
                  </a:cubicBezTo>
                  <a:cubicBezTo>
                    <a:pt x="103" y="18"/>
                    <a:pt x="103" y="18"/>
                    <a:pt x="103" y="18"/>
                  </a:cubicBezTo>
                  <a:cubicBezTo>
                    <a:pt x="103" y="20"/>
                    <a:pt x="102" y="21"/>
                    <a:pt x="100" y="21"/>
                  </a:cubicBezTo>
                  <a:cubicBezTo>
                    <a:pt x="9" y="21"/>
                    <a:pt x="9" y="21"/>
                    <a:pt x="9" y="21"/>
                  </a:cubicBezTo>
                  <a:cubicBezTo>
                    <a:pt x="7" y="21"/>
                    <a:pt x="5" y="20"/>
                    <a:pt x="5" y="18"/>
                  </a:cubicBezTo>
                  <a:lnTo>
                    <a:pt x="5" y="8"/>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66" name="Oval 77"/>
            <p:cNvSpPr>
              <a:spLocks noChangeArrowheads="1"/>
            </p:cNvSpPr>
            <p:nvPr/>
          </p:nvSpPr>
          <p:spPr bwMode="auto">
            <a:xfrm>
              <a:off x="4483100" y="5710238"/>
              <a:ext cx="30163" cy="31750"/>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grpSp>
      <p:grpSp>
        <p:nvGrpSpPr>
          <p:cNvPr id="267" name="组合 140"/>
          <p:cNvGrpSpPr/>
          <p:nvPr/>
        </p:nvGrpSpPr>
        <p:grpSpPr>
          <a:xfrm>
            <a:off x="4629911" y="4220348"/>
            <a:ext cx="248419" cy="214843"/>
            <a:chOff x="9585325" y="3487738"/>
            <a:chExt cx="315913" cy="419100"/>
          </a:xfrm>
          <a:solidFill>
            <a:schemeClr val="bg2">
              <a:lumMod val="25000"/>
            </a:schemeClr>
          </a:solidFill>
        </p:grpSpPr>
        <p:sp>
          <p:nvSpPr>
            <p:cNvPr id="268"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69"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70" name="Oval 15"/>
            <p:cNvSpPr>
              <a:spLocks noChangeArrowheads="1"/>
            </p:cNvSpPr>
            <p:nvPr/>
          </p:nvSpPr>
          <p:spPr bwMode="auto">
            <a:xfrm>
              <a:off x="9620250" y="3533776"/>
              <a:ext cx="31750" cy="26988"/>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71" name="Oval 16"/>
            <p:cNvSpPr>
              <a:spLocks noChangeArrowheads="1"/>
            </p:cNvSpPr>
            <p:nvPr/>
          </p:nvSpPr>
          <p:spPr bwMode="auto">
            <a:xfrm>
              <a:off x="9834563" y="3533776"/>
              <a:ext cx="31750" cy="26988"/>
            </a:xfrm>
            <a:prstGeom prst="ellipse">
              <a:avLst/>
            </a:pr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grpSp>
      <p:grpSp>
        <p:nvGrpSpPr>
          <p:cNvPr id="272" name="组合 145"/>
          <p:cNvGrpSpPr/>
          <p:nvPr/>
        </p:nvGrpSpPr>
        <p:grpSpPr>
          <a:xfrm>
            <a:off x="6530136" y="4226868"/>
            <a:ext cx="273917" cy="171712"/>
            <a:chOff x="7835900" y="5402263"/>
            <a:chExt cx="409575" cy="334963"/>
          </a:xfrm>
          <a:solidFill>
            <a:schemeClr val="bg2">
              <a:lumMod val="25000"/>
            </a:schemeClr>
          </a:solidFill>
        </p:grpSpPr>
        <p:sp>
          <p:nvSpPr>
            <p:cNvPr id="273" name="Freeform 84"/>
            <p:cNvSpPr>
              <a:spLocks noEditPoints="1"/>
            </p:cNvSpPr>
            <p:nvPr/>
          </p:nvSpPr>
          <p:spPr bwMode="auto">
            <a:xfrm>
              <a:off x="7835900" y="5402263"/>
              <a:ext cx="409575" cy="334963"/>
            </a:xfrm>
            <a:custGeom>
              <a:avLst/>
              <a:gdLst>
                <a:gd name="T0" fmla="*/ 109 w 109"/>
                <a:gd name="T1" fmla="*/ 22 h 87"/>
                <a:gd name="T2" fmla="*/ 99 w 109"/>
                <a:gd name="T3" fmla="*/ 22 h 87"/>
                <a:gd name="T4" fmla="*/ 99 w 109"/>
                <a:gd name="T5" fmla="*/ 10 h 87"/>
                <a:gd name="T6" fmla="*/ 39 w 109"/>
                <a:gd name="T7" fmla="*/ 10 h 87"/>
                <a:gd name="T8" fmla="*/ 36 w 109"/>
                <a:gd name="T9" fmla="*/ 0 h 87"/>
                <a:gd name="T10" fmla="*/ 0 w 109"/>
                <a:gd name="T11" fmla="*/ 0 h 87"/>
                <a:gd name="T12" fmla="*/ 0 w 109"/>
                <a:gd name="T13" fmla="*/ 25 h 87"/>
                <a:gd name="T14" fmla="*/ 0 w 109"/>
                <a:gd name="T15" fmla="*/ 76 h 87"/>
                <a:gd name="T16" fmla="*/ 0 w 109"/>
                <a:gd name="T17" fmla="*/ 77 h 87"/>
                <a:gd name="T18" fmla="*/ 10 w 109"/>
                <a:gd name="T19" fmla="*/ 87 h 87"/>
                <a:gd name="T20" fmla="*/ 11 w 109"/>
                <a:gd name="T21" fmla="*/ 87 h 87"/>
                <a:gd name="T22" fmla="*/ 11 w 109"/>
                <a:gd name="T23" fmla="*/ 87 h 87"/>
                <a:gd name="T24" fmla="*/ 109 w 109"/>
                <a:gd name="T25" fmla="*/ 87 h 87"/>
                <a:gd name="T26" fmla="*/ 109 w 109"/>
                <a:gd name="T27" fmla="*/ 84 h 87"/>
                <a:gd name="T28" fmla="*/ 109 w 109"/>
                <a:gd name="T29" fmla="*/ 84 h 87"/>
                <a:gd name="T30" fmla="*/ 109 w 109"/>
                <a:gd name="T31" fmla="*/ 22 h 87"/>
                <a:gd name="T32" fmla="*/ 103 w 109"/>
                <a:gd name="T33" fmla="*/ 81 h 87"/>
                <a:gd name="T34" fmla="*/ 18 w 109"/>
                <a:gd name="T35" fmla="*/ 81 h 87"/>
                <a:gd name="T36" fmla="*/ 19 w 109"/>
                <a:gd name="T37" fmla="*/ 77 h 87"/>
                <a:gd name="T38" fmla="*/ 19 w 109"/>
                <a:gd name="T39" fmla="*/ 28 h 87"/>
                <a:gd name="T40" fmla="*/ 103 w 109"/>
                <a:gd name="T41" fmla="*/ 28 h 87"/>
                <a:gd name="T42" fmla="*/ 103 w 109"/>
                <a:gd name="T43" fmla="*/ 81 h 87"/>
                <a:gd name="T44" fmla="*/ 6 w 109"/>
                <a:gd name="T45" fmla="*/ 5 h 87"/>
                <a:gd name="T46" fmla="*/ 32 w 109"/>
                <a:gd name="T47" fmla="*/ 5 h 87"/>
                <a:gd name="T48" fmla="*/ 36 w 109"/>
                <a:gd name="T49" fmla="*/ 15 h 87"/>
                <a:gd name="T50" fmla="*/ 94 w 109"/>
                <a:gd name="T51" fmla="*/ 15 h 87"/>
                <a:gd name="T52" fmla="*/ 94 w 109"/>
                <a:gd name="T53" fmla="*/ 22 h 87"/>
                <a:gd name="T54" fmla="*/ 14 w 109"/>
                <a:gd name="T55" fmla="*/ 22 h 87"/>
                <a:gd name="T56" fmla="*/ 14 w 109"/>
                <a:gd name="T57" fmla="*/ 25 h 87"/>
                <a:gd name="T58" fmla="*/ 14 w 109"/>
                <a:gd name="T59" fmla="*/ 25 h 87"/>
                <a:gd name="T60" fmla="*/ 14 w 109"/>
                <a:gd name="T61" fmla="*/ 77 h 87"/>
                <a:gd name="T62" fmla="*/ 11 w 109"/>
                <a:gd name="T63" fmla="*/ 81 h 87"/>
                <a:gd name="T64" fmla="*/ 7 w 109"/>
                <a:gd name="T65" fmla="*/ 80 h 87"/>
                <a:gd name="T66" fmla="*/ 6 w 109"/>
                <a:gd name="T67" fmla="*/ 76 h 87"/>
                <a:gd name="T68" fmla="*/ 6 w 109"/>
                <a:gd name="T69" fmla="*/ 25 h 87"/>
                <a:gd name="T70" fmla="*/ 6 w 109"/>
                <a:gd name="T71"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7">
                  <a:moveTo>
                    <a:pt x="109" y="22"/>
                  </a:moveTo>
                  <a:cubicBezTo>
                    <a:pt x="99" y="22"/>
                    <a:pt x="99" y="22"/>
                    <a:pt x="99" y="22"/>
                  </a:cubicBezTo>
                  <a:cubicBezTo>
                    <a:pt x="99" y="10"/>
                    <a:pt x="99" y="10"/>
                    <a:pt x="99" y="10"/>
                  </a:cubicBezTo>
                  <a:cubicBezTo>
                    <a:pt x="39" y="10"/>
                    <a:pt x="39" y="10"/>
                    <a:pt x="39" y="10"/>
                  </a:cubicBezTo>
                  <a:cubicBezTo>
                    <a:pt x="36" y="0"/>
                    <a:pt x="36" y="0"/>
                    <a:pt x="36" y="0"/>
                  </a:cubicBezTo>
                  <a:cubicBezTo>
                    <a:pt x="0" y="0"/>
                    <a:pt x="0" y="0"/>
                    <a:pt x="0" y="0"/>
                  </a:cubicBezTo>
                  <a:cubicBezTo>
                    <a:pt x="0" y="25"/>
                    <a:pt x="0" y="25"/>
                    <a:pt x="0" y="25"/>
                  </a:cubicBezTo>
                  <a:cubicBezTo>
                    <a:pt x="0" y="76"/>
                    <a:pt x="0" y="76"/>
                    <a:pt x="0" y="76"/>
                  </a:cubicBezTo>
                  <a:cubicBezTo>
                    <a:pt x="0" y="77"/>
                    <a:pt x="0" y="77"/>
                    <a:pt x="0" y="77"/>
                  </a:cubicBezTo>
                  <a:cubicBezTo>
                    <a:pt x="0" y="82"/>
                    <a:pt x="5" y="87"/>
                    <a:pt x="10" y="87"/>
                  </a:cubicBezTo>
                  <a:cubicBezTo>
                    <a:pt x="10" y="87"/>
                    <a:pt x="10" y="87"/>
                    <a:pt x="11" y="87"/>
                  </a:cubicBezTo>
                  <a:cubicBezTo>
                    <a:pt x="11" y="87"/>
                    <a:pt x="11" y="87"/>
                    <a:pt x="11" y="87"/>
                  </a:cubicBezTo>
                  <a:cubicBezTo>
                    <a:pt x="109" y="87"/>
                    <a:pt x="109" y="87"/>
                    <a:pt x="109" y="87"/>
                  </a:cubicBezTo>
                  <a:cubicBezTo>
                    <a:pt x="109" y="84"/>
                    <a:pt x="109" y="84"/>
                    <a:pt x="109" y="84"/>
                  </a:cubicBezTo>
                  <a:cubicBezTo>
                    <a:pt x="109" y="84"/>
                    <a:pt x="109" y="84"/>
                    <a:pt x="109" y="84"/>
                  </a:cubicBezTo>
                  <a:lnTo>
                    <a:pt x="109" y="22"/>
                  </a:lnTo>
                  <a:close/>
                  <a:moveTo>
                    <a:pt x="103" y="81"/>
                  </a:moveTo>
                  <a:cubicBezTo>
                    <a:pt x="18" y="81"/>
                    <a:pt x="18" y="81"/>
                    <a:pt x="18" y="81"/>
                  </a:cubicBezTo>
                  <a:cubicBezTo>
                    <a:pt x="19" y="80"/>
                    <a:pt x="19" y="79"/>
                    <a:pt x="19" y="77"/>
                  </a:cubicBezTo>
                  <a:cubicBezTo>
                    <a:pt x="19" y="28"/>
                    <a:pt x="19" y="28"/>
                    <a:pt x="19" y="28"/>
                  </a:cubicBezTo>
                  <a:cubicBezTo>
                    <a:pt x="103" y="28"/>
                    <a:pt x="103" y="28"/>
                    <a:pt x="103" y="28"/>
                  </a:cubicBezTo>
                  <a:lnTo>
                    <a:pt x="103" y="81"/>
                  </a:lnTo>
                  <a:close/>
                  <a:moveTo>
                    <a:pt x="6" y="5"/>
                  </a:moveTo>
                  <a:cubicBezTo>
                    <a:pt x="32" y="5"/>
                    <a:pt x="32" y="5"/>
                    <a:pt x="32" y="5"/>
                  </a:cubicBezTo>
                  <a:cubicBezTo>
                    <a:pt x="36" y="15"/>
                    <a:pt x="36" y="15"/>
                    <a:pt x="36" y="15"/>
                  </a:cubicBezTo>
                  <a:cubicBezTo>
                    <a:pt x="94" y="15"/>
                    <a:pt x="94" y="15"/>
                    <a:pt x="94" y="15"/>
                  </a:cubicBezTo>
                  <a:cubicBezTo>
                    <a:pt x="94" y="22"/>
                    <a:pt x="94" y="22"/>
                    <a:pt x="94" y="22"/>
                  </a:cubicBezTo>
                  <a:cubicBezTo>
                    <a:pt x="14" y="22"/>
                    <a:pt x="14" y="22"/>
                    <a:pt x="14" y="22"/>
                  </a:cubicBezTo>
                  <a:cubicBezTo>
                    <a:pt x="14" y="25"/>
                    <a:pt x="14" y="25"/>
                    <a:pt x="14" y="25"/>
                  </a:cubicBezTo>
                  <a:cubicBezTo>
                    <a:pt x="14" y="25"/>
                    <a:pt x="14" y="25"/>
                    <a:pt x="14" y="25"/>
                  </a:cubicBezTo>
                  <a:cubicBezTo>
                    <a:pt x="14" y="77"/>
                    <a:pt x="14" y="77"/>
                    <a:pt x="14" y="77"/>
                  </a:cubicBezTo>
                  <a:cubicBezTo>
                    <a:pt x="14" y="79"/>
                    <a:pt x="12" y="81"/>
                    <a:pt x="11" y="81"/>
                  </a:cubicBezTo>
                  <a:cubicBezTo>
                    <a:pt x="9" y="81"/>
                    <a:pt x="8" y="80"/>
                    <a:pt x="7" y="80"/>
                  </a:cubicBezTo>
                  <a:cubicBezTo>
                    <a:pt x="6" y="79"/>
                    <a:pt x="6" y="77"/>
                    <a:pt x="6" y="76"/>
                  </a:cubicBezTo>
                  <a:cubicBezTo>
                    <a:pt x="6" y="25"/>
                    <a:pt x="6" y="25"/>
                    <a:pt x="6" y="25"/>
                  </a:cubicBezTo>
                  <a:lnTo>
                    <a:pt x="6" y="5"/>
                  </a:ln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sp>
          <p:nvSpPr>
            <p:cNvPr id="274" name="Freeform 85"/>
            <p:cNvSpPr/>
            <p:nvPr/>
          </p:nvSpPr>
          <p:spPr bwMode="auto">
            <a:xfrm>
              <a:off x="7937500" y="5549900"/>
              <a:ext cx="153988" cy="19050"/>
            </a:xfrm>
            <a:custGeom>
              <a:avLst/>
              <a:gdLst>
                <a:gd name="T0" fmla="*/ 3 w 41"/>
                <a:gd name="T1" fmla="*/ 5 h 5"/>
                <a:gd name="T2" fmla="*/ 38 w 41"/>
                <a:gd name="T3" fmla="*/ 5 h 5"/>
                <a:gd name="T4" fmla="*/ 41 w 41"/>
                <a:gd name="T5" fmla="*/ 3 h 5"/>
                <a:gd name="T6" fmla="*/ 38 w 41"/>
                <a:gd name="T7" fmla="*/ 0 h 5"/>
                <a:gd name="T8" fmla="*/ 3 w 41"/>
                <a:gd name="T9" fmla="*/ 0 h 5"/>
                <a:gd name="T10" fmla="*/ 0 w 41"/>
                <a:gd name="T11" fmla="*/ 3 h 5"/>
                <a:gd name="T12" fmla="*/ 3 w 4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1" h="5">
                  <a:moveTo>
                    <a:pt x="3" y="5"/>
                  </a:moveTo>
                  <a:cubicBezTo>
                    <a:pt x="38" y="5"/>
                    <a:pt x="38" y="5"/>
                    <a:pt x="38" y="5"/>
                  </a:cubicBezTo>
                  <a:cubicBezTo>
                    <a:pt x="39" y="5"/>
                    <a:pt x="41" y="4"/>
                    <a:pt x="41" y="3"/>
                  </a:cubicBezTo>
                  <a:cubicBezTo>
                    <a:pt x="41" y="1"/>
                    <a:pt x="39" y="0"/>
                    <a:pt x="38" y="0"/>
                  </a:cubicBezTo>
                  <a:cubicBezTo>
                    <a:pt x="3" y="0"/>
                    <a:pt x="3" y="0"/>
                    <a:pt x="3" y="0"/>
                  </a:cubicBezTo>
                  <a:cubicBezTo>
                    <a:pt x="1" y="0"/>
                    <a:pt x="0" y="1"/>
                    <a:pt x="0" y="3"/>
                  </a:cubicBezTo>
                  <a:cubicBezTo>
                    <a:pt x="0" y="4"/>
                    <a:pt x="1" y="5"/>
                    <a:pt x="3" y="5"/>
                  </a:cubicBezTo>
                  <a:close/>
                </a:path>
              </a:pathLst>
            </a:custGeom>
            <a:grpFill/>
            <a:ln w="9525">
              <a:noFill/>
              <a:round/>
            </a:ln>
          </p:spPr>
          <p:txBody>
            <a:bodyPr vert="horz" wrap="square" lIns="91387" tIns="45695" rIns="91387" bIns="45695" numCol="1" anchor="t" anchorCtr="0" compatLnSpc="1"/>
            <a:lstStyle/>
            <a:p>
              <a:pPr defTabSz="913765"/>
              <a:endParaRPr lang="zh-CN" altLang="en-US" sz="1200">
                <a:latin typeface="+mn-ea"/>
                <a:ea typeface="+mn-ea"/>
              </a:endParaRPr>
            </a:p>
          </p:txBody>
        </p:sp>
      </p:grpSp>
      <p:grpSp>
        <p:nvGrpSpPr>
          <p:cNvPr id="275" name="组合 148"/>
          <p:cNvGrpSpPr/>
          <p:nvPr/>
        </p:nvGrpSpPr>
        <p:grpSpPr>
          <a:xfrm>
            <a:off x="6530136" y="4790269"/>
            <a:ext cx="268029" cy="219192"/>
            <a:chOff x="5265738" y="2193925"/>
            <a:chExt cx="639763" cy="630238"/>
          </a:xfrm>
          <a:solidFill>
            <a:schemeClr val="bg2">
              <a:lumMod val="25000"/>
            </a:schemeClr>
          </a:solidFill>
        </p:grpSpPr>
        <p:sp>
          <p:nvSpPr>
            <p:cNvPr id="276" name="Freeform 13"/>
            <p:cNvSpPr/>
            <p:nvPr/>
          </p:nvSpPr>
          <p:spPr bwMode="auto">
            <a:xfrm>
              <a:off x="5661026" y="2562225"/>
              <a:ext cx="57150" cy="149225"/>
            </a:xfrm>
            <a:custGeom>
              <a:avLst/>
              <a:gdLst>
                <a:gd name="T0" fmla="*/ 11 w 15"/>
                <a:gd name="T1" fmla="*/ 24 h 40"/>
                <a:gd name="T2" fmla="*/ 4 w 15"/>
                <a:gd name="T3" fmla="*/ 32 h 40"/>
                <a:gd name="T4" fmla="*/ 4 w 15"/>
                <a:gd name="T5" fmla="*/ 2 h 40"/>
                <a:gd name="T6" fmla="*/ 2 w 15"/>
                <a:gd name="T7" fmla="*/ 0 h 40"/>
                <a:gd name="T8" fmla="*/ 0 w 15"/>
                <a:gd name="T9" fmla="*/ 2 h 40"/>
                <a:gd name="T10" fmla="*/ 0 w 15"/>
                <a:gd name="T11" fmla="*/ 38 h 40"/>
                <a:gd name="T12" fmla="*/ 2 w 15"/>
                <a:gd name="T13" fmla="*/ 40 h 40"/>
                <a:gd name="T14" fmla="*/ 2 w 15"/>
                <a:gd name="T15" fmla="*/ 40 h 40"/>
                <a:gd name="T16" fmla="*/ 4 w 15"/>
                <a:gd name="T17" fmla="*/ 39 h 40"/>
                <a:gd name="T18" fmla="*/ 14 w 15"/>
                <a:gd name="T19" fmla="*/ 27 h 40"/>
                <a:gd name="T20" fmla="*/ 14 w 15"/>
                <a:gd name="T21" fmla="*/ 24 h 40"/>
                <a:gd name="T22" fmla="*/ 11 w 15"/>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40">
                  <a:moveTo>
                    <a:pt x="11" y="24"/>
                  </a:moveTo>
                  <a:cubicBezTo>
                    <a:pt x="4" y="32"/>
                    <a:pt x="4" y="32"/>
                    <a:pt x="4" y="32"/>
                  </a:cubicBezTo>
                  <a:cubicBezTo>
                    <a:pt x="4" y="2"/>
                    <a:pt x="4" y="2"/>
                    <a:pt x="4" y="2"/>
                  </a:cubicBezTo>
                  <a:cubicBezTo>
                    <a:pt x="4" y="1"/>
                    <a:pt x="4" y="0"/>
                    <a:pt x="2" y="0"/>
                  </a:cubicBezTo>
                  <a:cubicBezTo>
                    <a:pt x="1" y="0"/>
                    <a:pt x="0" y="1"/>
                    <a:pt x="0" y="2"/>
                  </a:cubicBezTo>
                  <a:cubicBezTo>
                    <a:pt x="0" y="38"/>
                    <a:pt x="0" y="38"/>
                    <a:pt x="0" y="38"/>
                  </a:cubicBezTo>
                  <a:cubicBezTo>
                    <a:pt x="0" y="39"/>
                    <a:pt x="1" y="39"/>
                    <a:pt x="2" y="40"/>
                  </a:cubicBezTo>
                  <a:cubicBezTo>
                    <a:pt x="2" y="40"/>
                    <a:pt x="2" y="40"/>
                    <a:pt x="2" y="40"/>
                  </a:cubicBezTo>
                  <a:cubicBezTo>
                    <a:pt x="3" y="40"/>
                    <a:pt x="4" y="39"/>
                    <a:pt x="4" y="39"/>
                  </a:cubicBezTo>
                  <a:cubicBezTo>
                    <a:pt x="14" y="27"/>
                    <a:pt x="14" y="27"/>
                    <a:pt x="14" y="27"/>
                  </a:cubicBezTo>
                  <a:cubicBezTo>
                    <a:pt x="15" y="26"/>
                    <a:pt x="15" y="25"/>
                    <a:pt x="14" y="24"/>
                  </a:cubicBezTo>
                  <a:cubicBezTo>
                    <a:pt x="13" y="23"/>
                    <a:pt x="12" y="24"/>
                    <a:pt x="11" y="24"/>
                  </a:cubicBezTo>
                  <a:close/>
                </a:path>
              </a:pathLst>
            </a:custGeom>
            <a:grpFill/>
            <a:ln w="9525">
              <a:noFill/>
              <a:round/>
            </a:ln>
          </p:spPr>
          <p:txBody>
            <a:bodyPr vert="horz" wrap="square" lIns="91440" tIns="45720" rIns="91440" bIns="45720" numCol="1" anchor="t" anchorCtr="0" compatLnSpc="1"/>
            <a:lstStyle/>
            <a:p>
              <a:endParaRPr lang="en-US" sz="1200">
                <a:latin typeface="+mn-ea"/>
                <a:ea typeface="+mn-ea"/>
              </a:endParaRPr>
            </a:p>
          </p:txBody>
        </p:sp>
        <p:sp>
          <p:nvSpPr>
            <p:cNvPr id="277" name="Freeform 14"/>
            <p:cNvSpPr/>
            <p:nvPr/>
          </p:nvSpPr>
          <p:spPr bwMode="auto">
            <a:xfrm>
              <a:off x="5494338" y="2562225"/>
              <a:ext cx="14288" cy="149225"/>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4" y="40"/>
                    <a:pt x="4" y="39"/>
                    <a:pt x="4" y="38"/>
                  </a:cubicBezTo>
                  <a:cubicBezTo>
                    <a:pt x="4" y="2"/>
                    <a:pt x="4" y="2"/>
                    <a:pt x="4" y="2"/>
                  </a:cubicBezTo>
                  <a:cubicBezTo>
                    <a:pt x="4" y="1"/>
                    <a:pt x="4" y="0"/>
                    <a:pt x="2" y="0"/>
                  </a:cubicBezTo>
                  <a:close/>
                </a:path>
              </a:pathLst>
            </a:custGeom>
            <a:grpFill/>
            <a:ln w="9525">
              <a:noFill/>
              <a:round/>
            </a:ln>
          </p:spPr>
          <p:txBody>
            <a:bodyPr vert="horz" wrap="square" lIns="91440" tIns="45720" rIns="91440" bIns="45720" numCol="1" anchor="t" anchorCtr="0" compatLnSpc="1"/>
            <a:lstStyle/>
            <a:p>
              <a:endParaRPr lang="en-US" sz="1200">
                <a:latin typeface="+mn-ea"/>
                <a:ea typeface="+mn-ea"/>
              </a:endParaRPr>
            </a:p>
          </p:txBody>
        </p:sp>
        <p:sp>
          <p:nvSpPr>
            <p:cNvPr id="278" name="Freeform 15"/>
            <p:cNvSpPr/>
            <p:nvPr/>
          </p:nvSpPr>
          <p:spPr bwMode="auto">
            <a:xfrm>
              <a:off x="5356226" y="2306638"/>
              <a:ext cx="457200" cy="307975"/>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0 h 82"/>
                <a:gd name="T20" fmla="*/ 27 w 120"/>
                <a:gd name="T21" fmla="*/ 12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4"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0"/>
                  </a:cubicBezTo>
                  <a:cubicBezTo>
                    <a:pt x="27" y="12"/>
                    <a:pt x="27" y="12"/>
                    <a:pt x="27" y="12"/>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1"/>
                    <a:pt x="0" y="56"/>
                  </a:cubicBezTo>
                  <a:cubicBezTo>
                    <a:pt x="0" y="70"/>
                    <a:pt x="13" y="82"/>
                    <a:pt x="28" y="82"/>
                  </a:cubicBezTo>
                  <a:cubicBezTo>
                    <a:pt x="30" y="82"/>
                    <a:pt x="30" y="81"/>
                    <a:pt x="30" y="80"/>
                  </a:cubicBezTo>
                  <a:cubicBezTo>
                    <a:pt x="30" y="79"/>
                    <a:pt x="30" y="78"/>
                    <a:pt x="28" y="78"/>
                  </a:cubicBezTo>
                  <a:cubicBezTo>
                    <a:pt x="15" y="78"/>
                    <a:pt x="4" y="68"/>
                    <a:pt x="4" y="56"/>
                  </a:cubicBezTo>
                  <a:cubicBezTo>
                    <a:pt x="4" y="44"/>
                    <a:pt x="15" y="34"/>
                    <a:pt x="28" y="34"/>
                  </a:cubicBezTo>
                  <a:cubicBezTo>
                    <a:pt x="92" y="34"/>
                    <a:pt x="92" y="34"/>
                    <a:pt x="92" y="34"/>
                  </a:cubicBezTo>
                  <a:cubicBezTo>
                    <a:pt x="106" y="34"/>
                    <a:pt x="116" y="44"/>
                    <a:pt x="116" y="56"/>
                  </a:cubicBezTo>
                  <a:cubicBezTo>
                    <a:pt x="116" y="68"/>
                    <a:pt x="106" y="78"/>
                    <a:pt x="92" y="78"/>
                  </a:cubicBezTo>
                  <a:cubicBezTo>
                    <a:pt x="91" y="78"/>
                    <a:pt x="90" y="79"/>
                    <a:pt x="90" y="80"/>
                  </a:cubicBezTo>
                  <a:cubicBezTo>
                    <a:pt x="90" y="81"/>
                    <a:pt x="91" y="82"/>
                    <a:pt x="92" y="82"/>
                  </a:cubicBezTo>
                  <a:cubicBezTo>
                    <a:pt x="108" y="82"/>
                    <a:pt x="120" y="70"/>
                    <a:pt x="120" y="56"/>
                  </a:cubicBezTo>
                  <a:cubicBezTo>
                    <a:pt x="120" y="41"/>
                    <a:pt x="108" y="30"/>
                    <a:pt x="92" y="30"/>
                  </a:cubicBezTo>
                  <a:close/>
                </a:path>
              </a:pathLst>
            </a:custGeom>
            <a:grpFill/>
            <a:ln w="9525">
              <a:noFill/>
              <a:round/>
            </a:ln>
          </p:spPr>
          <p:txBody>
            <a:bodyPr vert="horz" wrap="square" lIns="91440" tIns="45720" rIns="91440" bIns="45720" numCol="1" anchor="t" anchorCtr="0" compatLnSpc="1"/>
            <a:lstStyle/>
            <a:p>
              <a:endParaRPr lang="en-US" sz="1200">
                <a:latin typeface="+mn-ea"/>
                <a:ea typeface="+mn-ea"/>
              </a:endParaRPr>
            </a:p>
          </p:txBody>
        </p:sp>
        <p:sp>
          <p:nvSpPr>
            <p:cNvPr id="279" name="Freeform 16"/>
            <p:cNvSpPr>
              <a:spLocks noEditPoints="1"/>
            </p:cNvSpPr>
            <p:nvPr/>
          </p:nvSpPr>
          <p:spPr bwMode="auto">
            <a:xfrm>
              <a:off x="5265738" y="2193925"/>
              <a:ext cx="639763" cy="630238"/>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8" y="0"/>
                    <a:pt x="0" y="7"/>
                    <a:pt x="0" y="16"/>
                  </a:cubicBezTo>
                  <a:cubicBezTo>
                    <a:pt x="0" y="152"/>
                    <a:pt x="0" y="152"/>
                    <a:pt x="0" y="152"/>
                  </a:cubicBezTo>
                  <a:cubicBezTo>
                    <a:pt x="0" y="161"/>
                    <a:pt x="8"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close/>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grpFill/>
            <a:ln w="9525">
              <a:noFill/>
              <a:round/>
            </a:ln>
          </p:spPr>
          <p:txBody>
            <a:bodyPr vert="horz" wrap="square" lIns="91440" tIns="45720" rIns="91440" bIns="45720" numCol="1" anchor="t" anchorCtr="0" compatLnSpc="1"/>
            <a:lstStyle/>
            <a:p>
              <a:endParaRPr lang="en-US" sz="1200">
                <a:latin typeface="+mn-ea"/>
                <a:ea typeface="+mn-ea"/>
              </a:endParaRPr>
            </a:p>
          </p:txBody>
        </p:sp>
      </p:grpSp>
      <p:pic>
        <p:nvPicPr>
          <p:cNvPr id="280" name="图片 1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6302" y="4100241"/>
            <a:ext cx="532057" cy="433914"/>
          </a:xfrm>
          <a:prstGeom prst="rect">
            <a:avLst/>
          </a:prstGeom>
        </p:spPr>
      </p:pic>
      <p:pic>
        <p:nvPicPr>
          <p:cNvPr id="281" name="图片 1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5319" y="4114818"/>
            <a:ext cx="532057" cy="433914"/>
          </a:xfrm>
          <a:prstGeom prst="rect">
            <a:avLst/>
          </a:prstGeom>
        </p:spPr>
      </p:pic>
      <p:pic>
        <p:nvPicPr>
          <p:cNvPr id="282" name="图片 1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3207" y="4704283"/>
            <a:ext cx="532057" cy="433914"/>
          </a:xfrm>
          <a:prstGeom prst="rect">
            <a:avLst/>
          </a:prstGeom>
        </p:spPr>
      </p:pic>
      <p:sp>
        <p:nvSpPr>
          <p:cNvPr id="283" name="TextBox 102"/>
          <p:cNvSpPr txBox="1"/>
          <p:nvPr/>
        </p:nvSpPr>
        <p:spPr>
          <a:xfrm>
            <a:off x="4204202" y="5111133"/>
            <a:ext cx="1178187" cy="276999"/>
          </a:xfrm>
          <a:prstGeom prst="rect">
            <a:avLst/>
          </a:prstGeom>
          <a:noFill/>
        </p:spPr>
        <p:txBody>
          <a:bodyPr wrap="square" rtlCol="0">
            <a:spAutoFit/>
          </a:bodyPr>
          <a:lstStyle/>
          <a:p>
            <a:pPr algn="ctr" defTabSz="913765"/>
            <a:r>
              <a:rPr lang="zh-CN" altLang="en-US" sz="1200" dirty="0" smtClean="0">
                <a:latin typeface="+mn-ea"/>
                <a:ea typeface="+mn-ea"/>
              </a:rPr>
              <a:t>鲲鹏</a:t>
            </a:r>
            <a:r>
              <a:rPr lang="en-US" altLang="zh-CN" sz="1200" dirty="0" smtClean="0">
                <a:latin typeface="+mn-ea"/>
                <a:ea typeface="+mn-ea"/>
              </a:rPr>
              <a:t>VPC</a:t>
            </a:r>
            <a:endParaRPr lang="en-US" altLang="zh-CN" sz="1200" dirty="0">
              <a:latin typeface="+mn-ea"/>
              <a:ea typeface="+mn-ea"/>
            </a:endParaRPr>
          </a:p>
        </p:txBody>
      </p:sp>
      <p:sp>
        <p:nvSpPr>
          <p:cNvPr id="284" name="TextBox 266"/>
          <p:cNvSpPr txBox="1"/>
          <p:nvPr/>
        </p:nvSpPr>
        <p:spPr>
          <a:xfrm>
            <a:off x="5052165" y="5102712"/>
            <a:ext cx="1219498" cy="276999"/>
          </a:xfrm>
          <a:prstGeom prst="rect">
            <a:avLst/>
          </a:prstGeom>
          <a:noFill/>
        </p:spPr>
        <p:txBody>
          <a:bodyPr wrap="square" rtlCol="0">
            <a:spAutoFit/>
          </a:bodyPr>
          <a:lstStyle/>
          <a:p>
            <a:pPr algn="ctr" defTabSz="913765"/>
            <a:r>
              <a:rPr lang="zh-CN" altLang="en-US" sz="1200" dirty="0" smtClean="0">
                <a:latin typeface="+mn-ea"/>
                <a:ea typeface="+mn-ea"/>
              </a:rPr>
              <a:t>鲲鹏</a:t>
            </a:r>
            <a:r>
              <a:rPr lang="en-US" altLang="zh-CN" sz="1200" dirty="0" smtClean="0">
                <a:latin typeface="+mn-ea"/>
                <a:ea typeface="+mn-ea"/>
              </a:rPr>
              <a:t>ELB</a:t>
            </a:r>
            <a:endParaRPr lang="zh-CN" altLang="zh-CN" sz="1200" dirty="0">
              <a:latin typeface="+mn-ea"/>
              <a:ea typeface="+mn-ea"/>
            </a:endParaRPr>
          </a:p>
        </p:txBody>
      </p:sp>
      <p:sp>
        <p:nvSpPr>
          <p:cNvPr id="285" name="TextBox 102"/>
          <p:cNvSpPr txBox="1"/>
          <p:nvPr/>
        </p:nvSpPr>
        <p:spPr>
          <a:xfrm>
            <a:off x="4373317" y="4522095"/>
            <a:ext cx="836913" cy="276999"/>
          </a:xfrm>
          <a:prstGeom prst="rect">
            <a:avLst/>
          </a:prstGeom>
          <a:noFill/>
        </p:spPr>
        <p:txBody>
          <a:bodyPr wrap="square" rtlCol="0">
            <a:spAutoFit/>
          </a:bodyPr>
          <a:lstStyle/>
          <a:p>
            <a:pPr algn="ctr" defTabSz="913765"/>
            <a:r>
              <a:rPr lang="zh-CN" altLang="en-US" sz="1200" dirty="0">
                <a:latin typeface="+mn-ea"/>
                <a:ea typeface="+mn-ea"/>
              </a:rPr>
              <a:t>鲲鹏</a:t>
            </a:r>
            <a:r>
              <a:rPr lang="en-US" altLang="zh-CN" sz="1200" dirty="0" smtClean="0">
                <a:latin typeface="+mn-ea"/>
                <a:ea typeface="+mn-ea"/>
              </a:rPr>
              <a:t>EVS</a:t>
            </a:r>
            <a:endParaRPr lang="en-US" altLang="zh-CN" sz="1200" dirty="0">
              <a:latin typeface="+mn-ea"/>
              <a:ea typeface="+mn-ea"/>
            </a:endParaRPr>
          </a:p>
        </p:txBody>
      </p:sp>
      <p:sp>
        <p:nvSpPr>
          <p:cNvPr id="286" name="TextBox 266"/>
          <p:cNvSpPr txBox="1"/>
          <p:nvPr/>
        </p:nvSpPr>
        <p:spPr>
          <a:xfrm>
            <a:off x="5040266" y="4501538"/>
            <a:ext cx="1322147" cy="276999"/>
          </a:xfrm>
          <a:prstGeom prst="rect">
            <a:avLst/>
          </a:prstGeom>
          <a:noFill/>
        </p:spPr>
        <p:txBody>
          <a:bodyPr wrap="square" rtlCol="0">
            <a:spAutoFit/>
          </a:bodyPr>
          <a:lstStyle/>
          <a:p>
            <a:pPr algn="ctr" defTabSz="913765"/>
            <a:r>
              <a:rPr lang="zh-CN" altLang="en-US" sz="1200" dirty="0" smtClean="0">
                <a:latin typeface="+mn-ea"/>
                <a:ea typeface="+mn-ea"/>
              </a:rPr>
              <a:t>鲲鹏</a:t>
            </a:r>
            <a:r>
              <a:rPr lang="en-US" altLang="zh-CN" sz="1200" dirty="0" smtClean="0">
                <a:latin typeface="+mn-ea"/>
                <a:ea typeface="+mn-ea"/>
              </a:rPr>
              <a:t>OBS</a:t>
            </a:r>
            <a:endParaRPr lang="en-US" altLang="zh-CN" sz="1200" dirty="0">
              <a:latin typeface="+mn-ea"/>
              <a:ea typeface="+mn-ea"/>
            </a:endParaRPr>
          </a:p>
        </p:txBody>
      </p:sp>
      <p:sp>
        <p:nvSpPr>
          <p:cNvPr id="287" name="TextBox 73"/>
          <p:cNvSpPr txBox="1"/>
          <p:nvPr/>
        </p:nvSpPr>
        <p:spPr>
          <a:xfrm>
            <a:off x="6092660" y="4512148"/>
            <a:ext cx="1148867" cy="276999"/>
          </a:xfrm>
          <a:prstGeom prst="rect">
            <a:avLst/>
          </a:prstGeom>
          <a:noFill/>
        </p:spPr>
        <p:txBody>
          <a:bodyPr wrap="square" rtlCol="0">
            <a:spAutoFit/>
          </a:bodyPr>
          <a:lstStyle/>
          <a:p>
            <a:pPr algn="ctr" defTabSz="913765"/>
            <a:r>
              <a:rPr lang="zh-CN" altLang="en-US" sz="1200" dirty="0" smtClean="0">
                <a:latin typeface="+mn-ea"/>
                <a:ea typeface="+mn-ea"/>
              </a:rPr>
              <a:t>鲲鹏</a:t>
            </a:r>
            <a:r>
              <a:rPr lang="en-US" altLang="zh-CN" sz="1200" dirty="0" smtClean="0">
                <a:latin typeface="+mn-ea"/>
                <a:ea typeface="+mn-ea"/>
              </a:rPr>
              <a:t>SFS</a:t>
            </a:r>
            <a:endParaRPr lang="zh-CN" altLang="en-US" sz="1200" dirty="0">
              <a:latin typeface="+mn-ea"/>
              <a:ea typeface="+mn-ea"/>
            </a:endParaRPr>
          </a:p>
        </p:txBody>
      </p:sp>
      <p:sp>
        <p:nvSpPr>
          <p:cNvPr id="288" name="TextBox 266"/>
          <p:cNvSpPr txBox="1"/>
          <p:nvPr/>
        </p:nvSpPr>
        <p:spPr>
          <a:xfrm>
            <a:off x="6145345" y="5085702"/>
            <a:ext cx="1110497" cy="276999"/>
          </a:xfrm>
          <a:prstGeom prst="rect">
            <a:avLst/>
          </a:prstGeom>
          <a:noFill/>
        </p:spPr>
        <p:txBody>
          <a:bodyPr wrap="none" rtlCol="0">
            <a:spAutoFit/>
          </a:bodyPr>
          <a:lstStyle/>
          <a:p>
            <a:pPr algn="ctr" defTabSz="913765">
              <a:buNone/>
            </a:pPr>
            <a:r>
              <a:rPr lang="zh-CN" altLang="en-US" sz="1200" dirty="0">
                <a:latin typeface="+mn-ea"/>
                <a:ea typeface="+mn-ea"/>
              </a:rPr>
              <a:t>鲲鹏</a:t>
            </a:r>
            <a:r>
              <a:rPr lang="en-US" altLang="zh-CN" sz="1200" dirty="0" smtClean="0">
                <a:latin typeface="+mn-ea"/>
                <a:ea typeface="+mn-ea"/>
              </a:rPr>
              <a:t>NAT</a:t>
            </a:r>
            <a:r>
              <a:rPr lang="zh-CN" altLang="en-US" sz="1200" dirty="0">
                <a:latin typeface="+mn-ea"/>
                <a:ea typeface="+mn-ea"/>
              </a:rPr>
              <a:t>网关</a:t>
            </a:r>
            <a:endParaRPr lang="zh-CN" altLang="en-US" sz="1200" dirty="0">
              <a:latin typeface="+mn-ea"/>
              <a:ea typeface="+mn-ea"/>
            </a:endParaRPr>
          </a:p>
        </p:txBody>
      </p:sp>
      <p:pic>
        <p:nvPicPr>
          <p:cNvPr id="289"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0611" y="4669767"/>
            <a:ext cx="532057" cy="433914"/>
          </a:xfrm>
          <a:prstGeom prst="rect">
            <a:avLst/>
          </a:prstGeom>
        </p:spPr>
      </p:pic>
      <p:pic>
        <p:nvPicPr>
          <p:cNvPr id="290"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1487" y="4081283"/>
            <a:ext cx="532057" cy="433914"/>
          </a:xfrm>
          <a:prstGeom prst="rect">
            <a:avLst/>
          </a:prstGeom>
        </p:spPr>
      </p:pic>
      <p:pic>
        <p:nvPicPr>
          <p:cNvPr id="291"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43124" y="4137902"/>
            <a:ext cx="532057" cy="433914"/>
          </a:xfrm>
          <a:prstGeom prst="rect">
            <a:avLst/>
          </a:prstGeom>
        </p:spPr>
      </p:pic>
      <p:pic>
        <p:nvPicPr>
          <p:cNvPr id="292"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6421" y="4738259"/>
            <a:ext cx="532057" cy="433914"/>
          </a:xfrm>
          <a:prstGeom prst="rect">
            <a:avLst/>
          </a:prstGeom>
        </p:spPr>
      </p:pic>
      <p:sp>
        <p:nvSpPr>
          <p:cNvPr id="293" name="矩形 164"/>
          <p:cNvSpPr/>
          <p:nvPr/>
        </p:nvSpPr>
        <p:spPr>
          <a:xfrm>
            <a:off x="7639234" y="4865811"/>
            <a:ext cx="424680" cy="361637"/>
          </a:xfrm>
          <a:prstGeom prst="rect">
            <a:avLst/>
          </a:prstGeom>
          <a:noFill/>
        </p:spPr>
        <p:txBody>
          <a:bodyPr wrap="square" rtlCol="0">
            <a:spAutoFit/>
          </a:bodyPr>
          <a:lstStyle/>
          <a:p>
            <a:pPr algn="ctr" defTabSz="549275">
              <a:lnSpc>
                <a:spcPts val="2065"/>
              </a:lnSpc>
            </a:pPr>
            <a:r>
              <a:rPr lang="en-US" altLang="zh-CN" sz="1200" dirty="0">
                <a:solidFill>
                  <a:srgbClr val="1D1D1A"/>
                </a:solidFill>
                <a:latin typeface="+mn-ea"/>
                <a:ea typeface="+mn-ea"/>
              </a:rPr>
              <a:t>…</a:t>
            </a:r>
            <a:endParaRPr lang="zh-CN" altLang="en-US" sz="1200" dirty="0">
              <a:solidFill>
                <a:srgbClr val="1D1D1A"/>
              </a:solidFill>
              <a:latin typeface="+mn-ea"/>
              <a:ea typeface="+mn-ea"/>
            </a:endParaRPr>
          </a:p>
        </p:txBody>
      </p:sp>
      <p:sp>
        <p:nvSpPr>
          <p:cNvPr id="294" name="矩形 172"/>
          <p:cNvSpPr/>
          <p:nvPr/>
        </p:nvSpPr>
        <p:spPr>
          <a:xfrm>
            <a:off x="7632654" y="4278401"/>
            <a:ext cx="424680" cy="361637"/>
          </a:xfrm>
          <a:prstGeom prst="rect">
            <a:avLst/>
          </a:prstGeom>
          <a:noFill/>
        </p:spPr>
        <p:txBody>
          <a:bodyPr wrap="square" rtlCol="0">
            <a:spAutoFit/>
          </a:bodyPr>
          <a:lstStyle/>
          <a:p>
            <a:pPr algn="ctr" defTabSz="549275">
              <a:lnSpc>
                <a:spcPts val="2065"/>
              </a:lnSpc>
            </a:pPr>
            <a:r>
              <a:rPr lang="en-US" altLang="zh-CN" sz="1200" dirty="0">
                <a:solidFill>
                  <a:srgbClr val="1D1D1A"/>
                </a:solidFill>
                <a:latin typeface="+mn-ea"/>
                <a:ea typeface="+mn-ea"/>
              </a:rPr>
              <a:t>…</a:t>
            </a:r>
            <a:endParaRPr lang="zh-CN" altLang="en-US" sz="1200" dirty="0">
              <a:solidFill>
                <a:srgbClr val="1D1D1A"/>
              </a:solidFill>
              <a:latin typeface="+mn-ea"/>
              <a:ea typeface="+mn-ea"/>
            </a:endParaRPr>
          </a:p>
        </p:txBody>
      </p:sp>
      <p:sp>
        <p:nvSpPr>
          <p:cNvPr id="295" name="矩形 163"/>
          <p:cNvSpPr/>
          <p:nvPr/>
        </p:nvSpPr>
        <p:spPr>
          <a:xfrm>
            <a:off x="2668697" y="2730310"/>
            <a:ext cx="871819" cy="276999"/>
          </a:xfrm>
          <a:prstGeom prst="rect">
            <a:avLst/>
          </a:prstGeom>
        </p:spPr>
        <p:txBody>
          <a:bodyPr wrap="square">
            <a:spAutoFit/>
          </a:bodyPr>
          <a:lstStyle/>
          <a:p>
            <a:pPr algn="ctr" defTabSz="549275">
              <a:defRPr/>
            </a:pPr>
            <a:r>
              <a:rPr lang="zh-CN" altLang="en-US" sz="1200" kern="0" dirty="0">
                <a:solidFill>
                  <a:srgbClr val="1D1D1A"/>
                </a:solidFill>
                <a:latin typeface="+mn-ea"/>
                <a:ea typeface="+mn-ea"/>
              </a:rPr>
              <a:t>政府</a:t>
            </a:r>
            <a:endParaRPr lang="en-US" sz="1200" kern="0" dirty="0">
              <a:solidFill>
                <a:srgbClr val="1D1D1A"/>
              </a:solidFill>
              <a:latin typeface="+mn-ea"/>
              <a:ea typeface="+mn-ea"/>
            </a:endParaRPr>
          </a:p>
        </p:txBody>
      </p:sp>
      <p:sp>
        <p:nvSpPr>
          <p:cNvPr id="296" name="矩形 188"/>
          <p:cNvSpPr/>
          <p:nvPr/>
        </p:nvSpPr>
        <p:spPr>
          <a:xfrm>
            <a:off x="3609168" y="2733814"/>
            <a:ext cx="1003211" cy="276999"/>
          </a:xfrm>
          <a:prstGeom prst="rect">
            <a:avLst/>
          </a:prstGeom>
        </p:spPr>
        <p:txBody>
          <a:bodyPr wrap="square">
            <a:spAutoFit/>
          </a:bodyPr>
          <a:lstStyle/>
          <a:p>
            <a:pPr algn="ctr" defTabSz="549275">
              <a:defRPr/>
            </a:pPr>
            <a:r>
              <a:rPr lang="zh-CN" altLang="en-US" sz="1200" kern="0" dirty="0">
                <a:solidFill>
                  <a:srgbClr val="1D1D1A"/>
                </a:solidFill>
                <a:latin typeface="+mn-ea"/>
                <a:ea typeface="+mn-ea"/>
              </a:rPr>
              <a:t>金融</a:t>
            </a:r>
            <a:endParaRPr lang="en-US" sz="1200" kern="0" dirty="0">
              <a:solidFill>
                <a:srgbClr val="1D1D1A"/>
              </a:solidFill>
              <a:latin typeface="+mn-ea"/>
              <a:ea typeface="+mn-ea"/>
            </a:endParaRPr>
          </a:p>
        </p:txBody>
      </p:sp>
      <p:sp>
        <p:nvSpPr>
          <p:cNvPr id="297" name="矩形 189"/>
          <p:cNvSpPr/>
          <p:nvPr/>
        </p:nvSpPr>
        <p:spPr>
          <a:xfrm>
            <a:off x="5763886" y="2742840"/>
            <a:ext cx="871819" cy="276999"/>
          </a:xfrm>
          <a:prstGeom prst="rect">
            <a:avLst/>
          </a:prstGeom>
        </p:spPr>
        <p:txBody>
          <a:bodyPr wrap="square">
            <a:spAutoFit/>
          </a:bodyPr>
          <a:lstStyle/>
          <a:p>
            <a:pPr algn="ctr" defTabSz="549275">
              <a:defRPr/>
            </a:pPr>
            <a:r>
              <a:rPr lang="zh-CN" altLang="en-US" sz="1200" kern="0" dirty="0">
                <a:solidFill>
                  <a:srgbClr val="1D1D1A"/>
                </a:solidFill>
                <a:latin typeface="+mn-ea"/>
                <a:ea typeface="+mn-ea"/>
              </a:rPr>
              <a:t>互联网</a:t>
            </a:r>
            <a:endParaRPr lang="en-US" sz="1200" kern="0" dirty="0">
              <a:solidFill>
                <a:srgbClr val="1D1D1A"/>
              </a:solidFill>
              <a:latin typeface="+mn-ea"/>
              <a:ea typeface="+mn-ea"/>
            </a:endParaRPr>
          </a:p>
        </p:txBody>
      </p:sp>
      <p:grpSp>
        <p:nvGrpSpPr>
          <p:cNvPr id="298" name="组合 191"/>
          <p:cNvGrpSpPr/>
          <p:nvPr/>
        </p:nvGrpSpPr>
        <p:grpSpPr>
          <a:xfrm>
            <a:off x="3876545" y="2324746"/>
            <a:ext cx="434977" cy="365252"/>
            <a:chOff x="5021263" y="2808288"/>
            <a:chExt cx="536575" cy="536575"/>
          </a:xfrm>
          <a:solidFill>
            <a:schemeClr val="bg1">
              <a:lumMod val="50000"/>
            </a:schemeClr>
          </a:solidFill>
        </p:grpSpPr>
        <p:sp>
          <p:nvSpPr>
            <p:cNvPr id="299" name="Freeform 5"/>
            <p:cNvSpPr>
              <a:spLocks noEditPoints="1"/>
            </p:cNvSpPr>
            <p:nvPr/>
          </p:nvSpPr>
          <p:spPr bwMode="auto">
            <a:xfrm>
              <a:off x="5189538" y="2911476"/>
              <a:ext cx="200025" cy="330200"/>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37" tIns="27469" rIns="54937" bIns="27469" numCol="1" anchor="t" anchorCtr="0" compatLnSpc="1"/>
            <a:lstStyle/>
            <a:p>
              <a:pPr defTabSz="914400"/>
              <a:endParaRPr lang="zh-CN" altLang="en-US" sz="1080" b="1">
                <a:solidFill>
                  <a:srgbClr val="1D1D1A"/>
                </a:solidFill>
                <a:latin typeface="+mn-ea"/>
                <a:ea typeface="+mn-ea"/>
              </a:endParaRPr>
            </a:p>
          </p:txBody>
        </p:sp>
        <p:sp>
          <p:nvSpPr>
            <p:cNvPr id="300" name="Freeform 6"/>
            <p:cNvSpPr>
              <a:spLocks noEditPoints="1"/>
            </p:cNvSpPr>
            <p:nvPr/>
          </p:nvSpPr>
          <p:spPr bwMode="auto">
            <a:xfrm>
              <a:off x="5021263" y="2808288"/>
              <a:ext cx="536575" cy="536575"/>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37" tIns="27469" rIns="54937" bIns="27469" numCol="1" anchor="t" anchorCtr="0" compatLnSpc="1"/>
            <a:lstStyle/>
            <a:p>
              <a:pPr defTabSz="914400"/>
              <a:endParaRPr lang="zh-CN" altLang="en-US" sz="1080" b="1">
                <a:solidFill>
                  <a:srgbClr val="1D1D1A"/>
                </a:solidFill>
                <a:latin typeface="+mn-ea"/>
                <a:ea typeface="+mn-ea"/>
              </a:endParaRPr>
            </a:p>
          </p:txBody>
        </p:sp>
      </p:grpSp>
      <p:sp>
        <p:nvSpPr>
          <p:cNvPr id="301" name="矩形 195"/>
          <p:cNvSpPr/>
          <p:nvPr/>
        </p:nvSpPr>
        <p:spPr>
          <a:xfrm>
            <a:off x="7151688" y="2455970"/>
            <a:ext cx="424680" cy="361637"/>
          </a:xfrm>
          <a:prstGeom prst="rect">
            <a:avLst/>
          </a:prstGeom>
          <a:noFill/>
        </p:spPr>
        <p:txBody>
          <a:bodyPr wrap="square" rtlCol="0">
            <a:spAutoFit/>
          </a:bodyPr>
          <a:lstStyle/>
          <a:p>
            <a:pPr algn="ctr" defTabSz="549275">
              <a:lnSpc>
                <a:spcPts val="2065"/>
              </a:lnSpc>
            </a:pPr>
            <a:r>
              <a:rPr lang="en-US" altLang="zh-CN" sz="1200" b="1" dirty="0">
                <a:solidFill>
                  <a:srgbClr val="1D1D1A"/>
                </a:solidFill>
                <a:latin typeface="+mn-ea"/>
                <a:ea typeface="+mn-ea"/>
              </a:rPr>
              <a:t>…</a:t>
            </a:r>
            <a:endParaRPr lang="zh-CN" altLang="en-US" sz="1200" b="1" dirty="0">
              <a:solidFill>
                <a:srgbClr val="1D1D1A"/>
              </a:solidFill>
              <a:latin typeface="+mn-ea"/>
              <a:ea typeface="+mn-ea"/>
            </a:endParaRPr>
          </a:p>
        </p:txBody>
      </p:sp>
      <p:sp>
        <p:nvSpPr>
          <p:cNvPr id="302" name="副标题 2"/>
          <p:cNvSpPr txBox="1"/>
          <p:nvPr/>
        </p:nvSpPr>
        <p:spPr>
          <a:xfrm>
            <a:off x="4742236" y="2731337"/>
            <a:ext cx="857484" cy="276999"/>
          </a:xfrm>
          <a:prstGeom prst="rect">
            <a:avLst/>
          </a:prstGeom>
        </p:spPr>
        <p:txBody>
          <a:bodyPr wrap="square">
            <a:spAutoFit/>
          </a:bodyPr>
          <a:lstStyle>
            <a:defPPr>
              <a:defRPr lang="en-US"/>
            </a:defPPr>
            <a:lvl1pPr algn="ctr" defTabSz="914400">
              <a:defRPr sz="1800" b="1" kern="0">
                <a:solidFill>
                  <a:srgbClr val="E7E6E6"/>
                </a:solidFill>
                <a:latin typeface="微软雅黑" panose="020B0503020204020204" pitchFamily="34" charset="-122"/>
                <a:ea typeface="微软雅黑" panose="020B0503020204020204" pitchFamily="34" charset="-122"/>
              </a:defRPr>
            </a:lvl1pPr>
          </a:lstStyle>
          <a:p>
            <a:r>
              <a:rPr lang="zh-CN" altLang="en-US" sz="1200" b="0" dirty="0">
                <a:solidFill>
                  <a:srgbClr val="1D1D1A"/>
                </a:solidFill>
                <a:latin typeface="+mn-ea"/>
                <a:ea typeface="+mn-ea"/>
              </a:rPr>
              <a:t>大企业</a:t>
            </a:r>
            <a:endParaRPr lang="en-US" altLang="zh-CN" sz="1200" b="0" dirty="0">
              <a:solidFill>
                <a:srgbClr val="1D1D1A"/>
              </a:solidFill>
              <a:latin typeface="+mn-ea"/>
              <a:ea typeface="+mn-ea"/>
            </a:endParaRPr>
          </a:p>
        </p:txBody>
      </p:sp>
      <p:grpSp>
        <p:nvGrpSpPr>
          <p:cNvPr id="303" name="组合 218"/>
          <p:cNvGrpSpPr/>
          <p:nvPr/>
        </p:nvGrpSpPr>
        <p:grpSpPr>
          <a:xfrm>
            <a:off x="4975189" y="2378575"/>
            <a:ext cx="382647" cy="305394"/>
            <a:chOff x="5840413" y="3186113"/>
            <a:chExt cx="512762" cy="487362"/>
          </a:xfrm>
          <a:solidFill>
            <a:schemeClr val="bg1">
              <a:lumMod val="50000"/>
            </a:schemeClr>
          </a:solidFill>
        </p:grpSpPr>
        <p:sp>
          <p:nvSpPr>
            <p:cNvPr id="304" name="Freeform 82"/>
            <p:cNvSpPr>
              <a:spLocks noEditPoints="1"/>
            </p:cNvSpPr>
            <p:nvPr/>
          </p:nvSpPr>
          <p:spPr bwMode="auto">
            <a:xfrm>
              <a:off x="5840413" y="3505200"/>
              <a:ext cx="111125" cy="168275"/>
            </a:xfrm>
            <a:custGeom>
              <a:avLst/>
              <a:gdLst>
                <a:gd name="T0" fmla="*/ 26 w 29"/>
                <a:gd name="T1" fmla="*/ 44 h 44"/>
                <a:gd name="T2" fmla="*/ 3 w 29"/>
                <a:gd name="T3" fmla="*/ 44 h 44"/>
                <a:gd name="T4" fmla="*/ 0 w 29"/>
                <a:gd name="T5" fmla="*/ 41 h 44"/>
                <a:gd name="T6" fmla="*/ 0 w 29"/>
                <a:gd name="T7" fmla="*/ 3 h 44"/>
                <a:gd name="T8" fmla="*/ 3 w 29"/>
                <a:gd name="T9" fmla="*/ 0 h 44"/>
                <a:gd name="T10" fmla="*/ 26 w 29"/>
                <a:gd name="T11" fmla="*/ 0 h 44"/>
                <a:gd name="T12" fmla="*/ 29 w 29"/>
                <a:gd name="T13" fmla="*/ 3 h 44"/>
                <a:gd name="T14" fmla="*/ 29 w 29"/>
                <a:gd name="T15" fmla="*/ 41 h 44"/>
                <a:gd name="T16" fmla="*/ 26 w 29"/>
                <a:gd name="T17" fmla="*/ 44 h 44"/>
                <a:gd name="T18" fmla="*/ 6 w 29"/>
                <a:gd name="T19" fmla="*/ 38 h 44"/>
                <a:gd name="T20" fmla="*/ 24 w 29"/>
                <a:gd name="T21" fmla="*/ 38 h 44"/>
                <a:gd name="T22" fmla="*/ 24 w 29"/>
                <a:gd name="T23" fmla="*/ 5 h 44"/>
                <a:gd name="T24" fmla="*/ 6 w 29"/>
                <a:gd name="T25" fmla="*/ 5 h 44"/>
                <a:gd name="T26" fmla="*/ 6 w 29"/>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6" y="44"/>
                  </a:moveTo>
                  <a:cubicBezTo>
                    <a:pt x="3" y="44"/>
                    <a:pt x="3" y="44"/>
                    <a:pt x="3" y="44"/>
                  </a:cubicBezTo>
                  <a:cubicBezTo>
                    <a:pt x="2" y="44"/>
                    <a:pt x="0" y="42"/>
                    <a:pt x="0" y="41"/>
                  </a:cubicBezTo>
                  <a:cubicBezTo>
                    <a:pt x="0" y="3"/>
                    <a:pt x="0" y="3"/>
                    <a:pt x="0" y="3"/>
                  </a:cubicBezTo>
                  <a:cubicBezTo>
                    <a:pt x="0" y="1"/>
                    <a:pt x="2" y="0"/>
                    <a:pt x="3" y="0"/>
                  </a:cubicBezTo>
                  <a:cubicBezTo>
                    <a:pt x="26" y="0"/>
                    <a:pt x="26" y="0"/>
                    <a:pt x="26" y="0"/>
                  </a:cubicBezTo>
                  <a:cubicBezTo>
                    <a:pt x="28" y="0"/>
                    <a:pt x="29" y="1"/>
                    <a:pt x="29" y="3"/>
                  </a:cubicBezTo>
                  <a:cubicBezTo>
                    <a:pt x="29" y="41"/>
                    <a:pt x="29" y="41"/>
                    <a:pt x="29" y="41"/>
                  </a:cubicBezTo>
                  <a:cubicBezTo>
                    <a:pt x="29" y="42"/>
                    <a:pt x="28" y="44"/>
                    <a:pt x="26" y="44"/>
                  </a:cubicBezTo>
                  <a:close/>
                  <a:moveTo>
                    <a:pt x="6" y="38"/>
                  </a:moveTo>
                  <a:cubicBezTo>
                    <a:pt x="24" y="38"/>
                    <a:pt x="24" y="38"/>
                    <a:pt x="24" y="38"/>
                  </a:cubicBezTo>
                  <a:cubicBezTo>
                    <a:pt x="24" y="5"/>
                    <a:pt x="24" y="5"/>
                    <a:pt x="24" y="5"/>
                  </a:cubicBezTo>
                  <a:cubicBezTo>
                    <a:pt x="6" y="5"/>
                    <a:pt x="6" y="5"/>
                    <a:pt x="6" y="5"/>
                  </a:cubicBezTo>
                  <a:lnTo>
                    <a:pt x="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14" tIns="27456" rIns="54914" bIns="27456" numCol="1" anchor="t" anchorCtr="0" compatLnSpc="1"/>
            <a:lstStyle/>
            <a:p>
              <a:pPr defTabSz="914400"/>
              <a:endParaRPr lang="zh-CN" altLang="en-US" sz="1080">
                <a:solidFill>
                  <a:srgbClr val="1D1D1A"/>
                </a:solidFill>
                <a:effectLst>
                  <a:outerShdw blurRad="38100" dist="38100" dir="2700000" algn="tl">
                    <a:srgbClr val="000000">
                      <a:alpha val="43137"/>
                    </a:srgbClr>
                  </a:outerShdw>
                </a:effectLst>
                <a:latin typeface="+mn-ea"/>
                <a:ea typeface="+mn-ea"/>
              </a:endParaRPr>
            </a:p>
          </p:txBody>
        </p:sp>
        <p:sp>
          <p:nvSpPr>
            <p:cNvPr id="305" name="Freeform 83"/>
            <p:cNvSpPr>
              <a:spLocks noEditPoints="1"/>
            </p:cNvSpPr>
            <p:nvPr/>
          </p:nvSpPr>
          <p:spPr bwMode="auto">
            <a:xfrm>
              <a:off x="5975350" y="3440113"/>
              <a:ext cx="111125" cy="233362"/>
            </a:xfrm>
            <a:custGeom>
              <a:avLst/>
              <a:gdLst>
                <a:gd name="T0" fmla="*/ 26 w 29"/>
                <a:gd name="T1" fmla="*/ 61 h 61"/>
                <a:gd name="T2" fmla="*/ 3 w 29"/>
                <a:gd name="T3" fmla="*/ 61 h 61"/>
                <a:gd name="T4" fmla="*/ 0 w 29"/>
                <a:gd name="T5" fmla="*/ 58 h 61"/>
                <a:gd name="T6" fmla="*/ 0 w 29"/>
                <a:gd name="T7" fmla="*/ 2 h 61"/>
                <a:gd name="T8" fmla="*/ 3 w 29"/>
                <a:gd name="T9" fmla="*/ 0 h 61"/>
                <a:gd name="T10" fmla="*/ 26 w 29"/>
                <a:gd name="T11" fmla="*/ 0 h 61"/>
                <a:gd name="T12" fmla="*/ 29 w 29"/>
                <a:gd name="T13" fmla="*/ 2 h 61"/>
                <a:gd name="T14" fmla="*/ 29 w 29"/>
                <a:gd name="T15" fmla="*/ 58 h 61"/>
                <a:gd name="T16" fmla="*/ 26 w 29"/>
                <a:gd name="T17" fmla="*/ 61 h 61"/>
                <a:gd name="T18" fmla="*/ 6 w 29"/>
                <a:gd name="T19" fmla="*/ 55 h 61"/>
                <a:gd name="T20" fmla="*/ 23 w 29"/>
                <a:gd name="T21" fmla="*/ 55 h 61"/>
                <a:gd name="T22" fmla="*/ 23 w 29"/>
                <a:gd name="T23" fmla="*/ 5 h 61"/>
                <a:gd name="T24" fmla="*/ 6 w 29"/>
                <a:gd name="T25" fmla="*/ 5 h 61"/>
                <a:gd name="T26" fmla="*/ 6 w 29"/>
                <a:gd name="T27"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61">
                  <a:moveTo>
                    <a:pt x="26" y="61"/>
                  </a:moveTo>
                  <a:cubicBezTo>
                    <a:pt x="3" y="61"/>
                    <a:pt x="3" y="61"/>
                    <a:pt x="3" y="61"/>
                  </a:cubicBezTo>
                  <a:cubicBezTo>
                    <a:pt x="1" y="61"/>
                    <a:pt x="0" y="59"/>
                    <a:pt x="0" y="58"/>
                  </a:cubicBezTo>
                  <a:cubicBezTo>
                    <a:pt x="0" y="2"/>
                    <a:pt x="0" y="2"/>
                    <a:pt x="0" y="2"/>
                  </a:cubicBezTo>
                  <a:cubicBezTo>
                    <a:pt x="0" y="1"/>
                    <a:pt x="1" y="0"/>
                    <a:pt x="3" y="0"/>
                  </a:cubicBezTo>
                  <a:cubicBezTo>
                    <a:pt x="26" y="0"/>
                    <a:pt x="26" y="0"/>
                    <a:pt x="26" y="0"/>
                  </a:cubicBezTo>
                  <a:cubicBezTo>
                    <a:pt x="28" y="0"/>
                    <a:pt x="29" y="1"/>
                    <a:pt x="29" y="2"/>
                  </a:cubicBezTo>
                  <a:cubicBezTo>
                    <a:pt x="29" y="58"/>
                    <a:pt x="29" y="58"/>
                    <a:pt x="29" y="58"/>
                  </a:cubicBezTo>
                  <a:cubicBezTo>
                    <a:pt x="29" y="59"/>
                    <a:pt x="28" y="61"/>
                    <a:pt x="26" y="61"/>
                  </a:cubicBezTo>
                  <a:close/>
                  <a:moveTo>
                    <a:pt x="6" y="55"/>
                  </a:moveTo>
                  <a:cubicBezTo>
                    <a:pt x="23" y="55"/>
                    <a:pt x="23" y="55"/>
                    <a:pt x="23" y="55"/>
                  </a:cubicBezTo>
                  <a:cubicBezTo>
                    <a:pt x="23" y="5"/>
                    <a:pt x="23" y="5"/>
                    <a:pt x="23" y="5"/>
                  </a:cubicBezTo>
                  <a:cubicBezTo>
                    <a:pt x="6" y="5"/>
                    <a:pt x="6" y="5"/>
                    <a:pt x="6" y="5"/>
                  </a:cubicBezTo>
                  <a:lnTo>
                    <a:pt x="6"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14" tIns="27456" rIns="54914" bIns="27456" numCol="1" anchor="t" anchorCtr="0" compatLnSpc="1"/>
            <a:lstStyle/>
            <a:p>
              <a:pPr defTabSz="914400"/>
              <a:endParaRPr lang="zh-CN" altLang="en-US" sz="1080">
                <a:solidFill>
                  <a:srgbClr val="1D1D1A"/>
                </a:solidFill>
                <a:effectLst>
                  <a:outerShdw blurRad="38100" dist="38100" dir="2700000" algn="tl">
                    <a:srgbClr val="000000">
                      <a:alpha val="43137"/>
                    </a:srgbClr>
                  </a:outerShdw>
                </a:effectLst>
                <a:latin typeface="+mn-ea"/>
                <a:ea typeface="+mn-ea"/>
              </a:endParaRPr>
            </a:p>
          </p:txBody>
        </p:sp>
        <p:sp>
          <p:nvSpPr>
            <p:cNvPr id="306" name="Freeform 84"/>
            <p:cNvSpPr>
              <a:spLocks noEditPoints="1"/>
            </p:cNvSpPr>
            <p:nvPr/>
          </p:nvSpPr>
          <p:spPr bwMode="auto">
            <a:xfrm>
              <a:off x="6108700" y="3478213"/>
              <a:ext cx="111125" cy="195262"/>
            </a:xfrm>
            <a:custGeom>
              <a:avLst/>
              <a:gdLst>
                <a:gd name="T0" fmla="*/ 26 w 29"/>
                <a:gd name="T1" fmla="*/ 51 h 51"/>
                <a:gd name="T2" fmla="*/ 3 w 29"/>
                <a:gd name="T3" fmla="*/ 51 h 51"/>
                <a:gd name="T4" fmla="*/ 0 w 29"/>
                <a:gd name="T5" fmla="*/ 48 h 51"/>
                <a:gd name="T6" fmla="*/ 0 w 29"/>
                <a:gd name="T7" fmla="*/ 3 h 51"/>
                <a:gd name="T8" fmla="*/ 3 w 29"/>
                <a:gd name="T9" fmla="*/ 0 h 51"/>
                <a:gd name="T10" fmla="*/ 26 w 29"/>
                <a:gd name="T11" fmla="*/ 0 h 51"/>
                <a:gd name="T12" fmla="*/ 29 w 29"/>
                <a:gd name="T13" fmla="*/ 3 h 51"/>
                <a:gd name="T14" fmla="*/ 29 w 29"/>
                <a:gd name="T15" fmla="*/ 48 h 51"/>
                <a:gd name="T16" fmla="*/ 26 w 29"/>
                <a:gd name="T17" fmla="*/ 51 h 51"/>
                <a:gd name="T18" fmla="*/ 6 w 29"/>
                <a:gd name="T19" fmla="*/ 45 h 51"/>
                <a:gd name="T20" fmla="*/ 23 w 29"/>
                <a:gd name="T21" fmla="*/ 45 h 51"/>
                <a:gd name="T22" fmla="*/ 23 w 29"/>
                <a:gd name="T23" fmla="*/ 5 h 51"/>
                <a:gd name="T24" fmla="*/ 6 w 29"/>
                <a:gd name="T25" fmla="*/ 5 h 51"/>
                <a:gd name="T26" fmla="*/ 6 w 29"/>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6" y="51"/>
                  </a:moveTo>
                  <a:cubicBezTo>
                    <a:pt x="3" y="51"/>
                    <a:pt x="3" y="51"/>
                    <a:pt x="3" y="51"/>
                  </a:cubicBezTo>
                  <a:cubicBezTo>
                    <a:pt x="1" y="51"/>
                    <a:pt x="0" y="49"/>
                    <a:pt x="0" y="48"/>
                  </a:cubicBezTo>
                  <a:cubicBezTo>
                    <a:pt x="0" y="3"/>
                    <a:pt x="0" y="3"/>
                    <a:pt x="0" y="3"/>
                  </a:cubicBezTo>
                  <a:cubicBezTo>
                    <a:pt x="0" y="1"/>
                    <a:pt x="1" y="0"/>
                    <a:pt x="3" y="0"/>
                  </a:cubicBezTo>
                  <a:cubicBezTo>
                    <a:pt x="26" y="0"/>
                    <a:pt x="26" y="0"/>
                    <a:pt x="26" y="0"/>
                  </a:cubicBezTo>
                  <a:cubicBezTo>
                    <a:pt x="28" y="0"/>
                    <a:pt x="29" y="1"/>
                    <a:pt x="29" y="3"/>
                  </a:cubicBezTo>
                  <a:cubicBezTo>
                    <a:pt x="29" y="48"/>
                    <a:pt x="29" y="48"/>
                    <a:pt x="29" y="48"/>
                  </a:cubicBezTo>
                  <a:cubicBezTo>
                    <a:pt x="29" y="49"/>
                    <a:pt x="28" y="51"/>
                    <a:pt x="26" y="51"/>
                  </a:cubicBezTo>
                  <a:close/>
                  <a:moveTo>
                    <a:pt x="6" y="45"/>
                  </a:moveTo>
                  <a:cubicBezTo>
                    <a:pt x="23" y="45"/>
                    <a:pt x="23" y="45"/>
                    <a:pt x="23" y="45"/>
                  </a:cubicBezTo>
                  <a:cubicBezTo>
                    <a:pt x="23" y="5"/>
                    <a:pt x="23" y="5"/>
                    <a:pt x="23" y="5"/>
                  </a:cubicBezTo>
                  <a:cubicBezTo>
                    <a:pt x="6" y="5"/>
                    <a:pt x="6" y="5"/>
                    <a:pt x="6" y="5"/>
                  </a:cubicBezTo>
                  <a:lnTo>
                    <a:pt x="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14" tIns="27456" rIns="54914" bIns="27456" numCol="1" anchor="t" anchorCtr="0" compatLnSpc="1"/>
            <a:lstStyle/>
            <a:p>
              <a:pPr defTabSz="914400"/>
              <a:endParaRPr lang="zh-CN" altLang="en-US" sz="1080">
                <a:solidFill>
                  <a:srgbClr val="1D1D1A"/>
                </a:solidFill>
                <a:effectLst>
                  <a:outerShdw blurRad="38100" dist="38100" dir="2700000" algn="tl">
                    <a:srgbClr val="000000">
                      <a:alpha val="43137"/>
                    </a:srgbClr>
                  </a:outerShdw>
                </a:effectLst>
                <a:latin typeface="+mn-ea"/>
                <a:ea typeface="+mn-ea"/>
              </a:endParaRPr>
            </a:p>
          </p:txBody>
        </p:sp>
        <p:sp>
          <p:nvSpPr>
            <p:cNvPr id="307" name="Freeform 85"/>
            <p:cNvSpPr>
              <a:spLocks noEditPoints="1"/>
            </p:cNvSpPr>
            <p:nvPr/>
          </p:nvSpPr>
          <p:spPr bwMode="auto">
            <a:xfrm>
              <a:off x="6242050" y="3343275"/>
              <a:ext cx="111125" cy="330200"/>
            </a:xfrm>
            <a:custGeom>
              <a:avLst/>
              <a:gdLst>
                <a:gd name="T0" fmla="*/ 26 w 29"/>
                <a:gd name="T1" fmla="*/ 86 h 86"/>
                <a:gd name="T2" fmla="*/ 3 w 29"/>
                <a:gd name="T3" fmla="*/ 86 h 86"/>
                <a:gd name="T4" fmla="*/ 0 w 29"/>
                <a:gd name="T5" fmla="*/ 83 h 86"/>
                <a:gd name="T6" fmla="*/ 0 w 29"/>
                <a:gd name="T7" fmla="*/ 3 h 86"/>
                <a:gd name="T8" fmla="*/ 3 w 29"/>
                <a:gd name="T9" fmla="*/ 0 h 86"/>
                <a:gd name="T10" fmla="*/ 26 w 29"/>
                <a:gd name="T11" fmla="*/ 0 h 86"/>
                <a:gd name="T12" fmla="*/ 29 w 29"/>
                <a:gd name="T13" fmla="*/ 3 h 86"/>
                <a:gd name="T14" fmla="*/ 29 w 29"/>
                <a:gd name="T15" fmla="*/ 83 h 86"/>
                <a:gd name="T16" fmla="*/ 26 w 29"/>
                <a:gd name="T17" fmla="*/ 86 h 86"/>
                <a:gd name="T18" fmla="*/ 5 w 29"/>
                <a:gd name="T19" fmla="*/ 80 h 86"/>
                <a:gd name="T20" fmla="*/ 23 w 29"/>
                <a:gd name="T21" fmla="*/ 80 h 86"/>
                <a:gd name="T22" fmla="*/ 23 w 29"/>
                <a:gd name="T23" fmla="*/ 6 h 86"/>
                <a:gd name="T24" fmla="*/ 5 w 29"/>
                <a:gd name="T25" fmla="*/ 6 h 86"/>
                <a:gd name="T26" fmla="*/ 5 w 29"/>
                <a:gd name="T27"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6">
                  <a:moveTo>
                    <a:pt x="26" y="86"/>
                  </a:moveTo>
                  <a:cubicBezTo>
                    <a:pt x="3" y="86"/>
                    <a:pt x="3" y="86"/>
                    <a:pt x="3" y="86"/>
                  </a:cubicBezTo>
                  <a:cubicBezTo>
                    <a:pt x="1" y="86"/>
                    <a:pt x="0" y="84"/>
                    <a:pt x="0" y="83"/>
                  </a:cubicBezTo>
                  <a:cubicBezTo>
                    <a:pt x="0" y="3"/>
                    <a:pt x="0" y="3"/>
                    <a:pt x="0" y="3"/>
                  </a:cubicBezTo>
                  <a:cubicBezTo>
                    <a:pt x="0" y="2"/>
                    <a:pt x="1" y="0"/>
                    <a:pt x="3" y="0"/>
                  </a:cubicBezTo>
                  <a:cubicBezTo>
                    <a:pt x="26" y="0"/>
                    <a:pt x="26" y="0"/>
                    <a:pt x="26" y="0"/>
                  </a:cubicBezTo>
                  <a:cubicBezTo>
                    <a:pt x="27" y="0"/>
                    <a:pt x="29" y="2"/>
                    <a:pt x="29" y="3"/>
                  </a:cubicBezTo>
                  <a:cubicBezTo>
                    <a:pt x="29" y="83"/>
                    <a:pt x="29" y="83"/>
                    <a:pt x="29" y="83"/>
                  </a:cubicBezTo>
                  <a:cubicBezTo>
                    <a:pt x="29" y="84"/>
                    <a:pt x="27" y="86"/>
                    <a:pt x="26" y="86"/>
                  </a:cubicBezTo>
                  <a:close/>
                  <a:moveTo>
                    <a:pt x="5" y="80"/>
                  </a:moveTo>
                  <a:cubicBezTo>
                    <a:pt x="23" y="80"/>
                    <a:pt x="23" y="80"/>
                    <a:pt x="23" y="80"/>
                  </a:cubicBezTo>
                  <a:cubicBezTo>
                    <a:pt x="23" y="6"/>
                    <a:pt x="23" y="6"/>
                    <a:pt x="23" y="6"/>
                  </a:cubicBezTo>
                  <a:cubicBezTo>
                    <a:pt x="5" y="6"/>
                    <a:pt x="5" y="6"/>
                    <a:pt x="5" y="6"/>
                  </a:cubicBezTo>
                  <a:lnTo>
                    <a:pt x="5"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14" tIns="27456" rIns="54914" bIns="27456" numCol="1" anchor="t" anchorCtr="0" compatLnSpc="1"/>
            <a:lstStyle/>
            <a:p>
              <a:pPr defTabSz="914400"/>
              <a:endParaRPr lang="zh-CN" altLang="en-US" sz="1080">
                <a:solidFill>
                  <a:srgbClr val="1D1D1A"/>
                </a:solidFill>
                <a:effectLst>
                  <a:outerShdw blurRad="38100" dist="38100" dir="2700000" algn="tl">
                    <a:srgbClr val="000000">
                      <a:alpha val="43137"/>
                    </a:srgbClr>
                  </a:outerShdw>
                </a:effectLst>
                <a:latin typeface="+mn-ea"/>
                <a:ea typeface="+mn-ea"/>
              </a:endParaRPr>
            </a:p>
          </p:txBody>
        </p:sp>
        <p:sp>
          <p:nvSpPr>
            <p:cNvPr id="308" name="Freeform 86"/>
            <p:cNvSpPr/>
            <p:nvPr/>
          </p:nvSpPr>
          <p:spPr bwMode="auto">
            <a:xfrm>
              <a:off x="5840413" y="3186113"/>
              <a:ext cx="501650" cy="241300"/>
            </a:xfrm>
            <a:custGeom>
              <a:avLst/>
              <a:gdLst>
                <a:gd name="T0" fmla="*/ 105 w 131"/>
                <a:gd name="T1" fmla="*/ 0 h 63"/>
                <a:gd name="T2" fmla="*/ 105 w 131"/>
                <a:gd name="T3" fmla="*/ 4 h 63"/>
                <a:gd name="T4" fmla="*/ 122 w 131"/>
                <a:gd name="T5" fmla="*/ 4 h 63"/>
                <a:gd name="T6" fmla="*/ 83 w 131"/>
                <a:gd name="T7" fmla="*/ 40 h 63"/>
                <a:gd name="T8" fmla="*/ 49 w 131"/>
                <a:gd name="T9" fmla="*/ 14 h 63"/>
                <a:gd name="T10" fmla="*/ 45 w 131"/>
                <a:gd name="T11" fmla="*/ 14 h 63"/>
                <a:gd name="T12" fmla="*/ 1 w 131"/>
                <a:gd name="T13" fmla="*/ 58 h 63"/>
                <a:gd name="T14" fmla="*/ 1 w 131"/>
                <a:gd name="T15" fmla="*/ 62 h 63"/>
                <a:gd name="T16" fmla="*/ 3 w 131"/>
                <a:gd name="T17" fmla="*/ 63 h 63"/>
                <a:gd name="T18" fmla="*/ 5 w 131"/>
                <a:gd name="T19" fmla="*/ 62 h 63"/>
                <a:gd name="T20" fmla="*/ 47 w 131"/>
                <a:gd name="T21" fmla="*/ 20 h 63"/>
                <a:gd name="T22" fmla="*/ 81 w 131"/>
                <a:gd name="T23" fmla="*/ 46 h 63"/>
                <a:gd name="T24" fmla="*/ 85 w 131"/>
                <a:gd name="T25" fmla="*/ 46 h 63"/>
                <a:gd name="T26" fmla="*/ 126 w 131"/>
                <a:gd name="T27" fmla="*/ 8 h 63"/>
                <a:gd name="T28" fmla="*/ 125 w 131"/>
                <a:gd name="T29" fmla="*/ 26 h 63"/>
                <a:gd name="T30" fmla="*/ 129 w 131"/>
                <a:gd name="T31" fmla="*/ 26 h 63"/>
                <a:gd name="T32" fmla="*/ 131 w 131"/>
                <a:gd name="T33" fmla="*/ 0 h 63"/>
                <a:gd name="T34" fmla="*/ 105 w 131"/>
                <a:gd name="T3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63">
                  <a:moveTo>
                    <a:pt x="105" y="0"/>
                  </a:moveTo>
                  <a:cubicBezTo>
                    <a:pt x="105" y="4"/>
                    <a:pt x="105" y="4"/>
                    <a:pt x="105" y="4"/>
                  </a:cubicBezTo>
                  <a:cubicBezTo>
                    <a:pt x="122" y="4"/>
                    <a:pt x="122" y="4"/>
                    <a:pt x="122" y="4"/>
                  </a:cubicBezTo>
                  <a:cubicBezTo>
                    <a:pt x="83" y="40"/>
                    <a:pt x="83" y="40"/>
                    <a:pt x="83" y="40"/>
                  </a:cubicBezTo>
                  <a:cubicBezTo>
                    <a:pt x="49" y="14"/>
                    <a:pt x="49" y="14"/>
                    <a:pt x="49" y="14"/>
                  </a:cubicBezTo>
                  <a:cubicBezTo>
                    <a:pt x="48" y="13"/>
                    <a:pt x="46" y="13"/>
                    <a:pt x="45" y="14"/>
                  </a:cubicBezTo>
                  <a:cubicBezTo>
                    <a:pt x="1" y="58"/>
                    <a:pt x="1" y="58"/>
                    <a:pt x="1" y="58"/>
                  </a:cubicBezTo>
                  <a:cubicBezTo>
                    <a:pt x="0" y="59"/>
                    <a:pt x="0" y="61"/>
                    <a:pt x="1" y="62"/>
                  </a:cubicBezTo>
                  <a:cubicBezTo>
                    <a:pt x="2" y="62"/>
                    <a:pt x="2" y="63"/>
                    <a:pt x="3" y="63"/>
                  </a:cubicBezTo>
                  <a:cubicBezTo>
                    <a:pt x="4" y="63"/>
                    <a:pt x="4" y="62"/>
                    <a:pt x="5" y="62"/>
                  </a:cubicBezTo>
                  <a:cubicBezTo>
                    <a:pt x="47" y="20"/>
                    <a:pt x="47" y="20"/>
                    <a:pt x="47" y="20"/>
                  </a:cubicBezTo>
                  <a:cubicBezTo>
                    <a:pt x="81" y="46"/>
                    <a:pt x="81" y="46"/>
                    <a:pt x="81" y="46"/>
                  </a:cubicBezTo>
                  <a:cubicBezTo>
                    <a:pt x="82" y="47"/>
                    <a:pt x="84" y="47"/>
                    <a:pt x="85" y="46"/>
                  </a:cubicBezTo>
                  <a:cubicBezTo>
                    <a:pt x="126" y="8"/>
                    <a:pt x="126" y="8"/>
                    <a:pt x="126" y="8"/>
                  </a:cubicBezTo>
                  <a:cubicBezTo>
                    <a:pt x="125" y="26"/>
                    <a:pt x="125" y="26"/>
                    <a:pt x="125" y="26"/>
                  </a:cubicBezTo>
                  <a:cubicBezTo>
                    <a:pt x="129" y="26"/>
                    <a:pt x="129" y="26"/>
                    <a:pt x="129" y="26"/>
                  </a:cubicBezTo>
                  <a:cubicBezTo>
                    <a:pt x="131" y="0"/>
                    <a:pt x="131" y="0"/>
                    <a:pt x="131" y="0"/>
                  </a:cubicBezTo>
                  <a:lnTo>
                    <a:pt x="1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54914" tIns="27456" rIns="54914" bIns="27456" numCol="1" anchor="t" anchorCtr="0" compatLnSpc="1"/>
            <a:lstStyle/>
            <a:p>
              <a:pPr defTabSz="914400"/>
              <a:endParaRPr lang="zh-CN" altLang="en-US" sz="1080">
                <a:solidFill>
                  <a:srgbClr val="1D1D1A"/>
                </a:solidFill>
                <a:effectLst>
                  <a:outerShdw blurRad="38100" dist="38100" dir="2700000" algn="tl">
                    <a:srgbClr val="000000">
                      <a:alpha val="43137"/>
                    </a:srgbClr>
                  </a:outerShdw>
                </a:effectLst>
                <a:latin typeface="+mn-ea"/>
                <a:ea typeface="+mn-ea"/>
              </a:endParaRPr>
            </a:p>
          </p:txBody>
        </p:sp>
      </p:grpSp>
      <p:pic>
        <p:nvPicPr>
          <p:cNvPr id="311" name="图片 1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0804" y="4247347"/>
            <a:ext cx="532057" cy="433914"/>
          </a:xfrm>
          <a:prstGeom prst="rect">
            <a:avLst/>
          </a:prstGeom>
        </p:spPr>
      </p:pic>
      <p:pic>
        <p:nvPicPr>
          <p:cNvPr id="312" name="图片 1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2741" y="4837805"/>
            <a:ext cx="532057" cy="433914"/>
          </a:xfrm>
          <a:prstGeom prst="rect">
            <a:avLst/>
          </a:prstGeom>
        </p:spPr>
      </p:pic>
      <p:sp>
        <p:nvSpPr>
          <p:cNvPr id="313" name="矩形 201"/>
          <p:cNvSpPr/>
          <p:nvPr/>
        </p:nvSpPr>
        <p:spPr>
          <a:xfrm>
            <a:off x="1120282" y="4496603"/>
            <a:ext cx="1741829" cy="500137"/>
          </a:xfrm>
          <a:prstGeom prst="rect">
            <a:avLst/>
          </a:prstGeom>
        </p:spPr>
        <p:txBody>
          <a:bodyPr wrap="square">
            <a:spAutoFit/>
          </a:bodyPr>
          <a:lstStyle/>
          <a:p>
            <a:pPr algn="ctr" defTabSz="508000">
              <a:spcBef>
                <a:spcPts val="250"/>
              </a:spcBef>
              <a:defRPr/>
            </a:pPr>
            <a:r>
              <a:rPr lang="zh-CN" altLang="en-US" sz="1200" b="1" kern="0" dirty="0" smtClean="0">
                <a:latin typeface="+mn-ea"/>
                <a:ea typeface="+mn-ea"/>
                <a:cs typeface="Arial" panose="020B0604020202020204" pitchFamily="34" charset="0"/>
              </a:rPr>
              <a:t>全栈鲲鹏</a:t>
            </a:r>
            <a:endParaRPr lang="en-US" altLang="zh-CN" sz="1200" b="1" kern="0" dirty="0" smtClean="0">
              <a:latin typeface="+mn-ea"/>
              <a:ea typeface="+mn-ea"/>
              <a:cs typeface="Arial" panose="020B0604020202020204" pitchFamily="34" charset="0"/>
            </a:endParaRPr>
          </a:p>
          <a:p>
            <a:pPr algn="ctr" defTabSz="508000">
              <a:spcBef>
                <a:spcPts val="250"/>
              </a:spcBef>
              <a:defRPr/>
            </a:pPr>
            <a:r>
              <a:rPr lang="zh-CN" altLang="en-US" sz="1200" b="1" kern="0" dirty="0" smtClean="0">
                <a:latin typeface="+mn-ea"/>
                <a:ea typeface="+mn-ea"/>
                <a:cs typeface="Arial" panose="020B0604020202020204" pitchFamily="34" charset="0"/>
              </a:rPr>
              <a:t>云服务</a:t>
            </a:r>
            <a:endParaRPr lang="en-US" altLang="zh-CN" sz="1200" b="1" kern="0" dirty="0" smtClean="0">
              <a:latin typeface="+mn-ea"/>
              <a:ea typeface="+mn-ea"/>
              <a:cs typeface="Arial" panose="020B0604020202020204" pitchFamily="34" charset="0"/>
            </a:endParaRPr>
          </a:p>
        </p:txBody>
      </p:sp>
      <p:sp>
        <p:nvSpPr>
          <p:cNvPr id="314" name="圆角矩形 164"/>
          <p:cNvSpPr/>
          <p:nvPr/>
        </p:nvSpPr>
        <p:spPr>
          <a:xfrm>
            <a:off x="2427849" y="3223258"/>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r>
              <a:rPr lang="zh-CN" altLang="en-US" sz="1200" dirty="0" smtClean="0">
                <a:solidFill>
                  <a:srgbClr val="1D1D1A"/>
                </a:solidFill>
                <a:latin typeface="+mn-ea"/>
                <a:sym typeface="Arial" panose="020B0604020202020204"/>
              </a:rPr>
              <a:t>全栈</a:t>
            </a:r>
            <a:endParaRPr lang="en-US" altLang="zh-CN" sz="1200" dirty="0">
              <a:solidFill>
                <a:srgbClr val="1D1D1A"/>
              </a:solidFill>
              <a:latin typeface="+mn-ea"/>
              <a:sym typeface="Arial" panose="020B0604020202020204"/>
            </a:endParaRPr>
          </a:p>
          <a:p>
            <a:pPr algn="ctr" defTabSz="832485"/>
            <a:r>
              <a:rPr lang="zh-CN" altLang="en-US" sz="1200" dirty="0" smtClean="0">
                <a:solidFill>
                  <a:srgbClr val="1D1D1A"/>
                </a:solidFill>
                <a:latin typeface="+mn-ea"/>
                <a:sym typeface="Arial" panose="020B0604020202020204"/>
              </a:rPr>
              <a:t>专属云</a:t>
            </a:r>
            <a:endParaRPr sz="1200" dirty="0">
              <a:solidFill>
                <a:srgbClr val="1D1D1A"/>
              </a:solidFill>
              <a:latin typeface="+mn-ea"/>
              <a:sym typeface="Arial" panose="020B0604020202020204"/>
            </a:endParaRPr>
          </a:p>
        </p:txBody>
      </p:sp>
      <p:sp>
        <p:nvSpPr>
          <p:cNvPr id="315" name="圆角矩形 164"/>
          <p:cNvSpPr/>
          <p:nvPr/>
        </p:nvSpPr>
        <p:spPr>
          <a:xfrm>
            <a:off x="3425475" y="3209212"/>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r>
              <a:rPr lang="en-US" altLang="zh-CN" sz="1200" dirty="0" smtClean="0">
                <a:solidFill>
                  <a:srgbClr val="1D1D1A"/>
                </a:solidFill>
                <a:latin typeface="+mn-ea"/>
                <a:sym typeface="Arial" panose="020B0604020202020204"/>
              </a:rPr>
              <a:t>HPC</a:t>
            </a:r>
            <a:endParaRPr sz="1200" dirty="0">
              <a:solidFill>
                <a:srgbClr val="1D1D1A"/>
              </a:solidFill>
              <a:latin typeface="+mn-ea"/>
              <a:sym typeface="Arial" panose="020B0604020202020204"/>
            </a:endParaRPr>
          </a:p>
        </p:txBody>
      </p:sp>
      <p:sp>
        <p:nvSpPr>
          <p:cNvPr id="316" name="圆角矩形 164"/>
          <p:cNvSpPr/>
          <p:nvPr/>
        </p:nvSpPr>
        <p:spPr>
          <a:xfrm>
            <a:off x="4417171" y="3220871"/>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r>
              <a:rPr lang="zh-CN" altLang="en-US" sz="1200" dirty="0" smtClean="0">
                <a:solidFill>
                  <a:srgbClr val="1D1D1A"/>
                </a:solidFill>
                <a:latin typeface="+mn-ea"/>
                <a:sym typeface="Arial" panose="020B0604020202020204"/>
              </a:rPr>
              <a:t>大数据</a:t>
            </a:r>
            <a:endParaRPr sz="1200" dirty="0">
              <a:solidFill>
                <a:srgbClr val="1D1D1A"/>
              </a:solidFill>
              <a:latin typeface="+mn-ea"/>
              <a:sym typeface="Arial" panose="020B0604020202020204"/>
            </a:endParaRPr>
          </a:p>
        </p:txBody>
      </p:sp>
      <p:sp>
        <p:nvSpPr>
          <p:cNvPr id="317" name="圆角矩形 164"/>
          <p:cNvSpPr/>
          <p:nvPr/>
        </p:nvSpPr>
        <p:spPr>
          <a:xfrm>
            <a:off x="5415065" y="3208177"/>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r>
              <a:rPr lang="zh-CN" altLang="en-US" sz="1200" dirty="0" smtClean="0">
                <a:solidFill>
                  <a:srgbClr val="1D1D1A"/>
                </a:solidFill>
                <a:latin typeface="+mn-ea"/>
                <a:sym typeface="Arial" panose="020B0604020202020204"/>
              </a:rPr>
              <a:t>企业应用</a:t>
            </a:r>
            <a:endParaRPr sz="1200" dirty="0">
              <a:solidFill>
                <a:srgbClr val="1D1D1A"/>
              </a:solidFill>
              <a:latin typeface="+mn-ea"/>
              <a:sym typeface="Arial" panose="020B0604020202020204"/>
            </a:endParaRPr>
          </a:p>
        </p:txBody>
      </p:sp>
      <p:sp>
        <p:nvSpPr>
          <p:cNvPr id="318" name="圆角矩形 164"/>
          <p:cNvSpPr/>
          <p:nvPr/>
        </p:nvSpPr>
        <p:spPr>
          <a:xfrm>
            <a:off x="6423822" y="3226788"/>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r>
              <a:rPr lang="zh-CN" altLang="en-US" sz="1200" dirty="0" smtClean="0">
                <a:solidFill>
                  <a:srgbClr val="1D1D1A"/>
                </a:solidFill>
                <a:latin typeface="+mn-ea"/>
                <a:sym typeface="Arial" panose="020B0604020202020204"/>
              </a:rPr>
              <a:t>原生应用</a:t>
            </a:r>
            <a:endParaRPr sz="1200" dirty="0">
              <a:solidFill>
                <a:srgbClr val="1D1D1A"/>
              </a:solidFill>
              <a:latin typeface="+mn-ea"/>
              <a:sym typeface="Arial" panose="020B0604020202020204"/>
            </a:endParaRPr>
          </a:p>
        </p:txBody>
      </p:sp>
      <p:sp>
        <p:nvSpPr>
          <p:cNvPr id="319" name="圆角矩形 164"/>
          <p:cNvSpPr/>
          <p:nvPr/>
        </p:nvSpPr>
        <p:spPr>
          <a:xfrm>
            <a:off x="7442488" y="3231998"/>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r>
              <a:rPr lang="en-US" altLang="zh-CN" sz="1200" dirty="0">
                <a:solidFill>
                  <a:srgbClr val="1D1D1A"/>
                </a:solidFill>
                <a:latin typeface="+mn-ea"/>
                <a:sym typeface="Arial" panose="020B0604020202020204"/>
              </a:rPr>
              <a:t>A</a:t>
            </a:r>
            <a:r>
              <a:rPr lang="en-US" altLang="zh-CN" sz="1200" dirty="0" smtClean="0">
                <a:solidFill>
                  <a:srgbClr val="1D1D1A"/>
                </a:solidFill>
                <a:latin typeface="+mn-ea"/>
                <a:sym typeface="Arial" panose="020B0604020202020204"/>
              </a:rPr>
              <a:t>I</a:t>
            </a:r>
            <a:endParaRPr sz="1200" dirty="0">
              <a:solidFill>
                <a:srgbClr val="1D1D1A"/>
              </a:solidFill>
              <a:latin typeface="+mn-ea"/>
              <a:sym typeface="Arial" panose="020B0604020202020204"/>
            </a:endParaRPr>
          </a:p>
        </p:txBody>
      </p:sp>
      <p:sp>
        <p:nvSpPr>
          <p:cNvPr id="320" name="圆角矩形 7"/>
          <p:cNvSpPr/>
          <p:nvPr/>
        </p:nvSpPr>
        <p:spPr>
          <a:xfrm>
            <a:off x="1559954" y="3193825"/>
            <a:ext cx="6790808" cy="621663"/>
          </a:xfrm>
          <a:prstGeom prst="roundRect">
            <a:avLst>
              <a:gd name="adj" fmla="val 8184"/>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85"/>
            <a:endParaRPr lang="zh-CN" altLang="en-US" sz="480" b="1">
              <a:solidFill>
                <a:srgbClr val="1D1D1A"/>
              </a:solidFill>
              <a:latin typeface="+mn-ea"/>
            </a:endParaRPr>
          </a:p>
        </p:txBody>
      </p:sp>
      <p:sp>
        <p:nvSpPr>
          <p:cNvPr id="321" name="矩形 201"/>
          <p:cNvSpPr/>
          <p:nvPr/>
        </p:nvSpPr>
        <p:spPr>
          <a:xfrm>
            <a:off x="1089324" y="3377605"/>
            <a:ext cx="1741829" cy="307777"/>
          </a:xfrm>
          <a:prstGeom prst="rect">
            <a:avLst/>
          </a:prstGeom>
        </p:spPr>
        <p:txBody>
          <a:bodyPr wrap="square">
            <a:spAutoFit/>
          </a:bodyPr>
          <a:lstStyle/>
          <a:p>
            <a:pPr algn="ctr" defTabSz="508000">
              <a:spcBef>
                <a:spcPts val="250"/>
              </a:spcBef>
              <a:defRPr/>
            </a:pPr>
            <a:r>
              <a:rPr lang="zh-CN" altLang="en-US" sz="1400" b="1" kern="0" dirty="0" smtClean="0">
                <a:latin typeface="+mn-ea"/>
                <a:ea typeface="+mn-ea"/>
                <a:cs typeface="Arial" panose="020B0604020202020204" pitchFamily="34" charset="0"/>
              </a:rPr>
              <a:t>解决方案</a:t>
            </a:r>
            <a:endParaRPr lang="en-US" altLang="zh-CN" sz="1400" b="1" kern="0" dirty="0" smtClean="0">
              <a:latin typeface="+mn-ea"/>
              <a:ea typeface="+mn-ea"/>
              <a:cs typeface="Arial" panose="020B0604020202020204" pitchFamily="34" charset="0"/>
            </a:endParaRPr>
          </a:p>
        </p:txBody>
      </p:sp>
      <p:sp>
        <p:nvSpPr>
          <p:cNvPr id="322" name="矩形 201"/>
          <p:cNvSpPr/>
          <p:nvPr/>
        </p:nvSpPr>
        <p:spPr>
          <a:xfrm>
            <a:off x="1127448" y="2492896"/>
            <a:ext cx="1636674" cy="307777"/>
          </a:xfrm>
          <a:prstGeom prst="rect">
            <a:avLst/>
          </a:prstGeom>
        </p:spPr>
        <p:txBody>
          <a:bodyPr wrap="square">
            <a:spAutoFit/>
          </a:bodyPr>
          <a:lstStyle/>
          <a:p>
            <a:pPr algn="ctr" defTabSz="508000">
              <a:spcBef>
                <a:spcPts val="250"/>
              </a:spcBef>
              <a:defRPr/>
            </a:pPr>
            <a:r>
              <a:rPr lang="zh-CN" altLang="en-US" sz="1400" b="1" kern="0" dirty="0" smtClean="0">
                <a:latin typeface="+mn-ea"/>
                <a:ea typeface="+mn-ea"/>
                <a:cs typeface="Arial" panose="020B0604020202020204" pitchFamily="34" charset="0"/>
              </a:rPr>
              <a:t>产业发展</a:t>
            </a:r>
            <a:endParaRPr lang="en-US" altLang="zh-CN" sz="1400" b="1" kern="0" dirty="0" smtClean="0">
              <a:latin typeface="+mn-ea"/>
              <a:ea typeface="+mn-ea"/>
              <a:cs typeface="Arial" panose="020B0604020202020204" pitchFamily="34" charset="0"/>
            </a:endParaRPr>
          </a:p>
        </p:txBody>
      </p:sp>
      <p:cxnSp>
        <p:nvCxnSpPr>
          <p:cNvPr id="323" name="直接连接符 563"/>
          <p:cNvCxnSpPr/>
          <p:nvPr/>
        </p:nvCxnSpPr>
        <p:spPr>
          <a:xfrm flipH="1">
            <a:off x="8616914" y="5304283"/>
            <a:ext cx="0" cy="107292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4" name="直接连接符 564"/>
          <p:cNvCxnSpPr/>
          <p:nvPr/>
        </p:nvCxnSpPr>
        <p:spPr>
          <a:xfrm flipH="1">
            <a:off x="8616914" y="3219696"/>
            <a:ext cx="0" cy="198016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5" name="直接连接符 565"/>
          <p:cNvCxnSpPr/>
          <p:nvPr/>
        </p:nvCxnSpPr>
        <p:spPr>
          <a:xfrm>
            <a:off x="8615057" y="2051275"/>
            <a:ext cx="0" cy="106594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27" name="Freeform 16"/>
          <p:cNvSpPr>
            <a:spLocks noChangeAspect="1"/>
          </p:cNvSpPr>
          <p:nvPr/>
        </p:nvSpPr>
        <p:spPr bwMode="auto">
          <a:xfrm>
            <a:off x="2887905" y="2325886"/>
            <a:ext cx="429001" cy="399039"/>
          </a:xfrm>
          <a:custGeom>
            <a:avLst/>
            <a:gdLst>
              <a:gd name="T0" fmla="*/ 111 w 198"/>
              <a:gd name="T1" fmla="*/ 39 h 261"/>
              <a:gd name="T2" fmla="*/ 159 w 198"/>
              <a:gd name="T3" fmla="*/ 28 h 261"/>
              <a:gd name="T4" fmla="*/ 138 w 198"/>
              <a:gd name="T5" fmla="*/ 18 h 261"/>
              <a:gd name="T6" fmla="*/ 154 w 198"/>
              <a:gd name="T7" fmla="*/ 0 h 261"/>
              <a:gd name="T8" fmla="*/ 95 w 198"/>
              <a:gd name="T9" fmla="*/ 2 h 261"/>
              <a:gd name="T10" fmla="*/ 111 w 198"/>
              <a:gd name="T11" fmla="*/ 97 h 261"/>
              <a:gd name="T12" fmla="*/ 173 w 198"/>
              <a:gd name="T13" fmla="*/ 136 h 261"/>
              <a:gd name="T14" fmla="*/ 99 w 198"/>
              <a:gd name="T15" fmla="*/ 71 h 261"/>
              <a:gd name="T16" fmla="*/ 31 w 198"/>
              <a:gd name="T17" fmla="*/ 140 h 261"/>
              <a:gd name="T18" fmla="*/ 153 w 198"/>
              <a:gd name="T19" fmla="*/ 140 h 261"/>
              <a:gd name="T20" fmla="*/ 153 w 198"/>
              <a:gd name="T21" fmla="*/ 232 h 261"/>
              <a:gd name="T22" fmla="*/ 129 w 198"/>
              <a:gd name="T23" fmla="*/ 232 h 261"/>
              <a:gd name="T24" fmla="*/ 129 w 198"/>
              <a:gd name="T25" fmla="*/ 140 h 261"/>
              <a:gd name="T26" fmla="*/ 103 w 198"/>
              <a:gd name="T27" fmla="*/ 140 h 261"/>
              <a:gd name="T28" fmla="*/ 103 w 198"/>
              <a:gd name="T29" fmla="*/ 232 h 261"/>
              <a:gd name="T30" fmla="*/ 74 w 198"/>
              <a:gd name="T31" fmla="*/ 232 h 261"/>
              <a:gd name="T32" fmla="*/ 74 w 198"/>
              <a:gd name="T33" fmla="*/ 140 h 261"/>
              <a:gd name="T34" fmla="*/ 47 w 198"/>
              <a:gd name="T35" fmla="*/ 140 h 261"/>
              <a:gd name="T36" fmla="*/ 47 w 198"/>
              <a:gd name="T37" fmla="*/ 233 h 261"/>
              <a:gd name="T38" fmla="*/ 197 w 198"/>
              <a:gd name="T39" fmla="*/ 233 h 261"/>
              <a:gd name="T40" fmla="*/ 197 w 198"/>
              <a:gd name="T41" fmla="*/ 261 h 261"/>
              <a:gd name="T42" fmla="*/ 1 w 198"/>
              <a:gd name="T43" fmla="*/ 261 h 261"/>
              <a:gd name="T44" fmla="*/ 1 w 198"/>
              <a:gd name="T45" fmla="*/ 233 h 261"/>
              <a:gd name="T46" fmla="*/ 31 w 198"/>
              <a:gd name="T4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61">
                <a:moveTo>
                  <a:pt x="111" y="39"/>
                </a:moveTo>
                <a:cubicBezTo>
                  <a:pt x="128" y="38"/>
                  <a:pt x="147" y="38"/>
                  <a:pt x="159" y="28"/>
                </a:cubicBezTo>
                <a:cubicBezTo>
                  <a:pt x="153" y="28"/>
                  <a:pt x="144" y="23"/>
                  <a:pt x="138" y="18"/>
                </a:cubicBezTo>
                <a:cubicBezTo>
                  <a:pt x="148" y="11"/>
                  <a:pt x="153" y="5"/>
                  <a:pt x="154" y="0"/>
                </a:cubicBezTo>
                <a:cubicBezTo>
                  <a:pt x="134" y="5"/>
                  <a:pt x="96" y="1"/>
                  <a:pt x="95" y="2"/>
                </a:cubicBezTo>
                <a:cubicBezTo>
                  <a:pt x="95" y="47"/>
                  <a:pt x="94" y="76"/>
                  <a:pt x="111" y="97"/>
                </a:cubicBezTo>
                <a:cubicBezTo>
                  <a:pt x="134" y="125"/>
                  <a:pt x="170" y="136"/>
                  <a:pt x="173" y="136"/>
                </a:cubicBezTo>
                <a:cubicBezTo>
                  <a:pt x="175" y="126"/>
                  <a:pt x="165" y="71"/>
                  <a:pt x="99" y="71"/>
                </a:cubicBezTo>
                <a:cubicBezTo>
                  <a:pt x="44" y="71"/>
                  <a:pt x="31" y="125"/>
                  <a:pt x="31" y="140"/>
                </a:cubicBezTo>
                <a:cubicBezTo>
                  <a:pt x="72" y="140"/>
                  <a:pt x="113" y="140"/>
                  <a:pt x="153" y="140"/>
                </a:cubicBezTo>
                <a:cubicBezTo>
                  <a:pt x="154" y="171"/>
                  <a:pt x="153" y="204"/>
                  <a:pt x="153" y="232"/>
                </a:cubicBezTo>
                <a:cubicBezTo>
                  <a:pt x="146" y="233"/>
                  <a:pt x="135" y="232"/>
                  <a:pt x="129" y="232"/>
                </a:cubicBezTo>
                <a:cubicBezTo>
                  <a:pt x="129" y="202"/>
                  <a:pt x="129" y="140"/>
                  <a:pt x="129" y="140"/>
                </a:cubicBezTo>
                <a:cubicBezTo>
                  <a:pt x="103" y="140"/>
                  <a:pt x="103" y="140"/>
                  <a:pt x="103" y="140"/>
                </a:cubicBezTo>
                <a:cubicBezTo>
                  <a:pt x="103" y="140"/>
                  <a:pt x="102" y="204"/>
                  <a:pt x="103" y="232"/>
                </a:cubicBezTo>
                <a:cubicBezTo>
                  <a:pt x="91" y="233"/>
                  <a:pt x="85" y="232"/>
                  <a:pt x="74" y="232"/>
                </a:cubicBezTo>
                <a:cubicBezTo>
                  <a:pt x="73" y="204"/>
                  <a:pt x="74" y="140"/>
                  <a:pt x="74" y="140"/>
                </a:cubicBezTo>
                <a:cubicBezTo>
                  <a:pt x="47" y="140"/>
                  <a:pt x="47" y="140"/>
                  <a:pt x="47" y="140"/>
                </a:cubicBezTo>
                <a:cubicBezTo>
                  <a:pt x="47" y="140"/>
                  <a:pt x="47" y="232"/>
                  <a:pt x="47" y="233"/>
                </a:cubicBezTo>
                <a:cubicBezTo>
                  <a:pt x="111" y="231"/>
                  <a:pt x="133" y="234"/>
                  <a:pt x="197" y="233"/>
                </a:cubicBezTo>
                <a:cubicBezTo>
                  <a:pt x="198" y="241"/>
                  <a:pt x="197" y="261"/>
                  <a:pt x="197" y="261"/>
                </a:cubicBezTo>
                <a:cubicBezTo>
                  <a:pt x="149" y="261"/>
                  <a:pt x="63" y="261"/>
                  <a:pt x="1" y="261"/>
                </a:cubicBezTo>
                <a:cubicBezTo>
                  <a:pt x="1" y="256"/>
                  <a:pt x="0" y="238"/>
                  <a:pt x="1" y="233"/>
                </a:cubicBezTo>
                <a:cubicBezTo>
                  <a:pt x="21" y="232"/>
                  <a:pt x="11" y="232"/>
                  <a:pt x="31" y="233"/>
                </a:cubicBezTo>
              </a:path>
            </a:pathLst>
          </a:custGeom>
          <a:noFill/>
          <a:ln w="23813" cap="rnd">
            <a:solidFill>
              <a:srgbClr val="666666">
                <a:lumMod val="60000"/>
                <a:lumOff val="40000"/>
              </a:srgbClr>
            </a:solidFill>
            <a:prstDash val="solid"/>
            <a:round/>
          </a:ln>
          <a:extLst>
            <a:ext uri="{909E8E84-426E-40DD-AFC4-6F175D3DCCD1}">
              <a14:hiddenFill xmlns:a14="http://schemas.microsoft.com/office/drawing/2010/main">
                <a:solidFill>
                  <a:srgbClr val="FFFFFF"/>
                </a:solidFill>
              </a14:hiddenFill>
            </a:ext>
          </a:extLst>
        </p:spPr>
        <p:txBody>
          <a:bodyPr vert="horz" wrap="square" lIns="54939" tIns="27470" rIns="54939" bIns="2747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540" b="0" i="0" u="none" strike="noStrike" kern="0" cap="none" spc="0" normalizeH="0" baseline="0" noProof="0" smtClean="0">
              <a:ln>
                <a:noFill/>
              </a:ln>
              <a:solidFill>
                <a:srgbClr val="1D1D1A"/>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pic>
        <p:nvPicPr>
          <p:cNvPr id="328" name="图片 205"/>
          <p:cNvPicPr>
            <a:picLocks noChangeAspect="1"/>
          </p:cNvPicPr>
          <p:nvPr/>
        </p:nvPicPr>
        <p:blipFill>
          <a:blip r:embed="rId8" cstate="print">
            <a:duotone>
              <a:prstClr val="black"/>
              <a:srgbClr val="FFFFFF">
                <a:tint val="45000"/>
                <a:satMod val="400000"/>
              </a:srgbClr>
            </a:duotone>
          </a:blip>
          <a:stretch>
            <a:fillRect/>
          </a:stretch>
        </p:blipFill>
        <p:spPr>
          <a:xfrm>
            <a:off x="5958730" y="2303774"/>
            <a:ext cx="448731" cy="420296"/>
          </a:xfrm>
          <a:prstGeom prst="rect">
            <a:avLst/>
          </a:prstGeom>
        </p:spPr>
      </p:pic>
      <p:sp>
        <p:nvSpPr>
          <p:cNvPr id="330" name="矩形 329"/>
          <p:cNvSpPr/>
          <p:nvPr/>
        </p:nvSpPr>
        <p:spPr>
          <a:xfrm>
            <a:off x="8723054" y="4188266"/>
            <a:ext cx="1947969" cy="313932"/>
          </a:xfrm>
          <a:prstGeom prst="rect">
            <a:avLst/>
          </a:prstGeom>
        </p:spPr>
        <p:txBody>
          <a:bodyPr wrap="none">
            <a:spAutoFit/>
          </a:bodyPr>
          <a:lstStyle/>
          <a:p>
            <a:pPr lvl="0" fontAlgn="auto">
              <a:lnSpc>
                <a:spcPct val="90000"/>
              </a:lnSpc>
              <a:spcBef>
                <a:spcPts val="1300"/>
              </a:spcBef>
              <a:spcAft>
                <a:spcPts val="0"/>
              </a:spcAft>
            </a:pPr>
            <a:r>
              <a:rPr lang="zh-CN" altLang="en-US" sz="1600" b="1" dirty="0" smtClean="0">
                <a:solidFill>
                  <a:srgbClr val="1D1D1A"/>
                </a:solidFill>
                <a:latin typeface="+mn-ea"/>
                <a:ea typeface="+mn-ea"/>
              </a:rPr>
              <a:t>  鲲鹏</a:t>
            </a:r>
            <a:r>
              <a:rPr lang="zh-CN" altLang="en-US" sz="1600" b="1" dirty="0">
                <a:solidFill>
                  <a:srgbClr val="1D1D1A"/>
                </a:solidFill>
                <a:latin typeface="+mn-ea"/>
                <a:ea typeface="+mn-ea"/>
              </a:rPr>
              <a:t>全系列云服务</a:t>
            </a:r>
            <a:endParaRPr lang="en-US" altLang="zh-CN" sz="1600" b="1" dirty="0">
              <a:solidFill>
                <a:srgbClr val="1D1D1A"/>
              </a:solidFill>
              <a:latin typeface="+mn-ea"/>
              <a:ea typeface="+mn-ea"/>
            </a:endParaRPr>
          </a:p>
        </p:txBody>
      </p:sp>
      <p:sp>
        <p:nvSpPr>
          <p:cNvPr id="123" name="矩形 122"/>
          <p:cNvSpPr/>
          <p:nvPr/>
        </p:nvSpPr>
        <p:spPr>
          <a:xfrm>
            <a:off x="1433314" y="1274017"/>
            <a:ext cx="9831600" cy="646331"/>
          </a:xfrm>
          <a:prstGeom prst="rect">
            <a:avLst/>
          </a:prstGeom>
        </p:spPr>
        <p:txBody>
          <a:bodyPr wrap="square">
            <a:spAutoFit/>
          </a:bodyPr>
          <a:lstStyle/>
          <a:p>
            <a:r>
              <a:rPr lang="zh-CN" altLang="en-US" sz="1800" dirty="0">
                <a:latin typeface="+mn-ea"/>
                <a:ea typeface="+mn-ea"/>
              </a:rPr>
              <a:t>华为云鲲鹏云服务基于鲲鹏</a:t>
            </a:r>
            <a:r>
              <a:rPr lang="zh-CN" altLang="en-US" sz="1800" dirty="0" smtClean="0">
                <a:latin typeface="+mn-ea"/>
                <a:ea typeface="+mn-ea"/>
              </a:rPr>
              <a:t>处理器等多元基础设施</a:t>
            </a:r>
            <a:r>
              <a:rPr lang="en-US" altLang="zh-CN" sz="1800" dirty="0" smtClean="0">
                <a:latin typeface="+mn-ea"/>
                <a:ea typeface="+mn-ea"/>
              </a:rPr>
              <a:t>, </a:t>
            </a:r>
            <a:r>
              <a:rPr lang="zh-CN" altLang="en-US" sz="1800" dirty="0" smtClean="0">
                <a:latin typeface="+mn-ea"/>
                <a:ea typeface="+mn-ea"/>
              </a:rPr>
              <a:t>涵盖</a:t>
            </a:r>
            <a:r>
              <a:rPr lang="zh-CN" altLang="en-US" sz="1800" dirty="0">
                <a:latin typeface="+mn-ea"/>
                <a:ea typeface="+mn-ea"/>
              </a:rPr>
              <a:t>裸机，虚机，容器等形态，具备多核高并发特点，非常适合</a:t>
            </a:r>
            <a:r>
              <a:rPr lang="en-US" altLang="zh-CN" sz="1800" dirty="0">
                <a:latin typeface="+mn-ea"/>
                <a:ea typeface="+mn-ea"/>
              </a:rPr>
              <a:t>AI</a:t>
            </a:r>
            <a:r>
              <a:rPr lang="zh-CN" altLang="en-US" sz="1800" dirty="0">
                <a:latin typeface="+mn-ea"/>
                <a:ea typeface="+mn-ea"/>
              </a:rPr>
              <a:t>、大数据、</a:t>
            </a:r>
            <a:r>
              <a:rPr lang="en-US" altLang="zh-CN" sz="1800" dirty="0">
                <a:latin typeface="+mn-ea"/>
                <a:ea typeface="+mn-ea"/>
              </a:rPr>
              <a:t>HPC</a:t>
            </a:r>
            <a:r>
              <a:rPr lang="zh-CN" altLang="en-US" sz="1800" dirty="0">
                <a:latin typeface="+mn-ea"/>
                <a:ea typeface="+mn-ea"/>
              </a:rPr>
              <a:t>、云手机</a:t>
            </a:r>
            <a:r>
              <a:rPr lang="en-US" altLang="zh-CN" sz="1800" dirty="0">
                <a:latin typeface="+mn-ea"/>
                <a:ea typeface="+mn-ea"/>
              </a:rPr>
              <a:t>/</a:t>
            </a:r>
            <a:r>
              <a:rPr lang="zh-CN" altLang="en-US" sz="1800" dirty="0">
                <a:latin typeface="+mn-ea"/>
                <a:ea typeface="+mn-ea"/>
              </a:rPr>
              <a:t>云游戏</a:t>
            </a:r>
            <a:r>
              <a:rPr lang="zh-CN" altLang="en-US" sz="1800" dirty="0" smtClean="0">
                <a:latin typeface="+mn-ea"/>
                <a:ea typeface="+mn-ea"/>
              </a:rPr>
              <a:t>等场景。</a:t>
            </a:r>
            <a:endParaRPr lang="zh-CN" altLang="en-US" sz="1800" dirty="0">
              <a:latin typeface="+mn-ea"/>
              <a:ea typeface="+mn-ea"/>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solidFill>
              </a:rPr>
              <a:t>华为云鲲鹏</a:t>
            </a:r>
            <a:r>
              <a:rPr lang="zh-CN" altLang="en-US" dirty="0">
                <a:solidFill>
                  <a:schemeClr val="tx1"/>
                </a:solidFill>
              </a:rPr>
              <a:t>云</a:t>
            </a:r>
            <a:r>
              <a:rPr lang="zh-CN" altLang="en-US" dirty="0" smtClean="0">
                <a:solidFill>
                  <a:schemeClr val="tx1"/>
                </a:solidFill>
              </a:rPr>
              <a:t>服务关键技术长周期投入</a:t>
            </a:r>
            <a:endParaRPr lang="zh-CN" altLang="en-US" dirty="0">
              <a:solidFill>
                <a:schemeClr val="tx1"/>
              </a:solidFill>
            </a:endParaRPr>
          </a:p>
        </p:txBody>
      </p:sp>
      <p:grpSp>
        <p:nvGrpSpPr>
          <p:cNvPr id="4" name="组合 3"/>
          <p:cNvGrpSpPr/>
          <p:nvPr/>
        </p:nvGrpSpPr>
        <p:grpSpPr>
          <a:xfrm>
            <a:off x="1051935" y="1916833"/>
            <a:ext cx="7132298" cy="3636404"/>
            <a:chOff x="371365" y="1233488"/>
            <a:chExt cx="8404665" cy="2410141"/>
          </a:xfrm>
        </p:grpSpPr>
        <p:grpSp>
          <p:nvGrpSpPr>
            <p:cNvPr id="117" name="组合 116"/>
            <p:cNvGrpSpPr/>
            <p:nvPr/>
          </p:nvGrpSpPr>
          <p:grpSpPr>
            <a:xfrm>
              <a:off x="560552" y="1249832"/>
              <a:ext cx="8101684" cy="2291054"/>
              <a:chOff x="-176834" y="1528903"/>
              <a:chExt cx="10779046" cy="3282789"/>
            </a:xfrm>
          </p:grpSpPr>
          <p:pic>
            <p:nvPicPr>
              <p:cNvPr id="118" name="图片 117"/>
              <p:cNvPicPr>
                <a:picLocks noChangeAspect="1"/>
              </p:cNvPicPr>
              <p:nvPr/>
            </p:nvPicPr>
            <p:blipFill>
              <a:blip r:embed="rId1"/>
              <a:stretch>
                <a:fillRect/>
              </a:stretch>
            </p:blipFill>
            <p:spPr>
              <a:xfrm>
                <a:off x="96137" y="1851029"/>
                <a:ext cx="10506075" cy="2914198"/>
              </a:xfrm>
              <a:prstGeom prst="rect">
                <a:avLst/>
              </a:prstGeom>
              <a:solidFill>
                <a:srgbClr val="00B0F0"/>
              </a:solidFill>
            </p:spPr>
          </p:pic>
          <p:sp>
            <p:nvSpPr>
              <p:cNvPr id="119" name="Subtitle 2"/>
              <p:cNvSpPr txBox="1"/>
              <p:nvPr/>
            </p:nvSpPr>
            <p:spPr>
              <a:xfrm>
                <a:off x="96137" y="4461083"/>
                <a:ext cx="1547947" cy="350609"/>
              </a:xfrm>
              <a:prstGeom prst="rect">
                <a:avLst/>
              </a:prstGeom>
            </p:spPr>
            <p:txBody>
              <a:bodyPr vert="horz" wrap="square" lIns="121781" tIns="60888" rIns="121781" bIns="60888" rtlCol="0" anchor="ctr">
                <a:spAutoFit/>
              </a:bodyPr>
              <a:lstStyle>
                <a:defPPr>
                  <a:defRPr lang="zh-CN"/>
                </a:defPPr>
                <a:lvl1pPr defTabSz="1219200">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~2008</a:t>
                </a:r>
                <a:endParaRPr lang="zh-CN" altLang="en-US" sz="1600" b="1" dirty="0">
                  <a:solidFill>
                    <a:schemeClr val="tx1"/>
                  </a:solidFill>
                  <a:latin typeface="+mn-ea"/>
                  <a:ea typeface="+mn-ea"/>
                </a:endParaRPr>
              </a:p>
            </p:txBody>
          </p:sp>
          <p:sp>
            <p:nvSpPr>
              <p:cNvPr id="120" name="Subtitle 2"/>
              <p:cNvSpPr txBox="1"/>
              <p:nvPr/>
            </p:nvSpPr>
            <p:spPr>
              <a:xfrm>
                <a:off x="1818552" y="3960884"/>
                <a:ext cx="1364032" cy="528877"/>
              </a:xfrm>
              <a:prstGeom prst="rect">
                <a:avLst/>
              </a:prstGeom>
            </p:spPr>
            <p:txBody>
              <a:bodyPr vert="horz" wrap="square" lIns="121781" tIns="60888" rIns="121781" bIns="60888" rtlCol="0" anchor="ctr">
                <a:spAutoFit/>
              </a:bodyPr>
              <a:lstStyle>
                <a:defPPr>
                  <a:defRPr lang="zh-CN"/>
                </a:defPPr>
                <a:lvl1pPr defTabSz="1219200">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2010</a:t>
                </a:r>
                <a:endParaRPr lang="zh-CN" altLang="en-US" sz="1600" b="1" dirty="0">
                  <a:solidFill>
                    <a:schemeClr val="tx1"/>
                  </a:solidFill>
                  <a:latin typeface="+mn-ea"/>
                  <a:ea typeface="+mn-ea"/>
                </a:endParaRPr>
              </a:p>
            </p:txBody>
          </p:sp>
          <p:sp>
            <p:nvSpPr>
              <p:cNvPr id="121" name="Subtitle 2"/>
              <p:cNvSpPr txBox="1"/>
              <p:nvPr/>
            </p:nvSpPr>
            <p:spPr>
              <a:xfrm>
                <a:off x="3023705" y="3514589"/>
                <a:ext cx="2366241" cy="528877"/>
              </a:xfrm>
              <a:prstGeom prst="rect">
                <a:avLst/>
              </a:prstGeom>
            </p:spPr>
            <p:txBody>
              <a:bodyPr vert="horz" wrap="square" lIns="121781" tIns="60888" rIns="121781" bIns="60888" rtlCol="0" anchor="ctr">
                <a:spAutoFit/>
              </a:bodyPr>
              <a:lstStyle>
                <a:defPPr>
                  <a:defRPr lang="zh-CN"/>
                </a:defPPr>
                <a:lvl1pPr defTabSz="1219200">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2012</a:t>
                </a:r>
                <a:endParaRPr lang="zh-CN" altLang="en-US" sz="1600" b="1" dirty="0">
                  <a:solidFill>
                    <a:schemeClr val="tx1"/>
                  </a:solidFill>
                  <a:latin typeface="+mn-ea"/>
                  <a:ea typeface="+mn-ea"/>
                </a:endParaRPr>
              </a:p>
            </p:txBody>
          </p:sp>
          <p:sp>
            <p:nvSpPr>
              <p:cNvPr id="122" name="Subtitle 2"/>
              <p:cNvSpPr txBox="1"/>
              <p:nvPr/>
            </p:nvSpPr>
            <p:spPr>
              <a:xfrm>
                <a:off x="5233828" y="3143836"/>
                <a:ext cx="1371029" cy="528877"/>
              </a:xfrm>
              <a:prstGeom prst="rect">
                <a:avLst/>
              </a:prstGeom>
            </p:spPr>
            <p:txBody>
              <a:bodyPr vert="horz" wrap="square" lIns="121781" tIns="60888" rIns="121781" bIns="60888" rtlCol="0" anchor="ctr">
                <a:spAutoFit/>
              </a:bodyPr>
              <a:lstStyle>
                <a:defPPr>
                  <a:defRPr lang="zh-CN"/>
                </a:defPPr>
                <a:lvl1pPr defTabSz="1219200">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2015</a:t>
                </a:r>
                <a:endParaRPr lang="zh-CN" altLang="en-US" sz="1600" b="1" dirty="0">
                  <a:solidFill>
                    <a:schemeClr val="tx1"/>
                  </a:solidFill>
                  <a:latin typeface="+mn-ea"/>
                  <a:ea typeface="+mn-ea"/>
                </a:endParaRPr>
              </a:p>
            </p:txBody>
          </p:sp>
          <p:sp>
            <p:nvSpPr>
              <p:cNvPr id="123" name="Subtitle 2"/>
              <p:cNvSpPr txBox="1"/>
              <p:nvPr/>
            </p:nvSpPr>
            <p:spPr>
              <a:xfrm>
                <a:off x="6845674" y="2740665"/>
                <a:ext cx="1382284" cy="528877"/>
              </a:xfrm>
              <a:prstGeom prst="rect">
                <a:avLst/>
              </a:prstGeom>
            </p:spPr>
            <p:txBody>
              <a:bodyPr vert="horz" wrap="square" lIns="121781" tIns="60888" rIns="121781" bIns="60888" rtlCol="0" anchor="ctr">
                <a:spAutoFit/>
              </a:bodyPr>
              <a:lstStyle>
                <a:defPPr>
                  <a:defRPr lang="zh-CN"/>
                </a:defPPr>
                <a:lvl1pPr defTabSz="1219200">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2016</a:t>
                </a:r>
                <a:endParaRPr lang="zh-CN" altLang="en-US" sz="1600" b="1" dirty="0">
                  <a:solidFill>
                    <a:schemeClr val="tx1"/>
                  </a:solidFill>
                  <a:latin typeface="+mn-ea"/>
                  <a:ea typeface="+mn-ea"/>
                </a:endParaRPr>
              </a:p>
            </p:txBody>
          </p:sp>
          <p:sp>
            <p:nvSpPr>
              <p:cNvPr id="124" name="Shape 19"/>
              <p:cNvSpPr/>
              <p:nvPr/>
            </p:nvSpPr>
            <p:spPr>
              <a:xfrm>
                <a:off x="1798196" y="3719391"/>
                <a:ext cx="1616718" cy="264603"/>
              </a:xfrm>
              <a:prstGeom prst="rect">
                <a:avLst/>
              </a:prstGeom>
              <a:ln w="12700">
                <a:round/>
              </a:ln>
            </p:spPr>
            <p:txBody>
              <a:bodyPr wrap="square" lIns="0" tIns="0" rIns="0" bIns="0" anchor="ctr">
                <a:spAutoFit/>
              </a:bodyPr>
              <a:lstStyle/>
              <a:p>
                <a:pPr algn="ctr" defTabSz="1624965" fontAlgn="ctr"/>
                <a:r>
                  <a:rPr lang="zh-CN" altLang="en-US" sz="1200" b="1" dirty="0">
                    <a:latin typeface="+mn-ea"/>
                    <a:ea typeface="+mn-ea"/>
                    <a:cs typeface="Arial" panose="020B0604020202020204" pitchFamily="34" charset="0"/>
                  </a:rPr>
                  <a:t>发布云计算战略</a:t>
                </a:r>
                <a:endParaRPr lang="en-US" altLang="zh-CN" sz="1200" b="1" dirty="0">
                  <a:latin typeface="+mn-ea"/>
                  <a:ea typeface="+mn-ea"/>
                  <a:cs typeface="Arial" panose="020B0604020202020204" pitchFamily="34" charset="0"/>
                </a:endParaRPr>
              </a:p>
            </p:txBody>
          </p:sp>
          <p:sp>
            <p:nvSpPr>
              <p:cNvPr id="125" name="Subtitle 2"/>
              <p:cNvSpPr txBox="1"/>
              <p:nvPr/>
            </p:nvSpPr>
            <p:spPr>
              <a:xfrm>
                <a:off x="8373922" y="2401388"/>
                <a:ext cx="1975137" cy="484897"/>
              </a:xfrm>
              <a:prstGeom prst="rect">
                <a:avLst/>
              </a:prstGeom>
            </p:spPr>
            <p:txBody>
              <a:bodyPr vert="horz" wrap="square" lIns="121781" tIns="60888" rIns="121781" bIns="60888" rtlCol="0" anchor="ctr">
                <a:spAutoFit/>
              </a:bodyPr>
              <a:lstStyle>
                <a:defPPr>
                  <a:defRPr lang="zh-CN"/>
                </a:defPPr>
                <a:lvl1pPr defTabSz="1219200">
                  <a:spcBef>
                    <a:spcPct val="0"/>
                  </a:spcBef>
                  <a:buNone/>
                  <a:defRPr sz="2800">
                    <a:solidFill>
                      <a:prstClr val="white"/>
                    </a:solidFill>
                    <a:latin typeface="+mj-lt"/>
                    <a:ea typeface="+mj-ea"/>
                    <a:cs typeface="+mj-cs"/>
                  </a:defRPr>
                </a:lvl1pPr>
              </a:lstStyle>
              <a:p>
                <a:pPr algn="ctr" fontAlgn="ctr"/>
                <a:r>
                  <a:rPr lang="en-US" altLang="zh-CN" sz="1400" b="1" dirty="0" smtClean="0">
                    <a:solidFill>
                      <a:schemeClr val="tx1"/>
                    </a:solidFill>
                    <a:latin typeface="+mn-ea"/>
                    <a:ea typeface="+mn-ea"/>
                  </a:rPr>
                  <a:t>2017-2019</a:t>
                </a:r>
                <a:endParaRPr lang="zh-CN" altLang="en-US" sz="1400" b="1" dirty="0">
                  <a:solidFill>
                    <a:schemeClr val="tx1"/>
                  </a:solidFill>
                  <a:latin typeface="+mn-ea"/>
                  <a:ea typeface="+mn-ea"/>
                </a:endParaRPr>
              </a:p>
            </p:txBody>
          </p:sp>
          <p:pic>
            <p:nvPicPr>
              <p:cNvPr id="126" name="图片 125"/>
              <p:cNvPicPr>
                <a:picLocks noChangeAspect="1"/>
              </p:cNvPicPr>
              <p:nvPr/>
            </p:nvPicPr>
            <p:blipFill rotWithShape="1">
              <a:blip r:embed="rId2" cstate="email"/>
              <a:srcRect/>
              <a:stretch>
                <a:fillRect/>
              </a:stretch>
            </p:blipFill>
            <p:spPr>
              <a:xfrm>
                <a:off x="6705669" y="2115717"/>
                <a:ext cx="1476164" cy="691749"/>
              </a:xfrm>
              <a:prstGeom prst="rect">
                <a:avLst/>
              </a:prstGeom>
            </p:spPr>
          </p:pic>
          <p:pic>
            <p:nvPicPr>
              <p:cNvPr id="127" name="图片 126"/>
              <p:cNvPicPr>
                <a:picLocks noChangeAspect="1"/>
              </p:cNvPicPr>
              <p:nvPr/>
            </p:nvPicPr>
            <p:blipFill rotWithShape="1">
              <a:blip r:embed="rId3" cstate="email"/>
              <a:srcRect/>
              <a:stretch>
                <a:fillRect/>
              </a:stretch>
            </p:blipFill>
            <p:spPr>
              <a:xfrm>
                <a:off x="5109325" y="2574368"/>
                <a:ext cx="1495531" cy="623281"/>
              </a:xfrm>
              <a:prstGeom prst="rect">
                <a:avLst/>
              </a:prstGeom>
            </p:spPr>
          </p:pic>
          <p:pic>
            <p:nvPicPr>
              <p:cNvPr id="128" name="图片 127"/>
              <p:cNvPicPr>
                <a:picLocks noChangeAspect="1"/>
              </p:cNvPicPr>
              <p:nvPr/>
            </p:nvPicPr>
            <p:blipFill>
              <a:blip r:embed="rId4" cstate="email"/>
              <a:stretch>
                <a:fillRect/>
              </a:stretch>
            </p:blipFill>
            <p:spPr>
              <a:xfrm>
                <a:off x="3415876" y="2853730"/>
                <a:ext cx="1556720" cy="779540"/>
              </a:xfrm>
              <a:prstGeom prst="rect">
                <a:avLst/>
              </a:prstGeom>
            </p:spPr>
          </p:pic>
          <p:sp>
            <p:nvSpPr>
              <p:cNvPr id="129" name="矩形 128"/>
              <p:cNvSpPr/>
              <p:nvPr/>
            </p:nvSpPr>
            <p:spPr>
              <a:xfrm>
                <a:off x="5063091" y="2220054"/>
                <a:ext cx="1541765" cy="264519"/>
              </a:xfrm>
              <a:prstGeom prst="rect">
                <a:avLst/>
              </a:prstGeom>
              <a:ln w="12700">
                <a:round/>
              </a:ln>
            </p:spPr>
            <p:txBody>
              <a:bodyPr wrap="square" lIns="0" tIns="0" rIns="0" bIns="0" anchor="ctr">
                <a:spAutoFit/>
              </a:bodyPr>
              <a:lstStyle/>
              <a:p>
                <a:pPr algn="ctr" defTabSz="1624965" fontAlgn="ctr"/>
                <a:r>
                  <a:rPr lang="zh-CN" altLang="en-US" sz="1200" b="1" dirty="0">
                    <a:latin typeface="+mn-ea"/>
                    <a:ea typeface="+mn-ea"/>
                    <a:cs typeface="Arial" panose="020B0604020202020204" pitchFamily="34" charset="0"/>
                  </a:rPr>
                  <a:t>发布华为企业云</a:t>
                </a:r>
                <a:endParaRPr lang="en-US" altLang="zh-CN" sz="1200" b="1" dirty="0">
                  <a:latin typeface="+mn-ea"/>
                  <a:ea typeface="+mn-ea"/>
                  <a:cs typeface="Arial" panose="020B0604020202020204" pitchFamily="34" charset="0"/>
                </a:endParaRPr>
              </a:p>
            </p:txBody>
          </p:sp>
          <p:sp>
            <p:nvSpPr>
              <p:cNvPr id="130" name="矩形 129"/>
              <p:cNvSpPr/>
              <p:nvPr/>
            </p:nvSpPr>
            <p:spPr>
              <a:xfrm>
                <a:off x="6695204" y="1586509"/>
                <a:ext cx="1498755" cy="529039"/>
              </a:xfrm>
              <a:prstGeom prst="rect">
                <a:avLst/>
              </a:prstGeom>
              <a:ln w="12700">
                <a:round/>
              </a:ln>
            </p:spPr>
            <p:txBody>
              <a:bodyPr wrap="square" lIns="0" tIns="0" rIns="0" bIns="0" anchor="ctr">
                <a:spAutoFit/>
              </a:bodyPr>
              <a:lstStyle/>
              <a:p>
                <a:pPr algn="ctr" defTabSz="1624965" fontAlgn="ctr"/>
                <a:r>
                  <a:rPr lang="zh-CN" altLang="en-US" sz="1200" b="1" dirty="0">
                    <a:latin typeface="+mn-ea"/>
                    <a:ea typeface="+mn-ea"/>
                    <a:cs typeface="Arial" panose="020B0604020202020204" pitchFamily="34" charset="0"/>
                  </a:rPr>
                  <a:t>联合发布</a:t>
                </a:r>
                <a:endParaRPr lang="en-US" altLang="zh-CN" sz="1200" b="1" dirty="0">
                  <a:latin typeface="+mn-ea"/>
                  <a:ea typeface="+mn-ea"/>
                  <a:cs typeface="Arial" panose="020B0604020202020204" pitchFamily="34" charset="0"/>
                </a:endParaRPr>
              </a:p>
              <a:p>
                <a:pPr algn="ctr" defTabSz="1624965" fontAlgn="ctr"/>
                <a:r>
                  <a:rPr lang="zh-CN" altLang="en-US" sz="1200" b="1" dirty="0">
                    <a:latin typeface="+mn-ea"/>
                    <a:ea typeface="+mn-ea"/>
                    <a:cs typeface="Arial" panose="020B0604020202020204" pitchFamily="34" charset="0"/>
                  </a:rPr>
                  <a:t>伙伴公有云</a:t>
                </a:r>
                <a:endParaRPr lang="zh-CN" altLang="en-US" sz="1200" b="1" dirty="0">
                  <a:latin typeface="+mn-ea"/>
                  <a:ea typeface="+mn-ea"/>
                  <a:cs typeface="Arial" panose="020B0604020202020204" pitchFamily="34" charset="0"/>
                </a:endParaRPr>
              </a:p>
            </p:txBody>
          </p:sp>
          <p:sp>
            <p:nvSpPr>
              <p:cNvPr id="131" name="矩形 130"/>
              <p:cNvSpPr/>
              <p:nvPr/>
            </p:nvSpPr>
            <p:spPr>
              <a:xfrm>
                <a:off x="3182585" y="2544671"/>
                <a:ext cx="1974071" cy="264519"/>
              </a:xfrm>
              <a:prstGeom prst="rect">
                <a:avLst/>
              </a:prstGeom>
              <a:ln w="12700">
                <a:round/>
              </a:ln>
            </p:spPr>
            <p:txBody>
              <a:bodyPr wrap="square" lIns="0" tIns="0" rIns="0" bIns="0" anchor="ctr">
                <a:spAutoFit/>
              </a:bodyPr>
              <a:lstStyle/>
              <a:p>
                <a:pPr algn="ctr" defTabSz="1624965" fontAlgn="ctr"/>
                <a:r>
                  <a:rPr lang="zh-CN" altLang="en-US" sz="1200" b="1" dirty="0">
                    <a:latin typeface="+mn-ea"/>
                    <a:ea typeface="+mn-ea"/>
                    <a:cs typeface="Arial" panose="020B0604020202020204" pitchFamily="34" charset="0"/>
                  </a:rPr>
                  <a:t>发布私有云</a:t>
                </a:r>
                <a:endParaRPr lang="zh-CN" altLang="en-US" sz="1200" b="1" dirty="0">
                  <a:latin typeface="+mn-ea"/>
                  <a:ea typeface="+mn-ea"/>
                  <a:cs typeface="Arial" panose="020B0604020202020204" pitchFamily="34" charset="0"/>
                </a:endParaRPr>
              </a:p>
            </p:txBody>
          </p:sp>
          <p:pic>
            <p:nvPicPr>
              <p:cNvPr id="132" name="图片 131" descr="BRN_2295.JPG"/>
              <p:cNvPicPr>
                <a:picLocks noChangeAspect="1"/>
              </p:cNvPicPr>
              <p:nvPr/>
            </p:nvPicPr>
            <p:blipFill>
              <a:blip r:embed="rId5" cstate="email"/>
              <a:stretch>
                <a:fillRect/>
              </a:stretch>
            </p:blipFill>
            <p:spPr>
              <a:xfrm>
                <a:off x="8400452" y="1794182"/>
                <a:ext cx="1452139" cy="603847"/>
              </a:xfrm>
              <a:prstGeom prst="rect">
                <a:avLst/>
              </a:prstGeom>
            </p:spPr>
          </p:pic>
          <p:sp>
            <p:nvSpPr>
              <p:cNvPr id="133" name="矩形 132"/>
              <p:cNvSpPr/>
              <p:nvPr/>
            </p:nvSpPr>
            <p:spPr>
              <a:xfrm>
                <a:off x="8394545" y="1528903"/>
                <a:ext cx="1458047" cy="264518"/>
              </a:xfrm>
              <a:prstGeom prst="rect">
                <a:avLst/>
              </a:prstGeom>
              <a:ln w="12700">
                <a:round/>
              </a:ln>
            </p:spPr>
            <p:txBody>
              <a:bodyPr wrap="square" lIns="0" tIns="0" rIns="0" bIns="0" anchor="ctr">
                <a:spAutoFit/>
              </a:bodyPr>
              <a:lstStyle/>
              <a:p>
                <a:pPr algn="ctr" defTabSz="1624965" fontAlgn="ctr"/>
                <a:r>
                  <a:rPr lang="zh-CN" altLang="en-US" sz="1200" b="1" dirty="0" smtClean="0">
                    <a:latin typeface="+mn-ea"/>
                    <a:ea typeface="+mn-ea"/>
                    <a:cs typeface="Arial" panose="020B0604020202020204" pitchFamily="34" charset="0"/>
                  </a:rPr>
                  <a:t>华为云</a:t>
                </a:r>
                <a:endParaRPr lang="zh-CN" altLang="en-US" sz="1200" b="1" dirty="0">
                  <a:latin typeface="+mn-ea"/>
                  <a:ea typeface="+mn-ea"/>
                  <a:cs typeface="Arial" panose="020B0604020202020204" pitchFamily="34" charset="0"/>
                </a:endParaRPr>
              </a:p>
            </p:txBody>
          </p:sp>
          <p:sp>
            <p:nvSpPr>
              <p:cNvPr id="134" name="Shape 19"/>
              <p:cNvSpPr/>
              <p:nvPr/>
            </p:nvSpPr>
            <p:spPr>
              <a:xfrm>
                <a:off x="-176832" y="4170531"/>
                <a:ext cx="1832401" cy="175374"/>
              </a:xfrm>
              <a:prstGeom prst="rect">
                <a:avLst/>
              </a:prstGeom>
              <a:ln w="12700">
                <a:round/>
              </a:ln>
            </p:spPr>
            <p:txBody>
              <a:bodyPr wrap="square" lIns="0" tIns="0" rIns="0" bIns="0" anchor="ctr">
                <a:spAutoFit/>
              </a:bodyPr>
              <a:lstStyle/>
              <a:p>
                <a:pPr algn="ctr" defTabSz="1624965" fontAlgn="ctr"/>
                <a:r>
                  <a:rPr lang="zh-CN" altLang="en-US" sz="1200" b="1" dirty="0">
                    <a:latin typeface="+mn-ea"/>
                    <a:ea typeface="+mn-ea"/>
                    <a:cs typeface="Arial" panose="020B0604020202020204" pitchFamily="34" charset="0"/>
                  </a:rPr>
                  <a:t>启动云计算研发</a:t>
                </a:r>
                <a:endParaRPr lang="en-US" altLang="zh-CN" sz="1200" b="1" dirty="0">
                  <a:latin typeface="+mn-ea"/>
                  <a:ea typeface="+mn-ea"/>
                  <a:cs typeface="Arial" panose="020B0604020202020204" pitchFamily="34" charset="0"/>
                </a:endParaRPr>
              </a:p>
            </p:txBody>
          </p:sp>
          <p:sp>
            <p:nvSpPr>
              <p:cNvPr id="135" name="Shape 19"/>
              <p:cNvSpPr/>
              <p:nvPr/>
            </p:nvSpPr>
            <p:spPr>
              <a:xfrm>
                <a:off x="-176834" y="3936313"/>
                <a:ext cx="1823634" cy="175374"/>
              </a:xfrm>
              <a:prstGeom prst="rect">
                <a:avLst/>
              </a:prstGeom>
              <a:ln w="12700">
                <a:round/>
              </a:ln>
            </p:spPr>
            <p:txBody>
              <a:bodyPr wrap="square" lIns="0" tIns="0" rIns="0" bIns="0" anchor="ctr">
                <a:spAutoFit/>
              </a:bodyPr>
              <a:lstStyle/>
              <a:p>
                <a:pPr algn="ctr" defTabSz="1624965" fontAlgn="ctr"/>
                <a:r>
                  <a:rPr lang="zh-CN" altLang="en-US" sz="1200" b="1" dirty="0">
                    <a:latin typeface="+mn-ea"/>
                    <a:ea typeface="+mn-ea"/>
                    <a:cs typeface="Arial" panose="020B0604020202020204" pitchFamily="34" charset="0"/>
                  </a:rPr>
                  <a:t>决策投资</a:t>
                </a:r>
                <a:r>
                  <a:rPr lang="en-US" altLang="zh-CN" sz="1200" b="1" dirty="0">
                    <a:latin typeface="+mn-ea"/>
                    <a:ea typeface="+mn-ea"/>
                    <a:cs typeface="Arial" panose="020B0604020202020204" pitchFamily="34" charset="0"/>
                  </a:rPr>
                  <a:t>IT</a:t>
                </a:r>
                <a:r>
                  <a:rPr lang="zh-CN" altLang="en-US" sz="1200" b="1" dirty="0">
                    <a:latin typeface="+mn-ea"/>
                    <a:ea typeface="+mn-ea"/>
                    <a:cs typeface="Arial" panose="020B0604020202020204" pitchFamily="34" charset="0"/>
                  </a:rPr>
                  <a:t>产业</a:t>
                </a:r>
                <a:endParaRPr lang="en-US" altLang="zh-CN" sz="1200" b="1" dirty="0">
                  <a:latin typeface="+mn-ea"/>
                  <a:ea typeface="+mn-ea"/>
                  <a:cs typeface="Arial" panose="020B0604020202020204" pitchFamily="34" charset="0"/>
                </a:endParaRPr>
              </a:p>
            </p:txBody>
          </p:sp>
          <p:sp>
            <p:nvSpPr>
              <p:cNvPr id="136" name="矩形 135"/>
              <p:cNvSpPr/>
              <p:nvPr/>
            </p:nvSpPr>
            <p:spPr>
              <a:xfrm>
                <a:off x="6769059" y="2031435"/>
                <a:ext cx="1541765" cy="308606"/>
              </a:xfrm>
              <a:prstGeom prst="rect">
                <a:avLst/>
              </a:prstGeom>
              <a:ln w="12700">
                <a:round/>
              </a:ln>
            </p:spPr>
            <p:txBody>
              <a:bodyPr wrap="square" lIns="0" tIns="0" rIns="0" bIns="0" anchor="ctr">
                <a:spAutoFit/>
              </a:bodyPr>
              <a:lstStyle/>
              <a:p>
                <a:pPr algn="ctr" defTabSz="1624965" fontAlgn="ctr"/>
                <a:endParaRPr lang="zh-CN" altLang="en-US" sz="1400" b="1" dirty="0">
                  <a:latin typeface="+mn-ea"/>
                  <a:ea typeface="+mn-ea"/>
                  <a:cs typeface="Arial" panose="020B0604020202020204" pitchFamily="34" charset="0"/>
                </a:endParaRPr>
              </a:p>
            </p:txBody>
          </p:sp>
        </p:grpSp>
        <p:sp>
          <p:nvSpPr>
            <p:cNvPr id="137" name="矩形 136"/>
            <p:cNvSpPr/>
            <p:nvPr/>
          </p:nvSpPr>
          <p:spPr>
            <a:xfrm>
              <a:off x="371365" y="1233488"/>
              <a:ext cx="8404665" cy="2410141"/>
            </a:xfrm>
            <a:prstGeom prst="rect">
              <a:avLst/>
            </a:prstGeom>
            <a:noFill/>
            <a:ln w="12700" cap="flat" cmpd="sng" algn="ctr">
              <a:solidFill>
                <a:schemeClr val="bg1">
                  <a:lumMod val="85000"/>
                </a:schemeClr>
              </a:solidFill>
              <a:prstDash val="solid"/>
              <a:miter lim="800000"/>
            </a:ln>
            <a:effectLst>
              <a:outerShdw blurRad="63500" algn="ctr" rotWithShape="0">
                <a:srgbClr val="FFFFFF">
                  <a:lumMod val="75000"/>
                </a:srgbClr>
              </a:outerShdw>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defRPr/>
              </a:pPr>
              <a:endParaRPr lang="zh-CN" altLang="en-US" sz="2000" kern="0" dirty="0">
                <a:latin typeface="+mn-ea"/>
                <a:ea typeface="+mn-ea"/>
              </a:endParaRPr>
            </a:p>
          </p:txBody>
        </p:sp>
      </p:grpSp>
      <p:grpSp>
        <p:nvGrpSpPr>
          <p:cNvPr id="138" name="组合 137"/>
          <p:cNvGrpSpPr/>
          <p:nvPr/>
        </p:nvGrpSpPr>
        <p:grpSpPr>
          <a:xfrm>
            <a:off x="3055891" y="1297936"/>
            <a:ext cx="3671452" cy="528213"/>
            <a:chOff x="7100562" y="1853774"/>
            <a:chExt cx="3672408" cy="528351"/>
          </a:xfrm>
        </p:grpSpPr>
        <p:sp>
          <p:nvSpPr>
            <p:cNvPr id="139" name="文本框 138"/>
            <p:cNvSpPr txBox="1"/>
            <p:nvPr/>
          </p:nvSpPr>
          <p:spPr>
            <a:xfrm>
              <a:off x="7100562" y="1853774"/>
              <a:ext cx="3672408" cy="528350"/>
            </a:xfrm>
            <a:prstGeom prst="rect">
              <a:avLst/>
            </a:prstGeom>
            <a:noFill/>
          </p:spPr>
          <p:txBody>
            <a:bodyPr wrap="square" rtlCol="0">
              <a:spAutoFit/>
            </a:bodyPr>
            <a:lstStyle/>
            <a:p>
              <a:pPr algn="ctr">
                <a:lnSpc>
                  <a:spcPts val="3440"/>
                </a:lnSpc>
              </a:pPr>
              <a:r>
                <a:rPr lang="en-US" altLang="zh-CN" sz="1800" b="1" dirty="0">
                  <a:latin typeface="+mn-ea"/>
                  <a:ea typeface="+mn-ea"/>
                </a:rPr>
                <a:t>12</a:t>
              </a:r>
              <a:r>
                <a:rPr lang="zh-CN" altLang="en-US" sz="1800" b="1" dirty="0">
                  <a:latin typeface="+mn-ea"/>
                  <a:ea typeface="+mn-ea"/>
                </a:rPr>
                <a:t>年</a:t>
              </a:r>
              <a:r>
                <a:rPr lang="en-US" altLang="zh-CN" sz="1800" b="1" dirty="0">
                  <a:latin typeface="+mn-ea"/>
                  <a:ea typeface="+mn-ea"/>
                </a:rPr>
                <a:t>+</a:t>
              </a:r>
              <a:r>
                <a:rPr lang="zh-CN" altLang="en-US" sz="1800" b="1" dirty="0">
                  <a:latin typeface="+mn-ea"/>
                  <a:ea typeface="+mn-ea"/>
                </a:rPr>
                <a:t>云计算研发经验</a:t>
              </a:r>
              <a:endParaRPr lang="zh-CN" altLang="en-US" sz="1800" b="1" dirty="0">
                <a:latin typeface="+mn-ea"/>
                <a:ea typeface="+mn-ea"/>
              </a:endParaRPr>
            </a:p>
          </p:txBody>
        </p:sp>
        <p:cxnSp>
          <p:nvCxnSpPr>
            <p:cNvPr id="140" name="直接连接符 139"/>
            <p:cNvCxnSpPr/>
            <p:nvPr/>
          </p:nvCxnSpPr>
          <p:spPr>
            <a:xfrm>
              <a:off x="7737244" y="2382125"/>
              <a:ext cx="238765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1" name="Freeform 3"/>
          <p:cNvSpPr/>
          <p:nvPr/>
        </p:nvSpPr>
        <p:spPr bwMode="gray">
          <a:xfrm rot="5400000">
            <a:off x="6329700" y="3543032"/>
            <a:ext cx="4644516" cy="672036"/>
          </a:xfrm>
          <a:custGeom>
            <a:avLst/>
            <a:gdLst>
              <a:gd name="T0" fmla="*/ 0 w 5016"/>
              <a:gd name="T1" fmla="*/ 2147483647 h 2256"/>
              <a:gd name="T2" fmla="*/ 2147483647 w 5016"/>
              <a:gd name="T3" fmla="*/ 2147483647 h 2256"/>
              <a:gd name="T4" fmla="*/ 2147483647 w 5016"/>
              <a:gd name="T5" fmla="*/ 2147483647 h 2256"/>
              <a:gd name="T6" fmla="*/ 2147483647 w 5016"/>
              <a:gd name="T7" fmla="*/ 2147483647 h 2256"/>
              <a:gd name="T8" fmla="*/ 2147483647 w 5016"/>
              <a:gd name="T9" fmla="*/ 2147483647 h 2256"/>
              <a:gd name="T10" fmla="*/ 2147483647 w 5016"/>
              <a:gd name="T11" fmla="*/ 2147483647 h 2256"/>
              <a:gd name="T12" fmla="*/ 2147483647 w 5016"/>
              <a:gd name="T13" fmla="*/ 2147483647 h 2256"/>
              <a:gd name="T14" fmla="*/ 2147483647 w 5016"/>
              <a:gd name="T15" fmla="*/ 2147483647 h 2256"/>
              <a:gd name="T16" fmla="*/ 2147483647 w 5016"/>
              <a:gd name="T17" fmla="*/ 2147483647 h 2256"/>
              <a:gd name="T18" fmla="*/ 2147483647 w 5016"/>
              <a:gd name="T19" fmla="*/ 0 h 2256"/>
              <a:gd name="T20" fmla="*/ 2147483647 w 5016"/>
              <a:gd name="T21" fmla="*/ 2147483647 h 2256"/>
              <a:gd name="T22" fmla="*/ 2147483647 w 5016"/>
              <a:gd name="T23" fmla="*/ 2147483647 h 2256"/>
              <a:gd name="T24" fmla="*/ 2147483647 w 5016"/>
              <a:gd name="T25" fmla="*/ 2147483647 h 2256"/>
              <a:gd name="T26" fmla="*/ 2147483647 w 5016"/>
              <a:gd name="T27" fmla="*/ 2147483647 h 2256"/>
              <a:gd name="T28" fmla="*/ 2147483647 w 5016"/>
              <a:gd name="T29" fmla="*/ 2147483647 h 2256"/>
              <a:gd name="T30" fmla="*/ 2147483647 w 5016"/>
              <a:gd name="T31" fmla="*/ 2147483647 h 2256"/>
              <a:gd name="T32" fmla="*/ 2147483647 w 5016"/>
              <a:gd name="T33" fmla="*/ 2147483647 h 2256"/>
              <a:gd name="T34" fmla="*/ 2147483647 w 5016"/>
              <a:gd name="T35" fmla="*/ 2147483647 h 2256"/>
              <a:gd name="T36" fmla="*/ 2147483647 w 5016"/>
              <a:gd name="T37" fmla="*/ 2147483647 h 2256"/>
              <a:gd name="T38" fmla="*/ 0 w 5016"/>
              <a:gd name="T39" fmla="*/ 2147483647 h 22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16"/>
              <a:gd name="T61" fmla="*/ 0 h 2256"/>
              <a:gd name="T62" fmla="*/ 5016 w 5016"/>
              <a:gd name="T63" fmla="*/ 2256 h 22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16" h="2256">
                <a:moveTo>
                  <a:pt x="0" y="2240"/>
                </a:moveTo>
                <a:cubicBezTo>
                  <a:pt x="276" y="2109"/>
                  <a:pt x="1182" y="1474"/>
                  <a:pt x="1122" y="702"/>
                </a:cubicBezTo>
                <a:lnTo>
                  <a:pt x="972" y="744"/>
                </a:lnTo>
                <a:cubicBezTo>
                  <a:pt x="988" y="702"/>
                  <a:pt x="1140" y="436"/>
                  <a:pt x="1140" y="438"/>
                </a:cubicBezTo>
                <a:lnTo>
                  <a:pt x="1422" y="642"/>
                </a:lnTo>
                <a:cubicBezTo>
                  <a:pt x="1422" y="642"/>
                  <a:pt x="1260" y="672"/>
                  <a:pt x="1272" y="672"/>
                </a:cubicBezTo>
                <a:cubicBezTo>
                  <a:pt x="1428" y="1008"/>
                  <a:pt x="1620" y="1350"/>
                  <a:pt x="1968" y="1284"/>
                </a:cubicBezTo>
                <a:cubicBezTo>
                  <a:pt x="2316" y="1218"/>
                  <a:pt x="2460" y="576"/>
                  <a:pt x="2466" y="318"/>
                </a:cubicBezTo>
                <a:lnTo>
                  <a:pt x="2280" y="318"/>
                </a:lnTo>
                <a:lnTo>
                  <a:pt x="2598" y="0"/>
                </a:lnTo>
                <a:lnTo>
                  <a:pt x="2898" y="330"/>
                </a:lnTo>
                <a:lnTo>
                  <a:pt x="2724" y="324"/>
                </a:lnTo>
                <a:cubicBezTo>
                  <a:pt x="2724" y="325"/>
                  <a:pt x="2760" y="1284"/>
                  <a:pt x="3210" y="1302"/>
                </a:cubicBezTo>
                <a:cubicBezTo>
                  <a:pt x="3660" y="1320"/>
                  <a:pt x="3816" y="912"/>
                  <a:pt x="3870" y="654"/>
                </a:cubicBezTo>
                <a:lnTo>
                  <a:pt x="3702" y="642"/>
                </a:lnTo>
                <a:lnTo>
                  <a:pt x="3984" y="420"/>
                </a:lnTo>
                <a:lnTo>
                  <a:pt x="4182" y="678"/>
                </a:lnTo>
                <a:lnTo>
                  <a:pt x="4026" y="672"/>
                </a:lnTo>
                <a:cubicBezTo>
                  <a:pt x="4032" y="678"/>
                  <a:pt x="3960" y="1862"/>
                  <a:pt x="5016" y="2225"/>
                </a:cubicBezTo>
                <a:cubicBezTo>
                  <a:pt x="3438" y="2232"/>
                  <a:pt x="1092" y="2256"/>
                  <a:pt x="0" y="2240"/>
                </a:cubicBezTo>
                <a:close/>
              </a:path>
            </a:pathLst>
          </a:custGeom>
          <a:gradFill rotWithShape="1">
            <a:gsLst>
              <a:gs pos="0">
                <a:srgbClr val="C0C0C0"/>
              </a:gs>
              <a:gs pos="100000">
                <a:sysClr val="window" lastClr="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defTabSz="914400" fontAlgn="base">
              <a:defRPr/>
            </a:pPr>
            <a:endParaRPr lang="zh-CN" altLang="en-US" sz="1800" kern="0">
              <a:solidFill>
                <a:prstClr val="black"/>
              </a:solidFill>
              <a:latin typeface="Arial" panose="020B0604020202020204" pitchFamily="34" charset="0"/>
              <a:ea typeface="宋体" panose="02010600030101010101" pitchFamily="2" charset="-122"/>
            </a:endParaRPr>
          </a:p>
        </p:txBody>
      </p:sp>
      <p:grpSp>
        <p:nvGrpSpPr>
          <p:cNvPr id="5" name="组合 4"/>
          <p:cNvGrpSpPr/>
          <p:nvPr/>
        </p:nvGrpSpPr>
        <p:grpSpPr>
          <a:xfrm>
            <a:off x="9023511" y="2709970"/>
            <a:ext cx="2468253" cy="2353931"/>
            <a:chOff x="8956108" y="2554415"/>
            <a:chExt cx="3261389" cy="2742448"/>
          </a:xfrm>
        </p:grpSpPr>
        <p:grpSp>
          <p:nvGrpSpPr>
            <p:cNvPr id="144" name="组合 143"/>
            <p:cNvGrpSpPr/>
            <p:nvPr/>
          </p:nvGrpSpPr>
          <p:grpSpPr>
            <a:xfrm>
              <a:off x="8956108" y="2554415"/>
              <a:ext cx="3261389" cy="1906459"/>
              <a:chOff x="6501857" y="2142618"/>
              <a:chExt cx="4618050" cy="2299435"/>
            </a:xfrm>
          </p:grpSpPr>
          <p:sp>
            <p:nvSpPr>
              <p:cNvPr id="147" name="Freeform 6"/>
              <p:cNvSpPr/>
              <p:nvPr/>
            </p:nvSpPr>
            <p:spPr bwMode="auto">
              <a:xfrm>
                <a:off x="6501857" y="2142618"/>
                <a:ext cx="4618050" cy="2299435"/>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3175" cap="flat">
                <a:solidFill>
                  <a:srgbClr val="4E6C8A"/>
                </a:solidFill>
                <a:prstDash val="solid"/>
                <a:miter lim="800000"/>
              </a:ln>
              <a:effectLst/>
            </p:spPr>
            <p:txBody>
              <a:bodyPr wrap="none" lIns="17422" tIns="17422" rIns="17422" bIns="17422" numCol="1" anchor="t">
                <a:noAutofit/>
              </a:bodyPr>
              <a:lstStyle/>
              <a:p>
                <a:pPr defTabSz="876935" fontAlgn="base">
                  <a:lnSpc>
                    <a:spcPts val="1425"/>
                  </a:lnSpc>
                </a:pPr>
                <a:endParaRPr lang="en-US" altLang="zh-CN" sz="800" dirty="0">
                  <a:latin typeface="+mn-ea"/>
                  <a:ea typeface="+mn-ea"/>
                  <a:cs typeface="Arial" panose="020B0604020202020204"/>
                </a:endParaRPr>
              </a:p>
            </p:txBody>
          </p:sp>
          <p:sp>
            <p:nvSpPr>
              <p:cNvPr id="170" name="文本框 6"/>
              <p:cNvSpPr txBox="1"/>
              <p:nvPr/>
            </p:nvSpPr>
            <p:spPr>
              <a:xfrm>
                <a:off x="7028884" y="3500799"/>
                <a:ext cx="3653755" cy="442685"/>
              </a:xfrm>
              <a:prstGeom prst="rect">
                <a:avLst/>
              </a:prstGeom>
              <a:ln w="3175">
                <a:miter lim="400000"/>
              </a:ln>
            </p:spPr>
            <p:txBody>
              <a:bodyPr lIns="17473" tIns="17473" rIns="17473" bIns="17473"/>
              <a:lstStyle>
                <a:lvl1pPr defTabSz="2308860">
                  <a:defRPr sz="4400">
                    <a:latin typeface="Arial" panose="020B0604020202020204"/>
                    <a:ea typeface="Arial" panose="020B0604020202020204"/>
                    <a:cs typeface="Arial" panose="020B0604020202020204"/>
                    <a:sym typeface="Arial" panose="020B0604020202020204"/>
                  </a:defRPr>
                </a:lvl1pPr>
              </a:lstStyle>
              <a:p>
                <a:pPr algn="ctr" hangingPunct="0"/>
                <a:r>
                  <a:rPr sz="1800" b="1" kern="0" dirty="0">
                    <a:latin typeface="+mn-ea"/>
                    <a:ea typeface="+mn-ea"/>
                  </a:rPr>
                  <a:t>HUAWEI CLOUD</a:t>
                </a:r>
                <a:endParaRPr sz="1800" b="1" kern="0" dirty="0">
                  <a:latin typeface="+mn-ea"/>
                  <a:ea typeface="+mn-ea"/>
                </a:endParaRPr>
              </a:p>
            </p:txBody>
          </p:sp>
        </p:grpSp>
        <p:sp>
          <p:nvSpPr>
            <p:cNvPr id="172" name="文本框 171"/>
            <p:cNvSpPr txBox="1"/>
            <p:nvPr/>
          </p:nvSpPr>
          <p:spPr>
            <a:xfrm>
              <a:off x="9263329" y="3152130"/>
              <a:ext cx="2713152" cy="528350"/>
            </a:xfrm>
            <a:prstGeom prst="rect">
              <a:avLst/>
            </a:prstGeom>
            <a:noFill/>
          </p:spPr>
          <p:txBody>
            <a:bodyPr wrap="square" rtlCol="0">
              <a:spAutoFit/>
            </a:bodyPr>
            <a:lstStyle/>
            <a:p>
              <a:pPr algn="ctr">
                <a:lnSpc>
                  <a:spcPts val="3440"/>
                </a:lnSpc>
              </a:pPr>
              <a:r>
                <a:rPr lang="zh-CN" altLang="en-US" sz="1400" b="1" dirty="0" smtClean="0">
                  <a:latin typeface="+mn-ea"/>
                  <a:ea typeface="+mn-ea"/>
                </a:rPr>
                <a:t>华为云鲲鹏</a:t>
              </a:r>
              <a:r>
                <a:rPr lang="zh-CN" altLang="en-US" sz="1400" b="1" dirty="0">
                  <a:latin typeface="+mn-ea"/>
                  <a:ea typeface="+mn-ea"/>
                </a:rPr>
                <a:t>云服务</a:t>
              </a:r>
              <a:endParaRPr lang="zh-CN" altLang="en-US" sz="1400" b="1" dirty="0">
                <a:latin typeface="+mn-ea"/>
                <a:ea typeface="+mn-ea"/>
              </a:endParaRPr>
            </a:p>
          </p:txBody>
        </p:sp>
        <p:sp>
          <p:nvSpPr>
            <p:cNvPr id="173" name="文本框 172"/>
            <p:cNvSpPr txBox="1"/>
            <p:nvPr/>
          </p:nvSpPr>
          <p:spPr>
            <a:xfrm>
              <a:off x="9328308" y="4332496"/>
              <a:ext cx="2577557" cy="964367"/>
            </a:xfrm>
            <a:prstGeom prst="rect">
              <a:avLst/>
            </a:prstGeom>
            <a:noFill/>
          </p:spPr>
          <p:txBody>
            <a:bodyPr wrap="square" rtlCol="0">
              <a:spAutoFit/>
            </a:bodyPr>
            <a:lstStyle/>
            <a:p>
              <a:pPr algn="ctr">
                <a:lnSpc>
                  <a:spcPts val="3440"/>
                </a:lnSpc>
              </a:pPr>
              <a:r>
                <a:rPr lang="zh-CN" altLang="en-US" sz="1200" b="1" dirty="0">
                  <a:latin typeface="+mn-ea"/>
                  <a:ea typeface="+mn-ea"/>
                </a:rPr>
                <a:t>长期技术积累</a:t>
              </a:r>
              <a:r>
                <a:rPr lang="zh-CN" altLang="en-US" sz="1200" b="1" dirty="0" smtClean="0">
                  <a:latin typeface="+mn-ea"/>
                  <a:ea typeface="+mn-ea"/>
                </a:rPr>
                <a:t>：</a:t>
              </a:r>
              <a:endParaRPr lang="en-US" altLang="zh-CN" sz="1200" b="1" dirty="0" smtClean="0">
                <a:latin typeface="+mn-ea"/>
                <a:ea typeface="+mn-ea"/>
              </a:endParaRPr>
            </a:p>
            <a:p>
              <a:pPr algn="ctr">
                <a:lnSpc>
                  <a:spcPts val="3440"/>
                </a:lnSpc>
              </a:pPr>
              <a:r>
                <a:rPr lang="zh-CN" altLang="en-US" sz="1200" b="1" dirty="0" smtClean="0">
                  <a:latin typeface="+mn-ea"/>
                  <a:ea typeface="+mn-ea"/>
                </a:rPr>
                <a:t>芯片</a:t>
              </a:r>
              <a:r>
                <a:rPr lang="zh-CN" altLang="en-US" sz="1200" b="1" dirty="0">
                  <a:latin typeface="+mn-ea"/>
                  <a:ea typeface="+mn-ea"/>
                </a:rPr>
                <a:t>、云</a:t>
              </a:r>
              <a:endParaRPr lang="zh-CN" altLang="en-US" sz="1200" b="1" dirty="0">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 name="矩形 1611"/>
          <p:cNvSpPr/>
          <p:nvPr/>
        </p:nvSpPr>
        <p:spPr>
          <a:xfrm>
            <a:off x="8916863" y="6092891"/>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DAYU</a:t>
            </a:r>
            <a:endParaRPr lang="en-US" sz="1200" dirty="0">
              <a:solidFill>
                <a:schemeClr val="tx1"/>
              </a:solidFill>
              <a:latin typeface="+mn-ea"/>
            </a:endParaRPr>
          </a:p>
        </p:txBody>
      </p:sp>
      <p:sp>
        <p:nvSpPr>
          <p:cNvPr id="1613" name="椭圆 1612"/>
          <p:cNvSpPr/>
          <p:nvPr/>
        </p:nvSpPr>
        <p:spPr>
          <a:xfrm>
            <a:off x="8936233" y="6114197"/>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14" name="矩形 1613"/>
          <p:cNvSpPr/>
          <p:nvPr/>
        </p:nvSpPr>
        <p:spPr>
          <a:xfrm>
            <a:off x="6532831" y="5066632"/>
            <a:ext cx="2345059"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err="1">
                <a:solidFill>
                  <a:schemeClr val="tx1"/>
                </a:solidFill>
                <a:latin typeface="+mn-ea"/>
              </a:rPr>
              <a:t>OceanConnect</a:t>
            </a:r>
            <a:r>
              <a:rPr lang="en-US" sz="1200" dirty="0">
                <a:solidFill>
                  <a:schemeClr val="tx1"/>
                </a:solidFill>
                <a:latin typeface="+mn-ea"/>
              </a:rPr>
              <a:t> Smart Campus</a:t>
            </a:r>
            <a:endParaRPr lang="en-US" sz="1200" dirty="0">
              <a:solidFill>
                <a:schemeClr val="tx1"/>
              </a:solidFill>
              <a:latin typeface="+mn-ea"/>
            </a:endParaRPr>
          </a:p>
        </p:txBody>
      </p:sp>
      <p:sp>
        <p:nvSpPr>
          <p:cNvPr id="1615" name="矩形 1614"/>
          <p:cNvSpPr/>
          <p:nvPr/>
        </p:nvSpPr>
        <p:spPr>
          <a:xfrm>
            <a:off x="6526148" y="5359829"/>
            <a:ext cx="2339698" cy="304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OceanConnect Studio</a:t>
            </a:r>
            <a:endParaRPr lang="en-US" sz="1200">
              <a:solidFill>
                <a:schemeClr val="tx1"/>
              </a:solidFill>
              <a:latin typeface="+mn-ea"/>
            </a:endParaRPr>
          </a:p>
        </p:txBody>
      </p:sp>
      <p:sp>
        <p:nvSpPr>
          <p:cNvPr id="1616" name="矩形 1615"/>
          <p:cNvSpPr/>
          <p:nvPr/>
        </p:nvSpPr>
        <p:spPr>
          <a:xfrm>
            <a:off x="6522578" y="5710274"/>
            <a:ext cx="2343268"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err="1" smtClean="0">
                <a:solidFill>
                  <a:schemeClr val="tx1"/>
                </a:solidFill>
                <a:latin typeface="+mn-ea"/>
              </a:rPr>
              <a:t>OceanConnect</a:t>
            </a:r>
            <a:r>
              <a:rPr lang="en-US" sz="1200" dirty="0" smtClean="0">
                <a:solidFill>
                  <a:schemeClr val="tx1"/>
                </a:solidFill>
                <a:latin typeface="+mn-ea"/>
              </a:rPr>
              <a:t> </a:t>
            </a:r>
            <a:r>
              <a:rPr lang="en-US" sz="1200" dirty="0">
                <a:solidFill>
                  <a:schemeClr val="tx1"/>
                </a:solidFill>
                <a:latin typeface="+mn-ea"/>
              </a:rPr>
              <a:t>Stream Orchestration</a:t>
            </a:r>
            <a:endParaRPr lang="en-US" sz="1200" dirty="0">
              <a:solidFill>
                <a:schemeClr val="tx1"/>
              </a:solidFill>
              <a:latin typeface="+mn-ea"/>
            </a:endParaRPr>
          </a:p>
        </p:txBody>
      </p:sp>
      <p:sp>
        <p:nvSpPr>
          <p:cNvPr id="1617" name="矩形 1616"/>
          <p:cNvSpPr/>
          <p:nvPr/>
        </p:nvSpPr>
        <p:spPr>
          <a:xfrm>
            <a:off x="6521064" y="6039404"/>
            <a:ext cx="234214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err="1" smtClean="0">
                <a:solidFill>
                  <a:schemeClr val="tx1"/>
                </a:solidFill>
                <a:latin typeface="+mn-ea"/>
              </a:rPr>
              <a:t>OceanConnect</a:t>
            </a:r>
            <a:r>
              <a:rPr lang="en-US" sz="1200" dirty="0" smtClean="0">
                <a:solidFill>
                  <a:schemeClr val="tx1"/>
                </a:solidFill>
                <a:latin typeface="+mn-ea"/>
              </a:rPr>
              <a:t> </a:t>
            </a:r>
            <a:r>
              <a:rPr lang="en-US" sz="1200" dirty="0">
                <a:solidFill>
                  <a:schemeClr val="tx1"/>
                </a:solidFill>
                <a:latin typeface="+mn-ea"/>
              </a:rPr>
              <a:t>Provisioning</a:t>
            </a:r>
            <a:endParaRPr lang="en-US" sz="1200" dirty="0">
              <a:solidFill>
                <a:schemeClr val="tx1"/>
              </a:solidFill>
              <a:latin typeface="+mn-ea"/>
            </a:endParaRPr>
          </a:p>
        </p:txBody>
      </p:sp>
      <p:sp>
        <p:nvSpPr>
          <p:cNvPr id="1618" name="矩形 1617"/>
          <p:cNvSpPr/>
          <p:nvPr/>
        </p:nvSpPr>
        <p:spPr>
          <a:xfrm>
            <a:off x="8911565" y="2877346"/>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err="1" smtClean="0">
                <a:solidFill>
                  <a:schemeClr val="tx1"/>
                </a:solidFill>
                <a:latin typeface="+mn-ea"/>
              </a:rPr>
              <a:t>OceanConnect</a:t>
            </a:r>
            <a:r>
              <a:rPr lang="en-US" sz="1200" dirty="0" smtClean="0">
                <a:solidFill>
                  <a:schemeClr val="tx1"/>
                </a:solidFill>
                <a:latin typeface="+mn-ea"/>
              </a:rPr>
              <a:t> </a:t>
            </a:r>
            <a:r>
              <a:rPr lang="en-US" sz="1200" dirty="0">
                <a:solidFill>
                  <a:schemeClr val="tx1"/>
                </a:solidFill>
                <a:latin typeface="+mn-ea"/>
              </a:rPr>
              <a:t>Device Management</a:t>
            </a:r>
            <a:endParaRPr lang="en-US" sz="1200" dirty="0">
              <a:solidFill>
                <a:schemeClr val="tx1"/>
              </a:solidFill>
              <a:latin typeface="+mn-ea"/>
            </a:endParaRPr>
          </a:p>
        </p:txBody>
      </p:sp>
      <p:sp>
        <p:nvSpPr>
          <p:cNvPr id="1619" name="矩形 1618"/>
          <p:cNvSpPr/>
          <p:nvPr/>
        </p:nvSpPr>
        <p:spPr>
          <a:xfrm>
            <a:off x="8911565" y="3174217"/>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err="1">
                <a:solidFill>
                  <a:schemeClr val="tx1"/>
                </a:solidFill>
                <a:latin typeface="+mn-ea"/>
              </a:rPr>
              <a:t>OceanConnect</a:t>
            </a:r>
            <a:r>
              <a:rPr lang="en-US" sz="1200" dirty="0">
                <a:solidFill>
                  <a:schemeClr val="tx1"/>
                </a:solidFill>
                <a:latin typeface="+mn-ea"/>
              </a:rPr>
              <a:t> Device Access</a:t>
            </a:r>
            <a:endParaRPr lang="en-US" sz="1200" dirty="0">
              <a:solidFill>
                <a:schemeClr val="tx1"/>
              </a:solidFill>
              <a:latin typeface="+mn-ea"/>
            </a:endParaRPr>
          </a:p>
        </p:txBody>
      </p:sp>
      <p:sp>
        <p:nvSpPr>
          <p:cNvPr id="1620" name="矩形 1619"/>
          <p:cNvSpPr/>
          <p:nvPr/>
        </p:nvSpPr>
        <p:spPr>
          <a:xfrm>
            <a:off x="8916863" y="3462081"/>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err="1">
                <a:solidFill>
                  <a:schemeClr val="tx1"/>
                </a:solidFill>
                <a:latin typeface="+mn-ea"/>
              </a:rPr>
              <a:t>OceanConnect</a:t>
            </a:r>
            <a:r>
              <a:rPr lang="en-US" sz="1200" dirty="0">
                <a:solidFill>
                  <a:schemeClr val="tx1"/>
                </a:solidFill>
                <a:latin typeface="+mn-ea"/>
              </a:rPr>
              <a:t> Global SIM Link</a:t>
            </a:r>
            <a:endParaRPr lang="en-US" sz="1200" dirty="0">
              <a:solidFill>
                <a:schemeClr val="tx1"/>
              </a:solidFill>
              <a:latin typeface="+mn-ea"/>
            </a:endParaRPr>
          </a:p>
        </p:txBody>
      </p:sp>
      <p:sp>
        <p:nvSpPr>
          <p:cNvPr id="1621" name="矩形 1620"/>
          <p:cNvSpPr/>
          <p:nvPr/>
        </p:nvSpPr>
        <p:spPr>
          <a:xfrm>
            <a:off x="8919508" y="3764842"/>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err="1">
                <a:solidFill>
                  <a:schemeClr val="tx1"/>
                </a:solidFill>
                <a:latin typeface="+mn-ea"/>
              </a:rPr>
              <a:t>OceanConnect</a:t>
            </a:r>
            <a:r>
              <a:rPr lang="en-US" sz="1200" dirty="0">
                <a:solidFill>
                  <a:schemeClr val="tx1"/>
                </a:solidFill>
                <a:latin typeface="+mn-ea"/>
              </a:rPr>
              <a:t> Edge</a:t>
            </a:r>
            <a:endParaRPr lang="en-US" sz="1200" dirty="0">
              <a:solidFill>
                <a:schemeClr val="tx1"/>
              </a:solidFill>
              <a:latin typeface="+mn-ea"/>
            </a:endParaRPr>
          </a:p>
        </p:txBody>
      </p:sp>
      <p:sp>
        <p:nvSpPr>
          <p:cNvPr id="1622" name="矩形 1621"/>
          <p:cNvSpPr/>
          <p:nvPr/>
        </p:nvSpPr>
        <p:spPr>
          <a:xfrm>
            <a:off x="8911272" y="4071541"/>
            <a:ext cx="2556000" cy="24442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bg1"/>
                </a:solidFill>
                <a:latin typeface="+mn-ea"/>
              </a:rPr>
              <a:t>EI</a:t>
            </a:r>
            <a:endParaRPr lang="en-US" sz="1200">
              <a:solidFill>
                <a:schemeClr val="bg1"/>
              </a:solidFill>
              <a:latin typeface="+mn-ea"/>
            </a:endParaRPr>
          </a:p>
        </p:txBody>
      </p:sp>
      <p:sp>
        <p:nvSpPr>
          <p:cNvPr id="1623" name="矩形 1622"/>
          <p:cNvSpPr/>
          <p:nvPr/>
        </p:nvSpPr>
        <p:spPr>
          <a:xfrm>
            <a:off x="8916863" y="4638582"/>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Cloud Search Service</a:t>
            </a:r>
            <a:endParaRPr lang="en-US" sz="1200">
              <a:solidFill>
                <a:schemeClr val="tx1"/>
              </a:solidFill>
              <a:latin typeface="+mn-ea"/>
            </a:endParaRPr>
          </a:p>
        </p:txBody>
      </p:sp>
      <p:sp>
        <p:nvSpPr>
          <p:cNvPr id="1624" name="矩形 1623"/>
          <p:cNvSpPr/>
          <p:nvPr/>
        </p:nvSpPr>
        <p:spPr>
          <a:xfrm>
            <a:off x="8916863" y="4345939"/>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MapReduce Service</a:t>
            </a:r>
            <a:endParaRPr lang="en-US" sz="1200">
              <a:solidFill>
                <a:schemeClr val="tx1"/>
              </a:solidFill>
              <a:latin typeface="+mn-ea"/>
            </a:endParaRPr>
          </a:p>
        </p:txBody>
      </p:sp>
      <p:sp>
        <p:nvSpPr>
          <p:cNvPr id="1625" name="矩形 1624"/>
          <p:cNvSpPr/>
          <p:nvPr/>
        </p:nvSpPr>
        <p:spPr>
          <a:xfrm>
            <a:off x="8916863" y="5809153"/>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Data Warehouse Service</a:t>
            </a:r>
            <a:endParaRPr lang="en-US" sz="1200">
              <a:solidFill>
                <a:schemeClr val="tx1"/>
              </a:solidFill>
              <a:latin typeface="+mn-ea"/>
            </a:endParaRPr>
          </a:p>
        </p:txBody>
      </p:sp>
      <p:sp>
        <p:nvSpPr>
          <p:cNvPr id="1626" name="矩形 1625"/>
          <p:cNvSpPr/>
          <p:nvPr/>
        </p:nvSpPr>
        <p:spPr>
          <a:xfrm>
            <a:off x="8916863" y="4931226"/>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Data Integration Service</a:t>
            </a:r>
            <a:endParaRPr lang="en-US" sz="1200">
              <a:solidFill>
                <a:schemeClr val="tx1"/>
              </a:solidFill>
              <a:latin typeface="+mn-ea"/>
            </a:endParaRPr>
          </a:p>
        </p:txBody>
      </p:sp>
      <p:sp>
        <p:nvSpPr>
          <p:cNvPr id="1627" name="矩形 1626"/>
          <p:cNvSpPr/>
          <p:nvPr/>
        </p:nvSpPr>
        <p:spPr>
          <a:xfrm>
            <a:off x="8916863" y="5223870"/>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Data Lake Insight</a:t>
            </a:r>
            <a:endParaRPr lang="en-US" sz="1200">
              <a:solidFill>
                <a:schemeClr val="tx1"/>
              </a:solidFill>
              <a:latin typeface="+mn-ea"/>
            </a:endParaRPr>
          </a:p>
        </p:txBody>
      </p:sp>
      <p:sp>
        <p:nvSpPr>
          <p:cNvPr id="1628" name="矩形 1627"/>
          <p:cNvSpPr/>
          <p:nvPr/>
        </p:nvSpPr>
        <p:spPr>
          <a:xfrm>
            <a:off x="8916863" y="5516515"/>
            <a:ext cx="2556000"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Data Lake Visualization</a:t>
            </a:r>
            <a:endParaRPr lang="en-US" sz="1200" dirty="0">
              <a:solidFill>
                <a:schemeClr val="tx1"/>
              </a:solidFill>
              <a:latin typeface="+mn-ea"/>
            </a:endParaRPr>
          </a:p>
        </p:txBody>
      </p:sp>
      <p:sp>
        <p:nvSpPr>
          <p:cNvPr id="1630" name="椭圆 1629"/>
          <p:cNvSpPr/>
          <p:nvPr/>
        </p:nvSpPr>
        <p:spPr>
          <a:xfrm flipH="1">
            <a:off x="6539130" y="5407112"/>
            <a:ext cx="173639"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31" name="椭圆 1630"/>
          <p:cNvSpPr/>
          <p:nvPr/>
        </p:nvSpPr>
        <p:spPr>
          <a:xfrm flipH="1">
            <a:off x="6532716" y="5713821"/>
            <a:ext cx="173639"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32" name="椭圆 1631"/>
          <p:cNvSpPr/>
          <p:nvPr/>
        </p:nvSpPr>
        <p:spPr>
          <a:xfrm flipH="1">
            <a:off x="6536627" y="6051751"/>
            <a:ext cx="173639"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33" name="椭圆 1632"/>
          <p:cNvSpPr/>
          <p:nvPr/>
        </p:nvSpPr>
        <p:spPr>
          <a:xfrm>
            <a:off x="8955276" y="2883857"/>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34" name="椭圆 1633"/>
          <p:cNvSpPr/>
          <p:nvPr/>
        </p:nvSpPr>
        <p:spPr>
          <a:xfrm>
            <a:off x="8940873" y="3177142"/>
            <a:ext cx="141405" cy="237589"/>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35" name="椭圆 1634"/>
          <p:cNvSpPr/>
          <p:nvPr/>
        </p:nvSpPr>
        <p:spPr>
          <a:xfrm>
            <a:off x="8938800" y="3492331"/>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36" name="椭圆 1635"/>
          <p:cNvSpPr/>
          <p:nvPr/>
        </p:nvSpPr>
        <p:spPr>
          <a:xfrm>
            <a:off x="8945203" y="3758623"/>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37" name="椭圆 1636"/>
          <p:cNvSpPr/>
          <p:nvPr/>
        </p:nvSpPr>
        <p:spPr>
          <a:xfrm>
            <a:off x="8938800" y="4352502"/>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38" name="椭圆 1637"/>
          <p:cNvSpPr/>
          <p:nvPr/>
        </p:nvSpPr>
        <p:spPr>
          <a:xfrm>
            <a:off x="8938800" y="4643956"/>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39" name="椭圆 1638"/>
          <p:cNvSpPr/>
          <p:nvPr/>
        </p:nvSpPr>
        <p:spPr>
          <a:xfrm>
            <a:off x="8938800" y="4935411"/>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40" name="椭圆 1639"/>
          <p:cNvSpPr/>
          <p:nvPr/>
        </p:nvSpPr>
        <p:spPr>
          <a:xfrm>
            <a:off x="8938800" y="5226866"/>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41" name="椭圆 1640"/>
          <p:cNvSpPr/>
          <p:nvPr/>
        </p:nvSpPr>
        <p:spPr>
          <a:xfrm>
            <a:off x="8938800" y="5518320"/>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42" name="椭圆 1641"/>
          <p:cNvSpPr/>
          <p:nvPr/>
        </p:nvSpPr>
        <p:spPr>
          <a:xfrm>
            <a:off x="8938800" y="5809772"/>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43" name="椭圆 1642"/>
          <p:cNvSpPr/>
          <p:nvPr/>
        </p:nvSpPr>
        <p:spPr>
          <a:xfrm flipH="1">
            <a:off x="6526934" y="5092231"/>
            <a:ext cx="173639"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44" name="矩形 1643"/>
          <p:cNvSpPr/>
          <p:nvPr/>
        </p:nvSpPr>
        <p:spPr>
          <a:xfrm>
            <a:off x="6514889" y="2951664"/>
            <a:ext cx="2347744" cy="189016"/>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bg1"/>
                </a:solidFill>
                <a:latin typeface="+mn-ea"/>
              </a:rPr>
              <a:t>CDN</a:t>
            </a:r>
            <a:endParaRPr lang="en-US" sz="1200">
              <a:solidFill>
                <a:schemeClr val="bg1"/>
              </a:solidFill>
              <a:latin typeface="+mn-ea"/>
            </a:endParaRPr>
          </a:p>
        </p:txBody>
      </p:sp>
      <p:sp>
        <p:nvSpPr>
          <p:cNvPr id="1645" name="矩形 1644"/>
          <p:cNvSpPr/>
          <p:nvPr/>
        </p:nvSpPr>
        <p:spPr>
          <a:xfrm>
            <a:off x="6517377" y="3168072"/>
            <a:ext cx="2347744" cy="210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Content Delivery Network</a:t>
            </a:r>
            <a:endParaRPr lang="en-US" sz="1200" dirty="0">
              <a:solidFill>
                <a:schemeClr val="tx1"/>
              </a:solidFill>
              <a:latin typeface="+mn-ea"/>
            </a:endParaRPr>
          </a:p>
        </p:txBody>
      </p:sp>
      <p:sp>
        <p:nvSpPr>
          <p:cNvPr id="1646" name="矩形 1645"/>
          <p:cNvSpPr/>
          <p:nvPr/>
        </p:nvSpPr>
        <p:spPr>
          <a:xfrm>
            <a:off x="6536627" y="4544553"/>
            <a:ext cx="2326006" cy="21595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IoT</a:t>
            </a:r>
            <a:endParaRPr lang="en-US" sz="1200">
              <a:solidFill>
                <a:schemeClr val="tx1"/>
              </a:solidFill>
              <a:latin typeface="+mn-ea"/>
            </a:endParaRPr>
          </a:p>
        </p:txBody>
      </p:sp>
      <p:sp>
        <p:nvSpPr>
          <p:cNvPr id="1647" name="矩形 1646"/>
          <p:cNvSpPr/>
          <p:nvPr/>
        </p:nvSpPr>
        <p:spPr>
          <a:xfrm>
            <a:off x="6534447" y="4779209"/>
            <a:ext cx="2347744"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err="1">
                <a:solidFill>
                  <a:schemeClr val="tx1"/>
                </a:solidFill>
                <a:latin typeface="+mn-ea"/>
              </a:rPr>
              <a:t>OceanConnect</a:t>
            </a:r>
            <a:r>
              <a:rPr lang="en-US" sz="1200" dirty="0">
                <a:solidFill>
                  <a:schemeClr val="tx1"/>
                </a:solidFill>
                <a:latin typeface="+mn-ea"/>
              </a:rPr>
              <a:t> </a:t>
            </a:r>
            <a:r>
              <a:rPr lang="en-US" sz="1200" dirty="0" err="1">
                <a:solidFill>
                  <a:schemeClr val="tx1"/>
                </a:solidFill>
                <a:latin typeface="+mn-ea"/>
              </a:rPr>
              <a:t>IoV</a:t>
            </a:r>
            <a:endParaRPr lang="en-US" sz="1200" dirty="0">
              <a:solidFill>
                <a:schemeClr val="tx1"/>
              </a:solidFill>
              <a:latin typeface="+mn-ea"/>
            </a:endParaRPr>
          </a:p>
        </p:txBody>
      </p:sp>
      <p:sp>
        <p:nvSpPr>
          <p:cNvPr id="1648" name="矩形 1647"/>
          <p:cNvSpPr/>
          <p:nvPr/>
        </p:nvSpPr>
        <p:spPr>
          <a:xfrm>
            <a:off x="8917122" y="1246745"/>
            <a:ext cx="2556000" cy="234579"/>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bg1"/>
                </a:solidFill>
                <a:latin typeface="+mn-ea"/>
              </a:rPr>
              <a:t>PaaS</a:t>
            </a:r>
            <a:endParaRPr lang="en-US" sz="1200">
              <a:solidFill>
                <a:schemeClr val="bg1"/>
              </a:solidFill>
              <a:latin typeface="+mn-ea"/>
            </a:endParaRPr>
          </a:p>
        </p:txBody>
      </p:sp>
      <p:sp>
        <p:nvSpPr>
          <p:cNvPr id="1649" name="矩形 1648"/>
          <p:cNvSpPr/>
          <p:nvPr/>
        </p:nvSpPr>
        <p:spPr>
          <a:xfrm>
            <a:off x="6517377" y="3415495"/>
            <a:ext cx="2347744" cy="2205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err="1" smtClean="0">
                <a:solidFill>
                  <a:schemeClr val="bg1"/>
                </a:solidFill>
                <a:latin typeface="+mn-ea"/>
              </a:rPr>
              <a:t>DataBase</a:t>
            </a:r>
            <a:endParaRPr lang="en-US" sz="1200" dirty="0">
              <a:solidFill>
                <a:schemeClr val="bg1"/>
              </a:solidFill>
              <a:latin typeface="+mn-ea"/>
            </a:endParaRPr>
          </a:p>
        </p:txBody>
      </p:sp>
      <p:sp>
        <p:nvSpPr>
          <p:cNvPr id="1650" name="矩形 1649"/>
          <p:cNvSpPr/>
          <p:nvPr/>
        </p:nvSpPr>
        <p:spPr>
          <a:xfrm>
            <a:off x="8911565" y="1469483"/>
            <a:ext cx="2556000" cy="2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err="1">
                <a:solidFill>
                  <a:schemeClr val="tx1"/>
                </a:solidFill>
                <a:latin typeface="+mn-ea"/>
              </a:rPr>
              <a:t>ServiceStage</a:t>
            </a:r>
            <a:endParaRPr lang="en-US" sz="1200" dirty="0">
              <a:solidFill>
                <a:schemeClr val="tx1"/>
              </a:solidFill>
              <a:latin typeface="+mn-ea"/>
            </a:endParaRPr>
          </a:p>
        </p:txBody>
      </p:sp>
      <p:sp>
        <p:nvSpPr>
          <p:cNvPr id="1651" name="矩形 1650"/>
          <p:cNvSpPr/>
          <p:nvPr/>
        </p:nvSpPr>
        <p:spPr>
          <a:xfrm>
            <a:off x="6546322" y="4234727"/>
            <a:ext cx="2328355"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Document Database Service </a:t>
            </a:r>
            <a:endParaRPr lang="en-US" sz="1200" dirty="0">
              <a:solidFill>
                <a:schemeClr val="tx1"/>
              </a:solidFill>
              <a:latin typeface="+mn-ea"/>
            </a:endParaRPr>
          </a:p>
        </p:txBody>
      </p:sp>
      <p:sp>
        <p:nvSpPr>
          <p:cNvPr id="1652" name="矩形 1651"/>
          <p:cNvSpPr/>
          <p:nvPr/>
        </p:nvSpPr>
        <p:spPr>
          <a:xfrm>
            <a:off x="6526934" y="3661718"/>
            <a:ext cx="2347744" cy="27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RDS for MySQL</a:t>
            </a:r>
            <a:endParaRPr lang="en-US" sz="1200" dirty="0">
              <a:solidFill>
                <a:schemeClr val="tx1"/>
              </a:solidFill>
              <a:latin typeface="+mn-ea"/>
            </a:endParaRPr>
          </a:p>
        </p:txBody>
      </p:sp>
      <p:sp>
        <p:nvSpPr>
          <p:cNvPr id="1653" name="矩形 1652"/>
          <p:cNvSpPr/>
          <p:nvPr/>
        </p:nvSpPr>
        <p:spPr>
          <a:xfrm>
            <a:off x="6526934" y="3954022"/>
            <a:ext cx="2347744" cy="255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RDS for PostgreSQL</a:t>
            </a:r>
            <a:endParaRPr lang="en-US" sz="1200" dirty="0">
              <a:solidFill>
                <a:schemeClr val="tx1"/>
              </a:solidFill>
              <a:latin typeface="+mn-ea"/>
            </a:endParaRPr>
          </a:p>
        </p:txBody>
      </p:sp>
      <p:sp>
        <p:nvSpPr>
          <p:cNvPr id="1654" name="矩形 1653"/>
          <p:cNvSpPr/>
          <p:nvPr/>
        </p:nvSpPr>
        <p:spPr>
          <a:xfrm>
            <a:off x="8911565" y="1708176"/>
            <a:ext cx="2556000" cy="2408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Application </a:t>
            </a:r>
            <a:r>
              <a:rPr lang="en-US" sz="1200" dirty="0">
                <a:solidFill>
                  <a:schemeClr val="tx1"/>
                </a:solidFill>
                <a:latin typeface="+mn-ea"/>
              </a:rPr>
              <a:t>Operations Management</a:t>
            </a:r>
            <a:endParaRPr lang="en-US" sz="1200" dirty="0">
              <a:solidFill>
                <a:schemeClr val="tx1"/>
              </a:solidFill>
              <a:latin typeface="+mn-ea"/>
            </a:endParaRPr>
          </a:p>
        </p:txBody>
      </p:sp>
      <p:sp>
        <p:nvSpPr>
          <p:cNvPr id="1655" name="矩形 1654"/>
          <p:cNvSpPr/>
          <p:nvPr/>
        </p:nvSpPr>
        <p:spPr>
          <a:xfrm>
            <a:off x="8911565" y="1988178"/>
            <a:ext cx="2556000" cy="241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Distributed </a:t>
            </a:r>
            <a:r>
              <a:rPr lang="en-US" sz="1200" dirty="0">
                <a:solidFill>
                  <a:schemeClr val="tx1"/>
                </a:solidFill>
                <a:latin typeface="+mn-ea"/>
              </a:rPr>
              <a:t>Message Service for Kafka</a:t>
            </a:r>
            <a:endParaRPr lang="en-US" sz="1200" dirty="0">
              <a:solidFill>
                <a:schemeClr val="tx1"/>
              </a:solidFill>
              <a:latin typeface="+mn-ea"/>
            </a:endParaRPr>
          </a:p>
        </p:txBody>
      </p:sp>
      <p:sp>
        <p:nvSpPr>
          <p:cNvPr id="1656" name="矩形 1655"/>
          <p:cNvSpPr/>
          <p:nvPr/>
        </p:nvSpPr>
        <p:spPr>
          <a:xfrm>
            <a:off x="8919508" y="2583412"/>
            <a:ext cx="2556000" cy="2594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Application </a:t>
            </a:r>
            <a:r>
              <a:rPr lang="en-US" sz="1200" dirty="0">
                <a:solidFill>
                  <a:schemeClr val="tx1"/>
                </a:solidFill>
                <a:latin typeface="+mn-ea"/>
              </a:rPr>
              <a:t>Performance Management</a:t>
            </a:r>
            <a:endParaRPr lang="en-US" sz="1200" dirty="0">
              <a:solidFill>
                <a:schemeClr val="tx1"/>
              </a:solidFill>
              <a:latin typeface="+mn-ea"/>
            </a:endParaRPr>
          </a:p>
        </p:txBody>
      </p:sp>
      <p:sp>
        <p:nvSpPr>
          <p:cNvPr id="1657" name="矩形 1656"/>
          <p:cNvSpPr/>
          <p:nvPr/>
        </p:nvSpPr>
        <p:spPr>
          <a:xfrm>
            <a:off x="8923080" y="2253307"/>
            <a:ext cx="2556000" cy="3068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Distributed </a:t>
            </a:r>
            <a:r>
              <a:rPr lang="en-US" sz="1200" dirty="0">
                <a:solidFill>
                  <a:schemeClr val="tx1"/>
                </a:solidFill>
                <a:latin typeface="+mn-ea"/>
              </a:rPr>
              <a:t>Cache Service for </a:t>
            </a:r>
            <a:r>
              <a:rPr lang="en-US" sz="1200" dirty="0" err="1">
                <a:solidFill>
                  <a:schemeClr val="tx1"/>
                </a:solidFill>
                <a:latin typeface="+mn-ea"/>
              </a:rPr>
              <a:t>Redis</a:t>
            </a:r>
            <a:endParaRPr lang="en-US" sz="1200" dirty="0">
              <a:solidFill>
                <a:schemeClr val="tx1"/>
              </a:solidFill>
              <a:latin typeface="+mn-ea"/>
            </a:endParaRPr>
          </a:p>
        </p:txBody>
      </p:sp>
      <p:sp>
        <p:nvSpPr>
          <p:cNvPr id="1658" name="矩形 1657"/>
          <p:cNvSpPr/>
          <p:nvPr/>
        </p:nvSpPr>
        <p:spPr>
          <a:xfrm>
            <a:off x="6514889" y="2693844"/>
            <a:ext cx="2338136" cy="221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SSL Certificate Manager</a:t>
            </a:r>
            <a:endParaRPr lang="en-US" sz="1200" dirty="0">
              <a:solidFill>
                <a:schemeClr val="tx1"/>
              </a:solidFill>
              <a:latin typeface="+mn-ea"/>
            </a:endParaRPr>
          </a:p>
        </p:txBody>
      </p:sp>
      <p:sp>
        <p:nvSpPr>
          <p:cNvPr id="1660" name="椭圆 1659"/>
          <p:cNvSpPr/>
          <p:nvPr/>
        </p:nvSpPr>
        <p:spPr>
          <a:xfrm>
            <a:off x="8924234" y="1469573"/>
            <a:ext cx="143694" cy="185825"/>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1" name="椭圆 1660"/>
          <p:cNvSpPr/>
          <p:nvPr/>
        </p:nvSpPr>
        <p:spPr>
          <a:xfrm>
            <a:off x="8923319" y="1705874"/>
            <a:ext cx="141405" cy="18958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2" name="椭圆 1661"/>
          <p:cNvSpPr/>
          <p:nvPr/>
        </p:nvSpPr>
        <p:spPr>
          <a:xfrm>
            <a:off x="8942399" y="2007167"/>
            <a:ext cx="141405" cy="204425"/>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3" name="椭圆 1662"/>
          <p:cNvSpPr/>
          <p:nvPr/>
        </p:nvSpPr>
        <p:spPr>
          <a:xfrm>
            <a:off x="8953913" y="2282376"/>
            <a:ext cx="141405" cy="19199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4" name="椭圆 1663"/>
          <p:cNvSpPr/>
          <p:nvPr/>
        </p:nvSpPr>
        <p:spPr>
          <a:xfrm>
            <a:off x="8952050" y="2590386"/>
            <a:ext cx="141405" cy="197778"/>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5" name="椭圆 1664"/>
          <p:cNvSpPr/>
          <p:nvPr/>
        </p:nvSpPr>
        <p:spPr>
          <a:xfrm>
            <a:off x="6524291" y="3165342"/>
            <a:ext cx="134731"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6" name="椭圆 1665"/>
          <p:cNvSpPr/>
          <p:nvPr/>
        </p:nvSpPr>
        <p:spPr>
          <a:xfrm>
            <a:off x="6524633" y="3694629"/>
            <a:ext cx="134389"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7" name="椭圆 1666"/>
          <p:cNvSpPr/>
          <p:nvPr/>
        </p:nvSpPr>
        <p:spPr>
          <a:xfrm>
            <a:off x="6529618" y="3956657"/>
            <a:ext cx="137662"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8" name="椭圆 1667"/>
          <p:cNvSpPr/>
          <p:nvPr/>
        </p:nvSpPr>
        <p:spPr>
          <a:xfrm>
            <a:off x="6535314" y="4247642"/>
            <a:ext cx="153340"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69" name="椭圆 1668"/>
          <p:cNvSpPr/>
          <p:nvPr/>
        </p:nvSpPr>
        <p:spPr>
          <a:xfrm>
            <a:off x="6529618" y="4807774"/>
            <a:ext cx="137662"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dirty="0">
              <a:solidFill>
                <a:schemeClr val="tx1"/>
              </a:solidFill>
              <a:latin typeface="+mn-ea"/>
            </a:endParaRPr>
          </a:p>
        </p:txBody>
      </p:sp>
      <p:sp>
        <p:nvSpPr>
          <p:cNvPr id="1670" name="椭圆 1669"/>
          <p:cNvSpPr/>
          <p:nvPr/>
        </p:nvSpPr>
        <p:spPr>
          <a:xfrm>
            <a:off x="6513677" y="2693844"/>
            <a:ext cx="132412"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71" name="矩形 1670"/>
          <p:cNvSpPr/>
          <p:nvPr/>
        </p:nvSpPr>
        <p:spPr>
          <a:xfrm>
            <a:off x="1029095" y="5146452"/>
            <a:ext cx="2976429" cy="219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Direct Connect</a:t>
            </a:r>
            <a:endParaRPr lang="en-US" sz="1200" dirty="0">
              <a:solidFill>
                <a:schemeClr val="tx1"/>
              </a:solidFill>
              <a:latin typeface="+mn-ea"/>
            </a:endParaRPr>
          </a:p>
        </p:txBody>
      </p:sp>
      <p:sp>
        <p:nvSpPr>
          <p:cNvPr id="1672" name="矩形 1671"/>
          <p:cNvSpPr/>
          <p:nvPr/>
        </p:nvSpPr>
        <p:spPr>
          <a:xfrm>
            <a:off x="4059122" y="4153671"/>
            <a:ext cx="2380246" cy="233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 </a:t>
            </a:r>
            <a:r>
              <a:rPr lang="en-US" sz="1200" dirty="0">
                <a:solidFill>
                  <a:schemeClr val="tx1"/>
                </a:solidFill>
                <a:latin typeface="+mn-ea"/>
              </a:rPr>
              <a:t>Virtual Private Network</a:t>
            </a:r>
            <a:endParaRPr lang="en-US" sz="1200" dirty="0">
              <a:solidFill>
                <a:schemeClr val="tx1"/>
              </a:solidFill>
              <a:latin typeface="+mn-ea"/>
            </a:endParaRPr>
          </a:p>
        </p:txBody>
      </p:sp>
      <p:sp>
        <p:nvSpPr>
          <p:cNvPr id="1673" name="矩形 1672"/>
          <p:cNvSpPr/>
          <p:nvPr/>
        </p:nvSpPr>
        <p:spPr>
          <a:xfrm>
            <a:off x="4065470" y="4414147"/>
            <a:ext cx="2366954" cy="278466"/>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bg1"/>
                </a:solidFill>
                <a:latin typeface="+mn-ea"/>
              </a:rPr>
              <a:t>Security</a:t>
            </a:r>
            <a:endParaRPr lang="en-US" sz="1200" dirty="0">
              <a:solidFill>
                <a:schemeClr val="bg1"/>
              </a:solidFill>
              <a:latin typeface="+mn-ea"/>
            </a:endParaRPr>
          </a:p>
        </p:txBody>
      </p:sp>
      <p:sp>
        <p:nvSpPr>
          <p:cNvPr id="1674" name="矩形 1673"/>
          <p:cNvSpPr/>
          <p:nvPr/>
        </p:nvSpPr>
        <p:spPr>
          <a:xfrm>
            <a:off x="4062514" y="4723168"/>
            <a:ext cx="2366954" cy="219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Anti-DDoS</a:t>
            </a:r>
            <a:endParaRPr lang="en-US" sz="1200" dirty="0">
              <a:solidFill>
                <a:schemeClr val="tx1"/>
              </a:solidFill>
              <a:latin typeface="+mn-ea"/>
            </a:endParaRPr>
          </a:p>
        </p:txBody>
      </p:sp>
      <p:sp>
        <p:nvSpPr>
          <p:cNvPr id="1675" name="矩形 1674"/>
          <p:cNvSpPr/>
          <p:nvPr/>
        </p:nvSpPr>
        <p:spPr>
          <a:xfrm>
            <a:off x="4062514" y="4962042"/>
            <a:ext cx="2366954" cy="257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Advanced Anti-DDoS</a:t>
            </a:r>
            <a:endParaRPr lang="en-US" sz="1200" dirty="0">
              <a:solidFill>
                <a:schemeClr val="tx1"/>
              </a:solidFill>
              <a:latin typeface="+mn-ea"/>
            </a:endParaRPr>
          </a:p>
        </p:txBody>
      </p:sp>
      <p:sp>
        <p:nvSpPr>
          <p:cNvPr id="1676" name="矩形 1675"/>
          <p:cNvSpPr/>
          <p:nvPr/>
        </p:nvSpPr>
        <p:spPr>
          <a:xfrm>
            <a:off x="4062514" y="5241603"/>
            <a:ext cx="2366954" cy="2198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Host Security Service</a:t>
            </a:r>
            <a:endParaRPr lang="en-US" sz="1200" dirty="0">
              <a:solidFill>
                <a:schemeClr val="tx1"/>
              </a:solidFill>
              <a:latin typeface="+mn-ea"/>
            </a:endParaRPr>
          </a:p>
        </p:txBody>
      </p:sp>
      <p:sp>
        <p:nvSpPr>
          <p:cNvPr id="1677" name="矩形 1676"/>
          <p:cNvSpPr/>
          <p:nvPr/>
        </p:nvSpPr>
        <p:spPr>
          <a:xfrm>
            <a:off x="4062514" y="5787037"/>
            <a:ext cx="2366954" cy="238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Web </a:t>
            </a:r>
            <a:r>
              <a:rPr lang="en-US" sz="1200" dirty="0">
                <a:solidFill>
                  <a:schemeClr val="tx1"/>
                </a:solidFill>
                <a:latin typeface="+mn-ea"/>
              </a:rPr>
              <a:t>Application Firewall</a:t>
            </a:r>
            <a:endParaRPr lang="en-US" sz="1200" dirty="0">
              <a:solidFill>
                <a:schemeClr val="tx1"/>
              </a:solidFill>
              <a:latin typeface="+mn-ea"/>
            </a:endParaRPr>
          </a:p>
        </p:txBody>
      </p:sp>
      <p:sp>
        <p:nvSpPr>
          <p:cNvPr id="1678" name="矩形 1677"/>
          <p:cNvSpPr/>
          <p:nvPr/>
        </p:nvSpPr>
        <p:spPr>
          <a:xfrm>
            <a:off x="4068266" y="6046560"/>
            <a:ext cx="2366954" cy="2784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a:solidFill>
                  <a:schemeClr val="tx1"/>
                </a:solidFill>
                <a:latin typeface="+mn-ea"/>
              </a:rPr>
              <a:t>Vulnerability Scan Service</a:t>
            </a:r>
            <a:endParaRPr lang="en-US" sz="1200" dirty="0">
              <a:solidFill>
                <a:schemeClr val="tx1"/>
              </a:solidFill>
              <a:latin typeface="+mn-ea"/>
            </a:endParaRPr>
          </a:p>
        </p:txBody>
      </p:sp>
      <p:sp>
        <p:nvSpPr>
          <p:cNvPr id="1679" name="矩形 1678"/>
          <p:cNvSpPr/>
          <p:nvPr/>
        </p:nvSpPr>
        <p:spPr>
          <a:xfrm>
            <a:off x="6507109" y="1463857"/>
            <a:ext cx="2340000" cy="224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a:solidFill>
                  <a:schemeClr val="tx1"/>
                </a:solidFill>
                <a:latin typeface="+mn-ea"/>
              </a:rPr>
              <a:t>Database Security Service</a:t>
            </a:r>
            <a:endParaRPr lang="en-US" sz="1200" dirty="0">
              <a:solidFill>
                <a:schemeClr val="tx1"/>
              </a:solidFill>
              <a:latin typeface="+mn-ea"/>
            </a:endParaRPr>
          </a:p>
        </p:txBody>
      </p:sp>
      <p:sp>
        <p:nvSpPr>
          <p:cNvPr id="1680" name="矩形 1679"/>
          <p:cNvSpPr/>
          <p:nvPr/>
        </p:nvSpPr>
        <p:spPr>
          <a:xfrm>
            <a:off x="6518599" y="1710797"/>
            <a:ext cx="2340000" cy="2381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a:solidFill>
                  <a:schemeClr val="tx1"/>
                </a:solidFill>
                <a:latin typeface="+mn-ea"/>
              </a:rPr>
              <a:t>Data Encryption Workshop</a:t>
            </a:r>
            <a:endParaRPr lang="en-US" sz="1200" dirty="0">
              <a:solidFill>
                <a:schemeClr val="tx1"/>
              </a:solidFill>
              <a:latin typeface="+mn-ea"/>
            </a:endParaRPr>
          </a:p>
        </p:txBody>
      </p:sp>
      <p:sp>
        <p:nvSpPr>
          <p:cNvPr id="1681" name="矩形 1680"/>
          <p:cNvSpPr/>
          <p:nvPr/>
        </p:nvSpPr>
        <p:spPr>
          <a:xfrm>
            <a:off x="6508521" y="1967501"/>
            <a:ext cx="2340000" cy="220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 </a:t>
            </a:r>
            <a:r>
              <a:rPr lang="en-US" sz="1200" dirty="0">
                <a:solidFill>
                  <a:schemeClr val="tx1"/>
                </a:solidFill>
                <a:latin typeface="+mn-ea"/>
              </a:rPr>
              <a:t>Intelligent CAPTCHA Service</a:t>
            </a:r>
            <a:endParaRPr lang="en-US" sz="1200" dirty="0">
              <a:solidFill>
                <a:schemeClr val="tx1"/>
              </a:solidFill>
              <a:latin typeface="+mn-ea"/>
            </a:endParaRPr>
          </a:p>
        </p:txBody>
      </p:sp>
      <p:sp>
        <p:nvSpPr>
          <p:cNvPr id="1682" name="矩形 1681"/>
          <p:cNvSpPr/>
          <p:nvPr/>
        </p:nvSpPr>
        <p:spPr>
          <a:xfrm>
            <a:off x="6513081" y="2203308"/>
            <a:ext cx="2340000" cy="2252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Situation Awareness</a:t>
            </a:r>
            <a:endParaRPr lang="en-US" sz="1200" dirty="0">
              <a:solidFill>
                <a:schemeClr val="tx1"/>
              </a:solidFill>
              <a:latin typeface="+mn-ea"/>
            </a:endParaRPr>
          </a:p>
        </p:txBody>
      </p:sp>
      <p:sp>
        <p:nvSpPr>
          <p:cNvPr id="1683" name="矩形 1682"/>
          <p:cNvSpPr/>
          <p:nvPr/>
        </p:nvSpPr>
        <p:spPr>
          <a:xfrm>
            <a:off x="6513789" y="2459152"/>
            <a:ext cx="2340000" cy="208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Cloud Bastion Host</a:t>
            </a:r>
            <a:endParaRPr lang="en-US" sz="1200" dirty="0">
              <a:solidFill>
                <a:schemeClr val="tx1"/>
              </a:solidFill>
              <a:latin typeface="+mn-ea"/>
            </a:endParaRPr>
          </a:p>
        </p:txBody>
      </p:sp>
      <p:sp>
        <p:nvSpPr>
          <p:cNvPr id="1684" name="矩形 1683"/>
          <p:cNvSpPr/>
          <p:nvPr/>
        </p:nvSpPr>
        <p:spPr>
          <a:xfrm>
            <a:off x="4067083" y="5483442"/>
            <a:ext cx="2366954" cy="2784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Container </a:t>
            </a:r>
            <a:r>
              <a:rPr lang="en-US" sz="1200" dirty="0">
                <a:solidFill>
                  <a:schemeClr val="tx1"/>
                </a:solidFill>
                <a:latin typeface="+mn-ea"/>
              </a:rPr>
              <a:t>Guard Service</a:t>
            </a:r>
            <a:endParaRPr lang="en-US" sz="1200" dirty="0">
              <a:solidFill>
                <a:schemeClr val="tx1"/>
              </a:solidFill>
              <a:latin typeface="+mn-ea"/>
            </a:endParaRPr>
          </a:p>
        </p:txBody>
      </p:sp>
      <p:sp>
        <p:nvSpPr>
          <p:cNvPr id="1685" name="矩形 1684"/>
          <p:cNvSpPr/>
          <p:nvPr/>
        </p:nvSpPr>
        <p:spPr>
          <a:xfrm>
            <a:off x="6508957" y="1238294"/>
            <a:ext cx="2340000" cy="211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smtClean="0">
                <a:solidFill>
                  <a:schemeClr val="tx1"/>
                </a:solidFill>
                <a:latin typeface="+mn-ea"/>
              </a:rPr>
              <a:t>Intelligence </a:t>
            </a:r>
            <a:r>
              <a:rPr lang="en-US" sz="1200" dirty="0">
                <a:solidFill>
                  <a:schemeClr val="tx1"/>
                </a:solidFill>
                <a:latin typeface="+mn-ea"/>
              </a:rPr>
              <a:t>Anti-Fraud</a:t>
            </a:r>
            <a:endParaRPr lang="en-US" sz="1200" dirty="0">
              <a:solidFill>
                <a:schemeClr val="tx1"/>
              </a:solidFill>
              <a:latin typeface="+mn-ea"/>
            </a:endParaRPr>
          </a:p>
        </p:txBody>
      </p:sp>
      <p:sp>
        <p:nvSpPr>
          <p:cNvPr id="1687" name="椭圆 1686"/>
          <p:cNvSpPr/>
          <p:nvPr/>
        </p:nvSpPr>
        <p:spPr>
          <a:xfrm>
            <a:off x="4108104" y="4168452"/>
            <a:ext cx="141405" cy="182859"/>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88" name="椭圆 1687"/>
          <p:cNvSpPr/>
          <p:nvPr/>
        </p:nvSpPr>
        <p:spPr>
          <a:xfrm>
            <a:off x="4112274" y="4708145"/>
            <a:ext cx="126318" cy="22309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89" name="椭圆 1688"/>
          <p:cNvSpPr/>
          <p:nvPr/>
        </p:nvSpPr>
        <p:spPr>
          <a:xfrm>
            <a:off x="4115115" y="4967809"/>
            <a:ext cx="126318" cy="21220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90" name="椭圆 1689"/>
          <p:cNvSpPr/>
          <p:nvPr/>
        </p:nvSpPr>
        <p:spPr>
          <a:xfrm>
            <a:off x="4115532" y="5238437"/>
            <a:ext cx="126318" cy="22309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91" name="椭圆 1690"/>
          <p:cNvSpPr/>
          <p:nvPr/>
        </p:nvSpPr>
        <p:spPr>
          <a:xfrm>
            <a:off x="4112274" y="5480450"/>
            <a:ext cx="126318" cy="22309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92" name="椭圆 1691"/>
          <p:cNvSpPr/>
          <p:nvPr/>
        </p:nvSpPr>
        <p:spPr>
          <a:xfrm>
            <a:off x="4115115" y="5810789"/>
            <a:ext cx="126318" cy="214877"/>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93" name="椭圆 1692"/>
          <p:cNvSpPr/>
          <p:nvPr/>
        </p:nvSpPr>
        <p:spPr>
          <a:xfrm>
            <a:off x="4103877" y="6075573"/>
            <a:ext cx="126318" cy="22309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694" name="椭圆 1693"/>
          <p:cNvSpPr/>
          <p:nvPr/>
        </p:nvSpPr>
        <p:spPr>
          <a:xfrm>
            <a:off x="6517377" y="1224387"/>
            <a:ext cx="113775" cy="21832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95" name="椭圆 1694"/>
          <p:cNvSpPr/>
          <p:nvPr/>
        </p:nvSpPr>
        <p:spPr>
          <a:xfrm>
            <a:off x="6524292" y="1462410"/>
            <a:ext cx="113775" cy="21832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96" name="椭圆 1695"/>
          <p:cNvSpPr/>
          <p:nvPr/>
        </p:nvSpPr>
        <p:spPr>
          <a:xfrm>
            <a:off x="6524292" y="1711182"/>
            <a:ext cx="113775" cy="21832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97" name="椭圆 1696"/>
          <p:cNvSpPr/>
          <p:nvPr/>
        </p:nvSpPr>
        <p:spPr>
          <a:xfrm>
            <a:off x="6517377" y="1961483"/>
            <a:ext cx="113775" cy="21832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98" name="椭圆 1697"/>
          <p:cNvSpPr/>
          <p:nvPr/>
        </p:nvSpPr>
        <p:spPr>
          <a:xfrm>
            <a:off x="6524292" y="2217762"/>
            <a:ext cx="113775" cy="21832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699" name="椭圆 1698"/>
          <p:cNvSpPr/>
          <p:nvPr/>
        </p:nvSpPr>
        <p:spPr>
          <a:xfrm>
            <a:off x="6524292" y="2459143"/>
            <a:ext cx="113775" cy="21832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mn-ea"/>
            </a:endParaRPr>
          </a:p>
        </p:txBody>
      </p:sp>
      <p:sp>
        <p:nvSpPr>
          <p:cNvPr id="1700" name="椭圆 1699"/>
          <p:cNvSpPr/>
          <p:nvPr/>
        </p:nvSpPr>
        <p:spPr>
          <a:xfrm>
            <a:off x="1077395" y="5135560"/>
            <a:ext cx="132499" cy="245215"/>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01" name="矩形 1700"/>
          <p:cNvSpPr/>
          <p:nvPr/>
        </p:nvSpPr>
        <p:spPr>
          <a:xfrm>
            <a:off x="1023066" y="6167501"/>
            <a:ext cx="2982456" cy="203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Volume Backup Service</a:t>
            </a:r>
            <a:endParaRPr lang="en-US" sz="1200" dirty="0">
              <a:solidFill>
                <a:schemeClr val="tx1"/>
              </a:solidFill>
              <a:latin typeface="+mn-ea"/>
            </a:endParaRPr>
          </a:p>
        </p:txBody>
      </p:sp>
      <p:sp>
        <p:nvSpPr>
          <p:cNvPr id="1702" name="矩形 1701"/>
          <p:cNvSpPr/>
          <p:nvPr/>
        </p:nvSpPr>
        <p:spPr>
          <a:xfrm>
            <a:off x="1025755" y="5656641"/>
            <a:ext cx="2979768"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Scalable File Service</a:t>
            </a:r>
            <a:endParaRPr lang="en-US" sz="1200" dirty="0">
              <a:solidFill>
                <a:schemeClr val="tx1"/>
              </a:solidFill>
              <a:latin typeface="+mn-ea"/>
            </a:endParaRPr>
          </a:p>
        </p:txBody>
      </p:sp>
      <p:sp>
        <p:nvSpPr>
          <p:cNvPr id="1703" name="矩形 1702"/>
          <p:cNvSpPr/>
          <p:nvPr/>
        </p:nvSpPr>
        <p:spPr>
          <a:xfrm>
            <a:off x="1034221" y="5930721"/>
            <a:ext cx="2971301" cy="215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  </a:t>
            </a:r>
            <a:r>
              <a:rPr lang="en-US" sz="1200" dirty="0">
                <a:solidFill>
                  <a:schemeClr val="tx1"/>
                </a:solidFill>
                <a:latin typeface="+mn-ea"/>
              </a:rPr>
              <a:t>Object Storage Service</a:t>
            </a:r>
            <a:endParaRPr lang="en-US" sz="1200" dirty="0">
              <a:solidFill>
                <a:schemeClr val="tx1"/>
              </a:solidFill>
              <a:latin typeface="+mn-ea"/>
            </a:endParaRPr>
          </a:p>
        </p:txBody>
      </p:sp>
      <p:sp>
        <p:nvSpPr>
          <p:cNvPr id="1704" name="矩形 1703"/>
          <p:cNvSpPr/>
          <p:nvPr/>
        </p:nvSpPr>
        <p:spPr>
          <a:xfrm>
            <a:off x="4072885" y="1238378"/>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Virtual Private Cloud</a:t>
            </a:r>
            <a:endParaRPr lang="en-US" sz="1200" dirty="0">
              <a:solidFill>
                <a:schemeClr val="tx1"/>
              </a:solidFill>
              <a:latin typeface="+mn-ea"/>
            </a:endParaRPr>
          </a:p>
        </p:txBody>
      </p:sp>
      <p:sp>
        <p:nvSpPr>
          <p:cNvPr id="1705" name="矩形 1704"/>
          <p:cNvSpPr/>
          <p:nvPr/>
        </p:nvSpPr>
        <p:spPr>
          <a:xfrm>
            <a:off x="4069977" y="1519456"/>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Elastic Load Balance</a:t>
            </a:r>
            <a:endParaRPr lang="en-US" sz="1200" dirty="0">
              <a:solidFill>
                <a:schemeClr val="tx1"/>
              </a:solidFill>
              <a:latin typeface="+mn-ea"/>
            </a:endParaRPr>
          </a:p>
        </p:txBody>
      </p:sp>
      <p:sp>
        <p:nvSpPr>
          <p:cNvPr id="1706" name="矩形 1705"/>
          <p:cNvSpPr/>
          <p:nvPr/>
        </p:nvSpPr>
        <p:spPr>
          <a:xfrm>
            <a:off x="4074709" y="1782851"/>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Elastic IP</a:t>
            </a:r>
            <a:endParaRPr lang="en-US" sz="1200" dirty="0">
              <a:solidFill>
                <a:schemeClr val="tx1"/>
              </a:solidFill>
              <a:latin typeface="+mn-ea"/>
            </a:endParaRPr>
          </a:p>
        </p:txBody>
      </p:sp>
      <p:sp>
        <p:nvSpPr>
          <p:cNvPr id="1707" name="矩形 1706"/>
          <p:cNvSpPr/>
          <p:nvPr/>
        </p:nvSpPr>
        <p:spPr>
          <a:xfrm>
            <a:off x="4074709" y="2053703"/>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VPC Endpoint</a:t>
            </a:r>
            <a:endParaRPr lang="en-US" sz="1200" dirty="0">
              <a:solidFill>
                <a:schemeClr val="tx1"/>
              </a:solidFill>
              <a:latin typeface="+mn-ea"/>
            </a:endParaRPr>
          </a:p>
        </p:txBody>
      </p:sp>
      <p:sp>
        <p:nvSpPr>
          <p:cNvPr id="1708" name="矩形 1707"/>
          <p:cNvSpPr/>
          <p:nvPr/>
        </p:nvSpPr>
        <p:spPr>
          <a:xfrm>
            <a:off x="4074709" y="2321596"/>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NAT Gateway</a:t>
            </a:r>
            <a:endParaRPr lang="en-US" sz="1200" dirty="0">
              <a:solidFill>
                <a:schemeClr val="tx1"/>
              </a:solidFill>
              <a:latin typeface="+mn-ea"/>
            </a:endParaRPr>
          </a:p>
        </p:txBody>
      </p:sp>
      <p:sp>
        <p:nvSpPr>
          <p:cNvPr id="1709" name="矩形 1708"/>
          <p:cNvSpPr/>
          <p:nvPr/>
        </p:nvSpPr>
        <p:spPr>
          <a:xfrm>
            <a:off x="4082899" y="2590537"/>
            <a:ext cx="2376000" cy="206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Cloud Eye</a:t>
            </a:r>
            <a:endParaRPr lang="en-US" sz="1200">
              <a:solidFill>
                <a:schemeClr val="tx1"/>
              </a:solidFill>
              <a:latin typeface="+mn-ea"/>
            </a:endParaRPr>
          </a:p>
        </p:txBody>
      </p:sp>
      <p:sp>
        <p:nvSpPr>
          <p:cNvPr id="1710" name="矩形 1709"/>
          <p:cNvSpPr/>
          <p:nvPr/>
        </p:nvSpPr>
        <p:spPr>
          <a:xfrm>
            <a:off x="4068795" y="2821970"/>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Simple </a:t>
            </a:r>
            <a:r>
              <a:rPr lang="en-US" sz="1200" dirty="0">
                <a:solidFill>
                  <a:schemeClr val="tx1"/>
                </a:solidFill>
                <a:latin typeface="+mn-ea"/>
              </a:rPr>
              <a:t>Message Notification</a:t>
            </a:r>
            <a:endParaRPr lang="en-US" sz="1200" dirty="0">
              <a:solidFill>
                <a:schemeClr val="tx1"/>
              </a:solidFill>
              <a:latin typeface="+mn-ea"/>
            </a:endParaRPr>
          </a:p>
        </p:txBody>
      </p:sp>
      <p:sp>
        <p:nvSpPr>
          <p:cNvPr id="1711" name="矩形 1710"/>
          <p:cNvSpPr/>
          <p:nvPr/>
        </p:nvSpPr>
        <p:spPr>
          <a:xfrm>
            <a:off x="4063743" y="3084807"/>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  </a:t>
            </a:r>
            <a:r>
              <a:rPr lang="en-US" sz="1200" dirty="0">
                <a:solidFill>
                  <a:schemeClr val="tx1"/>
                </a:solidFill>
                <a:latin typeface="+mn-ea"/>
              </a:rPr>
              <a:t>Domain Name Service</a:t>
            </a:r>
            <a:endParaRPr lang="en-US" sz="1200" dirty="0">
              <a:solidFill>
                <a:schemeClr val="tx1"/>
              </a:solidFill>
              <a:latin typeface="+mn-ea"/>
            </a:endParaRPr>
          </a:p>
        </p:txBody>
      </p:sp>
      <p:sp>
        <p:nvSpPr>
          <p:cNvPr id="1712" name="矩形 1711"/>
          <p:cNvSpPr/>
          <p:nvPr/>
        </p:nvSpPr>
        <p:spPr>
          <a:xfrm>
            <a:off x="4058375" y="3351112"/>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Domain Registration</a:t>
            </a:r>
            <a:endParaRPr lang="en-US" sz="1200" dirty="0">
              <a:solidFill>
                <a:schemeClr val="tx1"/>
              </a:solidFill>
              <a:latin typeface="+mn-ea"/>
            </a:endParaRPr>
          </a:p>
        </p:txBody>
      </p:sp>
      <p:sp>
        <p:nvSpPr>
          <p:cNvPr id="1713" name="矩形 1712"/>
          <p:cNvSpPr/>
          <p:nvPr/>
        </p:nvSpPr>
        <p:spPr>
          <a:xfrm>
            <a:off x="1025720" y="5417464"/>
            <a:ext cx="2979803" cy="2052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Image </a:t>
            </a:r>
            <a:r>
              <a:rPr lang="en-US" sz="1200" dirty="0">
                <a:solidFill>
                  <a:schemeClr val="tx1"/>
                </a:solidFill>
                <a:latin typeface="+mn-ea"/>
              </a:rPr>
              <a:t>Management Service</a:t>
            </a:r>
            <a:endParaRPr lang="en-US" sz="1200" dirty="0">
              <a:solidFill>
                <a:schemeClr val="tx1"/>
              </a:solidFill>
              <a:latin typeface="+mn-ea"/>
            </a:endParaRPr>
          </a:p>
        </p:txBody>
      </p:sp>
      <p:sp>
        <p:nvSpPr>
          <p:cNvPr id="1714" name="矩形 1713"/>
          <p:cNvSpPr/>
          <p:nvPr/>
        </p:nvSpPr>
        <p:spPr>
          <a:xfrm>
            <a:off x="4056424" y="3619239"/>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Auto Scaling</a:t>
            </a:r>
            <a:endParaRPr lang="en-US" sz="1200">
              <a:solidFill>
                <a:schemeClr val="tx1"/>
              </a:solidFill>
              <a:latin typeface="+mn-ea"/>
            </a:endParaRPr>
          </a:p>
        </p:txBody>
      </p:sp>
      <p:sp>
        <p:nvSpPr>
          <p:cNvPr id="1715" name="矩形 1714"/>
          <p:cNvSpPr/>
          <p:nvPr/>
        </p:nvSpPr>
        <p:spPr>
          <a:xfrm>
            <a:off x="4061464" y="3883812"/>
            <a:ext cx="2376000" cy="243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r>
              <a:rPr lang="en-US" sz="1200">
                <a:solidFill>
                  <a:schemeClr val="tx1"/>
                </a:solidFill>
                <a:latin typeface="+mn-ea"/>
              </a:rPr>
              <a:t>        Cloud Connect</a:t>
            </a:r>
            <a:endParaRPr lang="en-US" sz="1200">
              <a:solidFill>
                <a:schemeClr val="tx1"/>
              </a:solidFill>
              <a:latin typeface="+mn-ea"/>
            </a:endParaRPr>
          </a:p>
        </p:txBody>
      </p:sp>
      <p:sp>
        <p:nvSpPr>
          <p:cNvPr id="1717" name="椭圆 1716"/>
          <p:cNvSpPr/>
          <p:nvPr/>
        </p:nvSpPr>
        <p:spPr>
          <a:xfrm>
            <a:off x="1078401" y="5679238"/>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18" name="椭圆 1717"/>
          <p:cNvSpPr/>
          <p:nvPr/>
        </p:nvSpPr>
        <p:spPr>
          <a:xfrm>
            <a:off x="1058239" y="5922682"/>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19" name="椭圆 1718"/>
          <p:cNvSpPr/>
          <p:nvPr/>
        </p:nvSpPr>
        <p:spPr>
          <a:xfrm>
            <a:off x="1058239" y="6168437"/>
            <a:ext cx="141405" cy="198010"/>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20" name="椭圆 1719"/>
          <p:cNvSpPr/>
          <p:nvPr/>
        </p:nvSpPr>
        <p:spPr>
          <a:xfrm>
            <a:off x="4116439" y="1275311"/>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1" name="椭圆 1720"/>
          <p:cNvSpPr/>
          <p:nvPr/>
        </p:nvSpPr>
        <p:spPr>
          <a:xfrm>
            <a:off x="4109263" y="1517455"/>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2" name="椭圆 1721"/>
          <p:cNvSpPr/>
          <p:nvPr/>
        </p:nvSpPr>
        <p:spPr>
          <a:xfrm>
            <a:off x="4112714" y="1798264"/>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3" name="椭圆 1722"/>
          <p:cNvSpPr/>
          <p:nvPr/>
        </p:nvSpPr>
        <p:spPr>
          <a:xfrm>
            <a:off x="4109156" y="2059927"/>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4" name="椭圆 1723"/>
          <p:cNvSpPr/>
          <p:nvPr/>
        </p:nvSpPr>
        <p:spPr>
          <a:xfrm>
            <a:off x="4112714" y="2321644"/>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5" name="椭圆 1724"/>
          <p:cNvSpPr/>
          <p:nvPr/>
        </p:nvSpPr>
        <p:spPr>
          <a:xfrm>
            <a:off x="4120711" y="2586211"/>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6" name="椭圆 1725"/>
          <p:cNvSpPr/>
          <p:nvPr/>
        </p:nvSpPr>
        <p:spPr>
          <a:xfrm>
            <a:off x="4111545" y="2832418"/>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7" name="椭圆 1726"/>
          <p:cNvSpPr/>
          <p:nvPr/>
        </p:nvSpPr>
        <p:spPr>
          <a:xfrm>
            <a:off x="4109156" y="3083197"/>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8" name="椭圆 1727"/>
          <p:cNvSpPr/>
          <p:nvPr/>
        </p:nvSpPr>
        <p:spPr>
          <a:xfrm>
            <a:off x="4116120" y="3353154"/>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29" name="椭圆 1728"/>
          <p:cNvSpPr/>
          <p:nvPr/>
        </p:nvSpPr>
        <p:spPr>
          <a:xfrm>
            <a:off x="4115532" y="3624628"/>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30" name="椭圆 1729"/>
          <p:cNvSpPr/>
          <p:nvPr/>
        </p:nvSpPr>
        <p:spPr>
          <a:xfrm>
            <a:off x="4109156" y="3889375"/>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chemeClr val="tx1"/>
              </a:solidFill>
              <a:latin typeface="Arial" panose="020B0604020202020204" pitchFamily="34" charset="0"/>
            </a:endParaRPr>
          </a:p>
        </p:txBody>
      </p:sp>
      <p:sp>
        <p:nvSpPr>
          <p:cNvPr id="1731" name="椭圆 1730"/>
          <p:cNvSpPr/>
          <p:nvPr/>
        </p:nvSpPr>
        <p:spPr>
          <a:xfrm>
            <a:off x="1084962" y="5405218"/>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32" name="矩形 1731"/>
          <p:cNvSpPr/>
          <p:nvPr/>
        </p:nvSpPr>
        <p:spPr>
          <a:xfrm>
            <a:off x="1028291" y="1245144"/>
            <a:ext cx="2976429" cy="26546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nchorCtr="1"/>
          <a:lstStyle/>
          <a:p>
            <a:pPr algn="ctr" defTabSz="154940" fontAlgn="auto">
              <a:spcBef>
                <a:spcPts val="0"/>
              </a:spcBef>
              <a:spcAft>
                <a:spcPts val="0"/>
              </a:spcAft>
            </a:pPr>
            <a:r>
              <a:rPr lang="en-US" sz="1200" dirty="0">
                <a:solidFill>
                  <a:schemeClr val="bg1"/>
                </a:solidFill>
                <a:latin typeface="+mn-ea"/>
              </a:rPr>
              <a:t>IaaS</a:t>
            </a:r>
            <a:endParaRPr lang="en-US" sz="1200" dirty="0">
              <a:solidFill>
                <a:schemeClr val="bg1"/>
              </a:solidFill>
              <a:latin typeface="+mn-ea"/>
            </a:endParaRPr>
          </a:p>
        </p:txBody>
      </p:sp>
      <p:sp>
        <p:nvSpPr>
          <p:cNvPr id="1733" name="矩形 1732"/>
          <p:cNvSpPr/>
          <p:nvPr/>
        </p:nvSpPr>
        <p:spPr>
          <a:xfrm>
            <a:off x="1036005" y="1505689"/>
            <a:ext cx="2977700" cy="24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Elastic Cloud Server </a:t>
            </a:r>
            <a:endParaRPr lang="en-US" sz="1200" dirty="0">
              <a:solidFill>
                <a:schemeClr val="tx1"/>
              </a:solidFill>
              <a:latin typeface="+mn-ea"/>
            </a:endParaRPr>
          </a:p>
        </p:txBody>
      </p:sp>
      <p:sp>
        <p:nvSpPr>
          <p:cNvPr id="1734" name="矩形 1733"/>
          <p:cNvSpPr/>
          <p:nvPr/>
        </p:nvSpPr>
        <p:spPr>
          <a:xfrm>
            <a:off x="1030537" y="1780174"/>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Bare Metal Server</a:t>
            </a:r>
            <a:endParaRPr lang="en-US" sz="1200" dirty="0">
              <a:solidFill>
                <a:schemeClr val="tx1"/>
              </a:solidFill>
              <a:latin typeface="+mn-ea"/>
            </a:endParaRPr>
          </a:p>
        </p:txBody>
      </p:sp>
      <p:sp>
        <p:nvSpPr>
          <p:cNvPr id="1735" name="矩形 1734"/>
          <p:cNvSpPr/>
          <p:nvPr/>
        </p:nvSpPr>
        <p:spPr>
          <a:xfrm>
            <a:off x="1031916" y="2031195"/>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Cloud Container Engine</a:t>
            </a:r>
            <a:endParaRPr lang="en-US" sz="1200" dirty="0">
              <a:solidFill>
                <a:schemeClr val="tx1"/>
              </a:solidFill>
              <a:latin typeface="+mn-ea"/>
            </a:endParaRPr>
          </a:p>
        </p:txBody>
      </p:sp>
      <p:sp>
        <p:nvSpPr>
          <p:cNvPr id="1736" name="矩形 1735"/>
          <p:cNvSpPr/>
          <p:nvPr/>
        </p:nvSpPr>
        <p:spPr>
          <a:xfrm>
            <a:off x="1030537" y="2286951"/>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Cloud Container Instance</a:t>
            </a:r>
            <a:endParaRPr lang="en-US" sz="1200" dirty="0">
              <a:solidFill>
                <a:schemeClr val="tx1"/>
              </a:solidFill>
              <a:latin typeface="+mn-ea"/>
            </a:endParaRPr>
          </a:p>
        </p:txBody>
      </p:sp>
      <p:sp>
        <p:nvSpPr>
          <p:cNvPr id="1737" name="矩形 1736"/>
          <p:cNvSpPr/>
          <p:nvPr/>
        </p:nvSpPr>
        <p:spPr>
          <a:xfrm>
            <a:off x="1035243" y="2529681"/>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Cloud Phone</a:t>
            </a:r>
            <a:endParaRPr lang="en-US" sz="1200" dirty="0">
              <a:solidFill>
                <a:schemeClr val="tx1"/>
              </a:solidFill>
              <a:latin typeface="+mn-ea"/>
            </a:endParaRPr>
          </a:p>
        </p:txBody>
      </p:sp>
      <p:sp>
        <p:nvSpPr>
          <p:cNvPr id="1738" name="矩形 1737"/>
          <p:cNvSpPr/>
          <p:nvPr/>
        </p:nvSpPr>
        <p:spPr>
          <a:xfrm>
            <a:off x="1034222" y="2784349"/>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smtClean="0">
                <a:solidFill>
                  <a:schemeClr val="tx1"/>
                </a:solidFill>
                <a:latin typeface="+mn-ea"/>
              </a:rPr>
              <a:t>Dedicated </a:t>
            </a:r>
            <a:r>
              <a:rPr lang="en-US" sz="1200" dirty="0">
                <a:solidFill>
                  <a:schemeClr val="tx1"/>
                </a:solidFill>
                <a:latin typeface="+mn-ea"/>
              </a:rPr>
              <a:t>Computing Cluster</a:t>
            </a:r>
            <a:endParaRPr lang="en-US" sz="1200" dirty="0">
              <a:solidFill>
                <a:schemeClr val="tx1"/>
              </a:solidFill>
              <a:latin typeface="+mn-ea"/>
            </a:endParaRPr>
          </a:p>
        </p:txBody>
      </p:sp>
      <p:sp>
        <p:nvSpPr>
          <p:cNvPr id="1739" name="矩形 1738"/>
          <p:cNvSpPr/>
          <p:nvPr/>
        </p:nvSpPr>
        <p:spPr>
          <a:xfrm>
            <a:off x="1037275" y="3052746"/>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Dedicated Host</a:t>
            </a:r>
            <a:endParaRPr lang="en-US" sz="1200" dirty="0">
              <a:solidFill>
                <a:schemeClr val="tx1"/>
              </a:solidFill>
              <a:latin typeface="+mn-ea"/>
            </a:endParaRPr>
          </a:p>
        </p:txBody>
      </p:sp>
      <p:sp>
        <p:nvSpPr>
          <p:cNvPr id="1740" name="矩形 1739"/>
          <p:cNvSpPr/>
          <p:nvPr/>
        </p:nvSpPr>
        <p:spPr>
          <a:xfrm>
            <a:off x="1041413" y="3304410"/>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Elastic Volume Service</a:t>
            </a:r>
            <a:endParaRPr lang="en-US" sz="1200" dirty="0">
              <a:solidFill>
                <a:schemeClr val="tx1"/>
              </a:solidFill>
              <a:latin typeface="+mn-ea"/>
            </a:endParaRPr>
          </a:p>
        </p:txBody>
      </p:sp>
      <p:sp>
        <p:nvSpPr>
          <p:cNvPr id="1741" name="矩形 1740"/>
          <p:cNvSpPr/>
          <p:nvPr/>
        </p:nvSpPr>
        <p:spPr>
          <a:xfrm>
            <a:off x="1029095" y="3564419"/>
            <a:ext cx="2988747"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   Dedicated </a:t>
            </a:r>
            <a:r>
              <a:rPr lang="en-US" sz="1200" dirty="0">
                <a:solidFill>
                  <a:schemeClr val="tx1"/>
                </a:solidFill>
                <a:latin typeface="+mn-ea"/>
              </a:rPr>
              <a:t>Distributed Storage Service</a:t>
            </a:r>
            <a:endParaRPr lang="en-US" sz="1200" dirty="0">
              <a:solidFill>
                <a:schemeClr val="tx1"/>
              </a:solidFill>
              <a:latin typeface="+mn-ea"/>
            </a:endParaRPr>
          </a:p>
        </p:txBody>
      </p:sp>
      <p:sp>
        <p:nvSpPr>
          <p:cNvPr id="1742" name="矩形 1741"/>
          <p:cNvSpPr/>
          <p:nvPr/>
        </p:nvSpPr>
        <p:spPr>
          <a:xfrm>
            <a:off x="1048277" y="3835456"/>
            <a:ext cx="2976429" cy="2282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Storage </a:t>
            </a:r>
            <a:r>
              <a:rPr lang="en-US" sz="1200" dirty="0">
                <a:solidFill>
                  <a:schemeClr val="tx1"/>
                </a:solidFill>
                <a:latin typeface="+mn-ea"/>
              </a:rPr>
              <a:t>Disaster Recovery Service</a:t>
            </a:r>
            <a:endParaRPr lang="en-US" sz="1200" dirty="0">
              <a:solidFill>
                <a:schemeClr val="tx1"/>
              </a:solidFill>
              <a:latin typeface="+mn-ea"/>
            </a:endParaRPr>
          </a:p>
        </p:txBody>
      </p:sp>
      <p:sp>
        <p:nvSpPr>
          <p:cNvPr id="1743" name="矩形 1742"/>
          <p:cNvSpPr/>
          <p:nvPr/>
        </p:nvSpPr>
        <p:spPr>
          <a:xfrm>
            <a:off x="1048276" y="4363653"/>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Cloud </a:t>
            </a:r>
            <a:r>
              <a:rPr lang="en-US" sz="1200" dirty="0">
                <a:solidFill>
                  <a:schemeClr val="tx1"/>
                </a:solidFill>
                <a:latin typeface="+mn-ea"/>
              </a:rPr>
              <a:t>Server Backup Service</a:t>
            </a:r>
            <a:endParaRPr lang="en-US" sz="1200" dirty="0">
              <a:solidFill>
                <a:schemeClr val="tx1"/>
              </a:solidFill>
              <a:latin typeface="+mn-ea"/>
            </a:endParaRPr>
          </a:p>
        </p:txBody>
      </p:sp>
      <p:sp>
        <p:nvSpPr>
          <p:cNvPr id="1744" name="矩形 1743"/>
          <p:cNvSpPr/>
          <p:nvPr/>
        </p:nvSpPr>
        <p:spPr>
          <a:xfrm>
            <a:off x="1052318" y="4625893"/>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a:solidFill>
                  <a:schemeClr val="tx1"/>
                </a:solidFill>
                <a:latin typeface="+mn-ea"/>
              </a:rPr>
              <a:t>    Data Express Service</a:t>
            </a:r>
            <a:endParaRPr lang="en-US" sz="1200">
              <a:solidFill>
                <a:schemeClr val="tx1"/>
              </a:solidFill>
              <a:latin typeface="+mn-ea"/>
            </a:endParaRPr>
          </a:p>
        </p:txBody>
      </p:sp>
      <p:sp>
        <p:nvSpPr>
          <p:cNvPr id="1745" name="矩形 1744"/>
          <p:cNvSpPr/>
          <p:nvPr/>
        </p:nvSpPr>
        <p:spPr>
          <a:xfrm>
            <a:off x="1052598" y="4102523"/>
            <a:ext cx="2976429" cy="2244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a:solidFill>
                  <a:schemeClr val="tx1"/>
                </a:solidFill>
                <a:latin typeface="+mn-ea"/>
              </a:rPr>
              <a:t> </a:t>
            </a:r>
            <a:r>
              <a:rPr lang="en-US" sz="1200" dirty="0" smtClean="0">
                <a:solidFill>
                  <a:schemeClr val="tx1"/>
                </a:solidFill>
                <a:latin typeface="+mn-ea"/>
              </a:rPr>
              <a:t> </a:t>
            </a:r>
            <a:r>
              <a:rPr lang="en-US" sz="1200" dirty="0">
                <a:solidFill>
                  <a:schemeClr val="tx1"/>
                </a:solidFill>
                <a:latin typeface="+mn-ea"/>
              </a:rPr>
              <a:t>Dedicated Enterprise Storage Service</a:t>
            </a:r>
            <a:endParaRPr lang="en-US" sz="1200" dirty="0">
              <a:solidFill>
                <a:schemeClr val="tx1"/>
              </a:solidFill>
              <a:latin typeface="+mn-ea"/>
            </a:endParaRPr>
          </a:p>
        </p:txBody>
      </p:sp>
      <p:sp>
        <p:nvSpPr>
          <p:cNvPr id="1746" name="矩形 1745"/>
          <p:cNvSpPr/>
          <p:nvPr/>
        </p:nvSpPr>
        <p:spPr>
          <a:xfrm>
            <a:off x="1041649" y="4889088"/>
            <a:ext cx="2976429" cy="22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r>
              <a:rPr lang="en-US" sz="1200" dirty="0" smtClean="0">
                <a:solidFill>
                  <a:schemeClr val="tx1"/>
                </a:solidFill>
                <a:latin typeface="+mn-ea"/>
              </a:rPr>
              <a:t>Software </a:t>
            </a:r>
            <a:r>
              <a:rPr lang="en-US" sz="1200" dirty="0">
                <a:solidFill>
                  <a:schemeClr val="tx1"/>
                </a:solidFill>
                <a:latin typeface="+mn-ea"/>
              </a:rPr>
              <a:t>Repository for Container</a:t>
            </a:r>
            <a:endParaRPr lang="en-US" sz="1200" dirty="0">
              <a:solidFill>
                <a:schemeClr val="tx1"/>
              </a:solidFill>
              <a:latin typeface="+mn-ea"/>
            </a:endParaRPr>
          </a:p>
        </p:txBody>
      </p:sp>
      <p:sp>
        <p:nvSpPr>
          <p:cNvPr id="1748" name="椭圆 1747"/>
          <p:cNvSpPr/>
          <p:nvPr/>
        </p:nvSpPr>
        <p:spPr>
          <a:xfrm>
            <a:off x="1080265" y="1532370"/>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49" name="椭圆 1748"/>
          <p:cNvSpPr/>
          <p:nvPr/>
        </p:nvSpPr>
        <p:spPr>
          <a:xfrm>
            <a:off x="1074269" y="1770698"/>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0" name="椭圆 1749"/>
          <p:cNvSpPr/>
          <p:nvPr/>
        </p:nvSpPr>
        <p:spPr>
          <a:xfrm>
            <a:off x="1068490" y="2030203"/>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1" name="椭圆 1750"/>
          <p:cNvSpPr/>
          <p:nvPr/>
        </p:nvSpPr>
        <p:spPr>
          <a:xfrm>
            <a:off x="1069813" y="2279002"/>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2" name="椭圆 1751"/>
          <p:cNvSpPr/>
          <p:nvPr/>
        </p:nvSpPr>
        <p:spPr>
          <a:xfrm>
            <a:off x="1073972" y="2529657"/>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3" name="椭圆 1752"/>
          <p:cNvSpPr/>
          <p:nvPr/>
        </p:nvSpPr>
        <p:spPr>
          <a:xfrm>
            <a:off x="1077396" y="2790916"/>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4" name="椭圆 1753"/>
          <p:cNvSpPr/>
          <p:nvPr/>
        </p:nvSpPr>
        <p:spPr>
          <a:xfrm>
            <a:off x="1072622" y="3056069"/>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5" name="椭圆 1754"/>
          <p:cNvSpPr/>
          <p:nvPr/>
        </p:nvSpPr>
        <p:spPr>
          <a:xfrm>
            <a:off x="1077396" y="3306236"/>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6" name="椭圆 1755"/>
          <p:cNvSpPr/>
          <p:nvPr/>
        </p:nvSpPr>
        <p:spPr>
          <a:xfrm>
            <a:off x="1071921" y="3576032"/>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7" name="椭圆 1756"/>
          <p:cNvSpPr/>
          <p:nvPr/>
        </p:nvSpPr>
        <p:spPr>
          <a:xfrm>
            <a:off x="1077396" y="3838211"/>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8" name="椭圆 1757"/>
          <p:cNvSpPr/>
          <p:nvPr/>
        </p:nvSpPr>
        <p:spPr>
          <a:xfrm>
            <a:off x="1068490" y="4090910"/>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59" name="椭圆 1758"/>
          <p:cNvSpPr/>
          <p:nvPr/>
        </p:nvSpPr>
        <p:spPr>
          <a:xfrm>
            <a:off x="1077747" y="4377407"/>
            <a:ext cx="141405" cy="196913"/>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60" name="椭圆 1759"/>
          <p:cNvSpPr/>
          <p:nvPr/>
        </p:nvSpPr>
        <p:spPr>
          <a:xfrm>
            <a:off x="1071921" y="4630476"/>
            <a:ext cx="141405" cy="230941"/>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761" name="椭圆 1760"/>
          <p:cNvSpPr/>
          <p:nvPr/>
        </p:nvSpPr>
        <p:spPr>
          <a:xfrm>
            <a:off x="1082624" y="4889681"/>
            <a:ext cx="127981" cy="222413"/>
          </a:xfrm>
          <a:prstGeom prst="ellipse">
            <a:avLst/>
          </a:prstGeom>
          <a:solidFill>
            <a:srgbClr val="01FE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grpSp>
        <p:nvGrpSpPr>
          <p:cNvPr id="1762" name="组合 94"/>
          <p:cNvGrpSpPr/>
          <p:nvPr/>
        </p:nvGrpSpPr>
        <p:grpSpPr>
          <a:xfrm>
            <a:off x="1108580" y="6218665"/>
            <a:ext cx="57105" cy="115154"/>
            <a:chOff x="12726988" y="1246187"/>
            <a:chExt cx="611188" cy="661988"/>
          </a:xfrm>
          <a:solidFill>
            <a:schemeClr val="tx1"/>
          </a:solidFill>
        </p:grpSpPr>
        <p:sp>
          <p:nvSpPr>
            <p:cNvPr id="1763" name="Oval 35"/>
            <p:cNvSpPr>
              <a:spLocks noChangeArrowheads="1"/>
            </p:cNvSpPr>
            <p:nvPr/>
          </p:nvSpPr>
          <p:spPr bwMode="auto">
            <a:xfrm>
              <a:off x="13249276" y="1298575"/>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64" name="Oval 36"/>
            <p:cNvSpPr>
              <a:spLocks noChangeArrowheads="1"/>
            </p:cNvSpPr>
            <p:nvPr/>
          </p:nvSpPr>
          <p:spPr bwMode="auto">
            <a:xfrm>
              <a:off x="12803188" y="1381125"/>
              <a:ext cx="49213"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65" name="Oval 37"/>
            <p:cNvSpPr>
              <a:spLocks noChangeArrowheads="1"/>
            </p:cNvSpPr>
            <p:nvPr/>
          </p:nvSpPr>
          <p:spPr bwMode="auto">
            <a:xfrm>
              <a:off x="13058776" y="13811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66" name="Freeform 38"/>
            <p:cNvSpPr>
              <a:spLocks noEditPoints="1"/>
            </p:cNvSpPr>
            <p:nvPr/>
          </p:nvSpPr>
          <p:spPr bwMode="auto">
            <a:xfrm>
              <a:off x="12852401" y="1554162"/>
              <a:ext cx="206375" cy="139700"/>
            </a:xfrm>
            <a:custGeom>
              <a:avLst/>
              <a:gdLst>
                <a:gd name="T0" fmla="*/ 41 w 54"/>
                <a:gd name="T1" fmla="*/ 9 h 37"/>
                <a:gd name="T2" fmla="*/ 27 w 54"/>
                <a:gd name="T3" fmla="*/ 0 h 37"/>
                <a:gd name="T4" fmla="*/ 13 w 54"/>
                <a:gd name="T5" fmla="*/ 9 h 37"/>
                <a:gd name="T6" fmla="*/ 0 w 54"/>
                <a:gd name="T7" fmla="*/ 23 h 37"/>
                <a:gd name="T8" fmla="*/ 15 w 54"/>
                <a:gd name="T9" fmla="*/ 37 h 37"/>
                <a:gd name="T10" fmla="*/ 40 w 54"/>
                <a:gd name="T11" fmla="*/ 37 h 37"/>
                <a:gd name="T12" fmla="*/ 54 w 54"/>
                <a:gd name="T13" fmla="*/ 23 h 37"/>
                <a:gd name="T14" fmla="*/ 41 w 54"/>
                <a:gd name="T15" fmla="*/ 9 h 37"/>
                <a:gd name="T16" fmla="*/ 40 w 54"/>
                <a:gd name="T17" fmla="*/ 32 h 37"/>
                <a:gd name="T18" fmla="*/ 15 w 54"/>
                <a:gd name="T19" fmla="*/ 32 h 37"/>
                <a:gd name="T20" fmla="*/ 5 w 54"/>
                <a:gd name="T21" fmla="*/ 23 h 37"/>
                <a:gd name="T22" fmla="*/ 14 w 54"/>
                <a:gd name="T23" fmla="*/ 14 h 37"/>
                <a:gd name="T24" fmla="*/ 18 w 54"/>
                <a:gd name="T25" fmla="*/ 11 h 37"/>
                <a:gd name="T26" fmla="*/ 27 w 54"/>
                <a:gd name="T27" fmla="*/ 5 h 37"/>
                <a:gd name="T28" fmla="*/ 37 w 54"/>
                <a:gd name="T29" fmla="*/ 11 h 37"/>
                <a:gd name="T30" fmla="*/ 41 w 54"/>
                <a:gd name="T31" fmla="*/ 14 h 37"/>
                <a:gd name="T32" fmla="*/ 50 w 54"/>
                <a:gd name="T33" fmla="*/ 23 h 37"/>
                <a:gd name="T34" fmla="*/ 40 w 54"/>
                <a:gd name="T35"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37">
                  <a:moveTo>
                    <a:pt x="41" y="9"/>
                  </a:moveTo>
                  <a:cubicBezTo>
                    <a:pt x="39" y="4"/>
                    <a:pt x="34" y="0"/>
                    <a:pt x="27" y="0"/>
                  </a:cubicBezTo>
                  <a:cubicBezTo>
                    <a:pt x="21" y="0"/>
                    <a:pt x="15" y="4"/>
                    <a:pt x="13" y="9"/>
                  </a:cubicBezTo>
                  <a:cubicBezTo>
                    <a:pt x="6" y="10"/>
                    <a:pt x="0" y="16"/>
                    <a:pt x="0" y="23"/>
                  </a:cubicBezTo>
                  <a:cubicBezTo>
                    <a:pt x="0" y="31"/>
                    <a:pt x="7" y="37"/>
                    <a:pt x="15" y="37"/>
                  </a:cubicBezTo>
                  <a:cubicBezTo>
                    <a:pt x="40" y="37"/>
                    <a:pt x="40" y="37"/>
                    <a:pt x="40" y="37"/>
                  </a:cubicBezTo>
                  <a:cubicBezTo>
                    <a:pt x="48" y="37"/>
                    <a:pt x="54" y="31"/>
                    <a:pt x="54" y="23"/>
                  </a:cubicBezTo>
                  <a:cubicBezTo>
                    <a:pt x="54" y="16"/>
                    <a:pt x="49" y="10"/>
                    <a:pt x="41" y="9"/>
                  </a:cubicBezTo>
                  <a:close/>
                  <a:moveTo>
                    <a:pt x="40" y="32"/>
                  </a:moveTo>
                  <a:cubicBezTo>
                    <a:pt x="15" y="32"/>
                    <a:pt x="15" y="32"/>
                    <a:pt x="15" y="32"/>
                  </a:cubicBezTo>
                  <a:cubicBezTo>
                    <a:pt x="9" y="32"/>
                    <a:pt x="5" y="28"/>
                    <a:pt x="5" y="23"/>
                  </a:cubicBezTo>
                  <a:cubicBezTo>
                    <a:pt x="5" y="18"/>
                    <a:pt x="9" y="14"/>
                    <a:pt x="14" y="14"/>
                  </a:cubicBezTo>
                  <a:cubicBezTo>
                    <a:pt x="16" y="14"/>
                    <a:pt x="17" y="13"/>
                    <a:pt x="18" y="11"/>
                  </a:cubicBezTo>
                  <a:cubicBezTo>
                    <a:pt x="19" y="7"/>
                    <a:pt x="23" y="5"/>
                    <a:pt x="27" y="5"/>
                  </a:cubicBezTo>
                  <a:cubicBezTo>
                    <a:pt x="32" y="5"/>
                    <a:pt x="36" y="7"/>
                    <a:pt x="37" y="11"/>
                  </a:cubicBezTo>
                  <a:cubicBezTo>
                    <a:pt x="38" y="13"/>
                    <a:pt x="39" y="14"/>
                    <a:pt x="41" y="14"/>
                  </a:cubicBezTo>
                  <a:cubicBezTo>
                    <a:pt x="46" y="14"/>
                    <a:pt x="50" y="18"/>
                    <a:pt x="50" y="23"/>
                  </a:cubicBezTo>
                  <a:cubicBezTo>
                    <a:pt x="50" y="28"/>
                    <a:pt x="45" y="32"/>
                    <a:pt x="4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67" name="Freeform 39"/>
            <p:cNvSpPr>
              <a:spLocks noEditPoints="1"/>
            </p:cNvSpPr>
            <p:nvPr/>
          </p:nvSpPr>
          <p:spPr bwMode="auto">
            <a:xfrm>
              <a:off x="12726988" y="1306512"/>
              <a:ext cx="461963" cy="601663"/>
            </a:xfrm>
            <a:custGeom>
              <a:avLst/>
              <a:gdLst>
                <a:gd name="T0" fmla="*/ 98 w 121"/>
                <a:gd name="T1" fmla="*/ 0 h 160"/>
                <a:gd name="T2" fmla="*/ 22 w 121"/>
                <a:gd name="T3" fmla="*/ 0 h 160"/>
                <a:gd name="T4" fmla="*/ 0 w 121"/>
                <a:gd name="T5" fmla="*/ 22 h 160"/>
                <a:gd name="T6" fmla="*/ 0 w 121"/>
                <a:gd name="T7" fmla="*/ 138 h 160"/>
                <a:gd name="T8" fmla="*/ 22 w 121"/>
                <a:gd name="T9" fmla="*/ 160 h 160"/>
                <a:gd name="T10" fmla="*/ 98 w 121"/>
                <a:gd name="T11" fmla="*/ 160 h 160"/>
                <a:gd name="T12" fmla="*/ 121 w 121"/>
                <a:gd name="T13" fmla="*/ 138 h 160"/>
                <a:gd name="T14" fmla="*/ 121 w 121"/>
                <a:gd name="T15" fmla="*/ 22 h 160"/>
                <a:gd name="T16" fmla="*/ 98 w 121"/>
                <a:gd name="T17" fmla="*/ 0 h 160"/>
                <a:gd name="T18" fmla="*/ 112 w 121"/>
                <a:gd name="T19" fmla="*/ 138 h 160"/>
                <a:gd name="T20" fmla="*/ 98 w 121"/>
                <a:gd name="T21" fmla="*/ 151 h 160"/>
                <a:gd name="T22" fmla="*/ 22 w 121"/>
                <a:gd name="T23" fmla="*/ 151 h 160"/>
                <a:gd name="T24" fmla="*/ 9 w 121"/>
                <a:gd name="T25" fmla="*/ 138 h 160"/>
                <a:gd name="T26" fmla="*/ 9 w 121"/>
                <a:gd name="T27" fmla="*/ 22 h 160"/>
                <a:gd name="T28" fmla="*/ 22 w 121"/>
                <a:gd name="T29" fmla="*/ 9 h 160"/>
                <a:gd name="T30" fmla="*/ 98 w 121"/>
                <a:gd name="T31" fmla="*/ 9 h 160"/>
                <a:gd name="T32" fmla="*/ 112 w 121"/>
                <a:gd name="T33" fmla="*/ 22 h 160"/>
                <a:gd name="T34" fmla="*/ 112 w 121"/>
                <a:gd name="T35" fmla="*/ 1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60">
                  <a:moveTo>
                    <a:pt x="98" y="0"/>
                  </a:moveTo>
                  <a:cubicBezTo>
                    <a:pt x="22" y="0"/>
                    <a:pt x="22" y="0"/>
                    <a:pt x="22" y="0"/>
                  </a:cubicBezTo>
                  <a:cubicBezTo>
                    <a:pt x="10" y="0"/>
                    <a:pt x="0" y="10"/>
                    <a:pt x="0" y="22"/>
                  </a:cubicBezTo>
                  <a:cubicBezTo>
                    <a:pt x="0" y="138"/>
                    <a:pt x="0" y="138"/>
                    <a:pt x="0" y="138"/>
                  </a:cubicBezTo>
                  <a:cubicBezTo>
                    <a:pt x="0" y="150"/>
                    <a:pt x="10" y="160"/>
                    <a:pt x="22" y="160"/>
                  </a:cubicBezTo>
                  <a:cubicBezTo>
                    <a:pt x="98" y="160"/>
                    <a:pt x="98" y="160"/>
                    <a:pt x="98" y="160"/>
                  </a:cubicBezTo>
                  <a:cubicBezTo>
                    <a:pt x="111" y="160"/>
                    <a:pt x="121" y="150"/>
                    <a:pt x="121" y="138"/>
                  </a:cubicBezTo>
                  <a:cubicBezTo>
                    <a:pt x="121" y="22"/>
                    <a:pt x="121" y="22"/>
                    <a:pt x="121" y="22"/>
                  </a:cubicBezTo>
                  <a:cubicBezTo>
                    <a:pt x="121" y="10"/>
                    <a:pt x="111" y="0"/>
                    <a:pt x="98" y="0"/>
                  </a:cubicBezTo>
                  <a:close/>
                  <a:moveTo>
                    <a:pt x="112" y="138"/>
                  </a:moveTo>
                  <a:cubicBezTo>
                    <a:pt x="112" y="145"/>
                    <a:pt x="106" y="151"/>
                    <a:pt x="98" y="151"/>
                  </a:cubicBezTo>
                  <a:cubicBezTo>
                    <a:pt x="22" y="151"/>
                    <a:pt x="22" y="151"/>
                    <a:pt x="22" y="151"/>
                  </a:cubicBezTo>
                  <a:cubicBezTo>
                    <a:pt x="15" y="151"/>
                    <a:pt x="9" y="145"/>
                    <a:pt x="9" y="138"/>
                  </a:cubicBezTo>
                  <a:cubicBezTo>
                    <a:pt x="9" y="22"/>
                    <a:pt x="9" y="22"/>
                    <a:pt x="9" y="22"/>
                  </a:cubicBezTo>
                  <a:cubicBezTo>
                    <a:pt x="9" y="15"/>
                    <a:pt x="15" y="9"/>
                    <a:pt x="22" y="9"/>
                  </a:cubicBezTo>
                  <a:cubicBezTo>
                    <a:pt x="98" y="9"/>
                    <a:pt x="98" y="9"/>
                    <a:pt x="98" y="9"/>
                  </a:cubicBezTo>
                  <a:cubicBezTo>
                    <a:pt x="106" y="9"/>
                    <a:pt x="112" y="15"/>
                    <a:pt x="112" y="22"/>
                  </a:cubicBezTo>
                  <a:lnTo>
                    <a:pt x="112"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68" name="Freeform 40"/>
            <p:cNvSpPr/>
            <p:nvPr/>
          </p:nvSpPr>
          <p:spPr bwMode="auto">
            <a:xfrm>
              <a:off x="12939713" y="1246187"/>
              <a:ext cx="398463" cy="601663"/>
            </a:xfrm>
            <a:custGeom>
              <a:avLst/>
              <a:gdLst>
                <a:gd name="T0" fmla="*/ 84 w 104"/>
                <a:gd name="T1" fmla="*/ 0 h 160"/>
                <a:gd name="T2" fmla="*/ 13 w 104"/>
                <a:gd name="T3" fmla="*/ 0 h 160"/>
                <a:gd name="T4" fmla="*/ 0 w 104"/>
                <a:gd name="T5" fmla="*/ 6 h 160"/>
                <a:gd name="T6" fmla="*/ 1 w 104"/>
                <a:gd name="T7" fmla="*/ 9 h 160"/>
                <a:gd name="T8" fmla="*/ 4 w 104"/>
                <a:gd name="T9" fmla="*/ 8 h 160"/>
                <a:gd name="T10" fmla="*/ 13 w 104"/>
                <a:gd name="T11" fmla="*/ 4 h 160"/>
                <a:gd name="T12" fmla="*/ 84 w 104"/>
                <a:gd name="T13" fmla="*/ 4 h 160"/>
                <a:gd name="T14" fmla="*/ 99 w 104"/>
                <a:gd name="T15" fmla="*/ 21 h 160"/>
                <a:gd name="T16" fmla="*/ 99 w 104"/>
                <a:gd name="T17" fmla="*/ 141 h 160"/>
                <a:gd name="T18" fmla="*/ 84 w 104"/>
                <a:gd name="T19" fmla="*/ 155 h 160"/>
                <a:gd name="T20" fmla="*/ 75 w 104"/>
                <a:gd name="T21" fmla="*/ 155 h 160"/>
                <a:gd name="T22" fmla="*/ 73 w 104"/>
                <a:gd name="T23" fmla="*/ 158 h 160"/>
                <a:gd name="T24" fmla="*/ 75 w 104"/>
                <a:gd name="T25" fmla="*/ 160 h 160"/>
                <a:gd name="T26" fmla="*/ 84 w 104"/>
                <a:gd name="T27" fmla="*/ 160 h 160"/>
                <a:gd name="T28" fmla="*/ 104 w 104"/>
                <a:gd name="T29" fmla="*/ 141 h 160"/>
                <a:gd name="T30" fmla="*/ 104 w 104"/>
                <a:gd name="T31" fmla="*/ 21 h 160"/>
                <a:gd name="T32" fmla="*/ 84 w 104"/>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0">
                  <a:moveTo>
                    <a:pt x="84" y="0"/>
                  </a:moveTo>
                  <a:cubicBezTo>
                    <a:pt x="13" y="0"/>
                    <a:pt x="13" y="0"/>
                    <a:pt x="13" y="0"/>
                  </a:cubicBezTo>
                  <a:cubicBezTo>
                    <a:pt x="9" y="0"/>
                    <a:pt x="2" y="1"/>
                    <a:pt x="0" y="6"/>
                  </a:cubicBezTo>
                  <a:cubicBezTo>
                    <a:pt x="0" y="7"/>
                    <a:pt x="0" y="8"/>
                    <a:pt x="1" y="9"/>
                  </a:cubicBezTo>
                  <a:cubicBezTo>
                    <a:pt x="2" y="9"/>
                    <a:pt x="4" y="9"/>
                    <a:pt x="4" y="8"/>
                  </a:cubicBezTo>
                  <a:cubicBezTo>
                    <a:pt x="5" y="6"/>
                    <a:pt x="9" y="4"/>
                    <a:pt x="13" y="4"/>
                  </a:cubicBezTo>
                  <a:cubicBezTo>
                    <a:pt x="84" y="4"/>
                    <a:pt x="84" y="4"/>
                    <a:pt x="84" y="4"/>
                  </a:cubicBezTo>
                  <a:cubicBezTo>
                    <a:pt x="94" y="4"/>
                    <a:pt x="99" y="10"/>
                    <a:pt x="99" y="21"/>
                  </a:cubicBezTo>
                  <a:cubicBezTo>
                    <a:pt x="99" y="141"/>
                    <a:pt x="99" y="141"/>
                    <a:pt x="99" y="141"/>
                  </a:cubicBezTo>
                  <a:cubicBezTo>
                    <a:pt x="99" y="152"/>
                    <a:pt x="95" y="155"/>
                    <a:pt x="84" y="155"/>
                  </a:cubicBezTo>
                  <a:cubicBezTo>
                    <a:pt x="75" y="155"/>
                    <a:pt x="75" y="155"/>
                    <a:pt x="75" y="155"/>
                  </a:cubicBezTo>
                  <a:cubicBezTo>
                    <a:pt x="74" y="155"/>
                    <a:pt x="73" y="156"/>
                    <a:pt x="73" y="158"/>
                  </a:cubicBezTo>
                  <a:cubicBezTo>
                    <a:pt x="73" y="159"/>
                    <a:pt x="74" y="160"/>
                    <a:pt x="75" y="160"/>
                  </a:cubicBezTo>
                  <a:cubicBezTo>
                    <a:pt x="84" y="160"/>
                    <a:pt x="84" y="160"/>
                    <a:pt x="84" y="160"/>
                  </a:cubicBezTo>
                  <a:cubicBezTo>
                    <a:pt x="98" y="160"/>
                    <a:pt x="104" y="154"/>
                    <a:pt x="104" y="141"/>
                  </a:cubicBezTo>
                  <a:cubicBezTo>
                    <a:pt x="104" y="21"/>
                    <a:pt x="104" y="21"/>
                    <a:pt x="104" y="21"/>
                  </a:cubicBezTo>
                  <a:cubicBezTo>
                    <a:pt x="104" y="7"/>
                    <a:pt x="97"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69" name="Freeform 41"/>
            <p:cNvSpPr/>
            <p:nvPr/>
          </p:nvSpPr>
          <p:spPr bwMode="auto">
            <a:xfrm>
              <a:off x="13215938" y="1501775"/>
              <a:ext cx="52388" cy="104775"/>
            </a:xfrm>
            <a:custGeom>
              <a:avLst/>
              <a:gdLst>
                <a:gd name="T0" fmla="*/ 2 w 14"/>
                <a:gd name="T1" fmla="*/ 23 h 28"/>
                <a:gd name="T2" fmla="*/ 0 w 14"/>
                <a:gd name="T3" fmla="*/ 26 h 28"/>
                <a:gd name="T4" fmla="*/ 2 w 14"/>
                <a:gd name="T5" fmla="*/ 28 h 28"/>
                <a:gd name="T6" fmla="*/ 14 w 14"/>
                <a:gd name="T7" fmla="*/ 14 h 28"/>
                <a:gd name="T8" fmla="*/ 3 w 14"/>
                <a:gd name="T9" fmla="*/ 0 h 28"/>
                <a:gd name="T10" fmla="*/ 0 w 14"/>
                <a:gd name="T11" fmla="*/ 2 h 28"/>
                <a:gd name="T12" fmla="*/ 2 w 14"/>
                <a:gd name="T13" fmla="*/ 5 h 28"/>
                <a:gd name="T14" fmla="*/ 9 w 14"/>
                <a:gd name="T15" fmla="*/ 14 h 28"/>
                <a:gd name="T16" fmla="*/ 2 w 14"/>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8">
                  <a:moveTo>
                    <a:pt x="2" y="23"/>
                  </a:moveTo>
                  <a:cubicBezTo>
                    <a:pt x="1" y="23"/>
                    <a:pt x="0" y="24"/>
                    <a:pt x="0" y="26"/>
                  </a:cubicBezTo>
                  <a:cubicBezTo>
                    <a:pt x="0" y="27"/>
                    <a:pt x="1" y="28"/>
                    <a:pt x="2" y="28"/>
                  </a:cubicBezTo>
                  <a:cubicBezTo>
                    <a:pt x="9" y="28"/>
                    <a:pt x="14" y="22"/>
                    <a:pt x="14" y="14"/>
                  </a:cubicBezTo>
                  <a:cubicBezTo>
                    <a:pt x="14" y="7"/>
                    <a:pt x="9" y="1"/>
                    <a:pt x="3" y="0"/>
                  </a:cubicBezTo>
                  <a:cubicBezTo>
                    <a:pt x="1" y="0"/>
                    <a:pt x="0" y="1"/>
                    <a:pt x="0" y="2"/>
                  </a:cubicBezTo>
                  <a:cubicBezTo>
                    <a:pt x="0" y="4"/>
                    <a:pt x="1" y="5"/>
                    <a:pt x="2" y="5"/>
                  </a:cubicBezTo>
                  <a:cubicBezTo>
                    <a:pt x="6" y="5"/>
                    <a:pt x="9" y="10"/>
                    <a:pt x="9" y="14"/>
                  </a:cubicBezTo>
                  <a:cubicBezTo>
                    <a:pt x="9" y="19"/>
                    <a:pt x="6" y="23"/>
                    <a:pt x="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sp>
        <p:nvSpPr>
          <p:cNvPr id="1770" name="Freeform 43"/>
          <p:cNvSpPr>
            <a:spLocks noEditPoints="1"/>
          </p:cNvSpPr>
          <p:nvPr/>
        </p:nvSpPr>
        <p:spPr bwMode="auto">
          <a:xfrm>
            <a:off x="1108580" y="5737998"/>
            <a:ext cx="60636" cy="88371"/>
          </a:xfrm>
          <a:custGeom>
            <a:avLst/>
            <a:gdLst>
              <a:gd name="T0" fmla="*/ 160 w 176"/>
              <a:gd name="T1" fmla="*/ 16 h 144"/>
              <a:gd name="T2" fmla="*/ 72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50 h 144"/>
              <a:gd name="T32" fmla="*/ 168 w 176"/>
              <a:gd name="T33" fmla="*/ 50 h 144"/>
              <a:gd name="T34" fmla="*/ 168 w 176"/>
              <a:gd name="T35" fmla="*/ 128 h 144"/>
              <a:gd name="T36" fmla="*/ 168 w 176"/>
              <a:gd name="T37" fmla="*/ 46 h 144"/>
              <a:gd name="T38" fmla="*/ 8 w 176"/>
              <a:gd name="T39" fmla="*/ 46 h 144"/>
              <a:gd name="T40" fmla="*/ 8 w 176"/>
              <a:gd name="T41" fmla="*/ 16 h 144"/>
              <a:gd name="T42" fmla="*/ 16 w 176"/>
              <a:gd name="T43" fmla="*/ 8 h 144"/>
              <a:gd name="T44" fmla="*/ 52 w 176"/>
              <a:gd name="T45" fmla="*/ 8 h 144"/>
              <a:gd name="T46" fmla="*/ 66 w 176"/>
              <a:gd name="T47" fmla="*/ 22 h 144"/>
              <a:gd name="T48" fmla="*/ 68 w 176"/>
              <a:gd name="T49" fmla="*/ 24 h 144"/>
              <a:gd name="T50" fmla="*/ 160 w 176"/>
              <a:gd name="T51" fmla="*/ 24 h 144"/>
              <a:gd name="T52" fmla="*/ 168 w 176"/>
              <a:gd name="T53" fmla="*/ 32 h 144"/>
              <a:gd name="T54" fmla="*/ 168 w 176"/>
              <a:gd name="T55"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72" y="16"/>
                  <a:pt x="72" y="16"/>
                  <a:pt x="72" y="16"/>
                </a:cubicBezTo>
                <a:cubicBezTo>
                  <a:pt x="56" y="0"/>
                  <a:pt x="56" y="0"/>
                  <a:pt x="56" y="0"/>
                </a:cubicBezTo>
                <a:cubicBezTo>
                  <a:pt x="16" y="0"/>
                  <a:pt x="16" y="0"/>
                  <a:pt x="16" y="0"/>
                </a:cubicBezTo>
                <a:cubicBezTo>
                  <a:pt x="7" y="0"/>
                  <a:pt x="0" y="8"/>
                  <a:pt x="0" y="16"/>
                </a:cubicBezTo>
                <a:cubicBezTo>
                  <a:pt x="0" y="128"/>
                  <a:pt x="0" y="128"/>
                  <a:pt x="0" y="128"/>
                </a:cubicBezTo>
                <a:cubicBezTo>
                  <a:pt x="0" y="137"/>
                  <a:pt x="7" y="144"/>
                  <a:pt x="16" y="144"/>
                </a:cubicBezTo>
                <a:cubicBezTo>
                  <a:pt x="160" y="144"/>
                  <a:pt x="160" y="144"/>
                  <a:pt x="160" y="144"/>
                </a:cubicBezTo>
                <a:cubicBezTo>
                  <a:pt x="168" y="144"/>
                  <a:pt x="176" y="137"/>
                  <a:pt x="176" y="128"/>
                </a:cubicBezTo>
                <a:cubicBezTo>
                  <a:pt x="176" y="32"/>
                  <a:pt x="176" y="32"/>
                  <a:pt x="176" y="32"/>
                </a:cubicBezTo>
                <a:cubicBezTo>
                  <a:pt x="176" y="24"/>
                  <a:pt x="168" y="16"/>
                  <a:pt x="160" y="16"/>
                </a:cubicBezTo>
                <a:close/>
                <a:moveTo>
                  <a:pt x="168" y="128"/>
                </a:moveTo>
                <a:cubicBezTo>
                  <a:pt x="168" y="133"/>
                  <a:pt x="164" y="136"/>
                  <a:pt x="160" y="136"/>
                </a:cubicBezTo>
                <a:cubicBezTo>
                  <a:pt x="16" y="136"/>
                  <a:pt x="16" y="136"/>
                  <a:pt x="16" y="136"/>
                </a:cubicBezTo>
                <a:cubicBezTo>
                  <a:pt x="11" y="136"/>
                  <a:pt x="8" y="133"/>
                  <a:pt x="8" y="128"/>
                </a:cubicBezTo>
                <a:cubicBezTo>
                  <a:pt x="8" y="50"/>
                  <a:pt x="8" y="50"/>
                  <a:pt x="8" y="50"/>
                </a:cubicBezTo>
                <a:cubicBezTo>
                  <a:pt x="168" y="50"/>
                  <a:pt x="168" y="50"/>
                  <a:pt x="168" y="50"/>
                </a:cubicBezTo>
                <a:lnTo>
                  <a:pt x="168" y="128"/>
                </a:lnTo>
                <a:close/>
                <a:moveTo>
                  <a:pt x="168" y="46"/>
                </a:moveTo>
                <a:cubicBezTo>
                  <a:pt x="8" y="46"/>
                  <a:pt x="8" y="46"/>
                  <a:pt x="8" y="46"/>
                </a:cubicBezTo>
                <a:cubicBezTo>
                  <a:pt x="8" y="16"/>
                  <a:pt x="8" y="16"/>
                  <a:pt x="8" y="16"/>
                </a:cubicBezTo>
                <a:cubicBezTo>
                  <a:pt x="8" y="12"/>
                  <a:pt x="11" y="8"/>
                  <a:pt x="16" y="8"/>
                </a:cubicBezTo>
                <a:cubicBezTo>
                  <a:pt x="52" y="8"/>
                  <a:pt x="52" y="8"/>
                  <a:pt x="52" y="8"/>
                </a:cubicBezTo>
                <a:cubicBezTo>
                  <a:pt x="66" y="22"/>
                  <a:pt x="66" y="22"/>
                  <a:pt x="66" y="22"/>
                </a:cubicBezTo>
                <a:cubicBezTo>
                  <a:pt x="68" y="24"/>
                  <a:pt x="68" y="24"/>
                  <a:pt x="68" y="24"/>
                </a:cubicBezTo>
                <a:cubicBezTo>
                  <a:pt x="160" y="24"/>
                  <a:pt x="160" y="24"/>
                  <a:pt x="160" y="24"/>
                </a:cubicBezTo>
                <a:cubicBezTo>
                  <a:pt x="164" y="24"/>
                  <a:pt x="168" y="28"/>
                  <a:pt x="168" y="32"/>
                </a:cubicBezTo>
                <a:lnTo>
                  <a:pt x="168" y="46"/>
                </a:ln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71" name="Freeform 47"/>
          <p:cNvSpPr>
            <a:spLocks noEditPoints="1"/>
          </p:cNvSpPr>
          <p:nvPr/>
        </p:nvSpPr>
        <p:spPr bwMode="auto">
          <a:xfrm>
            <a:off x="1087188" y="6001224"/>
            <a:ext cx="69498" cy="90673"/>
          </a:xfrm>
          <a:custGeom>
            <a:avLst/>
            <a:gdLst>
              <a:gd name="T0" fmla="*/ 133 w 176"/>
              <a:gd name="T1" fmla="*/ 32 h 128"/>
              <a:gd name="T2" fmla="*/ 88 w 176"/>
              <a:gd name="T3" fmla="*/ 0 h 128"/>
              <a:gd name="T4" fmla="*/ 42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49 w 176"/>
              <a:gd name="T23" fmla="*/ 86 h 128"/>
              <a:gd name="T24" fmla="*/ 51 w 176"/>
              <a:gd name="T25" fmla="*/ 84 h 128"/>
              <a:gd name="T26" fmla="*/ 83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8 w 176"/>
              <a:gd name="T61" fmla="*/ 87 h 128"/>
              <a:gd name="T62" fmla="*/ 126 w 176"/>
              <a:gd name="T63" fmla="*/ 81 h 128"/>
              <a:gd name="T64" fmla="*/ 95 w 176"/>
              <a:gd name="T65" fmla="*/ 48 h 128"/>
              <a:gd name="T66" fmla="*/ 88 w 176"/>
              <a:gd name="T67" fmla="*/ 45 h 128"/>
              <a:gd name="T68" fmla="*/ 87 w 176"/>
              <a:gd name="T69" fmla="*/ 45 h 128"/>
              <a:gd name="T70" fmla="*/ 80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3 w 176"/>
              <a:gd name="T87" fmla="*/ 40 h 128"/>
              <a:gd name="T88" fmla="*/ 50 w 176"/>
              <a:gd name="T89" fmla="*/ 35 h 128"/>
              <a:gd name="T90" fmla="*/ 88 w 176"/>
              <a:gd name="T91" fmla="*/ 8 h 128"/>
              <a:gd name="T92" fmla="*/ 125 w 176"/>
              <a:gd name="T93" fmla="*/ 35 h 128"/>
              <a:gd name="T94" fmla="*/ 132 w 176"/>
              <a:gd name="T95" fmla="*/ 40 h 128"/>
              <a:gd name="T96" fmla="*/ 168 w 176"/>
              <a:gd name="T97" fmla="*/ 80 h 128"/>
              <a:gd name="T98" fmla="*/ 128 w 176"/>
              <a:gd name="T9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28">
                <a:moveTo>
                  <a:pt x="133" y="32"/>
                </a:moveTo>
                <a:cubicBezTo>
                  <a:pt x="126" y="14"/>
                  <a:pt x="109" y="0"/>
                  <a:pt x="88" y="0"/>
                </a:cubicBezTo>
                <a:cubicBezTo>
                  <a:pt x="67" y="0"/>
                  <a:pt x="49" y="14"/>
                  <a:pt x="42" y="32"/>
                </a:cubicBezTo>
                <a:cubicBezTo>
                  <a:pt x="18" y="35"/>
                  <a:pt x="0" y="55"/>
                  <a:pt x="0" y="80"/>
                </a:cubicBezTo>
                <a:cubicBezTo>
                  <a:pt x="0" y="107"/>
                  <a:pt x="21" y="128"/>
                  <a:pt x="48" y="128"/>
                </a:cubicBezTo>
                <a:cubicBezTo>
                  <a:pt x="128" y="128"/>
                  <a:pt x="128" y="128"/>
                  <a:pt x="128" y="128"/>
                </a:cubicBezTo>
                <a:cubicBezTo>
                  <a:pt x="154"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0" y="86"/>
                  <a:pt x="50" y="86"/>
                  <a:pt x="49" y="86"/>
                </a:cubicBezTo>
                <a:cubicBezTo>
                  <a:pt x="49" y="86"/>
                  <a:pt x="50" y="85"/>
                  <a:pt x="51" y="84"/>
                </a:cubicBezTo>
                <a:cubicBezTo>
                  <a:pt x="83" y="51"/>
                  <a:pt x="83" y="51"/>
                  <a:pt x="83" y="51"/>
                </a:cubicBezTo>
                <a:cubicBezTo>
                  <a:pt x="84" y="50"/>
                  <a:pt x="86" y="49"/>
                  <a:pt x="88" y="49"/>
                </a:cubicBezTo>
                <a:cubicBezTo>
                  <a:pt x="89" y="49"/>
                  <a:pt x="91" y="50"/>
                  <a:pt x="92" y="51"/>
                </a:cubicBezTo>
                <a:cubicBezTo>
                  <a:pt x="124" y="84"/>
                  <a:pt x="124" y="84"/>
                  <a:pt x="124" y="84"/>
                </a:cubicBezTo>
                <a:cubicBezTo>
                  <a:pt x="125" y="85"/>
                  <a:pt x="125" y="86"/>
                  <a:pt x="125" y="86"/>
                </a:cubicBezTo>
                <a:cubicBezTo>
                  <a:pt x="125" y="86"/>
                  <a:pt x="124"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8" y="87"/>
                </a:cubicBezTo>
                <a:cubicBezTo>
                  <a:pt x="129" y="86"/>
                  <a:pt x="129" y="84"/>
                  <a:pt x="126" y="81"/>
                </a:cubicBezTo>
                <a:cubicBezTo>
                  <a:pt x="95" y="48"/>
                  <a:pt x="95" y="48"/>
                  <a:pt x="95" y="48"/>
                </a:cubicBezTo>
                <a:cubicBezTo>
                  <a:pt x="93" y="47"/>
                  <a:pt x="90" y="45"/>
                  <a:pt x="88" y="45"/>
                </a:cubicBezTo>
                <a:cubicBezTo>
                  <a:pt x="88" y="45"/>
                  <a:pt x="88" y="45"/>
                  <a:pt x="87" y="45"/>
                </a:cubicBezTo>
                <a:cubicBezTo>
                  <a:pt x="85" y="45"/>
                  <a:pt x="82" y="47"/>
                  <a:pt x="80" y="48"/>
                </a:cubicBezTo>
                <a:cubicBezTo>
                  <a:pt x="48" y="81"/>
                  <a:pt x="48" y="81"/>
                  <a:pt x="48" y="81"/>
                </a:cubicBezTo>
                <a:cubicBezTo>
                  <a:pt x="45" y="84"/>
                  <a:pt x="45" y="86"/>
                  <a:pt x="46" y="87"/>
                </a:cubicBezTo>
                <a:cubicBezTo>
                  <a:pt x="46"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3" y="40"/>
                </a:cubicBezTo>
                <a:cubicBezTo>
                  <a:pt x="46" y="40"/>
                  <a:pt x="49" y="38"/>
                  <a:pt x="50" y="35"/>
                </a:cubicBezTo>
                <a:cubicBezTo>
                  <a:pt x="55"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72" name="Freeform 5"/>
          <p:cNvSpPr>
            <a:spLocks noEditPoints="1"/>
          </p:cNvSpPr>
          <p:nvPr/>
        </p:nvSpPr>
        <p:spPr bwMode="auto">
          <a:xfrm>
            <a:off x="4154455" y="1327006"/>
            <a:ext cx="65694" cy="92455"/>
          </a:xfrm>
          <a:custGeom>
            <a:avLst/>
            <a:gdLst>
              <a:gd name="T0" fmla="*/ 133 w 176"/>
              <a:gd name="T1" fmla="*/ 32 h 128"/>
              <a:gd name="T2" fmla="*/ 88 w 176"/>
              <a:gd name="T3" fmla="*/ 0 h 128"/>
              <a:gd name="T4" fmla="*/ 42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86 w 176"/>
              <a:gd name="T17" fmla="*/ 48 h 128"/>
              <a:gd name="T18" fmla="*/ 86 w 176"/>
              <a:gd name="T19" fmla="*/ 50 h 128"/>
              <a:gd name="T20" fmla="*/ 60 w 176"/>
              <a:gd name="T21" fmla="*/ 78 h 128"/>
              <a:gd name="T22" fmla="*/ 58 w 176"/>
              <a:gd name="T23" fmla="*/ 77 h 128"/>
              <a:gd name="T24" fmla="*/ 48 w 176"/>
              <a:gd name="T25" fmla="*/ 38 h 128"/>
              <a:gd name="T26" fmla="*/ 86 w 176"/>
              <a:gd name="T27" fmla="*/ 48 h 128"/>
              <a:gd name="T28" fmla="*/ 128 w 176"/>
              <a:gd name="T29" fmla="*/ 120 h 128"/>
              <a:gd name="T30" fmla="*/ 48 w 176"/>
              <a:gd name="T31" fmla="*/ 120 h 128"/>
              <a:gd name="T32" fmla="*/ 8 w 176"/>
              <a:gd name="T33" fmla="*/ 80 h 128"/>
              <a:gd name="T34" fmla="*/ 43 w 176"/>
              <a:gd name="T35" fmla="*/ 40 h 128"/>
              <a:gd name="T36" fmla="*/ 45 w 176"/>
              <a:gd name="T37" fmla="*/ 40 h 128"/>
              <a:gd name="T38" fmla="*/ 54 w 176"/>
              <a:gd name="T39" fmla="*/ 78 h 128"/>
              <a:gd name="T40" fmla="*/ 52 w 176"/>
              <a:gd name="T41" fmla="*/ 83 h 128"/>
              <a:gd name="T42" fmla="*/ 58 w 176"/>
              <a:gd name="T43" fmla="*/ 89 h 128"/>
              <a:gd name="T44" fmla="*/ 64 w 176"/>
              <a:gd name="T45" fmla="*/ 83 h 128"/>
              <a:gd name="T46" fmla="*/ 63 w 176"/>
              <a:gd name="T47" fmla="*/ 80 h 128"/>
              <a:gd name="T48" fmla="*/ 89 w 176"/>
              <a:gd name="T49" fmla="*/ 53 h 128"/>
              <a:gd name="T50" fmla="*/ 92 w 176"/>
              <a:gd name="T51" fmla="*/ 53 h 128"/>
              <a:gd name="T52" fmla="*/ 98 w 176"/>
              <a:gd name="T53" fmla="*/ 47 h 128"/>
              <a:gd name="T54" fmla="*/ 92 w 176"/>
              <a:gd name="T55" fmla="*/ 41 h 128"/>
              <a:gd name="T56" fmla="*/ 87 w 176"/>
              <a:gd name="T57" fmla="*/ 44 h 128"/>
              <a:gd name="T58" fmla="*/ 50 w 176"/>
              <a:gd name="T59" fmla="*/ 34 h 128"/>
              <a:gd name="T60" fmla="*/ 88 w 176"/>
              <a:gd name="T61" fmla="*/ 8 h 128"/>
              <a:gd name="T62" fmla="*/ 125 w 176"/>
              <a:gd name="T63" fmla="*/ 35 h 128"/>
              <a:gd name="T64" fmla="*/ 132 w 176"/>
              <a:gd name="T65" fmla="*/ 40 h 128"/>
              <a:gd name="T66" fmla="*/ 168 w 176"/>
              <a:gd name="T67" fmla="*/ 80 h 128"/>
              <a:gd name="T68" fmla="*/ 128 w 176"/>
              <a:gd name="T6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33" y="32"/>
                </a:moveTo>
                <a:cubicBezTo>
                  <a:pt x="127" y="14"/>
                  <a:pt x="109" y="0"/>
                  <a:pt x="88" y="0"/>
                </a:cubicBezTo>
                <a:cubicBezTo>
                  <a:pt x="67" y="0"/>
                  <a:pt x="49" y="14"/>
                  <a:pt x="42" y="32"/>
                </a:cubicBezTo>
                <a:cubicBezTo>
                  <a:pt x="18" y="35"/>
                  <a:pt x="0" y="55"/>
                  <a:pt x="0" y="80"/>
                </a:cubicBezTo>
                <a:cubicBezTo>
                  <a:pt x="0" y="107"/>
                  <a:pt x="21" y="128"/>
                  <a:pt x="48" y="128"/>
                </a:cubicBezTo>
                <a:cubicBezTo>
                  <a:pt x="128" y="128"/>
                  <a:pt x="128" y="128"/>
                  <a:pt x="128" y="128"/>
                </a:cubicBezTo>
                <a:cubicBezTo>
                  <a:pt x="154" y="128"/>
                  <a:pt x="176" y="107"/>
                  <a:pt x="176" y="80"/>
                </a:cubicBezTo>
                <a:cubicBezTo>
                  <a:pt x="176" y="55"/>
                  <a:pt x="157" y="35"/>
                  <a:pt x="133" y="32"/>
                </a:cubicBezTo>
                <a:close/>
                <a:moveTo>
                  <a:pt x="86" y="48"/>
                </a:moveTo>
                <a:cubicBezTo>
                  <a:pt x="86" y="48"/>
                  <a:pt x="86" y="49"/>
                  <a:pt x="86" y="50"/>
                </a:cubicBezTo>
                <a:cubicBezTo>
                  <a:pt x="60" y="78"/>
                  <a:pt x="60" y="78"/>
                  <a:pt x="60" y="78"/>
                </a:cubicBezTo>
                <a:cubicBezTo>
                  <a:pt x="60" y="77"/>
                  <a:pt x="59" y="77"/>
                  <a:pt x="58" y="77"/>
                </a:cubicBezTo>
                <a:cubicBezTo>
                  <a:pt x="48" y="38"/>
                  <a:pt x="48" y="38"/>
                  <a:pt x="48" y="38"/>
                </a:cubicBezTo>
                <a:lnTo>
                  <a:pt x="86" y="48"/>
                </a:lnTo>
                <a:close/>
                <a:moveTo>
                  <a:pt x="128" y="120"/>
                </a:moveTo>
                <a:cubicBezTo>
                  <a:pt x="48" y="120"/>
                  <a:pt x="48" y="120"/>
                  <a:pt x="48" y="120"/>
                </a:cubicBezTo>
                <a:cubicBezTo>
                  <a:pt x="26" y="120"/>
                  <a:pt x="8" y="102"/>
                  <a:pt x="8" y="80"/>
                </a:cubicBezTo>
                <a:cubicBezTo>
                  <a:pt x="8" y="60"/>
                  <a:pt x="23" y="43"/>
                  <a:pt x="43" y="40"/>
                </a:cubicBezTo>
                <a:cubicBezTo>
                  <a:pt x="44" y="40"/>
                  <a:pt x="44" y="40"/>
                  <a:pt x="45" y="40"/>
                </a:cubicBezTo>
                <a:cubicBezTo>
                  <a:pt x="54" y="78"/>
                  <a:pt x="54" y="78"/>
                  <a:pt x="54" y="78"/>
                </a:cubicBezTo>
                <a:cubicBezTo>
                  <a:pt x="53" y="79"/>
                  <a:pt x="52" y="81"/>
                  <a:pt x="52" y="83"/>
                </a:cubicBezTo>
                <a:cubicBezTo>
                  <a:pt x="52" y="86"/>
                  <a:pt x="54" y="89"/>
                  <a:pt x="58" y="89"/>
                </a:cubicBezTo>
                <a:cubicBezTo>
                  <a:pt x="61" y="89"/>
                  <a:pt x="64" y="86"/>
                  <a:pt x="64" y="83"/>
                </a:cubicBezTo>
                <a:cubicBezTo>
                  <a:pt x="64" y="82"/>
                  <a:pt x="63" y="81"/>
                  <a:pt x="63" y="80"/>
                </a:cubicBezTo>
                <a:cubicBezTo>
                  <a:pt x="89" y="53"/>
                  <a:pt x="89" y="53"/>
                  <a:pt x="89" y="53"/>
                </a:cubicBezTo>
                <a:cubicBezTo>
                  <a:pt x="90" y="53"/>
                  <a:pt x="91" y="53"/>
                  <a:pt x="92" y="53"/>
                </a:cubicBezTo>
                <a:cubicBezTo>
                  <a:pt x="95" y="53"/>
                  <a:pt x="98" y="50"/>
                  <a:pt x="98" y="47"/>
                </a:cubicBezTo>
                <a:cubicBezTo>
                  <a:pt x="98" y="44"/>
                  <a:pt x="95" y="41"/>
                  <a:pt x="92" y="41"/>
                </a:cubicBezTo>
                <a:cubicBezTo>
                  <a:pt x="90" y="41"/>
                  <a:pt x="88" y="42"/>
                  <a:pt x="87" y="44"/>
                </a:cubicBezTo>
                <a:cubicBezTo>
                  <a:pt x="50" y="34"/>
                  <a:pt x="50" y="34"/>
                  <a:pt x="50" y="34"/>
                </a:cubicBezTo>
                <a:cubicBezTo>
                  <a:pt x="56"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73" name="Freeform 6"/>
          <p:cNvSpPr>
            <a:spLocks noEditPoints="1"/>
          </p:cNvSpPr>
          <p:nvPr/>
        </p:nvSpPr>
        <p:spPr bwMode="auto">
          <a:xfrm>
            <a:off x="4148981" y="1585908"/>
            <a:ext cx="61857" cy="92347"/>
          </a:xfrm>
          <a:custGeom>
            <a:avLst/>
            <a:gdLst>
              <a:gd name="T0" fmla="*/ 164 w 176"/>
              <a:gd name="T1" fmla="*/ 113 h 176"/>
              <a:gd name="T2" fmla="*/ 161 w 176"/>
              <a:gd name="T3" fmla="*/ 114 h 176"/>
              <a:gd name="T4" fmla="*/ 98 w 176"/>
              <a:gd name="T5" fmla="*/ 23 h 176"/>
              <a:gd name="T6" fmla="*/ 102 w 176"/>
              <a:gd name="T7" fmla="*/ 14 h 176"/>
              <a:gd name="T8" fmla="*/ 88 w 176"/>
              <a:gd name="T9" fmla="*/ 0 h 176"/>
              <a:gd name="T10" fmla="*/ 73 w 176"/>
              <a:gd name="T11" fmla="*/ 14 h 176"/>
              <a:gd name="T12" fmla="*/ 77 w 176"/>
              <a:gd name="T13" fmla="*/ 23 h 176"/>
              <a:gd name="T14" fmla="*/ 15 w 176"/>
              <a:gd name="T15" fmla="*/ 114 h 176"/>
              <a:gd name="T16" fmla="*/ 12 w 176"/>
              <a:gd name="T17" fmla="*/ 113 h 176"/>
              <a:gd name="T18" fmla="*/ 0 w 176"/>
              <a:gd name="T19" fmla="*/ 125 h 176"/>
              <a:gd name="T20" fmla="*/ 12 w 176"/>
              <a:gd name="T21" fmla="*/ 136 h 176"/>
              <a:gd name="T22" fmla="*/ 16 w 176"/>
              <a:gd name="T23" fmla="*/ 135 h 176"/>
              <a:gd name="T24" fmla="*/ 74 w 176"/>
              <a:gd name="T25" fmla="*/ 163 h 176"/>
              <a:gd name="T26" fmla="*/ 88 w 176"/>
              <a:gd name="T27" fmla="*/ 176 h 176"/>
              <a:gd name="T28" fmla="*/ 102 w 176"/>
              <a:gd name="T29" fmla="*/ 163 h 176"/>
              <a:gd name="T30" fmla="*/ 159 w 176"/>
              <a:gd name="T31" fmla="*/ 136 h 176"/>
              <a:gd name="T32" fmla="*/ 164 w 176"/>
              <a:gd name="T33" fmla="*/ 136 h 176"/>
              <a:gd name="T34" fmla="*/ 176 w 176"/>
              <a:gd name="T35" fmla="*/ 125 h 176"/>
              <a:gd name="T36" fmla="*/ 164 w 176"/>
              <a:gd name="T37" fmla="*/ 113 h 176"/>
              <a:gd name="T38" fmla="*/ 152 w 176"/>
              <a:gd name="T39" fmla="*/ 125 h 176"/>
              <a:gd name="T40" fmla="*/ 153 w 176"/>
              <a:gd name="T41" fmla="*/ 128 h 176"/>
              <a:gd name="T42" fmla="*/ 99 w 176"/>
              <a:gd name="T43" fmla="*/ 154 h 176"/>
              <a:gd name="T44" fmla="*/ 92 w 176"/>
              <a:gd name="T45" fmla="*/ 149 h 176"/>
              <a:gd name="T46" fmla="*/ 92 w 176"/>
              <a:gd name="T47" fmla="*/ 27 h 176"/>
              <a:gd name="T48" fmla="*/ 95 w 176"/>
              <a:gd name="T49" fmla="*/ 26 h 176"/>
              <a:gd name="T50" fmla="*/ 156 w 176"/>
              <a:gd name="T51" fmla="*/ 116 h 176"/>
              <a:gd name="T52" fmla="*/ 152 w 176"/>
              <a:gd name="T53" fmla="*/ 125 h 176"/>
              <a:gd name="T54" fmla="*/ 81 w 176"/>
              <a:gd name="T55" fmla="*/ 26 h 176"/>
              <a:gd name="T56" fmla="*/ 83 w 176"/>
              <a:gd name="T57" fmla="*/ 27 h 176"/>
              <a:gd name="T58" fmla="*/ 83 w 176"/>
              <a:gd name="T59" fmla="*/ 149 h 176"/>
              <a:gd name="T60" fmla="*/ 76 w 176"/>
              <a:gd name="T61" fmla="*/ 154 h 176"/>
              <a:gd name="T62" fmla="*/ 23 w 176"/>
              <a:gd name="T63" fmla="*/ 128 h 176"/>
              <a:gd name="T64" fmla="*/ 24 w 176"/>
              <a:gd name="T65" fmla="*/ 125 h 176"/>
              <a:gd name="T66" fmla="*/ 19 w 176"/>
              <a:gd name="T67" fmla="*/ 116 h 176"/>
              <a:gd name="T68" fmla="*/ 81 w 176"/>
              <a:gd name="T69" fmla="*/ 26 h 176"/>
              <a:gd name="T70" fmla="*/ 4 w 176"/>
              <a:gd name="T71" fmla="*/ 125 h 176"/>
              <a:gd name="T72" fmla="*/ 12 w 176"/>
              <a:gd name="T73" fmla="*/ 118 h 176"/>
              <a:gd name="T74" fmla="*/ 19 w 176"/>
              <a:gd name="T75" fmla="*/ 125 h 176"/>
              <a:gd name="T76" fmla="*/ 12 w 176"/>
              <a:gd name="T77" fmla="*/ 132 h 176"/>
              <a:gd name="T78" fmla="*/ 4 w 176"/>
              <a:gd name="T79" fmla="*/ 125 h 176"/>
              <a:gd name="T80" fmla="*/ 88 w 176"/>
              <a:gd name="T81" fmla="*/ 171 h 176"/>
              <a:gd name="T82" fmla="*/ 78 w 176"/>
              <a:gd name="T83" fmla="*/ 162 h 176"/>
              <a:gd name="T84" fmla="*/ 88 w 176"/>
              <a:gd name="T85" fmla="*/ 153 h 176"/>
              <a:gd name="T86" fmla="*/ 97 w 176"/>
              <a:gd name="T87" fmla="*/ 162 h 176"/>
              <a:gd name="T88" fmla="*/ 88 w 176"/>
              <a:gd name="T89" fmla="*/ 171 h 176"/>
              <a:gd name="T90" fmla="*/ 164 w 176"/>
              <a:gd name="T91" fmla="*/ 132 h 176"/>
              <a:gd name="T92" fmla="*/ 157 w 176"/>
              <a:gd name="T93" fmla="*/ 125 h 176"/>
              <a:gd name="T94" fmla="*/ 164 w 176"/>
              <a:gd name="T95" fmla="*/ 118 h 176"/>
              <a:gd name="T96" fmla="*/ 171 w 176"/>
              <a:gd name="T97" fmla="*/ 125 h 176"/>
              <a:gd name="T98" fmla="*/ 164 w 176"/>
              <a:gd name="T9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64" y="113"/>
                </a:moveTo>
                <a:cubicBezTo>
                  <a:pt x="163" y="113"/>
                  <a:pt x="162" y="113"/>
                  <a:pt x="161" y="114"/>
                </a:cubicBezTo>
                <a:cubicBezTo>
                  <a:pt x="98" y="23"/>
                  <a:pt x="98" y="23"/>
                  <a:pt x="98" y="23"/>
                </a:cubicBezTo>
                <a:cubicBezTo>
                  <a:pt x="101" y="20"/>
                  <a:pt x="102" y="17"/>
                  <a:pt x="102" y="14"/>
                </a:cubicBezTo>
                <a:cubicBezTo>
                  <a:pt x="102" y="6"/>
                  <a:pt x="96" y="0"/>
                  <a:pt x="88" y="0"/>
                </a:cubicBezTo>
                <a:cubicBezTo>
                  <a:pt x="80" y="0"/>
                  <a:pt x="73" y="6"/>
                  <a:pt x="73" y="14"/>
                </a:cubicBezTo>
                <a:cubicBezTo>
                  <a:pt x="73" y="17"/>
                  <a:pt x="75" y="21"/>
                  <a:pt x="77" y="23"/>
                </a:cubicBezTo>
                <a:cubicBezTo>
                  <a:pt x="15" y="114"/>
                  <a:pt x="15" y="114"/>
                  <a:pt x="15" y="114"/>
                </a:cubicBezTo>
                <a:cubicBezTo>
                  <a:pt x="14" y="114"/>
                  <a:pt x="13" y="113"/>
                  <a:pt x="12" y="113"/>
                </a:cubicBezTo>
                <a:cubicBezTo>
                  <a:pt x="5" y="113"/>
                  <a:pt x="0" y="118"/>
                  <a:pt x="0" y="125"/>
                </a:cubicBezTo>
                <a:cubicBezTo>
                  <a:pt x="0" y="131"/>
                  <a:pt x="5" y="136"/>
                  <a:pt x="12" y="136"/>
                </a:cubicBezTo>
                <a:cubicBezTo>
                  <a:pt x="13" y="136"/>
                  <a:pt x="15" y="136"/>
                  <a:pt x="16" y="135"/>
                </a:cubicBezTo>
                <a:cubicBezTo>
                  <a:pt x="74" y="163"/>
                  <a:pt x="74" y="163"/>
                  <a:pt x="74" y="163"/>
                </a:cubicBezTo>
                <a:cubicBezTo>
                  <a:pt x="74" y="170"/>
                  <a:pt x="80" y="176"/>
                  <a:pt x="88" y="176"/>
                </a:cubicBezTo>
                <a:cubicBezTo>
                  <a:pt x="95" y="176"/>
                  <a:pt x="102" y="170"/>
                  <a:pt x="102" y="163"/>
                </a:cubicBezTo>
                <a:cubicBezTo>
                  <a:pt x="159" y="136"/>
                  <a:pt x="159" y="136"/>
                  <a:pt x="159" y="136"/>
                </a:cubicBezTo>
                <a:cubicBezTo>
                  <a:pt x="161" y="136"/>
                  <a:pt x="162" y="136"/>
                  <a:pt x="164" y="136"/>
                </a:cubicBezTo>
                <a:cubicBezTo>
                  <a:pt x="170" y="136"/>
                  <a:pt x="176" y="131"/>
                  <a:pt x="176" y="125"/>
                </a:cubicBezTo>
                <a:cubicBezTo>
                  <a:pt x="176" y="118"/>
                  <a:pt x="170" y="113"/>
                  <a:pt x="164" y="113"/>
                </a:cubicBezTo>
                <a:close/>
                <a:moveTo>
                  <a:pt x="152" y="125"/>
                </a:moveTo>
                <a:cubicBezTo>
                  <a:pt x="152" y="126"/>
                  <a:pt x="152" y="127"/>
                  <a:pt x="153" y="128"/>
                </a:cubicBezTo>
                <a:cubicBezTo>
                  <a:pt x="99" y="154"/>
                  <a:pt x="99" y="154"/>
                  <a:pt x="99" y="154"/>
                </a:cubicBezTo>
                <a:cubicBezTo>
                  <a:pt x="97" y="151"/>
                  <a:pt x="95" y="150"/>
                  <a:pt x="92" y="149"/>
                </a:cubicBezTo>
                <a:cubicBezTo>
                  <a:pt x="92" y="27"/>
                  <a:pt x="92" y="27"/>
                  <a:pt x="92" y="27"/>
                </a:cubicBezTo>
                <a:cubicBezTo>
                  <a:pt x="93" y="26"/>
                  <a:pt x="94" y="26"/>
                  <a:pt x="95" y="26"/>
                </a:cubicBezTo>
                <a:cubicBezTo>
                  <a:pt x="156" y="116"/>
                  <a:pt x="156" y="116"/>
                  <a:pt x="156" y="116"/>
                </a:cubicBezTo>
                <a:cubicBezTo>
                  <a:pt x="154" y="118"/>
                  <a:pt x="152" y="121"/>
                  <a:pt x="152" y="125"/>
                </a:cubicBezTo>
                <a:close/>
                <a:moveTo>
                  <a:pt x="81" y="26"/>
                </a:moveTo>
                <a:cubicBezTo>
                  <a:pt x="82" y="26"/>
                  <a:pt x="82" y="27"/>
                  <a:pt x="83" y="27"/>
                </a:cubicBezTo>
                <a:cubicBezTo>
                  <a:pt x="83" y="149"/>
                  <a:pt x="83" y="149"/>
                  <a:pt x="83" y="149"/>
                </a:cubicBezTo>
                <a:cubicBezTo>
                  <a:pt x="80" y="150"/>
                  <a:pt x="78" y="151"/>
                  <a:pt x="76" y="154"/>
                </a:cubicBezTo>
                <a:cubicBezTo>
                  <a:pt x="23" y="128"/>
                  <a:pt x="23" y="128"/>
                  <a:pt x="23" y="128"/>
                </a:cubicBezTo>
                <a:cubicBezTo>
                  <a:pt x="23" y="127"/>
                  <a:pt x="24" y="126"/>
                  <a:pt x="24" y="125"/>
                </a:cubicBezTo>
                <a:cubicBezTo>
                  <a:pt x="24" y="121"/>
                  <a:pt x="22" y="118"/>
                  <a:pt x="19" y="116"/>
                </a:cubicBezTo>
                <a:lnTo>
                  <a:pt x="81" y="26"/>
                </a:lnTo>
                <a:close/>
                <a:moveTo>
                  <a:pt x="4" y="125"/>
                </a:moveTo>
                <a:cubicBezTo>
                  <a:pt x="4" y="121"/>
                  <a:pt x="8" y="118"/>
                  <a:pt x="12" y="118"/>
                </a:cubicBezTo>
                <a:cubicBezTo>
                  <a:pt x="16" y="118"/>
                  <a:pt x="19" y="121"/>
                  <a:pt x="19" y="125"/>
                </a:cubicBezTo>
                <a:cubicBezTo>
                  <a:pt x="19" y="129"/>
                  <a:pt x="16" y="132"/>
                  <a:pt x="12" y="132"/>
                </a:cubicBezTo>
                <a:cubicBezTo>
                  <a:pt x="8" y="132"/>
                  <a:pt x="4" y="129"/>
                  <a:pt x="4" y="125"/>
                </a:cubicBezTo>
                <a:close/>
                <a:moveTo>
                  <a:pt x="88" y="171"/>
                </a:moveTo>
                <a:cubicBezTo>
                  <a:pt x="82" y="171"/>
                  <a:pt x="78" y="167"/>
                  <a:pt x="78" y="162"/>
                </a:cubicBezTo>
                <a:cubicBezTo>
                  <a:pt x="78" y="157"/>
                  <a:pt x="82" y="153"/>
                  <a:pt x="88" y="153"/>
                </a:cubicBezTo>
                <a:cubicBezTo>
                  <a:pt x="93" y="153"/>
                  <a:pt x="97" y="157"/>
                  <a:pt x="97" y="162"/>
                </a:cubicBezTo>
                <a:cubicBezTo>
                  <a:pt x="97" y="167"/>
                  <a:pt x="93" y="171"/>
                  <a:pt x="88" y="171"/>
                </a:cubicBezTo>
                <a:close/>
                <a:moveTo>
                  <a:pt x="164" y="132"/>
                </a:moveTo>
                <a:cubicBezTo>
                  <a:pt x="160" y="132"/>
                  <a:pt x="157" y="129"/>
                  <a:pt x="157" y="125"/>
                </a:cubicBezTo>
                <a:cubicBezTo>
                  <a:pt x="157" y="121"/>
                  <a:pt x="160" y="118"/>
                  <a:pt x="164" y="118"/>
                </a:cubicBezTo>
                <a:cubicBezTo>
                  <a:pt x="168" y="118"/>
                  <a:pt x="171" y="121"/>
                  <a:pt x="171" y="125"/>
                </a:cubicBezTo>
                <a:cubicBezTo>
                  <a:pt x="171" y="129"/>
                  <a:pt x="168" y="132"/>
                  <a:pt x="164" y="132"/>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74" name="Freeform 12"/>
          <p:cNvSpPr>
            <a:spLocks noEditPoints="1"/>
          </p:cNvSpPr>
          <p:nvPr/>
        </p:nvSpPr>
        <p:spPr bwMode="auto">
          <a:xfrm>
            <a:off x="4148831" y="1840661"/>
            <a:ext cx="69492" cy="110893"/>
          </a:xfrm>
          <a:custGeom>
            <a:avLst/>
            <a:gdLst>
              <a:gd name="T0" fmla="*/ 88 w 176"/>
              <a:gd name="T1" fmla="*/ 88 h 176"/>
              <a:gd name="T2" fmla="*/ 114 w 176"/>
              <a:gd name="T3" fmla="*/ 88 h 176"/>
              <a:gd name="T4" fmla="*/ 132 w 176"/>
              <a:gd name="T5" fmla="*/ 70 h 176"/>
              <a:gd name="T6" fmla="*/ 132 w 176"/>
              <a:gd name="T7" fmla="*/ 70 h 176"/>
              <a:gd name="T8" fmla="*/ 114 w 176"/>
              <a:gd name="T9" fmla="*/ 52 h 176"/>
              <a:gd name="T10" fmla="*/ 84 w 176"/>
              <a:gd name="T11" fmla="*/ 52 h 176"/>
              <a:gd name="T12" fmla="*/ 84 w 176"/>
              <a:gd name="T13" fmla="*/ 116 h 176"/>
              <a:gd name="T14" fmla="*/ 88 w 176"/>
              <a:gd name="T15" fmla="*/ 116 h 176"/>
              <a:gd name="T16" fmla="*/ 88 w 176"/>
              <a:gd name="T17" fmla="*/ 88 h 176"/>
              <a:gd name="T18" fmla="*/ 88 w 176"/>
              <a:gd name="T19" fmla="*/ 56 h 176"/>
              <a:gd name="T20" fmla="*/ 114 w 176"/>
              <a:gd name="T21" fmla="*/ 56 h 176"/>
              <a:gd name="T22" fmla="*/ 128 w 176"/>
              <a:gd name="T23" fmla="*/ 70 h 176"/>
              <a:gd name="T24" fmla="*/ 114 w 176"/>
              <a:gd name="T25" fmla="*/ 84 h 176"/>
              <a:gd name="T26" fmla="*/ 88 w 176"/>
              <a:gd name="T27" fmla="*/ 84 h 176"/>
              <a:gd name="T28" fmla="*/ 88 w 176"/>
              <a:gd name="T29" fmla="*/ 56 h 176"/>
              <a:gd name="T30" fmla="*/ 88 w 176"/>
              <a:gd name="T31" fmla="*/ 0 h 176"/>
              <a:gd name="T32" fmla="*/ 0 w 176"/>
              <a:gd name="T33" fmla="*/ 88 h 176"/>
              <a:gd name="T34" fmla="*/ 88 w 176"/>
              <a:gd name="T35" fmla="*/ 176 h 176"/>
              <a:gd name="T36" fmla="*/ 176 w 176"/>
              <a:gd name="T37" fmla="*/ 88 h 176"/>
              <a:gd name="T38" fmla="*/ 88 w 176"/>
              <a:gd name="T39" fmla="*/ 0 h 176"/>
              <a:gd name="T40" fmla="*/ 88 w 176"/>
              <a:gd name="T41" fmla="*/ 168 h 176"/>
              <a:gd name="T42" fmla="*/ 8 w 176"/>
              <a:gd name="T43" fmla="*/ 88 h 176"/>
              <a:gd name="T44" fmla="*/ 88 w 176"/>
              <a:gd name="T45" fmla="*/ 8 h 176"/>
              <a:gd name="T46" fmla="*/ 168 w 176"/>
              <a:gd name="T47" fmla="*/ 88 h 176"/>
              <a:gd name="T48" fmla="*/ 88 w 176"/>
              <a:gd name="T49" fmla="*/ 168 h 176"/>
              <a:gd name="T50" fmla="*/ 64 w 176"/>
              <a:gd name="T51" fmla="*/ 52 h 176"/>
              <a:gd name="T52" fmla="*/ 60 w 176"/>
              <a:gd name="T53" fmla="*/ 52 h 176"/>
              <a:gd name="T54" fmla="*/ 60 w 176"/>
              <a:gd name="T55" fmla="*/ 116 h 176"/>
              <a:gd name="T56" fmla="*/ 64 w 176"/>
              <a:gd name="T57" fmla="*/ 116 h 176"/>
              <a:gd name="T58" fmla="*/ 64 w 176"/>
              <a:gd name="T59" fmla="*/ 52 h 176"/>
              <a:gd name="T60" fmla="*/ 88 w 176"/>
              <a:gd name="T61" fmla="*/ 148 h 176"/>
              <a:gd name="T62" fmla="*/ 46 w 176"/>
              <a:gd name="T63" fmla="*/ 131 h 176"/>
              <a:gd name="T64" fmla="*/ 43 w 176"/>
              <a:gd name="T65" fmla="*/ 133 h 176"/>
              <a:gd name="T66" fmla="*/ 88 w 176"/>
              <a:gd name="T67" fmla="*/ 152 h 176"/>
              <a:gd name="T68" fmla="*/ 134 w 176"/>
              <a:gd name="T69" fmla="*/ 133 h 176"/>
              <a:gd name="T70" fmla="*/ 131 w 176"/>
              <a:gd name="T71" fmla="*/ 131 h 176"/>
              <a:gd name="T72" fmla="*/ 88 w 176"/>
              <a:gd name="T73"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88" y="88"/>
                </a:moveTo>
                <a:cubicBezTo>
                  <a:pt x="114" y="88"/>
                  <a:pt x="114" y="88"/>
                  <a:pt x="114" y="88"/>
                </a:cubicBezTo>
                <a:cubicBezTo>
                  <a:pt x="124" y="88"/>
                  <a:pt x="132" y="80"/>
                  <a:pt x="132" y="70"/>
                </a:cubicBezTo>
                <a:cubicBezTo>
                  <a:pt x="132" y="70"/>
                  <a:pt x="132" y="70"/>
                  <a:pt x="132" y="70"/>
                </a:cubicBezTo>
                <a:cubicBezTo>
                  <a:pt x="132" y="60"/>
                  <a:pt x="124" y="52"/>
                  <a:pt x="114" y="52"/>
                </a:cubicBezTo>
                <a:cubicBezTo>
                  <a:pt x="84" y="52"/>
                  <a:pt x="84" y="52"/>
                  <a:pt x="84" y="52"/>
                </a:cubicBezTo>
                <a:cubicBezTo>
                  <a:pt x="84" y="116"/>
                  <a:pt x="84" y="116"/>
                  <a:pt x="84" y="116"/>
                </a:cubicBezTo>
                <a:cubicBezTo>
                  <a:pt x="88" y="116"/>
                  <a:pt x="88" y="116"/>
                  <a:pt x="88" y="116"/>
                </a:cubicBezTo>
                <a:lnTo>
                  <a:pt x="88" y="88"/>
                </a:lnTo>
                <a:close/>
                <a:moveTo>
                  <a:pt x="88" y="56"/>
                </a:moveTo>
                <a:cubicBezTo>
                  <a:pt x="114" y="56"/>
                  <a:pt x="114" y="56"/>
                  <a:pt x="114" y="56"/>
                </a:cubicBezTo>
                <a:cubicBezTo>
                  <a:pt x="122" y="56"/>
                  <a:pt x="128" y="62"/>
                  <a:pt x="128" y="70"/>
                </a:cubicBezTo>
                <a:cubicBezTo>
                  <a:pt x="128" y="78"/>
                  <a:pt x="122" y="84"/>
                  <a:pt x="114" y="84"/>
                </a:cubicBezTo>
                <a:cubicBezTo>
                  <a:pt x="88" y="84"/>
                  <a:pt x="88" y="84"/>
                  <a:pt x="88" y="84"/>
                </a:cubicBezTo>
                <a:lnTo>
                  <a:pt x="88" y="56"/>
                </a:lnTo>
                <a:close/>
                <a:moveTo>
                  <a:pt x="88" y="0"/>
                </a:moveTo>
                <a:cubicBezTo>
                  <a:pt x="40" y="0"/>
                  <a:pt x="0" y="39"/>
                  <a:pt x="0" y="88"/>
                </a:cubicBezTo>
                <a:cubicBezTo>
                  <a:pt x="0" y="137"/>
                  <a:pt x="40" y="176"/>
                  <a:pt x="88" y="176"/>
                </a:cubicBezTo>
                <a:cubicBezTo>
                  <a:pt x="137" y="176"/>
                  <a:pt x="176" y="137"/>
                  <a:pt x="176" y="88"/>
                </a:cubicBezTo>
                <a:cubicBezTo>
                  <a:pt x="176" y="39"/>
                  <a:pt x="137" y="0"/>
                  <a:pt x="88" y="0"/>
                </a:cubicBezTo>
                <a:close/>
                <a:moveTo>
                  <a:pt x="88" y="168"/>
                </a:moveTo>
                <a:cubicBezTo>
                  <a:pt x="44" y="168"/>
                  <a:pt x="8" y="132"/>
                  <a:pt x="8" y="88"/>
                </a:cubicBezTo>
                <a:cubicBezTo>
                  <a:pt x="8" y="44"/>
                  <a:pt x="44" y="8"/>
                  <a:pt x="88" y="8"/>
                </a:cubicBezTo>
                <a:cubicBezTo>
                  <a:pt x="133" y="8"/>
                  <a:pt x="168" y="44"/>
                  <a:pt x="168" y="88"/>
                </a:cubicBezTo>
                <a:cubicBezTo>
                  <a:pt x="168" y="132"/>
                  <a:pt x="133" y="168"/>
                  <a:pt x="88" y="168"/>
                </a:cubicBezTo>
                <a:close/>
                <a:moveTo>
                  <a:pt x="64" y="52"/>
                </a:moveTo>
                <a:cubicBezTo>
                  <a:pt x="60" y="52"/>
                  <a:pt x="60" y="52"/>
                  <a:pt x="60" y="52"/>
                </a:cubicBezTo>
                <a:cubicBezTo>
                  <a:pt x="60" y="116"/>
                  <a:pt x="60" y="116"/>
                  <a:pt x="60" y="116"/>
                </a:cubicBezTo>
                <a:cubicBezTo>
                  <a:pt x="64" y="116"/>
                  <a:pt x="64" y="116"/>
                  <a:pt x="64" y="116"/>
                </a:cubicBezTo>
                <a:lnTo>
                  <a:pt x="64" y="52"/>
                </a:lnTo>
                <a:close/>
                <a:moveTo>
                  <a:pt x="88" y="148"/>
                </a:moveTo>
                <a:cubicBezTo>
                  <a:pt x="72" y="148"/>
                  <a:pt x="57" y="142"/>
                  <a:pt x="46" y="131"/>
                </a:cubicBezTo>
                <a:cubicBezTo>
                  <a:pt x="43" y="133"/>
                  <a:pt x="43" y="133"/>
                  <a:pt x="43" y="133"/>
                </a:cubicBezTo>
                <a:cubicBezTo>
                  <a:pt x="55" y="145"/>
                  <a:pt x="71" y="152"/>
                  <a:pt x="88" y="152"/>
                </a:cubicBezTo>
                <a:cubicBezTo>
                  <a:pt x="106" y="152"/>
                  <a:pt x="122" y="145"/>
                  <a:pt x="134" y="133"/>
                </a:cubicBezTo>
                <a:cubicBezTo>
                  <a:pt x="131" y="131"/>
                  <a:pt x="131" y="131"/>
                  <a:pt x="131" y="131"/>
                </a:cubicBezTo>
                <a:cubicBezTo>
                  <a:pt x="120" y="142"/>
                  <a:pt x="105" y="148"/>
                  <a:pt x="88" y="148"/>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pic>
        <p:nvPicPr>
          <p:cNvPr id="1775" name="Picture 2" descr="C:\Users\s00387593\AppData\Roaming\eSpace_Desktop\UserData\s00387593\imagefiles\C559123F-D355-40A0-8C24-6E57D3A42028.bm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46941" y="2098141"/>
            <a:ext cx="66158" cy="112665"/>
          </a:xfrm>
          <a:prstGeom prst="rect">
            <a:avLst/>
          </a:prstGeom>
          <a:noFill/>
          <a:extLst>
            <a:ext uri="{909E8E84-426E-40DD-AFC4-6F175D3DCCD1}">
              <a14:hiddenFill xmlns:a14="http://schemas.microsoft.com/office/drawing/2010/main">
                <a:solidFill>
                  <a:srgbClr val="FFFFFF"/>
                </a:solidFill>
              </a14:hiddenFill>
            </a:ext>
          </a:extLst>
        </p:spPr>
      </p:pic>
      <p:grpSp>
        <p:nvGrpSpPr>
          <p:cNvPr id="1776" name="组合 29"/>
          <p:cNvGrpSpPr/>
          <p:nvPr/>
        </p:nvGrpSpPr>
        <p:grpSpPr>
          <a:xfrm>
            <a:off x="4158058" y="2380890"/>
            <a:ext cx="51038" cy="81816"/>
            <a:chOff x="5265738" y="2193925"/>
            <a:chExt cx="639763" cy="630238"/>
          </a:xfrm>
          <a:solidFill>
            <a:schemeClr val="tx1">
              <a:lumMod val="75000"/>
              <a:lumOff val="25000"/>
            </a:schemeClr>
          </a:solidFill>
        </p:grpSpPr>
        <p:sp>
          <p:nvSpPr>
            <p:cNvPr id="1777" name="Freeform 13"/>
            <p:cNvSpPr/>
            <p:nvPr/>
          </p:nvSpPr>
          <p:spPr bwMode="auto">
            <a:xfrm>
              <a:off x="5661026" y="2562225"/>
              <a:ext cx="57150" cy="149225"/>
            </a:xfrm>
            <a:custGeom>
              <a:avLst/>
              <a:gdLst>
                <a:gd name="T0" fmla="*/ 11 w 15"/>
                <a:gd name="T1" fmla="*/ 24 h 40"/>
                <a:gd name="T2" fmla="*/ 4 w 15"/>
                <a:gd name="T3" fmla="*/ 32 h 40"/>
                <a:gd name="T4" fmla="*/ 4 w 15"/>
                <a:gd name="T5" fmla="*/ 2 h 40"/>
                <a:gd name="T6" fmla="*/ 2 w 15"/>
                <a:gd name="T7" fmla="*/ 0 h 40"/>
                <a:gd name="T8" fmla="*/ 0 w 15"/>
                <a:gd name="T9" fmla="*/ 2 h 40"/>
                <a:gd name="T10" fmla="*/ 0 w 15"/>
                <a:gd name="T11" fmla="*/ 38 h 40"/>
                <a:gd name="T12" fmla="*/ 2 w 15"/>
                <a:gd name="T13" fmla="*/ 40 h 40"/>
                <a:gd name="T14" fmla="*/ 2 w 15"/>
                <a:gd name="T15" fmla="*/ 40 h 40"/>
                <a:gd name="T16" fmla="*/ 4 w 15"/>
                <a:gd name="T17" fmla="*/ 39 h 40"/>
                <a:gd name="T18" fmla="*/ 14 w 15"/>
                <a:gd name="T19" fmla="*/ 27 h 40"/>
                <a:gd name="T20" fmla="*/ 14 w 15"/>
                <a:gd name="T21" fmla="*/ 24 h 40"/>
                <a:gd name="T22" fmla="*/ 11 w 15"/>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40">
                  <a:moveTo>
                    <a:pt x="11" y="24"/>
                  </a:moveTo>
                  <a:cubicBezTo>
                    <a:pt x="4" y="32"/>
                    <a:pt x="4" y="32"/>
                    <a:pt x="4" y="32"/>
                  </a:cubicBezTo>
                  <a:cubicBezTo>
                    <a:pt x="4" y="2"/>
                    <a:pt x="4" y="2"/>
                    <a:pt x="4" y="2"/>
                  </a:cubicBezTo>
                  <a:cubicBezTo>
                    <a:pt x="4" y="1"/>
                    <a:pt x="4" y="0"/>
                    <a:pt x="2" y="0"/>
                  </a:cubicBezTo>
                  <a:cubicBezTo>
                    <a:pt x="1" y="0"/>
                    <a:pt x="0" y="1"/>
                    <a:pt x="0" y="2"/>
                  </a:cubicBezTo>
                  <a:cubicBezTo>
                    <a:pt x="0" y="38"/>
                    <a:pt x="0" y="38"/>
                    <a:pt x="0" y="38"/>
                  </a:cubicBezTo>
                  <a:cubicBezTo>
                    <a:pt x="0" y="39"/>
                    <a:pt x="1" y="39"/>
                    <a:pt x="2" y="40"/>
                  </a:cubicBezTo>
                  <a:cubicBezTo>
                    <a:pt x="2" y="40"/>
                    <a:pt x="2" y="40"/>
                    <a:pt x="2" y="40"/>
                  </a:cubicBezTo>
                  <a:cubicBezTo>
                    <a:pt x="3" y="40"/>
                    <a:pt x="4" y="39"/>
                    <a:pt x="4" y="39"/>
                  </a:cubicBezTo>
                  <a:cubicBezTo>
                    <a:pt x="14" y="27"/>
                    <a:pt x="14" y="27"/>
                    <a:pt x="14" y="27"/>
                  </a:cubicBezTo>
                  <a:cubicBezTo>
                    <a:pt x="15" y="26"/>
                    <a:pt x="15" y="25"/>
                    <a:pt x="14" y="24"/>
                  </a:cubicBezTo>
                  <a:cubicBezTo>
                    <a:pt x="13" y="23"/>
                    <a:pt x="12" y="24"/>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78" name="Freeform 14"/>
            <p:cNvSpPr/>
            <p:nvPr/>
          </p:nvSpPr>
          <p:spPr bwMode="auto">
            <a:xfrm>
              <a:off x="5494338" y="2562225"/>
              <a:ext cx="14288" cy="149225"/>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4" y="40"/>
                    <a:pt x="4" y="39"/>
                    <a:pt x="4" y="38"/>
                  </a:cubicBezTo>
                  <a:cubicBezTo>
                    <a:pt x="4" y="2"/>
                    <a:pt x="4" y="2"/>
                    <a:pt x="4" y="2"/>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79" name="Freeform 15"/>
            <p:cNvSpPr/>
            <p:nvPr/>
          </p:nvSpPr>
          <p:spPr bwMode="auto">
            <a:xfrm>
              <a:off x="5356226" y="2306638"/>
              <a:ext cx="457200" cy="307975"/>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0 h 82"/>
                <a:gd name="T20" fmla="*/ 27 w 120"/>
                <a:gd name="T21" fmla="*/ 12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4"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0"/>
                  </a:cubicBezTo>
                  <a:cubicBezTo>
                    <a:pt x="27" y="12"/>
                    <a:pt x="27" y="12"/>
                    <a:pt x="27" y="12"/>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1"/>
                    <a:pt x="0" y="56"/>
                  </a:cubicBezTo>
                  <a:cubicBezTo>
                    <a:pt x="0" y="70"/>
                    <a:pt x="13" y="82"/>
                    <a:pt x="28" y="82"/>
                  </a:cubicBezTo>
                  <a:cubicBezTo>
                    <a:pt x="30" y="82"/>
                    <a:pt x="30" y="81"/>
                    <a:pt x="30" y="80"/>
                  </a:cubicBezTo>
                  <a:cubicBezTo>
                    <a:pt x="30" y="79"/>
                    <a:pt x="30" y="78"/>
                    <a:pt x="28" y="78"/>
                  </a:cubicBezTo>
                  <a:cubicBezTo>
                    <a:pt x="15" y="78"/>
                    <a:pt x="4" y="68"/>
                    <a:pt x="4" y="56"/>
                  </a:cubicBezTo>
                  <a:cubicBezTo>
                    <a:pt x="4" y="44"/>
                    <a:pt x="15" y="34"/>
                    <a:pt x="28" y="34"/>
                  </a:cubicBezTo>
                  <a:cubicBezTo>
                    <a:pt x="92" y="34"/>
                    <a:pt x="92" y="34"/>
                    <a:pt x="92" y="34"/>
                  </a:cubicBezTo>
                  <a:cubicBezTo>
                    <a:pt x="106" y="34"/>
                    <a:pt x="116" y="44"/>
                    <a:pt x="116" y="56"/>
                  </a:cubicBezTo>
                  <a:cubicBezTo>
                    <a:pt x="116" y="68"/>
                    <a:pt x="106" y="78"/>
                    <a:pt x="92" y="78"/>
                  </a:cubicBezTo>
                  <a:cubicBezTo>
                    <a:pt x="91" y="78"/>
                    <a:pt x="90" y="79"/>
                    <a:pt x="90" y="80"/>
                  </a:cubicBezTo>
                  <a:cubicBezTo>
                    <a:pt x="90" y="81"/>
                    <a:pt x="91" y="82"/>
                    <a:pt x="92" y="82"/>
                  </a:cubicBezTo>
                  <a:cubicBezTo>
                    <a:pt x="108" y="82"/>
                    <a:pt x="120" y="70"/>
                    <a:pt x="120" y="56"/>
                  </a:cubicBezTo>
                  <a:cubicBezTo>
                    <a:pt x="120" y="41"/>
                    <a:pt x="108" y="30"/>
                    <a:pt x="9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80" name="Freeform 16"/>
            <p:cNvSpPr>
              <a:spLocks noEditPoints="1"/>
            </p:cNvSpPr>
            <p:nvPr/>
          </p:nvSpPr>
          <p:spPr bwMode="auto">
            <a:xfrm>
              <a:off x="5265738" y="2193925"/>
              <a:ext cx="639763" cy="630238"/>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8" y="0"/>
                    <a:pt x="0" y="7"/>
                    <a:pt x="0" y="16"/>
                  </a:cubicBezTo>
                  <a:cubicBezTo>
                    <a:pt x="0" y="152"/>
                    <a:pt x="0" y="152"/>
                    <a:pt x="0" y="152"/>
                  </a:cubicBezTo>
                  <a:cubicBezTo>
                    <a:pt x="0" y="161"/>
                    <a:pt x="8"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close/>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grpSp>
        <p:nvGrpSpPr>
          <p:cNvPr id="1781" name="组合 35"/>
          <p:cNvGrpSpPr/>
          <p:nvPr/>
        </p:nvGrpSpPr>
        <p:grpSpPr>
          <a:xfrm>
            <a:off x="4162738" y="2652795"/>
            <a:ext cx="57673" cy="72572"/>
            <a:chOff x="12609513" y="2528895"/>
            <a:chExt cx="671512" cy="511176"/>
          </a:xfrm>
          <a:solidFill>
            <a:srgbClr val="454545"/>
          </a:solidFill>
        </p:grpSpPr>
        <p:sp>
          <p:nvSpPr>
            <p:cNvPr id="1782" name="Freeform 26"/>
            <p:cNvSpPr>
              <a:spLocks noEditPoints="1"/>
            </p:cNvSpPr>
            <p:nvPr/>
          </p:nvSpPr>
          <p:spPr bwMode="auto">
            <a:xfrm>
              <a:off x="12773025" y="2619375"/>
              <a:ext cx="344487" cy="330200"/>
            </a:xfrm>
            <a:custGeom>
              <a:avLst/>
              <a:gdLst>
                <a:gd name="T0" fmla="*/ 45 w 90"/>
                <a:gd name="T1" fmla="*/ 0 h 88"/>
                <a:gd name="T2" fmla="*/ 0 w 90"/>
                <a:gd name="T3" fmla="*/ 44 h 88"/>
                <a:gd name="T4" fmla="*/ 45 w 90"/>
                <a:gd name="T5" fmla="*/ 88 h 88"/>
                <a:gd name="T6" fmla="*/ 90 w 90"/>
                <a:gd name="T7" fmla="*/ 44 h 88"/>
                <a:gd name="T8" fmla="*/ 45 w 90"/>
                <a:gd name="T9" fmla="*/ 0 h 88"/>
                <a:gd name="T10" fmla="*/ 45 w 90"/>
                <a:gd name="T11" fmla="*/ 84 h 88"/>
                <a:gd name="T12" fmla="*/ 4 w 90"/>
                <a:gd name="T13" fmla="*/ 44 h 88"/>
                <a:gd name="T14" fmla="*/ 45 w 90"/>
                <a:gd name="T15" fmla="*/ 4 h 88"/>
                <a:gd name="T16" fmla="*/ 86 w 90"/>
                <a:gd name="T17" fmla="*/ 44 h 88"/>
                <a:gd name="T18" fmla="*/ 45 w 90"/>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8">
                  <a:moveTo>
                    <a:pt x="45" y="0"/>
                  </a:moveTo>
                  <a:cubicBezTo>
                    <a:pt x="20" y="0"/>
                    <a:pt x="0" y="20"/>
                    <a:pt x="0" y="44"/>
                  </a:cubicBezTo>
                  <a:cubicBezTo>
                    <a:pt x="0" y="68"/>
                    <a:pt x="20" y="88"/>
                    <a:pt x="45" y="88"/>
                  </a:cubicBezTo>
                  <a:cubicBezTo>
                    <a:pt x="70" y="88"/>
                    <a:pt x="90" y="68"/>
                    <a:pt x="90" y="44"/>
                  </a:cubicBezTo>
                  <a:cubicBezTo>
                    <a:pt x="90" y="20"/>
                    <a:pt x="70" y="0"/>
                    <a:pt x="45" y="0"/>
                  </a:cubicBezTo>
                  <a:close/>
                  <a:moveTo>
                    <a:pt x="45" y="84"/>
                  </a:moveTo>
                  <a:cubicBezTo>
                    <a:pt x="22" y="84"/>
                    <a:pt x="4" y="66"/>
                    <a:pt x="4" y="44"/>
                  </a:cubicBezTo>
                  <a:cubicBezTo>
                    <a:pt x="4" y="22"/>
                    <a:pt x="22" y="4"/>
                    <a:pt x="45" y="4"/>
                  </a:cubicBezTo>
                  <a:cubicBezTo>
                    <a:pt x="68" y="4"/>
                    <a:pt x="86" y="22"/>
                    <a:pt x="86" y="44"/>
                  </a:cubicBezTo>
                  <a:cubicBezTo>
                    <a:pt x="86" y="66"/>
                    <a:pt x="68" y="84"/>
                    <a:pt x="45"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83" name="Freeform 27"/>
            <p:cNvSpPr>
              <a:spLocks noEditPoints="1"/>
            </p:cNvSpPr>
            <p:nvPr/>
          </p:nvSpPr>
          <p:spPr bwMode="auto">
            <a:xfrm>
              <a:off x="12609513" y="2528895"/>
              <a:ext cx="671512" cy="511176"/>
            </a:xfrm>
            <a:custGeom>
              <a:avLst/>
              <a:gdLst>
                <a:gd name="T0" fmla="*/ 88 w 176"/>
                <a:gd name="T1" fmla="*/ 0 h 136"/>
                <a:gd name="T2" fmla="*/ 0 w 176"/>
                <a:gd name="T3" fmla="*/ 68 h 136"/>
                <a:gd name="T4" fmla="*/ 88 w 176"/>
                <a:gd name="T5" fmla="*/ 136 h 136"/>
                <a:gd name="T6" fmla="*/ 176 w 176"/>
                <a:gd name="T7" fmla="*/ 68 h 136"/>
                <a:gd name="T8" fmla="*/ 88 w 176"/>
                <a:gd name="T9" fmla="*/ 0 h 136"/>
                <a:gd name="T10" fmla="*/ 88 w 176"/>
                <a:gd name="T11" fmla="*/ 128 h 136"/>
                <a:gd name="T12" fmla="*/ 8 w 176"/>
                <a:gd name="T13" fmla="*/ 68 h 136"/>
                <a:gd name="T14" fmla="*/ 88 w 176"/>
                <a:gd name="T15" fmla="*/ 8 h 136"/>
                <a:gd name="T16" fmla="*/ 168 w 176"/>
                <a:gd name="T17" fmla="*/ 68 h 136"/>
                <a:gd name="T18" fmla="*/ 88 w 176"/>
                <a:gd name="T1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36">
                  <a:moveTo>
                    <a:pt x="88" y="0"/>
                  </a:moveTo>
                  <a:cubicBezTo>
                    <a:pt x="45" y="0"/>
                    <a:pt x="9" y="29"/>
                    <a:pt x="0" y="68"/>
                  </a:cubicBezTo>
                  <a:cubicBezTo>
                    <a:pt x="9" y="107"/>
                    <a:pt x="45" y="136"/>
                    <a:pt x="88" y="136"/>
                  </a:cubicBezTo>
                  <a:cubicBezTo>
                    <a:pt x="131" y="136"/>
                    <a:pt x="167" y="107"/>
                    <a:pt x="176" y="68"/>
                  </a:cubicBezTo>
                  <a:cubicBezTo>
                    <a:pt x="167" y="29"/>
                    <a:pt x="131" y="0"/>
                    <a:pt x="88" y="0"/>
                  </a:cubicBezTo>
                  <a:close/>
                  <a:moveTo>
                    <a:pt x="88" y="128"/>
                  </a:moveTo>
                  <a:cubicBezTo>
                    <a:pt x="50" y="128"/>
                    <a:pt x="18" y="103"/>
                    <a:pt x="8" y="68"/>
                  </a:cubicBezTo>
                  <a:cubicBezTo>
                    <a:pt x="18" y="32"/>
                    <a:pt x="50" y="8"/>
                    <a:pt x="88" y="8"/>
                  </a:cubicBezTo>
                  <a:cubicBezTo>
                    <a:pt x="126" y="8"/>
                    <a:pt x="158" y="32"/>
                    <a:pt x="168" y="68"/>
                  </a:cubicBezTo>
                  <a:cubicBezTo>
                    <a:pt x="158" y="103"/>
                    <a:pt x="126" y="128"/>
                    <a:pt x="88"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84" name="Freeform 28"/>
            <p:cNvSpPr/>
            <p:nvPr/>
          </p:nvSpPr>
          <p:spPr bwMode="auto">
            <a:xfrm>
              <a:off x="12900025" y="2701925"/>
              <a:ext cx="133350" cy="128588"/>
            </a:xfrm>
            <a:custGeom>
              <a:avLst/>
              <a:gdLst>
                <a:gd name="T0" fmla="*/ 31 w 35"/>
                <a:gd name="T1" fmla="*/ 0 h 34"/>
                <a:gd name="T2" fmla="*/ 19 w 35"/>
                <a:gd name="T3" fmla="*/ 12 h 34"/>
                <a:gd name="T4" fmla="*/ 12 w 35"/>
                <a:gd name="T5" fmla="*/ 10 h 34"/>
                <a:gd name="T6" fmla="*/ 0 w 35"/>
                <a:gd name="T7" fmla="*/ 22 h 34"/>
                <a:gd name="T8" fmla="*/ 12 w 35"/>
                <a:gd name="T9" fmla="*/ 34 h 34"/>
                <a:gd name="T10" fmla="*/ 24 w 35"/>
                <a:gd name="T11" fmla="*/ 22 h 34"/>
                <a:gd name="T12" fmla="*/ 22 w 35"/>
                <a:gd name="T13" fmla="*/ 15 h 34"/>
                <a:gd name="T14" fmla="*/ 34 w 35"/>
                <a:gd name="T15" fmla="*/ 3 h 34"/>
                <a:gd name="T16" fmla="*/ 34 w 35"/>
                <a:gd name="T17" fmla="*/ 0 h 34"/>
                <a:gd name="T18" fmla="*/ 31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31" y="0"/>
                  </a:moveTo>
                  <a:cubicBezTo>
                    <a:pt x="19" y="12"/>
                    <a:pt x="19" y="12"/>
                    <a:pt x="19" y="12"/>
                  </a:cubicBezTo>
                  <a:cubicBezTo>
                    <a:pt x="17" y="11"/>
                    <a:pt x="15" y="10"/>
                    <a:pt x="12" y="10"/>
                  </a:cubicBezTo>
                  <a:cubicBezTo>
                    <a:pt x="5" y="10"/>
                    <a:pt x="0" y="15"/>
                    <a:pt x="0" y="22"/>
                  </a:cubicBezTo>
                  <a:cubicBezTo>
                    <a:pt x="0" y="28"/>
                    <a:pt x="5" y="34"/>
                    <a:pt x="12" y="34"/>
                  </a:cubicBezTo>
                  <a:cubicBezTo>
                    <a:pt x="19" y="34"/>
                    <a:pt x="24" y="28"/>
                    <a:pt x="24" y="22"/>
                  </a:cubicBezTo>
                  <a:cubicBezTo>
                    <a:pt x="24" y="19"/>
                    <a:pt x="23" y="17"/>
                    <a:pt x="22" y="15"/>
                  </a:cubicBezTo>
                  <a:cubicBezTo>
                    <a:pt x="34" y="3"/>
                    <a:pt x="34" y="3"/>
                    <a:pt x="34" y="3"/>
                  </a:cubicBezTo>
                  <a:cubicBezTo>
                    <a:pt x="35" y="2"/>
                    <a:pt x="35" y="1"/>
                    <a:pt x="34" y="0"/>
                  </a:cubicBezTo>
                  <a:cubicBezTo>
                    <a:pt x="33" y="0"/>
                    <a:pt x="32"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sp>
        <p:nvSpPr>
          <p:cNvPr id="1785" name="Freeform 26"/>
          <p:cNvSpPr>
            <a:spLocks noEditPoints="1"/>
          </p:cNvSpPr>
          <p:nvPr/>
        </p:nvSpPr>
        <p:spPr bwMode="auto">
          <a:xfrm>
            <a:off x="4155518" y="2898745"/>
            <a:ext cx="53782" cy="74567"/>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2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4" y="151"/>
                  <a:pt x="86" y="152"/>
                  <a:pt x="88" y="152"/>
                </a:cubicBezTo>
                <a:cubicBezTo>
                  <a:pt x="90" y="152"/>
                  <a:pt x="93"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close/>
                <a:moveTo>
                  <a:pt x="168" y="115"/>
                </a:moveTo>
                <a:cubicBezTo>
                  <a:pt x="168" y="120"/>
                  <a:pt x="165" y="124"/>
                  <a:pt x="160" y="124"/>
                </a:cubicBezTo>
                <a:cubicBezTo>
                  <a:pt x="108" y="124"/>
                  <a:pt x="108" y="124"/>
                  <a:pt x="108" y="124"/>
                </a:cubicBezTo>
                <a:cubicBezTo>
                  <a:pt x="106" y="124"/>
                  <a:pt x="103" y="125"/>
                  <a:pt x="102" y="127"/>
                </a:cubicBezTo>
                <a:cubicBezTo>
                  <a:pt x="88" y="144"/>
                  <a:pt x="88" y="144"/>
                  <a:pt x="88" y="144"/>
                </a:cubicBezTo>
                <a:cubicBezTo>
                  <a:pt x="74" y="127"/>
                  <a:pt x="74" y="127"/>
                  <a:pt x="74" y="127"/>
                </a:cubicBezTo>
                <a:cubicBezTo>
                  <a:pt x="73" y="125"/>
                  <a:pt x="71" y="124"/>
                  <a:pt x="68" y="124"/>
                </a:cubicBezTo>
                <a:cubicBezTo>
                  <a:pt x="16" y="124"/>
                  <a:pt x="16" y="124"/>
                  <a:pt x="16" y="124"/>
                </a:cubicBezTo>
                <a:cubicBezTo>
                  <a:pt x="12" y="124"/>
                  <a:pt x="8" y="120"/>
                  <a:pt x="8" y="115"/>
                </a:cubicBezTo>
                <a:cubicBezTo>
                  <a:pt x="8" y="16"/>
                  <a:pt x="8" y="16"/>
                  <a:pt x="8" y="16"/>
                </a:cubicBezTo>
                <a:cubicBezTo>
                  <a:pt x="8" y="12"/>
                  <a:pt x="12" y="8"/>
                  <a:pt x="16" y="8"/>
                </a:cubicBezTo>
                <a:cubicBezTo>
                  <a:pt x="160" y="8"/>
                  <a:pt x="160" y="8"/>
                  <a:pt x="160" y="8"/>
                </a:cubicBezTo>
                <a:cubicBezTo>
                  <a:pt x="165"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nvGrpSpPr>
          <p:cNvPr id="1786" name="组合 49"/>
          <p:cNvGrpSpPr/>
          <p:nvPr/>
        </p:nvGrpSpPr>
        <p:grpSpPr>
          <a:xfrm>
            <a:off x="4149322" y="3133099"/>
            <a:ext cx="61395" cy="96511"/>
            <a:chOff x="12422188" y="4684713"/>
            <a:chExt cx="465137" cy="455612"/>
          </a:xfrm>
          <a:solidFill>
            <a:srgbClr val="484848"/>
          </a:solidFill>
        </p:grpSpPr>
        <p:sp>
          <p:nvSpPr>
            <p:cNvPr id="1787" name="Freeform 12"/>
            <p:cNvSpPr>
              <a:spLocks noEditPoints="1"/>
            </p:cNvSpPr>
            <p:nvPr/>
          </p:nvSpPr>
          <p:spPr bwMode="auto">
            <a:xfrm>
              <a:off x="12485688" y="4849813"/>
              <a:ext cx="95250" cy="125412"/>
            </a:xfrm>
            <a:custGeom>
              <a:avLst/>
              <a:gdLst>
                <a:gd name="T0" fmla="*/ 4 w 36"/>
                <a:gd name="T1" fmla="*/ 48 h 48"/>
                <a:gd name="T2" fmla="*/ 27 w 36"/>
                <a:gd name="T3" fmla="*/ 48 h 48"/>
                <a:gd name="T4" fmla="*/ 36 w 36"/>
                <a:gd name="T5" fmla="*/ 39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9"/>
                  </a:cubicBezTo>
                  <a:cubicBezTo>
                    <a:pt x="36" y="10"/>
                    <a:pt x="36" y="10"/>
                    <a:pt x="36" y="10"/>
                  </a:cubicBezTo>
                  <a:cubicBezTo>
                    <a:pt x="36" y="5"/>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88" name="Freeform 13"/>
            <p:cNvSpPr>
              <a:spLocks noEditPoints="1"/>
            </p:cNvSpPr>
            <p:nvPr/>
          </p:nvSpPr>
          <p:spPr bwMode="auto">
            <a:xfrm>
              <a:off x="12422188" y="4684713"/>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2 w 176"/>
                <a:gd name="T15" fmla="*/ 10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3 w 176"/>
                <a:gd name="T27" fmla="*/ 10 h 176"/>
                <a:gd name="T28" fmla="*/ 46 w 176"/>
                <a:gd name="T29" fmla="*/ 50 h 176"/>
                <a:gd name="T30" fmla="*/ 17 w 176"/>
                <a:gd name="T31" fmla="*/ 50 h 176"/>
                <a:gd name="T32" fmla="*/ 73 w 176"/>
                <a:gd name="T33" fmla="*/ 10 h 176"/>
                <a:gd name="T34" fmla="*/ 15 w 176"/>
                <a:gd name="T35" fmla="*/ 54 h 176"/>
                <a:gd name="T36" fmla="*/ 160 w 176"/>
                <a:gd name="T37" fmla="*/ 54 h 176"/>
                <a:gd name="T38" fmla="*/ 168 w 176"/>
                <a:gd name="T39" fmla="*/ 88 h 176"/>
                <a:gd name="T40" fmla="*/ 160 w 176"/>
                <a:gd name="T41" fmla="*/ 122 h 176"/>
                <a:gd name="T42" fmla="*/ 15 w 176"/>
                <a:gd name="T43" fmla="*/ 122 h 176"/>
                <a:gd name="T44" fmla="*/ 8 w 176"/>
                <a:gd name="T45" fmla="*/ 88 h 176"/>
                <a:gd name="T46" fmla="*/ 15 w 176"/>
                <a:gd name="T47" fmla="*/ 54 h 176"/>
                <a:gd name="T48" fmla="*/ 50 w 176"/>
                <a:gd name="T49" fmla="*/ 126 h 176"/>
                <a:gd name="T50" fmla="*/ 125 w 176"/>
                <a:gd name="T51" fmla="*/ 126 h 176"/>
                <a:gd name="T52" fmla="*/ 88 w 176"/>
                <a:gd name="T53" fmla="*/ 166 h 176"/>
                <a:gd name="T54" fmla="*/ 50 w 176"/>
                <a:gd name="T55" fmla="*/ 126 h 176"/>
                <a:gd name="T56" fmla="*/ 17 w 176"/>
                <a:gd name="T57" fmla="*/ 126 h 176"/>
                <a:gd name="T58" fmla="*/ 46 w 176"/>
                <a:gd name="T59" fmla="*/ 126 h 176"/>
                <a:gd name="T60" fmla="*/ 73 w 176"/>
                <a:gd name="T61" fmla="*/ 167 h 176"/>
                <a:gd name="T62" fmla="*/ 17 w 176"/>
                <a:gd name="T63" fmla="*/ 126 h 176"/>
                <a:gd name="T64" fmla="*/ 102 w 176"/>
                <a:gd name="T65" fmla="*/ 167 h 176"/>
                <a:gd name="T66" fmla="*/ 130 w 176"/>
                <a:gd name="T67" fmla="*/ 126 h 176"/>
                <a:gd name="T68" fmla="*/ 158 w 176"/>
                <a:gd name="T69" fmla="*/ 126 h 176"/>
                <a:gd name="T70" fmla="*/ 102 w 176"/>
                <a:gd name="T7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158" y="50"/>
                  </a:moveTo>
                  <a:cubicBezTo>
                    <a:pt x="130" y="50"/>
                    <a:pt x="130" y="50"/>
                    <a:pt x="130" y="50"/>
                  </a:cubicBezTo>
                  <a:cubicBezTo>
                    <a:pt x="125" y="30"/>
                    <a:pt x="115" y="16"/>
                    <a:pt x="102" y="10"/>
                  </a:cubicBezTo>
                  <a:cubicBezTo>
                    <a:pt x="127" y="14"/>
                    <a:pt x="147" y="30"/>
                    <a:pt x="158" y="50"/>
                  </a:cubicBezTo>
                  <a:close/>
                  <a:moveTo>
                    <a:pt x="126" y="50"/>
                  </a:moveTo>
                  <a:cubicBezTo>
                    <a:pt x="50" y="50"/>
                    <a:pt x="50" y="50"/>
                    <a:pt x="50" y="50"/>
                  </a:cubicBezTo>
                  <a:cubicBezTo>
                    <a:pt x="57" y="25"/>
                    <a:pt x="71" y="10"/>
                    <a:pt x="88" y="10"/>
                  </a:cubicBezTo>
                  <a:cubicBezTo>
                    <a:pt x="105" y="10"/>
                    <a:pt x="119" y="25"/>
                    <a:pt x="126" y="50"/>
                  </a:cubicBezTo>
                  <a:close/>
                  <a:moveTo>
                    <a:pt x="73" y="10"/>
                  </a:moveTo>
                  <a:cubicBezTo>
                    <a:pt x="61" y="16"/>
                    <a:pt x="51" y="30"/>
                    <a:pt x="46" y="50"/>
                  </a:cubicBezTo>
                  <a:cubicBezTo>
                    <a:pt x="17" y="50"/>
                    <a:pt x="17" y="50"/>
                    <a:pt x="17" y="50"/>
                  </a:cubicBezTo>
                  <a:cubicBezTo>
                    <a:pt x="29" y="30"/>
                    <a:pt x="49" y="14"/>
                    <a:pt x="73" y="10"/>
                  </a:cubicBezTo>
                  <a:close/>
                  <a:moveTo>
                    <a:pt x="15" y="54"/>
                  </a:moveTo>
                  <a:cubicBezTo>
                    <a:pt x="160" y="54"/>
                    <a:pt x="160" y="54"/>
                    <a:pt x="160" y="54"/>
                  </a:cubicBezTo>
                  <a:cubicBezTo>
                    <a:pt x="165" y="65"/>
                    <a:pt x="168" y="76"/>
                    <a:pt x="168" y="88"/>
                  </a:cubicBezTo>
                  <a:cubicBezTo>
                    <a:pt x="168" y="101"/>
                    <a:pt x="165" y="112"/>
                    <a:pt x="160" y="122"/>
                  </a:cubicBezTo>
                  <a:cubicBezTo>
                    <a:pt x="15" y="122"/>
                    <a:pt x="15" y="122"/>
                    <a:pt x="15" y="122"/>
                  </a:cubicBezTo>
                  <a:cubicBezTo>
                    <a:pt x="11" y="112"/>
                    <a:pt x="8" y="101"/>
                    <a:pt x="8" y="88"/>
                  </a:cubicBezTo>
                  <a:cubicBezTo>
                    <a:pt x="8" y="76"/>
                    <a:pt x="11" y="65"/>
                    <a:pt x="15" y="54"/>
                  </a:cubicBezTo>
                  <a:close/>
                  <a:moveTo>
                    <a:pt x="50" y="126"/>
                  </a:moveTo>
                  <a:cubicBezTo>
                    <a:pt x="125" y="126"/>
                    <a:pt x="125" y="126"/>
                    <a:pt x="125" y="126"/>
                  </a:cubicBezTo>
                  <a:cubicBezTo>
                    <a:pt x="119" y="152"/>
                    <a:pt x="105" y="166"/>
                    <a:pt x="88" y="166"/>
                  </a:cubicBezTo>
                  <a:cubicBezTo>
                    <a:pt x="70" y="166"/>
                    <a:pt x="56" y="152"/>
                    <a:pt x="50" y="126"/>
                  </a:cubicBezTo>
                  <a:close/>
                  <a:moveTo>
                    <a:pt x="17" y="126"/>
                  </a:moveTo>
                  <a:cubicBezTo>
                    <a:pt x="46" y="126"/>
                    <a:pt x="46" y="126"/>
                    <a:pt x="46" y="126"/>
                  </a:cubicBezTo>
                  <a:cubicBezTo>
                    <a:pt x="51" y="147"/>
                    <a:pt x="60" y="161"/>
                    <a:pt x="73" y="167"/>
                  </a:cubicBezTo>
                  <a:cubicBezTo>
                    <a:pt x="49" y="163"/>
                    <a:pt x="29" y="147"/>
                    <a:pt x="17" y="126"/>
                  </a:cubicBezTo>
                  <a:close/>
                  <a:moveTo>
                    <a:pt x="102" y="167"/>
                  </a:moveTo>
                  <a:cubicBezTo>
                    <a:pt x="115" y="161"/>
                    <a:pt x="124" y="147"/>
                    <a:pt x="130" y="126"/>
                  </a:cubicBezTo>
                  <a:cubicBezTo>
                    <a:pt x="158" y="126"/>
                    <a:pt x="158" y="126"/>
                    <a:pt x="158" y="126"/>
                  </a:cubicBezTo>
                  <a:cubicBezTo>
                    <a:pt x="147" y="147"/>
                    <a:pt x="126" y="163"/>
                    <a:pt x="102"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89" name="Freeform 14"/>
            <p:cNvSpPr/>
            <p:nvPr/>
          </p:nvSpPr>
          <p:spPr bwMode="auto">
            <a:xfrm>
              <a:off x="12601575" y="4849813"/>
              <a:ext cx="106362" cy="125412"/>
            </a:xfrm>
            <a:custGeom>
              <a:avLst/>
              <a:gdLst>
                <a:gd name="T0" fmla="*/ 4 w 40"/>
                <a:gd name="T1" fmla="*/ 4 h 48"/>
                <a:gd name="T2" fmla="*/ 5 w 40"/>
                <a:gd name="T3" fmla="*/ 4 h 48"/>
                <a:gd name="T4" fmla="*/ 12 w 40"/>
                <a:gd name="T5" fmla="*/ 10 h 48"/>
                <a:gd name="T6" fmla="*/ 23 w 40"/>
                <a:gd name="T7" fmla="*/ 41 h 48"/>
                <a:gd name="T8" fmla="*/ 25 w 40"/>
                <a:gd name="T9" fmla="*/ 40 h 48"/>
                <a:gd name="T10" fmla="*/ 23 w 40"/>
                <a:gd name="T11" fmla="*/ 41 h 48"/>
                <a:gd name="T12" fmla="*/ 34 w 40"/>
                <a:gd name="T13" fmla="*/ 48 h 48"/>
                <a:gd name="T14" fmla="*/ 40 w 40"/>
                <a:gd name="T15" fmla="*/ 48 h 48"/>
                <a:gd name="T16" fmla="*/ 40 w 40"/>
                <a:gd name="T17" fmla="*/ 44 h 48"/>
                <a:gd name="T18" fmla="*/ 40 w 40"/>
                <a:gd name="T19" fmla="*/ 44 h 48"/>
                <a:gd name="T20" fmla="*/ 40 w 40"/>
                <a:gd name="T21" fmla="*/ 0 h 48"/>
                <a:gd name="T22" fmla="*/ 36 w 40"/>
                <a:gd name="T23" fmla="*/ 0 h 48"/>
                <a:gd name="T24" fmla="*/ 36 w 40"/>
                <a:gd name="T25" fmla="*/ 44 h 48"/>
                <a:gd name="T26" fmla="*/ 34 w 40"/>
                <a:gd name="T27" fmla="*/ 44 h 48"/>
                <a:gd name="T28" fmla="*/ 27 w 40"/>
                <a:gd name="T29" fmla="*/ 40 h 48"/>
                <a:gd name="T30" fmla="*/ 27 w 40"/>
                <a:gd name="T31" fmla="*/ 40 h 48"/>
                <a:gd name="T32" fmla="*/ 16 w 40"/>
                <a:gd name="T33" fmla="*/ 9 h 48"/>
                <a:gd name="T34" fmla="*/ 5 w 40"/>
                <a:gd name="T35" fmla="*/ 0 h 48"/>
                <a:gd name="T36" fmla="*/ 2 w 40"/>
                <a:gd name="T37" fmla="*/ 0 h 48"/>
                <a:gd name="T38" fmla="*/ 2 w 40"/>
                <a:gd name="T39" fmla="*/ 0 h 48"/>
                <a:gd name="T40" fmla="*/ 0 w 40"/>
                <a:gd name="T41" fmla="*/ 0 h 48"/>
                <a:gd name="T42" fmla="*/ 0 w 40"/>
                <a:gd name="T43" fmla="*/ 48 h 48"/>
                <a:gd name="T44" fmla="*/ 4 w 40"/>
                <a:gd name="T45" fmla="*/ 48 h 48"/>
                <a:gd name="T46" fmla="*/ 4 w 40"/>
                <a:gd name="T4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 y="4"/>
                  </a:move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4" y="44"/>
                    <a:pt x="34" y="44"/>
                    <a:pt x="34" y="44"/>
                  </a:cubicBezTo>
                  <a:cubicBezTo>
                    <a:pt x="30" y="44"/>
                    <a:pt x="28" y="43"/>
                    <a:pt x="27" y="40"/>
                  </a:cubicBezTo>
                  <a:cubicBezTo>
                    <a:pt x="27" y="40"/>
                    <a:pt x="27" y="40"/>
                    <a:pt x="27" y="40"/>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90" name="Freeform 15"/>
            <p:cNvSpPr/>
            <p:nvPr/>
          </p:nvSpPr>
          <p:spPr bwMode="auto">
            <a:xfrm>
              <a:off x="12728575" y="4849813"/>
              <a:ext cx="95250" cy="125412"/>
            </a:xfrm>
            <a:custGeom>
              <a:avLst/>
              <a:gdLst>
                <a:gd name="T0" fmla="*/ 8 w 36"/>
                <a:gd name="T1" fmla="*/ 24 h 48"/>
                <a:gd name="T2" fmla="*/ 12 w 36"/>
                <a:gd name="T3" fmla="*/ 24 h 48"/>
                <a:gd name="T4" fmla="*/ 12 w 36"/>
                <a:gd name="T5" fmla="*/ 24 h 48"/>
                <a:gd name="T6" fmla="*/ 27 w 36"/>
                <a:gd name="T7" fmla="*/ 24 h 48"/>
                <a:gd name="T8" fmla="*/ 32 w 36"/>
                <a:gd name="T9" fmla="*/ 30 h 48"/>
                <a:gd name="T10" fmla="*/ 32 w 36"/>
                <a:gd name="T11" fmla="*/ 39 h 48"/>
                <a:gd name="T12" fmla="*/ 27 w 36"/>
                <a:gd name="T13" fmla="*/ 44 h 48"/>
                <a:gd name="T14" fmla="*/ 0 w 36"/>
                <a:gd name="T15" fmla="*/ 44 h 48"/>
                <a:gd name="T16" fmla="*/ 0 w 36"/>
                <a:gd name="T17" fmla="*/ 48 h 48"/>
                <a:gd name="T18" fmla="*/ 27 w 36"/>
                <a:gd name="T19" fmla="*/ 48 h 48"/>
                <a:gd name="T20" fmla="*/ 36 w 36"/>
                <a:gd name="T21" fmla="*/ 39 h 48"/>
                <a:gd name="T22" fmla="*/ 36 w 36"/>
                <a:gd name="T23" fmla="*/ 30 h 48"/>
                <a:gd name="T24" fmla="*/ 27 w 36"/>
                <a:gd name="T25" fmla="*/ 20 h 48"/>
                <a:gd name="T26" fmla="*/ 23 w 36"/>
                <a:gd name="T27" fmla="*/ 20 h 48"/>
                <a:gd name="T28" fmla="*/ 23 w 36"/>
                <a:gd name="T29" fmla="*/ 20 h 48"/>
                <a:gd name="T30" fmla="*/ 8 w 36"/>
                <a:gd name="T31" fmla="*/ 20 h 48"/>
                <a:gd name="T32" fmla="*/ 4 w 36"/>
                <a:gd name="T33" fmla="*/ 15 h 48"/>
                <a:gd name="T34" fmla="*/ 4 w 36"/>
                <a:gd name="T35" fmla="*/ 10 h 48"/>
                <a:gd name="T36" fmla="*/ 8 w 36"/>
                <a:gd name="T37" fmla="*/ 4 h 48"/>
                <a:gd name="T38" fmla="*/ 36 w 36"/>
                <a:gd name="T39" fmla="*/ 4 h 48"/>
                <a:gd name="T40" fmla="*/ 36 w 36"/>
                <a:gd name="T41" fmla="*/ 0 h 48"/>
                <a:gd name="T42" fmla="*/ 8 w 36"/>
                <a:gd name="T43" fmla="*/ 0 h 48"/>
                <a:gd name="T44" fmla="*/ 0 w 36"/>
                <a:gd name="T45" fmla="*/ 10 h 48"/>
                <a:gd name="T46" fmla="*/ 0 w 36"/>
                <a:gd name="T47" fmla="*/ 15 h 48"/>
                <a:gd name="T48" fmla="*/ 8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8" y="24"/>
                  </a:moveTo>
                  <a:cubicBezTo>
                    <a:pt x="12" y="24"/>
                    <a:pt x="12" y="24"/>
                    <a:pt x="12" y="24"/>
                  </a:cubicBezTo>
                  <a:cubicBezTo>
                    <a:pt x="12" y="24"/>
                    <a:pt x="12" y="24"/>
                    <a:pt x="12" y="24"/>
                  </a:cubicBezTo>
                  <a:cubicBezTo>
                    <a:pt x="27" y="24"/>
                    <a:pt x="27" y="24"/>
                    <a:pt x="27" y="24"/>
                  </a:cubicBezTo>
                  <a:cubicBezTo>
                    <a:pt x="30" y="24"/>
                    <a:pt x="32" y="27"/>
                    <a:pt x="32" y="30"/>
                  </a:cubicBezTo>
                  <a:cubicBezTo>
                    <a:pt x="32" y="39"/>
                    <a:pt x="32" y="39"/>
                    <a:pt x="32" y="39"/>
                  </a:cubicBezTo>
                  <a:cubicBezTo>
                    <a:pt x="32" y="42"/>
                    <a:pt x="30" y="44"/>
                    <a:pt x="27" y="44"/>
                  </a:cubicBezTo>
                  <a:cubicBezTo>
                    <a:pt x="0" y="44"/>
                    <a:pt x="0" y="44"/>
                    <a:pt x="0" y="44"/>
                  </a:cubicBezTo>
                  <a:cubicBezTo>
                    <a:pt x="0" y="48"/>
                    <a:pt x="0" y="48"/>
                    <a:pt x="0" y="48"/>
                  </a:cubicBezTo>
                  <a:cubicBezTo>
                    <a:pt x="27" y="48"/>
                    <a:pt x="27" y="48"/>
                    <a:pt x="27" y="48"/>
                  </a:cubicBezTo>
                  <a:cubicBezTo>
                    <a:pt x="32" y="48"/>
                    <a:pt x="36" y="44"/>
                    <a:pt x="36" y="39"/>
                  </a:cubicBezTo>
                  <a:cubicBezTo>
                    <a:pt x="36" y="30"/>
                    <a:pt x="36" y="30"/>
                    <a:pt x="36" y="30"/>
                  </a:cubicBezTo>
                  <a:cubicBezTo>
                    <a:pt x="36" y="25"/>
                    <a:pt x="32" y="20"/>
                    <a:pt x="27" y="20"/>
                  </a:cubicBezTo>
                  <a:cubicBezTo>
                    <a:pt x="23" y="20"/>
                    <a:pt x="23" y="20"/>
                    <a:pt x="23" y="20"/>
                  </a:cubicBezTo>
                  <a:cubicBezTo>
                    <a:pt x="23" y="20"/>
                    <a:pt x="23" y="20"/>
                    <a:pt x="23" y="20"/>
                  </a:cubicBezTo>
                  <a:cubicBezTo>
                    <a:pt x="8" y="20"/>
                    <a:pt x="8" y="20"/>
                    <a:pt x="8" y="20"/>
                  </a:cubicBezTo>
                  <a:cubicBezTo>
                    <a:pt x="6" y="20"/>
                    <a:pt x="4" y="18"/>
                    <a:pt x="4" y="15"/>
                  </a:cubicBezTo>
                  <a:cubicBezTo>
                    <a:pt x="4" y="10"/>
                    <a:pt x="4" y="10"/>
                    <a:pt x="4" y="10"/>
                  </a:cubicBezTo>
                  <a:cubicBezTo>
                    <a:pt x="4" y="7"/>
                    <a:pt x="6" y="4"/>
                    <a:pt x="8" y="4"/>
                  </a:cubicBezTo>
                  <a:cubicBezTo>
                    <a:pt x="36" y="4"/>
                    <a:pt x="36" y="4"/>
                    <a:pt x="36" y="4"/>
                  </a:cubicBezTo>
                  <a:cubicBezTo>
                    <a:pt x="36" y="0"/>
                    <a:pt x="36" y="0"/>
                    <a:pt x="36" y="0"/>
                  </a:cubicBezTo>
                  <a:cubicBezTo>
                    <a:pt x="8" y="0"/>
                    <a:pt x="8" y="0"/>
                    <a:pt x="8" y="0"/>
                  </a:cubicBezTo>
                  <a:cubicBezTo>
                    <a:pt x="4" y="0"/>
                    <a:pt x="0" y="5"/>
                    <a:pt x="0" y="10"/>
                  </a:cubicBezTo>
                  <a:cubicBezTo>
                    <a:pt x="0" y="15"/>
                    <a:pt x="0" y="15"/>
                    <a:pt x="0" y="15"/>
                  </a:cubicBezTo>
                  <a:cubicBezTo>
                    <a:pt x="0" y="20"/>
                    <a:pt x="4" y="24"/>
                    <a:pt x="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sp>
        <p:nvSpPr>
          <p:cNvPr id="1791" name="Freeform 5"/>
          <p:cNvSpPr>
            <a:spLocks noEditPoints="1"/>
          </p:cNvSpPr>
          <p:nvPr/>
        </p:nvSpPr>
        <p:spPr bwMode="auto">
          <a:xfrm>
            <a:off x="4158330" y="3398445"/>
            <a:ext cx="57306" cy="99072"/>
          </a:xfrm>
          <a:custGeom>
            <a:avLst/>
            <a:gdLst>
              <a:gd name="T0" fmla="*/ 1887 w 2142"/>
              <a:gd name="T1" fmla="*/ 1831 h 2142"/>
              <a:gd name="T2" fmla="*/ 1698 w 2142"/>
              <a:gd name="T3" fmla="*/ 1474 h 2142"/>
              <a:gd name="T4" fmla="*/ 1612 w 2142"/>
              <a:gd name="T5" fmla="*/ 1821 h 2142"/>
              <a:gd name="T6" fmla="*/ 1520 w 2142"/>
              <a:gd name="T7" fmla="*/ 1474 h 2142"/>
              <a:gd name="T8" fmla="*/ 1566 w 2142"/>
              <a:gd name="T9" fmla="*/ 1994 h 2142"/>
              <a:gd name="T10" fmla="*/ 1749 w 2142"/>
              <a:gd name="T11" fmla="*/ 1647 h 2142"/>
              <a:gd name="T12" fmla="*/ 1831 w 2142"/>
              <a:gd name="T13" fmla="*/ 1989 h 2142"/>
              <a:gd name="T14" fmla="*/ 2076 w 2142"/>
              <a:gd name="T15" fmla="*/ 1474 h 2142"/>
              <a:gd name="T16" fmla="*/ 1897 w 2142"/>
              <a:gd name="T17" fmla="*/ 1795 h 2142"/>
              <a:gd name="T18" fmla="*/ 0 w 2142"/>
              <a:gd name="T19" fmla="*/ 1071 h 2142"/>
              <a:gd name="T20" fmla="*/ 1464 w 2142"/>
              <a:gd name="T21" fmla="*/ 2065 h 2142"/>
              <a:gd name="T22" fmla="*/ 1392 w 2142"/>
              <a:gd name="T23" fmla="*/ 1984 h 2142"/>
              <a:gd name="T24" fmla="*/ 1423 w 2142"/>
              <a:gd name="T25" fmla="*/ 1958 h 2142"/>
              <a:gd name="T26" fmla="*/ 1341 w 2142"/>
              <a:gd name="T27" fmla="*/ 1953 h 2142"/>
              <a:gd name="T28" fmla="*/ 1086 w 2142"/>
              <a:gd name="T29" fmla="*/ 1673 h 2142"/>
              <a:gd name="T30" fmla="*/ 1326 w 2142"/>
              <a:gd name="T31" fmla="*/ 1663 h 2142"/>
              <a:gd name="T32" fmla="*/ 1086 w 2142"/>
              <a:gd name="T33" fmla="*/ 1617 h 2142"/>
              <a:gd name="T34" fmla="*/ 1714 w 2142"/>
              <a:gd name="T35" fmla="*/ 1127 h 2142"/>
              <a:gd name="T36" fmla="*/ 1734 w 2142"/>
              <a:gd name="T37" fmla="*/ 1372 h 2142"/>
              <a:gd name="T38" fmla="*/ 2035 w 2142"/>
              <a:gd name="T39" fmla="*/ 1122 h 2142"/>
              <a:gd name="T40" fmla="*/ 2096 w 2142"/>
              <a:gd name="T41" fmla="*/ 1372 h 2142"/>
              <a:gd name="T42" fmla="*/ 1071 w 2142"/>
              <a:gd name="T43" fmla="*/ 0 h 2142"/>
              <a:gd name="T44" fmla="*/ 474 w 2142"/>
              <a:gd name="T45" fmla="*/ 490 h 2142"/>
              <a:gd name="T46" fmla="*/ 750 w 2142"/>
              <a:gd name="T47" fmla="*/ 163 h 2142"/>
              <a:gd name="T48" fmla="*/ 469 w 2142"/>
              <a:gd name="T49" fmla="*/ 535 h 2142"/>
              <a:gd name="T50" fmla="*/ 97 w 2142"/>
              <a:gd name="T51" fmla="*/ 1076 h 2142"/>
              <a:gd name="T52" fmla="*/ 97 w 2142"/>
              <a:gd name="T53" fmla="*/ 1127 h 2142"/>
              <a:gd name="T54" fmla="*/ 459 w 2142"/>
              <a:gd name="T55" fmla="*/ 1617 h 2142"/>
              <a:gd name="T56" fmla="*/ 97 w 2142"/>
              <a:gd name="T57" fmla="*/ 1127 h 2142"/>
              <a:gd name="T58" fmla="*/ 301 w 2142"/>
              <a:gd name="T59" fmla="*/ 1668 h 2142"/>
              <a:gd name="T60" fmla="*/ 663 w 2142"/>
              <a:gd name="T61" fmla="*/ 1918 h 2142"/>
              <a:gd name="T62" fmla="*/ 760 w 2142"/>
              <a:gd name="T63" fmla="*/ 1989 h 2142"/>
              <a:gd name="T64" fmla="*/ 1040 w 2142"/>
              <a:gd name="T65" fmla="*/ 2045 h 2142"/>
              <a:gd name="T66" fmla="*/ 724 w 2142"/>
              <a:gd name="T67" fmla="*/ 1912 h 2142"/>
              <a:gd name="T68" fmla="*/ 1040 w 2142"/>
              <a:gd name="T69" fmla="*/ 1673 h 2142"/>
              <a:gd name="T70" fmla="*/ 1040 w 2142"/>
              <a:gd name="T71" fmla="*/ 1617 h 2142"/>
              <a:gd name="T72" fmla="*/ 413 w 2142"/>
              <a:gd name="T73" fmla="*/ 1127 h 2142"/>
              <a:gd name="T74" fmla="*/ 1040 w 2142"/>
              <a:gd name="T75" fmla="*/ 1617 h 2142"/>
              <a:gd name="T76" fmla="*/ 408 w 2142"/>
              <a:gd name="T77" fmla="*/ 1076 h 2142"/>
              <a:gd name="T78" fmla="*/ 1040 w 2142"/>
              <a:gd name="T79" fmla="*/ 535 h 2142"/>
              <a:gd name="T80" fmla="*/ 1040 w 2142"/>
              <a:gd name="T81" fmla="*/ 484 h 2142"/>
              <a:gd name="T82" fmla="*/ 1040 w 2142"/>
              <a:gd name="T83" fmla="*/ 112 h 2142"/>
              <a:gd name="T84" fmla="*/ 1831 w 2142"/>
              <a:gd name="T85" fmla="*/ 484 h 2142"/>
              <a:gd name="T86" fmla="*/ 1377 w 2142"/>
              <a:gd name="T87" fmla="*/ 158 h 2142"/>
              <a:gd name="T88" fmla="*/ 1091 w 2142"/>
              <a:gd name="T89" fmla="*/ 112 h 2142"/>
              <a:gd name="T90" fmla="*/ 1091 w 2142"/>
              <a:gd name="T91" fmla="*/ 484 h 2142"/>
              <a:gd name="T92" fmla="*/ 1091 w 2142"/>
              <a:gd name="T93" fmla="*/ 1076 h 2142"/>
              <a:gd name="T94" fmla="*/ 1607 w 2142"/>
              <a:gd name="T95" fmla="*/ 535 h 2142"/>
              <a:gd name="T96" fmla="*/ 1091 w 2142"/>
              <a:gd name="T97" fmla="*/ 1076 h 2142"/>
              <a:gd name="T98" fmla="*/ 1663 w 2142"/>
              <a:gd name="T99" fmla="*/ 535 h 2142"/>
              <a:gd name="T100" fmla="*/ 2035 w 2142"/>
              <a:gd name="T101" fmla="*/ 1076 h 2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42" h="2142">
                <a:moveTo>
                  <a:pt x="1897" y="1795"/>
                </a:moveTo>
                <a:cubicBezTo>
                  <a:pt x="1892" y="1810"/>
                  <a:pt x="1892" y="1821"/>
                  <a:pt x="1887" y="1831"/>
                </a:cubicBezTo>
                <a:cubicBezTo>
                  <a:pt x="1795" y="1474"/>
                  <a:pt x="1795" y="1474"/>
                  <a:pt x="1795" y="1474"/>
                </a:cubicBezTo>
                <a:cubicBezTo>
                  <a:pt x="1698" y="1474"/>
                  <a:pt x="1698" y="1474"/>
                  <a:pt x="1698" y="1474"/>
                </a:cubicBezTo>
                <a:cubicBezTo>
                  <a:pt x="1617" y="1790"/>
                  <a:pt x="1617" y="1790"/>
                  <a:pt x="1617" y="1790"/>
                </a:cubicBezTo>
                <a:cubicBezTo>
                  <a:pt x="1612" y="1821"/>
                  <a:pt x="1612" y="1821"/>
                  <a:pt x="1612" y="1821"/>
                </a:cubicBezTo>
                <a:cubicBezTo>
                  <a:pt x="1601" y="1790"/>
                  <a:pt x="1601" y="1790"/>
                  <a:pt x="1601" y="1790"/>
                </a:cubicBezTo>
                <a:cubicBezTo>
                  <a:pt x="1520" y="1474"/>
                  <a:pt x="1520" y="1474"/>
                  <a:pt x="1520" y="1474"/>
                </a:cubicBezTo>
                <a:cubicBezTo>
                  <a:pt x="1418" y="1474"/>
                  <a:pt x="1418" y="1474"/>
                  <a:pt x="1418" y="1474"/>
                </a:cubicBezTo>
                <a:cubicBezTo>
                  <a:pt x="1566" y="1994"/>
                  <a:pt x="1566" y="1994"/>
                  <a:pt x="1566" y="1994"/>
                </a:cubicBezTo>
                <a:cubicBezTo>
                  <a:pt x="1663" y="1994"/>
                  <a:pt x="1663" y="1994"/>
                  <a:pt x="1663" y="1994"/>
                </a:cubicBezTo>
                <a:cubicBezTo>
                  <a:pt x="1749" y="1647"/>
                  <a:pt x="1749" y="1647"/>
                  <a:pt x="1749" y="1647"/>
                </a:cubicBezTo>
                <a:cubicBezTo>
                  <a:pt x="1754" y="1663"/>
                  <a:pt x="1754" y="1673"/>
                  <a:pt x="1760" y="1688"/>
                </a:cubicBezTo>
                <a:cubicBezTo>
                  <a:pt x="1831" y="1989"/>
                  <a:pt x="1831" y="1989"/>
                  <a:pt x="1831" y="1989"/>
                </a:cubicBezTo>
                <a:cubicBezTo>
                  <a:pt x="1933" y="1989"/>
                  <a:pt x="1933" y="1989"/>
                  <a:pt x="1933" y="1989"/>
                </a:cubicBezTo>
                <a:cubicBezTo>
                  <a:pt x="2076" y="1474"/>
                  <a:pt x="2076" y="1474"/>
                  <a:pt x="2076" y="1474"/>
                </a:cubicBezTo>
                <a:cubicBezTo>
                  <a:pt x="2076" y="1474"/>
                  <a:pt x="1979" y="1474"/>
                  <a:pt x="1974" y="1479"/>
                </a:cubicBezTo>
                <a:lnTo>
                  <a:pt x="1897" y="1795"/>
                </a:lnTo>
                <a:close/>
                <a:moveTo>
                  <a:pt x="1071" y="0"/>
                </a:moveTo>
                <a:cubicBezTo>
                  <a:pt x="479" y="0"/>
                  <a:pt x="0" y="479"/>
                  <a:pt x="0" y="1071"/>
                </a:cubicBezTo>
                <a:cubicBezTo>
                  <a:pt x="0" y="1663"/>
                  <a:pt x="479" y="2142"/>
                  <a:pt x="1071" y="2142"/>
                </a:cubicBezTo>
                <a:cubicBezTo>
                  <a:pt x="1209" y="2142"/>
                  <a:pt x="1341" y="2116"/>
                  <a:pt x="1464" y="2065"/>
                </a:cubicBezTo>
                <a:cubicBezTo>
                  <a:pt x="1433" y="1963"/>
                  <a:pt x="1433" y="1963"/>
                  <a:pt x="1433" y="1963"/>
                </a:cubicBezTo>
                <a:cubicBezTo>
                  <a:pt x="1418" y="1974"/>
                  <a:pt x="1403" y="1979"/>
                  <a:pt x="1392" y="1984"/>
                </a:cubicBezTo>
                <a:cubicBezTo>
                  <a:pt x="1387" y="1984"/>
                  <a:pt x="1387" y="1984"/>
                  <a:pt x="1387" y="1984"/>
                </a:cubicBezTo>
                <a:cubicBezTo>
                  <a:pt x="1397" y="1974"/>
                  <a:pt x="1408" y="1969"/>
                  <a:pt x="1423" y="1958"/>
                </a:cubicBezTo>
                <a:cubicBezTo>
                  <a:pt x="1408" y="1907"/>
                  <a:pt x="1408" y="1907"/>
                  <a:pt x="1408" y="1907"/>
                </a:cubicBezTo>
                <a:cubicBezTo>
                  <a:pt x="1341" y="1953"/>
                  <a:pt x="1341" y="1953"/>
                  <a:pt x="1341" y="1953"/>
                </a:cubicBezTo>
                <a:cubicBezTo>
                  <a:pt x="1265" y="2004"/>
                  <a:pt x="1178" y="2035"/>
                  <a:pt x="1086" y="2040"/>
                </a:cubicBezTo>
                <a:cubicBezTo>
                  <a:pt x="1086" y="1673"/>
                  <a:pt x="1086" y="1673"/>
                  <a:pt x="1086" y="1673"/>
                </a:cubicBezTo>
                <a:cubicBezTo>
                  <a:pt x="1331" y="1673"/>
                  <a:pt x="1331" y="1673"/>
                  <a:pt x="1331" y="1673"/>
                </a:cubicBezTo>
                <a:cubicBezTo>
                  <a:pt x="1326" y="1663"/>
                  <a:pt x="1326" y="1663"/>
                  <a:pt x="1326" y="1663"/>
                </a:cubicBezTo>
                <a:cubicBezTo>
                  <a:pt x="1311" y="1617"/>
                  <a:pt x="1311" y="1617"/>
                  <a:pt x="1311" y="1617"/>
                </a:cubicBezTo>
                <a:cubicBezTo>
                  <a:pt x="1086" y="1617"/>
                  <a:pt x="1086" y="1617"/>
                  <a:pt x="1086" y="1617"/>
                </a:cubicBezTo>
                <a:cubicBezTo>
                  <a:pt x="1086" y="1127"/>
                  <a:pt x="1086" y="1127"/>
                  <a:pt x="1086" y="1127"/>
                </a:cubicBezTo>
                <a:cubicBezTo>
                  <a:pt x="1714" y="1127"/>
                  <a:pt x="1714" y="1127"/>
                  <a:pt x="1714" y="1127"/>
                </a:cubicBezTo>
                <a:cubicBezTo>
                  <a:pt x="1709" y="1214"/>
                  <a:pt x="1698" y="1290"/>
                  <a:pt x="1683" y="1372"/>
                </a:cubicBezTo>
                <a:cubicBezTo>
                  <a:pt x="1734" y="1372"/>
                  <a:pt x="1734" y="1372"/>
                  <a:pt x="1734" y="1372"/>
                </a:cubicBezTo>
                <a:cubicBezTo>
                  <a:pt x="1749" y="1290"/>
                  <a:pt x="1760" y="1209"/>
                  <a:pt x="1765" y="1122"/>
                </a:cubicBezTo>
                <a:cubicBezTo>
                  <a:pt x="2035" y="1122"/>
                  <a:pt x="2035" y="1122"/>
                  <a:pt x="2035" y="1122"/>
                </a:cubicBezTo>
                <a:cubicBezTo>
                  <a:pt x="2030" y="1209"/>
                  <a:pt x="2015" y="1290"/>
                  <a:pt x="1989" y="1372"/>
                </a:cubicBezTo>
                <a:cubicBezTo>
                  <a:pt x="2096" y="1372"/>
                  <a:pt x="2096" y="1372"/>
                  <a:pt x="2096" y="1372"/>
                </a:cubicBezTo>
                <a:cubicBezTo>
                  <a:pt x="2122" y="1275"/>
                  <a:pt x="2142" y="1178"/>
                  <a:pt x="2142" y="1071"/>
                </a:cubicBezTo>
                <a:cubicBezTo>
                  <a:pt x="2142" y="479"/>
                  <a:pt x="1663" y="0"/>
                  <a:pt x="1071" y="0"/>
                </a:cubicBezTo>
                <a:close/>
                <a:moveTo>
                  <a:pt x="750" y="163"/>
                </a:moveTo>
                <a:cubicBezTo>
                  <a:pt x="643" y="240"/>
                  <a:pt x="546" y="352"/>
                  <a:pt x="474" y="490"/>
                </a:cubicBezTo>
                <a:cubicBezTo>
                  <a:pt x="301" y="490"/>
                  <a:pt x="301" y="490"/>
                  <a:pt x="301" y="490"/>
                </a:cubicBezTo>
                <a:cubicBezTo>
                  <a:pt x="413" y="337"/>
                  <a:pt x="571" y="224"/>
                  <a:pt x="750" y="163"/>
                </a:cubicBezTo>
                <a:close/>
                <a:moveTo>
                  <a:pt x="260" y="535"/>
                </a:moveTo>
                <a:cubicBezTo>
                  <a:pt x="469" y="535"/>
                  <a:pt x="469" y="535"/>
                  <a:pt x="469" y="535"/>
                </a:cubicBezTo>
                <a:cubicBezTo>
                  <a:pt x="398" y="694"/>
                  <a:pt x="362" y="877"/>
                  <a:pt x="362" y="1076"/>
                </a:cubicBezTo>
                <a:cubicBezTo>
                  <a:pt x="97" y="1076"/>
                  <a:pt x="97" y="1076"/>
                  <a:pt x="97" y="1076"/>
                </a:cubicBezTo>
                <a:cubicBezTo>
                  <a:pt x="97" y="877"/>
                  <a:pt x="158" y="694"/>
                  <a:pt x="260" y="535"/>
                </a:cubicBezTo>
                <a:close/>
                <a:moveTo>
                  <a:pt x="97" y="1127"/>
                </a:moveTo>
                <a:cubicBezTo>
                  <a:pt x="357" y="1127"/>
                  <a:pt x="357" y="1127"/>
                  <a:pt x="357" y="1127"/>
                </a:cubicBezTo>
                <a:cubicBezTo>
                  <a:pt x="362" y="1306"/>
                  <a:pt x="398" y="1474"/>
                  <a:pt x="459" y="1617"/>
                </a:cubicBezTo>
                <a:cubicBezTo>
                  <a:pt x="255" y="1617"/>
                  <a:pt x="255" y="1617"/>
                  <a:pt x="255" y="1617"/>
                </a:cubicBezTo>
                <a:cubicBezTo>
                  <a:pt x="168" y="1469"/>
                  <a:pt x="107" y="1306"/>
                  <a:pt x="97" y="1127"/>
                </a:cubicBezTo>
                <a:close/>
                <a:moveTo>
                  <a:pt x="745" y="1989"/>
                </a:moveTo>
                <a:cubicBezTo>
                  <a:pt x="566" y="1923"/>
                  <a:pt x="413" y="1810"/>
                  <a:pt x="301" y="1668"/>
                </a:cubicBezTo>
                <a:cubicBezTo>
                  <a:pt x="479" y="1668"/>
                  <a:pt x="479" y="1668"/>
                  <a:pt x="479" y="1668"/>
                </a:cubicBezTo>
                <a:cubicBezTo>
                  <a:pt x="530" y="1765"/>
                  <a:pt x="592" y="1851"/>
                  <a:pt x="663" y="1918"/>
                </a:cubicBezTo>
                <a:cubicBezTo>
                  <a:pt x="668" y="1923"/>
                  <a:pt x="668" y="1923"/>
                  <a:pt x="678" y="1928"/>
                </a:cubicBezTo>
                <a:cubicBezTo>
                  <a:pt x="704" y="1953"/>
                  <a:pt x="729" y="1974"/>
                  <a:pt x="760" y="1989"/>
                </a:cubicBezTo>
                <a:cubicBezTo>
                  <a:pt x="750" y="1994"/>
                  <a:pt x="750" y="1989"/>
                  <a:pt x="745" y="1989"/>
                </a:cubicBezTo>
                <a:close/>
                <a:moveTo>
                  <a:pt x="1040" y="2045"/>
                </a:moveTo>
                <a:cubicBezTo>
                  <a:pt x="928" y="2040"/>
                  <a:pt x="821" y="1994"/>
                  <a:pt x="729" y="1918"/>
                </a:cubicBezTo>
                <a:cubicBezTo>
                  <a:pt x="724" y="1912"/>
                  <a:pt x="724" y="1912"/>
                  <a:pt x="724" y="1912"/>
                </a:cubicBezTo>
                <a:cubicBezTo>
                  <a:pt x="653" y="1851"/>
                  <a:pt x="587" y="1770"/>
                  <a:pt x="536" y="1673"/>
                </a:cubicBezTo>
                <a:cubicBezTo>
                  <a:pt x="1040" y="1673"/>
                  <a:pt x="1040" y="1673"/>
                  <a:pt x="1040" y="1673"/>
                </a:cubicBezTo>
                <a:cubicBezTo>
                  <a:pt x="1040" y="2045"/>
                  <a:pt x="1040" y="2045"/>
                  <a:pt x="1040" y="2045"/>
                </a:cubicBezTo>
                <a:close/>
                <a:moveTo>
                  <a:pt x="1040" y="1617"/>
                </a:moveTo>
                <a:cubicBezTo>
                  <a:pt x="520" y="1617"/>
                  <a:pt x="520" y="1617"/>
                  <a:pt x="520" y="1617"/>
                </a:cubicBezTo>
                <a:cubicBezTo>
                  <a:pt x="459" y="1474"/>
                  <a:pt x="418" y="1306"/>
                  <a:pt x="413" y="1127"/>
                </a:cubicBezTo>
                <a:cubicBezTo>
                  <a:pt x="1040" y="1127"/>
                  <a:pt x="1040" y="1127"/>
                  <a:pt x="1040" y="1127"/>
                </a:cubicBezTo>
                <a:cubicBezTo>
                  <a:pt x="1040" y="1617"/>
                  <a:pt x="1040" y="1617"/>
                  <a:pt x="1040" y="1617"/>
                </a:cubicBezTo>
                <a:close/>
                <a:moveTo>
                  <a:pt x="1040" y="1076"/>
                </a:moveTo>
                <a:cubicBezTo>
                  <a:pt x="408" y="1076"/>
                  <a:pt x="408" y="1076"/>
                  <a:pt x="408" y="1076"/>
                </a:cubicBezTo>
                <a:cubicBezTo>
                  <a:pt x="408" y="877"/>
                  <a:pt x="449" y="688"/>
                  <a:pt x="520" y="535"/>
                </a:cubicBezTo>
                <a:cubicBezTo>
                  <a:pt x="1040" y="535"/>
                  <a:pt x="1040" y="535"/>
                  <a:pt x="1040" y="535"/>
                </a:cubicBezTo>
                <a:lnTo>
                  <a:pt x="1040" y="1076"/>
                </a:lnTo>
                <a:close/>
                <a:moveTo>
                  <a:pt x="1040" y="484"/>
                </a:moveTo>
                <a:cubicBezTo>
                  <a:pt x="546" y="484"/>
                  <a:pt x="546" y="484"/>
                  <a:pt x="546" y="484"/>
                </a:cubicBezTo>
                <a:cubicBezTo>
                  <a:pt x="663" y="265"/>
                  <a:pt x="842" y="122"/>
                  <a:pt x="1040" y="112"/>
                </a:cubicBezTo>
                <a:lnTo>
                  <a:pt x="1040" y="484"/>
                </a:lnTo>
                <a:close/>
                <a:moveTo>
                  <a:pt x="1831" y="484"/>
                </a:moveTo>
                <a:cubicBezTo>
                  <a:pt x="1652" y="484"/>
                  <a:pt x="1652" y="484"/>
                  <a:pt x="1652" y="484"/>
                </a:cubicBezTo>
                <a:cubicBezTo>
                  <a:pt x="1581" y="347"/>
                  <a:pt x="1489" y="235"/>
                  <a:pt x="1377" y="158"/>
                </a:cubicBezTo>
                <a:cubicBezTo>
                  <a:pt x="1561" y="224"/>
                  <a:pt x="1719" y="337"/>
                  <a:pt x="1831" y="484"/>
                </a:cubicBezTo>
                <a:close/>
                <a:moveTo>
                  <a:pt x="1091" y="112"/>
                </a:moveTo>
                <a:cubicBezTo>
                  <a:pt x="1290" y="122"/>
                  <a:pt x="1464" y="265"/>
                  <a:pt x="1581" y="484"/>
                </a:cubicBezTo>
                <a:cubicBezTo>
                  <a:pt x="1091" y="484"/>
                  <a:pt x="1091" y="484"/>
                  <a:pt x="1091" y="484"/>
                </a:cubicBezTo>
                <a:lnTo>
                  <a:pt x="1091" y="112"/>
                </a:lnTo>
                <a:close/>
                <a:moveTo>
                  <a:pt x="1091" y="1076"/>
                </a:moveTo>
                <a:cubicBezTo>
                  <a:pt x="1091" y="535"/>
                  <a:pt x="1091" y="535"/>
                  <a:pt x="1091" y="535"/>
                </a:cubicBezTo>
                <a:cubicBezTo>
                  <a:pt x="1607" y="535"/>
                  <a:pt x="1607" y="535"/>
                  <a:pt x="1607" y="535"/>
                </a:cubicBezTo>
                <a:cubicBezTo>
                  <a:pt x="1678" y="688"/>
                  <a:pt x="1719" y="877"/>
                  <a:pt x="1719" y="1076"/>
                </a:cubicBezTo>
                <a:lnTo>
                  <a:pt x="1091" y="1076"/>
                </a:lnTo>
                <a:close/>
                <a:moveTo>
                  <a:pt x="1770" y="1076"/>
                </a:moveTo>
                <a:cubicBezTo>
                  <a:pt x="1770" y="877"/>
                  <a:pt x="1729" y="694"/>
                  <a:pt x="1663" y="535"/>
                </a:cubicBezTo>
                <a:cubicBezTo>
                  <a:pt x="1872" y="535"/>
                  <a:pt x="1872" y="535"/>
                  <a:pt x="1872" y="535"/>
                </a:cubicBezTo>
                <a:cubicBezTo>
                  <a:pt x="1974" y="688"/>
                  <a:pt x="2035" y="877"/>
                  <a:pt x="2035" y="1076"/>
                </a:cubicBezTo>
                <a:lnTo>
                  <a:pt x="1770" y="1076"/>
                </a:ln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92" name="Freeform 20"/>
          <p:cNvSpPr>
            <a:spLocks noEditPoints="1"/>
          </p:cNvSpPr>
          <p:nvPr/>
        </p:nvSpPr>
        <p:spPr bwMode="auto">
          <a:xfrm>
            <a:off x="1111291" y="5467144"/>
            <a:ext cx="51188" cy="91039"/>
          </a:xfrm>
          <a:custGeom>
            <a:avLst/>
            <a:gdLst>
              <a:gd name="T0" fmla="*/ 82 w 148"/>
              <a:gd name="T1" fmla="*/ 0 h 176"/>
              <a:gd name="T2" fmla="*/ 14 w 148"/>
              <a:gd name="T3" fmla="*/ 0 h 176"/>
              <a:gd name="T4" fmla="*/ 0 w 148"/>
              <a:gd name="T5" fmla="*/ 14 h 176"/>
              <a:gd name="T6" fmla="*/ 0 w 148"/>
              <a:gd name="T7" fmla="*/ 162 h 176"/>
              <a:gd name="T8" fmla="*/ 14 w 148"/>
              <a:gd name="T9" fmla="*/ 176 h 176"/>
              <a:gd name="T10" fmla="*/ 114 w 148"/>
              <a:gd name="T11" fmla="*/ 176 h 176"/>
              <a:gd name="T12" fmla="*/ 121 w 148"/>
              <a:gd name="T13" fmla="*/ 174 h 176"/>
              <a:gd name="T14" fmla="*/ 137 w 148"/>
              <a:gd name="T15" fmla="*/ 170 h 176"/>
              <a:gd name="T16" fmla="*/ 148 w 148"/>
              <a:gd name="T17" fmla="*/ 154 h 176"/>
              <a:gd name="T18" fmla="*/ 148 w 148"/>
              <a:gd name="T19" fmla="*/ 67 h 176"/>
              <a:gd name="T20" fmla="*/ 82 w 148"/>
              <a:gd name="T21" fmla="*/ 0 h 176"/>
              <a:gd name="T22" fmla="*/ 118 w 148"/>
              <a:gd name="T23" fmla="*/ 162 h 176"/>
              <a:gd name="T24" fmla="*/ 114 w 148"/>
              <a:gd name="T25" fmla="*/ 167 h 176"/>
              <a:gd name="T26" fmla="*/ 14 w 148"/>
              <a:gd name="T27" fmla="*/ 167 h 176"/>
              <a:gd name="T28" fmla="*/ 9 w 148"/>
              <a:gd name="T29" fmla="*/ 162 h 176"/>
              <a:gd name="T30" fmla="*/ 9 w 148"/>
              <a:gd name="T31" fmla="*/ 14 h 176"/>
              <a:gd name="T32" fmla="*/ 14 w 148"/>
              <a:gd name="T33" fmla="*/ 9 h 176"/>
              <a:gd name="T34" fmla="*/ 64 w 148"/>
              <a:gd name="T35" fmla="*/ 9 h 176"/>
              <a:gd name="T36" fmla="*/ 118 w 148"/>
              <a:gd name="T37" fmla="*/ 65 h 176"/>
              <a:gd name="T38" fmla="*/ 118 w 148"/>
              <a:gd name="T39" fmla="*/ 162 h 176"/>
              <a:gd name="T40" fmla="*/ 144 w 148"/>
              <a:gd name="T41" fmla="*/ 154 h 176"/>
              <a:gd name="T42" fmla="*/ 135 w 148"/>
              <a:gd name="T43" fmla="*/ 165 h 176"/>
              <a:gd name="T44" fmla="*/ 126 w 148"/>
              <a:gd name="T45" fmla="*/ 168 h 176"/>
              <a:gd name="T46" fmla="*/ 128 w 148"/>
              <a:gd name="T47" fmla="*/ 162 h 176"/>
              <a:gd name="T48" fmla="*/ 128 w 148"/>
              <a:gd name="T49" fmla="*/ 65 h 176"/>
              <a:gd name="T50" fmla="*/ 88 w 148"/>
              <a:gd name="T51" fmla="*/ 5 h 176"/>
              <a:gd name="T52" fmla="*/ 144 w 148"/>
              <a:gd name="T53" fmla="*/ 67 h 176"/>
              <a:gd name="T54" fmla="*/ 144 w 148"/>
              <a:gd name="T55" fmla="*/ 154 h 176"/>
              <a:gd name="T56" fmla="*/ 80 w 148"/>
              <a:gd name="T57" fmla="*/ 81 h 176"/>
              <a:gd name="T58" fmla="*/ 64 w 148"/>
              <a:gd name="T59" fmla="*/ 70 h 176"/>
              <a:gd name="T60" fmla="*/ 47 w 148"/>
              <a:gd name="T61" fmla="*/ 81 h 176"/>
              <a:gd name="T62" fmla="*/ 32 w 148"/>
              <a:gd name="T63" fmla="*/ 99 h 176"/>
              <a:gd name="T64" fmla="*/ 49 w 148"/>
              <a:gd name="T65" fmla="*/ 116 h 176"/>
              <a:gd name="T66" fmla="*/ 78 w 148"/>
              <a:gd name="T67" fmla="*/ 116 h 176"/>
              <a:gd name="T68" fmla="*/ 96 w 148"/>
              <a:gd name="T69" fmla="*/ 99 h 176"/>
              <a:gd name="T70" fmla="*/ 80 w 148"/>
              <a:gd name="T71" fmla="*/ 81 h 176"/>
              <a:gd name="T72" fmla="*/ 78 w 148"/>
              <a:gd name="T73" fmla="*/ 111 h 176"/>
              <a:gd name="T74" fmla="*/ 49 w 148"/>
              <a:gd name="T75" fmla="*/ 111 h 176"/>
              <a:gd name="T76" fmla="*/ 37 w 148"/>
              <a:gd name="T77" fmla="*/ 99 h 176"/>
              <a:gd name="T78" fmla="*/ 48 w 148"/>
              <a:gd name="T79" fmla="*/ 86 h 176"/>
              <a:gd name="T80" fmla="*/ 52 w 148"/>
              <a:gd name="T81" fmla="*/ 83 h 176"/>
              <a:gd name="T82" fmla="*/ 64 w 148"/>
              <a:gd name="T83" fmla="*/ 74 h 176"/>
              <a:gd name="T84" fmla="*/ 76 w 148"/>
              <a:gd name="T85" fmla="*/ 83 h 176"/>
              <a:gd name="T86" fmla="*/ 80 w 148"/>
              <a:gd name="T87" fmla="*/ 86 h 176"/>
              <a:gd name="T88" fmla="*/ 91 w 148"/>
              <a:gd name="T89" fmla="*/ 99 h 176"/>
              <a:gd name="T90" fmla="*/ 78 w 148"/>
              <a:gd name="T91" fmla="*/ 1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76">
                <a:moveTo>
                  <a:pt x="82" y="0"/>
                </a:moveTo>
                <a:cubicBezTo>
                  <a:pt x="14" y="0"/>
                  <a:pt x="14" y="0"/>
                  <a:pt x="14" y="0"/>
                </a:cubicBezTo>
                <a:cubicBezTo>
                  <a:pt x="6" y="0"/>
                  <a:pt x="0" y="6"/>
                  <a:pt x="0" y="14"/>
                </a:cubicBezTo>
                <a:cubicBezTo>
                  <a:pt x="0" y="162"/>
                  <a:pt x="0" y="162"/>
                  <a:pt x="0" y="162"/>
                </a:cubicBezTo>
                <a:cubicBezTo>
                  <a:pt x="0" y="170"/>
                  <a:pt x="6" y="176"/>
                  <a:pt x="14" y="176"/>
                </a:cubicBezTo>
                <a:cubicBezTo>
                  <a:pt x="114" y="176"/>
                  <a:pt x="114" y="176"/>
                  <a:pt x="114" y="176"/>
                </a:cubicBezTo>
                <a:cubicBezTo>
                  <a:pt x="116" y="176"/>
                  <a:pt x="119" y="175"/>
                  <a:pt x="121" y="174"/>
                </a:cubicBezTo>
                <a:cubicBezTo>
                  <a:pt x="137" y="170"/>
                  <a:pt x="137" y="170"/>
                  <a:pt x="137" y="170"/>
                </a:cubicBezTo>
                <a:cubicBezTo>
                  <a:pt x="143" y="168"/>
                  <a:pt x="148" y="161"/>
                  <a:pt x="148" y="154"/>
                </a:cubicBezTo>
                <a:cubicBezTo>
                  <a:pt x="148" y="67"/>
                  <a:pt x="148" y="67"/>
                  <a:pt x="148" y="67"/>
                </a:cubicBezTo>
                <a:cubicBezTo>
                  <a:pt x="148" y="30"/>
                  <a:pt x="118" y="0"/>
                  <a:pt x="82" y="0"/>
                </a:cubicBezTo>
                <a:close/>
                <a:moveTo>
                  <a:pt x="118" y="162"/>
                </a:moveTo>
                <a:cubicBezTo>
                  <a:pt x="118" y="165"/>
                  <a:pt x="116" y="167"/>
                  <a:pt x="114" y="167"/>
                </a:cubicBezTo>
                <a:cubicBezTo>
                  <a:pt x="14" y="167"/>
                  <a:pt x="14" y="167"/>
                  <a:pt x="14" y="167"/>
                </a:cubicBezTo>
                <a:cubicBezTo>
                  <a:pt x="11" y="167"/>
                  <a:pt x="9" y="165"/>
                  <a:pt x="9" y="162"/>
                </a:cubicBezTo>
                <a:cubicBezTo>
                  <a:pt x="9" y="14"/>
                  <a:pt x="9" y="14"/>
                  <a:pt x="9" y="14"/>
                </a:cubicBezTo>
                <a:cubicBezTo>
                  <a:pt x="9" y="11"/>
                  <a:pt x="11" y="9"/>
                  <a:pt x="14" y="9"/>
                </a:cubicBezTo>
                <a:cubicBezTo>
                  <a:pt x="64" y="9"/>
                  <a:pt x="64" y="9"/>
                  <a:pt x="64" y="9"/>
                </a:cubicBezTo>
                <a:cubicBezTo>
                  <a:pt x="94" y="9"/>
                  <a:pt x="118" y="34"/>
                  <a:pt x="118" y="65"/>
                </a:cubicBezTo>
                <a:lnTo>
                  <a:pt x="118" y="162"/>
                </a:lnTo>
                <a:close/>
                <a:moveTo>
                  <a:pt x="144" y="154"/>
                </a:moveTo>
                <a:cubicBezTo>
                  <a:pt x="144" y="159"/>
                  <a:pt x="140" y="164"/>
                  <a:pt x="135" y="165"/>
                </a:cubicBezTo>
                <a:cubicBezTo>
                  <a:pt x="126" y="168"/>
                  <a:pt x="126" y="168"/>
                  <a:pt x="126" y="168"/>
                </a:cubicBezTo>
                <a:cubicBezTo>
                  <a:pt x="127" y="166"/>
                  <a:pt x="128" y="164"/>
                  <a:pt x="128" y="162"/>
                </a:cubicBezTo>
                <a:cubicBezTo>
                  <a:pt x="128" y="65"/>
                  <a:pt x="128" y="65"/>
                  <a:pt x="128" y="65"/>
                </a:cubicBezTo>
                <a:cubicBezTo>
                  <a:pt x="128" y="38"/>
                  <a:pt x="111" y="15"/>
                  <a:pt x="88" y="5"/>
                </a:cubicBezTo>
                <a:cubicBezTo>
                  <a:pt x="119" y="8"/>
                  <a:pt x="144" y="35"/>
                  <a:pt x="144" y="67"/>
                </a:cubicBezTo>
                <a:lnTo>
                  <a:pt x="144" y="154"/>
                </a:lnTo>
                <a:close/>
                <a:moveTo>
                  <a:pt x="80" y="81"/>
                </a:moveTo>
                <a:cubicBezTo>
                  <a:pt x="78" y="75"/>
                  <a:pt x="71" y="70"/>
                  <a:pt x="64" y="70"/>
                </a:cubicBezTo>
                <a:cubicBezTo>
                  <a:pt x="56" y="70"/>
                  <a:pt x="50" y="75"/>
                  <a:pt x="47" y="81"/>
                </a:cubicBezTo>
                <a:cubicBezTo>
                  <a:pt x="39" y="82"/>
                  <a:pt x="32" y="90"/>
                  <a:pt x="32" y="99"/>
                </a:cubicBezTo>
                <a:cubicBezTo>
                  <a:pt x="32" y="108"/>
                  <a:pt x="40" y="116"/>
                  <a:pt x="49" y="116"/>
                </a:cubicBezTo>
                <a:cubicBezTo>
                  <a:pt x="78" y="116"/>
                  <a:pt x="78" y="116"/>
                  <a:pt x="78" y="116"/>
                </a:cubicBezTo>
                <a:cubicBezTo>
                  <a:pt x="88" y="116"/>
                  <a:pt x="96" y="108"/>
                  <a:pt x="96" y="99"/>
                </a:cubicBezTo>
                <a:cubicBezTo>
                  <a:pt x="96" y="90"/>
                  <a:pt x="89" y="82"/>
                  <a:pt x="80" y="81"/>
                </a:cubicBezTo>
                <a:close/>
                <a:moveTo>
                  <a:pt x="78" y="111"/>
                </a:moveTo>
                <a:cubicBezTo>
                  <a:pt x="49" y="111"/>
                  <a:pt x="49" y="111"/>
                  <a:pt x="49" y="111"/>
                </a:cubicBezTo>
                <a:cubicBezTo>
                  <a:pt x="42" y="111"/>
                  <a:pt x="37" y="106"/>
                  <a:pt x="37" y="99"/>
                </a:cubicBezTo>
                <a:cubicBezTo>
                  <a:pt x="37" y="92"/>
                  <a:pt x="41" y="87"/>
                  <a:pt x="48" y="86"/>
                </a:cubicBezTo>
                <a:cubicBezTo>
                  <a:pt x="50" y="86"/>
                  <a:pt x="51" y="85"/>
                  <a:pt x="52" y="83"/>
                </a:cubicBezTo>
                <a:cubicBezTo>
                  <a:pt x="54" y="78"/>
                  <a:pt x="58" y="74"/>
                  <a:pt x="64" y="74"/>
                </a:cubicBezTo>
                <a:cubicBezTo>
                  <a:pt x="69" y="74"/>
                  <a:pt x="74" y="78"/>
                  <a:pt x="76" y="83"/>
                </a:cubicBezTo>
                <a:cubicBezTo>
                  <a:pt x="77" y="85"/>
                  <a:pt x="78" y="86"/>
                  <a:pt x="80" y="86"/>
                </a:cubicBezTo>
                <a:cubicBezTo>
                  <a:pt x="86" y="87"/>
                  <a:pt x="91" y="92"/>
                  <a:pt x="91" y="99"/>
                </a:cubicBezTo>
                <a:cubicBezTo>
                  <a:pt x="91" y="106"/>
                  <a:pt x="85" y="111"/>
                  <a:pt x="78" y="111"/>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793" name="Freeform 21"/>
          <p:cNvSpPr>
            <a:spLocks noEditPoints="1"/>
          </p:cNvSpPr>
          <p:nvPr/>
        </p:nvSpPr>
        <p:spPr bwMode="auto">
          <a:xfrm flipH="1">
            <a:off x="4153329" y="3673755"/>
            <a:ext cx="66131" cy="79204"/>
          </a:xfrm>
          <a:custGeom>
            <a:avLst/>
            <a:gdLst>
              <a:gd name="T0" fmla="*/ 172 w 176"/>
              <a:gd name="T1" fmla="*/ 120 h 128"/>
              <a:gd name="T2" fmla="*/ 155 w 176"/>
              <a:gd name="T3" fmla="*/ 64 h 128"/>
              <a:gd name="T4" fmla="*/ 154 w 176"/>
              <a:gd name="T5" fmla="*/ 59 h 128"/>
              <a:gd name="T6" fmla="*/ 160 w 176"/>
              <a:gd name="T7" fmla="*/ 33 h 128"/>
              <a:gd name="T8" fmla="*/ 159 w 176"/>
              <a:gd name="T9" fmla="*/ 30 h 128"/>
              <a:gd name="T10" fmla="*/ 156 w 176"/>
              <a:gd name="T11" fmla="*/ 32 h 128"/>
              <a:gd name="T12" fmla="*/ 152 w 176"/>
              <a:gd name="T13" fmla="*/ 48 h 128"/>
              <a:gd name="T14" fmla="*/ 130 w 176"/>
              <a:gd name="T15" fmla="*/ 0 h 128"/>
              <a:gd name="T16" fmla="*/ 109 w 176"/>
              <a:gd name="T17" fmla="*/ 44 h 128"/>
              <a:gd name="T18" fmla="*/ 89 w 176"/>
              <a:gd name="T19" fmla="*/ 4 h 128"/>
              <a:gd name="T20" fmla="*/ 68 w 176"/>
              <a:gd name="T21" fmla="*/ 49 h 128"/>
              <a:gd name="T22" fmla="*/ 46 w 176"/>
              <a:gd name="T23" fmla="*/ 0 h 128"/>
              <a:gd name="T24" fmla="*/ 24 w 176"/>
              <a:gd name="T25" fmla="*/ 48 h 128"/>
              <a:gd name="T26" fmla="*/ 20 w 176"/>
              <a:gd name="T27" fmla="*/ 32 h 128"/>
              <a:gd name="T28" fmla="*/ 18 w 176"/>
              <a:gd name="T29" fmla="*/ 30 h 128"/>
              <a:gd name="T30" fmla="*/ 16 w 176"/>
              <a:gd name="T31" fmla="*/ 33 h 128"/>
              <a:gd name="T32" fmla="*/ 22 w 176"/>
              <a:gd name="T33" fmla="*/ 59 h 128"/>
              <a:gd name="T34" fmla="*/ 21 w 176"/>
              <a:gd name="T35" fmla="*/ 64 h 128"/>
              <a:gd name="T36" fmla="*/ 4 w 176"/>
              <a:gd name="T37" fmla="*/ 120 h 128"/>
              <a:gd name="T38" fmla="*/ 0 w 176"/>
              <a:gd name="T39" fmla="*/ 124 h 128"/>
              <a:gd name="T40" fmla="*/ 4 w 176"/>
              <a:gd name="T41" fmla="*/ 128 h 128"/>
              <a:gd name="T42" fmla="*/ 26 w 176"/>
              <a:gd name="T43" fmla="*/ 81 h 128"/>
              <a:gd name="T44" fmla="*/ 46 w 176"/>
              <a:gd name="T45" fmla="*/ 124 h 128"/>
              <a:gd name="T46" fmla="*/ 66 w 176"/>
              <a:gd name="T47" fmla="*/ 82 h 128"/>
              <a:gd name="T48" fmla="*/ 88 w 176"/>
              <a:gd name="T49" fmla="*/ 128 h 128"/>
              <a:gd name="T50" fmla="*/ 111 w 176"/>
              <a:gd name="T51" fmla="*/ 79 h 128"/>
              <a:gd name="T52" fmla="*/ 131 w 176"/>
              <a:gd name="T53" fmla="*/ 124 h 128"/>
              <a:gd name="T54" fmla="*/ 150 w 176"/>
              <a:gd name="T55" fmla="*/ 82 h 128"/>
              <a:gd name="T56" fmla="*/ 172 w 176"/>
              <a:gd name="T57" fmla="*/ 128 h 128"/>
              <a:gd name="T58" fmla="*/ 176 w 176"/>
              <a:gd name="T59" fmla="*/ 124 h 128"/>
              <a:gd name="T60" fmla="*/ 172 w 176"/>
              <a:gd name="T61" fmla="*/ 120 h 128"/>
              <a:gd name="T62" fmla="*/ 46 w 176"/>
              <a:gd name="T63" fmla="*/ 120 h 128"/>
              <a:gd name="T64" fmla="*/ 28 w 176"/>
              <a:gd name="T65" fmla="*/ 71 h 128"/>
              <a:gd name="T66" fmla="*/ 29 w 176"/>
              <a:gd name="T67" fmla="*/ 65 h 128"/>
              <a:gd name="T68" fmla="*/ 46 w 176"/>
              <a:gd name="T69" fmla="*/ 8 h 128"/>
              <a:gd name="T70" fmla="*/ 63 w 176"/>
              <a:gd name="T71" fmla="*/ 65 h 128"/>
              <a:gd name="T72" fmla="*/ 64 w 176"/>
              <a:gd name="T73" fmla="*/ 72 h 128"/>
              <a:gd name="T74" fmla="*/ 46 w 176"/>
              <a:gd name="T75" fmla="*/ 120 h 128"/>
              <a:gd name="T76" fmla="*/ 88 w 176"/>
              <a:gd name="T77" fmla="*/ 120 h 128"/>
              <a:gd name="T78" fmla="*/ 71 w 176"/>
              <a:gd name="T79" fmla="*/ 64 h 128"/>
              <a:gd name="T80" fmla="*/ 71 w 176"/>
              <a:gd name="T81" fmla="*/ 61 h 128"/>
              <a:gd name="T82" fmla="*/ 89 w 176"/>
              <a:gd name="T83" fmla="*/ 9 h 128"/>
              <a:gd name="T84" fmla="*/ 106 w 176"/>
              <a:gd name="T85" fmla="*/ 56 h 128"/>
              <a:gd name="T86" fmla="*/ 105 w 176"/>
              <a:gd name="T87" fmla="*/ 64 h 128"/>
              <a:gd name="T88" fmla="*/ 88 w 176"/>
              <a:gd name="T89" fmla="*/ 120 h 128"/>
              <a:gd name="T90" fmla="*/ 131 w 176"/>
              <a:gd name="T91" fmla="*/ 120 h 128"/>
              <a:gd name="T92" fmla="*/ 113 w 176"/>
              <a:gd name="T93" fmla="*/ 67 h 128"/>
              <a:gd name="T94" fmla="*/ 113 w 176"/>
              <a:gd name="T95" fmla="*/ 65 h 128"/>
              <a:gd name="T96" fmla="*/ 130 w 176"/>
              <a:gd name="T97" fmla="*/ 8 h 128"/>
              <a:gd name="T98" fmla="*/ 147 w 176"/>
              <a:gd name="T99" fmla="*/ 65 h 128"/>
              <a:gd name="T100" fmla="*/ 148 w 176"/>
              <a:gd name="T101" fmla="*/ 71 h 128"/>
              <a:gd name="T102" fmla="*/ 131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2" y="120"/>
                </a:moveTo>
                <a:cubicBezTo>
                  <a:pt x="168" y="119"/>
                  <a:pt x="159" y="92"/>
                  <a:pt x="155" y="64"/>
                </a:cubicBezTo>
                <a:cubicBezTo>
                  <a:pt x="155" y="62"/>
                  <a:pt x="155" y="61"/>
                  <a:pt x="154" y="59"/>
                </a:cubicBezTo>
                <a:cubicBezTo>
                  <a:pt x="155" y="54"/>
                  <a:pt x="157" y="43"/>
                  <a:pt x="160" y="33"/>
                </a:cubicBezTo>
                <a:cubicBezTo>
                  <a:pt x="160" y="32"/>
                  <a:pt x="160" y="30"/>
                  <a:pt x="159" y="30"/>
                </a:cubicBezTo>
                <a:cubicBezTo>
                  <a:pt x="157" y="30"/>
                  <a:pt x="156" y="31"/>
                  <a:pt x="156" y="32"/>
                </a:cubicBezTo>
                <a:cubicBezTo>
                  <a:pt x="155" y="37"/>
                  <a:pt x="153" y="43"/>
                  <a:pt x="152" y="48"/>
                </a:cubicBezTo>
                <a:cubicBezTo>
                  <a:pt x="148" y="26"/>
                  <a:pt x="141" y="0"/>
                  <a:pt x="130" y="0"/>
                </a:cubicBezTo>
                <a:cubicBezTo>
                  <a:pt x="120" y="0"/>
                  <a:pt x="113" y="22"/>
                  <a:pt x="109" y="44"/>
                </a:cubicBezTo>
                <a:cubicBezTo>
                  <a:pt x="105" y="26"/>
                  <a:pt x="98" y="4"/>
                  <a:pt x="89" y="4"/>
                </a:cubicBezTo>
                <a:cubicBezTo>
                  <a:pt x="80" y="4"/>
                  <a:pt x="72" y="31"/>
                  <a:pt x="68" y="49"/>
                </a:cubicBezTo>
                <a:cubicBezTo>
                  <a:pt x="64" y="26"/>
                  <a:pt x="57" y="0"/>
                  <a:pt x="46" y="0"/>
                </a:cubicBezTo>
                <a:cubicBezTo>
                  <a:pt x="36" y="0"/>
                  <a:pt x="28" y="26"/>
                  <a:pt x="24" y="48"/>
                </a:cubicBezTo>
                <a:cubicBezTo>
                  <a:pt x="23" y="43"/>
                  <a:pt x="22" y="37"/>
                  <a:pt x="20" y="32"/>
                </a:cubicBezTo>
                <a:cubicBezTo>
                  <a:pt x="20" y="31"/>
                  <a:pt x="19" y="30"/>
                  <a:pt x="18" y="30"/>
                </a:cubicBezTo>
                <a:cubicBezTo>
                  <a:pt x="17" y="30"/>
                  <a:pt x="16" y="32"/>
                  <a:pt x="16" y="33"/>
                </a:cubicBezTo>
                <a:cubicBezTo>
                  <a:pt x="19" y="43"/>
                  <a:pt x="21" y="53"/>
                  <a:pt x="22" y="59"/>
                </a:cubicBezTo>
                <a:cubicBezTo>
                  <a:pt x="22" y="60"/>
                  <a:pt x="21" y="62"/>
                  <a:pt x="21" y="64"/>
                </a:cubicBezTo>
                <a:cubicBezTo>
                  <a:pt x="17" y="92"/>
                  <a:pt x="9" y="119"/>
                  <a:pt x="4" y="120"/>
                </a:cubicBezTo>
                <a:cubicBezTo>
                  <a:pt x="2" y="120"/>
                  <a:pt x="0" y="122"/>
                  <a:pt x="0" y="124"/>
                </a:cubicBezTo>
                <a:cubicBezTo>
                  <a:pt x="0" y="126"/>
                  <a:pt x="2" y="128"/>
                  <a:pt x="4" y="128"/>
                </a:cubicBezTo>
                <a:cubicBezTo>
                  <a:pt x="14" y="128"/>
                  <a:pt x="22" y="103"/>
                  <a:pt x="26" y="81"/>
                </a:cubicBezTo>
                <a:cubicBezTo>
                  <a:pt x="30" y="100"/>
                  <a:pt x="37" y="124"/>
                  <a:pt x="46" y="124"/>
                </a:cubicBezTo>
                <a:cubicBezTo>
                  <a:pt x="55" y="124"/>
                  <a:pt x="62" y="100"/>
                  <a:pt x="66" y="82"/>
                </a:cubicBezTo>
                <a:cubicBezTo>
                  <a:pt x="71" y="104"/>
                  <a:pt x="78" y="128"/>
                  <a:pt x="88" y="128"/>
                </a:cubicBezTo>
                <a:cubicBezTo>
                  <a:pt x="99" y="128"/>
                  <a:pt x="106" y="101"/>
                  <a:pt x="111" y="79"/>
                </a:cubicBezTo>
                <a:cubicBezTo>
                  <a:pt x="114" y="98"/>
                  <a:pt x="121" y="124"/>
                  <a:pt x="131" y="124"/>
                </a:cubicBezTo>
                <a:cubicBezTo>
                  <a:pt x="139" y="124"/>
                  <a:pt x="146" y="101"/>
                  <a:pt x="150" y="82"/>
                </a:cubicBezTo>
                <a:cubicBezTo>
                  <a:pt x="155" y="104"/>
                  <a:pt x="162" y="128"/>
                  <a:pt x="172" y="128"/>
                </a:cubicBezTo>
                <a:cubicBezTo>
                  <a:pt x="174" y="128"/>
                  <a:pt x="176" y="126"/>
                  <a:pt x="176" y="124"/>
                </a:cubicBezTo>
                <a:cubicBezTo>
                  <a:pt x="176" y="122"/>
                  <a:pt x="174" y="120"/>
                  <a:pt x="172" y="120"/>
                </a:cubicBezTo>
                <a:close/>
                <a:moveTo>
                  <a:pt x="46" y="120"/>
                </a:moveTo>
                <a:cubicBezTo>
                  <a:pt x="41" y="120"/>
                  <a:pt x="33" y="96"/>
                  <a:pt x="28" y="71"/>
                </a:cubicBezTo>
                <a:cubicBezTo>
                  <a:pt x="28" y="69"/>
                  <a:pt x="29" y="67"/>
                  <a:pt x="29" y="65"/>
                </a:cubicBezTo>
                <a:cubicBezTo>
                  <a:pt x="34" y="36"/>
                  <a:pt x="42" y="10"/>
                  <a:pt x="46" y="8"/>
                </a:cubicBezTo>
                <a:cubicBezTo>
                  <a:pt x="51" y="10"/>
                  <a:pt x="59" y="36"/>
                  <a:pt x="63" y="65"/>
                </a:cubicBezTo>
                <a:cubicBezTo>
                  <a:pt x="63" y="67"/>
                  <a:pt x="64" y="69"/>
                  <a:pt x="64" y="72"/>
                </a:cubicBezTo>
                <a:cubicBezTo>
                  <a:pt x="59" y="96"/>
                  <a:pt x="52" y="120"/>
                  <a:pt x="46" y="120"/>
                </a:cubicBezTo>
                <a:close/>
                <a:moveTo>
                  <a:pt x="88" y="120"/>
                </a:moveTo>
                <a:cubicBezTo>
                  <a:pt x="84" y="119"/>
                  <a:pt x="76" y="92"/>
                  <a:pt x="71" y="64"/>
                </a:cubicBezTo>
                <a:cubicBezTo>
                  <a:pt x="71" y="63"/>
                  <a:pt x="71" y="62"/>
                  <a:pt x="71" y="61"/>
                </a:cubicBezTo>
                <a:cubicBezTo>
                  <a:pt x="75" y="36"/>
                  <a:pt x="83" y="9"/>
                  <a:pt x="89" y="9"/>
                </a:cubicBezTo>
                <a:cubicBezTo>
                  <a:pt x="94" y="9"/>
                  <a:pt x="102" y="32"/>
                  <a:pt x="106" y="56"/>
                </a:cubicBezTo>
                <a:cubicBezTo>
                  <a:pt x="106" y="58"/>
                  <a:pt x="105" y="61"/>
                  <a:pt x="105" y="64"/>
                </a:cubicBezTo>
                <a:cubicBezTo>
                  <a:pt x="101" y="92"/>
                  <a:pt x="93" y="119"/>
                  <a:pt x="88" y="120"/>
                </a:cubicBezTo>
                <a:close/>
                <a:moveTo>
                  <a:pt x="131" y="120"/>
                </a:moveTo>
                <a:cubicBezTo>
                  <a:pt x="125" y="120"/>
                  <a:pt x="117" y="94"/>
                  <a:pt x="113" y="67"/>
                </a:cubicBezTo>
                <a:cubicBezTo>
                  <a:pt x="113" y="66"/>
                  <a:pt x="113" y="66"/>
                  <a:pt x="113" y="65"/>
                </a:cubicBezTo>
                <a:cubicBezTo>
                  <a:pt x="117" y="36"/>
                  <a:pt x="126" y="10"/>
                  <a:pt x="130" y="8"/>
                </a:cubicBezTo>
                <a:cubicBezTo>
                  <a:pt x="135" y="10"/>
                  <a:pt x="143" y="36"/>
                  <a:pt x="147" y="65"/>
                </a:cubicBezTo>
                <a:cubicBezTo>
                  <a:pt x="147" y="67"/>
                  <a:pt x="148" y="69"/>
                  <a:pt x="148" y="71"/>
                </a:cubicBezTo>
                <a:cubicBezTo>
                  <a:pt x="144" y="96"/>
                  <a:pt x="136" y="120"/>
                  <a:pt x="131" y="120"/>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nvGrpSpPr>
          <p:cNvPr id="1794" name="组合 9"/>
          <p:cNvGrpSpPr/>
          <p:nvPr/>
        </p:nvGrpSpPr>
        <p:grpSpPr>
          <a:xfrm>
            <a:off x="4155309" y="3936931"/>
            <a:ext cx="49421" cy="82581"/>
            <a:chOff x="2645205" y="4552950"/>
            <a:chExt cx="573087" cy="573088"/>
          </a:xfrm>
          <a:solidFill>
            <a:srgbClr val="404040"/>
          </a:solidFill>
        </p:grpSpPr>
        <p:sp>
          <p:nvSpPr>
            <p:cNvPr id="1795" name="Freeform 5"/>
            <p:cNvSpPr>
              <a:spLocks noEditPoints="1"/>
            </p:cNvSpPr>
            <p:nvPr/>
          </p:nvSpPr>
          <p:spPr bwMode="auto">
            <a:xfrm>
              <a:off x="2645205" y="4552950"/>
              <a:ext cx="573087" cy="573088"/>
            </a:xfrm>
            <a:custGeom>
              <a:avLst/>
              <a:gdLst>
                <a:gd name="T0" fmla="*/ 107 w 184"/>
                <a:gd name="T1" fmla="*/ 115 h 184"/>
                <a:gd name="T2" fmla="*/ 110 w 184"/>
                <a:gd name="T3" fmla="*/ 76 h 184"/>
                <a:gd name="T4" fmla="*/ 74 w 184"/>
                <a:gd name="T5" fmla="*/ 76 h 184"/>
                <a:gd name="T6" fmla="*/ 78 w 184"/>
                <a:gd name="T7" fmla="*/ 115 h 184"/>
                <a:gd name="T8" fmla="*/ 77 w 184"/>
                <a:gd name="T9" fmla="*/ 81 h 184"/>
                <a:gd name="T10" fmla="*/ 92 w 184"/>
                <a:gd name="T11" fmla="*/ 69 h 184"/>
                <a:gd name="T12" fmla="*/ 107 w 184"/>
                <a:gd name="T13" fmla="*/ 81 h 184"/>
                <a:gd name="T14" fmla="*/ 122 w 184"/>
                <a:gd name="T15" fmla="*/ 95 h 184"/>
                <a:gd name="T16" fmla="*/ 77 w 184"/>
                <a:gd name="T17" fmla="*/ 110 h 184"/>
                <a:gd name="T18" fmla="*/ 76 w 184"/>
                <a:gd name="T19" fmla="*/ 81 h 184"/>
                <a:gd name="T20" fmla="*/ 0 w 184"/>
                <a:gd name="T21" fmla="*/ 92 h 184"/>
                <a:gd name="T22" fmla="*/ 184 w 184"/>
                <a:gd name="T23" fmla="*/ 92 h 184"/>
                <a:gd name="T24" fmla="*/ 157 w 184"/>
                <a:gd name="T25" fmla="*/ 41 h 184"/>
                <a:gd name="T26" fmla="*/ 119 w 184"/>
                <a:gd name="T27" fmla="*/ 13 h 184"/>
                <a:gd name="T28" fmla="*/ 150 w 184"/>
                <a:gd name="T29" fmla="*/ 92 h 184"/>
                <a:gd name="T30" fmla="*/ 44 w 184"/>
                <a:gd name="T31" fmla="*/ 138 h 184"/>
                <a:gd name="T32" fmla="*/ 44 w 184"/>
                <a:gd name="T33" fmla="*/ 46 h 184"/>
                <a:gd name="T34" fmla="*/ 150 w 184"/>
                <a:gd name="T35" fmla="*/ 92 h 184"/>
                <a:gd name="T36" fmla="*/ 47 w 184"/>
                <a:gd name="T37" fmla="*/ 41 h 184"/>
                <a:gd name="T38" fmla="*/ 137 w 184"/>
                <a:gd name="T39" fmla="*/ 41 h 184"/>
                <a:gd name="T40" fmla="*/ 41 w 184"/>
                <a:gd name="T41" fmla="*/ 42 h 184"/>
                <a:gd name="T42" fmla="*/ 65 w 184"/>
                <a:gd name="T43" fmla="*/ 14 h 184"/>
                <a:gd name="T44" fmla="*/ 23 w 184"/>
                <a:gd name="T45" fmla="*/ 46 h 184"/>
                <a:gd name="T46" fmla="*/ 30 w 184"/>
                <a:gd name="T47" fmla="*/ 92 h 184"/>
                <a:gd name="T48" fmla="*/ 23 w 184"/>
                <a:gd name="T49" fmla="*/ 138 h 184"/>
                <a:gd name="T50" fmla="*/ 27 w 184"/>
                <a:gd name="T51" fmla="*/ 143 h 184"/>
                <a:gd name="T52" fmla="*/ 65 w 184"/>
                <a:gd name="T53" fmla="*/ 171 h 184"/>
                <a:gd name="T54" fmla="*/ 47 w 184"/>
                <a:gd name="T55" fmla="*/ 143 h 184"/>
                <a:gd name="T56" fmla="*/ 92 w 184"/>
                <a:gd name="T57" fmla="*/ 175 h 184"/>
                <a:gd name="T58" fmla="*/ 119 w 184"/>
                <a:gd name="T59" fmla="*/ 170 h 184"/>
                <a:gd name="T60" fmla="*/ 157 w 184"/>
                <a:gd name="T61" fmla="*/ 142 h 184"/>
                <a:gd name="T62" fmla="*/ 144 w 184"/>
                <a:gd name="T63" fmla="*/ 138 h 184"/>
                <a:gd name="T64" fmla="*/ 144 w 184"/>
                <a:gd name="T65" fmla="*/ 46 h 184"/>
                <a:gd name="T66" fmla="*/ 175 w 184"/>
                <a:gd name="T67" fmla="*/ 92 h 184"/>
                <a:gd name="T68" fmla="*/ 144 w 184"/>
                <a:gd name="T69"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84">
                  <a:moveTo>
                    <a:pt x="78" y="115"/>
                  </a:moveTo>
                  <a:cubicBezTo>
                    <a:pt x="107" y="115"/>
                    <a:pt x="107" y="115"/>
                    <a:pt x="107" y="115"/>
                  </a:cubicBezTo>
                  <a:cubicBezTo>
                    <a:pt x="118" y="115"/>
                    <a:pt x="126" y="106"/>
                    <a:pt x="126" y="95"/>
                  </a:cubicBezTo>
                  <a:cubicBezTo>
                    <a:pt x="126" y="86"/>
                    <a:pt x="119" y="78"/>
                    <a:pt x="110" y="76"/>
                  </a:cubicBezTo>
                  <a:cubicBezTo>
                    <a:pt x="107" y="69"/>
                    <a:pt x="100" y="65"/>
                    <a:pt x="92" y="65"/>
                  </a:cubicBezTo>
                  <a:cubicBezTo>
                    <a:pt x="84" y="65"/>
                    <a:pt x="77" y="69"/>
                    <a:pt x="74" y="76"/>
                  </a:cubicBezTo>
                  <a:cubicBezTo>
                    <a:pt x="65" y="78"/>
                    <a:pt x="58" y="86"/>
                    <a:pt x="58" y="95"/>
                  </a:cubicBezTo>
                  <a:cubicBezTo>
                    <a:pt x="58" y="106"/>
                    <a:pt x="67" y="115"/>
                    <a:pt x="78" y="115"/>
                  </a:cubicBezTo>
                  <a:close/>
                  <a:moveTo>
                    <a:pt x="76" y="81"/>
                  </a:moveTo>
                  <a:cubicBezTo>
                    <a:pt x="77" y="81"/>
                    <a:pt x="77" y="81"/>
                    <a:pt x="77" y="81"/>
                  </a:cubicBezTo>
                  <a:cubicBezTo>
                    <a:pt x="78" y="79"/>
                    <a:pt x="78" y="79"/>
                    <a:pt x="78" y="79"/>
                  </a:cubicBezTo>
                  <a:cubicBezTo>
                    <a:pt x="80" y="73"/>
                    <a:pt x="85" y="69"/>
                    <a:pt x="92" y="69"/>
                  </a:cubicBezTo>
                  <a:cubicBezTo>
                    <a:pt x="99" y="69"/>
                    <a:pt x="104" y="73"/>
                    <a:pt x="106" y="79"/>
                  </a:cubicBezTo>
                  <a:cubicBezTo>
                    <a:pt x="107" y="81"/>
                    <a:pt x="107" y="81"/>
                    <a:pt x="107" y="81"/>
                  </a:cubicBezTo>
                  <a:cubicBezTo>
                    <a:pt x="108" y="81"/>
                    <a:pt x="108" y="81"/>
                    <a:pt x="108" y="81"/>
                  </a:cubicBezTo>
                  <a:cubicBezTo>
                    <a:pt x="116" y="82"/>
                    <a:pt x="122" y="88"/>
                    <a:pt x="122" y="95"/>
                  </a:cubicBezTo>
                  <a:cubicBezTo>
                    <a:pt x="122" y="104"/>
                    <a:pt x="115" y="110"/>
                    <a:pt x="106" y="110"/>
                  </a:cubicBezTo>
                  <a:cubicBezTo>
                    <a:pt x="77" y="110"/>
                    <a:pt x="77" y="110"/>
                    <a:pt x="77" y="110"/>
                  </a:cubicBezTo>
                  <a:cubicBezTo>
                    <a:pt x="69" y="110"/>
                    <a:pt x="62" y="104"/>
                    <a:pt x="62" y="95"/>
                  </a:cubicBezTo>
                  <a:cubicBezTo>
                    <a:pt x="62" y="88"/>
                    <a:pt x="68" y="82"/>
                    <a:pt x="76" y="81"/>
                  </a:cubicBezTo>
                  <a:close/>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57" y="41"/>
                  </a:moveTo>
                  <a:cubicBezTo>
                    <a:pt x="142" y="41"/>
                    <a:pt x="142" y="41"/>
                    <a:pt x="142" y="41"/>
                  </a:cubicBezTo>
                  <a:cubicBezTo>
                    <a:pt x="136" y="30"/>
                    <a:pt x="128" y="20"/>
                    <a:pt x="119" y="13"/>
                  </a:cubicBezTo>
                  <a:cubicBezTo>
                    <a:pt x="134" y="19"/>
                    <a:pt x="148" y="29"/>
                    <a:pt x="157" y="41"/>
                  </a:cubicBezTo>
                  <a:close/>
                  <a:moveTo>
                    <a:pt x="150" y="92"/>
                  </a:moveTo>
                  <a:cubicBezTo>
                    <a:pt x="150" y="109"/>
                    <a:pt x="146" y="125"/>
                    <a:pt x="140" y="138"/>
                  </a:cubicBezTo>
                  <a:cubicBezTo>
                    <a:pt x="44" y="138"/>
                    <a:pt x="44" y="138"/>
                    <a:pt x="44" y="138"/>
                  </a:cubicBezTo>
                  <a:cubicBezTo>
                    <a:pt x="38" y="125"/>
                    <a:pt x="35" y="109"/>
                    <a:pt x="35" y="92"/>
                  </a:cubicBezTo>
                  <a:cubicBezTo>
                    <a:pt x="35" y="75"/>
                    <a:pt x="38" y="59"/>
                    <a:pt x="44" y="46"/>
                  </a:cubicBezTo>
                  <a:cubicBezTo>
                    <a:pt x="140" y="46"/>
                    <a:pt x="140" y="46"/>
                    <a:pt x="140" y="46"/>
                  </a:cubicBezTo>
                  <a:cubicBezTo>
                    <a:pt x="146" y="59"/>
                    <a:pt x="150" y="75"/>
                    <a:pt x="150" y="92"/>
                  </a:cubicBezTo>
                  <a:close/>
                  <a:moveTo>
                    <a:pt x="137" y="41"/>
                  </a:moveTo>
                  <a:cubicBezTo>
                    <a:pt x="47" y="41"/>
                    <a:pt x="47" y="41"/>
                    <a:pt x="47" y="41"/>
                  </a:cubicBezTo>
                  <a:cubicBezTo>
                    <a:pt x="57" y="22"/>
                    <a:pt x="74" y="9"/>
                    <a:pt x="92" y="9"/>
                  </a:cubicBezTo>
                  <a:cubicBezTo>
                    <a:pt x="110" y="9"/>
                    <a:pt x="127" y="22"/>
                    <a:pt x="137" y="41"/>
                  </a:cubicBezTo>
                  <a:close/>
                  <a:moveTo>
                    <a:pt x="65" y="14"/>
                  </a:moveTo>
                  <a:cubicBezTo>
                    <a:pt x="56" y="20"/>
                    <a:pt x="47" y="30"/>
                    <a:pt x="41" y="42"/>
                  </a:cubicBezTo>
                  <a:cubicBezTo>
                    <a:pt x="27" y="42"/>
                    <a:pt x="27" y="42"/>
                    <a:pt x="27" y="42"/>
                  </a:cubicBezTo>
                  <a:cubicBezTo>
                    <a:pt x="36" y="29"/>
                    <a:pt x="50" y="19"/>
                    <a:pt x="65" y="14"/>
                  </a:cubicBezTo>
                  <a:close/>
                  <a:moveTo>
                    <a:pt x="9" y="92"/>
                  </a:moveTo>
                  <a:cubicBezTo>
                    <a:pt x="9" y="75"/>
                    <a:pt x="14" y="59"/>
                    <a:pt x="23" y="46"/>
                  </a:cubicBezTo>
                  <a:cubicBezTo>
                    <a:pt x="40" y="46"/>
                    <a:pt x="40" y="46"/>
                    <a:pt x="40" y="46"/>
                  </a:cubicBezTo>
                  <a:cubicBezTo>
                    <a:pt x="34" y="59"/>
                    <a:pt x="30" y="75"/>
                    <a:pt x="30" y="92"/>
                  </a:cubicBezTo>
                  <a:cubicBezTo>
                    <a:pt x="30" y="109"/>
                    <a:pt x="34" y="125"/>
                    <a:pt x="40" y="138"/>
                  </a:cubicBezTo>
                  <a:cubicBezTo>
                    <a:pt x="23" y="138"/>
                    <a:pt x="23" y="138"/>
                    <a:pt x="23" y="138"/>
                  </a:cubicBezTo>
                  <a:cubicBezTo>
                    <a:pt x="14" y="125"/>
                    <a:pt x="9" y="109"/>
                    <a:pt x="9" y="92"/>
                  </a:cubicBezTo>
                  <a:close/>
                  <a:moveTo>
                    <a:pt x="27" y="143"/>
                  </a:moveTo>
                  <a:cubicBezTo>
                    <a:pt x="42" y="143"/>
                    <a:pt x="42" y="143"/>
                    <a:pt x="42" y="143"/>
                  </a:cubicBezTo>
                  <a:cubicBezTo>
                    <a:pt x="48" y="154"/>
                    <a:pt x="56" y="164"/>
                    <a:pt x="65" y="171"/>
                  </a:cubicBezTo>
                  <a:cubicBezTo>
                    <a:pt x="50" y="165"/>
                    <a:pt x="36" y="155"/>
                    <a:pt x="27" y="143"/>
                  </a:cubicBezTo>
                  <a:close/>
                  <a:moveTo>
                    <a:pt x="47" y="143"/>
                  </a:moveTo>
                  <a:cubicBezTo>
                    <a:pt x="138" y="143"/>
                    <a:pt x="138" y="143"/>
                    <a:pt x="138" y="143"/>
                  </a:cubicBezTo>
                  <a:cubicBezTo>
                    <a:pt x="127" y="162"/>
                    <a:pt x="110" y="175"/>
                    <a:pt x="92" y="175"/>
                  </a:cubicBezTo>
                  <a:cubicBezTo>
                    <a:pt x="74" y="175"/>
                    <a:pt x="57" y="162"/>
                    <a:pt x="47" y="143"/>
                  </a:cubicBezTo>
                  <a:close/>
                  <a:moveTo>
                    <a:pt x="119" y="170"/>
                  </a:moveTo>
                  <a:cubicBezTo>
                    <a:pt x="128" y="164"/>
                    <a:pt x="137" y="154"/>
                    <a:pt x="143" y="142"/>
                  </a:cubicBezTo>
                  <a:cubicBezTo>
                    <a:pt x="157" y="142"/>
                    <a:pt x="157" y="142"/>
                    <a:pt x="157" y="142"/>
                  </a:cubicBezTo>
                  <a:cubicBezTo>
                    <a:pt x="148" y="155"/>
                    <a:pt x="134" y="165"/>
                    <a:pt x="119" y="170"/>
                  </a:cubicBezTo>
                  <a:close/>
                  <a:moveTo>
                    <a:pt x="144" y="138"/>
                  </a:moveTo>
                  <a:cubicBezTo>
                    <a:pt x="150" y="125"/>
                    <a:pt x="154" y="109"/>
                    <a:pt x="154" y="92"/>
                  </a:cubicBezTo>
                  <a:cubicBezTo>
                    <a:pt x="154" y="75"/>
                    <a:pt x="150" y="59"/>
                    <a:pt x="144" y="46"/>
                  </a:cubicBezTo>
                  <a:cubicBezTo>
                    <a:pt x="161" y="46"/>
                    <a:pt x="161" y="46"/>
                    <a:pt x="161" y="46"/>
                  </a:cubicBezTo>
                  <a:cubicBezTo>
                    <a:pt x="170" y="59"/>
                    <a:pt x="175" y="75"/>
                    <a:pt x="175" y="92"/>
                  </a:cubicBezTo>
                  <a:cubicBezTo>
                    <a:pt x="175" y="109"/>
                    <a:pt x="170" y="125"/>
                    <a:pt x="161" y="138"/>
                  </a:cubicBezTo>
                  <a:lnTo>
                    <a:pt x="144"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96" name="Rectangle 6"/>
            <p:cNvSpPr>
              <a:spLocks noChangeArrowheads="1"/>
            </p:cNvSpPr>
            <p:nvPr/>
          </p:nvSpPr>
          <p:spPr bwMode="auto">
            <a:xfrm>
              <a:off x="2797175" y="4983163"/>
              <a:ext cx="11112" cy="112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797" name="Rectangle 7"/>
            <p:cNvSpPr>
              <a:spLocks noChangeArrowheads="1"/>
            </p:cNvSpPr>
            <p:nvPr/>
          </p:nvSpPr>
          <p:spPr bwMode="auto">
            <a:xfrm>
              <a:off x="2797175" y="4575175"/>
              <a:ext cx="11112" cy="114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grpSp>
        <p:nvGrpSpPr>
          <p:cNvPr id="1798" name="组合 47"/>
          <p:cNvGrpSpPr/>
          <p:nvPr/>
        </p:nvGrpSpPr>
        <p:grpSpPr>
          <a:xfrm>
            <a:off x="1094314" y="1569298"/>
            <a:ext cx="91140" cy="98251"/>
            <a:chOff x="6524625" y="473075"/>
            <a:chExt cx="671513" cy="492125"/>
          </a:xfrm>
          <a:solidFill>
            <a:srgbClr val="01FE67"/>
          </a:solidFill>
        </p:grpSpPr>
        <p:sp>
          <p:nvSpPr>
            <p:cNvPr id="1799" name="Oval 5"/>
            <p:cNvSpPr>
              <a:spLocks noChangeArrowheads="1"/>
            </p:cNvSpPr>
            <p:nvPr/>
          </p:nvSpPr>
          <p:spPr bwMode="auto">
            <a:xfrm>
              <a:off x="6951663" y="735013"/>
              <a:ext cx="46038" cy="46038"/>
            </a:xfrm>
            <a:prstGeom prst="ellipse">
              <a:avLst/>
            </a:prstGeom>
            <a:grpFill/>
            <a:ln w="9525">
              <a:solidFill>
                <a:schemeClr val="bg1">
                  <a:lumMod val="50000"/>
                </a:schemeClr>
              </a:solidFill>
              <a:round/>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00" name="Freeform 6"/>
            <p:cNvSpPr/>
            <p:nvPr/>
          </p:nvSpPr>
          <p:spPr bwMode="auto">
            <a:xfrm>
              <a:off x="6692900" y="873125"/>
              <a:ext cx="323850" cy="1428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grpFill/>
            <a:ln w="9525">
              <a:solidFill>
                <a:schemeClr val="bg1">
                  <a:lumMod val="50000"/>
                </a:schemeClr>
              </a:solidFill>
              <a:round/>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01" name="Freeform 7"/>
            <p:cNvSpPr>
              <a:spLocks noEditPoints="1"/>
            </p:cNvSpPr>
            <p:nvPr/>
          </p:nvSpPr>
          <p:spPr bwMode="auto">
            <a:xfrm>
              <a:off x="6678613" y="687388"/>
              <a:ext cx="365125" cy="139700"/>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grpFill/>
            <a:ln w="9525">
              <a:solidFill>
                <a:schemeClr val="bg1">
                  <a:lumMod val="50000"/>
                </a:schemeClr>
              </a:solidFill>
              <a:round/>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02" name="Freeform 8"/>
            <p:cNvSpPr>
              <a:spLocks noEditPoints="1"/>
            </p:cNvSpPr>
            <p:nvPr/>
          </p:nvSpPr>
          <p:spPr bwMode="auto">
            <a:xfrm>
              <a:off x="6524625" y="473075"/>
              <a:ext cx="671513" cy="492125"/>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grpFill/>
            <a:ln w="9525">
              <a:solidFill>
                <a:schemeClr val="bg1">
                  <a:lumMod val="50000"/>
                </a:schemeClr>
              </a:solidFill>
              <a:round/>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grpSp>
        <p:nvGrpSpPr>
          <p:cNvPr id="1803" name="组合 21"/>
          <p:cNvGrpSpPr/>
          <p:nvPr/>
        </p:nvGrpSpPr>
        <p:grpSpPr>
          <a:xfrm>
            <a:off x="1101394" y="1822689"/>
            <a:ext cx="83052" cy="106993"/>
            <a:chOff x="5129568" y="883716"/>
            <a:chExt cx="671512" cy="492124"/>
          </a:xfrm>
          <a:solidFill>
            <a:schemeClr val="tx1"/>
          </a:solidFill>
        </p:grpSpPr>
        <p:sp>
          <p:nvSpPr>
            <p:cNvPr id="1804" name="Freeform 12"/>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dirty="0">
                <a:solidFill>
                  <a:srgbClr val="FF0000"/>
                </a:solidFill>
                <a:latin typeface="Arial" panose="020B0604020202020204" pitchFamily="34" charset="0"/>
                <a:ea typeface="+mn-ea"/>
              </a:endParaRPr>
            </a:p>
          </p:txBody>
        </p:sp>
        <p:sp>
          <p:nvSpPr>
            <p:cNvPr id="1805" name="Freeform 13"/>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06" name="Freeform 14"/>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07" name="Freeform 15"/>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08" name="Freeform 16"/>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sp>
        <p:nvSpPr>
          <p:cNvPr id="1809" name="Freeform 27"/>
          <p:cNvSpPr>
            <a:spLocks noEditPoints="1"/>
          </p:cNvSpPr>
          <p:nvPr/>
        </p:nvSpPr>
        <p:spPr bwMode="auto">
          <a:xfrm flipH="1">
            <a:off x="1108670" y="2101262"/>
            <a:ext cx="75778" cy="102004"/>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chemeClr val="tx1"/>
          </a:solidFill>
          <a:ln>
            <a:noFill/>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0" name="Freeform 17"/>
          <p:cNvSpPr>
            <a:spLocks noEditPoints="1"/>
          </p:cNvSpPr>
          <p:nvPr/>
        </p:nvSpPr>
        <p:spPr bwMode="auto">
          <a:xfrm>
            <a:off x="1099684" y="2335934"/>
            <a:ext cx="77563" cy="108427"/>
          </a:xfrm>
          <a:custGeom>
            <a:avLst/>
            <a:gdLst>
              <a:gd name="T0" fmla="*/ 152 w 168"/>
              <a:gd name="T1" fmla="*/ 80 h 176"/>
              <a:gd name="T2" fmla="*/ 142 w 168"/>
              <a:gd name="T3" fmla="*/ 137 h 176"/>
              <a:gd name="T4" fmla="*/ 70 w 168"/>
              <a:gd name="T5" fmla="*/ 166 h 176"/>
              <a:gd name="T6" fmla="*/ 8 w 168"/>
              <a:gd name="T7" fmla="*/ 120 h 176"/>
              <a:gd name="T8" fmla="*/ 18 w 168"/>
              <a:gd name="T9" fmla="*/ 47 h 176"/>
              <a:gd name="T10" fmla="*/ 90 w 168"/>
              <a:gd name="T11" fmla="*/ 18 h 176"/>
              <a:gd name="T12" fmla="*/ 94 w 168"/>
              <a:gd name="T13" fmla="*/ 11 h 176"/>
              <a:gd name="T14" fmla="*/ 14 w 168"/>
              <a:gd name="T15" fmla="*/ 40 h 176"/>
              <a:gd name="T16" fmla="*/ 0 w 168"/>
              <a:gd name="T17" fmla="*/ 120 h 176"/>
              <a:gd name="T18" fmla="*/ 66 w 168"/>
              <a:gd name="T19" fmla="*/ 173 h 176"/>
              <a:gd name="T20" fmla="*/ 94 w 168"/>
              <a:gd name="T21" fmla="*/ 173 h 176"/>
              <a:gd name="T22" fmla="*/ 160 w 168"/>
              <a:gd name="T23" fmla="*/ 120 h 176"/>
              <a:gd name="T24" fmla="*/ 156 w 168"/>
              <a:gd name="T25" fmla="*/ 76 h 176"/>
              <a:gd name="T26" fmla="*/ 160 w 168"/>
              <a:gd name="T27" fmla="*/ 26 h 176"/>
              <a:gd name="T28" fmla="*/ 149 w 168"/>
              <a:gd name="T29" fmla="*/ 34 h 176"/>
              <a:gd name="T30" fmla="*/ 157 w 168"/>
              <a:gd name="T31" fmla="*/ 45 h 176"/>
              <a:gd name="T32" fmla="*/ 160 w 168"/>
              <a:gd name="T33" fmla="*/ 45 h 176"/>
              <a:gd name="T34" fmla="*/ 168 w 168"/>
              <a:gd name="T35" fmla="*/ 34 h 176"/>
              <a:gd name="T36" fmla="*/ 112 w 168"/>
              <a:gd name="T37" fmla="*/ 49 h 176"/>
              <a:gd name="T38" fmla="*/ 118 w 168"/>
              <a:gd name="T39" fmla="*/ 44 h 176"/>
              <a:gd name="T40" fmla="*/ 121 w 168"/>
              <a:gd name="T41" fmla="*/ 58 h 176"/>
              <a:gd name="T42" fmla="*/ 126 w 168"/>
              <a:gd name="T43" fmla="*/ 65 h 176"/>
              <a:gd name="T44" fmla="*/ 81 w 168"/>
              <a:gd name="T45" fmla="*/ 52 h 176"/>
              <a:gd name="T46" fmla="*/ 45 w 168"/>
              <a:gd name="T47" fmla="*/ 72 h 176"/>
              <a:gd name="T48" fmla="*/ 44 w 168"/>
              <a:gd name="T49" fmla="*/ 111 h 176"/>
              <a:gd name="T50" fmla="*/ 79 w 168"/>
              <a:gd name="T51" fmla="*/ 132 h 176"/>
              <a:gd name="T52" fmla="*/ 80 w 168"/>
              <a:gd name="T53" fmla="*/ 132 h 176"/>
              <a:gd name="T54" fmla="*/ 116 w 168"/>
              <a:gd name="T55" fmla="*/ 111 h 176"/>
              <a:gd name="T56" fmla="*/ 128 w 168"/>
              <a:gd name="T57" fmla="*/ 68 h 176"/>
              <a:gd name="T58" fmla="*/ 134 w 168"/>
              <a:gd name="T59" fmla="*/ 72 h 176"/>
              <a:gd name="T60" fmla="*/ 146 w 168"/>
              <a:gd name="T61" fmla="*/ 60 h 176"/>
              <a:gd name="T62" fmla="*/ 135 w 168"/>
              <a:gd name="T63" fmla="*/ 46 h 176"/>
              <a:gd name="T64" fmla="*/ 129 w 168"/>
              <a:gd name="T65" fmla="*/ 50 h 176"/>
              <a:gd name="T66" fmla="*/ 124 w 168"/>
              <a:gd name="T67" fmla="*/ 37 h 176"/>
              <a:gd name="T68" fmla="*/ 124 w 168"/>
              <a:gd name="T69" fmla="*/ 34 h 176"/>
              <a:gd name="T70" fmla="*/ 128 w 168"/>
              <a:gd name="T71" fmla="*/ 22 h 176"/>
              <a:gd name="T72" fmla="*/ 134 w 168"/>
              <a:gd name="T73" fmla="*/ 27 h 176"/>
              <a:gd name="T74" fmla="*/ 147 w 168"/>
              <a:gd name="T75" fmla="*/ 15 h 176"/>
              <a:gd name="T76" fmla="*/ 136 w 168"/>
              <a:gd name="T77" fmla="*/ 1 h 176"/>
              <a:gd name="T78" fmla="*/ 121 w 168"/>
              <a:gd name="T79" fmla="*/ 12 h 176"/>
              <a:gd name="T80" fmla="*/ 126 w 168"/>
              <a:gd name="T81" fmla="*/ 19 h 176"/>
              <a:gd name="T82" fmla="*/ 113 w 168"/>
              <a:gd name="T83" fmla="*/ 23 h 176"/>
              <a:gd name="T84" fmla="*/ 99 w 168"/>
              <a:gd name="T85" fmla="*/ 34 h 176"/>
              <a:gd name="T86" fmla="*/ 110 w 168"/>
              <a:gd name="T87" fmla="*/ 49 h 176"/>
              <a:gd name="T88" fmla="*/ 48 w 168"/>
              <a:gd name="T89" fmla="*/ 110 h 176"/>
              <a:gd name="T90" fmla="*/ 78 w 168"/>
              <a:gd name="T91" fmla="*/ 94 h 176"/>
              <a:gd name="T92" fmla="*/ 80 w 168"/>
              <a:gd name="T93" fmla="*/ 90 h 176"/>
              <a:gd name="T94" fmla="*/ 80 w 168"/>
              <a:gd name="T95" fmla="*/ 56 h 176"/>
              <a:gd name="T96" fmla="*/ 80 w 168"/>
              <a:gd name="T97" fmla="*/ 90 h 176"/>
              <a:gd name="T98" fmla="*/ 82 w 168"/>
              <a:gd name="T99" fmla="*/ 127 h 176"/>
              <a:gd name="T100" fmla="*/ 112 w 168"/>
              <a:gd name="T101" fmla="*/ 77 h 176"/>
              <a:gd name="T102" fmla="*/ 134 w 168"/>
              <a:gd name="T103" fmla="*/ 50 h 176"/>
              <a:gd name="T104" fmla="*/ 134 w 168"/>
              <a:gd name="T105" fmla="*/ 67 h 176"/>
              <a:gd name="T106" fmla="*/ 134 w 168"/>
              <a:gd name="T107" fmla="*/ 50 h 176"/>
              <a:gd name="T108" fmla="*/ 142 w 168"/>
              <a:gd name="T109" fmla="*/ 13 h 176"/>
              <a:gd name="T110" fmla="*/ 128 w 168"/>
              <a:gd name="T111" fmla="*/ 16 h 176"/>
              <a:gd name="T112" fmla="*/ 134 w 168"/>
              <a:gd name="T113" fmla="*/ 5 h 176"/>
              <a:gd name="T114" fmla="*/ 120 w 168"/>
              <a:gd name="T115" fmla="*/ 36 h 176"/>
              <a:gd name="T116" fmla="*/ 103 w 168"/>
              <a:gd name="T117"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176">
                <a:moveTo>
                  <a:pt x="156" y="76"/>
                </a:moveTo>
                <a:cubicBezTo>
                  <a:pt x="154" y="76"/>
                  <a:pt x="152" y="78"/>
                  <a:pt x="152" y="80"/>
                </a:cubicBezTo>
                <a:cubicBezTo>
                  <a:pt x="152" y="120"/>
                  <a:pt x="152" y="120"/>
                  <a:pt x="152" y="120"/>
                </a:cubicBezTo>
                <a:cubicBezTo>
                  <a:pt x="152" y="126"/>
                  <a:pt x="147" y="134"/>
                  <a:pt x="142" y="137"/>
                </a:cubicBezTo>
                <a:cubicBezTo>
                  <a:pt x="90" y="166"/>
                  <a:pt x="90" y="166"/>
                  <a:pt x="90" y="166"/>
                </a:cubicBezTo>
                <a:cubicBezTo>
                  <a:pt x="85" y="169"/>
                  <a:pt x="75" y="169"/>
                  <a:pt x="70" y="166"/>
                </a:cubicBezTo>
                <a:cubicBezTo>
                  <a:pt x="18" y="137"/>
                  <a:pt x="18" y="137"/>
                  <a:pt x="18" y="137"/>
                </a:cubicBezTo>
                <a:cubicBezTo>
                  <a:pt x="13" y="134"/>
                  <a:pt x="8" y="126"/>
                  <a:pt x="8" y="120"/>
                </a:cubicBezTo>
                <a:cubicBezTo>
                  <a:pt x="8" y="64"/>
                  <a:pt x="8" y="64"/>
                  <a:pt x="8" y="64"/>
                </a:cubicBezTo>
                <a:cubicBezTo>
                  <a:pt x="8" y="58"/>
                  <a:pt x="13" y="50"/>
                  <a:pt x="18" y="47"/>
                </a:cubicBezTo>
                <a:cubicBezTo>
                  <a:pt x="70" y="18"/>
                  <a:pt x="70" y="18"/>
                  <a:pt x="70" y="18"/>
                </a:cubicBezTo>
                <a:cubicBezTo>
                  <a:pt x="75" y="15"/>
                  <a:pt x="85" y="15"/>
                  <a:pt x="90" y="18"/>
                </a:cubicBezTo>
                <a:cubicBezTo>
                  <a:pt x="92" y="20"/>
                  <a:pt x="95" y="19"/>
                  <a:pt x="96" y="17"/>
                </a:cubicBezTo>
                <a:cubicBezTo>
                  <a:pt x="97" y="15"/>
                  <a:pt x="96" y="12"/>
                  <a:pt x="94" y="11"/>
                </a:cubicBezTo>
                <a:cubicBezTo>
                  <a:pt x="86" y="7"/>
                  <a:pt x="74" y="7"/>
                  <a:pt x="66" y="11"/>
                </a:cubicBezTo>
                <a:cubicBezTo>
                  <a:pt x="14" y="40"/>
                  <a:pt x="14" y="40"/>
                  <a:pt x="14" y="40"/>
                </a:cubicBezTo>
                <a:cubicBezTo>
                  <a:pt x="6" y="44"/>
                  <a:pt x="0" y="54"/>
                  <a:pt x="0" y="64"/>
                </a:cubicBezTo>
                <a:cubicBezTo>
                  <a:pt x="0" y="120"/>
                  <a:pt x="0" y="120"/>
                  <a:pt x="0" y="120"/>
                </a:cubicBezTo>
                <a:cubicBezTo>
                  <a:pt x="0" y="130"/>
                  <a:pt x="6" y="140"/>
                  <a:pt x="14" y="144"/>
                </a:cubicBezTo>
                <a:cubicBezTo>
                  <a:pt x="66" y="173"/>
                  <a:pt x="66" y="173"/>
                  <a:pt x="66" y="173"/>
                </a:cubicBezTo>
                <a:cubicBezTo>
                  <a:pt x="70" y="175"/>
                  <a:pt x="75" y="176"/>
                  <a:pt x="80" y="176"/>
                </a:cubicBezTo>
                <a:cubicBezTo>
                  <a:pt x="85" y="176"/>
                  <a:pt x="90" y="175"/>
                  <a:pt x="94" y="173"/>
                </a:cubicBezTo>
                <a:cubicBezTo>
                  <a:pt x="146" y="144"/>
                  <a:pt x="146" y="144"/>
                  <a:pt x="146" y="144"/>
                </a:cubicBezTo>
                <a:cubicBezTo>
                  <a:pt x="154" y="140"/>
                  <a:pt x="160" y="130"/>
                  <a:pt x="160" y="120"/>
                </a:cubicBezTo>
                <a:cubicBezTo>
                  <a:pt x="160" y="80"/>
                  <a:pt x="160" y="80"/>
                  <a:pt x="160" y="80"/>
                </a:cubicBezTo>
                <a:cubicBezTo>
                  <a:pt x="160" y="78"/>
                  <a:pt x="158" y="76"/>
                  <a:pt x="156" y="76"/>
                </a:cubicBezTo>
                <a:close/>
                <a:moveTo>
                  <a:pt x="168" y="34"/>
                </a:moveTo>
                <a:cubicBezTo>
                  <a:pt x="160" y="26"/>
                  <a:pt x="160" y="26"/>
                  <a:pt x="160" y="26"/>
                </a:cubicBezTo>
                <a:cubicBezTo>
                  <a:pt x="159" y="26"/>
                  <a:pt x="158" y="26"/>
                  <a:pt x="157" y="26"/>
                </a:cubicBezTo>
                <a:cubicBezTo>
                  <a:pt x="149" y="34"/>
                  <a:pt x="149" y="34"/>
                  <a:pt x="149" y="34"/>
                </a:cubicBezTo>
                <a:cubicBezTo>
                  <a:pt x="148" y="35"/>
                  <a:pt x="148" y="36"/>
                  <a:pt x="149" y="37"/>
                </a:cubicBezTo>
                <a:cubicBezTo>
                  <a:pt x="157" y="45"/>
                  <a:pt x="157" y="45"/>
                  <a:pt x="157" y="45"/>
                </a:cubicBezTo>
                <a:cubicBezTo>
                  <a:pt x="157" y="46"/>
                  <a:pt x="158" y="46"/>
                  <a:pt x="158" y="46"/>
                </a:cubicBezTo>
                <a:cubicBezTo>
                  <a:pt x="159" y="46"/>
                  <a:pt x="160" y="46"/>
                  <a:pt x="160" y="45"/>
                </a:cubicBezTo>
                <a:cubicBezTo>
                  <a:pt x="168" y="37"/>
                  <a:pt x="168" y="37"/>
                  <a:pt x="168" y="37"/>
                </a:cubicBezTo>
                <a:cubicBezTo>
                  <a:pt x="168" y="37"/>
                  <a:pt x="168" y="35"/>
                  <a:pt x="168" y="34"/>
                </a:cubicBezTo>
                <a:close/>
                <a:moveTo>
                  <a:pt x="110" y="49"/>
                </a:moveTo>
                <a:cubicBezTo>
                  <a:pt x="110" y="49"/>
                  <a:pt x="111" y="49"/>
                  <a:pt x="112" y="49"/>
                </a:cubicBezTo>
                <a:cubicBezTo>
                  <a:pt x="112" y="49"/>
                  <a:pt x="113" y="49"/>
                  <a:pt x="113" y="49"/>
                </a:cubicBezTo>
                <a:cubicBezTo>
                  <a:pt x="118" y="44"/>
                  <a:pt x="118" y="44"/>
                  <a:pt x="118" y="44"/>
                </a:cubicBezTo>
                <a:cubicBezTo>
                  <a:pt x="126" y="53"/>
                  <a:pt x="126" y="53"/>
                  <a:pt x="126" y="53"/>
                </a:cubicBezTo>
                <a:cubicBezTo>
                  <a:pt x="121" y="58"/>
                  <a:pt x="121" y="58"/>
                  <a:pt x="121" y="58"/>
                </a:cubicBezTo>
                <a:cubicBezTo>
                  <a:pt x="120" y="58"/>
                  <a:pt x="120" y="60"/>
                  <a:pt x="121" y="60"/>
                </a:cubicBezTo>
                <a:cubicBezTo>
                  <a:pt x="126" y="65"/>
                  <a:pt x="126" y="65"/>
                  <a:pt x="126" y="65"/>
                </a:cubicBezTo>
                <a:cubicBezTo>
                  <a:pt x="114" y="71"/>
                  <a:pt x="114" y="71"/>
                  <a:pt x="114" y="71"/>
                </a:cubicBezTo>
                <a:cubicBezTo>
                  <a:pt x="81" y="52"/>
                  <a:pt x="81" y="52"/>
                  <a:pt x="81" y="52"/>
                </a:cubicBezTo>
                <a:cubicBezTo>
                  <a:pt x="80" y="52"/>
                  <a:pt x="80" y="52"/>
                  <a:pt x="79" y="52"/>
                </a:cubicBezTo>
                <a:cubicBezTo>
                  <a:pt x="45" y="72"/>
                  <a:pt x="45" y="72"/>
                  <a:pt x="45" y="72"/>
                </a:cubicBezTo>
                <a:cubicBezTo>
                  <a:pt x="44" y="72"/>
                  <a:pt x="44" y="73"/>
                  <a:pt x="44" y="73"/>
                </a:cubicBezTo>
                <a:cubicBezTo>
                  <a:pt x="44" y="111"/>
                  <a:pt x="44" y="111"/>
                  <a:pt x="44" y="111"/>
                </a:cubicBezTo>
                <a:cubicBezTo>
                  <a:pt x="44" y="112"/>
                  <a:pt x="44" y="112"/>
                  <a:pt x="45" y="113"/>
                </a:cubicBezTo>
                <a:cubicBezTo>
                  <a:pt x="79" y="132"/>
                  <a:pt x="79" y="132"/>
                  <a:pt x="79" y="132"/>
                </a:cubicBezTo>
                <a:cubicBezTo>
                  <a:pt x="79" y="132"/>
                  <a:pt x="80" y="132"/>
                  <a:pt x="80" y="132"/>
                </a:cubicBezTo>
                <a:cubicBezTo>
                  <a:pt x="80" y="132"/>
                  <a:pt x="80" y="132"/>
                  <a:pt x="80" y="132"/>
                </a:cubicBezTo>
                <a:cubicBezTo>
                  <a:pt x="114" y="113"/>
                  <a:pt x="114" y="113"/>
                  <a:pt x="114" y="113"/>
                </a:cubicBezTo>
                <a:cubicBezTo>
                  <a:pt x="115" y="112"/>
                  <a:pt x="116" y="112"/>
                  <a:pt x="116" y="111"/>
                </a:cubicBezTo>
                <a:cubicBezTo>
                  <a:pt x="116" y="74"/>
                  <a:pt x="116" y="74"/>
                  <a:pt x="116" y="74"/>
                </a:cubicBezTo>
                <a:cubicBezTo>
                  <a:pt x="128" y="68"/>
                  <a:pt x="128" y="68"/>
                  <a:pt x="128" y="68"/>
                </a:cubicBezTo>
                <a:cubicBezTo>
                  <a:pt x="132" y="72"/>
                  <a:pt x="132" y="72"/>
                  <a:pt x="132" y="72"/>
                </a:cubicBezTo>
                <a:cubicBezTo>
                  <a:pt x="132" y="72"/>
                  <a:pt x="133" y="72"/>
                  <a:pt x="134" y="72"/>
                </a:cubicBezTo>
                <a:cubicBezTo>
                  <a:pt x="134" y="72"/>
                  <a:pt x="135" y="72"/>
                  <a:pt x="135" y="72"/>
                </a:cubicBezTo>
                <a:cubicBezTo>
                  <a:pt x="146" y="60"/>
                  <a:pt x="146" y="60"/>
                  <a:pt x="146" y="60"/>
                </a:cubicBezTo>
                <a:cubicBezTo>
                  <a:pt x="147" y="60"/>
                  <a:pt x="147" y="58"/>
                  <a:pt x="146" y="58"/>
                </a:cubicBezTo>
                <a:cubicBezTo>
                  <a:pt x="135" y="46"/>
                  <a:pt x="135" y="46"/>
                  <a:pt x="135" y="46"/>
                </a:cubicBezTo>
                <a:cubicBezTo>
                  <a:pt x="134" y="46"/>
                  <a:pt x="133" y="46"/>
                  <a:pt x="132" y="46"/>
                </a:cubicBezTo>
                <a:cubicBezTo>
                  <a:pt x="129" y="50"/>
                  <a:pt x="129" y="50"/>
                  <a:pt x="129" y="50"/>
                </a:cubicBezTo>
                <a:cubicBezTo>
                  <a:pt x="120" y="42"/>
                  <a:pt x="120" y="42"/>
                  <a:pt x="120" y="42"/>
                </a:cubicBezTo>
                <a:cubicBezTo>
                  <a:pt x="124" y="37"/>
                  <a:pt x="124" y="37"/>
                  <a:pt x="124" y="37"/>
                </a:cubicBezTo>
                <a:cubicBezTo>
                  <a:pt x="125" y="37"/>
                  <a:pt x="125" y="36"/>
                  <a:pt x="125" y="36"/>
                </a:cubicBezTo>
                <a:cubicBezTo>
                  <a:pt x="125" y="35"/>
                  <a:pt x="124" y="34"/>
                  <a:pt x="124" y="34"/>
                </a:cubicBezTo>
                <a:cubicBezTo>
                  <a:pt x="120" y="30"/>
                  <a:pt x="120" y="30"/>
                  <a:pt x="120" y="30"/>
                </a:cubicBezTo>
                <a:cubicBezTo>
                  <a:pt x="128" y="22"/>
                  <a:pt x="128" y="22"/>
                  <a:pt x="128" y="22"/>
                </a:cubicBezTo>
                <a:cubicBezTo>
                  <a:pt x="133" y="26"/>
                  <a:pt x="133" y="26"/>
                  <a:pt x="133" y="26"/>
                </a:cubicBezTo>
                <a:cubicBezTo>
                  <a:pt x="133" y="27"/>
                  <a:pt x="134" y="27"/>
                  <a:pt x="134" y="27"/>
                </a:cubicBezTo>
                <a:cubicBezTo>
                  <a:pt x="135" y="27"/>
                  <a:pt x="136" y="26"/>
                  <a:pt x="136" y="26"/>
                </a:cubicBezTo>
                <a:cubicBezTo>
                  <a:pt x="147" y="15"/>
                  <a:pt x="147" y="15"/>
                  <a:pt x="147" y="15"/>
                </a:cubicBezTo>
                <a:cubicBezTo>
                  <a:pt x="148" y="14"/>
                  <a:pt x="148" y="13"/>
                  <a:pt x="147" y="12"/>
                </a:cubicBezTo>
                <a:cubicBezTo>
                  <a:pt x="136" y="1"/>
                  <a:pt x="136" y="1"/>
                  <a:pt x="136" y="1"/>
                </a:cubicBezTo>
                <a:cubicBezTo>
                  <a:pt x="135" y="0"/>
                  <a:pt x="134" y="0"/>
                  <a:pt x="133" y="1"/>
                </a:cubicBezTo>
                <a:cubicBezTo>
                  <a:pt x="121" y="12"/>
                  <a:pt x="121" y="12"/>
                  <a:pt x="121" y="12"/>
                </a:cubicBezTo>
                <a:cubicBezTo>
                  <a:pt x="120" y="13"/>
                  <a:pt x="120" y="14"/>
                  <a:pt x="121" y="15"/>
                </a:cubicBezTo>
                <a:cubicBezTo>
                  <a:pt x="126" y="19"/>
                  <a:pt x="126" y="19"/>
                  <a:pt x="126" y="19"/>
                </a:cubicBezTo>
                <a:cubicBezTo>
                  <a:pt x="118" y="27"/>
                  <a:pt x="118" y="27"/>
                  <a:pt x="118" y="27"/>
                </a:cubicBezTo>
                <a:cubicBezTo>
                  <a:pt x="113" y="23"/>
                  <a:pt x="113" y="23"/>
                  <a:pt x="113" y="23"/>
                </a:cubicBezTo>
                <a:cubicBezTo>
                  <a:pt x="112" y="22"/>
                  <a:pt x="111" y="22"/>
                  <a:pt x="110" y="23"/>
                </a:cubicBezTo>
                <a:cubicBezTo>
                  <a:pt x="99" y="34"/>
                  <a:pt x="99" y="34"/>
                  <a:pt x="99" y="34"/>
                </a:cubicBezTo>
                <a:cubicBezTo>
                  <a:pt x="98" y="35"/>
                  <a:pt x="98" y="36"/>
                  <a:pt x="99" y="37"/>
                </a:cubicBezTo>
                <a:lnTo>
                  <a:pt x="110" y="49"/>
                </a:lnTo>
                <a:close/>
                <a:moveTo>
                  <a:pt x="78" y="126"/>
                </a:moveTo>
                <a:cubicBezTo>
                  <a:pt x="48" y="110"/>
                  <a:pt x="48" y="110"/>
                  <a:pt x="48" y="110"/>
                </a:cubicBezTo>
                <a:cubicBezTo>
                  <a:pt x="48" y="77"/>
                  <a:pt x="48" y="77"/>
                  <a:pt x="48" y="77"/>
                </a:cubicBezTo>
                <a:cubicBezTo>
                  <a:pt x="78" y="94"/>
                  <a:pt x="78" y="94"/>
                  <a:pt x="78" y="94"/>
                </a:cubicBezTo>
                <a:lnTo>
                  <a:pt x="78" y="126"/>
                </a:lnTo>
                <a:close/>
                <a:moveTo>
                  <a:pt x="80" y="90"/>
                </a:moveTo>
                <a:cubicBezTo>
                  <a:pt x="50" y="73"/>
                  <a:pt x="50" y="73"/>
                  <a:pt x="50" y="73"/>
                </a:cubicBezTo>
                <a:cubicBezTo>
                  <a:pt x="80" y="56"/>
                  <a:pt x="80" y="56"/>
                  <a:pt x="80" y="56"/>
                </a:cubicBezTo>
                <a:cubicBezTo>
                  <a:pt x="110" y="73"/>
                  <a:pt x="110" y="73"/>
                  <a:pt x="110" y="73"/>
                </a:cubicBezTo>
                <a:lnTo>
                  <a:pt x="80" y="90"/>
                </a:lnTo>
                <a:close/>
                <a:moveTo>
                  <a:pt x="112" y="110"/>
                </a:moveTo>
                <a:cubicBezTo>
                  <a:pt x="82" y="127"/>
                  <a:pt x="82" y="127"/>
                  <a:pt x="82" y="127"/>
                </a:cubicBezTo>
                <a:cubicBezTo>
                  <a:pt x="82" y="94"/>
                  <a:pt x="82" y="94"/>
                  <a:pt x="82" y="94"/>
                </a:cubicBezTo>
                <a:cubicBezTo>
                  <a:pt x="112" y="77"/>
                  <a:pt x="112" y="77"/>
                  <a:pt x="112" y="77"/>
                </a:cubicBezTo>
                <a:lnTo>
                  <a:pt x="112" y="110"/>
                </a:lnTo>
                <a:close/>
                <a:moveTo>
                  <a:pt x="134" y="50"/>
                </a:moveTo>
                <a:cubicBezTo>
                  <a:pt x="142" y="59"/>
                  <a:pt x="142" y="59"/>
                  <a:pt x="142" y="59"/>
                </a:cubicBezTo>
                <a:cubicBezTo>
                  <a:pt x="134" y="67"/>
                  <a:pt x="134" y="67"/>
                  <a:pt x="134" y="67"/>
                </a:cubicBezTo>
                <a:cubicBezTo>
                  <a:pt x="126" y="59"/>
                  <a:pt x="126" y="59"/>
                  <a:pt x="126" y="59"/>
                </a:cubicBezTo>
                <a:lnTo>
                  <a:pt x="134" y="50"/>
                </a:lnTo>
                <a:close/>
                <a:moveTo>
                  <a:pt x="134" y="5"/>
                </a:moveTo>
                <a:cubicBezTo>
                  <a:pt x="142" y="13"/>
                  <a:pt x="142" y="13"/>
                  <a:pt x="142" y="13"/>
                </a:cubicBezTo>
                <a:cubicBezTo>
                  <a:pt x="134" y="22"/>
                  <a:pt x="134" y="22"/>
                  <a:pt x="134" y="22"/>
                </a:cubicBezTo>
                <a:cubicBezTo>
                  <a:pt x="128" y="16"/>
                  <a:pt x="128" y="16"/>
                  <a:pt x="128" y="16"/>
                </a:cubicBezTo>
                <a:cubicBezTo>
                  <a:pt x="126" y="13"/>
                  <a:pt x="126" y="13"/>
                  <a:pt x="126" y="13"/>
                </a:cubicBezTo>
                <a:lnTo>
                  <a:pt x="134" y="5"/>
                </a:lnTo>
                <a:close/>
                <a:moveTo>
                  <a:pt x="111" y="28"/>
                </a:moveTo>
                <a:cubicBezTo>
                  <a:pt x="120" y="36"/>
                  <a:pt x="120" y="36"/>
                  <a:pt x="120" y="36"/>
                </a:cubicBezTo>
                <a:cubicBezTo>
                  <a:pt x="112" y="44"/>
                  <a:pt x="112" y="44"/>
                  <a:pt x="112" y="44"/>
                </a:cubicBezTo>
                <a:cubicBezTo>
                  <a:pt x="103" y="36"/>
                  <a:pt x="103" y="36"/>
                  <a:pt x="103" y="36"/>
                </a:cubicBezTo>
                <a:lnTo>
                  <a:pt x="111" y="28"/>
                </a:lnTo>
                <a:close/>
              </a:path>
            </a:pathLst>
          </a:custGeom>
          <a:solidFill>
            <a:schemeClr val="tx1"/>
          </a:solidFill>
          <a:ln>
            <a:noFill/>
          </a:ln>
        </p:spPr>
        <p:txBody>
          <a:bodyPr vert="horz" wrap="square" lIns="0" tIns="0" rIns="0" bIns="0" numCol="1" anchor="ctr" anchorCtr="1" compatLnSpc="1"/>
          <a:lstStyle/>
          <a:p>
            <a:pPr algn="ctr" defTabSz="154940" fontAlgn="auto">
              <a:spcBef>
                <a:spcPts val="0"/>
              </a:spcBef>
              <a:spcAft>
                <a:spcPts val="0"/>
              </a:spcAft>
            </a:pPr>
            <a:endParaRPr lang="en-US" sz="1200" dirty="0">
              <a:solidFill>
                <a:srgbClr val="FF0000"/>
              </a:solidFill>
              <a:latin typeface="Arial" panose="020B0604020202020204" pitchFamily="34" charset="0"/>
              <a:ea typeface="+mn-ea"/>
            </a:endParaRPr>
          </a:p>
        </p:txBody>
      </p:sp>
      <p:grpSp>
        <p:nvGrpSpPr>
          <p:cNvPr id="1811" name="组合 132"/>
          <p:cNvGrpSpPr/>
          <p:nvPr/>
        </p:nvGrpSpPr>
        <p:grpSpPr>
          <a:xfrm>
            <a:off x="1109928" y="2595122"/>
            <a:ext cx="65391" cy="86278"/>
            <a:chOff x="6796088" y="3017838"/>
            <a:chExt cx="536576" cy="611187"/>
          </a:xfrm>
          <a:solidFill>
            <a:schemeClr val="tx1"/>
          </a:solidFill>
        </p:grpSpPr>
        <p:sp>
          <p:nvSpPr>
            <p:cNvPr id="1812" name="Rectangle 25"/>
            <p:cNvSpPr>
              <a:spLocks noChangeArrowheads="1"/>
            </p:cNvSpPr>
            <p:nvPr/>
          </p:nvSpPr>
          <p:spPr bwMode="auto">
            <a:xfrm>
              <a:off x="7048501" y="3087688"/>
              <a:ext cx="15875"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3" name="Rectangle 26"/>
            <p:cNvSpPr>
              <a:spLocks noChangeArrowheads="1"/>
            </p:cNvSpPr>
            <p:nvPr/>
          </p:nvSpPr>
          <p:spPr bwMode="auto">
            <a:xfrm>
              <a:off x="7086601" y="3087688"/>
              <a:ext cx="12223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4" name="Freeform 27"/>
            <p:cNvSpPr/>
            <p:nvPr/>
          </p:nvSpPr>
          <p:spPr bwMode="auto">
            <a:xfrm>
              <a:off x="7140576" y="3209925"/>
              <a:ext cx="53975" cy="198437"/>
            </a:xfrm>
            <a:custGeom>
              <a:avLst/>
              <a:gdLst>
                <a:gd name="T0" fmla="*/ 13 w 14"/>
                <a:gd name="T1" fmla="*/ 37 h 52"/>
                <a:gd name="T2" fmla="*/ 11 w 14"/>
                <a:gd name="T3" fmla="*/ 37 h 52"/>
                <a:gd name="T4" fmla="*/ 11 w 14"/>
                <a:gd name="T5" fmla="*/ 37 h 52"/>
                <a:gd name="T6" fmla="*/ 4 w 14"/>
                <a:gd name="T7" fmla="*/ 44 h 52"/>
                <a:gd name="T8" fmla="*/ 4 w 14"/>
                <a:gd name="T9" fmla="*/ 2 h 52"/>
                <a:gd name="T10" fmla="*/ 2 w 14"/>
                <a:gd name="T11" fmla="*/ 0 h 52"/>
                <a:gd name="T12" fmla="*/ 0 w 14"/>
                <a:gd name="T13" fmla="*/ 2 h 52"/>
                <a:gd name="T14" fmla="*/ 0 w 14"/>
                <a:gd name="T15" fmla="*/ 50 h 52"/>
                <a:gd name="T16" fmla="*/ 2 w 14"/>
                <a:gd name="T17" fmla="*/ 52 h 52"/>
                <a:gd name="T18" fmla="*/ 2 w 14"/>
                <a:gd name="T19" fmla="*/ 52 h 52"/>
                <a:gd name="T20" fmla="*/ 4 w 14"/>
                <a:gd name="T21" fmla="*/ 51 h 52"/>
                <a:gd name="T22" fmla="*/ 11 w 14"/>
                <a:gd name="T23" fmla="*/ 43 h 52"/>
                <a:gd name="T24" fmla="*/ 14 w 14"/>
                <a:gd name="T25" fmla="*/ 40 h 52"/>
                <a:gd name="T26" fmla="*/ 13 w 14"/>
                <a:gd name="T2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2">
                  <a:moveTo>
                    <a:pt x="13" y="37"/>
                  </a:moveTo>
                  <a:cubicBezTo>
                    <a:pt x="12" y="36"/>
                    <a:pt x="12" y="36"/>
                    <a:pt x="11" y="37"/>
                  </a:cubicBezTo>
                  <a:cubicBezTo>
                    <a:pt x="11" y="37"/>
                    <a:pt x="11" y="37"/>
                    <a:pt x="11" y="37"/>
                  </a:cubicBezTo>
                  <a:cubicBezTo>
                    <a:pt x="4" y="44"/>
                    <a:pt x="4" y="44"/>
                    <a:pt x="4" y="44"/>
                  </a:cubicBezTo>
                  <a:cubicBezTo>
                    <a:pt x="4" y="2"/>
                    <a:pt x="4" y="2"/>
                    <a:pt x="4" y="2"/>
                  </a:cubicBezTo>
                  <a:cubicBezTo>
                    <a:pt x="4" y="1"/>
                    <a:pt x="4" y="0"/>
                    <a:pt x="2" y="0"/>
                  </a:cubicBezTo>
                  <a:cubicBezTo>
                    <a:pt x="1" y="0"/>
                    <a:pt x="0" y="1"/>
                    <a:pt x="0" y="2"/>
                  </a:cubicBezTo>
                  <a:cubicBezTo>
                    <a:pt x="0" y="50"/>
                    <a:pt x="0" y="50"/>
                    <a:pt x="0" y="50"/>
                  </a:cubicBezTo>
                  <a:cubicBezTo>
                    <a:pt x="0" y="51"/>
                    <a:pt x="1" y="52"/>
                    <a:pt x="2" y="52"/>
                  </a:cubicBezTo>
                  <a:cubicBezTo>
                    <a:pt x="2" y="52"/>
                    <a:pt x="2" y="52"/>
                    <a:pt x="2" y="52"/>
                  </a:cubicBezTo>
                  <a:cubicBezTo>
                    <a:pt x="3" y="52"/>
                    <a:pt x="4" y="52"/>
                    <a:pt x="4" y="51"/>
                  </a:cubicBezTo>
                  <a:cubicBezTo>
                    <a:pt x="11" y="43"/>
                    <a:pt x="11" y="43"/>
                    <a:pt x="11" y="43"/>
                  </a:cubicBezTo>
                  <a:cubicBezTo>
                    <a:pt x="14" y="40"/>
                    <a:pt x="14" y="40"/>
                    <a:pt x="14" y="40"/>
                  </a:cubicBezTo>
                  <a:cubicBezTo>
                    <a:pt x="14" y="39"/>
                    <a:pt x="14" y="38"/>
                    <a:pt x="13"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5" name="Freeform 28"/>
            <p:cNvSpPr/>
            <p:nvPr/>
          </p:nvSpPr>
          <p:spPr bwMode="auto">
            <a:xfrm>
              <a:off x="7040563" y="3209925"/>
              <a:ext cx="53975" cy="198437"/>
            </a:xfrm>
            <a:custGeom>
              <a:avLst/>
              <a:gdLst>
                <a:gd name="T0" fmla="*/ 14 w 14"/>
                <a:gd name="T1" fmla="*/ 2 h 52"/>
                <a:gd name="T2" fmla="*/ 14 w 14"/>
                <a:gd name="T3" fmla="*/ 50 h 52"/>
                <a:gd name="T4" fmla="*/ 14 w 14"/>
                <a:gd name="T5" fmla="*/ 50 h 52"/>
                <a:gd name="T6" fmla="*/ 12 w 14"/>
                <a:gd name="T7" fmla="*/ 52 h 52"/>
                <a:gd name="T8" fmla="*/ 10 w 14"/>
                <a:gd name="T9" fmla="*/ 50 h 52"/>
                <a:gd name="T10" fmla="*/ 10 w 14"/>
                <a:gd name="T11" fmla="*/ 7 h 52"/>
                <a:gd name="T12" fmla="*/ 6 w 14"/>
                <a:gd name="T13" fmla="*/ 12 h 52"/>
                <a:gd name="T14" fmla="*/ 4 w 14"/>
                <a:gd name="T15" fmla="*/ 14 h 52"/>
                <a:gd name="T16" fmla="*/ 3 w 14"/>
                <a:gd name="T17" fmla="*/ 15 h 52"/>
                <a:gd name="T18" fmla="*/ 1 w 14"/>
                <a:gd name="T19" fmla="*/ 15 h 52"/>
                <a:gd name="T20" fmla="*/ 0 w 14"/>
                <a:gd name="T21" fmla="*/ 14 h 52"/>
                <a:gd name="T22" fmla="*/ 0 w 14"/>
                <a:gd name="T23" fmla="*/ 12 h 52"/>
                <a:gd name="T24" fmla="*/ 2 w 14"/>
                <a:gd name="T25" fmla="*/ 10 h 52"/>
                <a:gd name="T26" fmla="*/ 10 w 14"/>
                <a:gd name="T27" fmla="*/ 1 h 52"/>
                <a:gd name="T28" fmla="*/ 12 w 14"/>
                <a:gd name="T29" fmla="*/ 0 h 52"/>
                <a:gd name="T30" fmla="*/ 14 w 14"/>
                <a:gd name="T3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2">
                  <a:moveTo>
                    <a:pt x="14" y="2"/>
                  </a:moveTo>
                  <a:cubicBezTo>
                    <a:pt x="14" y="50"/>
                    <a:pt x="14" y="50"/>
                    <a:pt x="14" y="50"/>
                  </a:cubicBezTo>
                  <a:cubicBezTo>
                    <a:pt x="14" y="50"/>
                    <a:pt x="14" y="50"/>
                    <a:pt x="14" y="50"/>
                  </a:cubicBezTo>
                  <a:cubicBezTo>
                    <a:pt x="14" y="52"/>
                    <a:pt x="13" y="52"/>
                    <a:pt x="12" y="52"/>
                  </a:cubicBezTo>
                  <a:cubicBezTo>
                    <a:pt x="11" y="52"/>
                    <a:pt x="10" y="51"/>
                    <a:pt x="10" y="50"/>
                  </a:cubicBezTo>
                  <a:cubicBezTo>
                    <a:pt x="10" y="7"/>
                    <a:pt x="10" y="7"/>
                    <a:pt x="10" y="7"/>
                  </a:cubicBezTo>
                  <a:cubicBezTo>
                    <a:pt x="6" y="12"/>
                    <a:pt x="6" y="12"/>
                    <a:pt x="6" y="12"/>
                  </a:cubicBezTo>
                  <a:cubicBezTo>
                    <a:pt x="4" y="14"/>
                    <a:pt x="4" y="14"/>
                    <a:pt x="4" y="14"/>
                  </a:cubicBezTo>
                  <a:cubicBezTo>
                    <a:pt x="4" y="15"/>
                    <a:pt x="3" y="15"/>
                    <a:pt x="3" y="15"/>
                  </a:cubicBezTo>
                  <a:cubicBezTo>
                    <a:pt x="2" y="16"/>
                    <a:pt x="2" y="15"/>
                    <a:pt x="1" y="15"/>
                  </a:cubicBezTo>
                  <a:cubicBezTo>
                    <a:pt x="0" y="14"/>
                    <a:pt x="0" y="14"/>
                    <a:pt x="0" y="14"/>
                  </a:cubicBezTo>
                  <a:cubicBezTo>
                    <a:pt x="0" y="13"/>
                    <a:pt x="0" y="13"/>
                    <a:pt x="0" y="12"/>
                  </a:cubicBezTo>
                  <a:cubicBezTo>
                    <a:pt x="2" y="10"/>
                    <a:pt x="2" y="10"/>
                    <a:pt x="2" y="10"/>
                  </a:cubicBezTo>
                  <a:cubicBezTo>
                    <a:pt x="10" y="1"/>
                    <a:pt x="10" y="1"/>
                    <a:pt x="10" y="1"/>
                  </a:cubicBezTo>
                  <a:cubicBezTo>
                    <a:pt x="11" y="0"/>
                    <a:pt x="12" y="0"/>
                    <a:pt x="12" y="0"/>
                  </a:cubicBezTo>
                  <a:cubicBezTo>
                    <a:pt x="14" y="0"/>
                    <a:pt x="14" y="1"/>
                    <a:pt x="1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6" name="Freeform 29"/>
            <p:cNvSpPr>
              <a:spLocks noEditPoints="1"/>
            </p:cNvSpPr>
            <p:nvPr/>
          </p:nvSpPr>
          <p:spPr bwMode="auto">
            <a:xfrm>
              <a:off x="6796088" y="3392488"/>
              <a:ext cx="306388" cy="230187"/>
            </a:xfrm>
            <a:custGeom>
              <a:avLst/>
              <a:gdLst>
                <a:gd name="T0" fmla="*/ 40 w 80"/>
                <a:gd name="T1" fmla="*/ 0 h 60"/>
                <a:gd name="T2" fmla="*/ 19 w 80"/>
                <a:gd name="T3" fmla="*/ 15 h 60"/>
                <a:gd name="T4" fmla="*/ 0 w 80"/>
                <a:gd name="T5" fmla="*/ 38 h 60"/>
                <a:gd name="T6" fmla="*/ 22 w 80"/>
                <a:gd name="T7" fmla="*/ 60 h 60"/>
                <a:gd name="T8" fmla="*/ 58 w 80"/>
                <a:gd name="T9" fmla="*/ 60 h 60"/>
                <a:gd name="T10" fmla="*/ 80 w 80"/>
                <a:gd name="T11" fmla="*/ 38 h 60"/>
                <a:gd name="T12" fmla="*/ 61 w 80"/>
                <a:gd name="T13" fmla="*/ 15 h 60"/>
                <a:gd name="T14" fmla="*/ 40 w 80"/>
                <a:gd name="T15" fmla="*/ 0 h 60"/>
                <a:gd name="T16" fmla="*/ 74 w 80"/>
                <a:gd name="T17" fmla="*/ 38 h 60"/>
                <a:gd name="T18" fmla="*/ 57 w 80"/>
                <a:gd name="T19" fmla="*/ 55 h 60"/>
                <a:gd name="T20" fmla="*/ 21 w 80"/>
                <a:gd name="T21" fmla="*/ 55 h 60"/>
                <a:gd name="T22" fmla="*/ 4 w 80"/>
                <a:gd name="T23" fmla="*/ 38 h 60"/>
                <a:gd name="T24" fmla="*/ 19 w 80"/>
                <a:gd name="T25" fmla="*/ 20 h 60"/>
                <a:gd name="T26" fmla="*/ 22 w 80"/>
                <a:gd name="T27" fmla="*/ 20 h 60"/>
                <a:gd name="T28" fmla="*/ 22 w 80"/>
                <a:gd name="T29" fmla="*/ 16 h 60"/>
                <a:gd name="T30" fmla="*/ 38 w 80"/>
                <a:gd name="T31" fmla="*/ 5 h 60"/>
                <a:gd name="T32" fmla="*/ 54 w 80"/>
                <a:gd name="T33" fmla="*/ 16 h 60"/>
                <a:gd name="T34" fmla="*/ 55 w 80"/>
                <a:gd name="T35" fmla="*/ 20 h 60"/>
                <a:gd name="T36" fmla="*/ 59 w 80"/>
                <a:gd name="T37" fmla="*/ 20 h 60"/>
                <a:gd name="T38" fmla="*/ 74 w 80"/>
                <a:gd name="T39"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60">
                  <a:moveTo>
                    <a:pt x="40" y="0"/>
                  </a:moveTo>
                  <a:cubicBezTo>
                    <a:pt x="30" y="0"/>
                    <a:pt x="22" y="6"/>
                    <a:pt x="19" y="15"/>
                  </a:cubicBezTo>
                  <a:cubicBezTo>
                    <a:pt x="8" y="16"/>
                    <a:pt x="0" y="26"/>
                    <a:pt x="0" y="38"/>
                  </a:cubicBezTo>
                  <a:cubicBezTo>
                    <a:pt x="0" y="50"/>
                    <a:pt x="10" y="60"/>
                    <a:pt x="22" y="60"/>
                  </a:cubicBezTo>
                  <a:cubicBezTo>
                    <a:pt x="58" y="60"/>
                    <a:pt x="58" y="60"/>
                    <a:pt x="58" y="60"/>
                  </a:cubicBezTo>
                  <a:cubicBezTo>
                    <a:pt x="70" y="60"/>
                    <a:pt x="80" y="50"/>
                    <a:pt x="80" y="38"/>
                  </a:cubicBezTo>
                  <a:cubicBezTo>
                    <a:pt x="80" y="26"/>
                    <a:pt x="72" y="17"/>
                    <a:pt x="61" y="15"/>
                  </a:cubicBezTo>
                  <a:cubicBezTo>
                    <a:pt x="57" y="6"/>
                    <a:pt x="49" y="0"/>
                    <a:pt x="40" y="0"/>
                  </a:cubicBezTo>
                  <a:close/>
                  <a:moveTo>
                    <a:pt x="74" y="38"/>
                  </a:moveTo>
                  <a:cubicBezTo>
                    <a:pt x="74" y="47"/>
                    <a:pt x="66" y="55"/>
                    <a:pt x="57" y="55"/>
                  </a:cubicBezTo>
                  <a:cubicBezTo>
                    <a:pt x="21" y="55"/>
                    <a:pt x="21" y="55"/>
                    <a:pt x="21" y="55"/>
                  </a:cubicBezTo>
                  <a:cubicBezTo>
                    <a:pt x="11" y="55"/>
                    <a:pt x="4" y="47"/>
                    <a:pt x="4" y="38"/>
                  </a:cubicBezTo>
                  <a:cubicBezTo>
                    <a:pt x="4" y="29"/>
                    <a:pt x="10" y="21"/>
                    <a:pt x="19" y="20"/>
                  </a:cubicBezTo>
                  <a:cubicBezTo>
                    <a:pt x="22" y="20"/>
                    <a:pt x="22" y="20"/>
                    <a:pt x="22" y="20"/>
                  </a:cubicBezTo>
                  <a:cubicBezTo>
                    <a:pt x="22" y="16"/>
                    <a:pt x="22" y="16"/>
                    <a:pt x="22" y="16"/>
                  </a:cubicBezTo>
                  <a:cubicBezTo>
                    <a:pt x="25" y="9"/>
                    <a:pt x="31" y="5"/>
                    <a:pt x="38" y="5"/>
                  </a:cubicBezTo>
                  <a:cubicBezTo>
                    <a:pt x="46" y="5"/>
                    <a:pt x="52" y="9"/>
                    <a:pt x="54" y="16"/>
                  </a:cubicBezTo>
                  <a:cubicBezTo>
                    <a:pt x="55" y="20"/>
                    <a:pt x="55" y="20"/>
                    <a:pt x="55" y="20"/>
                  </a:cubicBezTo>
                  <a:cubicBezTo>
                    <a:pt x="59" y="20"/>
                    <a:pt x="59" y="20"/>
                    <a:pt x="59" y="20"/>
                  </a:cubicBezTo>
                  <a:cubicBezTo>
                    <a:pt x="68" y="21"/>
                    <a:pt x="74" y="28"/>
                    <a:pt x="7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7" name="Line 30"/>
            <p:cNvSpPr>
              <a:spLocks noChangeShapeType="1"/>
            </p:cNvSpPr>
            <p:nvPr/>
          </p:nvSpPr>
          <p:spPr bwMode="auto">
            <a:xfrm>
              <a:off x="7148513" y="3606800"/>
              <a:ext cx="0" cy="0"/>
            </a:xfrm>
            <a:prstGeom prst="line">
              <a:avLst/>
            </a:prstGeom>
            <a:grpFill/>
            <a:ln w="31750" cap="rnd">
              <a:solidFill>
                <a:srgbClr val="000000"/>
              </a:solidFill>
              <a:prstDash val="solid"/>
              <a:round/>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18" name="Freeform 31"/>
            <p:cNvSpPr/>
            <p:nvPr/>
          </p:nvSpPr>
          <p:spPr bwMode="auto">
            <a:xfrm>
              <a:off x="6902451" y="3017838"/>
              <a:ext cx="430213" cy="611187"/>
            </a:xfrm>
            <a:custGeom>
              <a:avLst/>
              <a:gdLst>
                <a:gd name="T0" fmla="*/ 92 w 112"/>
                <a:gd name="T1" fmla="*/ 160 h 160"/>
                <a:gd name="T2" fmla="*/ 66 w 112"/>
                <a:gd name="T3" fmla="*/ 160 h 160"/>
                <a:gd name="T4" fmla="*/ 62 w 112"/>
                <a:gd name="T5" fmla="*/ 156 h 160"/>
                <a:gd name="T6" fmla="*/ 66 w 112"/>
                <a:gd name="T7" fmla="*/ 152 h 160"/>
                <a:gd name="T8" fmla="*/ 92 w 112"/>
                <a:gd name="T9" fmla="*/ 152 h 160"/>
                <a:gd name="T10" fmla="*/ 104 w 112"/>
                <a:gd name="T11" fmla="*/ 140 h 160"/>
                <a:gd name="T12" fmla="*/ 104 w 112"/>
                <a:gd name="T13" fmla="*/ 20 h 160"/>
                <a:gd name="T14" fmla="*/ 92 w 112"/>
                <a:gd name="T15" fmla="*/ 8 h 160"/>
                <a:gd name="T16" fmla="*/ 20 w 112"/>
                <a:gd name="T17" fmla="*/ 8 h 160"/>
                <a:gd name="T18" fmla="*/ 8 w 112"/>
                <a:gd name="T19" fmla="*/ 20 h 160"/>
                <a:gd name="T20" fmla="*/ 8 w 112"/>
                <a:gd name="T21" fmla="*/ 85 h 160"/>
                <a:gd name="T22" fmla="*/ 4 w 112"/>
                <a:gd name="T23" fmla="*/ 89 h 160"/>
                <a:gd name="T24" fmla="*/ 0 w 112"/>
                <a:gd name="T25" fmla="*/ 85 h 160"/>
                <a:gd name="T26" fmla="*/ 0 w 112"/>
                <a:gd name="T27" fmla="*/ 20 h 160"/>
                <a:gd name="T28" fmla="*/ 20 w 112"/>
                <a:gd name="T29" fmla="*/ 0 h 160"/>
                <a:gd name="T30" fmla="*/ 92 w 112"/>
                <a:gd name="T31" fmla="*/ 0 h 160"/>
                <a:gd name="T32" fmla="*/ 112 w 112"/>
                <a:gd name="T33" fmla="*/ 20 h 160"/>
                <a:gd name="T34" fmla="*/ 112 w 112"/>
                <a:gd name="T35" fmla="*/ 139 h 160"/>
                <a:gd name="T36" fmla="*/ 92 w 112"/>
                <a:gd name="T3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60">
                  <a:moveTo>
                    <a:pt x="92" y="160"/>
                  </a:moveTo>
                  <a:cubicBezTo>
                    <a:pt x="66" y="160"/>
                    <a:pt x="66" y="160"/>
                    <a:pt x="66" y="160"/>
                  </a:cubicBezTo>
                  <a:cubicBezTo>
                    <a:pt x="64" y="160"/>
                    <a:pt x="62" y="158"/>
                    <a:pt x="62" y="156"/>
                  </a:cubicBezTo>
                  <a:cubicBezTo>
                    <a:pt x="62" y="154"/>
                    <a:pt x="64" y="152"/>
                    <a:pt x="66" y="152"/>
                  </a:cubicBezTo>
                  <a:cubicBezTo>
                    <a:pt x="92" y="152"/>
                    <a:pt x="92" y="152"/>
                    <a:pt x="92" y="152"/>
                  </a:cubicBezTo>
                  <a:cubicBezTo>
                    <a:pt x="99" y="152"/>
                    <a:pt x="104" y="146"/>
                    <a:pt x="104" y="140"/>
                  </a:cubicBezTo>
                  <a:cubicBezTo>
                    <a:pt x="104" y="20"/>
                    <a:pt x="104" y="20"/>
                    <a:pt x="104" y="20"/>
                  </a:cubicBezTo>
                  <a:cubicBezTo>
                    <a:pt x="104" y="14"/>
                    <a:pt x="99" y="8"/>
                    <a:pt x="92" y="8"/>
                  </a:cubicBezTo>
                  <a:cubicBezTo>
                    <a:pt x="20" y="8"/>
                    <a:pt x="20" y="8"/>
                    <a:pt x="20" y="8"/>
                  </a:cubicBezTo>
                  <a:cubicBezTo>
                    <a:pt x="13" y="8"/>
                    <a:pt x="8" y="14"/>
                    <a:pt x="8" y="20"/>
                  </a:cubicBezTo>
                  <a:cubicBezTo>
                    <a:pt x="8" y="85"/>
                    <a:pt x="8" y="85"/>
                    <a:pt x="8" y="85"/>
                  </a:cubicBezTo>
                  <a:cubicBezTo>
                    <a:pt x="8" y="87"/>
                    <a:pt x="6" y="89"/>
                    <a:pt x="4" y="89"/>
                  </a:cubicBezTo>
                  <a:cubicBezTo>
                    <a:pt x="1" y="89"/>
                    <a:pt x="0" y="87"/>
                    <a:pt x="0" y="85"/>
                  </a:cubicBezTo>
                  <a:cubicBezTo>
                    <a:pt x="0" y="20"/>
                    <a:pt x="0" y="20"/>
                    <a:pt x="0" y="20"/>
                  </a:cubicBezTo>
                  <a:cubicBezTo>
                    <a:pt x="0" y="9"/>
                    <a:pt x="9" y="0"/>
                    <a:pt x="20" y="0"/>
                  </a:cubicBezTo>
                  <a:cubicBezTo>
                    <a:pt x="92" y="0"/>
                    <a:pt x="92" y="0"/>
                    <a:pt x="92" y="0"/>
                  </a:cubicBezTo>
                  <a:cubicBezTo>
                    <a:pt x="103" y="0"/>
                    <a:pt x="112" y="9"/>
                    <a:pt x="112" y="20"/>
                  </a:cubicBezTo>
                  <a:cubicBezTo>
                    <a:pt x="112" y="139"/>
                    <a:pt x="112" y="139"/>
                    <a:pt x="112" y="139"/>
                  </a:cubicBezTo>
                  <a:cubicBezTo>
                    <a:pt x="112" y="151"/>
                    <a:pt x="103" y="160"/>
                    <a:pt x="92"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sp>
        <p:nvSpPr>
          <p:cNvPr id="1819" name="Freeform 22"/>
          <p:cNvSpPr>
            <a:spLocks noEditPoints="1"/>
          </p:cNvSpPr>
          <p:nvPr/>
        </p:nvSpPr>
        <p:spPr bwMode="auto">
          <a:xfrm>
            <a:off x="1102433" y="2862960"/>
            <a:ext cx="87234" cy="84929"/>
          </a:xfrm>
          <a:custGeom>
            <a:avLst/>
            <a:gdLst>
              <a:gd name="T0" fmla="*/ 176 w 176"/>
              <a:gd name="T1" fmla="*/ 71 h 128"/>
              <a:gd name="T2" fmla="*/ 176 w 176"/>
              <a:gd name="T3" fmla="*/ 70 h 128"/>
              <a:gd name="T4" fmla="*/ 176 w 176"/>
              <a:gd name="T5" fmla="*/ 69 h 128"/>
              <a:gd name="T6" fmla="*/ 176 w 176"/>
              <a:gd name="T7" fmla="*/ 69 h 128"/>
              <a:gd name="T8" fmla="*/ 176 w 176"/>
              <a:gd name="T9" fmla="*/ 69 h 128"/>
              <a:gd name="T10" fmla="*/ 176 w 176"/>
              <a:gd name="T11" fmla="*/ 69 h 128"/>
              <a:gd name="T12" fmla="*/ 135 w 176"/>
              <a:gd name="T13" fmla="*/ 31 h 128"/>
              <a:gd name="T14" fmla="*/ 89 w 176"/>
              <a:gd name="T15" fmla="*/ 0 h 128"/>
              <a:gd name="T16" fmla="*/ 42 w 176"/>
              <a:gd name="T17" fmla="*/ 31 h 128"/>
              <a:gd name="T18" fmla="*/ 0 w 176"/>
              <a:gd name="T19" fmla="*/ 79 h 128"/>
              <a:gd name="T20" fmla="*/ 50 w 176"/>
              <a:gd name="T21" fmla="*/ 128 h 128"/>
              <a:gd name="T22" fmla="*/ 104 w 176"/>
              <a:gd name="T23" fmla="*/ 128 h 128"/>
              <a:gd name="T24" fmla="*/ 105 w 176"/>
              <a:gd name="T25" fmla="*/ 128 h 128"/>
              <a:gd name="T26" fmla="*/ 106 w 176"/>
              <a:gd name="T27" fmla="*/ 128 h 128"/>
              <a:gd name="T28" fmla="*/ 109 w 176"/>
              <a:gd name="T29" fmla="*/ 127 h 128"/>
              <a:gd name="T30" fmla="*/ 175 w 176"/>
              <a:gd name="T31" fmla="*/ 73 h 128"/>
              <a:gd name="T32" fmla="*/ 175 w 176"/>
              <a:gd name="T33" fmla="*/ 72 h 128"/>
              <a:gd name="T34" fmla="*/ 176 w 176"/>
              <a:gd name="T35" fmla="*/ 72 h 128"/>
              <a:gd name="T36" fmla="*/ 176 w 176"/>
              <a:gd name="T37" fmla="*/ 71 h 128"/>
              <a:gd name="T38" fmla="*/ 8 w 176"/>
              <a:gd name="T39" fmla="*/ 79 h 128"/>
              <a:gd name="T40" fmla="*/ 46 w 176"/>
              <a:gd name="T41" fmla="*/ 38 h 128"/>
              <a:gd name="T42" fmla="*/ 49 w 176"/>
              <a:gd name="T43" fmla="*/ 36 h 128"/>
              <a:gd name="T44" fmla="*/ 89 w 176"/>
              <a:gd name="T45" fmla="*/ 8 h 128"/>
              <a:gd name="T46" fmla="*/ 128 w 176"/>
              <a:gd name="T47" fmla="*/ 36 h 128"/>
              <a:gd name="T48" fmla="*/ 132 w 176"/>
              <a:gd name="T49" fmla="*/ 38 h 128"/>
              <a:gd name="T50" fmla="*/ 167 w 176"/>
              <a:gd name="T51" fmla="*/ 67 h 128"/>
              <a:gd name="T52" fmla="*/ 149 w 176"/>
              <a:gd name="T53" fmla="*/ 67 h 128"/>
              <a:gd name="T54" fmla="*/ 102 w 176"/>
              <a:gd name="T55" fmla="*/ 117 h 128"/>
              <a:gd name="T56" fmla="*/ 102 w 176"/>
              <a:gd name="T57" fmla="*/ 120 h 128"/>
              <a:gd name="T58" fmla="*/ 50 w 176"/>
              <a:gd name="T59" fmla="*/ 120 h 128"/>
              <a:gd name="T60" fmla="*/ 8 w 176"/>
              <a:gd name="T61" fmla="*/ 79 h 128"/>
              <a:gd name="T62" fmla="*/ 106 w 176"/>
              <a:gd name="T63" fmla="*/ 119 h 128"/>
              <a:gd name="T64" fmla="*/ 106 w 176"/>
              <a:gd name="T65" fmla="*/ 117 h 128"/>
              <a:gd name="T66" fmla="*/ 149 w 176"/>
              <a:gd name="T67" fmla="*/ 71 h 128"/>
              <a:gd name="T68" fmla="*/ 164 w 176"/>
              <a:gd name="T69" fmla="*/ 71 h 128"/>
              <a:gd name="T70" fmla="*/ 106 w 176"/>
              <a:gd name="T7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28">
                <a:moveTo>
                  <a:pt x="176" y="71"/>
                </a:moveTo>
                <a:cubicBezTo>
                  <a:pt x="176" y="71"/>
                  <a:pt x="176" y="71"/>
                  <a:pt x="176" y="70"/>
                </a:cubicBezTo>
                <a:cubicBezTo>
                  <a:pt x="176" y="70"/>
                  <a:pt x="176" y="70"/>
                  <a:pt x="176" y="69"/>
                </a:cubicBezTo>
                <a:cubicBezTo>
                  <a:pt x="176" y="69"/>
                  <a:pt x="176" y="69"/>
                  <a:pt x="176" y="69"/>
                </a:cubicBezTo>
                <a:cubicBezTo>
                  <a:pt x="176" y="69"/>
                  <a:pt x="176" y="69"/>
                  <a:pt x="176" y="69"/>
                </a:cubicBezTo>
                <a:cubicBezTo>
                  <a:pt x="176" y="69"/>
                  <a:pt x="176" y="69"/>
                  <a:pt x="176" y="69"/>
                </a:cubicBezTo>
                <a:cubicBezTo>
                  <a:pt x="172" y="49"/>
                  <a:pt x="155" y="34"/>
                  <a:pt x="135" y="31"/>
                </a:cubicBezTo>
                <a:cubicBezTo>
                  <a:pt x="127" y="12"/>
                  <a:pt x="109" y="0"/>
                  <a:pt x="89" y="0"/>
                </a:cubicBezTo>
                <a:cubicBezTo>
                  <a:pt x="68" y="0"/>
                  <a:pt x="50" y="12"/>
                  <a:pt x="42" y="31"/>
                </a:cubicBezTo>
                <a:cubicBezTo>
                  <a:pt x="18" y="35"/>
                  <a:pt x="0" y="55"/>
                  <a:pt x="0" y="79"/>
                </a:cubicBezTo>
                <a:cubicBezTo>
                  <a:pt x="0" y="106"/>
                  <a:pt x="23" y="128"/>
                  <a:pt x="50" y="128"/>
                </a:cubicBezTo>
                <a:cubicBezTo>
                  <a:pt x="104" y="128"/>
                  <a:pt x="104" y="128"/>
                  <a:pt x="104" y="128"/>
                </a:cubicBezTo>
                <a:cubicBezTo>
                  <a:pt x="104" y="128"/>
                  <a:pt x="105" y="128"/>
                  <a:pt x="105" y="128"/>
                </a:cubicBezTo>
                <a:cubicBezTo>
                  <a:pt x="105" y="128"/>
                  <a:pt x="106" y="128"/>
                  <a:pt x="106" y="128"/>
                </a:cubicBezTo>
                <a:cubicBezTo>
                  <a:pt x="107" y="128"/>
                  <a:pt x="108" y="128"/>
                  <a:pt x="109" y="127"/>
                </a:cubicBezTo>
                <a:cubicBezTo>
                  <a:pt x="175" y="73"/>
                  <a:pt x="175" y="73"/>
                  <a:pt x="175" y="73"/>
                </a:cubicBezTo>
                <a:cubicBezTo>
                  <a:pt x="175" y="73"/>
                  <a:pt x="175" y="73"/>
                  <a:pt x="175" y="72"/>
                </a:cubicBezTo>
                <a:cubicBezTo>
                  <a:pt x="175" y="72"/>
                  <a:pt x="175" y="72"/>
                  <a:pt x="176" y="72"/>
                </a:cubicBezTo>
                <a:cubicBezTo>
                  <a:pt x="176" y="71"/>
                  <a:pt x="176" y="71"/>
                  <a:pt x="176" y="71"/>
                </a:cubicBezTo>
                <a:close/>
                <a:moveTo>
                  <a:pt x="8" y="79"/>
                </a:moveTo>
                <a:cubicBezTo>
                  <a:pt x="8" y="58"/>
                  <a:pt x="24" y="41"/>
                  <a:pt x="46" y="38"/>
                </a:cubicBezTo>
                <a:cubicBezTo>
                  <a:pt x="47" y="38"/>
                  <a:pt x="48" y="37"/>
                  <a:pt x="49" y="36"/>
                </a:cubicBezTo>
                <a:cubicBezTo>
                  <a:pt x="55" y="19"/>
                  <a:pt x="71" y="8"/>
                  <a:pt x="89" y="8"/>
                </a:cubicBezTo>
                <a:cubicBezTo>
                  <a:pt x="107" y="8"/>
                  <a:pt x="123" y="19"/>
                  <a:pt x="128" y="36"/>
                </a:cubicBezTo>
                <a:cubicBezTo>
                  <a:pt x="129" y="37"/>
                  <a:pt x="130" y="38"/>
                  <a:pt x="132" y="38"/>
                </a:cubicBezTo>
                <a:cubicBezTo>
                  <a:pt x="149" y="40"/>
                  <a:pt x="162" y="52"/>
                  <a:pt x="167" y="67"/>
                </a:cubicBezTo>
                <a:cubicBezTo>
                  <a:pt x="149" y="67"/>
                  <a:pt x="149" y="67"/>
                  <a:pt x="149" y="67"/>
                </a:cubicBezTo>
                <a:cubicBezTo>
                  <a:pt x="122" y="67"/>
                  <a:pt x="102" y="89"/>
                  <a:pt x="102" y="117"/>
                </a:cubicBezTo>
                <a:cubicBezTo>
                  <a:pt x="102" y="118"/>
                  <a:pt x="102" y="119"/>
                  <a:pt x="102" y="120"/>
                </a:cubicBezTo>
                <a:cubicBezTo>
                  <a:pt x="50" y="120"/>
                  <a:pt x="50" y="120"/>
                  <a:pt x="50" y="120"/>
                </a:cubicBezTo>
                <a:cubicBezTo>
                  <a:pt x="27" y="120"/>
                  <a:pt x="8" y="102"/>
                  <a:pt x="8" y="79"/>
                </a:cubicBezTo>
                <a:close/>
                <a:moveTo>
                  <a:pt x="106" y="119"/>
                </a:moveTo>
                <a:cubicBezTo>
                  <a:pt x="106" y="118"/>
                  <a:pt x="106" y="118"/>
                  <a:pt x="106" y="117"/>
                </a:cubicBezTo>
                <a:cubicBezTo>
                  <a:pt x="106" y="91"/>
                  <a:pt x="124" y="71"/>
                  <a:pt x="149" y="71"/>
                </a:cubicBezTo>
                <a:cubicBezTo>
                  <a:pt x="164" y="71"/>
                  <a:pt x="164" y="71"/>
                  <a:pt x="164" y="71"/>
                </a:cubicBezTo>
                <a:lnTo>
                  <a:pt x="106" y="119"/>
                </a:lnTo>
                <a:close/>
              </a:path>
            </a:pathLst>
          </a:custGeom>
          <a:solidFill>
            <a:schemeClr val="tx1"/>
          </a:solidFill>
          <a:ln>
            <a:noFill/>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nvGrpSpPr>
          <p:cNvPr id="1820" name="组合 28"/>
          <p:cNvGrpSpPr/>
          <p:nvPr/>
        </p:nvGrpSpPr>
        <p:grpSpPr>
          <a:xfrm flipH="1">
            <a:off x="1113331" y="3122452"/>
            <a:ext cx="55885" cy="97214"/>
            <a:chOff x="13654143" y="6651595"/>
            <a:chExt cx="487364" cy="660397"/>
          </a:xfrm>
          <a:solidFill>
            <a:schemeClr val="tx1"/>
          </a:solidFill>
        </p:grpSpPr>
        <p:sp>
          <p:nvSpPr>
            <p:cNvPr id="1821" name="Freeform 23"/>
            <p:cNvSpPr>
              <a:spLocks noEditPoints="1"/>
            </p:cNvSpPr>
            <p:nvPr/>
          </p:nvSpPr>
          <p:spPr bwMode="auto">
            <a:xfrm>
              <a:off x="13654143" y="6651595"/>
              <a:ext cx="487364" cy="660397"/>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20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20 w 128"/>
                <a:gd name="T33" fmla="*/ 24 h 176"/>
                <a:gd name="T34" fmla="*/ 120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1" y="0"/>
                    <a:pt x="0" y="11"/>
                    <a:pt x="0" y="24"/>
                  </a:cubicBezTo>
                  <a:cubicBezTo>
                    <a:pt x="0" y="152"/>
                    <a:pt x="0" y="152"/>
                    <a:pt x="0" y="152"/>
                  </a:cubicBezTo>
                  <a:cubicBezTo>
                    <a:pt x="0" y="165"/>
                    <a:pt x="11"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20" y="152"/>
                  </a:moveTo>
                  <a:cubicBezTo>
                    <a:pt x="120" y="161"/>
                    <a:pt x="113"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3" y="8"/>
                    <a:pt x="120" y="15"/>
                    <a:pt x="120" y="24"/>
                  </a:cubicBezTo>
                  <a:lnTo>
                    <a:pt x="120"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22" name="Freeform 24"/>
            <p:cNvSpPr>
              <a:spLocks noEditPoints="1"/>
            </p:cNvSpPr>
            <p:nvPr/>
          </p:nvSpPr>
          <p:spPr bwMode="auto">
            <a:xfrm>
              <a:off x="13730346" y="6775423"/>
              <a:ext cx="334963" cy="74611"/>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5" y="0"/>
                    <a:pt x="0" y="5"/>
                    <a:pt x="0" y="10"/>
                  </a:cubicBezTo>
                  <a:cubicBezTo>
                    <a:pt x="0" y="16"/>
                    <a:pt x="5" y="20"/>
                    <a:pt x="10" y="20"/>
                  </a:cubicBezTo>
                  <a:cubicBezTo>
                    <a:pt x="78" y="20"/>
                    <a:pt x="78" y="20"/>
                    <a:pt x="78" y="20"/>
                  </a:cubicBezTo>
                  <a:cubicBezTo>
                    <a:pt x="84" y="20"/>
                    <a:pt x="88" y="16"/>
                    <a:pt x="88" y="10"/>
                  </a:cubicBezTo>
                  <a:cubicBezTo>
                    <a:pt x="88" y="5"/>
                    <a:pt x="84" y="0"/>
                    <a:pt x="78" y="0"/>
                  </a:cubicBezTo>
                  <a:close/>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23" name="Freeform 25"/>
            <p:cNvSpPr>
              <a:spLocks noEditPoints="1"/>
            </p:cNvSpPr>
            <p:nvPr/>
          </p:nvSpPr>
          <p:spPr bwMode="auto">
            <a:xfrm>
              <a:off x="13730344" y="6880203"/>
              <a:ext cx="334963" cy="74611"/>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5" y="0"/>
                    <a:pt x="0" y="5"/>
                    <a:pt x="0" y="10"/>
                  </a:cubicBezTo>
                  <a:cubicBezTo>
                    <a:pt x="0" y="16"/>
                    <a:pt x="5" y="20"/>
                    <a:pt x="10" y="20"/>
                  </a:cubicBezTo>
                  <a:cubicBezTo>
                    <a:pt x="78" y="20"/>
                    <a:pt x="78" y="20"/>
                    <a:pt x="78" y="20"/>
                  </a:cubicBezTo>
                  <a:cubicBezTo>
                    <a:pt x="84" y="20"/>
                    <a:pt x="88" y="16"/>
                    <a:pt x="88" y="10"/>
                  </a:cubicBezTo>
                  <a:cubicBezTo>
                    <a:pt x="88" y="5"/>
                    <a:pt x="84" y="0"/>
                    <a:pt x="78" y="0"/>
                  </a:cubicBezTo>
                  <a:close/>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24" name="Freeform 26"/>
            <p:cNvSpPr>
              <a:spLocks noEditPoints="1"/>
            </p:cNvSpPr>
            <p:nvPr/>
          </p:nvSpPr>
          <p:spPr bwMode="auto">
            <a:xfrm>
              <a:off x="13836650" y="7061200"/>
              <a:ext cx="122237" cy="119062"/>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10"/>
                    <a:pt x="9" y="4"/>
                    <a:pt x="16" y="4"/>
                  </a:cubicBezTo>
                  <a:cubicBezTo>
                    <a:pt x="23" y="4"/>
                    <a:pt x="28" y="10"/>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grpSp>
        <p:nvGrpSpPr>
          <p:cNvPr id="1825" name="组合 88"/>
          <p:cNvGrpSpPr/>
          <p:nvPr/>
        </p:nvGrpSpPr>
        <p:grpSpPr>
          <a:xfrm>
            <a:off x="1114324" y="3368392"/>
            <a:ext cx="59623" cy="90533"/>
            <a:chOff x="12787313" y="-376238"/>
            <a:chExt cx="488950" cy="661988"/>
          </a:xfrm>
          <a:solidFill>
            <a:schemeClr val="tx1"/>
          </a:solidFill>
        </p:grpSpPr>
        <p:sp>
          <p:nvSpPr>
            <p:cNvPr id="1826" name="Oval 31"/>
            <p:cNvSpPr>
              <a:spLocks noChangeArrowheads="1"/>
            </p:cNvSpPr>
            <p:nvPr/>
          </p:nvSpPr>
          <p:spPr bwMode="auto">
            <a:xfrm>
              <a:off x="12857163" y="-30797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27" name="Oval 32"/>
            <p:cNvSpPr>
              <a:spLocks noChangeArrowheads="1"/>
            </p:cNvSpPr>
            <p:nvPr/>
          </p:nvSpPr>
          <p:spPr bwMode="auto">
            <a:xfrm>
              <a:off x="13173076" y="-307975"/>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28" name="Freeform 33"/>
            <p:cNvSpPr>
              <a:spLocks noEditPoints="1"/>
            </p:cNvSpPr>
            <p:nvPr/>
          </p:nvSpPr>
          <p:spPr bwMode="auto">
            <a:xfrm>
              <a:off x="12901613" y="-136525"/>
              <a:ext cx="260350" cy="188913"/>
            </a:xfrm>
            <a:custGeom>
              <a:avLst/>
              <a:gdLst>
                <a:gd name="T0" fmla="*/ 51 w 68"/>
                <a:gd name="T1" fmla="*/ 13 h 50"/>
                <a:gd name="T2" fmla="*/ 34 w 68"/>
                <a:gd name="T3" fmla="*/ 0 h 50"/>
                <a:gd name="T4" fmla="*/ 16 w 68"/>
                <a:gd name="T5" fmla="*/ 13 h 50"/>
                <a:gd name="T6" fmla="*/ 0 w 68"/>
                <a:gd name="T7" fmla="*/ 31 h 50"/>
                <a:gd name="T8" fmla="*/ 18 w 68"/>
                <a:gd name="T9" fmla="*/ 50 h 50"/>
                <a:gd name="T10" fmla="*/ 49 w 68"/>
                <a:gd name="T11" fmla="*/ 50 h 50"/>
                <a:gd name="T12" fmla="*/ 68 w 68"/>
                <a:gd name="T13" fmla="*/ 31 h 50"/>
                <a:gd name="T14" fmla="*/ 51 w 68"/>
                <a:gd name="T15" fmla="*/ 13 h 50"/>
                <a:gd name="T16" fmla="*/ 49 w 68"/>
                <a:gd name="T17" fmla="*/ 46 h 50"/>
                <a:gd name="T18" fmla="*/ 18 w 68"/>
                <a:gd name="T19" fmla="*/ 46 h 50"/>
                <a:gd name="T20" fmla="*/ 4 w 68"/>
                <a:gd name="T21" fmla="*/ 31 h 50"/>
                <a:gd name="T22" fmla="*/ 17 w 68"/>
                <a:gd name="T23" fmla="*/ 17 h 50"/>
                <a:gd name="T24" fmla="*/ 20 w 68"/>
                <a:gd name="T25" fmla="*/ 14 h 50"/>
                <a:gd name="T26" fmla="*/ 34 w 68"/>
                <a:gd name="T27" fmla="*/ 4 h 50"/>
                <a:gd name="T28" fmla="*/ 47 w 68"/>
                <a:gd name="T29" fmla="*/ 14 h 50"/>
                <a:gd name="T30" fmla="*/ 51 w 68"/>
                <a:gd name="T31" fmla="*/ 17 h 50"/>
                <a:gd name="T32" fmla="*/ 64 w 68"/>
                <a:gd name="T33" fmla="*/ 31 h 50"/>
                <a:gd name="T34" fmla="*/ 49 w 68"/>
                <a:gd name="T3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50">
                  <a:moveTo>
                    <a:pt x="51" y="13"/>
                  </a:moveTo>
                  <a:cubicBezTo>
                    <a:pt x="49" y="5"/>
                    <a:pt x="42" y="0"/>
                    <a:pt x="34" y="0"/>
                  </a:cubicBezTo>
                  <a:cubicBezTo>
                    <a:pt x="25" y="0"/>
                    <a:pt x="19" y="5"/>
                    <a:pt x="16" y="13"/>
                  </a:cubicBezTo>
                  <a:cubicBezTo>
                    <a:pt x="7" y="14"/>
                    <a:pt x="0" y="21"/>
                    <a:pt x="0" y="31"/>
                  </a:cubicBezTo>
                  <a:cubicBezTo>
                    <a:pt x="0" y="41"/>
                    <a:pt x="8" y="50"/>
                    <a:pt x="18" y="50"/>
                  </a:cubicBezTo>
                  <a:cubicBezTo>
                    <a:pt x="49" y="50"/>
                    <a:pt x="49" y="50"/>
                    <a:pt x="49" y="50"/>
                  </a:cubicBezTo>
                  <a:cubicBezTo>
                    <a:pt x="59" y="50"/>
                    <a:pt x="68" y="41"/>
                    <a:pt x="68" y="31"/>
                  </a:cubicBezTo>
                  <a:cubicBezTo>
                    <a:pt x="68" y="21"/>
                    <a:pt x="60" y="14"/>
                    <a:pt x="51" y="13"/>
                  </a:cubicBezTo>
                  <a:close/>
                  <a:moveTo>
                    <a:pt x="49" y="46"/>
                  </a:moveTo>
                  <a:cubicBezTo>
                    <a:pt x="18" y="46"/>
                    <a:pt x="18" y="46"/>
                    <a:pt x="18" y="46"/>
                  </a:cubicBezTo>
                  <a:cubicBezTo>
                    <a:pt x="10" y="46"/>
                    <a:pt x="4" y="39"/>
                    <a:pt x="4" y="31"/>
                  </a:cubicBezTo>
                  <a:cubicBezTo>
                    <a:pt x="4" y="24"/>
                    <a:pt x="9" y="17"/>
                    <a:pt x="17" y="17"/>
                  </a:cubicBezTo>
                  <a:cubicBezTo>
                    <a:pt x="18" y="16"/>
                    <a:pt x="19" y="15"/>
                    <a:pt x="20" y="14"/>
                  </a:cubicBezTo>
                  <a:cubicBezTo>
                    <a:pt x="22" y="8"/>
                    <a:pt x="27" y="4"/>
                    <a:pt x="34" y="4"/>
                  </a:cubicBezTo>
                  <a:cubicBezTo>
                    <a:pt x="40" y="4"/>
                    <a:pt x="45" y="8"/>
                    <a:pt x="47" y="14"/>
                  </a:cubicBezTo>
                  <a:cubicBezTo>
                    <a:pt x="48" y="15"/>
                    <a:pt x="49" y="16"/>
                    <a:pt x="51" y="17"/>
                  </a:cubicBezTo>
                  <a:cubicBezTo>
                    <a:pt x="58" y="17"/>
                    <a:pt x="64" y="24"/>
                    <a:pt x="64" y="31"/>
                  </a:cubicBezTo>
                  <a:cubicBezTo>
                    <a:pt x="64" y="39"/>
                    <a:pt x="57" y="46"/>
                    <a:pt x="4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sp>
          <p:nvSpPr>
            <p:cNvPr id="1829" name="Freeform 34"/>
            <p:cNvSpPr>
              <a:spLocks noEditPoints="1"/>
            </p:cNvSpPr>
            <p:nvPr/>
          </p:nvSpPr>
          <p:spPr bwMode="auto">
            <a:xfrm>
              <a:off x="12787313" y="-376238"/>
              <a:ext cx="488950" cy="661988"/>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19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19 w 128"/>
                <a:gd name="T33" fmla="*/ 24 h 176"/>
                <a:gd name="T34" fmla="*/ 119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0" y="0"/>
                    <a:pt x="0" y="11"/>
                    <a:pt x="0" y="24"/>
                  </a:cubicBezTo>
                  <a:cubicBezTo>
                    <a:pt x="0" y="152"/>
                    <a:pt x="0" y="152"/>
                    <a:pt x="0" y="152"/>
                  </a:cubicBezTo>
                  <a:cubicBezTo>
                    <a:pt x="0" y="165"/>
                    <a:pt x="10"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19" y="152"/>
                  </a:moveTo>
                  <a:cubicBezTo>
                    <a:pt x="119" y="161"/>
                    <a:pt x="112"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2" y="8"/>
                    <a:pt x="119" y="15"/>
                    <a:pt x="119" y="24"/>
                  </a:cubicBezTo>
                  <a:lnTo>
                    <a:pt x="1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sp>
        <p:nvSpPr>
          <p:cNvPr id="1830" name="Freeform 5"/>
          <p:cNvSpPr>
            <a:spLocks noEditPoints="1"/>
          </p:cNvSpPr>
          <p:nvPr/>
        </p:nvSpPr>
        <p:spPr bwMode="auto">
          <a:xfrm>
            <a:off x="1109928" y="3636048"/>
            <a:ext cx="61292" cy="92927"/>
          </a:xfrm>
          <a:custGeom>
            <a:avLst/>
            <a:gdLst>
              <a:gd name="T0" fmla="*/ 113 w 115"/>
              <a:gd name="T1" fmla="*/ 37 h 117"/>
              <a:gd name="T2" fmla="*/ 93 w 115"/>
              <a:gd name="T3" fmla="*/ 5 h 117"/>
              <a:gd name="T4" fmla="*/ 84 w 115"/>
              <a:gd name="T5" fmla="*/ 0 h 117"/>
              <a:gd name="T6" fmla="*/ 48 w 115"/>
              <a:gd name="T7" fmla="*/ 0 h 117"/>
              <a:gd name="T8" fmla="*/ 39 w 115"/>
              <a:gd name="T9" fmla="*/ 5 h 117"/>
              <a:gd name="T10" fmla="*/ 2 w 115"/>
              <a:gd name="T11" fmla="*/ 69 h 117"/>
              <a:gd name="T12" fmla="*/ 2 w 115"/>
              <a:gd name="T13" fmla="*/ 80 h 117"/>
              <a:gd name="T14" fmla="*/ 22 w 115"/>
              <a:gd name="T15" fmla="*/ 112 h 117"/>
              <a:gd name="T16" fmla="*/ 31 w 115"/>
              <a:gd name="T17" fmla="*/ 117 h 117"/>
              <a:gd name="T18" fmla="*/ 68 w 115"/>
              <a:gd name="T19" fmla="*/ 117 h 117"/>
              <a:gd name="T20" fmla="*/ 77 w 115"/>
              <a:gd name="T21" fmla="*/ 112 h 117"/>
              <a:gd name="T22" fmla="*/ 114 w 115"/>
              <a:gd name="T23" fmla="*/ 48 h 117"/>
              <a:gd name="T24" fmla="*/ 113 w 115"/>
              <a:gd name="T25" fmla="*/ 37 h 117"/>
              <a:gd name="T26" fmla="*/ 72 w 115"/>
              <a:gd name="T27" fmla="*/ 109 h 117"/>
              <a:gd name="T28" fmla="*/ 68 w 115"/>
              <a:gd name="T29" fmla="*/ 112 h 117"/>
              <a:gd name="T30" fmla="*/ 31 w 115"/>
              <a:gd name="T31" fmla="*/ 112 h 117"/>
              <a:gd name="T32" fmla="*/ 27 w 115"/>
              <a:gd name="T33" fmla="*/ 109 h 117"/>
              <a:gd name="T34" fmla="*/ 7 w 115"/>
              <a:gd name="T35" fmla="*/ 77 h 117"/>
              <a:gd name="T36" fmla="*/ 7 w 115"/>
              <a:gd name="T37" fmla="*/ 72 h 117"/>
              <a:gd name="T38" fmla="*/ 21 w 115"/>
              <a:gd name="T39" fmla="*/ 46 h 117"/>
              <a:gd name="T40" fmla="*/ 23 w 115"/>
              <a:gd name="T41" fmla="*/ 50 h 117"/>
              <a:gd name="T42" fmla="*/ 41 w 115"/>
              <a:gd name="T43" fmla="*/ 80 h 117"/>
              <a:gd name="T44" fmla="*/ 50 w 115"/>
              <a:gd name="T45" fmla="*/ 85 h 117"/>
              <a:gd name="T46" fmla="*/ 51 w 115"/>
              <a:gd name="T47" fmla="*/ 85 h 117"/>
              <a:gd name="T48" fmla="*/ 84 w 115"/>
              <a:gd name="T49" fmla="*/ 84 h 117"/>
              <a:gd name="T50" fmla="*/ 87 w 115"/>
              <a:gd name="T51" fmla="*/ 84 h 117"/>
              <a:gd name="T52" fmla="*/ 72 w 115"/>
              <a:gd name="T53" fmla="*/ 109 h 117"/>
              <a:gd name="T54" fmla="*/ 90 w 115"/>
              <a:gd name="T55" fmla="*/ 76 h 117"/>
              <a:gd name="T56" fmla="*/ 90 w 115"/>
              <a:gd name="T57" fmla="*/ 77 h 117"/>
              <a:gd name="T58" fmla="*/ 83 w 115"/>
              <a:gd name="T59" fmla="*/ 82 h 117"/>
              <a:gd name="T60" fmla="*/ 50 w 115"/>
              <a:gd name="T61" fmla="*/ 82 h 117"/>
              <a:gd name="T62" fmla="*/ 50 w 115"/>
              <a:gd name="T63" fmla="*/ 82 h 117"/>
              <a:gd name="T64" fmla="*/ 43 w 115"/>
              <a:gd name="T65" fmla="*/ 78 h 117"/>
              <a:gd name="T66" fmla="*/ 25 w 115"/>
              <a:gd name="T67" fmla="*/ 48 h 117"/>
              <a:gd name="T68" fmla="*/ 24 w 115"/>
              <a:gd name="T69" fmla="*/ 40 h 117"/>
              <a:gd name="T70" fmla="*/ 25 w 115"/>
              <a:gd name="T71" fmla="*/ 39 h 117"/>
              <a:gd name="T72" fmla="*/ 32 w 115"/>
              <a:gd name="T73" fmla="*/ 35 h 117"/>
              <a:gd name="T74" fmla="*/ 65 w 115"/>
              <a:gd name="T75" fmla="*/ 35 h 117"/>
              <a:gd name="T76" fmla="*/ 65 w 115"/>
              <a:gd name="T77" fmla="*/ 35 h 117"/>
              <a:gd name="T78" fmla="*/ 72 w 115"/>
              <a:gd name="T79" fmla="*/ 39 h 117"/>
              <a:gd name="T80" fmla="*/ 90 w 115"/>
              <a:gd name="T81" fmla="*/ 68 h 117"/>
              <a:gd name="T82" fmla="*/ 90 w 115"/>
              <a:gd name="T83" fmla="*/ 76 h 117"/>
              <a:gd name="T84" fmla="*/ 109 w 115"/>
              <a:gd name="T85" fmla="*/ 46 h 117"/>
              <a:gd name="T86" fmla="*/ 94 w 115"/>
              <a:gd name="T87" fmla="*/ 71 h 117"/>
              <a:gd name="T88" fmla="*/ 93 w 115"/>
              <a:gd name="T89" fmla="*/ 67 h 117"/>
              <a:gd name="T90" fmla="*/ 75 w 115"/>
              <a:gd name="T91" fmla="*/ 37 h 117"/>
              <a:gd name="T92" fmla="*/ 65 w 115"/>
              <a:gd name="T93" fmla="*/ 32 h 117"/>
              <a:gd name="T94" fmla="*/ 65 w 115"/>
              <a:gd name="T95" fmla="*/ 32 h 117"/>
              <a:gd name="T96" fmla="*/ 32 w 115"/>
              <a:gd name="T97" fmla="*/ 33 h 117"/>
              <a:gd name="T98" fmla="*/ 28 w 115"/>
              <a:gd name="T99" fmla="*/ 34 h 117"/>
              <a:gd name="T100" fmla="*/ 43 w 115"/>
              <a:gd name="T101" fmla="*/ 8 h 117"/>
              <a:gd name="T102" fmla="*/ 48 w 115"/>
              <a:gd name="T103" fmla="*/ 5 h 117"/>
              <a:gd name="T104" fmla="*/ 84 w 115"/>
              <a:gd name="T105" fmla="*/ 5 h 117"/>
              <a:gd name="T106" fmla="*/ 88 w 115"/>
              <a:gd name="T107" fmla="*/ 8 h 117"/>
              <a:gd name="T108" fmla="*/ 109 w 115"/>
              <a:gd name="T109" fmla="*/ 40 h 117"/>
              <a:gd name="T110" fmla="*/ 109 w 115"/>
              <a:gd name="T111" fmla="*/ 4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117">
                <a:moveTo>
                  <a:pt x="113" y="37"/>
                </a:moveTo>
                <a:cubicBezTo>
                  <a:pt x="93" y="5"/>
                  <a:pt x="93" y="5"/>
                  <a:pt x="93" y="5"/>
                </a:cubicBezTo>
                <a:cubicBezTo>
                  <a:pt x="91" y="2"/>
                  <a:pt x="88" y="0"/>
                  <a:pt x="84" y="0"/>
                </a:cubicBezTo>
                <a:cubicBezTo>
                  <a:pt x="48" y="0"/>
                  <a:pt x="48" y="0"/>
                  <a:pt x="48" y="0"/>
                </a:cubicBezTo>
                <a:cubicBezTo>
                  <a:pt x="44" y="0"/>
                  <a:pt x="40" y="2"/>
                  <a:pt x="39" y="5"/>
                </a:cubicBezTo>
                <a:cubicBezTo>
                  <a:pt x="2" y="69"/>
                  <a:pt x="2" y="69"/>
                  <a:pt x="2" y="69"/>
                </a:cubicBezTo>
                <a:cubicBezTo>
                  <a:pt x="0" y="72"/>
                  <a:pt x="0" y="77"/>
                  <a:pt x="2" y="80"/>
                </a:cubicBezTo>
                <a:cubicBezTo>
                  <a:pt x="22" y="112"/>
                  <a:pt x="22" y="112"/>
                  <a:pt x="22" y="112"/>
                </a:cubicBezTo>
                <a:cubicBezTo>
                  <a:pt x="24" y="115"/>
                  <a:pt x="28" y="117"/>
                  <a:pt x="31" y="117"/>
                </a:cubicBezTo>
                <a:cubicBezTo>
                  <a:pt x="68" y="117"/>
                  <a:pt x="68" y="117"/>
                  <a:pt x="68" y="117"/>
                </a:cubicBezTo>
                <a:cubicBezTo>
                  <a:pt x="71" y="117"/>
                  <a:pt x="75" y="115"/>
                  <a:pt x="77" y="112"/>
                </a:cubicBezTo>
                <a:cubicBezTo>
                  <a:pt x="114" y="48"/>
                  <a:pt x="114" y="48"/>
                  <a:pt x="114" y="48"/>
                </a:cubicBezTo>
                <a:cubicBezTo>
                  <a:pt x="115" y="45"/>
                  <a:pt x="115" y="40"/>
                  <a:pt x="113" y="37"/>
                </a:cubicBezTo>
                <a:close/>
                <a:moveTo>
                  <a:pt x="72" y="109"/>
                </a:moveTo>
                <a:cubicBezTo>
                  <a:pt x="71" y="111"/>
                  <a:pt x="70" y="112"/>
                  <a:pt x="68" y="112"/>
                </a:cubicBezTo>
                <a:cubicBezTo>
                  <a:pt x="31" y="112"/>
                  <a:pt x="31" y="112"/>
                  <a:pt x="31" y="112"/>
                </a:cubicBezTo>
                <a:cubicBezTo>
                  <a:pt x="30" y="112"/>
                  <a:pt x="28" y="111"/>
                  <a:pt x="27" y="109"/>
                </a:cubicBezTo>
                <a:cubicBezTo>
                  <a:pt x="7" y="77"/>
                  <a:pt x="7" y="77"/>
                  <a:pt x="7" y="77"/>
                </a:cubicBezTo>
                <a:cubicBezTo>
                  <a:pt x="6" y="76"/>
                  <a:pt x="6" y="73"/>
                  <a:pt x="7" y="72"/>
                </a:cubicBezTo>
                <a:cubicBezTo>
                  <a:pt x="21" y="46"/>
                  <a:pt x="21" y="46"/>
                  <a:pt x="21" y="46"/>
                </a:cubicBezTo>
                <a:cubicBezTo>
                  <a:pt x="22" y="47"/>
                  <a:pt x="22" y="49"/>
                  <a:pt x="23" y="50"/>
                </a:cubicBezTo>
                <a:cubicBezTo>
                  <a:pt x="41" y="80"/>
                  <a:pt x="41" y="80"/>
                  <a:pt x="41" y="80"/>
                </a:cubicBezTo>
                <a:cubicBezTo>
                  <a:pt x="43" y="83"/>
                  <a:pt x="46" y="85"/>
                  <a:pt x="50" y="85"/>
                </a:cubicBezTo>
                <a:cubicBezTo>
                  <a:pt x="50" y="85"/>
                  <a:pt x="50" y="85"/>
                  <a:pt x="51" y="85"/>
                </a:cubicBezTo>
                <a:cubicBezTo>
                  <a:pt x="84" y="84"/>
                  <a:pt x="84" y="84"/>
                  <a:pt x="84" y="84"/>
                </a:cubicBezTo>
                <a:cubicBezTo>
                  <a:pt x="85" y="84"/>
                  <a:pt x="86" y="84"/>
                  <a:pt x="87" y="84"/>
                </a:cubicBezTo>
                <a:lnTo>
                  <a:pt x="72" y="109"/>
                </a:lnTo>
                <a:close/>
                <a:moveTo>
                  <a:pt x="90" y="76"/>
                </a:moveTo>
                <a:cubicBezTo>
                  <a:pt x="90" y="77"/>
                  <a:pt x="90" y="77"/>
                  <a:pt x="90" y="77"/>
                </a:cubicBezTo>
                <a:cubicBezTo>
                  <a:pt x="89" y="80"/>
                  <a:pt x="86" y="82"/>
                  <a:pt x="83" y="82"/>
                </a:cubicBezTo>
                <a:cubicBezTo>
                  <a:pt x="50" y="82"/>
                  <a:pt x="50" y="82"/>
                  <a:pt x="50" y="82"/>
                </a:cubicBezTo>
                <a:cubicBezTo>
                  <a:pt x="50" y="82"/>
                  <a:pt x="50" y="82"/>
                  <a:pt x="50" y="82"/>
                </a:cubicBezTo>
                <a:cubicBezTo>
                  <a:pt x="47" y="82"/>
                  <a:pt x="44" y="81"/>
                  <a:pt x="43" y="78"/>
                </a:cubicBezTo>
                <a:cubicBezTo>
                  <a:pt x="25" y="48"/>
                  <a:pt x="25" y="48"/>
                  <a:pt x="25" y="48"/>
                </a:cubicBezTo>
                <a:cubicBezTo>
                  <a:pt x="23" y="46"/>
                  <a:pt x="23" y="43"/>
                  <a:pt x="24" y="40"/>
                </a:cubicBezTo>
                <a:cubicBezTo>
                  <a:pt x="25" y="39"/>
                  <a:pt x="25" y="39"/>
                  <a:pt x="25" y="39"/>
                </a:cubicBezTo>
                <a:cubicBezTo>
                  <a:pt x="26" y="37"/>
                  <a:pt x="29" y="35"/>
                  <a:pt x="32" y="35"/>
                </a:cubicBezTo>
                <a:cubicBezTo>
                  <a:pt x="65" y="35"/>
                  <a:pt x="65" y="35"/>
                  <a:pt x="65" y="35"/>
                </a:cubicBezTo>
                <a:cubicBezTo>
                  <a:pt x="65" y="35"/>
                  <a:pt x="65" y="35"/>
                  <a:pt x="65" y="35"/>
                </a:cubicBezTo>
                <a:cubicBezTo>
                  <a:pt x="68" y="35"/>
                  <a:pt x="71" y="36"/>
                  <a:pt x="72" y="39"/>
                </a:cubicBezTo>
                <a:cubicBezTo>
                  <a:pt x="90" y="68"/>
                  <a:pt x="90" y="68"/>
                  <a:pt x="90" y="68"/>
                </a:cubicBezTo>
                <a:cubicBezTo>
                  <a:pt x="92" y="71"/>
                  <a:pt x="92" y="74"/>
                  <a:pt x="90" y="76"/>
                </a:cubicBezTo>
                <a:close/>
                <a:moveTo>
                  <a:pt x="109" y="46"/>
                </a:moveTo>
                <a:cubicBezTo>
                  <a:pt x="94" y="71"/>
                  <a:pt x="94" y="71"/>
                  <a:pt x="94" y="71"/>
                </a:cubicBezTo>
                <a:cubicBezTo>
                  <a:pt x="94" y="70"/>
                  <a:pt x="93" y="68"/>
                  <a:pt x="93" y="67"/>
                </a:cubicBezTo>
                <a:cubicBezTo>
                  <a:pt x="75" y="37"/>
                  <a:pt x="75" y="37"/>
                  <a:pt x="75" y="37"/>
                </a:cubicBezTo>
                <a:cubicBezTo>
                  <a:pt x="73" y="34"/>
                  <a:pt x="69" y="32"/>
                  <a:pt x="65" y="32"/>
                </a:cubicBezTo>
                <a:cubicBezTo>
                  <a:pt x="65" y="32"/>
                  <a:pt x="65" y="32"/>
                  <a:pt x="65" y="32"/>
                </a:cubicBezTo>
                <a:cubicBezTo>
                  <a:pt x="32" y="33"/>
                  <a:pt x="32" y="33"/>
                  <a:pt x="32" y="33"/>
                </a:cubicBezTo>
                <a:cubicBezTo>
                  <a:pt x="31" y="33"/>
                  <a:pt x="29" y="33"/>
                  <a:pt x="28" y="34"/>
                </a:cubicBezTo>
                <a:cubicBezTo>
                  <a:pt x="43" y="8"/>
                  <a:pt x="43" y="8"/>
                  <a:pt x="43" y="8"/>
                </a:cubicBezTo>
                <a:cubicBezTo>
                  <a:pt x="44" y="6"/>
                  <a:pt x="46" y="5"/>
                  <a:pt x="48" y="5"/>
                </a:cubicBezTo>
                <a:cubicBezTo>
                  <a:pt x="84" y="5"/>
                  <a:pt x="84" y="5"/>
                  <a:pt x="84" y="5"/>
                </a:cubicBezTo>
                <a:cubicBezTo>
                  <a:pt x="86" y="5"/>
                  <a:pt x="87" y="6"/>
                  <a:pt x="88" y="8"/>
                </a:cubicBezTo>
                <a:cubicBezTo>
                  <a:pt x="109" y="40"/>
                  <a:pt x="109" y="40"/>
                  <a:pt x="109" y="40"/>
                </a:cubicBezTo>
                <a:cubicBezTo>
                  <a:pt x="110" y="42"/>
                  <a:pt x="110" y="44"/>
                  <a:pt x="109" y="46"/>
                </a:cubicBezTo>
                <a:close/>
              </a:path>
            </a:pathLst>
          </a:custGeom>
          <a:solidFill>
            <a:schemeClr val="tx1"/>
          </a:solidFill>
          <a:ln>
            <a:noFill/>
          </a:ln>
        </p:spPr>
        <p:txBody>
          <a:bodyPr vert="horz" wrap="square" lIns="0" tIns="0" rIns="0" bIns="0" numCol="1" anchor="ctr" anchorCtr="1" compatLnSpc="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831" name="Freeform 6"/>
          <p:cNvSpPr>
            <a:spLocks noEditPoints="1"/>
          </p:cNvSpPr>
          <p:nvPr/>
        </p:nvSpPr>
        <p:spPr bwMode="auto">
          <a:xfrm>
            <a:off x="1109107" y="3892839"/>
            <a:ext cx="62546" cy="118038"/>
          </a:xfrm>
          <a:custGeom>
            <a:avLst/>
            <a:gdLst>
              <a:gd name="T0" fmla="*/ 98 w 160"/>
              <a:gd name="T1" fmla="*/ 109 h 177"/>
              <a:gd name="T2" fmla="*/ 96 w 160"/>
              <a:gd name="T3" fmla="*/ 117 h 177"/>
              <a:gd name="T4" fmla="*/ 98 w 160"/>
              <a:gd name="T5" fmla="*/ 121 h 177"/>
              <a:gd name="T6" fmla="*/ 100 w 160"/>
              <a:gd name="T7" fmla="*/ 119 h 177"/>
              <a:gd name="T8" fmla="*/ 100 w 160"/>
              <a:gd name="T9" fmla="*/ 111 h 177"/>
              <a:gd name="T10" fmla="*/ 100 w 160"/>
              <a:gd name="T11" fmla="*/ 99 h 177"/>
              <a:gd name="T12" fmla="*/ 98 w 160"/>
              <a:gd name="T13" fmla="*/ 77 h 177"/>
              <a:gd name="T14" fmla="*/ 96 w 160"/>
              <a:gd name="T15" fmla="*/ 99 h 177"/>
              <a:gd name="T16" fmla="*/ 146 w 160"/>
              <a:gd name="T17" fmla="*/ 34 h 177"/>
              <a:gd name="T18" fmla="*/ 66 w 160"/>
              <a:gd name="T19" fmla="*/ 5 h 177"/>
              <a:gd name="T20" fmla="*/ 0 w 160"/>
              <a:gd name="T21" fmla="*/ 59 h 177"/>
              <a:gd name="T22" fmla="*/ 14 w 160"/>
              <a:gd name="T23" fmla="*/ 143 h 177"/>
              <a:gd name="T24" fmla="*/ 80 w 160"/>
              <a:gd name="T25" fmla="*/ 177 h 177"/>
              <a:gd name="T26" fmla="*/ 146 w 160"/>
              <a:gd name="T27" fmla="*/ 143 h 177"/>
              <a:gd name="T28" fmla="*/ 160 w 160"/>
              <a:gd name="T29" fmla="*/ 59 h 177"/>
              <a:gd name="T30" fmla="*/ 18 w 160"/>
              <a:gd name="T31" fmla="*/ 137 h 177"/>
              <a:gd name="T32" fmla="*/ 8 w 160"/>
              <a:gd name="T33" fmla="*/ 59 h 177"/>
              <a:gd name="T34" fmla="*/ 30 w 160"/>
              <a:gd name="T35" fmla="*/ 35 h 177"/>
              <a:gd name="T36" fmla="*/ 60 w 160"/>
              <a:gd name="T37" fmla="*/ 61 h 177"/>
              <a:gd name="T38" fmla="*/ 53 w 160"/>
              <a:gd name="T39" fmla="*/ 129 h 177"/>
              <a:gd name="T40" fmla="*/ 18 w 160"/>
              <a:gd name="T41" fmla="*/ 137 h 177"/>
              <a:gd name="T42" fmla="*/ 142 w 160"/>
              <a:gd name="T43" fmla="*/ 137 h 177"/>
              <a:gd name="T44" fmla="*/ 126 w 160"/>
              <a:gd name="T45" fmla="*/ 141 h 177"/>
              <a:gd name="T46" fmla="*/ 124 w 160"/>
              <a:gd name="T47" fmla="*/ 145 h 177"/>
              <a:gd name="T48" fmla="*/ 90 w 160"/>
              <a:gd name="T49" fmla="*/ 167 h 177"/>
              <a:gd name="T50" fmla="*/ 33 w 160"/>
              <a:gd name="T51" fmla="*/ 146 h 177"/>
              <a:gd name="T52" fmla="*/ 64 w 160"/>
              <a:gd name="T53" fmla="*/ 117 h 177"/>
              <a:gd name="T54" fmla="*/ 55 w 160"/>
              <a:gd name="T55" fmla="*/ 45 h 177"/>
              <a:gd name="T56" fmla="*/ 70 w 160"/>
              <a:gd name="T57" fmla="*/ 12 h 177"/>
              <a:gd name="T58" fmla="*/ 90 w 160"/>
              <a:gd name="T59" fmla="*/ 11 h 177"/>
              <a:gd name="T60" fmla="*/ 105 w 160"/>
              <a:gd name="T61" fmla="*/ 45 h 177"/>
              <a:gd name="T62" fmla="*/ 103 w 160"/>
              <a:gd name="T63" fmla="*/ 46 h 177"/>
              <a:gd name="T64" fmla="*/ 96 w 160"/>
              <a:gd name="T65" fmla="*/ 58 h 177"/>
              <a:gd name="T66" fmla="*/ 96 w 160"/>
              <a:gd name="T67" fmla="*/ 58 h 177"/>
              <a:gd name="T68" fmla="*/ 96 w 160"/>
              <a:gd name="T69" fmla="*/ 61 h 177"/>
              <a:gd name="T70" fmla="*/ 98 w 160"/>
              <a:gd name="T71" fmla="*/ 69 h 177"/>
              <a:gd name="T72" fmla="*/ 100 w 160"/>
              <a:gd name="T73" fmla="*/ 61 h 177"/>
              <a:gd name="T74" fmla="*/ 100 w 160"/>
              <a:gd name="T75" fmla="*/ 59 h 177"/>
              <a:gd name="T76" fmla="*/ 107 w 160"/>
              <a:gd name="T77" fmla="*/ 49 h 177"/>
              <a:gd name="T78" fmla="*/ 116 w 160"/>
              <a:gd name="T79" fmla="*/ 43 h 177"/>
              <a:gd name="T80" fmla="*/ 126 w 160"/>
              <a:gd name="T81" fmla="*/ 37 h 177"/>
              <a:gd name="T82" fmla="*/ 142 w 160"/>
              <a:gd name="T83" fmla="*/ 41 h 177"/>
              <a:gd name="T84" fmla="*/ 152 w 160"/>
              <a:gd name="T85" fmla="*/ 119 h 177"/>
              <a:gd name="T86" fmla="*/ 107 w 160"/>
              <a:gd name="T87" fmla="*/ 129 h 177"/>
              <a:gd name="T88" fmla="*/ 103 w 160"/>
              <a:gd name="T89" fmla="*/ 129 h 177"/>
              <a:gd name="T90" fmla="*/ 105 w 160"/>
              <a:gd name="T91" fmla="*/ 133 h 177"/>
              <a:gd name="T92" fmla="*/ 115 w 160"/>
              <a:gd name="T93" fmla="*/ 139 h 177"/>
              <a:gd name="T94" fmla="*/ 116 w 160"/>
              <a:gd name="T95"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7">
                <a:moveTo>
                  <a:pt x="100" y="111"/>
                </a:moveTo>
                <a:cubicBezTo>
                  <a:pt x="100" y="110"/>
                  <a:pt x="99" y="109"/>
                  <a:pt x="98" y="109"/>
                </a:cubicBezTo>
                <a:cubicBezTo>
                  <a:pt x="97" y="109"/>
                  <a:pt x="96" y="110"/>
                  <a:pt x="96" y="111"/>
                </a:cubicBezTo>
                <a:cubicBezTo>
                  <a:pt x="96" y="117"/>
                  <a:pt x="96" y="117"/>
                  <a:pt x="96" y="117"/>
                </a:cubicBezTo>
                <a:cubicBezTo>
                  <a:pt x="96" y="118"/>
                  <a:pt x="96" y="119"/>
                  <a:pt x="96" y="120"/>
                </a:cubicBezTo>
                <a:cubicBezTo>
                  <a:pt x="96" y="121"/>
                  <a:pt x="98" y="121"/>
                  <a:pt x="98" y="121"/>
                </a:cubicBezTo>
                <a:cubicBezTo>
                  <a:pt x="99" y="121"/>
                  <a:pt x="99" y="121"/>
                  <a:pt x="99" y="121"/>
                </a:cubicBezTo>
                <a:cubicBezTo>
                  <a:pt x="100" y="121"/>
                  <a:pt x="101" y="120"/>
                  <a:pt x="100" y="119"/>
                </a:cubicBezTo>
                <a:cubicBezTo>
                  <a:pt x="100" y="118"/>
                  <a:pt x="100" y="117"/>
                  <a:pt x="100" y="117"/>
                </a:cubicBezTo>
                <a:lnTo>
                  <a:pt x="100" y="111"/>
                </a:lnTo>
                <a:close/>
                <a:moveTo>
                  <a:pt x="98" y="101"/>
                </a:moveTo>
                <a:cubicBezTo>
                  <a:pt x="99" y="101"/>
                  <a:pt x="100" y="100"/>
                  <a:pt x="100" y="99"/>
                </a:cubicBezTo>
                <a:cubicBezTo>
                  <a:pt x="100" y="79"/>
                  <a:pt x="100" y="79"/>
                  <a:pt x="100" y="79"/>
                </a:cubicBezTo>
                <a:cubicBezTo>
                  <a:pt x="100" y="77"/>
                  <a:pt x="99" y="77"/>
                  <a:pt x="98" y="77"/>
                </a:cubicBezTo>
                <a:cubicBezTo>
                  <a:pt x="97" y="77"/>
                  <a:pt x="96" y="78"/>
                  <a:pt x="96" y="79"/>
                </a:cubicBezTo>
                <a:cubicBezTo>
                  <a:pt x="96" y="99"/>
                  <a:pt x="96" y="99"/>
                  <a:pt x="96" y="99"/>
                </a:cubicBezTo>
                <a:cubicBezTo>
                  <a:pt x="96" y="100"/>
                  <a:pt x="97" y="101"/>
                  <a:pt x="98" y="101"/>
                </a:cubicBezTo>
                <a:close/>
                <a:moveTo>
                  <a:pt x="146" y="34"/>
                </a:moveTo>
                <a:cubicBezTo>
                  <a:pt x="94" y="5"/>
                  <a:pt x="94" y="5"/>
                  <a:pt x="94" y="5"/>
                </a:cubicBezTo>
                <a:cubicBezTo>
                  <a:pt x="86" y="0"/>
                  <a:pt x="74" y="0"/>
                  <a:pt x="66" y="5"/>
                </a:cubicBezTo>
                <a:cubicBezTo>
                  <a:pt x="14" y="34"/>
                  <a:pt x="14" y="34"/>
                  <a:pt x="14" y="34"/>
                </a:cubicBezTo>
                <a:cubicBezTo>
                  <a:pt x="6" y="39"/>
                  <a:pt x="0" y="50"/>
                  <a:pt x="0" y="59"/>
                </a:cubicBezTo>
                <a:cubicBezTo>
                  <a:pt x="0" y="119"/>
                  <a:pt x="0" y="119"/>
                  <a:pt x="0" y="119"/>
                </a:cubicBezTo>
                <a:cubicBezTo>
                  <a:pt x="0" y="128"/>
                  <a:pt x="6" y="139"/>
                  <a:pt x="14" y="143"/>
                </a:cubicBezTo>
                <a:cubicBezTo>
                  <a:pt x="66" y="173"/>
                  <a:pt x="66" y="173"/>
                  <a:pt x="66" y="173"/>
                </a:cubicBezTo>
                <a:cubicBezTo>
                  <a:pt x="70" y="175"/>
                  <a:pt x="75" y="177"/>
                  <a:pt x="80" y="177"/>
                </a:cubicBezTo>
                <a:cubicBezTo>
                  <a:pt x="85" y="177"/>
                  <a:pt x="90" y="175"/>
                  <a:pt x="94" y="173"/>
                </a:cubicBezTo>
                <a:cubicBezTo>
                  <a:pt x="146" y="143"/>
                  <a:pt x="146" y="143"/>
                  <a:pt x="146" y="143"/>
                </a:cubicBezTo>
                <a:cubicBezTo>
                  <a:pt x="154" y="139"/>
                  <a:pt x="160" y="128"/>
                  <a:pt x="160" y="119"/>
                </a:cubicBezTo>
                <a:cubicBezTo>
                  <a:pt x="160" y="59"/>
                  <a:pt x="160" y="59"/>
                  <a:pt x="160" y="59"/>
                </a:cubicBezTo>
                <a:cubicBezTo>
                  <a:pt x="160" y="50"/>
                  <a:pt x="154" y="39"/>
                  <a:pt x="146" y="34"/>
                </a:cubicBezTo>
                <a:close/>
                <a:moveTo>
                  <a:pt x="18" y="137"/>
                </a:moveTo>
                <a:cubicBezTo>
                  <a:pt x="13" y="133"/>
                  <a:pt x="8" y="125"/>
                  <a:pt x="8" y="119"/>
                </a:cubicBezTo>
                <a:cubicBezTo>
                  <a:pt x="8" y="59"/>
                  <a:pt x="8" y="59"/>
                  <a:pt x="8" y="59"/>
                </a:cubicBezTo>
                <a:cubicBezTo>
                  <a:pt x="8" y="53"/>
                  <a:pt x="13" y="45"/>
                  <a:pt x="18" y="41"/>
                </a:cubicBezTo>
                <a:cubicBezTo>
                  <a:pt x="30" y="35"/>
                  <a:pt x="30" y="35"/>
                  <a:pt x="30" y="35"/>
                </a:cubicBezTo>
                <a:cubicBezTo>
                  <a:pt x="53" y="49"/>
                  <a:pt x="53" y="49"/>
                  <a:pt x="53" y="49"/>
                </a:cubicBezTo>
                <a:cubicBezTo>
                  <a:pt x="58" y="51"/>
                  <a:pt x="60" y="56"/>
                  <a:pt x="60" y="61"/>
                </a:cubicBezTo>
                <a:cubicBezTo>
                  <a:pt x="60" y="117"/>
                  <a:pt x="60" y="117"/>
                  <a:pt x="60" y="117"/>
                </a:cubicBezTo>
                <a:cubicBezTo>
                  <a:pt x="60" y="122"/>
                  <a:pt x="57" y="127"/>
                  <a:pt x="53" y="129"/>
                </a:cubicBezTo>
                <a:cubicBezTo>
                  <a:pt x="30" y="143"/>
                  <a:pt x="30" y="143"/>
                  <a:pt x="30" y="143"/>
                </a:cubicBezTo>
                <a:lnTo>
                  <a:pt x="18" y="137"/>
                </a:lnTo>
                <a:close/>
                <a:moveTo>
                  <a:pt x="152" y="119"/>
                </a:moveTo>
                <a:cubicBezTo>
                  <a:pt x="152" y="125"/>
                  <a:pt x="147" y="134"/>
                  <a:pt x="142" y="137"/>
                </a:cubicBezTo>
                <a:cubicBezTo>
                  <a:pt x="130" y="143"/>
                  <a:pt x="130" y="143"/>
                  <a:pt x="130" y="143"/>
                </a:cubicBezTo>
                <a:cubicBezTo>
                  <a:pt x="126" y="141"/>
                  <a:pt x="126" y="141"/>
                  <a:pt x="126" y="141"/>
                </a:cubicBezTo>
                <a:cubicBezTo>
                  <a:pt x="126" y="141"/>
                  <a:pt x="124" y="141"/>
                  <a:pt x="124" y="142"/>
                </a:cubicBezTo>
                <a:cubicBezTo>
                  <a:pt x="123" y="143"/>
                  <a:pt x="123" y="144"/>
                  <a:pt x="124" y="145"/>
                </a:cubicBezTo>
                <a:cubicBezTo>
                  <a:pt x="126" y="146"/>
                  <a:pt x="126" y="146"/>
                  <a:pt x="126" y="146"/>
                </a:cubicBezTo>
                <a:cubicBezTo>
                  <a:pt x="90" y="167"/>
                  <a:pt x="90" y="167"/>
                  <a:pt x="90" y="167"/>
                </a:cubicBezTo>
                <a:cubicBezTo>
                  <a:pt x="84" y="170"/>
                  <a:pt x="75" y="170"/>
                  <a:pt x="69" y="167"/>
                </a:cubicBezTo>
                <a:cubicBezTo>
                  <a:pt x="33" y="146"/>
                  <a:pt x="33" y="146"/>
                  <a:pt x="33" y="146"/>
                </a:cubicBezTo>
                <a:cubicBezTo>
                  <a:pt x="55" y="133"/>
                  <a:pt x="55" y="133"/>
                  <a:pt x="55" y="133"/>
                </a:cubicBezTo>
                <a:cubicBezTo>
                  <a:pt x="60" y="130"/>
                  <a:pt x="64" y="124"/>
                  <a:pt x="64" y="117"/>
                </a:cubicBezTo>
                <a:cubicBezTo>
                  <a:pt x="64" y="61"/>
                  <a:pt x="64" y="61"/>
                  <a:pt x="64" y="61"/>
                </a:cubicBezTo>
                <a:cubicBezTo>
                  <a:pt x="64" y="55"/>
                  <a:pt x="60" y="49"/>
                  <a:pt x="55" y="45"/>
                </a:cubicBezTo>
                <a:cubicBezTo>
                  <a:pt x="33" y="33"/>
                  <a:pt x="33" y="33"/>
                  <a:pt x="33" y="33"/>
                </a:cubicBezTo>
                <a:cubicBezTo>
                  <a:pt x="70" y="12"/>
                  <a:pt x="70" y="12"/>
                  <a:pt x="70" y="12"/>
                </a:cubicBezTo>
                <a:cubicBezTo>
                  <a:pt x="72" y="10"/>
                  <a:pt x="76" y="9"/>
                  <a:pt x="80" y="9"/>
                </a:cubicBezTo>
                <a:cubicBezTo>
                  <a:pt x="84" y="9"/>
                  <a:pt x="88" y="10"/>
                  <a:pt x="90" y="11"/>
                </a:cubicBezTo>
                <a:cubicBezTo>
                  <a:pt x="126" y="32"/>
                  <a:pt x="126" y="32"/>
                  <a:pt x="126" y="32"/>
                </a:cubicBezTo>
                <a:cubicBezTo>
                  <a:pt x="105" y="45"/>
                  <a:pt x="105" y="45"/>
                  <a:pt x="105" y="45"/>
                </a:cubicBezTo>
                <a:cubicBezTo>
                  <a:pt x="104" y="45"/>
                  <a:pt x="104" y="45"/>
                  <a:pt x="104" y="46"/>
                </a:cubicBezTo>
                <a:cubicBezTo>
                  <a:pt x="104" y="46"/>
                  <a:pt x="104" y="46"/>
                  <a:pt x="103" y="46"/>
                </a:cubicBezTo>
                <a:cubicBezTo>
                  <a:pt x="103" y="46"/>
                  <a:pt x="103" y="46"/>
                  <a:pt x="103" y="46"/>
                </a:cubicBezTo>
                <a:cubicBezTo>
                  <a:pt x="100" y="49"/>
                  <a:pt x="97" y="53"/>
                  <a:pt x="96" y="58"/>
                </a:cubicBezTo>
                <a:cubicBezTo>
                  <a:pt x="96" y="58"/>
                  <a:pt x="96" y="58"/>
                  <a:pt x="96" y="58"/>
                </a:cubicBezTo>
                <a:cubicBezTo>
                  <a:pt x="96" y="58"/>
                  <a:pt x="96" y="58"/>
                  <a:pt x="96" y="58"/>
                </a:cubicBezTo>
                <a:cubicBezTo>
                  <a:pt x="96" y="59"/>
                  <a:pt x="96" y="60"/>
                  <a:pt x="96" y="61"/>
                </a:cubicBezTo>
                <a:cubicBezTo>
                  <a:pt x="96" y="61"/>
                  <a:pt x="96" y="61"/>
                  <a:pt x="96" y="61"/>
                </a:cubicBezTo>
                <a:cubicBezTo>
                  <a:pt x="96" y="67"/>
                  <a:pt x="96" y="67"/>
                  <a:pt x="96" y="67"/>
                </a:cubicBezTo>
                <a:cubicBezTo>
                  <a:pt x="96" y="68"/>
                  <a:pt x="97" y="69"/>
                  <a:pt x="98" y="69"/>
                </a:cubicBezTo>
                <a:cubicBezTo>
                  <a:pt x="99" y="69"/>
                  <a:pt x="100" y="68"/>
                  <a:pt x="100" y="67"/>
                </a:cubicBezTo>
                <a:cubicBezTo>
                  <a:pt x="100" y="61"/>
                  <a:pt x="100" y="61"/>
                  <a:pt x="100" y="61"/>
                </a:cubicBezTo>
                <a:cubicBezTo>
                  <a:pt x="100" y="60"/>
                  <a:pt x="100" y="59"/>
                  <a:pt x="100" y="59"/>
                </a:cubicBezTo>
                <a:cubicBezTo>
                  <a:pt x="100" y="59"/>
                  <a:pt x="100" y="59"/>
                  <a:pt x="100" y="59"/>
                </a:cubicBezTo>
                <a:cubicBezTo>
                  <a:pt x="100" y="55"/>
                  <a:pt x="103" y="51"/>
                  <a:pt x="106" y="49"/>
                </a:cubicBezTo>
                <a:cubicBezTo>
                  <a:pt x="106" y="49"/>
                  <a:pt x="106" y="49"/>
                  <a:pt x="107" y="49"/>
                </a:cubicBezTo>
                <a:cubicBezTo>
                  <a:pt x="116" y="43"/>
                  <a:pt x="116" y="43"/>
                  <a:pt x="116" y="43"/>
                </a:cubicBezTo>
                <a:cubicBezTo>
                  <a:pt x="116" y="43"/>
                  <a:pt x="116" y="43"/>
                  <a:pt x="116" y="43"/>
                </a:cubicBezTo>
                <a:cubicBezTo>
                  <a:pt x="126" y="37"/>
                  <a:pt x="126" y="37"/>
                  <a:pt x="126" y="37"/>
                </a:cubicBezTo>
                <a:cubicBezTo>
                  <a:pt x="126" y="37"/>
                  <a:pt x="126" y="37"/>
                  <a:pt x="126" y="37"/>
                </a:cubicBezTo>
                <a:cubicBezTo>
                  <a:pt x="130" y="35"/>
                  <a:pt x="130" y="35"/>
                  <a:pt x="130" y="35"/>
                </a:cubicBezTo>
                <a:cubicBezTo>
                  <a:pt x="142" y="41"/>
                  <a:pt x="142" y="41"/>
                  <a:pt x="142" y="41"/>
                </a:cubicBezTo>
                <a:cubicBezTo>
                  <a:pt x="147" y="45"/>
                  <a:pt x="152" y="53"/>
                  <a:pt x="152" y="59"/>
                </a:cubicBezTo>
                <a:lnTo>
                  <a:pt x="152" y="119"/>
                </a:lnTo>
                <a:close/>
                <a:moveTo>
                  <a:pt x="116" y="135"/>
                </a:moveTo>
                <a:cubicBezTo>
                  <a:pt x="107" y="129"/>
                  <a:pt x="107" y="129"/>
                  <a:pt x="107" y="129"/>
                </a:cubicBezTo>
                <a:cubicBezTo>
                  <a:pt x="106" y="129"/>
                  <a:pt x="106" y="129"/>
                  <a:pt x="106" y="129"/>
                </a:cubicBezTo>
                <a:cubicBezTo>
                  <a:pt x="105" y="128"/>
                  <a:pt x="104" y="128"/>
                  <a:pt x="103" y="129"/>
                </a:cubicBezTo>
                <a:cubicBezTo>
                  <a:pt x="102" y="130"/>
                  <a:pt x="102" y="131"/>
                  <a:pt x="103" y="132"/>
                </a:cubicBezTo>
                <a:cubicBezTo>
                  <a:pt x="104" y="132"/>
                  <a:pt x="104" y="133"/>
                  <a:pt x="105" y="133"/>
                </a:cubicBezTo>
                <a:cubicBezTo>
                  <a:pt x="114" y="138"/>
                  <a:pt x="114" y="138"/>
                  <a:pt x="114" y="138"/>
                </a:cubicBezTo>
                <a:cubicBezTo>
                  <a:pt x="114" y="138"/>
                  <a:pt x="115" y="139"/>
                  <a:pt x="115" y="139"/>
                </a:cubicBezTo>
                <a:cubicBezTo>
                  <a:pt x="116" y="139"/>
                  <a:pt x="116" y="138"/>
                  <a:pt x="117" y="138"/>
                </a:cubicBezTo>
                <a:cubicBezTo>
                  <a:pt x="117" y="137"/>
                  <a:pt x="117" y="135"/>
                  <a:pt x="116" y="13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nvGrpSpPr>
          <p:cNvPr id="1832" name="组合 103"/>
          <p:cNvGrpSpPr/>
          <p:nvPr/>
        </p:nvGrpSpPr>
        <p:grpSpPr>
          <a:xfrm>
            <a:off x="1105605" y="4407398"/>
            <a:ext cx="81586" cy="94319"/>
            <a:chOff x="5681663" y="5146675"/>
            <a:chExt cx="2103437" cy="1530351"/>
          </a:xfrm>
          <a:solidFill>
            <a:schemeClr val="tx1"/>
          </a:solidFill>
        </p:grpSpPr>
        <p:sp>
          <p:nvSpPr>
            <p:cNvPr id="1833" name="Freeform 14"/>
            <p:cNvSpPr/>
            <p:nvPr/>
          </p:nvSpPr>
          <p:spPr bwMode="auto">
            <a:xfrm>
              <a:off x="6472238" y="5146675"/>
              <a:ext cx="1312862" cy="1273175"/>
            </a:xfrm>
            <a:custGeom>
              <a:avLst/>
              <a:gdLst>
                <a:gd name="T0" fmla="*/ 226 w 348"/>
                <a:gd name="T1" fmla="*/ 90 h 337"/>
                <a:gd name="T2" fmla="*/ 94 w 348"/>
                <a:gd name="T3" fmla="*/ 0 h 337"/>
                <a:gd name="T4" fmla="*/ 62 w 348"/>
                <a:gd name="T5" fmla="*/ 3 h 337"/>
                <a:gd name="T6" fmla="*/ 3 w 348"/>
                <a:gd name="T7" fmla="*/ 33 h 337"/>
                <a:gd name="T8" fmla="*/ 2 w 348"/>
                <a:gd name="T9" fmla="*/ 42 h 337"/>
                <a:gd name="T10" fmla="*/ 11 w 348"/>
                <a:gd name="T11" fmla="*/ 42 h 337"/>
                <a:gd name="T12" fmla="*/ 65 w 348"/>
                <a:gd name="T13" fmla="*/ 16 h 337"/>
                <a:gd name="T14" fmla="*/ 94 w 348"/>
                <a:gd name="T15" fmla="*/ 12 h 337"/>
                <a:gd name="T16" fmla="*/ 216 w 348"/>
                <a:gd name="T17" fmla="*/ 98 h 337"/>
                <a:gd name="T18" fmla="*/ 221 w 348"/>
                <a:gd name="T19" fmla="*/ 102 h 337"/>
                <a:gd name="T20" fmla="*/ 335 w 348"/>
                <a:gd name="T21" fmla="*/ 228 h 337"/>
                <a:gd name="T22" fmla="*/ 288 w 348"/>
                <a:gd name="T23" fmla="*/ 326 h 337"/>
                <a:gd name="T24" fmla="*/ 287 w 348"/>
                <a:gd name="T25" fmla="*/ 335 h 337"/>
                <a:gd name="T26" fmla="*/ 292 w 348"/>
                <a:gd name="T27" fmla="*/ 337 h 337"/>
                <a:gd name="T28" fmla="*/ 296 w 348"/>
                <a:gd name="T29" fmla="*/ 336 h 337"/>
                <a:gd name="T30" fmla="*/ 348 w 348"/>
                <a:gd name="T31" fmla="*/ 228 h 337"/>
                <a:gd name="T32" fmla="*/ 226 w 348"/>
                <a:gd name="T33" fmla="*/ 9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37">
                  <a:moveTo>
                    <a:pt x="226" y="90"/>
                  </a:moveTo>
                  <a:cubicBezTo>
                    <a:pt x="206" y="36"/>
                    <a:pt x="153" y="0"/>
                    <a:pt x="94" y="0"/>
                  </a:cubicBezTo>
                  <a:cubicBezTo>
                    <a:pt x="83" y="0"/>
                    <a:pt x="73" y="1"/>
                    <a:pt x="62" y="3"/>
                  </a:cubicBezTo>
                  <a:cubicBezTo>
                    <a:pt x="40" y="8"/>
                    <a:pt x="20" y="18"/>
                    <a:pt x="3" y="33"/>
                  </a:cubicBezTo>
                  <a:cubicBezTo>
                    <a:pt x="0" y="35"/>
                    <a:pt x="0" y="39"/>
                    <a:pt x="2" y="42"/>
                  </a:cubicBezTo>
                  <a:cubicBezTo>
                    <a:pt x="4" y="44"/>
                    <a:pt x="8" y="45"/>
                    <a:pt x="11" y="42"/>
                  </a:cubicBezTo>
                  <a:cubicBezTo>
                    <a:pt x="27" y="29"/>
                    <a:pt x="45" y="20"/>
                    <a:pt x="65" y="16"/>
                  </a:cubicBezTo>
                  <a:cubicBezTo>
                    <a:pt x="75" y="13"/>
                    <a:pt x="84" y="12"/>
                    <a:pt x="94" y="12"/>
                  </a:cubicBezTo>
                  <a:cubicBezTo>
                    <a:pt x="149" y="12"/>
                    <a:pt x="198" y="47"/>
                    <a:pt x="216" y="98"/>
                  </a:cubicBezTo>
                  <a:cubicBezTo>
                    <a:pt x="216" y="100"/>
                    <a:pt x="218" y="102"/>
                    <a:pt x="221" y="102"/>
                  </a:cubicBezTo>
                  <a:cubicBezTo>
                    <a:pt x="286" y="109"/>
                    <a:pt x="335" y="163"/>
                    <a:pt x="335" y="228"/>
                  </a:cubicBezTo>
                  <a:cubicBezTo>
                    <a:pt x="335" y="266"/>
                    <a:pt x="318" y="302"/>
                    <a:pt x="288" y="326"/>
                  </a:cubicBezTo>
                  <a:cubicBezTo>
                    <a:pt x="285" y="328"/>
                    <a:pt x="285" y="332"/>
                    <a:pt x="287" y="335"/>
                  </a:cubicBezTo>
                  <a:cubicBezTo>
                    <a:pt x="288" y="337"/>
                    <a:pt x="290" y="337"/>
                    <a:pt x="292" y="337"/>
                  </a:cubicBezTo>
                  <a:cubicBezTo>
                    <a:pt x="293" y="337"/>
                    <a:pt x="295" y="337"/>
                    <a:pt x="296" y="336"/>
                  </a:cubicBezTo>
                  <a:cubicBezTo>
                    <a:pt x="329" y="309"/>
                    <a:pt x="348" y="270"/>
                    <a:pt x="348" y="228"/>
                  </a:cubicBezTo>
                  <a:cubicBezTo>
                    <a:pt x="348" y="158"/>
                    <a:pt x="296" y="99"/>
                    <a:pt x="226" y="90"/>
                  </a:cubicBezTo>
                </a:path>
              </a:pathLst>
            </a:custGeom>
            <a:grpFill/>
            <a:ln>
              <a:noFill/>
            </a:ln>
          </p:spPr>
          <p:txBody>
            <a:bodyPr vert="horz" wrap="square" lIns="0" tIns="0" rIns="0" bIns="0" numCol="1" anchor="ctr" anchorCtr="1" compatLnSpc="1"/>
            <a:lstStyle/>
            <a:p>
              <a:pPr algn="ctr" defTabSz="154940" fontAlgn="auto">
                <a:spcBef>
                  <a:spcPts val="0"/>
                </a:spcBef>
                <a:spcAft>
                  <a:spcPts val="0"/>
                </a:spcAft>
              </a:pPr>
              <a:endParaRPr lang="zh-CN" altLang="en-US" sz="1200" dirty="0">
                <a:solidFill>
                  <a:srgbClr val="FF0000"/>
                </a:solidFill>
                <a:latin typeface="Arial" panose="020B0604020202020204" pitchFamily="34" charset="0"/>
              </a:endParaRPr>
            </a:p>
          </p:txBody>
        </p:sp>
        <p:grpSp>
          <p:nvGrpSpPr>
            <p:cNvPr id="1834" name="组合 105"/>
            <p:cNvGrpSpPr/>
            <p:nvPr/>
          </p:nvGrpSpPr>
          <p:grpSpPr>
            <a:xfrm>
              <a:off x="5681663" y="5335588"/>
              <a:ext cx="1862137" cy="1341438"/>
              <a:chOff x="5681663" y="5335588"/>
              <a:chExt cx="1862137" cy="1341438"/>
            </a:xfrm>
            <a:grpFill/>
          </p:grpSpPr>
          <p:sp>
            <p:nvSpPr>
              <p:cNvPr id="1835" name="Freeform 13"/>
              <p:cNvSpPr>
                <a:spLocks noEditPoints="1"/>
              </p:cNvSpPr>
              <p:nvPr/>
            </p:nvSpPr>
            <p:spPr bwMode="auto">
              <a:xfrm>
                <a:off x="5681663" y="5335588"/>
                <a:ext cx="1862137" cy="1341438"/>
              </a:xfrm>
              <a:custGeom>
                <a:avLst/>
                <a:gdLst>
                  <a:gd name="T0" fmla="*/ 375 w 494"/>
                  <a:gd name="T1" fmla="*/ 90 h 355"/>
                  <a:gd name="T2" fmla="*/ 247 w 494"/>
                  <a:gd name="T3" fmla="*/ 0 h 355"/>
                  <a:gd name="T4" fmla="*/ 120 w 494"/>
                  <a:gd name="T5" fmla="*/ 90 h 355"/>
                  <a:gd name="T6" fmla="*/ 0 w 494"/>
                  <a:gd name="T7" fmla="*/ 222 h 355"/>
                  <a:gd name="T8" fmla="*/ 135 w 494"/>
                  <a:gd name="T9" fmla="*/ 355 h 355"/>
                  <a:gd name="T10" fmla="*/ 360 w 494"/>
                  <a:gd name="T11" fmla="*/ 355 h 355"/>
                  <a:gd name="T12" fmla="*/ 494 w 494"/>
                  <a:gd name="T13" fmla="*/ 222 h 355"/>
                  <a:gd name="T14" fmla="*/ 375 w 494"/>
                  <a:gd name="T15" fmla="*/ 90 h 355"/>
                  <a:gd name="T16" fmla="*/ 360 w 494"/>
                  <a:gd name="T17" fmla="*/ 330 h 355"/>
                  <a:gd name="T18" fmla="*/ 135 w 494"/>
                  <a:gd name="T19" fmla="*/ 330 h 355"/>
                  <a:gd name="T20" fmla="*/ 25 w 494"/>
                  <a:gd name="T21" fmla="*/ 222 h 355"/>
                  <a:gd name="T22" fmla="*/ 123 w 494"/>
                  <a:gd name="T23" fmla="*/ 115 h 355"/>
                  <a:gd name="T24" fmla="*/ 144 w 494"/>
                  <a:gd name="T25" fmla="*/ 98 h 355"/>
                  <a:gd name="T26" fmla="*/ 247 w 494"/>
                  <a:gd name="T27" fmla="*/ 26 h 355"/>
                  <a:gd name="T28" fmla="*/ 351 w 494"/>
                  <a:gd name="T29" fmla="*/ 98 h 355"/>
                  <a:gd name="T30" fmla="*/ 372 w 494"/>
                  <a:gd name="T31" fmla="*/ 115 h 355"/>
                  <a:gd name="T32" fmla="*/ 469 w 494"/>
                  <a:gd name="T33" fmla="*/ 222 h 355"/>
                  <a:gd name="T34" fmla="*/ 360 w 494"/>
                  <a:gd name="T35" fmla="*/ 3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55">
                    <a:moveTo>
                      <a:pt x="375" y="90"/>
                    </a:moveTo>
                    <a:cubicBezTo>
                      <a:pt x="356" y="38"/>
                      <a:pt x="306" y="0"/>
                      <a:pt x="247" y="0"/>
                    </a:cubicBezTo>
                    <a:cubicBezTo>
                      <a:pt x="188" y="0"/>
                      <a:pt x="138" y="38"/>
                      <a:pt x="120" y="90"/>
                    </a:cubicBezTo>
                    <a:cubicBezTo>
                      <a:pt x="52" y="97"/>
                      <a:pt x="0" y="154"/>
                      <a:pt x="0" y="222"/>
                    </a:cubicBezTo>
                    <a:cubicBezTo>
                      <a:pt x="0" y="296"/>
                      <a:pt x="60" y="355"/>
                      <a:pt x="135" y="355"/>
                    </a:cubicBezTo>
                    <a:cubicBezTo>
                      <a:pt x="360" y="355"/>
                      <a:pt x="360" y="355"/>
                      <a:pt x="360" y="355"/>
                    </a:cubicBezTo>
                    <a:cubicBezTo>
                      <a:pt x="434" y="355"/>
                      <a:pt x="494" y="296"/>
                      <a:pt x="494" y="222"/>
                    </a:cubicBezTo>
                    <a:cubicBezTo>
                      <a:pt x="494" y="154"/>
                      <a:pt x="442" y="97"/>
                      <a:pt x="375" y="90"/>
                    </a:cubicBezTo>
                    <a:moveTo>
                      <a:pt x="360" y="330"/>
                    </a:moveTo>
                    <a:cubicBezTo>
                      <a:pt x="135" y="330"/>
                      <a:pt x="135" y="330"/>
                      <a:pt x="135" y="330"/>
                    </a:cubicBezTo>
                    <a:cubicBezTo>
                      <a:pt x="74" y="330"/>
                      <a:pt x="25" y="282"/>
                      <a:pt x="25" y="222"/>
                    </a:cubicBezTo>
                    <a:cubicBezTo>
                      <a:pt x="25" y="167"/>
                      <a:pt x="67" y="121"/>
                      <a:pt x="123" y="115"/>
                    </a:cubicBezTo>
                    <a:cubicBezTo>
                      <a:pt x="132" y="114"/>
                      <a:pt x="140" y="107"/>
                      <a:pt x="144" y="98"/>
                    </a:cubicBezTo>
                    <a:cubicBezTo>
                      <a:pt x="159" y="55"/>
                      <a:pt x="201" y="26"/>
                      <a:pt x="247" y="26"/>
                    </a:cubicBezTo>
                    <a:cubicBezTo>
                      <a:pt x="294" y="26"/>
                      <a:pt x="335" y="55"/>
                      <a:pt x="351" y="98"/>
                    </a:cubicBezTo>
                    <a:cubicBezTo>
                      <a:pt x="354" y="107"/>
                      <a:pt x="362" y="114"/>
                      <a:pt x="372" y="115"/>
                    </a:cubicBezTo>
                    <a:cubicBezTo>
                      <a:pt x="427" y="121"/>
                      <a:pt x="469" y="167"/>
                      <a:pt x="469" y="222"/>
                    </a:cubicBezTo>
                    <a:cubicBezTo>
                      <a:pt x="469" y="282"/>
                      <a:pt x="420" y="330"/>
                      <a:pt x="360" y="3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836" name="Oval 15"/>
              <p:cNvSpPr>
                <a:spLocks noChangeArrowheads="1"/>
              </p:cNvSpPr>
              <p:nvPr/>
            </p:nvSpPr>
            <p:spPr bwMode="auto">
              <a:xfrm>
                <a:off x="6924675" y="6126163"/>
                <a:ext cx="95250"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837" name="Freeform 16"/>
              <p:cNvSpPr/>
              <p:nvPr/>
            </p:nvSpPr>
            <p:spPr bwMode="auto">
              <a:xfrm>
                <a:off x="6205538" y="6156325"/>
                <a:ext cx="573087" cy="44450"/>
              </a:xfrm>
              <a:custGeom>
                <a:avLst/>
                <a:gdLst>
                  <a:gd name="T0" fmla="*/ 145 w 152"/>
                  <a:gd name="T1" fmla="*/ 0 h 12"/>
                  <a:gd name="T2" fmla="*/ 7 w 152"/>
                  <a:gd name="T3" fmla="*/ 0 h 12"/>
                  <a:gd name="T4" fmla="*/ 0 w 152"/>
                  <a:gd name="T5" fmla="*/ 6 h 12"/>
                  <a:gd name="T6" fmla="*/ 7 w 152"/>
                  <a:gd name="T7" fmla="*/ 12 h 12"/>
                  <a:gd name="T8" fmla="*/ 145 w 152"/>
                  <a:gd name="T9" fmla="*/ 12 h 12"/>
                  <a:gd name="T10" fmla="*/ 152 w 152"/>
                  <a:gd name="T11" fmla="*/ 6 h 12"/>
                  <a:gd name="T12" fmla="*/ 145 w 15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52" h="12">
                    <a:moveTo>
                      <a:pt x="145" y="0"/>
                    </a:moveTo>
                    <a:cubicBezTo>
                      <a:pt x="7" y="0"/>
                      <a:pt x="7" y="0"/>
                      <a:pt x="7" y="0"/>
                    </a:cubicBezTo>
                    <a:cubicBezTo>
                      <a:pt x="3" y="0"/>
                      <a:pt x="0" y="2"/>
                      <a:pt x="0" y="6"/>
                    </a:cubicBezTo>
                    <a:cubicBezTo>
                      <a:pt x="0" y="9"/>
                      <a:pt x="3" y="12"/>
                      <a:pt x="7" y="12"/>
                    </a:cubicBezTo>
                    <a:cubicBezTo>
                      <a:pt x="145" y="12"/>
                      <a:pt x="145" y="12"/>
                      <a:pt x="145" y="12"/>
                    </a:cubicBezTo>
                    <a:cubicBezTo>
                      <a:pt x="149" y="12"/>
                      <a:pt x="152" y="9"/>
                      <a:pt x="152" y="6"/>
                    </a:cubicBezTo>
                    <a:cubicBezTo>
                      <a:pt x="152" y="2"/>
                      <a:pt x="149" y="0"/>
                      <a:pt x="14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sp>
            <p:nvSpPr>
              <p:cNvPr id="1838" name="Freeform 17"/>
              <p:cNvSpPr>
                <a:spLocks noEditPoints="1"/>
              </p:cNvSpPr>
              <p:nvPr/>
            </p:nvSpPr>
            <p:spPr bwMode="auto">
              <a:xfrm>
                <a:off x="6016625" y="5959475"/>
                <a:ext cx="1195387" cy="430213"/>
              </a:xfrm>
              <a:custGeom>
                <a:avLst/>
                <a:gdLst>
                  <a:gd name="T0" fmla="*/ 260 w 317"/>
                  <a:gd name="T1" fmla="*/ 0 h 114"/>
                  <a:gd name="T2" fmla="*/ 57 w 317"/>
                  <a:gd name="T3" fmla="*/ 0 h 114"/>
                  <a:gd name="T4" fmla="*/ 0 w 317"/>
                  <a:gd name="T5" fmla="*/ 57 h 114"/>
                  <a:gd name="T6" fmla="*/ 57 w 317"/>
                  <a:gd name="T7" fmla="*/ 114 h 114"/>
                  <a:gd name="T8" fmla="*/ 260 w 317"/>
                  <a:gd name="T9" fmla="*/ 114 h 114"/>
                  <a:gd name="T10" fmla="*/ 317 w 317"/>
                  <a:gd name="T11" fmla="*/ 57 h 114"/>
                  <a:gd name="T12" fmla="*/ 260 w 317"/>
                  <a:gd name="T13" fmla="*/ 0 h 114"/>
                  <a:gd name="T14" fmla="*/ 260 w 317"/>
                  <a:gd name="T15" fmla="*/ 102 h 114"/>
                  <a:gd name="T16" fmla="*/ 57 w 317"/>
                  <a:gd name="T17" fmla="*/ 102 h 114"/>
                  <a:gd name="T18" fmla="*/ 12 w 317"/>
                  <a:gd name="T19" fmla="*/ 57 h 114"/>
                  <a:gd name="T20" fmla="*/ 57 w 317"/>
                  <a:gd name="T21" fmla="*/ 13 h 114"/>
                  <a:gd name="T22" fmla="*/ 260 w 317"/>
                  <a:gd name="T23" fmla="*/ 13 h 114"/>
                  <a:gd name="T24" fmla="*/ 304 w 317"/>
                  <a:gd name="T25" fmla="*/ 57 h 114"/>
                  <a:gd name="T26" fmla="*/ 260 w 317"/>
                  <a:gd name="T27" fmla="*/ 10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 h="114">
                    <a:moveTo>
                      <a:pt x="260" y="0"/>
                    </a:moveTo>
                    <a:cubicBezTo>
                      <a:pt x="57" y="0"/>
                      <a:pt x="57" y="0"/>
                      <a:pt x="57" y="0"/>
                    </a:cubicBezTo>
                    <a:cubicBezTo>
                      <a:pt x="25" y="0"/>
                      <a:pt x="0" y="26"/>
                      <a:pt x="0" y="57"/>
                    </a:cubicBezTo>
                    <a:cubicBezTo>
                      <a:pt x="0" y="89"/>
                      <a:pt x="25" y="114"/>
                      <a:pt x="57" y="114"/>
                    </a:cubicBezTo>
                    <a:cubicBezTo>
                      <a:pt x="260" y="114"/>
                      <a:pt x="260" y="114"/>
                      <a:pt x="260" y="114"/>
                    </a:cubicBezTo>
                    <a:cubicBezTo>
                      <a:pt x="291" y="114"/>
                      <a:pt x="317" y="89"/>
                      <a:pt x="317" y="57"/>
                    </a:cubicBezTo>
                    <a:cubicBezTo>
                      <a:pt x="317" y="26"/>
                      <a:pt x="291" y="0"/>
                      <a:pt x="260" y="0"/>
                    </a:cubicBezTo>
                    <a:moveTo>
                      <a:pt x="260" y="102"/>
                    </a:moveTo>
                    <a:cubicBezTo>
                      <a:pt x="57" y="102"/>
                      <a:pt x="57" y="102"/>
                      <a:pt x="57" y="102"/>
                    </a:cubicBezTo>
                    <a:cubicBezTo>
                      <a:pt x="32" y="102"/>
                      <a:pt x="12" y="82"/>
                      <a:pt x="12" y="57"/>
                    </a:cubicBezTo>
                    <a:cubicBezTo>
                      <a:pt x="12" y="33"/>
                      <a:pt x="32" y="13"/>
                      <a:pt x="57" y="13"/>
                    </a:cubicBezTo>
                    <a:cubicBezTo>
                      <a:pt x="260" y="13"/>
                      <a:pt x="260" y="13"/>
                      <a:pt x="260" y="13"/>
                    </a:cubicBezTo>
                    <a:cubicBezTo>
                      <a:pt x="284" y="13"/>
                      <a:pt x="304" y="33"/>
                      <a:pt x="304" y="57"/>
                    </a:cubicBezTo>
                    <a:cubicBezTo>
                      <a:pt x="304" y="82"/>
                      <a:pt x="284" y="102"/>
                      <a:pt x="260" y="10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defTabSz="154940" fontAlgn="auto">
                  <a:spcBef>
                    <a:spcPts val="0"/>
                  </a:spcBef>
                  <a:spcAft>
                    <a:spcPts val="0"/>
                  </a:spcAft>
                </a:pPr>
                <a:endParaRPr lang="zh-CN" altLang="en-US" sz="1200">
                  <a:solidFill>
                    <a:srgbClr val="FF0000"/>
                  </a:solidFill>
                  <a:latin typeface="Arial" panose="020B0604020202020204" pitchFamily="34" charset="0"/>
                </a:endParaRPr>
              </a:p>
            </p:txBody>
          </p:sp>
        </p:grpSp>
      </p:grpSp>
      <p:sp>
        <p:nvSpPr>
          <p:cNvPr id="1839" name="Freeform 42"/>
          <p:cNvSpPr>
            <a:spLocks noEditPoints="1"/>
          </p:cNvSpPr>
          <p:nvPr/>
        </p:nvSpPr>
        <p:spPr bwMode="auto">
          <a:xfrm>
            <a:off x="1097196" y="4699627"/>
            <a:ext cx="86753" cy="97479"/>
          </a:xfrm>
          <a:custGeom>
            <a:avLst/>
            <a:gdLst>
              <a:gd name="T0" fmla="*/ 176 w 176"/>
              <a:gd name="T1" fmla="*/ 80 h 128"/>
              <a:gd name="T2" fmla="*/ 133 w 176"/>
              <a:gd name="T3" fmla="*/ 32 h 128"/>
              <a:gd name="T4" fmla="*/ 88 w 176"/>
              <a:gd name="T5" fmla="*/ 0 h 128"/>
              <a:gd name="T6" fmla="*/ 42 w 176"/>
              <a:gd name="T7" fmla="*/ 32 h 128"/>
              <a:gd name="T8" fmla="*/ 0 w 176"/>
              <a:gd name="T9" fmla="*/ 80 h 128"/>
              <a:gd name="T10" fmla="*/ 48 w 176"/>
              <a:gd name="T11" fmla="*/ 128 h 128"/>
              <a:gd name="T12" fmla="*/ 102 w 176"/>
              <a:gd name="T13" fmla="*/ 128 h 128"/>
              <a:gd name="T14" fmla="*/ 102 w 176"/>
              <a:gd name="T15" fmla="*/ 128 h 128"/>
              <a:gd name="T16" fmla="*/ 128 w 176"/>
              <a:gd name="T17" fmla="*/ 128 h 128"/>
              <a:gd name="T18" fmla="*/ 128 w 176"/>
              <a:gd name="T19" fmla="*/ 128 h 128"/>
              <a:gd name="T20" fmla="*/ 176 w 176"/>
              <a:gd name="T21" fmla="*/ 80 h 128"/>
              <a:gd name="T22" fmla="*/ 128 w 176"/>
              <a:gd name="T23" fmla="*/ 120 h 128"/>
              <a:gd name="T24" fmla="*/ 48 w 176"/>
              <a:gd name="T25" fmla="*/ 120 h 128"/>
              <a:gd name="T26" fmla="*/ 12 w 176"/>
              <a:gd name="T27" fmla="*/ 98 h 128"/>
              <a:gd name="T28" fmla="*/ 80 w 176"/>
              <a:gd name="T29" fmla="*/ 98 h 128"/>
              <a:gd name="T30" fmla="*/ 81 w 176"/>
              <a:gd name="T31" fmla="*/ 98 h 128"/>
              <a:gd name="T32" fmla="*/ 81 w 176"/>
              <a:gd name="T33" fmla="*/ 98 h 128"/>
              <a:gd name="T34" fmla="*/ 81 w 176"/>
              <a:gd name="T35" fmla="*/ 98 h 128"/>
              <a:gd name="T36" fmla="*/ 81 w 176"/>
              <a:gd name="T37" fmla="*/ 98 h 128"/>
              <a:gd name="T38" fmla="*/ 81 w 176"/>
              <a:gd name="T39" fmla="*/ 98 h 128"/>
              <a:gd name="T40" fmla="*/ 117 w 176"/>
              <a:gd name="T41" fmla="*/ 63 h 128"/>
              <a:gd name="T42" fmla="*/ 117 w 176"/>
              <a:gd name="T43" fmla="*/ 84 h 128"/>
              <a:gd name="T44" fmla="*/ 119 w 176"/>
              <a:gd name="T45" fmla="*/ 86 h 128"/>
              <a:gd name="T46" fmla="*/ 121 w 176"/>
              <a:gd name="T47" fmla="*/ 84 h 128"/>
              <a:gd name="T48" fmla="*/ 121 w 176"/>
              <a:gd name="T49" fmla="*/ 59 h 128"/>
              <a:gd name="T50" fmla="*/ 121 w 176"/>
              <a:gd name="T51" fmla="*/ 58 h 128"/>
              <a:gd name="T52" fmla="*/ 120 w 176"/>
              <a:gd name="T53" fmla="*/ 58 h 128"/>
              <a:gd name="T54" fmla="*/ 120 w 176"/>
              <a:gd name="T55" fmla="*/ 57 h 128"/>
              <a:gd name="T56" fmla="*/ 120 w 176"/>
              <a:gd name="T57" fmla="*/ 57 h 128"/>
              <a:gd name="T58" fmla="*/ 120 w 176"/>
              <a:gd name="T59" fmla="*/ 57 h 128"/>
              <a:gd name="T60" fmla="*/ 119 w 176"/>
              <a:gd name="T61" fmla="*/ 57 h 128"/>
              <a:gd name="T62" fmla="*/ 119 w 176"/>
              <a:gd name="T63" fmla="*/ 57 h 128"/>
              <a:gd name="T64" fmla="*/ 119 w 176"/>
              <a:gd name="T65" fmla="*/ 57 h 128"/>
              <a:gd name="T66" fmla="*/ 95 w 176"/>
              <a:gd name="T67" fmla="*/ 57 h 128"/>
              <a:gd name="T68" fmla="*/ 93 w 176"/>
              <a:gd name="T69" fmla="*/ 59 h 128"/>
              <a:gd name="T70" fmla="*/ 95 w 176"/>
              <a:gd name="T71" fmla="*/ 61 h 128"/>
              <a:gd name="T72" fmla="*/ 114 w 176"/>
              <a:gd name="T73" fmla="*/ 61 h 128"/>
              <a:gd name="T74" fmla="*/ 79 w 176"/>
              <a:gd name="T75" fmla="*/ 94 h 128"/>
              <a:gd name="T76" fmla="*/ 10 w 176"/>
              <a:gd name="T77" fmla="*/ 94 h 128"/>
              <a:gd name="T78" fmla="*/ 8 w 176"/>
              <a:gd name="T79" fmla="*/ 80 h 128"/>
              <a:gd name="T80" fmla="*/ 9 w 176"/>
              <a:gd name="T81" fmla="*/ 70 h 128"/>
              <a:gd name="T82" fmla="*/ 69 w 176"/>
              <a:gd name="T83" fmla="*/ 70 h 128"/>
              <a:gd name="T84" fmla="*/ 71 w 176"/>
              <a:gd name="T85" fmla="*/ 68 h 128"/>
              <a:gd name="T86" fmla="*/ 69 w 176"/>
              <a:gd name="T87" fmla="*/ 66 h 128"/>
              <a:gd name="T88" fmla="*/ 10 w 176"/>
              <a:gd name="T89" fmla="*/ 66 h 128"/>
              <a:gd name="T90" fmla="*/ 43 w 176"/>
              <a:gd name="T91" fmla="*/ 40 h 128"/>
              <a:gd name="T92" fmla="*/ 50 w 176"/>
              <a:gd name="T93" fmla="*/ 35 h 128"/>
              <a:gd name="T94" fmla="*/ 88 w 176"/>
              <a:gd name="T95" fmla="*/ 8 h 128"/>
              <a:gd name="T96" fmla="*/ 125 w 176"/>
              <a:gd name="T97" fmla="*/ 35 h 128"/>
              <a:gd name="T98" fmla="*/ 132 w 176"/>
              <a:gd name="T99" fmla="*/ 40 h 128"/>
              <a:gd name="T100" fmla="*/ 168 w 176"/>
              <a:gd name="T101" fmla="*/ 80 h 128"/>
              <a:gd name="T102" fmla="*/ 128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6" y="80"/>
                </a:moveTo>
                <a:cubicBezTo>
                  <a:pt x="176" y="55"/>
                  <a:pt x="157" y="35"/>
                  <a:pt x="133" y="32"/>
                </a:cubicBezTo>
                <a:cubicBezTo>
                  <a:pt x="126" y="14"/>
                  <a:pt x="109" y="0"/>
                  <a:pt x="88" y="0"/>
                </a:cubicBezTo>
                <a:cubicBezTo>
                  <a:pt x="67" y="0"/>
                  <a:pt x="49" y="14"/>
                  <a:pt x="42" y="32"/>
                </a:cubicBezTo>
                <a:cubicBezTo>
                  <a:pt x="18" y="35"/>
                  <a:pt x="0" y="55"/>
                  <a:pt x="0" y="80"/>
                </a:cubicBezTo>
                <a:cubicBezTo>
                  <a:pt x="0" y="107"/>
                  <a:pt x="21" y="128"/>
                  <a:pt x="48" y="128"/>
                </a:cubicBezTo>
                <a:cubicBezTo>
                  <a:pt x="102" y="128"/>
                  <a:pt x="102" y="128"/>
                  <a:pt x="102" y="128"/>
                </a:cubicBezTo>
                <a:cubicBezTo>
                  <a:pt x="102" y="128"/>
                  <a:pt x="102" y="128"/>
                  <a:pt x="102" y="128"/>
                </a:cubicBezTo>
                <a:cubicBezTo>
                  <a:pt x="128" y="128"/>
                  <a:pt x="128" y="128"/>
                  <a:pt x="128" y="128"/>
                </a:cubicBezTo>
                <a:cubicBezTo>
                  <a:pt x="128" y="128"/>
                  <a:pt x="128" y="128"/>
                  <a:pt x="128" y="128"/>
                </a:cubicBezTo>
                <a:cubicBezTo>
                  <a:pt x="154" y="128"/>
                  <a:pt x="176" y="107"/>
                  <a:pt x="176" y="80"/>
                </a:cubicBezTo>
                <a:close/>
                <a:moveTo>
                  <a:pt x="128" y="120"/>
                </a:moveTo>
                <a:cubicBezTo>
                  <a:pt x="48" y="120"/>
                  <a:pt x="48" y="120"/>
                  <a:pt x="48" y="120"/>
                </a:cubicBezTo>
                <a:cubicBezTo>
                  <a:pt x="32" y="120"/>
                  <a:pt x="18" y="111"/>
                  <a:pt x="12" y="98"/>
                </a:cubicBezTo>
                <a:cubicBezTo>
                  <a:pt x="80" y="98"/>
                  <a:pt x="80" y="98"/>
                  <a:pt x="80" y="98"/>
                </a:cubicBezTo>
                <a:cubicBezTo>
                  <a:pt x="80" y="98"/>
                  <a:pt x="81" y="98"/>
                  <a:pt x="81" y="98"/>
                </a:cubicBezTo>
                <a:cubicBezTo>
                  <a:pt x="81" y="98"/>
                  <a:pt x="81" y="98"/>
                  <a:pt x="81" y="98"/>
                </a:cubicBezTo>
                <a:cubicBezTo>
                  <a:pt x="81" y="98"/>
                  <a:pt x="81" y="98"/>
                  <a:pt x="81" y="98"/>
                </a:cubicBezTo>
                <a:cubicBezTo>
                  <a:pt x="81" y="98"/>
                  <a:pt x="81" y="98"/>
                  <a:pt x="81" y="98"/>
                </a:cubicBezTo>
                <a:cubicBezTo>
                  <a:pt x="81" y="98"/>
                  <a:pt x="81" y="98"/>
                  <a:pt x="81" y="98"/>
                </a:cubicBezTo>
                <a:cubicBezTo>
                  <a:pt x="117" y="63"/>
                  <a:pt x="117" y="63"/>
                  <a:pt x="117" y="63"/>
                </a:cubicBezTo>
                <a:cubicBezTo>
                  <a:pt x="117" y="84"/>
                  <a:pt x="117" y="84"/>
                  <a:pt x="117" y="84"/>
                </a:cubicBezTo>
                <a:cubicBezTo>
                  <a:pt x="117" y="85"/>
                  <a:pt x="117" y="86"/>
                  <a:pt x="119" y="86"/>
                </a:cubicBezTo>
                <a:cubicBezTo>
                  <a:pt x="120" y="86"/>
                  <a:pt x="121" y="85"/>
                  <a:pt x="121" y="84"/>
                </a:cubicBezTo>
                <a:cubicBezTo>
                  <a:pt x="121" y="59"/>
                  <a:pt x="121" y="59"/>
                  <a:pt x="121" y="59"/>
                </a:cubicBezTo>
                <a:cubicBezTo>
                  <a:pt x="121" y="59"/>
                  <a:pt x="121" y="58"/>
                  <a:pt x="121" y="58"/>
                </a:cubicBezTo>
                <a:cubicBezTo>
                  <a:pt x="120" y="58"/>
                  <a:pt x="120" y="58"/>
                  <a:pt x="120" y="58"/>
                </a:cubicBezTo>
                <a:cubicBezTo>
                  <a:pt x="120" y="58"/>
                  <a:pt x="120" y="58"/>
                  <a:pt x="120" y="57"/>
                </a:cubicBezTo>
                <a:cubicBezTo>
                  <a:pt x="120" y="57"/>
                  <a:pt x="120" y="57"/>
                  <a:pt x="120" y="57"/>
                </a:cubicBezTo>
                <a:cubicBezTo>
                  <a:pt x="120" y="57"/>
                  <a:pt x="120" y="57"/>
                  <a:pt x="120" y="57"/>
                </a:cubicBezTo>
                <a:cubicBezTo>
                  <a:pt x="120" y="57"/>
                  <a:pt x="120" y="57"/>
                  <a:pt x="119" y="57"/>
                </a:cubicBezTo>
                <a:cubicBezTo>
                  <a:pt x="119" y="57"/>
                  <a:pt x="119" y="57"/>
                  <a:pt x="119" y="57"/>
                </a:cubicBezTo>
                <a:cubicBezTo>
                  <a:pt x="119" y="57"/>
                  <a:pt x="119" y="57"/>
                  <a:pt x="119" y="57"/>
                </a:cubicBezTo>
                <a:cubicBezTo>
                  <a:pt x="95" y="57"/>
                  <a:pt x="95" y="57"/>
                  <a:pt x="95" y="57"/>
                </a:cubicBezTo>
                <a:cubicBezTo>
                  <a:pt x="93" y="57"/>
                  <a:pt x="93" y="58"/>
                  <a:pt x="93" y="59"/>
                </a:cubicBezTo>
                <a:cubicBezTo>
                  <a:pt x="93" y="60"/>
                  <a:pt x="93" y="61"/>
                  <a:pt x="95" y="61"/>
                </a:cubicBezTo>
                <a:cubicBezTo>
                  <a:pt x="114" y="61"/>
                  <a:pt x="114" y="61"/>
                  <a:pt x="114" y="61"/>
                </a:cubicBezTo>
                <a:cubicBezTo>
                  <a:pt x="79" y="94"/>
                  <a:pt x="79" y="94"/>
                  <a:pt x="79" y="94"/>
                </a:cubicBezTo>
                <a:cubicBezTo>
                  <a:pt x="10" y="94"/>
                  <a:pt x="10" y="94"/>
                  <a:pt x="10" y="94"/>
                </a:cubicBezTo>
                <a:cubicBezTo>
                  <a:pt x="9" y="90"/>
                  <a:pt x="8" y="85"/>
                  <a:pt x="8" y="80"/>
                </a:cubicBezTo>
                <a:cubicBezTo>
                  <a:pt x="8" y="77"/>
                  <a:pt x="8" y="73"/>
                  <a:pt x="9" y="70"/>
                </a:cubicBezTo>
                <a:cubicBezTo>
                  <a:pt x="69" y="70"/>
                  <a:pt x="69" y="70"/>
                  <a:pt x="69" y="70"/>
                </a:cubicBezTo>
                <a:cubicBezTo>
                  <a:pt x="70" y="70"/>
                  <a:pt x="71" y="69"/>
                  <a:pt x="71" y="68"/>
                </a:cubicBezTo>
                <a:cubicBezTo>
                  <a:pt x="71" y="67"/>
                  <a:pt x="70" y="66"/>
                  <a:pt x="69" y="66"/>
                </a:cubicBezTo>
                <a:cubicBezTo>
                  <a:pt x="10" y="66"/>
                  <a:pt x="10" y="66"/>
                  <a:pt x="10" y="66"/>
                </a:cubicBezTo>
                <a:cubicBezTo>
                  <a:pt x="15" y="52"/>
                  <a:pt x="28" y="42"/>
                  <a:pt x="43" y="40"/>
                </a:cubicBezTo>
                <a:cubicBezTo>
                  <a:pt x="46" y="40"/>
                  <a:pt x="49" y="38"/>
                  <a:pt x="50" y="35"/>
                </a:cubicBezTo>
                <a:cubicBezTo>
                  <a:pt x="55"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chemeClr val="tx1"/>
          </a:solidFill>
          <a:ln>
            <a:noFill/>
          </a:ln>
        </p:spPr>
        <p:txBody>
          <a:bodyPr vert="horz" wrap="square" lIns="0" tIns="0" rIns="0" bIns="0"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pic>
        <p:nvPicPr>
          <p:cNvPr id="1840" name="Picture 2" descr="C:\Users\s00477874\AppData\Roaming\eSpace_Desktop\UserData\s00477874\imagefiles\2E01A5D6-AF0D-4093-BDDF-58E20D1481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786" y="4937092"/>
            <a:ext cx="85693" cy="129457"/>
          </a:xfrm>
          <a:prstGeom prst="rect">
            <a:avLst/>
          </a:prstGeom>
          <a:noFill/>
          <a:extLst>
            <a:ext uri="{909E8E84-426E-40DD-AFC4-6F175D3DCCD1}">
              <a14:hiddenFill xmlns:a14="http://schemas.microsoft.com/office/drawing/2010/main">
                <a:solidFill>
                  <a:srgbClr val="FFFFFF"/>
                </a:solidFill>
              </a14:hiddenFill>
            </a:ext>
          </a:extLst>
        </p:spPr>
      </p:pic>
      <p:sp>
        <p:nvSpPr>
          <p:cNvPr id="1841" name="Freeform 21"/>
          <p:cNvSpPr>
            <a:spLocks noEditPoints="1"/>
          </p:cNvSpPr>
          <p:nvPr/>
        </p:nvSpPr>
        <p:spPr bwMode="auto">
          <a:xfrm>
            <a:off x="6561039" y="3218744"/>
            <a:ext cx="53892" cy="92376"/>
          </a:xfrm>
          <a:custGeom>
            <a:avLst/>
            <a:gdLst>
              <a:gd name="T0" fmla="*/ 287 w 574"/>
              <a:gd name="T1" fmla="*/ 0 h 574"/>
              <a:gd name="T2" fmla="*/ 0 w 574"/>
              <a:gd name="T3" fmla="*/ 287 h 574"/>
              <a:gd name="T4" fmla="*/ 287 w 574"/>
              <a:gd name="T5" fmla="*/ 574 h 574"/>
              <a:gd name="T6" fmla="*/ 574 w 574"/>
              <a:gd name="T7" fmla="*/ 287 h 574"/>
              <a:gd name="T8" fmla="*/ 287 w 574"/>
              <a:gd name="T9" fmla="*/ 0 h 574"/>
              <a:gd name="T10" fmla="*/ 287 w 574"/>
              <a:gd name="T11" fmla="*/ 551 h 574"/>
              <a:gd name="T12" fmla="*/ 23 w 574"/>
              <a:gd name="T13" fmla="*/ 287 h 574"/>
              <a:gd name="T14" fmla="*/ 287 w 574"/>
              <a:gd name="T15" fmla="*/ 23 h 574"/>
              <a:gd name="T16" fmla="*/ 551 w 574"/>
              <a:gd name="T17" fmla="*/ 287 h 574"/>
              <a:gd name="T18" fmla="*/ 287 w 574"/>
              <a:gd name="T19" fmla="*/ 55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4">
                <a:moveTo>
                  <a:pt x="287" y="0"/>
                </a:moveTo>
                <a:cubicBezTo>
                  <a:pt x="129" y="0"/>
                  <a:pt x="0" y="129"/>
                  <a:pt x="0" y="287"/>
                </a:cubicBezTo>
                <a:cubicBezTo>
                  <a:pt x="0" y="445"/>
                  <a:pt x="129" y="574"/>
                  <a:pt x="287" y="574"/>
                </a:cubicBezTo>
                <a:cubicBezTo>
                  <a:pt x="445" y="574"/>
                  <a:pt x="574" y="445"/>
                  <a:pt x="574" y="287"/>
                </a:cubicBezTo>
                <a:cubicBezTo>
                  <a:pt x="574" y="129"/>
                  <a:pt x="445" y="0"/>
                  <a:pt x="287" y="0"/>
                </a:cubicBezTo>
                <a:moveTo>
                  <a:pt x="287" y="551"/>
                </a:moveTo>
                <a:cubicBezTo>
                  <a:pt x="141" y="551"/>
                  <a:pt x="23" y="432"/>
                  <a:pt x="23" y="287"/>
                </a:cubicBezTo>
                <a:cubicBezTo>
                  <a:pt x="23" y="142"/>
                  <a:pt x="141" y="23"/>
                  <a:pt x="287" y="23"/>
                </a:cubicBezTo>
                <a:cubicBezTo>
                  <a:pt x="432" y="23"/>
                  <a:pt x="551" y="142"/>
                  <a:pt x="551" y="287"/>
                </a:cubicBezTo>
                <a:cubicBezTo>
                  <a:pt x="551" y="433"/>
                  <a:pt x="432" y="551"/>
                  <a:pt x="287" y="551"/>
                </a:cubicBezTo>
              </a:path>
            </a:pathLst>
          </a:custGeom>
          <a:solidFill>
            <a:srgbClr val="454545"/>
          </a:solidFill>
          <a:ln>
            <a:noFill/>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42" name="Freeform 22"/>
          <p:cNvSpPr>
            <a:spLocks noEditPoints="1"/>
          </p:cNvSpPr>
          <p:nvPr/>
        </p:nvSpPr>
        <p:spPr bwMode="auto">
          <a:xfrm>
            <a:off x="6573817" y="3234540"/>
            <a:ext cx="45719" cy="54219"/>
          </a:xfrm>
          <a:custGeom>
            <a:avLst/>
            <a:gdLst>
              <a:gd name="T0" fmla="*/ 259 w 347"/>
              <a:gd name="T1" fmla="*/ 245 h 337"/>
              <a:gd name="T2" fmla="*/ 239 w 347"/>
              <a:gd name="T3" fmla="*/ 112 h 337"/>
              <a:gd name="T4" fmla="*/ 291 w 347"/>
              <a:gd name="T5" fmla="*/ 103 h 337"/>
              <a:gd name="T6" fmla="*/ 327 w 347"/>
              <a:gd name="T7" fmla="*/ 15 h 337"/>
              <a:gd name="T8" fmla="*/ 254 w 347"/>
              <a:gd name="T9" fmla="*/ 15 h 337"/>
              <a:gd name="T10" fmla="*/ 231 w 347"/>
              <a:gd name="T11" fmla="*/ 104 h 337"/>
              <a:gd name="T12" fmla="*/ 117 w 347"/>
              <a:gd name="T13" fmla="*/ 103 h 337"/>
              <a:gd name="T14" fmla="*/ 93 w 347"/>
              <a:gd name="T15" fmla="*/ 15 h 337"/>
              <a:gd name="T16" fmla="*/ 20 w 347"/>
              <a:gd name="T17" fmla="*/ 15 h 337"/>
              <a:gd name="T18" fmla="*/ 57 w 347"/>
              <a:gd name="T19" fmla="*/ 103 h 337"/>
              <a:gd name="T20" fmla="*/ 109 w 347"/>
              <a:gd name="T21" fmla="*/ 112 h 337"/>
              <a:gd name="T22" fmla="*/ 89 w 347"/>
              <a:gd name="T23" fmla="*/ 245 h 337"/>
              <a:gd name="T24" fmla="*/ 20 w 347"/>
              <a:gd name="T25" fmla="*/ 248 h 337"/>
              <a:gd name="T26" fmla="*/ 57 w 347"/>
              <a:gd name="T27" fmla="*/ 337 h 337"/>
              <a:gd name="T28" fmla="*/ 97 w 347"/>
              <a:gd name="T29" fmla="*/ 253 h 337"/>
              <a:gd name="T30" fmla="*/ 174 w 347"/>
              <a:gd name="T31" fmla="*/ 254 h 337"/>
              <a:gd name="T32" fmla="*/ 251 w 347"/>
              <a:gd name="T33" fmla="*/ 253 h 337"/>
              <a:gd name="T34" fmla="*/ 291 w 347"/>
              <a:gd name="T35" fmla="*/ 337 h 337"/>
              <a:gd name="T36" fmla="*/ 327 w 347"/>
              <a:gd name="T37" fmla="*/ 248 h 337"/>
              <a:gd name="T38" fmla="*/ 266 w 347"/>
              <a:gd name="T39" fmla="*/ 26 h 337"/>
              <a:gd name="T40" fmla="*/ 316 w 347"/>
              <a:gd name="T41" fmla="*/ 26 h 337"/>
              <a:gd name="T42" fmla="*/ 316 w 347"/>
              <a:gd name="T43" fmla="*/ 76 h 337"/>
              <a:gd name="T44" fmla="*/ 266 w 347"/>
              <a:gd name="T45" fmla="*/ 76 h 337"/>
              <a:gd name="T46" fmla="*/ 57 w 347"/>
              <a:gd name="T47" fmla="*/ 86 h 337"/>
              <a:gd name="T48" fmla="*/ 22 w 347"/>
              <a:gd name="T49" fmla="*/ 51 h 337"/>
              <a:gd name="T50" fmla="*/ 57 w 347"/>
              <a:gd name="T51" fmla="*/ 16 h 337"/>
              <a:gd name="T52" fmla="*/ 82 w 347"/>
              <a:gd name="T53" fmla="*/ 76 h 337"/>
              <a:gd name="T54" fmla="*/ 82 w 347"/>
              <a:gd name="T55" fmla="*/ 310 h 337"/>
              <a:gd name="T56" fmla="*/ 32 w 347"/>
              <a:gd name="T57" fmla="*/ 310 h 337"/>
              <a:gd name="T58" fmla="*/ 32 w 347"/>
              <a:gd name="T59" fmla="*/ 260 h 337"/>
              <a:gd name="T60" fmla="*/ 82 w 347"/>
              <a:gd name="T61" fmla="*/ 260 h 337"/>
              <a:gd name="T62" fmla="*/ 174 w 347"/>
              <a:gd name="T63" fmla="*/ 235 h 337"/>
              <a:gd name="T64" fmla="*/ 126 w 347"/>
              <a:gd name="T65" fmla="*/ 121 h 337"/>
              <a:gd name="T66" fmla="*/ 221 w 347"/>
              <a:gd name="T67" fmla="*/ 121 h 337"/>
              <a:gd name="T68" fmla="*/ 174 w 347"/>
              <a:gd name="T69" fmla="*/ 235 h 337"/>
              <a:gd name="T70" fmla="*/ 291 w 347"/>
              <a:gd name="T71" fmla="*/ 320 h 337"/>
              <a:gd name="T72" fmla="*/ 266 w 347"/>
              <a:gd name="T73" fmla="*/ 260 h 337"/>
              <a:gd name="T74" fmla="*/ 316 w 347"/>
              <a:gd name="T75" fmla="*/ 260 h 337"/>
              <a:gd name="T76" fmla="*/ 316 w 347"/>
              <a:gd name="T77" fmla="*/ 31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7" h="337">
                <a:moveTo>
                  <a:pt x="291" y="233"/>
                </a:moveTo>
                <a:cubicBezTo>
                  <a:pt x="279" y="233"/>
                  <a:pt x="268" y="237"/>
                  <a:pt x="259" y="245"/>
                </a:cubicBezTo>
                <a:cubicBezTo>
                  <a:pt x="239" y="225"/>
                  <a:pt x="239" y="225"/>
                  <a:pt x="239" y="225"/>
                </a:cubicBezTo>
                <a:cubicBezTo>
                  <a:pt x="267" y="192"/>
                  <a:pt x="267" y="144"/>
                  <a:pt x="239" y="112"/>
                </a:cubicBezTo>
                <a:cubicBezTo>
                  <a:pt x="259" y="92"/>
                  <a:pt x="259" y="92"/>
                  <a:pt x="259" y="92"/>
                </a:cubicBezTo>
                <a:cubicBezTo>
                  <a:pt x="268" y="99"/>
                  <a:pt x="279" y="103"/>
                  <a:pt x="291" y="103"/>
                </a:cubicBezTo>
                <a:cubicBezTo>
                  <a:pt x="304" y="103"/>
                  <a:pt x="317" y="98"/>
                  <a:pt x="327" y="88"/>
                </a:cubicBezTo>
                <a:cubicBezTo>
                  <a:pt x="347" y="68"/>
                  <a:pt x="347" y="35"/>
                  <a:pt x="327" y="15"/>
                </a:cubicBezTo>
                <a:cubicBezTo>
                  <a:pt x="317" y="5"/>
                  <a:pt x="304" y="0"/>
                  <a:pt x="291" y="0"/>
                </a:cubicBezTo>
                <a:cubicBezTo>
                  <a:pt x="278" y="0"/>
                  <a:pt x="264" y="5"/>
                  <a:pt x="254" y="15"/>
                </a:cubicBezTo>
                <a:cubicBezTo>
                  <a:pt x="235" y="34"/>
                  <a:pt x="234" y="63"/>
                  <a:pt x="251" y="83"/>
                </a:cubicBezTo>
                <a:cubicBezTo>
                  <a:pt x="231" y="104"/>
                  <a:pt x="231" y="104"/>
                  <a:pt x="231" y="104"/>
                </a:cubicBezTo>
                <a:cubicBezTo>
                  <a:pt x="214" y="89"/>
                  <a:pt x="194" y="82"/>
                  <a:pt x="174" y="82"/>
                </a:cubicBezTo>
                <a:cubicBezTo>
                  <a:pt x="154" y="82"/>
                  <a:pt x="133" y="89"/>
                  <a:pt x="117" y="103"/>
                </a:cubicBezTo>
                <a:cubicBezTo>
                  <a:pt x="97" y="83"/>
                  <a:pt x="97" y="83"/>
                  <a:pt x="97" y="83"/>
                </a:cubicBezTo>
                <a:cubicBezTo>
                  <a:pt x="113" y="63"/>
                  <a:pt x="112" y="33"/>
                  <a:pt x="93" y="15"/>
                </a:cubicBezTo>
                <a:cubicBezTo>
                  <a:pt x="83" y="5"/>
                  <a:pt x="70" y="0"/>
                  <a:pt x="57" y="0"/>
                </a:cubicBezTo>
                <a:cubicBezTo>
                  <a:pt x="44" y="0"/>
                  <a:pt x="31" y="5"/>
                  <a:pt x="20" y="15"/>
                </a:cubicBezTo>
                <a:cubicBezTo>
                  <a:pt x="0" y="35"/>
                  <a:pt x="0" y="68"/>
                  <a:pt x="20" y="88"/>
                </a:cubicBezTo>
                <a:cubicBezTo>
                  <a:pt x="31" y="98"/>
                  <a:pt x="44" y="103"/>
                  <a:pt x="57" y="103"/>
                </a:cubicBezTo>
                <a:cubicBezTo>
                  <a:pt x="68" y="103"/>
                  <a:pt x="80" y="99"/>
                  <a:pt x="89" y="91"/>
                </a:cubicBezTo>
                <a:cubicBezTo>
                  <a:pt x="109" y="112"/>
                  <a:pt x="109" y="112"/>
                  <a:pt x="109" y="112"/>
                </a:cubicBezTo>
                <a:cubicBezTo>
                  <a:pt x="81" y="144"/>
                  <a:pt x="81" y="193"/>
                  <a:pt x="109" y="225"/>
                </a:cubicBezTo>
                <a:cubicBezTo>
                  <a:pt x="89" y="245"/>
                  <a:pt x="89" y="245"/>
                  <a:pt x="89" y="245"/>
                </a:cubicBezTo>
                <a:cubicBezTo>
                  <a:pt x="80" y="237"/>
                  <a:pt x="68" y="233"/>
                  <a:pt x="57" y="233"/>
                </a:cubicBezTo>
                <a:cubicBezTo>
                  <a:pt x="44" y="233"/>
                  <a:pt x="31" y="238"/>
                  <a:pt x="20" y="248"/>
                </a:cubicBezTo>
                <a:cubicBezTo>
                  <a:pt x="0" y="269"/>
                  <a:pt x="0" y="301"/>
                  <a:pt x="20" y="321"/>
                </a:cubicBezTo>
                <a:cubicBezTo>
                  <a:pt x="31" y="332"/>
                  <a:pt x="44" y="337"/>
                  <a:pt x="57" y="337"/>
                </a:cubicBezTo>
                <a:cubicBezTo>
                  <a:pt x="70" y="337"/>
                  <a:pt x="83" y="332"/>
                  <a:pt x="93" y="321"/>
                </a:cubicBezTo>
                <a:cubicBezTo>
                  <a:pt x="112" y="303"/>
                  <a:pt x="113" y="273"/>
                  <a:pt x="97" y="253"/>
                </a:cubicBezTo>
                <a:cubicBezTo>
                  <a:pt x="118" y="233"/>
                  <a:pt x="118" y="233"/>
                  <a:pt x="118" y="233"/>
                </a:cubicBezTo>
                <a:cubicBezTo>
                  <a:pt x="134" y="247"/>
                  <a:pt x="154" y="254"/>
                  <a:pt x="174" y="254"/>
                </a:cubicBezTo>
                <a:cubicBezTo>
                  <a:pt x="194" y="254"/>
                  <a:pt x="214" y="247"/>
                  <a:pt x="230" y="233"/>
                </a:cubicBezTo>
                <a:cubicBezTo>
                  <a:pt x="251" y="253"/>
                  <a:pt x="251" y="253"/>
                  <a:pt x="251" y="253"/>
                </a:cubicBezTo>
                <a:cubicBezTo>
                  <a:pt x="234" y="273"/>
                  <a:pt x="236" y="303"/>
                  <a:pt x="254" y="321"/>
                </a:cubicBezTo>
                <a:cubicBezTo>
                  <a:pt x="264" y="332"/>
                  <a:pt x="278" y="337"/>
                  <a:pt x="291" y="337"/>
                </a:cubicBezTo>
                <a:cubicBezTo>
                  <a:pt x="304" y="337"/>
                  <a:pt x="317" y="332"/>
                  <a:pt x="327" y="321"/>
                </a:cubicBezTo>
                <a:cubicBezTo>
                  <a:pt x="347" y="301"/>
                  <a:pt x="347" y="269"/>
                  <a:pt x="327" y="248"/>
                </a:cubicBezTo>
                <a:cubicBezTo>
                  <a:pt x="317" y="238"/>
                  <a:pt x="304" y="233"/>
                  <a:pt x="291" y="233"/>
                </a:cubicBezTo>
                <a:moveTo>
                  <a:pt x="266" y="26"/>
                </a:moveTo>
                <a:cubicBezTo>
                  <a:pt x="273" y="20"/>
                  <a:pt x="281" y="16"/>
                  <a:pt x="291" y="16"/>
                </a:cubicBezTo>
                <a:cubicBezTo>
                  <a:pt x="300" y="16"/>
                  <a:pt x="309" y="20"/>
                  <a:pt x="316" y="26"/>
                </a:cubicBezTo>
                <a:cubicBezTo>
                  <a:pt x="322" y="33"/>
                  <a:pt x="326" y="42"/>
                  <a:pt x="326" y="51"/>
                </a:cubicBezTo>
                <a:cubicBezTo>
                  <a:pt x="326" y="61"/>
                  <a:pt x="322" y="69"/>
                  <a:pt x="316" y="76"/>
                </a:cubicBezTo>
                <a:cubicBezTo>
                  <a:pt x="309" y="83"/>
                  <a:pt x="300" y="86"/>
                  <a:pt x="291" y="86"/>
                </a:cubicBezTo>
                <a:cubicBezTo>
                  <a:pt x="281" y="86"/>
                  <a:pt x="273" y="83"/>
                  <a:pt x="266" y="76"/>
                </a:cubicBezTo>
                <a:cubicBezTo>
                  <a:pt x="252" y="62"/>
                  <a:pt x="252" y="40"/>
                  <a:pt x="266" y="26"/>
                </a:cubicBezTo>
                <a:moveTo>
                  <a:pt x="57" y="86"/>
                </a:moveTo>
                <a:cubicBezTo>
                  <a:pt x="48" y="86"/>
                  <a:pt x="39" y="83"/>
                  <a:pt x="32" y="76"/>
                </a:cubicBezTo>
                <a:cubicBezTo>
                  <a:pt x="25" y="69"/>
                  <a:pt x="22" y="61"/>
                  <a:pt x="22" y="51"/>
                </a:cubicBezTo>
                <a:cubicBezTo>
                  <a:pt x="22" y="42"/>
                  <a:pt x="25" y="33"/>
                  <a:pt x="32" y="26"/>
                </a:cubicBezTo>
                <a:cubicBezTo>
                  <a:pt x="39" y="20"/>
                  <a:pt x="48" y="16"/>
                  <a:pt x="57" y="16"/>
                </a:cubicBezTo>
                <a:cubicBezTo>
                  <a:pt x="66" y="16"/>
                  <a:pt x="75" y="20"/>
                  <a:pt x="82" y="26"/>
                </a:cubicBezTo>
                <a:cubicBezTo>
                  <a:pt x="96" y="40"/>
                  <a:pt x="96" y="62"/>
                  <a:pt x="82" y="76"/>
                </a:cubicBezTo>
                <a:cubicBezTo>
                  <a:pt x="75" y="83"/>
                  <a:pt x="66" y="86"/>
                  <a:pt x="57" y="86"/>
                </a:cubicBezTo>
                <a:moveTo>
                  <a:pt x="82" y="310"/>
                </a:moveTo>
                <a:cubicBezTo>
                  <a:pt x="75" y="316"/>
                  <a:pt x="66" y="320"/>
                  <a:pt x="57" y="320"/>
                </a:cubicBezTo>
                <a:cubicBezTo>
                  <a:pt x="48" y="320"/>
                  <a:pt x="39" y="316"/>
                  <a:pt x="32" y="310"/>
                </a:cubicBezTo>
                <a:cubicBezTo>
                  <a:pt x="25" y="303"/>
                  <a:pt x="22" y="294"/>
                  <a:pt x="22" y="285"/>
                </a:cubicBezTo>
                <a:cubicBezTo>
                  <a:pt x="22" y="276"/>
                  <a:pt x="25" y="267"/>
                  <a:pt x="32" y="260"/>
                </a:cubicBezTo>
                <a:cubicBezTo>
                  <a:pt x="39" y="253"/>
                  <a:pt x="48" y="250"/>
                  <a:pt x="57" y="250"/>
                </a:cubicBezTo>
                <a:cubicBezTo>
                  <a:pt x="66" y="250"/>
                  <a:pt x="75" y="253"/>
                  <a:pt x="82" y="260"/>
                </a:cubicBezTo>
                <a:cubicBezTo>
                  <a:pt x="96" y="274"/>
                  <a:pt x="96" y="296"/>
                  <a:pt x="82" y="310"/>
                </a:cubicBezTo>
                <a:moveTo>
                  <a:pt x="174" y="235"/>
                </a:moveTo>
                <a:cubicBezTo>
                  <a:pt x="156" y="235"/>
                  <a:pt x="139" y="228"/>
                  <a:pt x="126" y="215"/>
                </a:cubicBezTo>
                <a:cubicBezTo>
                  <a:pt x="100" y="189"/>
                  <a:pt x="100" y="147"/>
                  <a:pt x="126" y="121"/>
                </a:cubicBezTo>
                <a:cubicBezTo>
                  <a:pt x="139" y="108"/>
                  <a:pt x="156" y="101"/>
                  <a:pt x="174" y="101"/>
                </a:cubicBezTo>
                <a:cubicBezTo>
                  <a:pt x="192" y="101"/>
                  <a:pt x="209" y="108"/>
                  <a:pt x="221" y="121"/>
                </a:cubicBezTo>
                <a:cubicBezTo>
                  <a:pt x="247" y="147"/>
                  <a:pt x="247" y="189"/>
                  <a:pt x="221" y="215"/>
                </a:cubicBezTo>
                <a:cubicBezTo>
                  <a:pt x="209" y="228"/>
                  <a:pt x="192" y="235"/>
                  <a:pt x="174" y="235"/>
                </a:cubicBezTo>
                <a:moveTo>
                  <a:pt x="316" y="310"/>
                </a:moveTo>
                <a:cubicBezTo>
                  <a:pt x="309" y="316"/>
                  <a:pt x="300" y="320"/>
                  <a:pt x="291" y="320"/>
                </a:cubicBezTo>
                <a:cubicBezTo>
                  <a:pt x="281" y="320"/>
                  <a:pt x="273" y="316"/>
                  <a:pt x="266" y="310"/>
                </a:cubicBezTo>
                <a:cubicBezTo>
                  <a:pt x="252" y="296"/>
                  <a:pt x="252" y="274"/>
                  <a:pt x="266" y="260"/>
                </a:cubicBezTo>
                <a:cubicBezTo>
                  <a:pt x="273" y="253"/>
                  <a:pt x="281" y="250"/>
                  <a:pt x="291" y="250"/>
                </a:cubicBezTo>
                <a:cubicBezTo>
                  <a:pt x="300" y="250"/>
                  <a:pt x="309" y="253"/>
                  <a:pt x="316" y="260"/>
                </a:cubicBezTo>
                <a:cubicBezTo>
                  <a:pt x="322" y="267"/>
                  <a:pt x="326" y="276"/>
                  <a:pt x="326" y="285"/>
                </a:cubicBezTo>
                <a:cubicBezTo>
                  <a:pt x="326" y="294"/>
                  <a:pt x="322" y="303"/>
                  <a:pt x="316" y="310"/>
                </a:cubicBezTo>
              </a:path>
            </a:pathLst>
          </a:custGeom>
          <a:solidFill>
            <a:srgbClr val="454545"/>
          </a:solidFill>
          <a:ln>
            <a:noFill/>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43" name="Freeform 111"/>
          <p:cNvSpPr>
            <a:spLocks noEditPoints="1"/>
          </p:cNvSpPr>
          <p:nvPr/>
        </p:nvSpPr>
        <p:spPr bwMode="auto">
          <a:xfrm>
            <a:off x="6567615" y="4882322"/>
            <a:ext cx="64241" cy="92376"/>
          </a:xfrm>
          <a:custGeom>
            <a:avLst/>
            <a:gdLst/>
            <a:ahLst/>
            <a:cxnLst>
              <a:cxn ang="0">
                <a:pos x="559" y="4212"/>
              </a:cxn>
              <a:cxn ang="0">
                <a:pos x="653" y="6084"/>
              </a:cxn>
              <a:cxn ang="0">
                <a:pos x="1213" y="4681"/>
              </a:cxn>
              <a:cxn ang="0">
                <a:pos x="2612" y="4118"/>
              </a:cxn>
              <a:cxn ang="0">
                <a:pos x="3919" y="4681"/>
              </a:cxn>
              <a:cxn ang="0">
                <a:pos x="4479" y="6084"/>
              </a:cxn>
              <a:cxn ang="0">
                <a:pos x="11477" y="6084"/>
              </a:cxn>
              <a:cxn ang="0">
                <a:pos x="12317" y="4587"/>
              </a:cxn>
              <a:cxn ang="0">
                <a:pos x="13716" y="4212"/>
              </a:cxn>
              <a:cxn ang="0">
                <a:pos x="15115" y="5523"/>
              </a:cxn>
              <a:cxn ang="0">
                <a:pos x="15489" y="6365"/>
              </a:cxn>
              <a:cxn ang="0">
                <a:pos x="15769" y="3557"/>
              </a:cxn>
              <a:cxn ang="0">
                <a:pos x="12597" y="0"/>
              </a:cxn>
              <a:cxn ang="0">
                <a:pos x="2799" y="1217"/>
              </a:cxn>
              <a:cxn ang="0">
                <a:pos x="6904" y="561"/>
              </a:cxn>
              <a:cxn ang="0">
                <a:pos x="4106" y="2434"/>
              </a:cxn>
              <a:cxn ang="0">
                <a:pos x="4292" y="655"/>
              </a:cxn>
              <a:cxn ang="0">
                <a:pos x="15302" y="3651"/>
              </a:cxn>
              <a:cxn ang="0">
                <a:pos x="15582" y="3651"/>
              </a:cxn>
              <a:cxn ang="0">
                <a:pos x="3079" y="3464"/>
              </a:cxn>
              <a:cxn ang="0">
                <a:pos x="4479" y="4306"/>
              </a:cxn>
              <a:cxn ang="0">
                <a:pos x="4106" y="4212"/>
              </a:cxn>
              <a:cxn ang="0">
                <a:pos x="2612" y="3744"/>
              </a:cxn>
              <a:cxn ang="0">
                <a:pos x="12784" y="3744"/>
              </a:cxn>
              <a:cxn ang="0">
                <a:pos x="11477" y="4399"/>
              </a:cxn>
              <a:cxn ang="0">
                <a:pos x="11570" y="4025"/>
              </a:cxn>
              <a:cxn ang="0">
                <a:pos x="13249" y="3557"/>
              </a:cxn>
              <a:cxn ang="0">
                <a:pos x="1400" y="3370"/>
              </a:cxn>
              <a:cxn ang="0">
                <a:pos x="840" y="3651"/>
              </a:cxn>
              <a:cxn ang="0">
                <a:pos x="15115" y="2901"/>
              </a:cxn>
              <a:cxn ang="0">
                <a:pos x="11477" y="6552"/>
              </a:cxn>
              <a:cxn ang="0">
                <a:pos x="13343" y="4587"/>
              </a:cxn>
              <a:cxn ang="0">
                <a:pos x="14463" y="4961"/>
              </a:cxn>
              <a:cxn ang="0">
                <a:pos x="14836" y="6084"/>
              </a:cxn>
              <a:cxn ang="0">
                <a:pos x="14463" y="7114"/>
              </a:cxn>
              <a:cxn ang="0">
                <a:pos x="13343" y="7582"/>
              </a:cxn>
              <a:cxn ang="0">
                <a:pos x="12317" y="7114"/>
              </a:cxn>
              <a:cxn ang="0">
                <a:pos x="11849" y="6084"/>
              </a:cxn>
              <a:cxn ang="0">
                <a:pos x="12317" y="4961"/>
              </a:cxn>
              <a:cxn ang="0">
                <a:pos x="13343" y="4587"/>
              </a:cxn>
              <a:cxn ang="0">
                <a:pos x="14089" y="5710"/>
              </a:cxn>
              <a:cxn ang="0">
                <a:pos x="13716" y="6833"/>
              </a:cxn>
              <a:cxn ang="0">
                <a:pos x="12597" y="6365"/>
              </a:cxn>
              <a:cxn ang="0">
                <a:pos x="13063" y="5335"/>
              </a:cxn>
              <a:cxn ang="0">
                <a:pos x="3173" y="4681"/>
              </a:cxn>
              <a:cxn ang="0">
                <a:pos x="4012" y="5523"/>
              </a:cxn>
              <a:cxn ang="0">
                <a:pos x="4012" y="6646"/>
              </a:cxn>
              <a:cxn ang="0">
                <a:pos x="3173" y="7488"/>
              </a:cxn>
              <a:cxn ang="0">
                <a:pos x="1959" y="7488"/>
              </a:cxn>
              <a:cxn ang="0">
                <a:pos x="1213" y="6646"/>
              </a:cxn>
              <a:cxn ang="0">
                <a:pos x="1213" y="5523"/>
              </a:cxn>
              <a:cxn ang="0">
                <a:pos x="1959" y="4681"/>
              </a:cxn>
              <a:cxn ang="0">
                <a:pos x="2892" y="5335"/>
              </a:cxn>
              <a:cxn ang="0">
                <a:pos x="3359" y="6365"/>
              </a:cxn>
              <a:cxn ang="0">
                <a:pos x="2240" y="6833"/>
              </a:cxn>
              <a:cxn ang="0">
                <a:pos x="1773" y="5710"/>
              </a:cxn>
              <a:cxn ang="0">
                <a:pos x="6904" y="2808"/>
              </a:cxn>
              <a:cxn ang="0">
                <a:pos x="5971" y="3089"/>
              </a:cxn>
            </a:cxnLst>
            <a:rect l="0" t="0" r="r" b="b"/>
            <a:pathLst>
              <a:path w="16422" h="7582">
                <a:moveTo>
                  <a:pt x="1120" y="2714"/>
                </a:moveTo>
                <a:lnTo>
                  <a:pt x="840" y="3183"/>
                </a:lnTo>
                <a:lnTo>
                  <a:pt x="746" y="3651"/>
                </a:lnTo>
                <a:lnTo>
                  <a:pt x="559" y="4212"/>
                </a:lnTo>
                <a:lnTo>
                  <a:pt x="466" y="4868"/>
                </a:lnTo>
                <a:lnTo>
                  <a:pt x="0" y="4961"/>
                </a:lnTo>
                <a:lnTo>
                  <a:pt x="187" y="5898"/>
                </a:lnTo>
                <a:lnTo>
                  <a:pt x="653" y="6084"/>
                </a:lnTo>
                <a:lnTo>
                  <a:pt x="746" y="5710"/>
                </a:lnTo>
                <a:lnTo>
                  <a:pt x="840" y="5335"/>
                </a:lnTo>
                <a:lnTo>
                  <a:pt x="1026" y="4961"/>
                </a:lnTo>
                <a:lnTo>
                  <a:pt x="1213" y="4681"/>
                </a:lnTo>
                <a:lnTo>
                  <a:pt x="1492" y="4493"/>
                </a:lnTo>
                <a:lnTo>
                  <a:pt x="1866" y="4306"/>
                </a:lnTo>
                <a:lnTo>
                  <a:pt x="2146" y="4212"/>
                </a:lnTo>
                <a:lnTo>
                  <a:pt x="2612" y="4118"/>
                </a:lnTo>
                <a:lnTo>
                  <a:pt x="2986" y="4212"/>
                </a:lnTo>
                <a:lnTo>
                  <a:pt x="3359" y="4306"/>
                </a:lnTo>
                <a:lnTo>
                  <a:pt x="3638" y="4493"/>
                </a:lnTo>
                <a:lnTo>
                  <a:pt x="3919" y="4681"/>
                </a:lnTo>
                <a:lnTo>
                  <a:pt x="4199" y="4961"/>
                </a:lnTo>
                <a:lnTo>
                  <a:pt x="4292" y="5335"/>
                </a:lnTo>
                <a:lnTo>
                  <a:pt x="4479" y="5710"/>
                </a:lnTo>
                <a:lnTo>
                  <a:pt x="4479" y="6084"/>
                </a:lnTo>
                <a:lnTo>
                  <a:pt x="4479" y="6365"/>
                </a:lnTo>
                <a:lnTo>
                  <a:pt x="10451" y="6365"/>
                </a:lnTo>
                <a:lnTo>
                  <a:pt x="11477" y="6365"/>
                </a:lnTo>
                <a:lnTo>
                  <a:pt x="11477" y="6084"/>
                </a:lnTo>
                <a:lnTo>
                  <a:pt x="11477" y="5804"/>
                </a:lnTo>
                <a:lnTo>
                  <a:pt x="11570" y="5523"/>
                </a:lnTo>
                <a:lnTo>
                  <a:pt x="12036" y="4868"/>
                </a:lnTo>
                <a:lnTo>
                  <a:pt x="12317" y="4587"/>
                </a:lnTo>
                <a:lnTo>
                  <a:pt x="12597" y="4399"/>
                </a:lnTo>
                <a:lnTo>
                  <a:pt x="12969" y="4212"/>
                </a:lnTo>
                <a:lnTo>
                  <a:pt x="13343" y="4118"/>
                </a:lnTo>
                <a:lnTo>
                  <a:pt x="13716" y="4212"/>
                </a:lnTo>
                <a:lnTo>
                  <a:pt x="14089" y="4399"/>
                </a:lnTo>
                <a:lnTo>
                  <a:pt x="14463" y="4587"/>
                </a:lnTo>
                <a:lnTo>
                  <a:pt x="14743" y="4868"/>
                </a:lnTo>
                <a:lnTo>
                  <a:pt x="15115" y="5523"/>
                </a:lnTo>
                <a:lnTo>
                  <a:pt x="15209" y="5804"/>
                </a:lnTo>
                <a:lnTo>
                  <a:pt x="15302" y="6084"/>
                </a:lnTo>
                <a:lnTo>
                  <a:pt x="15209" y="6365"/>
                </a:lnTo>
                <a:lnTo>
                  <a:pt x="15489" y="6365"/>
                </a:lnTo>
                <a:lnTo>
                  <a:pt x="16329" y="6084"/>
                </a:lnTo>
                <a:lnTo>
                  <a:pt x="16422" y="5242"/>
                </a:lnTo>
                <a:lnTo>
                  <a:pt x="15769" y="4868"/>
                </a:lnTo>
                <a:lnTo>
                  <a:pt x="15769" y="3557"/>
                </a:lnTo>
                <a:lnTo>
                  <a:pt x="15582" y="2340"/>
                </a:lnTo>
                <a:lnTo>
                  <a:pt x="15302" y="1217"/>
                </a:lnTo>
                <a:lnTo>
                  <a:pt x="15022" y="0"/>
                </a:lnTo>
                <a:lnTo>
                  <a:pt x="12597" y="0"/>
                </a:lnTo>
                <a:lnTo>
                  <a:pt x="9237" y="0"/>
                </a:lnTo>
                <a:lnTo>
                  <a:pt x="5971" y="0"/>
                </a:lnTo>
                <a:lnTo>
                  <a:pt x="3638" y="187"/>
                </a:lnTo>
                <a:lnTo>
                  <a:pt x="2799" y="1217"/>
                </a:lnTo>
                <a:lnTo>
                  <a:pt x="2053" y="2434"/>
                </a:lnTo>
                <a:lnTo>
                  <a:pt x="1120" y="2714"/>
                </a:lnTo>
                <a:close/>
                <a:moveTo>
                  <a:pt x="4665" y="655"/>
                </a:moveTo>
                <a:lnTo>
                  <a:pt x="6904" y="561"/>
                </a:lnTo>
                <a:lnTo>
                  <a:pt x="6904" y="2340"/>
                </a:lnTo>
                <a:lnTo>
                  <a:pt x="4479" y="2434"/>
                </a:lnTo>
                <a:lnTo>
                  <a:pt x="4665" y="655"/>
                </a:lnTo>
                <a:close/>
                <a:moveTo>
                  <a:pt x="4106" y="2434"/>
                </a:moveTo>
                <a:lnTo>
                  <a:pt x="3079" y="2434"/>
                </a:lnTo>
                <a:lnTo>
                  <a:pt x="3545" y="1498"/>
                </a:lnTo>
                <a:lnTo>
                  <a:pt x="4106" y="655"/>
                </a:lnTo>
                <a:lnTo>
                  <a:pt x="4292" y="655"/>
                </a:lnTo>
                <a:lnTo>
                  <a:pt x="4106" y="2434"/>
                </a:lnTo>
                <a:close/>
                <a:moveTo>
                  <a:pt x="15582" y="4212"/>
                </a:moveTo>
                <a:lnTo>
                  <a:pt x="15489" y="3931"/>
                </a:lnTo>
                <a:lnTo>
                  <a:pt x="15302" y="3651"/>
                </a:lnTo>
                <a:lnTo>
                  <a:pt x="15115" y="3370"/>
                </a:lnTo>
                <a:lnTo>
                  <a:pt x="14743" y="3183"/>
                </a:lnTo>
                <a:lnTo>
                  <a:pt x="15489" y="3089"/>
                </a:lnTo>
                <a:lnTo>
                  <a:pt x="15582" y="3651"/>
                </a:lnTo>
                <a:lnTo>
                  <a:pt x="15582" y="4212"/>
                </a:lnTo>
                <a:close/>
                <a:moveTo>
                  <a:pt x="2053" y="3744"/>
                </a:moveTo>
                <a:lnTo>
                  <a:pt x="2612" y="3557"/>
                </a:lnTo>
                <a:lnTo>
                  <a:pt x="3079" y="3464"/>
                </a:lnTo>
                <a:lnTo>
                  <a:pt x="3545" y="3557"/>
                </a:lnTo>
                <a:lnTo>
                  <a:pt x="3919" y="3744"/>
                </a:lnTo>
                <a:lnTo>
                  <a:pt x="4292" y="4025"/>
                </a:lnTo>
                <a:lnTo>
                  <a:pt x="4479" y="4306"/>
                </a:lnTo>
                <a:lnTo>
                  <a:pt x="4665" y="4681"/>
                </a:lnTo>
                <a:lnTo>
                  <a:pt x="4758" y="5148"/>
                </a:lnTo>
                <a:lnTo>
                  <a:pt x="4386" y="4399"/>
                </a:lnTo>
                <a:lnTo>
                  <a:pt x="4106" y="4212"/>
                </a:lnTo>
                <a:lnTo>
                  <a:pt x="3825" y="3931"/>
                </a:lnTo>
                <a:lnTo>
                  <a:pt x="3453" y="3837"/>
                </a:lnTo>
                <a:lnTo>
                  <a:pt x="2986" y="3744"/>
                </a:lnTo>
                <a:lnTo>
                  <a:pt x="2612" y="3744"/>
                </a:lnTo>
                <a:lnTo>
                  <a:pt x="2053" y="3744"/>
                </a:lnTo>
                <a:close/>
                <a:moveTo>
                  <a:pt x="13809" y="3744"/>
                </a:moveTo>
                <a:lnTo>
                  <a:pt x="13249" y="3744"/>
                </a:lnTo>
                <a:lnTo>
                  <a:pt x="12784" y="3744"/>
                </a:lnTo>
                <a:lnTo>
                  <a:pt x="12410" y="3837"/>
                </a:lnTo>
                <a:lnTo>
                  <a:pt x="12036" y="3931"/>
                </a:lnTo>
                <a:lnTo>
                  <a:pt x="11756" y="4212"/>
                </a:lnTo>
                <a:lnTo>
                  <a:pt x="11477" y="4399"/>
                </a:lnTo>
                <a:lnTo>
                  <a:pt x="11103" y="5148"/>
                </a:lnTo>
                <a:lnTo>
                  <a:pt x="11197" y="4681"/>
                </a:lnTo>
                <a:lnTo>
                  <a:pt x="11384" y="4306"/>
                </a:lnTo>
                <a:lnTo>
                  <a:pt x="11570" y="4025"/>
                </a:lnTo>
                <a:lnTo>
                  <a:pt x="11943" y="3744"/>
                </a:lnTo>
                <a:lnTo>
                  <a:pt x="12317" y="3557"/>
                </a:lnTo>
                <a:lnTo>
                  <a:pt x="12784" y="3464"/>
                </a:lnTo>
                <a:lnTo>
                  <a:pt x="13249" y="3557"/>
                </a:lnTo>
                <a:lnTo>
                  <a:pt x="13809" y="3744"/>
                </a:lnTo>
                <a:close/>
                <a:moveTo>
                  <a:pt x="1120" y="2995"/>
                </a:moveTo>
                <a:lnTo>
                  <a:pt x="1492" y="2995"/>
                </a:lnTo>
                <a:lnTo>
                  <a:pt x="1400" y="3370"/>
                </a:lnTo>
                <a:lnTo>
                  <a:pt x="1307" y="3651"/>
                </a:lnTo>
                <a:lnTo>
                  <a:pt x="1026" y="4306"/>
                </a:lnTo>
                <a:lnTo>
                  <a:pt x="746" y="4306"/>
                </a:lnTo>
                <a:lnTo>
                  <a:pt x="840" y="3651"/>
                </a:lnTo>
                <a:lnTo>
                  <a:pt x="1120" y="2995"/>
                </a:lnTo>
                <a:close/>
                <a:moveTo>
                  <a:pt x="7465" y="2714"/>
                </a:moveTo>
                <a:lnTo>
                  <a:pt x="15115" y="2714"/>
                </a:lnTo>
                <a:lnTo>
                  <a:pt x="15115" y="2901"/>
                </a:lnTo>
                <a:lnTo>
                  <a:pt x="7465" y="2901"/>
                </a:lnTo>
                <a:lnTo>
                  <a:pt x="7465" y="2714"/>
                </a:lnTo>
                <a:close/>
                <a:moveTo>
                  <a:pt x="4386" y="6552"/>
                </a:moveTo>
                <a:lnTo>
                  <a:pt x="11477" y="6552"/>
                </a:lnTo>
                <a:lnTo>
                  <a:pt x="11477" y="7020"/>
                </a:lnTo>
                <a:lnTo>
                  <a:pt x="4386" y="7020"/>
                </a:lnTo>
                <a:lnTo>
                  <a:pt x="4386" y="6552"/>
                </a:lnTo>
                <a:close/>
                <a:moveTo>
                  <a:pt x="13343" y="4587"/>
                </a:moveTo>
                <a:lnTo>
                  <a:pt x="13623" y="4587"/>
                </a:lnTo>
                <a:lnTo>
                  <a:pt x="13902" y="4681"/>
                </a:lnTo>
                <a:lnTo>
                  <a:pt x="14182" y="4774"/>
                </a:lnTo>
                <a:lnTo>
                  <a:pt x="14463" y="4961"/>
                </a:lnTo>
                <a:lnTo>
                  <a:pt x="14649" y="5242"/>
                </a:lnTo>
                <a:lnTo>
                  <a:pt x="14743" y="5523"/>
                </a:lnTo>
                <a:lnTo>
                  <a:pt x="14836" y="5804"/>
                </a:lnTo>
                <a:lnTo>
                  <a:pt x="14836" y="6084"/>
                </a:lnTo>
                <a:lnTo>
                  <a:pt x="14836" y="6365"/>
                </a:lnTo>
                <a:lnTo>
                  <a:pt x="14743" y="6646"/>
                </a:lnTo>
                <a:lnTo>
                  <a:pt x="14649" y="6927"/>
                </a:lnTo>
                <a:lnTo>
                  <a:pt x="14463" y="7114"/>
                </a:lnTo>
                <a:lnTo>
                  <a:pt x="14182" y="7301"/>
                </a:lnTo>
                <a:lnTo>
                  <a:pt x="13902" y="7488"/>
                </a:lnTo>
                <a:lnTo>
                  <a:pt x="13623" y="7582"/>
                </a:lnTo>
                <a:lnTo>
                  <a:pt x="13343" y="7582"/>
                </a:lnTo>
                <a:lnTo>
                  <a:pt x="13063" y="7582"/>
                </a:lnTo>
                <a:lnTo>
                  <a:pt x="12784" y="7488"/>
                </a:lnTo>
                <a:lnTo>
                  <a:pt x="12503" y="7301"/>
                </a:lnTo>
                <a:lnTo>
                  <a:pt x="12317" y="7114"/>
                </a:lnTo>
                <a:lnTo>
                  <a:pt x="12130" y="6927"/>
                </a:lnTo>
                <a:lnTo>
                  <a:pt x="11943" y="6646"/>
                </a:lnTo>
                <a:lnTo>
                  <a:pt x="11849" y="6365"/>
                </a:lnTo>
                <a:lnTo>
                  <a:pt x="11849" y="6084"/>
                </a:lnTo>
                <a:lnTo>
                  <a:pt x="11849" y="5804"/>
                </a:lnTo>
                <a:lnTo>
                  <a:pt x="11943" y="5523"/>
                </a:lnTo>
                <a:lnTo>
                  <a:pt x="12130" y="5242"/>
                </a:lnTo>
                <a:lnTo>
                  <a:pt x="12317" y="4961"/>
                </a:lnTo>
                <a:lnTo>
                  <a:pt x="12503" y="4774"/>
                </a:lnTo>
                <a:lnTo>
                  <a:pt x="12784" y="4681"/>
                </a:lnTo>
                <a:lnTo>
                  <a:pt x="13063" y="4587"/>
                </a:lnTo>
                <a:lnTo>
                  <a:pt x="13343" y="4587"/>
                </a:lnTo>
                <a:close/>
                <a:moveTo>
                  <a:pt x="13343" y="5242"/>
                </a:moveTo>
                <a:lnTo>
                  <a:pt x="13716" y="5335"/>
                </a:lnTo>
                <a:lnTo>
                  <a:pt x="13902" y="5523"/>
                </a:lnTo>
                <a:lnTo>
                  <a:pt x="14089" y="5710"/>
                </a:lnTo>
                <a:lnTo>
                  <a:pt x="14182" y="6084"/>
                </a:lnTo>
                <a:lnTo>
                  <a:pt x="14089" y="6365"/>
                </a:lnTo>
                <a:lnTo>
                  <a:pt x="13902" y="6646"/>
                </a:lnTo>
                <a:lnTo>
                  <a:pt x="13716" y="6833"/>
                </a:lnTo>
                <a:lnTo>
                  <a:pt x="13343" y="6927"/>
                </a:lnTo>
                <a:lnTo>
                  <a:pt x="13063" y="6833"/>
                </a:lnTo>
                <a:lnTo>
                  <a:pt x="12784" y="6646"/>
                </a:lnTo>
                <a:lnTo>
                  <a:pt x="12597" y="6365"/>
                </a:lnTo>
                <a:lnTo>
                  <a:pt x="12503" y="6084"/>
                </a:lnTo>
                <a:lnTo>
                  <a:pt x="12597" y="5710"/>
                </a:lnTo>
                <a:lnTo>
                  <a:pt x="12784" y="5523"/>
                </a:lnTo>
                <a:lnTo>
                  <a:pt x="13063" y="5335"/>
                </a:lnTo>
                <a:lnTo>
                  <a:pt x="13343" y="5242"/>
                </a:lnTo>
                <a:close/>
                <a:moveTo>
                  <a:pt x="2612" y="4587"/>
                </a:moveTo>
                <a:lnTo>
                  <a:pt x="2892" y="4587"/>
                </a:lnTo>
                <a:lnTo>
                  <a:pt x="3173" y="4681"/>
                </a:lnTo>
                <a:lnTo>
                  <a:pt x="3453" y="4774"/>
                </a:lnTo>
                <a:lnTo>
                  <a:pt x="3638" y="4961"/>
                </a:lnTo>
                <a:lnTo>
                  <a:pt x="3825" y="5242"/>
                </a:lnTo>
                <a:lnTo>
                  <a:pt x="4012" y="5523"/>
                </a:lnTo>
                <a:lnTo>
                  <a:pt x="4106" y="5804"/>
                </a:lnTo>
                <a:lnTo>
                  <a:pt x="4106" y="6084"/>
                </a:lnTo>
                <a:lnTo>
                  <a:pt x="4106" y="6365"/>
                </a:lnTo>
                <a:lnTo>
                  <a:pt x="4012" y="6646"/>
                </a:lnTo>
                <a:lnTo>
                  <a:pt x="3825" y="6927"/>
                </a:lnTo>
                <a:lnTo>
                  <a:pt x="3638" y="7114"/>
                </a:lnTo>
                <a:lnTo>
                  <a:pt x="3453" y="7301"/>
                </a:lnTo>
                <a:lnTo>
                  <a:pt x="3173" y="7488"/>
                </a:lnTo>
                <a:lnTo>
                  <a:pt x="2892" y="7582"/>
                </a:lnTo>
                <a:lnTo>
                  <a:pt x="2612" y="7582"/>
                </a:lnTo>
                <a:lnTo>
                  <a:pt x="2240" y="7582"/>
                </a:lnTo>
                <a:lnTo>
                  <a:pt x="1959" y="7488"/>
                </a:lnTo>
                <a:lnTo>
                  <a:pt x="1679" y="7301"/>
                </a:lnTo>
                <a:lnTo>
                  <a:pt x="1492" y="7114"/>
                </a:lnTo>
                <a:lnTo>
                  <a:pt x="1307" y="6927"/>
                </a:lnTo>
                <a:lnTo>
                  <a:pt x="1213" y="6646"/>
                </a:lnTo>
                <a:lnTo>
                  <a:pt x="1120" y="6365"/>
                </a:lnTo>
                <a:lnTo>
                  <a:pt x="1026" y="6084"/>
                </a:lnTo>
                <a:lnTo>
                  <a:pt x="1120" y="5804"/>
                </a:lnTo>
                <a:lnTo>
                  <a:pt x="1213" y="5523"/>
                </a:lnTo>
                <a:lnTo>
                  <a:pt x="1307" y="5242"/>
                </a:lnTo>
                <a:lnTo>
                  <a:pt x="1492" y="4961"/>
                </a:lnTo>
                <a:lnTo>
                  <a:pt x="1679" y="4774"/>
                </a:lnTo>
                <a:lnTo>
                  <a:pt x="1959" y="4681"/>
                </a:lnTo>
                <a:lnTo>
                  <a:pt x="2240" y="4587"/>
                </a:lnTo>
                <a:lnTo>
                  <a:pt x="2612" y="4587"/>
                </a:lnTo>
                <a:close/>
                <a:moveTo>
                  <a:pt x="2612" y="5242"/>
                </a:moveTo>
                <a:lnTo>
                  <a:pt x="2892" y="5335"/>
                </a:lnTo>
                <a:lnTo>
                  <a:pt x="3173" y="5523"/>
                </a:lnTo>
                <a:lnTo>
                  <a:pt x="3359" y="5710"/>
                </a:lnTo>
                <a:lnTo>
                  <a:pt x="3453" y="6084"/>
                </a:lnTo>
                <a:lnTo>
                  <a:pt x="3359" y="6365"/>
                </a:lnTo>
                <a:lnTo>
                  <a:pt x="3173" y="6646"/>
                </a:lnTo>
                <a:lnTo>
                  <a:pt x="2892" y="6833"/>
                </a:lnTo>
                <a:lnTo>
                  <a:pt x="2612" y="6927"/>
                </a:lnTo>
                <a:lnTo>
                  <a:pt x="2240" y="6833"/>
                </a:lnTo>
                <a:lnTo>
                  <a:pt x="1959" y="6646"/>
                </a:lnTo>
                <a:lnTo>
                  <a:pt x="1773" y="6365"/>
                </a:lnTo>
                <a:lnTo>
                  <a:pt x="1773" y="6084"/>
                </a:lnTo>
                <a:lnTo>
                  <a:pt x="1773" y="5710"/>
                </a:lnTo>
                <a:lnTo>
                  <a:pt x="1959" y="5523"/>
                </a:lnTo>
                <a:lnTo>
                  <a:pt x="2240" y="5335"/>
                </a:lnTo>
                <a:lnTo>
                  <a:pt x="2612" y="5242"/>
                </a:lnTo>
                <a:close/>
                <a:moveTo>
                  <a:pt x="6904" y="2808"/>
                </a:moveTo>
                <a:lnTo>
                  <a:pt x="6998" y="3183"/>
                </a:lnTo>
                <a:lnTo>
                  <a:pt x="6532" y="3183"/>
                </a:lnTo>
                <a:lnTo>
                  <a:pt x="6252" y="3089"/>
                </a:lnTo>
                <a:lnTo>
                  <a:pt x="5971" y="3089"/>
                </a:lnTo>
                <a:lnTo>
                  <a:pt x="5878" y="2901"/>
                </a:lnTo>
                <a:lnTo>
                  <a:pt x="5971" y="2808"/>
                </a:lnTo>
                <a:lnTo>
                  <a:pt x="6904" y="2808"/>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44" name="Freeform 9"/>
          <p:cNvSpPr>
            <a:spLocks noEditPoints="1"/>
          </p:cNvSpPr>
          <p:nvPr/>
        </p:nvSpPr>
        <p:spPr bwMode="auto">
          <a:xfrm>
            <a:off x="8964644" y="1522525"/>
            <a:ext cx="67842" cy="68276"/>
          </a:xfrm>
          <a:custGeom>
            <a:avLst/>
            <a:gdLst>
              <a:gd name="T0" fmla="*/ 437 w 1088"/>
              <a:gd name="T1" fmla="*/ 368 h 791"/>
              <a:gd name="T2" fmla="*/ 296 w 1088"/>
              <a:gd name="T3" fmla="*/ 474 h 791"/>
              <a:gd name="T4" fmla="*/ 395 w 1088"/>
              <a:gd name="T5" fmla="*/ 390 h 791"/>
              <a:gd name="T6" fmla="*/ 361 w 1088"/>
              <a:gd name="T7" fmla="*/ 380 h 791"/>
              <a:gd name="T8" fmla="*/ 316 w 1088"/>
              <a:gd name="T9" fmla="*/ 244 h 791"/>
              <a:gd name="T10" fmla="*/ 333 w 1088"/>
              <a:gd name="T11" fmla="*/ 388 h 791"/>
              <a:gd name="T12" fmla="*/ 306 w 1088"/>
              <a:gd name="T13" fmla="*/ 529 h 791"/>
              <a:gd name="T14" fmla="*/ 460 w 1088"/>
              <a:gd name="T15" fmla="*/ 378 h 791"/>
              <a:gd name="T16" fmla="*/ 675 w 1088"/>
              <a:gd name="T17" fmla="*/ 150 h 791"/>
              <a:gd name="T18" fmla="*/ 954 w 1088"/>
              <a:gd name="T19" fmla="*/ 183 h 791"/>
              <a:gd name="T20" fmla="*/ 784 w 1088"/>
              <a:gd name="T21" fmla="*/ 269 h 791"/>
              <a:gd name="T22" fmla="*/ 571 w 1088"/>
              <a:gd name="T23" fmla="*/ 341 h 791"/>
              <a:gd name="T24" fmla="*/ 759 w 1088"/>
              <a:gd name="T25" fmla="*/ 370 h 791"/>
              <a:gd name="T26" fmla="*/ 902 w 1088"/>
              <a:gd name="T27" fmla="*/ 351 h 791"/>
              <a:gd name="T28" fmla="*/ 779 w 1088"/>
              <a:gd name="T29" fmla="*/ 403 h 791"/>
              <a:gd name="T30" fmla="*/ 779 w 1088"/>
              <a:gd name="T31" fmla="*/ 427 h 791"/>
              <a:gd name="T32" fmla="*/ 927 w 1088"/>
              <a:gd name="T33" fmla="*/ 346 h 791"/>
              <a:gd name="T34" fmla="*/ 976 w 1088"/>
              <a:gd name="T35" fmla="*/ 175 h 791"/>
              <a:gd name="T36" fmla="*/ 665 w 1088"/>
              <a:gd name="T37" fmla="*/ 126 h 791"/>
              <a:gd name="T38" fmla="*/ 751 w 1088"/>
              <a:gd name="T39" fmla="*/ 346 h 791"/>
              <a:gd name="T40" fmla="*/ 598 w 1088"/>
              <a:gd name="T41" fmla="*/ 338 h 791"/>
              <a:gd name="T42" fmla="*/ 761 w 1088"/>
              <a:gd name="T43" fmla="*/ 294 h 791"/>
              <a:gd name="T44" fmla="*/ 843 w 1088"/>
              <a:gd name="T45" fmla="*/ 306 h 791"/>
              <a:gd name="T46" fmla="*/ 586 w 1088"/>
              <a:gd name="T47" fmla="*/ 553 h 791"/>
              <a:gd name="T48" fmla="*/ 413 w 1088"/>
              <a:gd name="T49" fmla="*/ 494 h 791"/>
              <a:gd name="T50" fmla="*/ 613 w 1088"/>
              <a:gd name="T51" fmla="*/ 610 h 791"/>
              <a:gd name="T52" fmla="*/ 776 w 1088"/>
              <a:gd name="T53" fmla="*/ 689 h 791"/>
              <a:gd name="T54" fmla="*/ 811 w 1088"/>
              <a:gd name="T55" fmla="*/ 487 h 791"/>
              <a:gd name="T56" fmla="*/ 487 w 1088"/>
              <a:gd name="T57" fmla="*/ 459 h 791"/>
              <a:gd name="T58" fmla="*/ 702 w 1088"/>
              <a:gd name="T59" fmla="*/ 455 h 791"/>
              <a:gd name="T60" fmla="*/ 823 w 1088"/>
              <a:gd name="T61" fmla="*/ 620 h 791"/>
              <a:gd name="T62" fmla="*/ 724 w 1088"/>
              <a:gd name="T63" fmla="*/ 660 h 791"/>
              <a:gd name="T64" fmla="*/ 823 w 1088"/>
              <a:gd name="T65" fmla="*/ 620 h 791"/>
              <a:gd name="T66" fmla="*/ 826 w 1088"/>
              <a:gd name="T67" fmla="*/ 563 h 791"/>
              <a:gd name="T68" fmla="*/ 665 w 1088"/>
              <a:gd name="T69" fmla="*/ 623 h 791"/>
              <a:gd name="T70" fmla="*/ 751 w 1088"/>
              <a:gd name="T71" fmla="*/ 472 h 791"/>
              <a:gd name="T72" fmla="*/ 643 w 1088"/>
              <a:gd name="T73" fmla="*/ 603 h 791"/>
              <a:gd name="T74" fmla="*/ 608 w 1088"/>
              <a:gd name="T75" fmla="*/ 571 h 791"/>
              <a:gd name="T76" fmla="*/ 1026 w 1088"/>
              <a:gd name="T77" fmla="*/ 306 h 791"/>
              <a:gd name="T78" fmla="*/ 986 w 1088"/>
              <a:gd name="T79" fmla="*/ 336 h 791"/>
              <a:gd name="T80" fmla="*/ 779 w 1088"/>
              <a:gd name="T81" fmla="*/ 741 h 791"/>
              <a:gd name="T82" fmla="*/ 49 w 1088"/>
              <a:gd name="T83" fmla="*/ 489 h 791"/>
              <a:gd name="T84" fmla="*/ 299 w 1088"/>
              <a:gd name="T85" fmla="*/ 220 h 791"/>
              <a:gd name="T86" fmla="*/ 652 w 1088"/>
              <a:gd name="T87" fmla="*/ 71 h 791"/>
              <a:gd name="T88" fmla="*/ 672 w 1088"/>
              <a:gd name="T89" fmla="*/ 27 h 791"/>
              <a:gd name="T90" fmla="*/ 259 w 1088"/>
              <a:gd name="T91" fmla="*/ 190 h 791"/>
              <a:gd name="T92" fmla="*/ 309 w 1088"/>
              <a:gd name="T93" fmla="*/ 791 h 791"/>
              <a:gd name="T94" fmla="*/ 1088 w 1088"/>
              <a:gd name="T95" fmla="*/ 489 h 791"/>
              <a:gd name="T96" fmla="*/ 299 w 1088"/>
              <a:gd name="T97" fmla="*/ 395 h 791"/>
              <a:gd name="T98" fmla="*/ 306 w 1088"/>
              <a:gd name="T99" fmla="*/ 373 h 791"/>
              <a:gd name="T100" fmla="*/ 254 w 1088"/>
              <a:gd name="T101" fmla="*/ 309 h 791"/>
              <a:gd name="T102" fmla="*/ 291 w 1088"/>
              <a:gd name="T103" fmla="*/ 39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791">
                <a:moveTo>
                  <a:pt x="445" y="351"/>
                </a:moveTo>
                <a:cubicBezTo>
                  <a:pt x="437" y="368"/>
                  <a:pt x="437" y="368"/>
                  <a:pt x="437" y="368"/>
                </a:cubicBezTo>
                <a:cubicBezTo>
                  <a:pt x="393" y="459"/>
                  <a:pt x="366" y="511"/>
                  <a:pt x="309" y="504"/>
                </a:cubicBezTo>
                <a:cubicBezTo>
                  <a:pt x="301" y="504"/>
                  <a:pt x="296" y="489"/>
                  <a:pt x="296" y="474"/>
                </a:cubicBezTo>
                <a:cubicBezTo>
                  <a:pt x="296" y="450"/>
                  <a:pt x="316" y="405"/>
                  <a:pt x="383" y="403"/>
                </a:cubicBezTo>
                <a:cubicBezTo>
                  <a:pt x="390" y="403"/>
                  <a:pt x="395" y="398"/>
                  <a:pt x="395" y="390"/>
                </a:cubicBezTo>
                <a:cubicBezTo>
                  <a:pt x="395" y="383"/>
                  <a:pt x="390" y="378"/>
                  <a:pt x="383" y="378"/>
                </a:cubicBezTo>
                <a:cubicBezTo>
                  <a:pt x="376" y="378"/>
                  <a:pt x="368" y="378"/>
                  <a:pt x="361" y="380"/>
                </a:cubicBezTo>
                <a:cubicBezTo>
                  <a:pt x="338" y="361"/>
                  <a:pt x="319" y="314"/>
                  <a:pt x="326" y="259"/>
                </a:cubicBezTo>
                <a:cubicBezTo>
                  <a:pt x="326" y="252"/>
                  <a:pt x="324" y="247"/>
                  <a:pt x="316" y="244"/>
                </a:cubicBezTo>
                <a:cubicBezTo>
                  <a:pt x="309" y="244"/>
                  <a:pt x="304" y="247"/>
                  <a:pt x="301" y="254"/>
                </a:cubicBezTo>
                <a:cubicBezTo>
                  <a:pt x="294" y="309"/>
                  <a:pt x="311" y="358"/>
                  <a:pt x="333" y="388"/>
                </a:cubicBezTo>
                <a:cubicBezTo>
                  <a:pt x="294" y="405"/>
                  <a:pt x="274" y="440"/>
                  <a:pt x="272" y="472"/>
                </a:cubicBezTo>
                <a:cubicBezTo>
                  <a:pt x="269" y="501"/>
                  <a:pt x="284" y="526"/>
                  <a:pt x="306" y="529"/>
                </a:cubicBezTo>
                <a:cubicBezTo>
                  <a:pt x="319" y="529"/>
                  <a:pt x="319" y="529"/>
                  <a:pt x="319" y="529"/>
                </a:cubicBezTo>
                <a:cubicBezTo>
                  <a:pt x="388" y="529"/>
                  <a:pt x="423" y="457"/>
                  <a:pt x="460" y="378"/>
                </a:cubicBezTo>
                <a:cubicBezTo>
                  <a:pt x="467" y="361"/>
                  <a:pt x="467" y="361"/>
                  <a:pt x="467" y="361"/>
                </a:cubicBezTo>
                <a:cubicBezTo>
                  <a:pt x="516" y="257"/>
                  <a:pt x="586" y="187"/>
                  <a:pt x="675" y="150"/>
                </a:cubicBezTo>
                <a:cubicBezTo>
                  <a:pt x="766" y="113"/>
                  <a:pt x="848" y="106"/>
                  <a:pt x="902" y="128"/>
                </a:cubicBezTo>
                <a:cubicBezTo>
                  <a:pt x="927" y="140"/>
                  <a:pt x="944" y="158"/>
                  <a:pt x="954" y="183"/>
                </a:cubicBezTo>
                <a:cubicBezTo>
                  <a:pt x="967" y="220"/>
                  <a:pt x="924" y="259"/>
                  <a:pt x="870" y="291"/>
                </a:cubicBezTo>
                <a:cubicBezTo>
                  <a:pt x="843" y="279"/>
                  <a:pt x="811" y="272"/>
                  <a:pt x="784" y="269"/>
                </a:cubicBezTo>
                <a:cubicBezTo>
                  <a:pt x="729" y="264"/>
                  <a:pt x="618" y="276"/>
                  <a:pt x="583" y="311"/>
                </a:cubicBezTo>
                <a:cubicBezTo>
                  <a:pt x="573" y="321"/>
                  <a:pt x="571" y="333"/>
                  <a:pt x="571" y="341"/>
                </a:cubicBezTo>
                <a:cubicBezTo>
                  <a:pt x="571" y="346"/>
                  <a:pt x="573" y="356"/>
                  <a:pt x="586" y="363"/>
                </a:cubicBezTo>
                <a:cubicBezTo>
                  <a:pt x="618" y="385"/>
                  <a:pt x="714" y="385"/>
                  <a:pt x="759" y="370"/>
                </a:cubicBezTo>
                <a:cubicBezTo>
                  <a:pt x="776" y="363"/>
                  <a:pt x="823" y="346"/>
                  <a:pt x="870" y="321"/>
                </a:cubicBezTo>
                <a:cubicBezTo>
                  <a:pt x="890" y="331"/>
                  <a:pt x="902" y="341"/>
                  <a:pt x="902" y="351"/>
                </a:cubicBezTo>
                <a:cubicBezTo>
                  <a:pt x="902" y="356"/>
                  <a:pt x="902" y="363"/>
                  <a:pt x="895" y="368"/>
                </a:cubicBezTo>
                <a:cubicBezTo>
                  <a:pt x="875" y="390"/>
                  <a:pt x="823" y="405"/>
                  <a:pt x="779" y="403"/>
                </a:cubicBezTo>
                <a:cubicBezTo>
                  <a:pt x="771" y="403"/>
                  <a:pt x="766" y="408"/>
                  <a:pt x="766" y="415"/>
                </a:cubicBezTo>
                <a:cubicBezTo>
                  <a:pt x="766" y="422"/>
                  <a:pt x="771" y="427"/>
                  <a:pt x="779" y="427"/>
                </a:cubicBezTo>
                <a:cubicBezTo>
                  <a:pt x="823" y="430"/>
                  <a:pt x="887" y="412"/>
                  <a:pt x="915" y="383"/>
                </a:cubicBezTo>
                <a:cubicBezTo>
                  <a:pt x="924" y="370"/>
                  <a:pt x="929" y="358"/>
                  <a:pt x="927" y="346"/>
                </a:cubicBezTo>
                <a:cubicBezTo>
                  <a:pt x="924" y="331"/>
                  <a:pt x="912" y="316"/>
                  <a:pt x="895" y="304"/>
                </a:cubicBezTo>
                <a:cubicBezTo>
                  <a:pt x="949" y="269"/>
                  <a:pt x="994" y="225"/>
                  <a:pt x="976" y="175"/>
                </a:cubicBezTo>
                <a:cubicBezTo>
                  <a:pt x="967" y="145"/>
                  <a:pt x="944" y="121"/>
                  <a:pt x="912" y="106"/>
                </a:cubicBezTo>
                <a:cubicBezTo>
                  <a:pt x="853" y="79"/>
                  <a:pt x="764" y="86"/>
                  <a:pt x="665" y="126"/>
                </a:cubicBezTo>
                <a:cubicBezTo>
                  <a:pt x="568" y="168"/>
                  <a:pt x="497" y="242"/>
                  <a:pt x="445" y="351"/>
                </a:cubicBezTo>
                <a:moveTo>
                  <a:pt x="751" y="346"/>
                </a:moveTo>
                <a:cubicBezTo>
                  <a:pt x="712" y="361"/>
                  <a:pt x="630" y="358"/>
                  <a:pt x="603" y="343"/>
                </a:cubicBezTo>
                <a:cubicBezTo>
                  <a:pt x="598" y="341"/>
                  <a:pt x="598" y="338"/>
                  <a:pt x="598" y="338"/>
                </a:cubicBezTo>
                <a:cubicBezTo>
                  <a:pt x="598" y="338"/>
                  <a:pt x="598" y="333"/>
                  <a:pt x="603" y="328"/>
                </a:cubicBezTo>
                <a:cubicBezTo>
                  <a:pt x="625" y="306"/>
                  <a:pt x="702" y="294"/>
                  <a:pt x="761" y="294"/>
                </a:cubicBezTo>
                <a:cubicBezTo>
                  <a:pt x="784" y="294"/>
                  <a:pt x="784" y="294"/>
                  <a:pt x="784" y="294"/>
                </a:cubicBezTo>
                <a:cubicBezTo>
                  <a:pt x="803" y="296"/>
                  <a:pt x="823" y="299"/>
                  <a:pt x="843" y="306"/>
                </a:cubicBezTo>
                <a:cubicBezTo>
                  <a:pt x="811" y="323"/>
                  <a:pt x="779" y="336"/>
                  <a:pt x="751" y="346"/>
                </a:cubicBezTo>
                <a:moveTo>
                  <a:pt x="586" y="553"/>
                </a:moveTo>
                <a:cubicBezTo>
                  <a:pt x="541" y="519"/>
                  <a:pt x="492" y="487"/>
                  <a:pt x="425" y="482"/>
                </a:cubicBezTo>
                <a:cubicBezTo>
                  <a:pt x="418" y="482"/>
                  <a:pt x="413" y="487"/>
                  <a:pt x="413" y="494"/>
                </a:cubicBezTo>
                <a:cubicBezTo>
                  <a:pt x="413" y="501"/>
                  <a:pt x="418" y="506"/>
                  <a:pt x="425" y="506"/>
                </a:cubicBezTo>
                <a:cubicBezTo>
                  <a:pt x="507" y="514"/>
                  <a:pt x="563" y="563"/>
                  <a:pt x="613" y="610"/>
                </a:cubicBezTo>
                <a:cubicBezTo>
                  <a:pt x="660" y="652"/>
                  <a:pt x="702" y="692"/>
                  <a:pt x="756" y="692"/>
                </a:cubicBezTo>
                <a:cubicBezTo>
                  <a:pt x="764" y="692"/>
                  <a:pt x="769" y="692"/>
                  <a:pt x="776" y="689"/>
                </a:cubicBezTo>
                <a:cubicBezTo>
                  <a:pt x="811" y="684"/>
                  <a:pt x="835" y="662"/>
                  <a:pt x="845" y="628"/>
                </a:cubicBezTo>
                <a:cubicBezTo>
                  <a:pt x="860" y="581"/>
                  <a:pt x="848" y="524"/>
                  <a:pt x="811" y="487"/>
                </a:cubicBezTo>
                <a:cubicBezTo>
                  <a:pt x="751" y="420"/>
                  <a:pt x="630" y="405"/>
                  <a:pt x="494" y="445"/>
                </a:cubicBezTo>
                <a:cubicBezTo>
                  <a:pt x="487" y="447"/>
                  <a:pt x="484" y="455"/>
                  <a:pt x="487" y="459"/>
                </a:cubicBezTo>
                <a:cubicBezTo>
                  <a:pt x="489" y="467"/>
                  <a:pt x="497" y="469"/>
                  <a:pt x="502" y="467"/>
                </a:cubicBezTo>
                <a:cubicBezTo>
                  <a:pt x="576" y="445"/>
                  <a:pt x="648" y="442"/>
                  <a:pt x="702" y="455"/>
                </a:cubicBezTo>
                <a:cubicBezTo>
                  <a:pt x="648" y="472"/>
                  <a:pt x="603" y="506"/>
                  <a:pt x="586" y="553"/>
                </a:cubicBezTo>
                <a:moveTo>
                  <a:pt x="823" y="620"/>
                </a:moveTo>
                <a:cubicBezTo>
                  <a:pt x="816" y="645"/>
                  <a:pt x="796" y="660"/>
                  <a:pt x="774" y="665"/>
                </a:cubicBezTo>
                <a:cubicBezTo>
                  <a:pt x="756" y="667"/>
                  <a:pt x="741" y="665"/>
                  <a:pt x="724" y="660"/>
                </a:cubicBezTo>
                <a:cubicBezTo>
                  <a:pt x="741" y="618"/>
                  <a:pt x="766" y="593"/>
                  <a:pt x="828" y="588"/>
                </a:cubicBezTo>
                <a:cubicBezTo>
                  <a:pt x="828" y="598"/>
                  <a:pt x="826" y="610"/>
                  <a:pt x="823" y="620"/>
                </a:cubicBezTo>
                <a:moveTo>
                  <a:pt x="813" y="531"/>
                </a:moveTo>
                <a:cubicBezTo>
                  <a:pt x="818" y="541"/>
                  <a:pt x="823" y="553"/>
                  <a:pt x="826" y="563"/>
                </a:cubicBezTo>
                <a:cubicBezTo>
                  <a:pt x="764" y="568"/>
                  <a:pt x="727" y="593"/>
                  <a:pt x="702" y="650"/>
                </a:cubicBezTo>
                <a:cubicBezTo>
                  <a:pt x="690" y="642"/>
                  <a:pt x="677" y="633"/>
                  <a:pt x="665" y="623"/>
                </a:cubicBezTo>
                <a:cubicBezTo>
                  <a:pt x="677" y="558"/>
                  <a:pt x="744" y="519"/>
                  <a:pt x="813" y="531"/>
                </a:cubicBezTo>
                <a:moveTo>
                  <a:pt x="751" y="472"/>
                </a:moveTo>
                <a:cubicBezTo>
                  <a:pt x="769" y="479"/>
                  <a:pt x="784" y="492"/>
                  <a:pt x="796" y="504"/>
                </a:cubicBezTo>
                <a:cubicBezTo>
                  <a:pt x="727" y="501"/>
                  <a:pt x="662" y="541"/>
                  <a:pt x="643" y="603"/>
                </a:cubicBezTo>
                <a:cubicBezTo>
                  <a:pt x="630" y="591"/>
                  <a:pt x="630" y="591"/>
                  <a:pt x="630" y="591"/>
                </a:cubicBezTo>
                <a:cubicBezTo>
                  <a:pt x="623" y="583"/>
                  <a:pt x="615" y="578"/>
                  <a:pt x="608" y="571"/>
                </a:cubicBezTo>
                <a:cubicBezTo>
                  <a:pt x="623" y="509"/>
                  <a:pt x="692" y="474"/>
                  <a:pt x="751" y="472"/>
                </a:cubicBezTo>
                <a:moveTo>
                  <a:pt x="1026" y="306"/>
                </a:moveTo>
                <a:cubicBezTo>
                  <a:pt x="1018" y="296"/>
                  <a:pt x="1001" y="294"/>
                  <a:pt x="991" y="301"/>
                </a:cubicBezTo>
                <a:cubicBezTo>
                  <a:pt x="981" y="309"/>
                  <a:pt x="979" y="326"/>
                  <a:pt x="986" y="336"/>
                </a:cubicBezTo>
                <a:cubicBezTo>
                  <a:pt x="1018" y="380"/>
                  <a:pt x="1038" y="432"/>
                  <a:pt x="1038" y="487"/>
                </a:cubicBezTo>
                <a:cubicBezTo>
                  <a:pt x="1038" y="628"/>
                  <a:pt x="922" y="741"/>
                  <a:pt x="779" y="741"/>
                </a:cubicBezTo>
                <a:cubicBezTo>
                  <a:pt x="309" y="741"/>
                  <a:pt x="309" y="741"/>
                  <a:pt x="309" y="741"/>
                </a:cubicBezTo>
                <a:cubicBezTo>
                  <a:pt x="165" y="741"/>
                  <a:pt x="49" y="628"/>
                  <a:pt x="49" y="489"/>
                </a:cubicBezTo>
                <a:cubicBezTo>
                  <a:pt x="49" y="361"/>
                  <a:pt x="148" y="252"/>
                  <a:pt x="279" y="237"/>
                </a:cubicBezTo>
                <a:cubicBezTo>
                  <a:pt x="289" y="237"/>
                  <a:pt x="296" y="229"/>
                  <a:pt x="299" y="220"/>
                </a:cubicBezTo>
                <a:cubicBezTo>
                  <a:pt x="336" y="118"/>
                  <a:pt x="432" y="49"/>
                  <a:pt x="544" y="49"/>
                </a:cubicBezTo>
                <a:cubicBezTo>
                  <a:pt x="581" y="49"/>
                  <a:pt x="618" y="56"/>
                  <a:pt x="652" y="71"/>
                </a:cubicBezTo>
                <a:cubicBezTo>
                  <a:pt x="665" y="76"/>
                  <a:pt x="680" y="71"/>
                  <a:pt x="685" y="59"/>
                </a:cubicBezTo>
                <a:cubicBezTo>
                  <a:pt x="690" y="47"/>
                  <a:pt x="685" y="32"/>
                  <a:pt x="672" y="27"/>
                </a:cubicBezTo>
                <a:cubicBezTo>
                  <a:pt x="630" y="9"/>
                  <a:pt x="588" y="0"/>
                  <a:pt x="544" y="0"/>
                </a:cubicBezTo>
                <a:cubicBezTo>
                  <a:pt x="418" y="0"/>
                  <a:pt x="306" y="76"/>
                  <a:pt x="259" y="190"/>
                </a:cubicBezTo>
                <a:cubicBezTo>
                  <a:pt x="111" y="212"/>
                  <a:pt x="0" y="338"/>
                  <a:pt x="0" y="489"/>
                </a:cubicBezTo>
                <a:cubicBezTo>
                  <a:pt x="0" y="655"/>
                  <a:pt x="138" y="791"/>
                  <a:pt x="309" y="791"/>
                </a:cubicBezTo>
                <a:cubicBezTo>
                  <a:pt x="781" y="791"/>
                  <a:pt x="781" y="791"/>
                  <a:pt x="781" y="791"/>
                </a:cubicBezTo>
                <a:cubicBezTo>
                  <a:pt x="949" y="791"/>
                  <a:pt x="1088" y="655"/>
                  <a:pt x="1088" y="489"/>
                </a:cubicBezTo>
                <a:cubicBezTo>
                  <a:pt x="1088" y="422"/>
                  <a:pt x="1065" y="361"/>
                  <a:pt x="1026" y="306"/>
                </a:cubicBezTo>
                <a:moveTo>
                  <a:pt x="299" y="395"/>
                </a:moveTo>
                <a:cubicBezTo>
                  <a:pt x="301" y="395"/>
                  <a:pt x="306" y="393"/>
                  <a:pt x="309" y="390"/>
                </a:cubicBezTo>
                <a:cubicBezTo>
                  <a:pt x="314" y="385"/>
                  <a:pt x="311" y="378"/>
                  <a:pt x="306" y="373"/>
                </a:cubicBezTo>
                <a:cubicBezTo>
                  <a:pt x="284" y="356"/>
                  <a:pt x="272" y="338"/>
                  <a:pt x="269" y="319"/>
                </a:cubicBezTo>
                <a:cubicBezTo>
                  <a:pt x="269" y="311"/>
                  <a:pt x="262" y="306"/>
                  <a:pt x="254" y="309"/>
                </a:cubicBezTo>
                <a:cubicBezTo>
                  <a:pt x="247" y="309"/>
                  <a:pt x="242" y="316"/>
                  <a:pt x="244" y="323"/>
                </a:cubicBezTo>
                <a:cubicBezTo>
                  <a:pt x="249" y="351"/>
                  <a:pt x="264" y="373"/>
                  <a:pt x="291" y="395"/>
                </a:cubicBezTo>
                <a:lnTo>
                  <a:pt x="299" y="395"/>
                </a:lnTo>
                <a:close/>
              </a:path>
            </a:pathLst>
          </a:custGeom>
          <a:solidFill>
            <a:srgbClr val="454545"/>
          </a:solidFill>
          <a:ln>
            <a:noFill/>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pic>
        <p:nvPicPr>
          <p:cNvPr id="1845" name="图片 1844"/>
          <p:cNvPicPr>
            <a:picLocks noChangeAspect="1"/>
          </p:cNvPicPr>
          <p:nvPr/>
        </p:nvPicPr>
        <p:blipFill>
          <a:blip r:embed="rId3"/>
          <a:stretch>
            <a:fillRect/>
          </a:stretch>
        </p:blipFill>
        <p:spPr>
          <a:xfrm>
            <a:off x="6579753" y="4320350"/>
            <a:ext cx="72238" cy="101614"/>
          </a:xfrm>
          <a:prstGeom prst="rect">
            <a:avLst/>
          </a:prstGeom>
        </p:spPr>
      </p:pic>
      <p:sp>
        <p:nvSpPr>
          <p:cNvPr id="1846" name="Freeform 6"/>
          <p:cNvSpPr>
            <a:spLocks noEditPoints="1"/>
          </p:cNvSpPr>
          <p:nvPr/>
        </p:nvSpPr>
        <p:spPr bwMode="auto">
          <a:xfrm>
            <a:off x="6549462" y="3763951"/>
            <a:ext cx="72238" cy="92376"/>
          </a:xfrm>
          <a:custGeom>
            <a:avLst/>
            <a:gdLst>
              <a:gd name="T0" fmla="*/ 41 w 160"/>
              <a:gd name="T1" fmla="*/ 85 h 176"/>
              <a:gd name="T2" fmla="*/ 133 w 160"/>
              <a:gd name="T3" fmla="*/ 111 h 176"/>
              <a:gd name="T4" fmla="*/ 108 w 160"/>
              <a:gd name="T5" fmla="*/ 76 h 176"/>
              <a:gd name="T6" fmla="*/ 90 w 160"/>
              <a:gd name="T7" fmla="*/ 55 h 176"/>
              <a:gd name="T8" fmla="*/ 85 w 160"/>
              <a:gd name="T9" fmla="*/ 44 h 176"/>
              <a:gd name="T10" fmla="*/ 70 w 160"/>
              <a:gd name="T11" fmla="*/ 54 h 176"/>
              <a:gd name="T12" fmla="*/ 29 w 160"/>
              <a:gd name="T13" fmla="*/ 88 h 176"/>
              <a:gd name="T14" fmla="*/ 26 w 160"/>
              <a:gd name="T15" fmla="*/ 97 h 176"/>
              <a:gd name="T16" fmla="*/ 53 w 160"/>
              <a:gd name="T17" fmla="*/ 90 h 176"/>
              <a:gd name="T18" fmla="*/ 66 w 160"/>
              <a:gd name="T19" fmla="*/ 97 h 176"/>
              <a:gd name="T20" fmla="*/ 82 w 160"/>
              <a:gd name="T21" fmla="*/ 89 h 176"/>
              <a:gd name="T22" fmla="*/ 109 w 160"/>
              <a:gd name="T23" fmla="*/ 109 h 176"/>
              <a:gd name="T24" fmla="*/ 103 w 160"/>
              <a:gd name="T25" fmla="*/ 125 h 176"/>
              <a:gd name="T26" fmla="*/ 112 w 160"/>
              <a:gd name="T27" fmla="*/ 124 h 176"/>
              <a:gd name="T28" fmla="*/ 125 w 160"/>
              <a:gd name="T29" fmla="*/ 119 h 176"/>
              <a:gd name="T30" fmla="*/ 137 w 160"/>
              <a:gd name="T31" fmla="*/ 118 h 176"/>
              <a:gd name="T32" fmla="*/ 128 w 160"/>
              <a:gd name="T33" fmla="*/ 117 h 176"/>
              <a:gd name="T34" fmla="*/ 108 w 160"/>
              <a:gd name="T35" fmla="*/ 123 h 176"/>
              <a:gd name="T36" fmla="*/ 106 w 160"/>
              <a:gd name="T37" fmla="*/ 120 h 176"/>
              <a:gd name="T38" fmla="*/ 113 w 160"/>
              <a:gd name="T39" fmla="*/ 108 h 176"/>
              <a:gd name="T40" fmla="*/ 102 w 160"/>
              <a:gd name="T41" fmla="*/ 95 h 176"/>
              <a:gd name="T42" fmla="*/ 64 w 160"/>
              <a:gd name="T43" fmla="*/ 83 h 176"/>
              <a:gd name="T44" fmla="*/ 65 w 160"/>
              <a:gd name="T45" fmla="*/ 90 h 176"/>
              <a:gd name="T46" fmla="*/ 65 w 160"/>
              <a:gd name="T47" fmla="*/ 93 h 176"/>
              <a:gd name="T48" fmla="*/ 54 w 160"/>
              <a:gd name="T49" fmla="*/ 86 h 176"/>
              <a:gd name="T50" fmla="*/ 30 w 160"/>
              <a:gd name="T51" fmla="*/ 96 h 176"/>
              <a:gd name="T52" fmla="*/ 30 w 160"/>
              <a:gd name="T53" fmla="*/ 93 h 176"/>
              <a:gd name="T54" fmla="*/ 62 w 160"/>
              <a:gd name="T55" fmla="*/ 61 h 176"/>
              <a:gd name="T56" fmla="*/ 75 w 160"/>
              <a:gd name="T57" fmla="*/ 55 h 176"/>
              <a:gd name="T58" fmla="*/ 88 w 160"/>
              <a:gd name="T59" fmla="*/ 49 h 176"/>
              <a:gd name="T60" fmla="*/ 89 w 160"/>
              <a:gd name="T61" fmla="*/ 64 h 176"/>
              <a:gd name="T62" fmla="*/ 116 w 160"/>
              <a:gd name="T63" fmla="*/ 106 h 176"/>
              <a:gd name="T64" fmla="*/ 130 w 160"/>
              <a:gd name="T65" fmla="*/ 113 h 176"/>
              <a:gd name="T66" fmla="*/ 147 w 160"/>
              <a:gd name="T67" fmla="*/ 34 h 176"/>
              <a:gd name="T68" fmla="*/ 67 w 160"/>
              <a:gd name="T69" fmla="*/ 3 h 176"/>
              <a:gd name="T70" fmla="*/ 0 w 160"/>
              <a:gd name="T71" fmla="*/ 119 h 176"/>
              <a:gd name="T72" fmla="*/ 80 w 160"/>
              <a:gd name="T73" fmla="*/ 176 h 176"/>
              <a:gd name="T74" fmla="*/ 160 w 160"/>
              <a:gd name="T75" fmla="*/ 119 h 176"/>
              <a:gd name="T76" fmla="*/ 152 w 160"/>
              <a:gd name="T77" fmla="*/ 119 h 176"/>
              <a:gd name="T78" fmla="*/ 80 w 160"/>
              <a:gd name="T79" fmla="*/ 168 h 176"/>
              <a:gd name="T80" fmla="*/ 8 w 160"/>
              <a:gd name="T81" fmla="*/ 119 h 176"/>
              <a:gd name="T82" fmla="*/ 71 w 160"/>
              <a:gd name="T83" fmla="*/ 10 h 176"/>
              <a:gd name="T84" fmla="*/ 143 w 160"/>
              <a:gd name="T8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76">
                <a:moveTo>
                  <a:pt x="41" y="81"/>
                </a:moveTo>
                <a:cubicBezTo>
                  <a:pt x="40" y="81"/>
                  <a:pt x="39" y="81"/>
                  <a:pt x="39" y="83"/>
                </a:cubicBezTo>
                <a:cubicBezTo>
                  <a:pt x="39" y="84"/>
                  <a:pt x="40" y="85"/>
                  <a:pt x="41" y="85"/>
                </a:cubicBezTo>
                <a:cubicBezTo>
                  <a:pt x="42" y="85"/>
                  <a:pt x="43" y="84"/>
                  <a:pt x="43" y="83"/>
                </a:cubicBezTo>
                <a:cubicBezTo>
                  <a:pt x="43" y="81"/>
                  <a:pt x="42" y="81"/>
                  <a:pt x="41" y="81"/>
                </a:cubicBezTo>
                <a:close/>
                <a:moveTo>
                  <a:pt x="133" y="111"/>
                </a:moveTo>
                <a:cubicBezTo>
                  <a:pt x="128" y="107"/>
                  <a:pt x="123" y="105"/>
                  <a:pt x="120" y="104"/>
                </a:cubicBezTo>
                <a:cubicBezTo>
                  <a:pt x="119" y="101"/>
                  <a:pt x="118" y="97"/>
                  <a:pt x="116" y="91"/>
                </a:cubicBezTo>
                <a:cubicBezTo>
                  <a:pt x="114" y="86"/>
                  <a:pt x="112" y="81"/>
                  <a:pt x="108" y="76"/>
                </a:cubicBezTo>
                <a:cubicBezTo>
                  <a:pt x="104" y="70"/>
                  <a:pt x="98" y="65"/>
                  <a:pt x="91" y="61"/>
                </a:cubicBezTo>
                <a:cubicBezTo>
                  <a:pt x="89" y="60"/>
                  <a:pt x="89" y="59"/>
                  <a:pt x="89" y="58"/>
                </a:cubicBezTo>
                <a:cubicBezTo>
                  <a:pt x="89" y="57"/>
                  <a:pt x="89" y="56"/>
                  <a:pt x="90" y="55"/>
                </a:cubicBezTo>
                <a:cubicBezTo>
                  <a:pt x="90" y="55"/>
                  <a:pt x="93" y="51"/>
                  <a:pt x="92" y="48"/>
                </a:cubicBezTo>
                <a:cubicBezTo>
                  <a:pt x="92" y="46"/>
                  <a:pt x="90" y="44"/>
                  <a:pt x="86" y="44"/>
                </a:cubicBezTo>
                <a:cubicBezTo>
                  <a:pt x="85" y="44"/>
                  <a:pt x="85" y="44"/>
                  <a:pt x="85" y="44"/>
                </a:cubicBezTo>
                <a:cubicBezTo>
                  <a:pt x="82" y="44"/>
                  <a:pt x="76" y="46"/>
                  <a:pt x="71" y="53"/>
                </a:cubicBezTo>
                <a:cubicBezTo>
                  <a:pt x="71" y="53"/>
                  <a:pt x="71" y="54"/>
                  <a:pt x="71" y="54"/>
                </a:cubicBezTo>
                <a:cubicBezTo>
                  <a:pt x="71" y="54"/>
                  <a:pt x="70" y="54"/>
                  <a:pt x="70" y="54"/>
                </a:cubicBezTo>
                <a:cubicBezTo>
                  <a:pt x="68" y="55"/>
                  <a:pt x="65" y="55"/>
                  <a:pt x="60" y="57"/>
                </a:cubicBezTo>
                <a:cubicBezTo>
                  <a:pt x="49" y="60"/>
                  <a:pt x="38" y="67"/>
                  <a:pt x="33" y="74"/>
                </a:cubicBezTo>
                <a:cubicBezTo>
                  <a:pt x="28" y="81"/>
                  <a:pt x="28" y="86"/>
                  <a:pt x="29" y="88"/>
                </a:cubicBezTo>
                <a:cubicBezTo>
                  <a:pt x="29" y="88"/>
                  <a:pt x="28" y="89"/>
                  <a:pt x="28" y="89"/>
                </a:cubicBezTo>
                <a:cubicBezTo>
                  <a:pt x="27" y="90"/>
                  <a:pt x="27" y="90"/>
                  <a:pt x="26" y="90"/>
                </a:cubicBezTo>
                <a:cubicBezTo>
                  <a:pt x="26" y="91"/>
                  <a:pt x="24" y="95"/>
                  <a:pt x="26" y="97"/>
                </a:cubicBezTo>
                <a:cubicBezTo>
                  <a:pt x="26" y="99"/>
                  <a:pt x="28" y="99"/>
                  <a:pt x="30" y="99"/>
                </a:cubicBezTo>
                <a:cubicBezTo>
                  <a:pt x="31" y="99"/>
                  <a:pt x="33" y="99"/>
                  <a:pt x="34" y="98"/>
                </a:cubicBezTo>
                <a:cubicBezTo>
                  <a:pt x="42" y="94"/>
                  <a:pt x="49" y="91"/>
                  <a:pt x="53" y="90"/>
                </a:cubicBezTo>
                <a:cubicBezTo>
                  <a:pt x="54" y="91"/>
                  <a:pt x="56" y="93"/>
                  <a:pt x="57" y="94"/>
                </a:cubicBezTo>
                <a:cubicBezTo>
                  <a:pt x="60" y="95"/>
                  <a:pt x="63" y="97"/>
                  <a:pt x="65" y="97"/>
                </a:cubicBezTo>
                <a:cubicBezTo>
                  <a:pt x="66" y="97"/>
                  <a:pt x="66" y="97"/>
                  <a:pt x="66" y="97"/>
                </a:cubicBezTo>
                <a:cubicBezTo>
                  <a:pt x="70" y="96"/>
                  <a:pt x="71" y="94"/>
                  <a:pt x="72" y="93"/>
                </a:cubicBezTo>
                <a:cubicBezTo>
                  <a:pt x="72" y="91"/>
                  <a:pt x="71" y="89"/>
                  <a:pt x="69" y="87"/>
                </a:cubicBezTo>
                <a:cubicBezTo>
                  <a:pt x="72" y="87"/>
                  <a:pt x="77" y="88"/>
                  <a:pt x="82" y="89"/>
                </a:cubicBezTo>
                <a:cubicBezTo>
                  <a:pt x="88" y="89"/>
                  <a:pt x="95" y="93"/>
                  <a:pt x="100" y="98"/>
                </a:cubicBezTo>
                <a:cubicBezTo>
                  <a:pt x="105" y="102"/>
                  <a:pt x="108" y="106"/>
                  <a:pt x="110" y="108"/>
                </a:cubicBezTo>
                <a:cubicBezTo>
                  <a:pt x="110" y="108"/>
                  <a:pt x="109" y="109"/>
                  <a:pt x="109" y="109"/>
                </a:cubicBezTo>
                <a:cubicBezTo>
                  <a:pt x="108" y="110"/>
                  <a:pt x="108" y="111"/>
                  <a:pt x="106" y="113"/>
                </a:cubicBezTo>
                <a:cubicBezTo>
                  <a:pt x="105" y="115"/>
                  <a:pt x="104" y="116"/>
                  <a:pt x="103" y="117"/>
                </a:cubicBezTo>
                <a:cubicBezTo>
                  <a:pt x="103" y="118"/>
                  <a:pt x="101" y="123"/>
                  <a:pt x="103" y="125"/>
                </a:cubicBezTo>
                <a:cubicBezTo>
                  <a:pt x="104" y="127"/>
                  <a:pt x="105" y="127"/>
                  <a:pt x="107" y="127"/>
                </a:cubicBezTo>
                <a:cubicBezTo>
                  <a:pt x="107" y="127"/>
                  <a:pt x="107" y="127"/>
                  <a:pt x="107" y="127"/>
                </a:cubicBezTo>
                <a:cubicBezTo>
                  <a:pt x="109" y="127"/>
                  <a:pt x="111" y="125"/>
                  <a:pt x="112" y="124"/>
                </a:cubicBezTo>
                <a:cubicBezTo>
                  <a:pt x="113" y="123"/>
                  <a:pt x="115" y="121"/>
                  <a:pt x="118" y="121"/>
                </a:cubicBezTo>
                <a:cubicBezTo>
                  <a:pt x="120" y="120"/>
                  <a:pt x="122" y="119"/>
                  <a:pt x="125" y="119"/>
                </a:cubicBezTo>
                <a:cubicBezTo>
                  <a:pt x="125" y="119"/>
                  <a:pt x="125" y="119"/>
                  <a:pt x="125" y="119"/>
                </a:cubicBezTo>
                <a:cubicBezTo>
                  <a:pt x="126" y="119"/>
                  <a:pt x="127" y="119"/>
                  <a:pt x="127" y="120"/>
                </a:cubicBezTo>
                <a:cubicBezTo>
                  <a:pt x="128" y="120"/>
                  <a:pt x="130" y="121"/>
                  <a:pt x="132" y="121"/>
                </a:cubicBezTo>
                <a:cubicBezTo>
                  <a:pt x="134" y="121"/>
                  <a:pt x="136" y="120"/>
                  <a:pt x="137" y="118"/>
                </a:cubicBezTo>
                <a:cubicBezTo>
                  <a:pt x="138" y="115"/>
                  <a:pt x="134" y="112"/>
                  <a:pt x="133" y="111"/>
                </a:cubicBezTo>
                <a:close/>
                <a:moveTo>
                  <a:pt x="132" y="117"/>
                </a:moveTo>
                <a:cubicBezTo>
                  <a:pt x="130" y="117"/>
                  <a:pt x="129" y="117"/>
                  <a:pt x="128" y="117"/>
                </a:cubicBezTo>
                <a:cubicBezTo>
                  <a:pt x="127" y="116"/>
                  <a:pt x="126" y="116"/>
                  <a:pt x="124" y="116"/>
                </a:cubicBezTo>
                <a:cubicBezTo>
                  <a:pt x="122" y="116"/>
                  <a:pt x="118" y="117"/>
                  <a:pt x="116" y="118"/>
                </a:cubicBezTo>
                <a:cubicBezTo>
                  <a:pt x="112" y="119"/>
                  <a:pt x="110" y="121"/>
                  <a:pt x="108" y="123"/>
                </a:cubicBezTo>
                <a:cubicBezTo>
                  <a:pt x="107" y="125"/>
                  <a:pt x="106" y="125"/>
                  <a:pt x="106" y="125"/>
                </a:cubicBezTo>
                <a:cubicBezTo>
                  <a:pt x="106" y="125"/>
                  <a:pt x="106" y="125"/>
                  <a:pt x="106" y="125"/>
                </a:cubicBezTo>
                <a:cubicBezTo>
                  <a:pt x="105" y="124"/>
                  <a:pt x="106" y="121"/>
                  <a:pt x="106" y="120"/>
                </a:cubicBezTo>
                <a:cubicBezTo>
                  <a:pt x="106" y="119"/>
                  <a:pt x="108" y="117"/>
                  <a:pt x="109" y="116"/>
                </a:cubicBezTo>
                <a:cubicBezTo>
                  <a:pt x="110" y="115"/>
                  <a:pt x="111" y="113"/>
                  <a:pt x="112" y="111"/>
                </a:cubicBezTo>
                <a:cubicBezTo>
                  <a:pt x="113" y="110"/>
                  <a:pt x="113" y="109"/>
                  <a:pt x="113" y="108"/>
                </a:cubicBezTo>
                <a:cubicBezTo>
                  <a:pt x="113" y="108"/>
                  <a:pt x="113" y="108"/>
                  <a:pt x="113" y="108"/>
                </a:cubicBezTo>
                <a:cubicBezTo>
                  <a:pt x="112" y="107"/>
                  <a:pt x="112" y="107"/>
                  <a:pt x="112" y="107"/>
                </a:cubicBezTo>
                <a:cubicBezTo>
                  <a:pt x="111" y="105"/>
                  <a:pt x="108" y="100"/>
                  <a:pt x="102" y="95"/>
                </a:cubicBezTo>
                <a:cubicBezTo>
                  <a:pt x="96" y="90"/>
                  <a:pt x="89" y="86"/>
                  <a:pt x="82" y="85"/>
                </a:cubicBezTo>
                <a:cubicBezTo>
                  <a:pt x="74" y="84"/>
                  <a:pt x="68" y="83"/>
                  <a:pt x="65" y="83"/>
                </a:cubicBezTo>
                <a:cubicBezTo>
                  <a:pt x="64" y="83"/>
                  <a:pt x="64" y="83"/>
                  <a:pt x="64" y="83"/>
                </a:cubicBezTo>
                <a:cubicBezTo>
                  <a:pt x="62" y="84"/>
                  <a:pt x="62" y="84"/>
                  <a:pt x="62" y="84"/>
                </a:cubicBezTo>
                <a:cubicBezTo>
                  <a:pt x="63" y="86"/>
                  <a:pt x="63" y="86"/>
                  <a:pt x="63" y="86"/>
                </a:cubicBezTo>
                <a:cubicBezTo>
                  <a:pt x="63" y="86"/>
                  <a:pt x="63" y="89"/>
                  <a:pt x="65" y="90"/>
                </a:cubicBezTo>
                <a:cubicBezTo>
                  <a:pt x="66" y="91"/>
                  <a:pt x="67" y="91"/>
                  <a:pt x="67" y="92"/>
                </a:cubicBezTo>
                <a:cubicBezTo>
                  <a:pt x="67" y="93"/>
                  <a:pt x="66" y="93"/>
                  <a:pt x="65" y="93"/>
                </a:cubicBezTo>
                <a:cubicBezTo>
                  <a:pt x="65" y="93"/>
                  <a:pt x="65" y="93"/>
                  <a:pt x="65" y="93"/>
                </a:cubicBezTo>
                <a:cubicBezTo>
                  <a:pt x="63" y="93"/>
                  <a:pt x="61" y="92"/>
                  <a:pt x="59" y="91"/>
                </a:cubicBezTo>
                <a:cubicBezTo>
                  <a:pt x="57" y="90"/>
                  <a:pt x="56" y="89"/>
                  <a:pt x="55" y="87"/>
                </a:cubicBezTo>
                <a:cubicBezTo>
                  <a:pt x="54" y="86"/>
                  <a:pt x="54" y="86"/>
                  <a:pt x="54" y="86"/>
                </a:cubicBezTo>
                <a:cubicBezTo>
                  <a:pt x="52" y="86"/>
                  <a:pt x="52" y="86"/>
                  <a:pt x="52" y="86"/>
                </a:cubicBezTo>
                <a:cubicBezTo>
                  <a:pt x="49" y="87"/>
                  <a:pt x="42" y="90"/>
                  <a:pt x="32" y="95"/>
                </a:cubicBezTo>
                <a:cubicBezTo>
                  <a:pt x="31" y="96"/>
                  <a:pt x="30" y="96"/>
                  <a:pt x="30" y="96"/>
                </a:cubicBezTo>
                <a:cubicBezTo>
                  <a:pt x="29" y="96"/>
                  <a:pt x="29" y="96"/>
                  <a:pt x="29" y="96"/>
                </a:cubicBezTo>
                <a:cubicBezTo>
                  <a:pt x="28" y="95"/>
                  <a:pt x="29" y="94"/>
                  <a:pt x="29" y="93"/>
                </a:cubicBezTo>
                <a:cubicBezTo>
                  <a:pt x="29" y="93"/>
                  <a:pt x="30" y="93"/>
                  <a:pt x="30" y="93"/>
                </a:cubicBezTo>
                <a:cubicBezTo>
                  <a:pt x="31" y="91"/>
                  <a:pt x="32" y="90"/>
                  <a:pt x="32" y="88"/>
                </a:cubicBezTo>
                <a:cubicBezTo>
                  <a:pt x="32" y="86"/>
                  <a:pt x="32" y="83"/>
                  <a:pt x="36" y="77"/>
                </a:cubicBezTo>
                <a:cubicBezTo>
                  <a:pt x="41" y="70"/>
                  <a:pt x="51" y="64"/>
                  <a:pt x="62" y="61"/>
                </a:cubicBezTo>
                <a:cubicBezTo>
                  <a:pt x="66" y="59"/>
                  <a:pt x="69" y="59"/>
                  <a:pt x="71" y="58"/>
                </a:cubicBezTo>
                <a:cubicBezTo>
                  <a:pt x="72" y="58"/>
                  <a:pt x="73" y="58"/>
                  <a:pt x="73" y="57"/>
                </a:cubicBezTo>
                <a:cubicBezTo>
                  <a:pt x="74" y="57"/>
                  <a:pt x="74" y="56"/>
                  <a:pt x="75" y="55"/>
                </a:cubicBezTo>
                <a:cubicBezTo>
                  <a:pt x="79" y="49"/>
                  <a:pt x="83" y="47"/>
                  <a:pt x="86" y="47"/>
                </a:cubicBezTo>
                <a:cubicBezTo>
                  <a:pt x="86" y="47"/>
                  <a:pt x="86" y="47"/>
                  <a:pt x="86" y="47"/>
                </a:cubicBezTo>
                <a:cubicBezTo>
                  <a:pt x="87" y="47"/>
                  <a:pt x="88" y="49"/>
                  <a:pt x="88" y="49"/>
                </a:cubicBezTo>
                <a:cubicBezTo>
                  <a:pt x="89" y="49"/>
                  <a:pt x="88" y="51"/>
                  <a:pt x="87" y="52"/>
                </a:cubicBezTo>
                <a:cubicBezTo>
                  <a:pt x="86" y="53"/>
                  <a:pt x="85" y="56"/>
                  <a:pt x="85" y="58"/>
                </a:cubicBezTo>
                <a:cubicBezTo>
                  <a:pt x="86" y="61"/>
                  <a:pt x="87" y="63"/>
                  <a:pt x="89" y="64"/>
                </a:cubicBezTo>
                <a:cubicBezTo>
                  <a:pt x="95" y="68"/>
                  <a:pt x="101" y="73"/>
                  <a:pt x="105" y="78"/>
                </a:cubicBezTo>
                <a:cubicBezTo>
                  <a:pt x="108" y="83"/>
                  <a:pt x="111" y="87"/>
                  <a:pt x="113" y="92"/>
                </a:cubicBezTo>
                <a:cubicBezTo>
                  <a:pt x="115" y="98"/>
                  <a:pt x="116" y="103"/>
                  <a:pt x="116" y="106"/>
                </a:cubicBezTo>
                <a:cubicBezTo>
                  <a:pt x="116" y="107"/>
                  <a:pt x="116" y="107"/>
                  <a:pt x="116" y="107"/>
                </a:cubicBezTo>
                <a:cubicBezTo>
                  <a:pt x="117" y="107"/>
                  <a:pt x="117" y="107"/>
                  <a:pt x="117" y="107"/>
                </a:cubicBezTo>
                <a:cubicBezTo>
                  <a:pt x="120" y="108"/>
                  <a:pt x="125" y="109"/>
                  <a:pt x="130" y="113"/>
                </a:cubicBezTo>
                <a:cubicBezTo>
                  <a:pt x="132" y="115"/>
                  <a:pt x="132" y="116"/>
                  <a:pt x="132" y="116"/>
                </a:cubicBezTo>
                <a:cubicBezTo>
                  <a:pt x="132" y="117"/>
                  <a:pt x="132" y="117"/>
                  <a:pt x="132" y="117"/>
                </a:cubicBezTo>
                <a:close/>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0" y="175"/>
                  <a:pt x="75" y="176"/>
                  <a:pt x="80" y="176"/>
                </a:cubicBezTo>
                <a:cubicBezTo>
                  <a:pt x="85" y="176"/>
                  <a:pt x="89" y="175"/>
                  <a:pt x="93" y="173"/>
                </a:cubicBezTo>
                <a:cubicBezTo>
                  <a:pt x="147" y="141"/>
                  <a:pt x="147" y="141"/>
                  <a:pt x="147" y="141"/>
                </a:cubicBezTo>
                <a:cubicBezTo>
                  <a:pt x="154" y="137"/>
                  <a:pt x="160" y="127"/>
                  <a:pt x="160" y="119"/>
                </a:cubicBezTo>
                <a:cubicBezTo>
                  <a:pt x="160" y="57"/>
                  <a:pt x="160" y="57"/>
                  <a:pt x="160" y="57"/>
                </a:cubicBezTo>
                <a:cubicBezTo>
                  <a:pt x="160" y="48"/>
                  <a:pt x="154" y="38"/>
                  <a:pt x="147" y="34"/>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cubicBezTo>
                  <a:pt x="152" y="119"/>
                  <a:pt x="152" y="119"/>
                  <a:pt x="152" y="119"/>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47" name="Freeform 7"/>
          <p:cNvSpPr>
            <a:spLocks noEditPoints="1"/>
          </p:cNvSpPr>
          <p:nvPr/>
        </p:nvSpPr>
        <p:spPr bwMode="auto">
          <a:xfrm>
            <a:off x="6568142" y="4015237"/>
            <a:ext cx="71992" cy="90661"/>
          </a:xfrm>
          <a:custGeom>
            <a:avLst/>
            <a:gdLst>
              <a:gd name="T0" fmla="*/ 110 w 160"/>
              <a:gd name="T1" fmla="*/ 84 h 176"/>
              <a:gd name="T2" fmla="*/ 114 w 160"/>
              <a:gd name="T3" fmla="*/ 82 h 176"/>
              <a:gd name="T4" fmla="*/ 140 w 160"/>
              <a:gd name="T5" fmla="*/ 116 h 176"/>
              <a:gd name="T6" fmla="*/ 128 w 160"/>
              <a:gd name="T7" fmla="*/ 95 h 176"/>
              <a:gd name="T8" fmla="*/ 96 w 160"/>
              <a:gd name="T9" fmla="*/ 47 h 176"/>
              <a:gd name="T10" fmla="*/ 64 w 160"/>
              <a:gd name="T11" fmla="*/ 57 h 176"/>
              <a:gd name="T12" fmla="*/ 26 w 160"/>
              <a:gd name="T13" fmla="*/ 87 h 176"/>
              <a:gd name="T14" fmla="*/ 17 w 160"/>
              <a:gd name="T15" fmla="*/ 117 h 176"/>
              <a:gd name="T16" fmla="*/ 29 w 160"/>
              <a:gd name="T17" fmla="*/ 102 h 176"/>
              <a:gd name="T18" fmla="*/ 34 w 160"/>
              <a:gd name="T19" fmla="*/ 134 h 176"/>
              <a:gd name="T20" fmla="*/ 54 w 160"/>
              <a:gd name="T21" fmla="*/ 119 h 176"/>
              <a:gd name="T22" fmla="*/ 66 w 160"/>
              <a:gd name="T23" fmla="*/ 117 h 176"/>
              <a:gd name="T24" fmla="*/ 83 w 160"/>
              <a:gd name="T25" fmla="*/ 135 h 176"/>
              <a:gd name="T26" fmla="*/ 99 w 160"/>
              <a:gd name="T27" fmla="*/ 135 h 176"/>
              <a:gd name="T28" fmla="*/ 106 w 160"/>
              <a:gd name="T29" fmla="*/ 104 h 176"/>
              <a:gd name="T30" fmla="*/ 107 w 160"/>
              <a:gd name="T31" fmla="*/ 123 h 176"/>
              <a:gd name="T32" fmla="*/ 109 w 160"/>
              <a:gd name="T33" fmla="*/ 135 h 176"/>
              <a:gd name="T34" fmla="*/ 131 w 160"/>
              <a:gd name="T35" fmla="*/ 123 h 176"/>
              <a:gd name="T36" fmla="*/ 140 w 160"/>
              <a:gd name="T37" fmla="*/ 116 h 176"/>
              <a:gd name="T38" fmla="*/ 108 w 160"/>
              <a:gd name="T39" fmla="*/ 126 h 176"/>
              <a:gd name="T40" fmla="*/ 122 w 160"/>
              <a:gd name="T41" fmla="*/ 120 h 176"/>
              <a:gd name="T42" fmla="*/ 125 w 160"/>
              <a:gd name="T43" fmla="*/ 93 h 176"/>
              <a:gd name="T44" fmla="*/ 124 w 160"/>
              <a:gd name="T45" fmla="*/ 116 h 176"/>
              <a:gd name="T46" fmla="*/ 110 w 160"/>
              <a:gd name="T47" fmla="*/ 100 h 176"/>
              <a:gd name="T48" fmla="*/ 110 w 160"/>
              <a:gd name="T49" fmla="*/ 99 h 176"/>
              <a:gd name="T50" fmla="*/ 110 w 160"/>
              <a:gd name="T51" fmla="*/ 99 h 176"/>
              <a:gd name="T52" fmla="*/ 100 w 160"/>
              <a:gd name="T53" fmla="*/ 106 h 176"/>
              <a:gd name="T54" fmla="*/ 87 w 160"/>
              <a:gd name="T55" fmla="*/ 130 h 176"/>
              <a:gd name="T56" fmla="*/ 85 w 160"/>
              <a:gd name="T57" fmla="*/ 110 h 176"/>
              <a:gd name="T58" fmla="*/ 54 w 160"/>
              <a:gd name="T59" fmla="*/ 109 h 176"/>
              <a:gd name="T60" fmla="*/ 51 w 160"/>
              <a:gd name="T61" fmla="*/ 131 h 176"/>
              <a:gd name="T62" fmla="*/ 36 w 160"/>
              <a:gd name="T63" fmla="*/ 107 h 176"/>
              <a:gd name="T64" fmla="*/ 66 w 160"/>
              <a:gd name="T65" fmla="*/ 61 h 176"/>
              <a:gd name="T66" fmla="*/ 90 w 160"/>
              <a:gd name="T67" fmla="*/ 84 h 176"/>
              <a:gd name="T68" fmla="*/ 72 w 160"/>
              <a:gd name="T69" fmla="*/ 66 h 176"/>
              <a:gd name="T70" fmla="*/ 100 w 160"/>
              <a:gd name="T71" fmla="*/ 53 h 176"/>
              <a:gd name="T72" fmla="*/ 147 w 160"/>
              <a:gd name="T73" fmla="*/ 35 h 176"/>
              <a:gd name="T74" fmla="*/ 67 w 160"/>
              <a:gd name="T75" fmla="*/ 3 h 176"/>
              <a:gd name="T76" fmla="*/ 0 w 160"/>
              <a:gd name="T77" fmla="*/ 119 h 176"/>
              <a:gd name="T78" fmla="*/ 80 w 160"/>
              <a:gd name="T79" fmla="*/ 176 h 176"/>
              <a:gd name="T80" fmla="*/ 160 w 160"/>
              <a:gd name="T81" fmla="*/ 119 h 176"/>
              <a:gd name="T82" fmla="*/ 152 w 160"/>
              <a:gd name="T83" fmla="*/ 119 h 176"/>
              <a:gd name="T84" fmla="*/ 80 w 160"/>
              <a:gd name="T85" fmla="*/ 168 h 176"/>
              <a:gd name="T86" fmla="*/ 8 w 160"/>
              <a:gd name="T87" fmla="*/ 119 h 176"/>
              <a:gd name="T88" fmla="*/ 71 w 160"/>
              <a:gd name="T89" fmla="*/ 10 h 176"/>
              <a:gd name="T90" fmla="*/ 143 w 160"/>
              <a:gd name="T91"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76">
                <a:moveTo>
                  <a:pt x="110" y="81"/>
                </a:moveTo>
                <a:cubicBezTo>
                  <a:pt x="110" y="81"/>
                  <a:pt x="110" y="81"/>
                  <a:pt x="110" y="82"/>
                </a:cubicBezTo>
                <a:cubicBezTo>
                  <a:pt x="110" y="83"/>
                  <a:pt x="110" y="83"/>
                  <a:pt x="110" y="84"/>
                </a:cubicBezTo>
                <a:cubicBezTo>
                  <a:pt x="111" y="84"/>
                  <a:pt x="111" y="84"/>
                  <a:pt x="112" y="84"/>
                </a:cubicBezTo>
                <a:cubicBezTo>
                  <a:pt x="112" y="84"/>
                  <a:pt x="113" y="84"/>
                  <a:pt x="113" y="83"/>
                </a:cubicBezTo>
                <a:cubicBezTo>
                  <a:pt x="114" y="83"/>
                  <a:pt x="114" y="83"/>
                  <a:pt x="114" y="82"/>
                </a:cubicBezTo>
                <a:cubicBezTo>
                  <a:pt x="114" y="82"/>
                  <a:pt x="114" y="81"/>
                  <a:pt x="113" y="81"/>
                </a:cubicBezTo>
                <a:cubicBezTo>
                  <a:pt x="113" y="80"/>
                  <a:pt x="111" y="80"/>
                  <a:pt x="110" y="81"/>
                </a:cubicBezTo>
                <a:close/>
                <a:moveTo>
                  <a:pt x="140" y="116"/>
                </a:moveTo>
                <a:cubicBezTo>
                  <a:pt x="140" y="116"/>
                  <a:pt x="134" y="118"/>
                  <a:pt x="128" y="117"/>
                </a:cubicBezTo>
                <a:cubicBezTo>
                  <a:pt x="129" y="111"/>
                  <a:pt x="128" y="105"/>
                  <a:pt x="128" y="100"/>
                </a:cubicBezTo>
                <a:cubicBezTo>
                  <a:pt x="128" y="98"/>
                  <a:pt x="128" y="96"/>
                  <a:pt x="128" y="95"/>
                </a:cubicBezTo>
                <a:cubicBezTo>
                  <a:pt x="132" y="90"/>
                  <a:pt x="134" y="74"/>
                  <a:pt x="128" y="62"/>
                </a:cubicBezTo>
                <a:cubicBezTo>
                  <a:pt x="124" y="55"/>
                  <a:pt x="116" y="47"/>
                  <a:pt x="99" y="48"/>
                </a:cubicBezTo>
                <a:cubicBezTo>
                  <a:pt x="98" y="48"/>
                  <a:pt x="97" y="47"/>
                  <a:pt x="96" y="47"/>
                </a:cubicBezTo>
                <a:cubicBezTo>
                  <a:pt x="89" y="43"/>
                  <a:pt x="77" y="37"/>
                  <a:pt x="69" y="45"/>
                </a:cubicBezTo>
                <a:cubicBezTo>
                  <a:pt x="67" y="47"/>
                  <a:pt x="66" y="51"/>
                  <a:pt x="66" y="57"/>
                </a:cubicBezTo>
                <a:cubicBezTo>
                  <a:pt x="64" y="57"/>
                  <a:pt x="64" y="57"/>
                  <a:pt x="64" y="57"/>
                </a:cubicBezTo>
                <a:cubicBezTo>
                  <a:pt x="64" y="57"/>
                  <a:pt x="64" y="57"/>
                  <a:pt x="62" y="57"/>
                </a:cubicBezTo>
                <a:cubicBezTo>
                  <a:pt x="43" y="57"/>
                  <a:pt x="26" y="69"/>
                  <a:pt x="26" y="87"/>
                </a:cubicBezTo>
                <a:cubicBezTo>
                  <a:pt x="26" y="87"/>
                  <a:pt x="26" y="87"/>
                  <a:pt x="26" y="87"/>
                </a:cubicBezTo>
                <a:cubicBezTo>
                  <a:pt x="26" y="89"/>
                  <a:pt x="26" y="91"/>
                  <a:pt x="26" y="94"/>
                </a:cubicBezTo>
                <a:cubicBezTo>
                  <a:pt x="25" y="102"/>
                  <a:pt x="25" y="110"/>
                  <a:pt x="18" y="115"/>
                </a:cubicBezTo>
                <a:cubicBezTo>
                  <a:pt x="17" y="115"/>
                  <a:pt x="16" y="116"/>
                  <a:pt x="17" y="117"/>
                </a:cubicBezTo>
                <a:cubicBezTo>
                  <a:pt x="17" y="118"/>
                  <a:pt x="18" y="119"/>
                  <a:pt x="18" y="119"/>
                </a:cubicBezTo>
                <a:cubicBezTo>
                  <a:pt x="19" y="119"/>
                  <a:pt x="19" y="119"/>
                  <a:pt x="19" y="118"/>
                </a:cubicBezTo>
                <a:cubicBezTo>
                  <a:pt x="26" y="115"/>
                  <a:pt x="28" y="109"/>
                  <a:pt x="29" y="102"/>
                </a:cubicBezTo>
                <a:cubicBezTo>
                  <a:pt x="30" y="105"/>
                  <a:pt x="31" y="108"/>
                  <a:pt x="32" y="110"/>
                </a:cubicBezTo>
                <a:cubicBezTo>
                  <a:pt x="34" y="111"/>
                  <a:pt x="33" y="120"/>
                  <a:pt x="33" y="125"/>
                </a:cubicBezTo>
                <a:cubicBezTo>
                  <a:pt x="34" y="131"/>
                  <a:pt x="34" y="133"/>
                  <a:pt x="34" y="134"/>
                </a:cubicBezTo>
                <a:cubicBezTo>
                  <a:pt x="36" y="135"/>
                  <a:pt x="40" y="136"/>
                  <a:pt x="44" y="136"/>
                </a:cubicBezTo>
                <a:cubicBezTo>
                  <a:pt x="48" y="136"/>
                  <a:pt x="51" y="136"/>
                  <a:pt x="52" y="135"/>
                </a:cubicBezTo>
                <a:cubicBezTo>
                  <a:pt x="54" y="134"/>
                  <a:pt x="54" y="129"/>
                  <a:pt x="54" y="119"/>
                </a:cubicBezTo>
                <a:cubicBezTo>
                  <a:pt x="54" y="118"/>
                  <a:pt x="54" y="115"/>
                  <a:pt x="54" y="114"/>
                </a:cubicBezTo>
                <a:cubicBezTo>
                  <a:pt x="54" y="115"/>
                  <a:pt x="56" y="115"/>
                  <a:pt x="56" y="115"/>
                </a:cubicBezTo>
                <a:cubicBezTo>
                  <a:pt x="59" y="116"/>
                  <a:pt x="62" y="117"/>
                  <a:pt x="66" y="117"/>
                </a:cubicBezTo>
                <a:cubicBezTo>
                  <a:pt x="71" y="117"/>
                  <a:pt x="78" y="117"/>
                  <a:pt x="82" y="115"/>
                </a:cubicBezTo>
                <a:cubicBezTo>
                  <a:pt x="82" y="117"/>
                  <a:pt x="82" y="118"/>
                  <a:pt x="82" y="119"/>
                </a:cubicBezTo>
                <a:cubicBezTo>
                  <a:pt x="81" y="127"/>
                  <a:pt x="81" y="132"/>
                  <a:pt x="83" y="135"/>
                </a:cubicBezTo>
                <a:cubicBezTo>
                  <a:pt x="84" y="136"/>
                  <a:pt x="87" y="137"/>
                  <a:pt x="91" y="137"/>
                </a:cubicBezTo>
                <a:cubicBezTo>
                  <a:pt x="91" y="137"/>
                  <a:pt x="91" y="137"/>
                  <a:pt x="91" y="137"/>
                </a:cubicBezTo>
                <a:cubicBezTo>
                  <a:pt x="93" y="137"/>
                  <a:pt x="97" y="136"/>
                  <a:pt x="99" y="135"/>
                </a:cubicBezTo>
                <a:cubicBezTo>
                  <a:pt x="100" y="134"/>
                  <a:pt x="100" y="131"/>
                  <a:pt x="102" y="114"/>
                </a:cubicBezTo>
                <a:cubicBezTo>
                  <a:pt x="102" y="111"/>
                  <a:pt x="102" y="109"/>
                  <a:pt x="103" y="108"/>
                </a:cubicBezTo>
                <a:cubicBezTo>
                  <a:pt x="104" y="104"/>
                  <a:pt x="104" y="104"/>
                  <a:pt x="106" y="104"/>
                </a:cubicBezTo>
                <a:cubicBezTo>
                  <a:pt x="107" y="106"/>
                  <a:pt x="108" y="108"/>
                  <a:pt x="109" y="110"/>
                </a:cubicBezTo>
                <a:cubicBezTo>
                  <a:pt x="111" y="114"/>
                  <a:pt x="113" y="119"/>
                  <a:pt x="111" y="122"/>
                </a:cubicBezTo>
                <a:cubicBezTo>
                  <a:pt x="110" y="123"/>
                  <a:pt x="109" y="123"/>
                  <a:pt x="107" y="123"/>
                </a:cubicBezTo>
                <a:cubicBezTo>
                  <a:pt x="104" y="123"/>
                  <a:pt x="103" y="125"/>
                  <a:pt x="103" y="128"/>
                </a:cubicBezTo>
                <a:cubicBezTo>
                  <a:pt x="103" y="131"/>
                  <a:pt x="104" y="134"/>
                  <a:pt x="106" y="135"/>
                </a:cubicBezTo>
                <a:cubicBezTo>
                  <a:pt x="107" y="135"/>
                  <a:pt x="108" y="135"/>
                  <a:pt x="109" y="135"/>
                </a:cubicBezTo>
                <a:cubicBezTo>
                  <a:pt x="114" y="135"/>
                  <a:pt x="118" y="133"/>
                  <a:pt x="121" y="130"/>
                </a:cubicBezTo>
                <a:cubicBezTo>
                  <a:pt x="124" y="128"/>
                  <a:pt x="125" y="125"/>
                  <a:pt x="126" y="122"/>
                </a:cubicBezTo>
                <a:cubicBezTo>
                  <a:pt x="128" y="123"/>
                  <a:pt x="130" y="123"/>
                  <a:pt x="131" y="123"/>
                </a:cubicBezTo>
                <a:cubicBezTo>
                  <a:pt x="136" y="123"/>
                  <a:pt x="141" y="121"/>
                  <a:pt x="141" y="121"/>
                </a:cubicBezTo>
                <a:cubicBezTo>
                  <a:pt x="142" y="120"/>
                  <a:pt x="143" y="119"/>
                  <a:pt x="142" y="118"/>
                </a:cubicBezTo>
                <a:cubicBezTo>
                  <a:pt x="142" y="117"/>
                  <a:pt x="142" y="115"/>
                  <a:pt x="140" y="116"/>
                </a:cubicBezTo>
                <a:close/>
                <a:moveTo>
                  <a:pt x="119" y="126"/>
                </a:moveTo>
                <a:cubicBezTo>
                  <a:pt x="116" y="129"/>
                  <a:pt x="113" y="130"/>
                  <a:pt x="108" y="129"/>
                </a:cubicBezTo>
                <a:cubicBezTo>
                  <a:pt x="108" y="129"/>
                  <a:pt x="108" y="127"/>
                  <a:pt x="108" y="126"/>
                </a:cubicBezTo>
                <a:cubicBezTo>
                  <a:pt x="111" y="126"/>
                  <a:pt x="114" y="125"/>
                  <a:pt x="116" y="123"/>
                </a:cubicBezTo>
                <a:cubicBezTo>
                  <a:pt x="117" y="121"/>
                  <a:pt x="117" y="118"/>
                  <a:pt x="116" y="116"/>
                </a:cubicBezTo>
                <a:cubicBezTo>
                  <a:pt x="118" y="117"/>
                  <a:pt x="120" y="119"/>
                  <a:pt x="122" y="120"/>
                </a:cubicBezTo>
                <a:cubicBezTo>
                  <a:pt x="123" y="120"/>
                  <a:pt x="123" y="120"/>
                  <a:pt x="123" y="120"/>
                </a:cubicBezTo>
                <a:cubicBezTo>
                  <a:pt x="122" y="122"/>
                  <a:pt x="121" y="125"/>
                  <a:pt x="119" y="126"/>
                </a:cubicBezTo>
                <a:close/>
                <a:moveTo>
                  <a:pt x="125" y="93"/>
                </a:moveTo>
                <a:cubicBezTo>
                  <a:pt x="124" y="95"/>
                  <a:pt x="124" y="96"/>
                  <a:pt x="125" y="100"/>
                </a:cubicBezTo>
                <a:cubicBezTo>
                  <a:pt x="125" y="105"/>
                  <a:pt x="125" y="111"/>
                  <a:pt x="124" y="116"/>
                </a:cubicBezTo>
                <a:cubicBezTo>
                  <a:pt x="124" y="116"/>
                  <a:pt x="124" y="116"/>
                  <a:pt x="124" y="116"/>
                </a:cubicBezTo>
                <a:cubicBezTo>
                  <a:pt x="119" y="114"/>
                  <a:pt x="115" y="109"/>
                  <a:pt x="112" y="103"/>
                </a:cubicBezTo>
                <a:cubicBezTo>
                  <a:pt x="112" y="102"/>
                  <a:pt x="111" y="102"/>
                  <a:pt x="111" y="101"/>
                </a:cubicBezTo>
                <a:cubicBezTo>
                  <a:pt x="111" y="101"/>
                  <a:pt x="110" y="100"/>
                  <a:pt x="110" y="100"/>
                </a:cubicBezTo>
                <a:cubicBezTo>
                  <a:pt x="110" y="100"/>
                  <a:pt x="110" y="100"/>
                  <a:pt x="110" y="100"/>
                </a:cubicBezTo>
                <a:cubicBezTo>
                  <a:pt x="110" y="100"/>
                  <a:pt x="110" y="100"/>
                  <a:pt x="110" y="99"/>
                </a:cubicBezTo>
                <a:cubicBezTo>
                  <a:pt x="110" y="99"/>
                  <a:pt x="110" y="99"/>
                  <a:pt x="110" y="99"/>
                </a:cubicBezTo>
                <a:cubicBezTo>
                  <a:pt x="110" y="99"/>
                  <a:pt x="110" y="99"/>
                  <a:pt x="110" y="99"/>
                </a:cubicBezTo>
                <a:cubicBezTo>
                  <a:pt x="110" y="99"/>
                  <a:pt x="110" y="99"/>
                  <a:pt x="110" y="99"/>
                </a:cubicBezTo>
                <a:cubicBezTo>
                  <a:pt x="110" y="99"/>
                  <a:pt x="110" y="99"/>
                  <a:pt x="110" y="99"/>
                </a:cubicBezTo>
                <a:cubicBezTo>
                  <a:pt x="110" y="99"/>
                  <a:pt x="109" y="99"/>
                  <a:pt x="109" y="99"/>
                </a:cubicBezTo>
                <a:cubicBezTo>
                  <a:pt x="109" y="99"/>
                  <a:pt x="109" y="99"/>
                  <a:pt x="109" y="99"/>
                </a:cubicBezTo>
                <a:cubicBezTo>
                  <a:pt x="109" y="99"/>
                  <a:pt x="101" y="99"/>
                  <a:pt x="100" y="106"/>
                </a:cubicBezTo>
                <a:cubicBezTo>
                  <a:pt x="100" y="107"/>
                  <a:pt x="99" y="109"/>
                  <a:pt x="99" y="113"/>
                </a:cubicBezTo>
                <a:cubicBezTo>
                  <a:pt x="98" y="118"/>
                  <a:pt x="97" y="128"/>
                  <a:pt x="97" y="130"/>
                </a:cubicBezTo>
                <a:cubicBezTo>
                  <a:pt x="95" y="131"/>
                  <a:pt x="88" y="131"/>
                  <a:pt x="87" y="130"/>
                </a:cubicBezTo>
                <a:cubicBezTo>
                  <a:pt x="86" y="129"/>
                  <a:pt x="87" y="121"/>
                  <a:pt x="87" y="118"/>
                </a:cubicBezTo>
                <a:cubicBezTo>
                  <a:pt x="88" y="113"/>
                  <a:pt x="88" y="111"/>
                  <a:pt x="87" y="110"/>
                </a:cubicBezTo>
                <a:cubicBezTo>
                  <a:pt x="86" y="110"/>
                  <a:pt x="86" y="109"/>
                  <a:pt x="85" y="110"/>
                </a:cubicBezTo>
                <a:cubicBezTo>
                  <a:pt x="81" y="111"/>
                  <a:pt x="72" y="112"/>
                  <a:pt x="67" y="112"/>
                </a:cubicBezTo>
                <a:cubicBezTo>
                  <a:pt x="64" y="112"/>
                  <a:pt x="61" y="111"/>
                  <a:pt x="59" y="110"/>
                </a:cubicBezTo>
                <a:cubicBezTo>
                  <a:pt x="57" y="110"/>
                  <a:pt x="55" y="109"/>
                  <a:pt x="54" y="109"/>
                </a:cubicBezTo>
                <a:cubicBezTo>
                  <a:pt x="53" y="109"/>
                  <a:pt x="52" y="109"/>
                  <a:pt x="52" y="109"/>
                </a:cubicBezTo>
                <a:cubicBezTo>
                  <a:pt x="50" y="111"/>
                  <a:pt x="50" y="112"/>
                  <a:pt x="51" y="119"/>
                </a:cubicBezTo>
                <a:cubicBezTo>
                  <a:pt x="51" y="122"/>
                  <a:pt x="52" y="129"/>
                  <a:pt x="51" y="131"/>
                </a:cubicBezTo>
                <a:cubicBezTo>
                  <a:pt x="48" y="131"/>
                  <a:pt x="40" y="131"/>
                  <a:pt x="38" y="130"/>
                </a:cubicBezTo>
                <a:cubicBezTo>
                  <a:pt x="38" y="129"/>
                  <a:pt x="38" y="126"/>
                  <a:pt x="38" y="124"/>
                </a:cubicBezTo>
                <a:cubicBezTo>
                  <a:pt x="38" y="115"/>
                  <a:pt x="38" y="109"/>
                  <a:pt x="36" y="107"/>
                </a:cubicBezTo>
                <a:cubicBezTo>
                  <a:pt x="32" y="101"/>
                  <a:pt x="30" y="87"/>
                  <a:pt x="30" y="87"/>
                </a:cubicBezTo>
                <a:cubicBezTo>
                  <a:pt x="30" y="69"/>
                  <a:pt x="48" y="61"/>
                  <a:pt x="63" y="61"/>
                </a:cubicBezTo>
                <a:cubicBezTo>
                  <a:pt x="64" y="61"/>
                  <a:pt x="66" y="61"/>
                  <a:pt x="66" y="61"/>
                </a:cubicBezTo>
                <a:cubicBezTo>
                  <a:pt x="67" y="61"/>
                  <a:pt x="65" y="61"/>
                  <a:pt x="66" y="61"/>
                </a:cubicBezTo>
                <a:cubicBezTo>
                  <a:pt x="66" y="61"/>
                  <a:pt x="67" y="65"/>
                  <a:pt x="68" y="67"/>
                </a:cubicBezTo>
                <a:cubicBezTo>
                  <a:pt x="71" y="77"/>
                  <a:pt x="79" y="83"/>
                  <a:pt x="90" y="84"/>
                </a:cubicBezTo>
                <a:cubicBezTo>
                  <a:pt x="92" y="84"/>
                  <a:pt x="92" y="83"/>
                  <a:pt x="92" y="82"/>
                </a:cubicBezTo>
                <a:cubicBezTo>
                  <a:pt x="92" y="81"/>
                  <a:pt x="92" y="80"/>
                  <a:pt x="91" y="80"/>
                </a:cubicBezTo>
                <a:cubicBezTo>
                  <a:pt x="78" y="79"/>
                  <a:pt x="74" y="71"/>
                  <a:pt x="72" y="66"/>
                </a:cubicBezTo>
                <a:cubicBezTo>
                  <a:pt x="69" y="58"/>
                  <a:pt x="70" y="50"/>
                  <a:pt x="72" y="49"/>
                </a:cubicBezTo>
                <a:cubicBezTo>
                  <a:pt x="78" y="43"/>
                  <a:pt x="88" y="47"/>
                  <a:pt x="94" y="51"/>
                </a:cubicBezTo>
                <a:cubicBezTo>
                  <a:pt x="97" y="52"/>
                  <a:pt x="98" y="53"/>
                  <a:pt x="100" y="53"/>
                </a:cubicBezTo>
                <a:cubicBezTo>
                  <a:pt x="112" y="52"/>
                  <a:pt x="120" y="56"/>
                  <a:pt x="125" y="64"/>
                </a:cubicBezTo>
                <a:cubicBezTo>
                  <a:pt x="130" y="75"/>
                  <a:pt x="128" y="90"/>
                  <a:pt x="125" y="93"/>
                </a:cubicBezTo>
                <a:close/>
                <a:moveTo>
                  <a:pt x="147" y="35"/>
                </a:moveTo>
                <a:cubicBezTo>
                  <a:pt x="93" y="3"/>
                  <a:pt x="93" y="3"/>
                  <a:pt x="93" y="3"/>
                </a:cubicBezTo>
                <a:cubicBezTo>
                  <a:pt x="89" y="1"/>
                  <a:pt x="85" y="0"/>
                  <a:pt x="80" y="0"/>
                </a:cubicBezTo>
                <a:cubicBezTo>
                  <a:pt x="75" y="0"/>
                  <a:pt x="71" y="1"/>
                  <a:pt x="67" y="3"/>
                </a:cubicBezTo>
                <a:cubicBezTo>
                  <a:pt x="13" y="35"/>
                  <a:pt x="13" y="35"/>
                  <a:pt x="13" y="35"/>
                </a:cubicBezTo>
                <a:cubicBezTo>
                  <a:pt x="6" y="39"/>
                  <a:pt x="0" y="49"/>
                  <a:pt x="0" y="57"/>
                </a:cubicBezTo>
                <a:cubicBezTo>
                  <a:pt x="0" y="119"/>
                  <a:pt x="0" y="119"/>
                  <a:pt x="0" y="119"/>
                </a:cubicBezTo>
                <a:cubicBezTo>
                  <a:pt x="0" y="128"/>
                  <a:pt x="6" y="137"/>
                  <a:pt x="13" y="142"/>
                </a:cubicBezTo>
                <a:cubicBezTo>
                  <a:pt x="67" y="173"/>
                  <a:pt x="67" y="173"/>
                  <a:pt x="67" y="173"/>
                </a:cubicBezTo>
                <a:cubicBezTo>
                  <a:pt x="70" y="175"/>
                  <a:pt x="75" y="176"/>
                  <a:pt x="80" y="176"/>
                </a:cubicBezTo>
                <a:cubicBezTo>
                  <a:pt x="85" y="176"/>
                  <a:pt x="89" y="175"/>
                  <a:pt x="93" y="173"/>
                </a:cubicBezTo>
                <a:cubicBezTo>
                  <a:pt x="147" y="142"/>
                  <a:pt x="147" y="142"/>
                  <a:pt x="147" y="142"/>
                </a:cubicBezTo>
                <a:cubicBezTo>
                  <a:pt x="154" y="137"/>
                  <a:pt x="160" y="128"/>
                  <a:pt x="160" y="119"/>
                </a:cubicBezTo>
                <a:cubicBezTo>
                  <a:pt x="160" y="57"/>
                  <a:pt x="160" y="57"/>
                  <a:pt x="160" y="57"/>
                </a:cubicBezTo>
                <a:cubicBezTo>
                  <a:pt x="160" y="49"/>
                  <a:pt x="154" y="39"/>
                  <a:pt x="147" y="35"/>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cubicBezTo>
                  <a:pt x="152" y="119"/>
                  <a:pt x="152" y="119"/>
                  <a:pt x="152" y="119"/>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48" name="Freeform 9"/>
          <p:cNvSpPr>
            <a:spLocks noEditPoints="1"/>
          </p:cNvSpPr>
          <p:nvPr/>
        </p:nvSpPr>
        <p:spPr bwMode="auto">
          <a:xfrm>
            <a:off x="8964317" y="1753777"/>
            <a:ext cx="56404" cy="93382"/>
          </a:xfrm>
          <a:custGeom>
            <a:avLst/>
            <a:gdLst>
              <a:gd name="T0" fmla="*/ 0 w 160"/>
              <a:gd name="T1" fmla="*/ 80 h 160"/>
              <a:gd name="T2" fmla="*/ 160 w 160"/>
              <a:gd name="T3" fmla="*/ 80 h 160"/>
              <a:gd name="T4" fmla="*/ 80 w 160"/>
              <a:gd name="T5" fmla="*/ 152 h 160"/>
              <a:gd name="T6" fmla="*/ 80 w 160"/>
              <a:gd name="T7" fmla="*/ 8 h 160"/>
              <a:gd name="T8" fmla="*/ 80 w 160"/>
              <a:gd name="T9" fmla="*/ 152 h 160"/>
              <a:gd name="T10" fmla="*/ 4 w 160"/>
              <a:gd name="T11" fmla="*/ 32 h 160"/>
              <a:gd name="T12" fmla="*/ 10 w 160"/>
              <a:gd name="T13" fmla="*/ 4 h 160"/>
              <a:gd name="T14" fmla="*/ 34 w 160"/>
              <a:gd name="T15" fmla="*/ 2 h 160"/>
              <a:gd name="T16" fmla="*/ 10 w 160"/>
              <a:gd name="T17" fmla="*/ 0 h 160"/>
              <a:gd name="T18" fmla="*/ 0 w 160"/>
              <a:gd name="T19" fmla="*/ 32 h 160"/>
              <a:gd name="T20" fmla="*/ 152 w 160"/>
              <a:gd name="T21" fmla="*/ 0 h 160"/>
              <a:gd name="T22" fmla="*/ 126 w 160"/>
              <a:gd name="T23" fmla="*/ 2 h 160"/>
              <a:gd name="T24" fmla="*/ 152 w 160"/>
              <a:gd name="T25" fmla="*/ 4 h 160"/>
              <a:gd name="T26" fmla="*/ 156 w 160"/>
              <a:gd name="T27" fmla="*/ 32 h 160"/>
              <a:gd name="T28" fmla="*/ 160 w 160"/>
              <a:gd name="T29" fmla="*/ 32 h 160"/>
              <a:gd name="T30" fmla="*/ 152 w 160"/>
              <a:gd name="T31" fmla="*/ 0 h 160"/>
              <a:gd name="T32" fmla="*/ 156 w 160"/>
              <a:gd name="T33" fmla="*/ 124 h 160"/>
              <a:gd name="T34" fmla="*/ 150 w 160"/>
              <a:gd name="T35" fmla="*/ 156 h 160"/>
              <a:gd name="T36" fmla="*/ 126 w 160"/>
              <a:gd name="T37" fmla="*/ 158 h 160"/>
              <a:gd name="T38" fmla="*/ 150 w 160"/>
              <a:gd name="T39" fmla="*/ 160 h 160"/>
              <a:gd name="T40" fmla="*/ 160 w 160"/>
              <a:gd name="T41" fmla="*/ 124 h 160"/>
              <a:gd name="T42" fmla="*/ 32 w 160"/>
              <a:gd name="T43" fmla="*/ 156 h 160"/>
              <a:gd name="T44" fmla="*/ 4 w 160"/>
              <a:gd name="T45" fmla="*/ 148 h 160"/>
              <a:gd name="T46" fmla="*/ 2 w 160"/>
              <a:gd name="T47" fmla="*/ 126 h 160"/>
              <a:gd name="T48" fmla="*/ 0 w 160"/>
              <a:gd name="T49" fmla="*/ 148 h 160"/>
              <a:gd name="T50" fmla="*/ 32 w 160"/>
              <a:gd name="T51" fmla="*/ 160 h 160"/>
              <a:gd name="T52" fmla="*/ 32 w 160"/>
              <a:gd name="T53" fmla="*/ 156 h 160"/>
              <a:gd name="T54" fmla="*/ 120 w 160"/>
              <a:gd name="T55" fmla="*/ 70 h 160"/>
              <a:gd name="T56" fmla="*/ 96 w 160"/>
              <a:gd name="T57" fmla="*/ 86 h 160"/>
              <a:gd name="T58" fmla="*/ 72 w 160"/>
              <a:gd name="T59" fmla="*/ 70 h 160"/>
              <a:gd name="T60" fmla="*/ 64 w 160"/>
              <a:gd name="T61" fmla="*/ 54 h 160"/>
              <a:gd name="T62" fmla="*/ 56 w 160"/>
              <a:gd name="T63" fmla="*/ 70 h 160"/>
              <a:gd name="T64" fmla="*/ 32 w 160"/>
              <a:gd name="T65" fmla="*/ 86 h 160"/>
              <a:gd name="T66" fmla="*/ 32 w 160"/>
              <a:gd name="T67" fmla="*/ 106 h 160"/>
              <a:gd name="T68" fmla="*/ 40 w 160"/>
              <a:gd name="T69" fmla="*/ 90 h 160"/>
              <a:gd name="T70" fmla="*/ 64 w 160"/>
              <a:gd name="T71" fmla="*/ 74 h 160"/>
              <a:gd name="T72" fmla="*/ 88 w 160"/>
              <a:gd name="T73" fmla="*/ 90 h 160"/>
              <a:gd name="T74" fmla="*/ 97 w 160"/>
              <a:gd name="T75" fmla="*/ 106 h 160"/>
              <a:gd name="T76" fmla="*/ 105 w 160"/>
              <a:gd name="T77" fmla="*/ 90 h 160"/>
              <a:gd name="T78" fmla="*/ 129 w 160"/>
              <a:gd name="T79" fmla="*/ 74 h 160"/>
              <a:gd name="T80" fmla="*/ 129 w 160"/>
              <a:gd name="T81" fmla="*/ 54 h 160"/>
              <a:gd name="T82" fmla="*/ 32 w 160"/>
              <a:gd name="T83" fmla="*/ 102 h 160"/>
              <a:gd name="T84" fmla="*/ 32 w 160"/>
              <a:gd name="T85" fmla="*/ 90 h 160"/>
              <a:gd name="T86" fmla="*/ 32 w 160"/>
              <a:gd name="T87" fmla="*/ 102 h 160"/>
              <a:gd name="T88" fmla="*/ 58 w 160"/>
              <a:gd name="T89" fmla="*/ 64 h 160"/>
              <a:gd name="T90" fmla="*/ 70 w 160"/>
              <a:gd name="T91" fmla="*/ 64 h 160"/>
              <a:gd name="T92" fmla="*/ 96 w 160"/>
              <a:gd name="T93" fmla="*/ 102 h 160"/>
              <a:gd name="T94" fmla="*/ 96 w 160"/>
              <a:gd name="T95" fmla="*/ 90 h 160"/>
              <a:gd name="T96" fmla="*/ 96 w 160"/>
              <a:gd name="T97" fmla="*/ 102 h 160"/>
              <a:gd name="T98" fmla="*/ 128 w 160"/>
              <a:gd name="T99" fmla="*/ 70 h 160"/>
              <a:gd name="T100" fmla="*/ 128 w 160"/>
              <a:gd name="T101"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80" y="152"/>
                </a:moveTo>
                <a:cubicBezTo>
                  <a:pt x="40" y="152"/>
                  <a:pt x="8" y="120"/>
                  <a:pt x="8" y="80"/>
                </a:cubicBezTo>
                <a:cubicBezTo>
                  <a:pt x="8" y="40"/>
                  <a:pt x="40" y="8"/>
                  <a:pt x="80" y="8"/>
                </a:cubicBezTo>
                <a:cubicBezTo>
                  <a:pt x="120" y="8"/>
                  <a:pt x="152" y="40"/>
                  <a:pt x="152" y="80"/>
                </a:cubicBezTo>
                <a:cubicBezTo>
                  <a:pt x="152" y="120"/>
                  <a:pt x="120" y="152"/>
                  <a:pt x="80" y="152"/>
                </a:cubicBezTo>
                <a:close/>
                <a:moveTo>
                  <a:pt x="2" y="34"/>
                </a:moveTo>
                <a:cubicBezTo>
                  <a:pt x="3" y="34"/>
                  <a:pt x="4" y="33"/>
                  <a:pt x="4" y="32"/>
                </a:cubicBezTo>
                <a:cubicBezTo>
                  <a:pt x="4" y="10"/>
                  <a:pt x="4" y="10"/>
                  <a:pt x="4" y="10"/>
                </a:cubicBezTo>
                <a:cubicBezTo>
                  <a:pt x="4" y="7"/>
                  <a:pt x="7" y="4"/>
                  <a:pt x="10" y="4"/>
                </a:cubicBezTo>
                <a:cubicBezTo>
                  <a:pt x="32" y="4"/>
                  <a:pt x="32" y="4"/>
                  <a:pt x="32" y="4"/>
                </a:cubicBezTo>
                <a:cubicBezTo>
                  <a:pt x="33" y="4"/>
                  <a:pt x="34" y="3"/>
                  <a:pt x="34" y="2"/>
                </a:cubicBezTo>
                <a:cubicBezTo>
                  <a:pt x="34" y="1"/>
                  <a:pt x="33" y="0"/>
                  <a:pt x="32" y="0"/>
                </a:cubicBezTo>
                <a:cubicBezTo>
                  <a:pt x="10" y="0"/>
                  <a:pt x="10" y="0"/>
                  <a:pt x="10" y="0"/>
                </a:cubicBezTo>
                <a:cubicBezTo>
                  <a:pt x="4" y="0"/>
                  <a:pt x="0" y="4"/>
                  <a:pt x="0" y="10"/>
                </a:cubicBezTo>
                <a:cubicBezTo>
                  <a:pt x="0" y="32"/>
                  <a:pt x="0" y="32"/>
                  <a:pt x="0" y="32"/>
                </a:cubicBezTo>
                <a:cubicBezTo>
                  <a:pt x="0" y="33"/>
                  <a:pt x="1" y="34"/>
                  <a:pt x="2" y="34"/>
                </a:cubicBezTo>
                <a:close/>
                <a:moveTo>
                  <a:pt x="152" y="0"/>
                </a:moveTo>
                <a:cubicBezTo>
                  <a:pt x="128" y="0"/>
                  <a:pt x="128" y="0"/>
                  <a:pt x="128" y="0"/>
                </a:cubicBezTo>
                <a:cubicBezTo>
                  <a:pt x="127" y="0"/>
                  <a:pt x="126" y="1"/>
                  <a:pt x="126" y="2"/>
                </a:cubicBezTo>
                <a:cubicBezTo>
                  <a:pt x="126" y="3"/>
                  <a:pt x="127" y="4"/>
                  <a:pt x="128" y="4"/>
                </a:cubicBezTo>
                <a:cubicBezTo>
                  <a:pt x="152" y="4"/>
                  <a:pt x="152" y="4"/>
                  <a:pt x="152" y="4"/>
                </a:cubicBezTo>
                <a:cubicBezTo>
                  <a:pt x="153" y="4"/>
                  <a:pt x="156" y="4"/>
                  <a:pt x="156" y="10"/>
                </a:cubicBezTo>
                <a:cubicBezTo>
                  <a:pt x="156" y="32"/>
                  <a:pt x="156" y="32"/>
                  <a:pt x="156" y="32"/>
                </a:cubicBezTo>
                <a:cubicBezTo>
                  <a:pt x="156" y="33"/>
                  <a:pt x="157" y="34"/>
                  <a:pt x="158" y="34"/>
                </a:cubicBezTo>
                <a:cubicBezTo>
                  <a:pt x="159" y="34"/>
                  <a:pt x="160" y="33"/>
                  <a:pt x="160" y="32"/>
                </a:cubicBezTo>
                <a:cubicBezTo>
                  <a:pt x="160" y="10"/>
                  <a:pt x="160" y="10"/>
                  <a:pt x="160" y="10"/>
                </a:cubicBezTo>
                <a:cubicBezTo>
                  <a:pt x="160" y="4"/>
                  <a:pt x="157" y="0"/>
                  <a:pt x="152" y="0"/>
                </a:cubicBezTo>
                <a:close/>
                <a:moveTo>
                  <a:pt x="158" y="122"/>
                </a:moveTo>
                <a:cubicBezTo>
                  <a:pt x="157" y="122"/>
                  <a:pt x="156" y="123"/>
                  <a:pt x="156" y="124"/>
                </a:cubicBezTo>
                <a:cubicBezTo>
                  <a:pt x="156" y="148"/>
                  <a:pt x="156" y="148"/>
                  <a:pt x="156" y="148"/>
                </a:cubicBezTo>
                <a:cubicBezTo>
                  <a:pt x="156" y="152"/>
                  <a:pt x="153" y="156"/>
                  <a:pt x="150" y="156"/>
                </a:cubicBezTo>
                <a:cubicBezTo>
                  <a:pt x="128" y="156"/>
                  <a:pt x="128" y="156"/>
                  <a:pt x="128" y="156"/>
                </a:cubicBezTo>
                <a:cubicBezTo>
                  <a:pt x="127" y="156"/>
                  <a:pt x="126" y="157"/>
                  <a:pt x="126" y="158"/>
                </a:cubicBezTo>
                <a:cubicBezTo>
                  <a:pt x="126" y="159"/>
                  <a:pt x="127" y="160"/>
                  <a:pt x="128" y="160"/>
                </a:cubicBezTo>
                <a:cubicBezTo>
                  <a:pt x="150" y="160"/>
                  <a:pt x="150" y="160"/>
                  <a:pt x="150" y="160"/>
                </a:cubicBezTo>
                <a:cubicBezTo>
                  <a:pt x="156" y="160"/>
                  <a:pt x="160" y="154"/>
                  <a:pt x="160" y="148"/>
                </a:cubicBezTo>
                <a:cubicBezTo>
                  <a:pt x="160" y="124"/>
                  <a:pt x="160" y="124"/>
                  <a:pt x="160" y="124"/>
                </a:cubicBezTo>
                <a:cubicBezTo>
                  <a:pt x="160" y="123"/>
                  <a:pt x="159" y="122"/>
                  <a:pt x="158" y="122"/>
                </a:cubicBezTo>
                <a:close/>
                <a:moveTo>
                  <a:pt x="32" y="156"/>
                </a:moveTo>
                <a:cubicBezTo>
                  <a:pt x="8" y="156"/>
                  <a:pt x="8" y="156"/>
                  <a:pt x="8" y="156"/>
                </a:cubicBezTo>
                <a:cubicBezTo>
                  <a:pt x="5" y="156"/>
                  <a:pt x="4" y="151"/>
                  <a:pt x="4" y="148"/>
                </a:cubicBezTo>
                <a:cubicBezTo>
                  <a:pt x="4" y="128"/>
                  <a:pt x="4" y="128"/>
                  <a:pt x="4" y="128"/>
                </a:cubicBezTo>
                <a:cubicBezTo>
                  <a:pt x="4" y="127"/>
                  <a:pt x="3" y="126"/>
                  <a:pt x="2" y="126"/>
                </a:cubicBezTo>
                <a:cubicBezTo>
                  <a:pt x="1" y="126"/>
                  <a:pt x="0" y="127"/>
                  <a:pt x="0" y="128"/>
                </a:cubicBezTo>
                <a:cubicBezTo>
                  <a:pt x="0" y="148"/>
                  <a:pt x="0" y="148"/>
                  <a:pt x="0" y="148"/>
                </a:cubicBezTo>
                <a:cubicBezTo>
                  <a:pt x="0" y="154"/>
                  <a:pt x="2" y="160"/>
                  <a:pt x="8" y="160"/>
                </a:cubicBezTo>
                <a:cubicBezTo>
                  <a:pt x="32" y="160"/>
                  <a:pt x="32" y="160"/>
                  <a:pt x="32" y="160"/>
                </a:cubicBezTo>
                <a:cubicBezTo>
                  <a:pt x="33" y="160"/>
                  <a:pt x="34" y="159"/>
                  <a:pt x="34" y="158"/>
                </a:cubicBezTo>
                <a:cubicBezTo>
                  <a:pt x="34" y="157"/>
                  <a:pt x="33" y="156"/>
                  <a:pt x="32" y="156"/>
                </a:cubicBezTo>
                <a:close/>
                <a:moveTo>
                  <a:pt x="118" y="64"/>
                </a:moveTo>
                <a:cubicBezTo>
                  <a:pt x="118" y="66"/>
                  <a:pt x="119" y="68"/>
                  <a:pt x="120" y="70"/>
                </a:cubicBezTo>
                <a:cubicBezTo>
                  <a:pt x="102" y="88"/>
                  <a:pt x="102" y="88"/>
                  <a:pt x="102" y="88"/>
                </a:cubicBezTo>
                <a:cubicBezTo>
                  <a:pt x="100" y="86"/>
                  <a:pt x="98" y="86"/>
                  <a:pt x="96" y="86"/>
                </a:cubicBezTo>
                <a:cubicBezTo>
                  <a:pt x="94" y="86"/>
                  <a:pt x="92" y="87"/>
                  <a:pt x="90" y="88"/>
                </a:cubicBezTo>
                <a:cubicBezTo>
                  <a:pt x="72" y="70"/>
                  <a:pt x="72" y="70"/>
                  <a:pt x="72" y="70"/>
                </a:cubicBezTo>
                <a:cubicBezTo>
                  <a:pt x="74" y="68"/>
                  <a:pt x="74" y="66"/>
                  <a:pt x="74" y="64"/>
                </a:cubicBezTo>
                <a:cubicBezTo>
                  <a:pt x="74" y="58"/>
                  <a:pt x="70" y="54"/>
                  <a:pt x="64" y="54"/>
                </a:cubicBezTo>
                <a:cubicBezTo>
                  <a:pt x="58" y="54"/>
                  <a:pt x="54" y="58"/>
                  <a:pt x="54" y="64"/>
                </a:cubicBezTo>
                <a:cubicBezTo>
                  <a:pt x="54" y="66"/>
                  <a:pt x="55" y="68"/>
                  <a:pt x="56" y="70"/>
                </a:cubicBezTo>
                <a:cubicBezTo>
                  <a:pt x="38" y="88"/>
                  <a:pt x="38" y="88"/>
                  <a:pt x="38" y="88"/>
                </a:cubicBezTo>
                <a:cubicBezTo>
                  <a:pt x="36" y="86"/>
                  <a:pt x="34" y="86"/>
                  <a:pt x="32" y="86"/>
                </a:cubicBezTo>
                <a:cubicBezTo>
                  <a:pt x="26" y="86"/>
                  <a:pt x="22" y="90"/>
                  <a:pt x="22" y="96"/>
                </a:cubicBezTo>
                <a:cubicBezTo>
                  <a:pt x="22" y="102"/>
                  <a:pt x="26" y="106"/>
                  <a:pt x="32" y="106"/>
                </a:cubicBezTo>
                <a:cubicBezTo>
                  <a:pt x="38" y="106"/>
                  <a:pt x="42" y="102"/>
                  <a:pt x="42" y="96"/>
                </a:cubicBezTo>
                <a:cubicBezTo>
                  <a:pt x="42" y="94"/>
                  <a:pt x="41" y="92"/>
                  <a:pt x="40" y="90"/>
                </a:cubicBezTo>
                <a:cubicBezTo>
                  <a:pt x="59" y="72"/>
                  <a:pt x="59" y="72"/>
                  <a:pt x="59" y="72"/>
                </a:cubicBezTo>
                <a:cubicBezTo>
                  <a:pt x="60" y="74"/>
                  <a:pt x="62" y="74"/>
                  <a:pt x="64" y="74"/>
                </a:cubicBezTo>
                <a:cubicBezTo>
                  <a:pt x="66" y="74"/>
                  <a:pt x="68" y="73"/>
                  <a:pt x="70" y="72"/>
                </a:cubicBezTo>
                <a:cubicBezTo>
                  <a:pt x="88" y="90"/>
                  <a:pt x="88" y="90"/>
                  <a:pt x="88" y="90"/>
                </a:cubicBezTo>
                <a:cubicBezTo>
                  <a:pt x="87" y="92"/>
                  <a:pt x="87" y="94"/>
                  <a:pt x="87" y="96"/>
                </a:cubicBezTo>
                <a:cubicBezTo>
                  <a:pt x="87" y="102"/>
                  <a:pt x="91" y="106"/>
                  <a:pt x="97" y="106"/>
                </a:cubicBezTo>
                <a:cubicBezTo>
                  <a:pt x="102" y="106"/>
                  <a:pt x="107" y="102"/>
                  <a:pt x="107" y="96"/>
                </a:cubicBezTo>
                <a:cubicBezTo>
                  <a:pt x="107" y="94"/>
                  <a:pt x="106" y="92"/>
                  <a:pt x="105" y="90"/>
                </a:cubicBezTo>
                <a:cubicBezTo>
                  <a:pt x="123" y="72"/>
                  <a:pt x="123" y="72"/>
                  <a:pt x="123" y="72"/>
                </a:cubicBezTo>
                <a:cubicBezTo>
                  <a:pt x="125" y="74"/>
                  <a:pt x="127" y="74"/>
                  <a:pt x="129" y="74"/>
                </a:cubicBezTo>
                <a:cubicBezTo>
                  <a:pt x="134" y="74"/>
                  <a:pt x="139" y="70"/>
                  <a:pt x="139" y="64"/>
                </a:cubicBezTo>
                <a:cubicBezTo>
                  <a:pt x="139" y="58"/>
                  <a:pt x="134" y="54"/>
                  <a:pt x="129" y="54"/>
                </a:cubicBezTo>
                <a:cubicBezTo>
                  <a:pt x="123" y="54"/>
                  <a:pt x="118" y="58"/>
                  <a:pt x="118" y="64"/>
                </a:cubicBezTo>
                <a:close/>
                <a:moveTo>
                  <a:pt x="32" y="102"/>
                </a:moveTo>
                <a:cubicBezTo>
                  <a:pt x="29" y="102"/>
                  <a:pt x="26" y="99"/>
                  <a:pt x="26" y="96"/>
                </a:cubicBezTo>
                <a:cubicBezTo>
                  <a:pt x="26" y="93"/>
                  <a:pt x="29" y="90"/>
                  <a:pt x="32" y="90"/>
                </a:cubicBezTo>
                <a:cubicBezTo>
                  <a:pt x="35" y="90"/>
                  <a:pt x="38" y="93"/>
                  <a:pt x="38" y="96"/>
                </a:cubicBezTo>
                <a:cubicBezTo>
                  <a:pt x="38" y="99"/>
                  <a:pt x="35" y="102"/>
                  <a:pt x="32" y="102"/>
                </a:cubicBezTo>
                <a:close/>
                <a:moveTo>
                  <a:pt x="64" y="70"/>
                </a:moveTo>
                <a:cubicBezTo>
                  <a:pt x="61" y="70"/>
                  <a:pt x="58" y="67"/>
                  <a:pt x="58" y="64"/>
                </a:cubicBezTo>
                <a:cubicBezTo>
                  <a:pt x="58" y="61"/>
                  <a:pt x="61" y="58"/>
                  <a:pt x="64" y="58"/>
                </a:cubicBezTo>
                <a:cubicBezTo>
                  <a:pt x="67" y="58"/>
                  <a:pt x="70" y="61"/>
                  <a:pt x="70" y="64"/>
                </a:cubicBezTo>
                <a:cubicBezTo>
                  <a:pt x="70" y="67"/>
                  <a:pt x="67" y="70"/>
                  <a:pt x="64" y="70"/>
                </a:cubicBezTo>
                <a:close/>
                <a:moveTo>
                  <a:pt x="96" y="102"/>
                </a:moveTo>
                <a:cubicBezTo>
                  <a:pt x="93" y="102"/>
                  <a:pt x="90" y="99"/>
                  <a:pt x="90" y="96"/>
                </a:cubicBezTo>
                <a:cubicBezTo>
                  <a:pt x="90" y="93"/>
                  <a:pt x="93" y="90"/>
                  <a:pt x="96" y="90"/>
                </a:cubicBezTo>
                <a:cubicBezTo>
                  <a:pt x="99" y="90"/>
                  <a:pt x="102" y="93"/>
                  <a:pt x="102" y="96"/>
                </a:cubicBezTo>
                <a:cubicBezTo>
                  <a:pt x="102" y="99"/>
                  <a:pt x="99" y="102"/>
                  <a:pt x="96" y="102"/>
                </a:cubicBezTo>
                <a:close/>
                <a:moveTo>
                  <a:pt x="134" y="64"/>
                </a:moveTo>
                <a:cubicBezTo>
                  <a:pt x="134" y="67"/>
                  <a:pt x="131" y="70"/>
                  <a:pt x="128" y="70"/>
                </a:cubicBezTo>
                <a:cubicBezTo>
                  <a:pt x="125" y="70"/>
                  <a:pt x="122" y="67"/>
                  <a:pt x="122" y="64"/>
                </a:cubicBezTo>
                <a:cubicBezTo>
                  <a:pt x="122" y="61"/>
                  <a:pt x="125" y="58"/>
                  <a:pt x="128" y="58"/>
                </a:cubicBezTo>
                <a:cubicBezTo>
                  <a:pt x="131" y="58"/>
                  <a:pt x="134" y="61"/>
                  <a:pt x="134" y="64"/>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49" name="Oval 17"/>
          <p:cNvSpPr>
            <a:spLocks noChangeArrowheads="1"/>
          </p:cNvSpPr>
          <p:nvPr/>
        </p:nvSpPr>
        <p:spPr bwMode="auto">
          <a:xfrm>
            <a:off x="9010243" y="2108181"/>
            <a:ext cx="5719" cy="10664"/>
          </a:xfrm>
          <a:prstGeom prst="ellipse">
            <a:avLst/>
          </a:pr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0" name="Oval 18"/>
          <p:cNvSpPr>
            <a:spLocks noChangeArrowheads="1"/>
          </p:cNvSpPr>
          <p:nvPr/>
        </p:nvSpPr>
        <p:spPr bwMode="auto">
          <a:xfrm>
            <a:off x="9010243" y="2108181"/>
            <a:ext cx="5719" cy="10664"/>
          </a:xfrm>
          <a:prstGeom prst="ellipse">
            <a:avLst/>
          </a:pr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1" name="Oval 19"/>
          <p:cNvSpPr>
            <a:spLocks noChangeArrowheads="1"/>
          </p:cNvSpPr>
          <p:nvPr/>
        </p:nvSpPr>
        <p:spPr bwMode="auto">
          <a:xfrm>
            <a:off x="9010243" y="2108181"/>
            <a:ext cx="5719" cy="10664"/>
          </a:xfrm>
          <a:prstGeom prst="ellipse">
            <a:avLst/>
          </a:pr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2" name="Freeform 20"/>
          <p:cNvSpPr/>
          <p:nvPr/>
        </p:nvSpPr>
        <p:spPr bwMode="auto">
          <a:xfrm>
            <a:off x="8985810" y="2064505"/>
            <a:ext cx="54589" cy="73131"/>
          </a:xfrm>
          <a:custGeom>
            <a:avLst/>
            <a:gdLst>
              <a:gd name="T0" fmla="*/ 145 w 156"/>
              <a:gd name="T1" fmla="*/ 0 h 108"/>
              <a:gd name="T2" fmla="*/ 11 w 156"/>
              <a:gd name="T3" fmla="*/ 0 h 108"/>
              <a:gd name="T4" fmla="*/ 0 w 156"/>
              <a:gd name="T5" fmla="*/ 11 h 108"/>
              <a:gd name="T6" fmla="*/ 0 w 156"/>
              <a:gd name="T7" fmla="*/ 12 h 108"/>
              <a:gd name="T8" fmla="*/ 4 w 156"/>
              <a:gd name="T9" fmla="*/ 12 h 108"/>
              <a:gd name="T10" fmla="*/ 4 w 156"/>
              <a:gd name="T11" fmla="*/ 11 h 108"/>
              <a:gd name="T12" fmla="*/ 11 w 156"/>
              <a:gd name="T13" fmla="*/ 4 h 108"/>
              <a:gd name="T14" fmla="*/ 145 w 156"/>
              <a:gd name="T15" fmla="*/ 4 h 108"/>
              <a:gd name="T16" fmla="*/ 152 w 156"/>
              <a:gd name="T17" fmla="*/ 11 h 108"/>
              <a:gd name="T18" fmla="*/ 152 w 156"/>
              <a:gd name="T19" fmla="*/ 97 h 108"/>
              <a:gd name="T20" fmla="*/ 145 w 156"/>
              <a:gd name="T21" fmla="*/ 104 h 108"/>
              <a:gd name="T22" fmla="*/ 144 w 156"/>
              <a:gd name="T23" fmla="*/ 104 h 108"/>
              <a:gd name="T24" fmla="*/ 144 w 156"/>
              <a:gd name="T25" fmla="*/ 108 h 108"/>
              <a:gd name="T26" fmla="*/ 145 w 156"/>
              <a:gd name="T27" fmla="*/ 108 h 108"/>
              <a:gd name="T28" fmla="*/ 156 w 156"/>
              <a:gd name="T29" fmla="*/ 97 h 108"/>
              <a:gd name="T30" fmla="*/ 156 w 156"/>
              <a:gd name="T31" fmla="*/ 11 h 108"/>
              <a:gd name="T32" fmla="*/ 145 w 156"/>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08">
                <a:moveTo>
                  <a:pt x="145" y="0"/>
                </a:moveTo>
                <a:cubicBezTo>
                  <a:pt x="11" y="0"/>
                  <a:pt x="11" y="0"/>
                  <a:pt x="11" y="0"/>
                </a:cubicBezTo>
                <a:cubicBezTo>
                  <a:pt x="5" y="0"/>
                  <a:pt x="0" y="5"/>
                  <a:pt x="0" y="11"/>
                </a:cubicBezTo>
                <a:cubicBezTo>
                  <a:pt x="0" y="12"/>
                  <a:pt x="0" y="12"/>
                  <a:pt x="0" y="12"/>
                </a:cubicBezTo>
                <a:cubicBezTo>
                  <a:pt x="4" y="12"/>
                  <a:pt x="4" y="12"/>
                  <a:pt x="4" y="12"/>
                </a:cubicBezTo>
                <a:cubicBezTo>
                  <a:pt x="4" y="11"/>
                  <a:pt x="4" y="11"/>
                  <a:pt x="4" y="11"/>
                </a:cubicBezTo>
                <a:cubicBezTo>
                  <a:pt x="4" y="7"/>
                  <a:pt x="7" y="4"/>
                  <a:pt x="11" y="4"/>
                </a:cubicBezTo>
                <a:cubicBezTo>
                  <a:pt x="145" y="4"/>
                  <a:pt x="145" y="4"/>
                  <a:pt x="145" y="4"/>
                </a:cubicBezTo>
                <a:cubicBezTo>
                  <a:pt x="149" y="4"/>
                  <a:pt x="152" y="7"/>
                  <a:pt x="152" y="11"/>
                </a:cubicBezTo>
                <a:cubicBezTo>
                  <a:pt x="152" y="97"/>
                  <a:pt x="152" y="97"/>
                  <a:pt x="152" y="97"/>
                </a:cubicBezTo>
                <a:cubicBezTo>
                  <a:pt x="152" y="101"/>
                  <a:pt x="149" y="104"/>
                  <a:pt x="145" y="104"/>
                </a:cubicBezTo>
                <a:cubicBezTo>
                  <a:pt x="144" y="104"/>
                  <a:pt x="144" y="104"/>
                  <a:pt x="144" y="104"/>
                </a:cubicBezTo>
                <a:cubicBezTo>
                  <a:pt x="144" y="108"/>
                  <a:pt x="144" y="108"/>
                  <a:pt x="144" y="108"/>
                </a:cubicBezTo>
                <a:cubicBezTo>
                  <a:pt x="145" y="108"/>
                  <a:pt x="145" y="108"/>
                  <a:pt x="145" y="108"/>
                </a:cubicBezTo>
                <a:cubicBezTo>
                  <a:pt x="151" y="108"/>
                  <a:pt x="156" y="103"/>
                  <a:pt x="156" y="97"/>
                </a:cubicBezTo>
                <a:cubicBezTo>
                  <a:pt x="156" y="11"/>
                  <a:pt x="156" y="11"/>
                  <a:pt x="156" y="11"/>
                </a:cubicBezTo>
                <a:cubicBezTo>
                  <a:pt x="156" y="5"/>
                  <a:pt x="151" y="0"/>
                  <a:pt x="145" y="0"/>
                </a:cubicBez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3" name="Freeform 21"/>
          <p:cNvSpPr>
            <a:spLocks noEditPoints="1"/>
          </p:cNvSpPr>
          <p:nvPr/>
        </p:nvSpPr>
        <p:spPr bwMode="auto">
          <a:xfrm>
            <a:off x="8985160" y="2075678"/>
            <a:ext cx="55889" cy="75669"/>
          </a:xfrm>
          <a:custGeom>
            <a:avLst/>
            <a:gdLst>
              <a:gd name="T0" fmla="*/ 148 w 160"/>
              <a:gd name="T1" fmla="*/ 0 h 112"/>
              <a:gd name="T2" fmla="*/ 12 w 160"/>
              <a:gd name="T3" fmla="*/ 0 h 112"/>
              <a:gd name="T4" fmla="*/ 0 w 160"/>
              <a:gd name="T5" fmla="*/ 12 h 112"/>
              <a:gd name="T6" fmla="*/ 0 w 160"/>
              <a:gd name="T7" fmla="*/ 100 h 112"/>
              <a:gd name="T8" fmla="*/ 12 w 160"/>
              <a:gd name="T9" fmla="*/ 112 h 112"/>
              <a:gd name="T10" fmla="*/ 148 w 160"/>
              <a:gd name="T11" fmla="*/ 112 h 112"/>
              <a:gd name="T12" fmla="*/ 160 w 160"/>
              <a:gd name="T13" fmla="*/ 100 h 112"/>
              <a:gd name="T14" fmla="*/ 160 w 160"/>
              <a:gd name="T15" fmla="*/ 12 h 112"/>
              <a:gd name="T16" fmla="*/ 148 w 160"/>
              <a:gd name="T17" fmla="*/ 0 h 112"/>
              <a:gd name="T18" fmla="*/ 152 w 160"/>
              <a:gd name="T19" fmla="*/ 100 h 112"/>
              <a:gd name="T20" fmla="*/ 148 w 160"/>
              <a:gd name="T21" fmla="*/ 104 h 112"/>
              <a:gd name="T22" fmla="*/ 12 w 160"/>
              <a:gd name="T23" fmla="*/ 104 h 112"/>
              <a:gd name="T24" fmla="*/ 8 w 160"/>
              <a:gd name="T25" fmla="*/ 100 h 112"/>
              <a:gd name="T26" fmla="*/ 8 w 160"/>
              <a:gd name="T27" fmla="*/ 12 h 112"/>
              <a:gd name="T28" fmla="*/ 12 w 160"/>
              <a:gd name="T29" fmla="*/ 8 h 112"/>
              <a:gd name="T30" fmla="*/ 148 w 160"/>
              <a:gd name="T31" fmla="*/ 8 h 112"/>
              <a:gd name="T32" fmla="*/ 152 w 160"/>
              <a:gd name="T33" fmla="*/ 12 h 112"/>
              <a:gd name="T34" fmla="*/ 152 w 160"/>
              <a:gd name="T35"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12">
                <a:moveTo>
                  <a:pt x="148" y="0"/>
                </a:moveTo>
                <a:cubicBezTo>
                  <a:pt x="12" y="0"/>
                  <a:pt x="12" y="0"/>
                  <a:pt x="12" y="0"/>
                </a:cubicBezTo>
                <a:cubicBezTo>
                  <a:pt x="6" y="0"/>
                  <a:pt x="0" y="5"/>
                  <a:pt x="0" y="12"/>
                </a:cubicBezTo>
                <a:cubicBezTo>
                  <a:pt x="0" y="100"/>
                  <a:pt x="0" y="100"/>
                  <a:pt x="0" y="100"/>
                </a:cubicBezTo>
                <a:cubicBezTo>
                  <a:pt x="0" y="106"/>
                  <a:pt x="6" y="112"/>
                  <a:pt x="12" y="112"/>
                </a:cubicBezTo>
                <a:cubicBezTo>
                  <a:pt x="148" y="112"/>
                  <a:pt x="148" y="112"/>
                  <a:pt x="148" y="112"/>
                </a:cubicBezTo>
                <a:cubicBezTo>
                  <a:pt x="155" y="112"/>
                  <a:pt x="160" y="106"/>
                  <a:pt x="160" y="100"/>
                </a:cubicBezTo>
                <a:cubicBezTo>
                  <a:pt x="160" y="12"/>
                  <a:pt x="160" y="12"/>
                  <a:pt x="160" y="12"/>
                </a:cubicBezTo>
                <a:cubicBezTo>
                  <a:pt x="160" y="5"/>
                  <a:pt x="155" y="0"/>
                  <a:pt x="148" y="0"/>
                </a:cubicBezTo>
                <a:close/>
                <a:moveTo>
                  <a:pt x="152" y="100"/>
                </a:moveTo>
                <a:cubicBezTo>
                  <a:pt x="152" y="102"/>
                  <a:pt x="151" y="104"/>
                  <a:pt x="148" y="104"/>
                </a:cubicBezTo>
                <a:cubicBezTo>
                  <a:pt x="12" y="104"/>
                  <a:pt x="12" y="104"/>
                  <a:pt x="12" y="104"/>
                </a:cubicBezTo>
                <a:cubicBezTo>
                  <a:pt x="10" y="104"/>
                  <a:pt x="8" y="102"/>
                  <a:pt x="8" y="100"/>
                </a:cubicBezTo>
                <a:cubicBezTo>
                  <a:pt x="8" y="12"/>
                  <a:pt x="8" y="12"/>
                  <a:pt x="8" y="12"/>
                </a:cubicBezTo>
                <a:cubicBezTo>
                  <a:pt x="8" y="10"/>
                  <a:pt x="10" y="8"/>
                  <a:pt x="12" y="8"/>
                </a:cubicBezTo>
                <a:cubicBezTo>
                  <a:pt x="148" y="8"/>
                  <a:pt x="148" y="8"/>
                  <a:pt x="148" y="8"/>
                </a:cubicBezTo>
                <a:cubicBezTo>
                  <a:pt x="151" y="8"/>
                  <a:pt x="152" y="10"/>
                  <a:pt x="152" y="12"/>
                </a:cubicBezTo>
                <a:lnTo>
                  <a:pt x="152" y="10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4" name="Freeform 36"/>
          <p:cNvSpPr>
            <a:spLocks noEditPoints="1"/>
          </p:cNvSpPr>
          <p:nvPr/>
        </p:nvSpPr>
        <p:spPr bwMode="auto">
          <a:xfrm>
            <a:off x="9002888" y="2646639"/>
            <a:ext cx="49561" cy="77236"/>
          </a:xfrm>
          <a:custGeom>
            <a:avLst/>
            <a:gdLst>
              <a:gd name="T0" fmla="*/ 14 w 172"/>
              <a:gd name="T1" fmla="*/ 52 h 160"/>
              <a:gd name="T2" fmla="*/ 18 w 172"/>
              <a:gd name="T3" fmla="*/ 8 h 160"/>
              <a:gd name="T4" fmla="*/ 62 w 172"/>
              <a:gd name="T5" fmla="*/ 4 h 160"/>
              <a:gd name="T6" fmla="*/ 18 w 172"/>
              <a:gd name="T7" fmla="*/ 0 h 160"/>
              <a:gd name="T8" fmla="*/ 6 w 172"/>
              <a:gd name="T9" fmla="*/ 52 h 160"/>
              <a:gd name="T10" fmla="*/ 58 w 172"/>
              <a:gd name="T11" fmla="*/ 152 h 160"/>
              <a:gd name="T12" fmla="*/ 14 w 172"/>
              <a:gd name="T13" fmla="*/ 148 h 160"/>
              <a:gd name="T14" fmla="*/ 10 w 172"/>
              <a:gd name="T15" fmla="*/ 104 h 160"/>
              <a:gd name="T16" fmla="*/ 6 w 172"/>
              <a:gd name="T17" fmla="*/ 148 h 160"/>
              <a:gd name="T18" fmla="*/ 58 w 172"/>
              <a:gd name="T19" fmla="*/ 160 h 160"/>
              <a:gd name="T20" fmla="*/ 58 w 172"/>
              <a:gd name="T21" fmla="*/ 152 h 160"/>
              <a:gd name="T22" fmla="*/ 154 w 172"/>
              <a:gd name="T23" fmla="*/ 8 h 160"/>
              <a:gd name="T24" fmla="*/ 158 w 172"/>
              <a:gd name="T25" fmla="*/ 52 h 160"/>
              <a:gd name="T26" fmla="*/ 166 w 172"/>
              <a:gd name="T27" fmla="*/ 52 h 160"/>
              <a:gd name="T28" fmla="*/ 154 w 172"/>
              <a:gd name="T29" fmla="*/ 0 h 160"/>
              <a:gd name="T30" fmla="*/ 110 w 172"/>
              <a:gd name="T31" fmla="*/ 4 h 160"/>
              <a:gd name="T32" fmla="*/ 170 w 172"/>
              <a:gd name="T33" fmla="*/ 76 h 160"/>
              <a:gd name="T34" fmla="*/ 134 w 172"/>
              <a:gd name="T35" fmla="*/ 77 h 160"/>
              <a:gd name="T36" fmla="*/ 106 w 172"/>
              <a:gd name="T37" fmla="*/ 38 h 160"/>
              <a:gd name="T38" fmla="*/ 102 w 172"/>
              <a:gd name="T39" fmla="*/ 37 h 160"/>
              <a:gd name="T40" fmla="*/ 80 w 172"/>
              <a:gd name="T41" fmla="*/ 65 h 160"/>
              <a:gd name="T42" fmla="*/ 76 w 172"/>
              <a:gd name="T43" fmla="*/ 65 h 160"/>
              <a:gd name="T44" fmla="*/ 43 w 172"/>
              <a:gd name="T45" fmla="*/ 50 h 160"/>
              <a:gd name="T46" fmla="*/ 39 w 172"/>
              <a:gd name="T47" fmla="*/ 50 h 160"/>
              <a:gd name="T48" fmla="*/ 2 w 172"/>
              <a:gd name="T49" fmla="*/ 80 h 160"/>
              <a:gd name="T50" fmla="*/ 2 w 172"/>
              <a:gd name="T51" fmla="*/ 84 h 160"/>
              <a:gd name="T52" fmla="*/ 36 w 172"/>
              <a:gd name="T53" fmla="*/ 83 h 160"/>
              <a:gd name="T54" fmla="*/ 58 w 172"/>
              <a:gd name="T55" fmla="*/ 114 h 160"/>
              <a:gd name="T56" fmla="*/ 60 w 172"/>
              <a:gd name="T57" fmla="*/ 116 h 160"/>
              <a:gd name="T58" fmla="*/ 78 w 172"/>
              <a:gd name="T59" fmla="*/ 72 h 160"/>
              <a:gd name="T60" fmla="*/ 88 w 172"/>
              <a:gd name="T61" fmla="*/ 91 h 160"/>
              <a:gd name="T62" fmla="*/ 104 w 172"/>
              <a:gd name="T63" fmla="*/ 45 h 160"/>
              <a:gd name="T64" fmla="*/ 124 w 172"/>
              <a:gd name="T65" fmla="*/ 107 h 160"/>
              <a:gd name="T66" fmla="*/ 138 w 172"/>
              <a:gd name="T67" fmla="*/ 80 h 160"/>
              <a:gd name="T68" fmla="*/ 172 w 172"/>
              <a:gd name="T69" fmla="*/ 78 h 160"/>
              <a:gd name="T70" fmla="*/ 162 w 172"/>
              <a:gd name="T71" fmla="*/ 104 h 160"/>
              <a:gd name="T72" fmla="*/ 158 w 172"/>
              <a:gd name="T73" fmla="*/ 148 h 160"/>
              <a:gd name="T74" fmla="*/ 114 w 172"/>
              <a:gd name="T75" fmla="*/ 152 h 160"/>
              <a:gd name="T76" fmla="*/ 114 w 172"/>
              <a:gd name="T77" fmla="*/ 160 h 160"/>
              <a:gd name="T78" fmla="*/ 166 w 172"/>
              <a:gd name="T79" fmla="*/ 148 h 160"/>
              <a:gd name="T80" fmla="*/ 162 w 172"/>
              <a:gd name="T8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160">
                <a:moveTo>
                  <a:pt x="10" y="56"/>
                </a:moveTo>
                <a:cubicBezTo>
                  <a:pt x="12" y="56"/>
                  <a:pt x="14" y="55"/>
                  <a:pt x="14" y="52"/>
                </a:cubicBezTo>
                <a:cubicBezTo>
                  <a:pt x="14" y="12"/>
                  <a:pt x="14" y="12"/>
                  <a:pt x="14" y="12"/>
                </a:cubicBezTo>
                <a:cubicBezTo>
                  <a:pt x="14" y="10"/>
                  <a:pt x="16" y="8"/>
                  <a:pt x="18" y="8"/>
                </a:cubicBezTo>
                <a:cubicBezTo>
                  <a:pt x="58" y="8"/>
                  <a:pt x="58" y="8"/>
                  <a:pt x="58" y="8"/>
                </a:cubicBezTo>
                <a:cubicBezTo>
                  <a:pt x="60" y="8"/>
                  <a:pt x="62" y="7"/>
                  <a:pt x="62" y="4"/>
                </a:cubicBezTo>
                <a:cubicBezTo>
                  <a:pt x="62" y="2"/>
                  <a:pt x="60" y="0"/>
                  <a:pt x="58" y="0"/>
                </a:cubicBezTo>
                <a:cubicBezTo>
                  <a:pt x="18" y="0"/>
                  <a:pt x="18" y="0"/>
                  <a:pt x="18" y="0"/>
                </a:cubicBezTo>
                <a:cubicBezTo>
                  <a:pt x="12" y="0"/>
                  <a:pt x="6" y="6"/>
                  <a:pt x="6" y="12"/>
                </a:cubicBezTo>
                <a:cubicBezTo>
                  <a:pt x="6" y="52"/>
                  <a:pt x="6" y="52"/>
                  <a:pt x="6" y="52"/>
                </a:cubicBezTo>
                <a:cubicBezTo>
                  <a:pt x="6" y="55"/>
                  <a:pt x="8" y="56"/>
                  <a:pt x="10" y="56"/>
                </a:cubicBezTo>
                <a:close/>
                <a:moveTo>
                  <a:pt x="58" y="152"/>
                </a:moveTo>
                <a:cubicBezTo>
                  <a:pt x="18" y="152"/>
                  <a:pt x="18" y="152"/>
                  <a:pt x="18" y="152"/>
                </a:cubicBezTo>
                <a:cubicBezTo>
                  <a:pt x="16" y="152"/>
                  <a:pt x="14" y="150"/>
                  <a:pt x="14" y="148"/>
                </a:cubicBezTo>
                <a:cubicBezTo>
                  <a:pt x="14" y="108"/>
                  <a:pt x="14" y="108"/>
                  <a:pt x="14" y="108"/>
                </a:cubicBezTo>
                <a:cubicBezTo>
                  <a:pt x="14" y="106"/>
                  <a:pt x="12" y="104"/>
                  <a:pt x="10" y="104"/>
                </a:cubicBezTo>
                <a:cubicBezTo>
                  <a:pt x="8" y="104"/>
                  <a:pt x="6" y="106"/>
                  <a:pt x="6" y="108"/>
                </a:cubicBezTo>
                <a:cubicBezTo>
                  <a:pt x="6" y="148"/>
                  <a:pt x="6" y="148"/>
                  <a:pt x="6" y="148"/>
                </a:cubicBezTo>
                <a:cubicBezTo>
                  <a:pt x="6" y="155"/>
                  <a:pt x="12" y="160"/>
                  <a:pt x="18" y="160"/>
                </a:cubicBezTo>
                <a:cubicBezTo>
                  <a:pt x="58" y="160"/>
                  <a:pt x="58" y="160"/>
                  <a:pt x="58" y="160"/>
                </a:cubicBezTo>
                <a:cubicBezTo>
                  <a:pt x="60" y="160"/>
                  <a:pt x="62" y="159"/>
                  <a:pt x="62" y="156"/>
                </a:cubicBezTo>
                <a:cubicBezTo>
                  <a:pt x="62" y="154"/>
                  <a:pt x="60" y="152"/>
                  <a:pt x="58" y="152"/>
                </a:cubicBezTo>
                <a:close/>
                <a:moveTo>
                  <a:pt x="114" y="8"/>
                </a:moveTo>
                <a:cubicBezTo>
                  <a:pt x="154" y="8"/>
                  <a:pt x="154" y="8"/>
                  <a:pt x="154" y="8"/>
                </a:cubicBezTo>
                <a:cubicBezTo>
                  <a:pt x="156" y="8"/>
                  <a:pt x="158" y="10"/>
                  <a:pt x="158" y="12"/>
                </a:cubicBezTo>
                <a:cubicBezTo>
                  <a:pt x="158" y="52"/>
                  <a:pt x="158" y="52"/>
                  <a:pt x="158" y="52"/>
                </a:cubicBezTo>
                <a:cubicBezTo>
                  <a:pt x="158" y="55"/>
                  <a:pt x="160" y="56"/>
                  <a:pt x="162" y="56"/>
                </a:cubicBezTo>
                <a:cubicBezTo>
                  <a:pt x="164" y="56"/>
                  <a:pt x="166" y="55"/>
                  <a:pt x="166" y="52"/>
                </a:cubicBezTo>
                <a:cubicBezTo>
                  <a:pt x="166" y="12"/>
                  <a:pt x="166" y="12"/>
                  <a:pt x="166" y="12"/>
                </a:cubicBezTo>
                <a:cubicBezTo>
                  <a:pt x="166" y="6"/>
                  <a:pt x="160" y="0"/>
                  <a:pt x="154" y="0"/>
                </a:cubicBezTo>
                <a:cubicBezTo>
                  <a:pt x="114" y="0"/>
                  <a:pt x="114" y="0"/>
                  <a:pt x="114" y="0"/>
                </a:cubicBezTo>
                <a:cubicBezTo>
                  <a:pt x="112" y="0"/>
                  <a:pt x="110" y="2"/>
                  <a:pt x="110" y="4"/>
                </a:cubicBezTo>
                <a:cubicBezTo>
                  <a:pt x="110" y="7"/>
                  <a:pt x="112" y="8"/>
                  <a:pt x="114" y="8"/>
                </a:cubicBezTo>
                <a:close/>
                <a:moveTo>
                  <a:pt x="170" y="76"/>
                </a:moveTo>
                <a:cubicBezTo>
                  <a:pt x="136" y="76"/>
                  <a:pt x="136" y="76"/>
                  <a:pt x="136" y="76"/>
                </a:cubicBezTo>
                <a:cubicBezTo>
                  <a:pt x="136" y="76"/>
                  <a:pt x="135" y="77"/>
                  <a:pt x="134" y="77"/>
                </a:cubicBezTo>
                <a:cubicBezTo>
                  <a:pt x="124" y="100"/>
                  <a:pt x="124" y="100"/>
                  <a:pt x="124" y="100"/>
                </a:cubicBezTo>
                <a:cubicBezTo>
                  <a:pt x="106" y="38"/>
                  <a:pt x="106" y="38"/>
                  <a:pt x="106" y="38"/>
                </a:cubicBezTo>
                <a:cubicBezTo>
                  <a:pt x="106" y="37"/>
                  <a:pt x="105" y="36"/>
                  <a:pt x="104" y="36"/>
                </a:cubicBezTo>
                <a:cubicBezTo>
                  <a:pt x="103" y="36"/>
                  <a:pt x="102" y="37"/>
                  <a:pt x="102" y="37"/>
                </a:cubicBezTo>
                <a:cubicBezTo>
                  <a:pt x="88" y="83"/>
                  <a:pt x="88" y="83"/>
                  <a:pt x="88" y="83"/>
                </a:cubicBezTo>
                <a:cubicBezTo>
                  <a:pt x="80" y="65"/>
                  <a:pt x="80" y="65"/>
                  <a:pt x="80" y="65"/>
                </a:cubicBezTo>
                <a:cubicBezTo>
                  <a:pt x="79" y="65"/>
                  <a:pt x="78" y="64"/>
                  <a:pt x="78" y="64"/>
                </a:cubicBezTo>
                <a:cubicBezTo>
                  <a:pt x="77" y="64"/>
                  <a:pt x="76" y="65"/>
                  <a:pt x="76" y="65"/>
                </a:cubicBezTo>
                <a:cubicBezTo>
                  <a:pt x="60" y="106"/>
                  <a:pt x="60" y="106"/>
                  <a:pt x="60" y="106"/>
                </a:cubicBezTo>
                <a:cubicBezTo>
                  <a:pt x="43" y="50"/>
                  <a:pt x="43" y="50"/>
                  <a:pt x="43" y="50"/>
                </a:cubicBezTo>
                <a:cubicBezTo>
                  <a:pt x="43" y="49"/>
                  <a:pt x="42" y="49"/>
                  <a:pt x="41" y="49"/>
                </a:cubicBezTo>
                <a:cubicBezTo>
                  <a:pt x="40" y="49"/>
                  <a:pt x="40" y="49"/>
                  <a:pt x="39" y="50"/>
                </a:cubicBezTo>
                <a:cubicBezTo>
                  <a:pt x="32" y="80"/>
                  <a:pt x="32" y="80"/>
                  <a:pt x="32" y="80"/>
                </a:cubicBezTo>
                <a:cubicBezTo>
                  <a:pt x="2" y="80"/>
                  <a:pt x="2" y="80"/>
                  <a:pt x="2" y="80"/>
                </a:cubicBezTo>
                <a:cubicBezTo>
                  <a:pt x="1" y="80"/>
                  <a:pt x="0" y="81"/>
                  <a:pt x="0" y="82"/>
                </a:cubicBezTo>
                <a:cubicBezTo>
                  <a:pt x="0" y="83"/>
                  <a:pt x="1" y="84"/>
                  <a:pt x="2" y="84"/>
                </a:cubicBezTo>
                <a:cubicBezTo>
                  <a:pt x="34" y="84"/>
                  <a:pt x="34" y="84"/>
                  <a:pt x="34" y="84"/>
                </a:cubicBezTo>
                <a:cubicBezTo>
                  <a:pt x="35" y="84"/>
                  <a:pt x="36" y="84"/>
                  <a:pt x="36" y="83"/>
                </a:cubicBezTo>
                <a:cubicBezTo>
                  <a:pt x="42" y="59"/>
                  <a:pt x="42" y="59"/>
                  <a:pt x="42" y="59"/>
                </a:cubicBezTo>
                <a:cubicBezTo>
                  <a:pt x="58" y="114"/>
                  <a:pt x="58" y="114"/>
                  <a:pt x="58" y="114"/>
                </a:cubicBezTo>
                <a:cubicBezTo>
                  <a:pt x="58" y="115"/>
                  <a:pt x="59" y="116"/>
                  <a:pt x="60" y="116"/>
                </a:cubicBezTo>
                <a:cubicBezTo>
                  <a:pt x="60" y="116"/>
                  <a:pt x="60" y="116"/>
                  <a:pt x="60" y="116"/>
                </a:cubicBezTo>
                <a:cubicBezTo>
                  <a:pt x="61" y="116"/>
                  <a:pt x="62" y="115"/>
                  <a:pt x="62" y="114"/>
                </a:cubicBezTo>
                <a:cubicBezTo>
                  <a:pt x="78" y="72"/>
                  <a:pt x="78" y="72"/>
                  <a:pt x="78" y="72"/>
                </a:cubicBezTo>
                <a:cubicBezTo>
                  <a:pt x="86" y="89"/>
                  <a:pt x="86" y="89"/>
                  <a:pt x="86" y="89"/>
                </a:cubicBezTo>
                <a:cubicBezTo>
                  <a:pt x="86" y="90"/>
                  <a:pt x="87" y="91"/>
                  <a:pt x="88" y="91"/>
                </a:cubicBezTo>
                <a:cubicBezTo>
                  <a:pt x="89" y="91"/>
                  <a:pt x="90" y="90"/>
                  <a:pt x="90" y="89"/>
                </a:cubicBezTo>
                <a:cubicBezTo>
                  <a:pt x="104" y="45"/>
                  <a:pt x="104" y="45"/>
                  <a:pt x="104" y="45"/>
                </a:cubicBezTo>
                <a:cubicBezTo>
                  <a:pt x="122" y="106"/>
                  <a:pt x="122" y="106"/>
                  <a:pt x="122" y="106"/>
                </a:cubicBezTo>
                <a:cubicBezTo>
                  <a:pt x="122" y="107"/>
                  <a:pt x="123" y="107"/>
                  <a:pt x="124" y="107"/>
                </a:cubicBezTo>
                <a:cubicBezTo>
                  <a:pt x="124" y="107"/>
                  <a:pt x="125" y="107"/>
                  <a:pt x="126" y="106"/>
                </a:cubicBezTo>
                <a:cubicBezTo>
                  <a:pt x="138" y="80"/>
                  <a:pt x="138" y="80"/>
                  <a:pt x="138" y="80"/>
                </a:cubicBezTo>
                <a:cubicBezTo>
                  <a:pt x="170" y="80"/>
                  <a:pt x="170" y="80"/>
                  <a:pt x="170" y="80"/>
                </a:cubicBezTo>
                <a:cubicBezTo>
                  <a:pt x="171" y="80"/>
                  <a:pt x="172" y="79"/>
                  <a:pt x="172" y="78"/>
                </a:cubicBezTo>
                <a:cubicBezTo>
                  <a:pt x="172" y="77"/>
                  <a:pt x="171" y="76"/>
                  <a:pt x="170" y="76"/>
                </a:cubicBezTo>
                <a:close/>
                <a:moveTo>
                  <a:pt x="162" y="104"/>
                </a:moveTo>
                <a:cubicBezTo>
                  <a:pt x="160" y="104"/>
                  <a:pt x="158" y="106"/>
                  <a:pt x="158" y="108"/>
                </a:cubicBezTo>
                <a:cubicBezTo>
                  <a:pt x="158" y="148"/>
                  <a:pt x="158" y="148"/>
                  <a:pt x="158" y="148"/>
                </a:cubicBezTo>
                <a:cubicBezTo>
                  <a:pt x="158" y="150"/>
                  <a:pt x="156" y="152"/>
                  <a:pt x="154" y="152"/>
                </a:cubicBezTo>
                <a:cubicBezTo>
                  <a:pt x="114" y="152"/>
                  <a:pt x="114" y="152"/>
                  <a:pt x="114" y="152"/>
                </a:cubicBezTo>
                <a:cubicBezTo>
                  <a:pt x="112" y="152"/>
                  <a:pt x="110" y="154"/>
                  <a:pt x="110" y="156"/>
                </a:cubicBezTo>
                <a:cubicBezTo>
                  <a:pt x="110" y="159"/>
                  <a:pt x="112" y="160"/>
                  <a:pt x="114" y="160"/>
                </a:cubicBezTo>
                <a:cubicBezTo>
                  <a:pt x="154" y="160"/>
                  <a:pt x="154" y="160"/>
                  <a:pt x="154" y="160"/>
                </a:cubicBezTo>
                <a:cubicBezTo>
                  <a:pt x="160" y="160"/>
                  <a:pt x="166" y="155"/>
                  <a:pt x="166" y="148"/>
                </a:cubicBezTo>
                <a:cubicBezTo>
                  <a:pt x="166" y="108"/>
                  <a:pt x="166" y="108"/>
                  <a:pt x="166" y="108"/>
                </a:cubicBezTo>
                <a:cubicBezTo>
                  <a:pt x="166" y="106"/>
                  <a:pt x="164" y="104"/>
                  <a:pt x="162" y="104"/>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5" name="Freeform 6"/>
          <p:cNvSpPr>
            <a:spLocks noEditPoints="1"/>
          </p:cNvSpPr>
          <p:nvPr/>
        </p:nvSpPr>
        <p:spPr bwMode="auto">
          <a:xfrm>
            <a:off x="8991043" y="2323599"/>
            <a:ext cx="55355" cy="98267"/>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9 w 160"/>
              <a:gd name="T29" fmla="*/ 53 h 177"/>
              <a:gd name="T30" fmla="*/ 14 w 160"/>
              <a:gd name="T31" fmla="*/ 44 h 177"/>
              <a:gd name="T32" fmla="*/ 75 w 160"/>
              <a:gd name="T33" fmla="*/ 10 h 177"/>
              <a:gd name="T34" fmla="*/ 80 w 160"/>
              <a:gd name="T35" fmla="*/ 9 h 177"/>
              <a:gd name="T36" fmla="*/ 85 w 160"/>
              <a:gd name="T37" fmla="*/ 10 h 177"/>
              <a:gd name="T38" fmla="*/ 147 w 160"/>
              <a:gd name="T39" fmla="*/ 44 h 177"/>
              <a:gd name="T40" fmla="*/ 152 w 160"/>
              <a:gd name="T41" fmla="*/ 53 h 177"/>
              <a:gd name="T42" fmla="*/ 152 w 160"/>
              <a:gd name="T43" fmla="*/ 73 h 177"/>
              <a:gd name="T44" fmla="*/ 152 w 160"/>
              <a:gd name="T45" fmla="*/ 100 h 177"/>
              <a:gd name="T46" fmla="*/ 146 w 160"/>
              <a:gd name="T47" fmla="*/ 111 h 177"/>
              <a:gd name="T48" fmla="*/ 86 w 160"/>
              <a:gd name="T49" fmla="*/ 145 h 177"/>
              <a:gd name="T50" fmla="*/ 74 w 160"/>
              <a:gd name="T51" fmla="*/ 145 h 177"/>
              <a:gd name="T52" fmla="*/ 15 w 160"/>
              <a:gd name="T53" fmla="*/ 111 h 177"/>
              <a:gd name="T54" fmla="*/ 9 w 160"/>
              <a:gd name="T55" fmla="*/ 100 h 177"/>
              <a:gd name="T56" fmla="*/ 9 w 160"/>
              <a:gd name="T57" fmla="*/ 73 h 177"/>
              <a:gd name="T58" fmla="*/ 9 w 160"/>
              <a:gd name="T59" fmla="*/ 53 h 177"/>
              <a:gd name="T60" fmla="*/ 147 w 160"/>
              <a:gd name="T61" fmla="*/ 133 h 177"/>
              <a:gd name="T62" fmla="*/ 85 w 160"/>
              <a:gd name="T63" fmla="*/ 167 h 177"/>
              <a:gd name="T64" fmla="*/ 75 w 160"/>
              <a:gd name="T65" fmla="*/ 167 h 177"/>
              <a:gd name="T66" fmla="*/ 14 w 160"/>
              <a:gd name="T67" fmla="*/ 133 h 177"/>
              <a:gd name="T68" fmla="*/ 9 w 160"/>
              <a:gd name="T69" fmla="*/ 125 h 177"/>
              <a:gd name="T70" fmla="*/ 9 w 160"/>
              <a:gd name="T71" fmla="*/ 111 h 177"/>
              <a:gd name="T72" fmla="*/ 13 w 160"/>
              <a:gd name="T73" fmla="*/ 114 h 177"/>
              <a:gd name="T74" fmla="*/ 72 w 160"/>
              <a:gd name="T75" fmla="*/ 148 h 177"/>
              <a:gd name="T76" fmla="*/ 80 w 160"/>
              <a:gd name="T77" fmla="*/ 150 h 177"/>
              <a:gd name="T78" fmla="*/ 89 w 160"/>
              <a:gd name="T79" fmla="*/ 148 h 177"/>
              <a:gd name="T80" fmla="*/ 148 w 160"/>
              <a:gd name="T81" fmla="*/ 114 h 177"/>
              <a:gd name="T82" fmla="*/ 152 w 160"/>
              <a:gd name="T83" fmla="*/ 111 h 177"/>
              <a:gd name="T84" fmla="*/ 152 w 160"/>
              <a:gd name="T85" fmla="*/ 125 h 177"/>
              <a:gd name="T86" fmla="*/ 147 w 160"/>
              <a:gd name="T87" fmla="*/ 13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9" y="53"/>
                </a:moveTo>
                <a:cubicBezTo>
                  <a:pt x="9" y="50"/>
                  <a:pt x="11" y="46"/>
                  <a:pt x="14" y="44"/>
                </a:cubicBezTo>
                <a:cubicBezTo>
                  <a:pt x="75" y="10"/>
                  <a:pt x="75" y="10"/>
                  <a:pt x="75" y="10"/>
                </a:cubicBezTo>
                <a:cubicBezTo>
                  <a:pt x="76" y="9"/>
                  <a:pt x="78" y="9"/>
                  <a:pt x="80" y="9"/>
                </a:cubicBezTo>
                <a:cubicBezTo>
                  <a:pt x="82" y="9"/>
                  <a:pt x="84" y="9"/>
                  <a:pt x="85" y="10"/>
                </a:cubicBezTo>
                <a:cubicBezTo>
                  <a:pt x="147" y="44"/>
                  <a:pt x="147" y="44"/>
                  <a:pt x="147" y="44"/>
                </a:cubicBezTo>
                <a:cubicBezTo>
                  <a:pt x="149" y="46"/>
                  <a:pt x="152" y="50"/>
                  <a:pt x="152" y="53"/>
                </a:cubicBezTo>
                <a:cubicBezTo>
                  <a:pt x="152" y="73"/>
                  <a:pt x="152" y="73"/>
                  <a:pt x="152" y="73"/>
                </a:cubicBezTo>
                <a:cubicBezTo>
                  <a:pt x="152" y="100"/>
                  <a:pt x="152" y="100"/>
                  <a:pt x="152" y="100"/>
                </a:cubicBezTo>
                <a:cubicBezTo>
                  <a:pt x="152" y="104"/>
                  <a:pt x="149" y="109"/>
                  <a:pt x="146" y="111"/>
                </a:cubicBezTo>
                <a:cubicBezTo>
                  <a:pt x="86" y="145"/>
                  <a:pt x="86" y="145"/>
                  <a:pt x="86" y="145"/>
                </a:cubicBezTo>
                <a:cubicBezTo>
                  <a:pt x="83" y="146"/>
                  <a:pt x="77" y="146"/>
                  <a:pt x="74" y="145"/>
                </a:cubicBezTo>
                <a:cubicBezTo>
                  <a:pt x="15" y="111"/>
                  <a:pt x="15" y="111"/>
                  <a:pt x="15" y="111"/>
                </a:cubicBezTo>
                <a:cubicBezTo>
                  <a:pt x="12" y="109"/>
                  <a:pt x="9" y="104"/>
                  <a:pt x="9" y="100"/>
                </a:cubicBezTo>
                <a:cubicBezTo>
                  <a:pt x="9" y="73"/>
                  <a:pt x="9" y="73"/>
                  <a:pt x="9" y="73"/>
                </a:cubicBezTo>
                <a:lnTo>
                  <a:pt x="9" y="53"/>
                </a:lnTo>
                <a:close/>
                <a:moveTo>
                  <a:pt x="147" y="133"/>
                </a:moveTo>
                <a:cubicBezTo>
                  <a:pt x="85" y="167"/>
                  <a:pt x="85" y="167"/>
                  <a:pt x="85" y="167"/>
                </a:cubicBezTo>
                <a:cubicBezTo>
                  <a:pt x="83" y="169"/>
                  <a:pt x="78" y="169"/>
                  <a:pt x="75" y="167"/>
                </a:cubicBezTo>
                <a:cubicBezTo>
                  <a:pt x="14" y="133"/>
                  <a:pt x="14" y="133"/>
                  <a:pt x="14" y="133"/>
                </a:cubicBezTo>
                <a:cubicBezTo>
                  <a:pt x="11" y="132"/>
                  <a:pt x="9" y="128"/>
                  <a:pt x="9" y="125"/>
                </a:cubicBezTo>
                <a:cubicBezTo>
                  <a:pt x="9" y="111"/>
                  <a:pt x="9" y="111"/>
                  <a:pt x="9" y="111"/>
                </a:cubicBezTo>
                <a:cubicBezTo>
                  <a:pt x="10" y="112"/>
                  <a:pt x="11" y="113"/>
                  <a:pt x="13" y="114"/>
                </a:cubicBezTo>
                <a:cubicBezTo>
                  <a:pt x="72" y="148"/>
                  <a:pt x="72" y="148"/>
                  <a:pt x="72" y="148"/>
                </a:cubicBezTo>
                <a:cubicBezTo>
                  <a:pt x="74" y="149"/>
                  <a:pt x="77" y="150"/>
                  <a:pt x="80" y="150"/>
                </a:cubicBezTo>
                <a:cubicBezTo>
                  <a:pt x="83" y="150"/>
                  <a:pt x="86" y="149"/>
                  <a:pt x="89" y="148"/>
                </a:cubicBezTo>
                <a:cubicBezTo>
                  <a:pt x="148" y="114"/>
                  <a:pt x="148" y="114"/>
                  <a:pt x="148" y="114"/>
                </a:cubicBezTo>
                <a:cubicBezTo>
                  <a:pt x="149" y="113"/>
                  <a:pt x="151" y="112"/>
                  <a:pt x="152" y="111"/>
                </a:cubicBezTo>
                <a:cubicBezTo>
                  <a:pt x="152" y="125"/>
                  <a:pt x="152" y="125"/>
                  <a:pt x="152" y="125"/>
                </a:cubicBezTo>
                <a:cubicBezTo>
                  <a:pt x="152" y="128"/>
                  <a:pt x="149" y="132"/>
                  <a:pt x="147" y="133"/>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6" name="Freeform 29"/>
          <p:cNvSpPr>
            <a:spLocks noChangeAspect="1" noEditPoints="1"/>
          </p:cNvSpPr>
          <p:nvPr/>
        </p:nvSpPr>
        <p:spPr bwMode="auto">
          <a:xfrm>
            <a:off x="6551051" y="2765748"/>
            <a:ext cx="70883" cy="87504"/>
          </a:xfrm>
          <a:custGeom>
            <a:avLst/>
            <a:gdLst>
              <a:gd name="T0" fmla="*/ 43 w 161"/>
              <a:gd name="T1" fmla="*/ 72 h 176"/>
              <a:gd name="T2" fmla="*/ 43 w 161"/>
              <a:gd name="T3" fmla="*/ 76 h 176"/>
              <a:gd name="T4" fmla="*/ 73 w 161"/>
              <a:gd name="T5" fmla="*/ 74 h 176"/>
              <a:gd name="T6" fmla="*/ 71 w 161"/>
              <a:gd name="T7" fmla="*/ 92 h 176"/>
              <a:gd name="T8" fmla="*/ 41 w 161"/>
              <a:gd name="T9" fmla="*/ 94 h 176"/>
              <a:gd name="T10" fmla="*/ 71 w 161"/>
              <a:gd name="T11" fmla="*/ 96 h 176"/>
              <a:gd name="T12" fmla="*/ 71 w 161"/>
              <a:gd name="T13" fmla="*/ 92 h 176"/>
              <a:gd name="T14" fmla="*/ 81 w 161"/>
              <a:gd name="T15" fmla="*/ 76 h 176"/>
              <a:gd name="T16" fmla="*/ 85 w 161"/>
              <a:gd name="T17" fmla="*/ 88 h 176"/>
              <a:gd name="T18" fmla="*/ 86 w 161"/>
              <a:gd name="T19" fmla="*/ 112 h 176"/>
              <a:gd name="T20" fmla="*/ 101 w 161"/>
              <a:gd name="T21" fmla="*/ 104 h 176"/>
              <a:gd name="T22" fmla="*/ 115 w 161"/>
              <a:gd name="T23" fmla="*/ 112 h 176"/>
              <a:gd name="T24" fmla="*/ 117 w 161"/>
              <a:gd name="T25" fmla="*/ 110 h 176"/>
              <a:gd name="T26" fmla="*/ 117 w 161"/>
              <a:gd name="T27" fmla="*/ 88 h 176"/>
              <a:gd name="T28" fmla="*/ 101 w 161"/>
              <a:gd name="T29" fmla="*/ 56 h 176"/>
              <a:gd name="T30" fmla="*/ 102 w 161"/>
              <a:gd name="T31" fmla="*/ 100 h 176"/>
              <a:gd name="T32" fmla="*/ 89 w 161"/>
              <a:gd name="T33" fmla="*/ 107 h 176"/>
              <a:gd name="T34" fmla="*/ 101 w 161"/>
              <a:gd name="T35" fmla="*/ 96 h 176"/>
              <a:gd name="T36" fmla="*/ 113 w 161"/>
              <a:gd name="T37" fmla="*/ 107 h 176"/>
              <a:gd name="T38" fmla="*/ 85 w 161"/>
              <a:gd name="T39" fmla="*/ 76 h 176"/>
              <a:gd name="T40" fmla="*/ 117 w 161"/>
              <a:gd name="T41" fmla="*/ 76 h 176"/>
              <a:gd name="T42" fmla="*/ 152 w 161"/>
              <a:gd name="T43" fmla="*/ 34 h 176"/>
              <a:gd name="T44" fmla="*/ 89 w 161"/>
              <a:gd name="T45" fmla="*/ 3 h 176"/>
              <a:gd name="T46" fmla="*/ 81 w 161"/>
              <a:gd name="T47" fmla="*/ 0 h 176"/>
              <a:gd name="T48" fmla="*/ 72 w 161"/>
              <a:gd name="T49" fmla="*/ 3 h 176"/>
              <a:gd name="T50" fmla="*/ 9 w 161"/>
              <a:gd name="T51" fmla="*/ 34 h 176"/>
              <a:gd name="T52" fmla="*/ 18 w 161"/>
              <a:gd name="T53" fmla="*/ 122 h 176"/>
              <a:gd name="T54" fmla="*/ 81 w 161"/>
              <a:gd name="T55" fmla="*/ 176 h 176"/>
              <a:gd name="T56" fmla="*/ 144 w 161"/>
              <a:gd name="T57" fmla="*/ 122 h 176"/>
              <a:gd name="T58" fmla="*/ 152 w 161"/>
              <a:gd name="T59" fmla="*/ 34 h 176"/>
              <a:gd name="T60" fmla="*/ 83 w 161"/>
              <a:gd name="T61" fmla="*/ 167 h 176"/>
              <a:gd name="T62" fmla="*/ 79 w 161"/>
              <a:gd name="T63" fmla="*/ 167 h 176"/>
              <a:gd name="T64" fmla="*/ 9 w 161"/>
              <a:gd name="T65" fmla="*/ 46 h 176"/>
              <a:gd name="T66" fmla="*/ 15 w 161"/>
              <a:gd name="T67" fmla="*/ 40 h 176"/>
              <a:gd name="T68" fmla="*/ 75 w 161"/>
              <a:gd name="T69" fmla="*/ 11 h 176"/>
              <a:gd name="T70" fmla="*/ 80 w 161"/>
              <a:gd name="T71" fmla="*/ 8 h 176"/>
              <a:gd name="T72" fmla="*/ 81 w 161"/>
              <a:gd name="T73" fmla="*/ 8 h 176"/>
              <a:gd name="T74" fmla="*/ 84 w 161"/>
              <a:gd name="T75" fmla="*/ 9 h 176"/>
              <a:gd name="T76" fmla="*/ 115 w 161"/>
              <a:gd name="T77" fmla="*/ 29 h 176"/>
              <a:gd name="T78" fmla="*/ 150 w 161"/>
              <a:gd name="T79" fmla="*/ 42 h 176"/>
              <a:gd name="T80" fmla="*/ 137 w 161"/>
              <a:gd name="T81" fmla="*/ 118 h 176"/>
              <a:gd name="T82" fmla="*/ 37 w 161"/>
              <a:gd name="T83" fmla="*/ 48 h 176"/>
              <a:gd name="T84" fmla="*/ 29 w 161"/>
              <a:gd name="T85" fmla="*/ 112 h 176"/>
              <a:gd name="T86" fmla="*/ 125 w 161"/>
              <a:gd name="T87" fmla="*/ 120 h 176"/>
              <a:gd name="T88" fmla="*/ 133 w 161"/>
              <a:gd name="T89" fmla="*/ 56 h 176"/>
              <a:gd name="T90" fmla="*/ 129 w 161"/>
              <a:gd name="T91" fmla="*/ 112 h 176"/>
              <a:gd name="T92" fmla="*/ 37 w 161"/>
              <a:gd name="T93" fmla="*/ 116 h 176"/>
              <a:gd name="T94" fmla="*/ 33 w 161"/>
              <a:gd name="T95" fmla="*/ 56 h 176"/>
              <a:gd name="T96" fmla="*/ 125 w 161"/>
              <a:gd name="T97" fmla="*/ 52 h 176"/>
              <a:gd name="T98" fmla="*/ 129 w 161"/>
              <a:gd name="T99" fmla="*/ 112 h 176"/>
              <a:gd name="T100" fmla="*/ 91 w 161"/>
              <a:gd name="T101" fmla="*/ 76 h 176"/>
              <a:gd name="T102" fmla="*/ 111 w 161"/>
              <a:gd name="T103" fmla="*/ 76 h 176"/>
              <a:gd name="T104" fmla="*/ 101 w 161"/>
              <a:gd name="T105" fmla="*/ 82 h 176"/>
              <a:gd name="T106" fmla="*/ 101 w 161"/>
              <a:gd name="T107" fmla="*/ 70 h 176"/>
              <a:gd name="T108" fmla="*/ 101 w 161"/>
              <a:gd name="T109"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76">
                <a:moveTo>
                  <a:pt x="71" y="72"/>
                </a:moveTo>
                <a:cubicBezTo>
                  <a:pt x="43" y="72"/>
                  <a:pt x="43" y="72"/>
                  <a:pt x="43" y="72"/>
                </a:cubicBezTo>
                <a:cubicBezTo>
                  <a:pt x="42" y="72"/>
                  <a:pt x="41" y="73"/>
                  <a:pt x="41" y="74"/>
                </a:cubicBezTo>
                <a:cubicBezTo>
                  <a:pt x="41" y="75"/>
                  <a:pt x="42" y="76"/>
                  <a:pt x="43" y="76"/>
                </a:cubicBezTo>
                <a:cubicBezTo>
                  <a:pt x="71" y="76"/>
                  <a:pt x="71" y="76"/>
                  <a:pt x="71" y="76"/>
                </a:cubicBezTo>
                <a:cubicBezTo>
                  <a:pt x="72" y="76"/>
                  <a:pt x="73" y="75"/>
                  <a:pt x="73" y="74"/>
                </a:cubicBezTo>
                <a:cubicBezTo>
                  <a:pt x="73" y="73"/>
                  <a:pt x="72" y="72"/>
                  <a:pt x="71" y="72"/>
                </a:cubicBezTo>
                <a:close/>
                <a:moveTo>
                  <a:pt x="71" y="92"/>
                </a:moveTo>
                <a:cubicBezTo>
                  <a:pt x="43" y="92"/>
                  <a:pt x="43" y="92"/>
                  <a:pt x="43" y="92"/>
                </a:cubicBezTo>
                <a:cubicBezTo>
                  <a:pt x="42" y="92"/>
                  <a:pt x="41" y="93"/>
                  <a:pt x="41" y="94"/>
                </a:cubicBezTo>
                <a:cubicBezTo>
                  <a:pt x="41" y="95"/>
                  <a:pt x="42" y="96"/>
                  <a:pt x="43" y="96"/>
                </a:cubicBezTo>
                <a:cubicBezTo>
                  <a:pt x="71" y="96"/>
                  <a:pt x="71" y="96"/>
                  <a:pt x="71" y="96"/>
                </a:cubicBezTo>
                <a:cubicBezTo>
                  <a:pt x="72" y="96"/>
                  <a:pt x="73" y="95"/>
                  <a:pt x="73" y="94"/>
                </a:cubicBezTo>
                <a:cubicBezTo>
                  <a:pt x="73" y="93"/>
                  <a:pt x="72" y="92"/>
                  <a:pt x="71" y="92"/>
                </a:cubicBezTo>
                <a:close/>
                <a:moveTo>
                  <a:pt x="101" y="56"/>
                </a:moveTo>
                <a:cubicBezTo>
                  <a:pt x="90" y="56"/>
                  <a:pt x="81" y="65"/>
                  <a:pt x="81" y="76"/>
                </a:cubicBezTo>
                <a:cubicBezTo>
                  <a:pt x="81" y="81"/>
                  <a:pt x="82" y="85"/>
                  <a:pt x="85" y="88"/>
                </a:cubicBezTo>
                <a:cubicBezTo>
                  <a:pt x="85" y="88"/>
                  <a:pt x="85" y="88"/>
                  <a:pt x="85" y="88"/>
                </a:cubicBezTo>
                <a:cubicBezTo>
                  <a:pt x="85" y="110"/>
                  <a:pt x="85" y="110"/>
                  <a:pt x="85" y="110"/>
                </a:cubicBezTo>
                <a:cubicBezTo>
                  <a:pt x="85" y="111"/>
                  <a:pt x="85" y="111"/>
                  <a:pt x="86" y="112"/>
                </a:cubicBezTo>
                <a:cubicBezTo>
                  <a:pt x="86" y="112"/>
                  <a:pt x="87" y="112"/>
                  <a:pt x="88" y="112"/>
                </a:cubicBezTo>
                <a:cubicBezTo>
                  <a:pt x="101" y="104"/>
                  <a:pt x="101" y="104"/>
                  <a:pt x="101" y="104"/>
                </a:cubicBezTo>
                <a:cubicBezTo>
                  <a:pt x="114" y="112"/>
                  <a:pt x="114" y="112"/>
                  <a:pt x="114" y="112"/>
                </a:cubicBezTo>
                <a:cubicBezTo>
                  <a:pt x="114" y="112"/>
                  <a:pt x="114" y="112"/>
                  <a:pt x="115" y="112"/>
                </a:cubicBezTo>
                <a:cubicBezTo>
                  <a:pt x="115" y="112"/>
                  <a:pt x="115" y="112"/>
                  <a:pt x="116" y="112"/>
                </a:cubicBezTo>
                <a:cubicBezTo>
                  <a:pt x="116" y="111"/>
                  <a:pt x="117" y="111"/>
                  <a:pt x="117" y="110"/>
                </a:cubicBezTo>
                <a:cubicBezTo>
                  <a:pt x="117" y="88"/>
                  <a:pt x="117" y="88"/>
                  <a:pt x="117" y="88"/>
                </a:cubicBezTo>
                <a:cubicBezTo>
                  <a:pt x="117" y="88"/>
                  <a:pt x="117" y="88"/>
                  <a:pt x="117" y="88"/>
                </a:cubicBezTo>
                <a:cubicBezTo>
                  <a:pt x="119" y="85"/>
                  <a:pt x="121" y="81"/>
                  <a:pt x="121" y="76"/>
                </a:cubicBezTo>
                <a:cubicBezTo>
                  <a:pt x="121" y="65"/>
                  <a:pt x="112" y="56"/>
                  <a:pt x="101" y="56"/>
                </a:cubicBezTo>
                <a:close/>
                <a:moveTo>
                  <a:pt x="113" y="107"/>
                </a:moveTo>
                <a:cubicBezTo>
                  <a:pt x="102" y="100"/>
                  <a:pt x="102" y="100"/>
                  <a:pt x="102" y="100"/>
                </a:cubicBezTo>
                <a:cubicBezTo>
                  <a:pt x="101" y="100"/>
                  <a:pt x="100" y="100"/>
                  <a:pt x="100" y="100"/>
                </a:cubicBezTo>
                <a:cubicBezTo>
                  <a:pt x="89" y="107"/>
                  <a:pt x="89" y="107"/>
                  <a:pt x="89" y="107"/>
                </a:cubicBezTo>
                <a:cubicBezTo>
                  <a:pt x="89" y="92"/>
                  <a:pt x="89" y="92"/>
                  <a:pt x="89" y="92"/>
                </a:cubicBezTo>
                <a:cubicBezTo>
                  <a:pt x="92" y="94"/>
                  <a:pt x="96" y="96"/>
                  <a:pt x="101" y="96"/>
                </a:cubicBezTo>
                <a:cubicBezTo>
                  <a:pt x="105" y="96"/>
                  <a:pt x="109" y="94"/>
                  <a:pt x="113" y="92"/>
                </a:cubicBezTo>
                <a:lnTo>
                  <a:pt x="113" y="107"/>
                </a:lnTo>
                <a:close/>
                <a:moveTo>
                  <a:pt x="101" y="92"/>
                </a:moveTo>
                <a:cubicBezTo>
                  <a:pt x="92" y="92"/>
                  <a:pt x="85" y="85"/>
                  <a:pt x="85" y="76"/>
                </a:cubicBezTo>
                <a:cubicBezTo>
                  <a:pt x="85" y="67"/>
                  <a:pt x="92" y="60"/>
                  <a:pt x="101" y="60"/>
                </a:cubicBezTo>
                <a:cubicBezTo>
                  <a:pt x="110" y="60"/>
                  <a:pt x="117" y="67"/>
                  <a:pt x="117" y="76"/>
                </a:cubicBezTo>
                <a:cubicBezTo>
                  <a:pt x="117" y="85"/>
                  <a:pt x="110" y="92"/>
                  <a:pt x="101" y="92"/>
                </a:cubicBezTo>
                <a:close/>
                <a:moveTo>
                  <a:pt x="152" y="34"/>
                </a:moveTo>
                <a:cubicBezTo>
                  <a:pt x="144" y="31"/>
                  <a:pt x="127" y="26"/>
                  <a:pt x="119" y="21"/>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1"/>
                </a:cubicBezTo>
                <a:cubicBezTo>
                  <a:pt x="34" y="26"/>
                  <a:pt x="18" y="31"/>
                  <a:pt x="9" y="34"/>
                </a:cubicBezTo>
                <a:cubicBezTo>
                  <a:pt x="4" y="36"/>
                  <a:pt x="0" y="41"/>
                  <a:pt x="1" y="47"/>
                </a:cubicBezTo>
                <a:cubicBezTo>
                  <a:pt x="2" y="64"/>
                  <a:pt x="7" y="100"/>
                  <a:pt x="18" y="122"/>
                </a:cubicBezTo>
                <a:cubicBezTo>
                  <a:pt x="30" y="147"/>
                  <a:pt x="62" y="167"/>
                  <a:pt x="74" y="174"/>
                </a:cubicBezTo>
                <a:cubicBezTo>
                  <a:pt x="76" y="175"/>
                  <a:pt x="79" y="176"/>
                  <a:pt x="81" y="176"/>
                </a:cubicBezTo>
                <a:cubicBezTo>
                  <a:pt x="83" y="176"/>
                  <a:pt x="85" y="175"/>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0"/>
                  <a:pt x="15" y="40"/>
                  <a:pt x="15" y="40"/>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0"/>
                </a:cubicBezTo>
                <a:cubicBezTo>
                  <a:pt x="150" y="42"/>
                  <a:pt x="150" y="42"/>
                  <a:pt x="150" y="42"/>
                </a:cubicBezTo>
                <a:cubicBezTo>
                  <a:pt x="150" y="42"/>
                  <a:pt x="153" y="43"/>
                  <a:pt x="153" y="46"/>
                </a:cubicBezTo>
                <a:cubicBezTo>
                  <a:pt x="152" y="57"/>
                  <a:pt x="148" y="96"/>
                  <a:pt x="137" y="118"/>
                </a:cubicBezTo>
                <a:close/>
                <a:moveTo>
                  <a:pt x="125" y="48"/>
                </a:moveTo>
                <a:cubicBezTo>
                  <a:pt x="37" y="48"/>
                  <a:pt x="37" y="48"/>
                  <a:pt x="37" y="48"/>
                </a:cubicBezTo>
                <a:cubicBezTo>
                  <a:pt x="32" y="48"/>
                  <a:pt x="29" y="52"/>
                  <a:pt x="29" y="56"/>
                </a:cubicBezTo>
                <a:cubicBezTo>
                  <a:pt x="29" y="112"/>
                  <a:pt x="29" y="112"/>
                  <a:pt x="29" y="112"/>
                </a:cubicBezTo>
                <a:cubicBezTo>
                  <a:pt x="29" y="116"/>
                  <a:pt x="32" y="120"/>
                  <a:pt x="37" y="120"/>
                </a:cubicBezTo>
                <a:cubicBezTo>
                  <a:pt x="125" y="120"/>
                  <a:pt x="125" y="120"/>
                  <a:pt x="125" y="120"/>
                </a:cubicBezTo>
                <a:cubicBezTo>
                  <a:pt x="129" y="120"/>
                  <a:pt x="133" y="116"/>
                  <a:pt x="133" y="112"/>
                </a:cubicBezTo>
                <a:cubicBezTo>
                  <a:pt x="133" y="56"/>
                  <a:pt x="133" y="56"/>
                  <a:pt x="133" y="56"/>
                </a:cubicBezTo>
                <a:cubicBezTo>
                  <a:pt x="133" y="52"/>
                  <a:pt x="129" y="48"/>
                  <a:pt x="125" y="48"/>
                </a:cubicBezTo>
                <a:close/>
                <a:moveTo>
                  <a:pt x="129" y="112"/>
                </a:moveTo>
                <a:cubicBezTo>
                  <a:pt x="129" y="114"/>
                  <a:pt x="127" y="116"/>
                  <a:pt x="125" y="116"/>
                </a:cubicBezTo>
                <a:cubicBezTo>
                  <a:pt x="37" y="116"/>
                  <a:pt x="37" y="116"/>
                  <a:pt x="37" y="116"/>
                </a:cubicBezTo>
                <a:cubicBezTo>
                  <a:pt x="35" y="116"/>
                  <a:pt x="33" y="114"/>
                  <a:pt x="33" y="112"/>
                </a:cubicBezTo>
                <a:cubicBezTo>
                  <a:pt x="33" y="56"/>
                  <a:pt x="33" y="56"/>
                  <a:pt x="33" y="56"/>
                </a:cubicBezTo>
                <a:cubicBezTo>
                  <a:pt x="33" y="54"/>
                  <a:pt x="35" y="52"/>
                  <a:pt x="37" y="52"/>
                </a:cubicBezTo>
                <a:cubicBezTo>
                  <a:pt x="125" y="52"/>
                  <a:pt x="125" y="52"/>
                  <a:pt x="125" y="52"/>
                </a:cubicBezTo>
                <a:cubicBezTo>
                  <a:pt x="127" y="52"/>
                  <a:pt x="129" y="54"/>
                  <a:pt x="129" y="56"/>
                </a:cubicBezTo>
                <a:lnTo>
                  <a:pt x="129" y="112"/>
                </a:lnTo>
                <a:close/>
                <a:moveTo>
                  <a:pt x="101" y="66"/>
                </a:moveTo>
                <a:cubicBezTo>
                  <a:pt x="95" y="66"/>
                  <a:pt x="91" y="71"/>
                  <a:pt x="91" y="76"/>
                </a:cubicBezTo>
                <a:cubicBezTo>
                  <a:pt x="91" y="82"/>
                  <a:pt x="95" y="86"/>
                  <a:pt x="101" y="86"/>
                </a:cubicBezTo>
                <a:cubicBezTo>
                  <a:pt x="106" y="86"/>
                  <a:pt x="111" y="82"/>
                  <a:pt x="111" y="76"/>
                </a:cubicBezTo>
                <a:cubicBezTo>
                  <a:pt x="111" y="71"/>
                  <a:pt x="106" y="66"/>
                  <a:pt x="101" y="66"/>
                </a:cubicBezTo>
                <a:close/>
                <a:moveTo>
                  <a:pt x="101" y="82"/>
                </a:moveTo>
                <a:cubicBezTo>
                  <a:pt x="97" y="82"/>
                  <a:pt x="95" y="79"/>
                  <a:pt x="95" y="76"/>
                </a:cubicBezTo>
                <a:cubicBezTo>
                  <a:pt x="95" y="73"/>
                  <a:pt x="97" y="70"/>
                  <a:pt x="101" y="70"/>
                </a:cubicBezTo>
                <a:cubicBezTo>
                  <a:pt x="104" y="70"/>
                  <a:pt x="107" y="73"/>
                  <a:pt x="107" y="76"/>
                </a:cubicBezTo>
                <a:cubicBezTo>
                  <a:pt x="107" y="79"/>
                  <a:pt x="104" y="82"/>
                  <a:pt x="101" y="82"/>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857" name="Freeform 6"/>
          <p:cNvSpPr>
            <a:spLocks noEditPoints="1"/>
          </p:cNvSpPr>
          <p:nvPr/>
        </p:nvSpPr>
        <p:spPr bwMode="auto">
          <a:xfrm>
            <a:off x="6571798" y="5139361"/>
            <a:ext cx="64680" cy="100093"/>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58" name="Freeform 108"/>
          <p:cNvSpPr>
            <a:spLocks noEditPoints="1"/>
          </p:cNvSpPr>
          <p:nvPr/>
        </p:nvSpPr>
        <p:spPr bwMode="auto">
          <a:xfrm>
            <a:off x="6575819" y="5454675"/>
            <a:ext cx="62634" cy="69537"/>
          </a:xfrm>
          <a:custGeom>
            <a:avLst/>
            <a:gdLst/>
            <a:ahLst/>
            <a:cxnLst>
              <a:cxn ang="0">
                <a:pos x="20" y="44"/>
              </a:cxn>
              <a:cxn ang="0">
                <a:pos x="10" y="52"/>
              </a:cxn>
              <a:cxn ang="0">
                <a:pos x="0" y="58"/>
              </a:cxn>
              <a:cxn ang="0">
                <a:pos x="0" y="68"/>
              </a:cxn>
              <a:cxn ang="0">
                <a:pos x="8" y="74"/>
              </a:cxn>
              <a:cxn ang="0">
                <a:pos x="10" y="86"/>
              </a:cxn>
              <a:cxn ang="0">
                <a:pos x="2" y="94"/>
              </a:cxn>
              <a:cxn ang="0">
                <a:pos x="4" y="106"/>
              </a:cxn>
              <a:cxn ang="0">
                <a:pos x="12" y="110"/>
              </a:cxn>
              <a:cxn ang="0">
                <a:pos x="22" y="118"/>
              </a:cxn>
              <a:cxn ang="0">
                <a:pos x="20" y="128"/>
              </a:cxn>
              <a:cxn ang="0">
                <a:pos x="24" y="138"/>
              </a:cxn>
              <a:cxn ang="0">
                <a:pos x="36" y="138"/>
              </a:cxn>
              <a:cxn ang="0">
                <a:pos x="50" y="136"/>
              </a:cxn>
              <a:cxn ang="0">
                <a:pos x="52" y="146"/>
              </a:cxn>
              <a:cxn ang="0">
                <a:pos x="60" y="156"/>
              </a:cxn>
              <a:cxn ang="0">
                <a:pos x="72" y="154"/>
              </a:cxn>
              <a:cxn ang="0">
                <a:pos x="78" y="146"/>
              </a:cxn>
              <a:cxn ang="0">
                <a:pos x="90" y="150"/>
              </a:cxn>
              <a:cxn ang="0">
                <a:pos x="98" y="154"/>
              </a:cxn>
              <a:cxn ang="0">
                <a:pos x="108" y="150"/>
              </a:cxn>
              <a:cxn ang="0">
                <a:pos x="110" y="140"/>
              </a:cxn>
              <a:cxn ang="0">
                <a:pos x="120" y="132"/>
              </a:cxn>
              <a:cxn ang="0">
                <a:pos x="130" y="136"/>
              </a:cxn>
              <a:cxn ang="0">
                <a:pos x="140" y="128"/>
              </a:cxn>
              <a:cxn ang="0">
                <a:pos x="138" y="118"/>
              </a:cxn>
              <a:cxn ang="0">
                <a:pos x="136" y="106"/>
              </a:cxn>
              <a:cxn ang="0">
                <a:pos x="150" y="104"/>
              </a:cxn>
              <a:cxn ang="0">
                <a:pos x="156" y="94"/>
              </a:cxn>
              <a:cxn ang="0">
                <a:pos x="150" y="82"/>
              </a:cxn>
              <a:cxn ang="0">
                <a:pos x="142" y="72"/>
              </a:cxn>
              <a:cxn ang="0">
                <a:pos x="150" y="66"/>
              </a:cxn>
              <a:cxn ang="0">
                <a:pos x="154" y="54"/>
              </a:cxn>
              <a:cxn ang="0">
                <a:pos x="146" y="46"/>
              </a:cxn>
              <a:cxn ang="0">
                <a:pos x="136" y="44"/>
              </a:cxn>
              <a:cxn ang="0">
                <a:pos x="134" y="32"/>
              </a:cxn>
              <a:cxn ang="0">
                <a:pos x="134" y="22"/>
              </a:cxn>
              <a:cxn ang="0">
                <a:pos x="124" y="16"/>
              </a:cxn>
              <a:cxn ang="0">
                <a:pos x="116" y="18"/>
              </a:cxn>
              <a:cxn ang="0">
                <a:pos x="104" y="16"/>
              </a:cxn>
              <a:cxn ang="0">
                <a:pos x="102" y="4"/>
              </a:cxn>
              <a:cxn ang="0">
                <a:pos x="90" y="0"/>
              </a:cxn>
              <a:cxn ang="0">
                <a:pos x="82" y="4"/>
              </a:cxn>
              <a:cxn ang="0">
                <a:pos x="72" y="12"/>
              </a:cxn>
              <a:cxn ang="0">
                <a:pos x="64" y="4"/>
              </a:cxn>
              <a:cxn ang="0">
                <a:pos x="54" y="2"/>
              </a:cxn>
              <a:cxn ang="0">
                <a:pos x="46" y="12"/>
              </a:cxn>
              <a:cxn ang="0">
                <a:pos x="40" y="24"/>
              </a:cxn>
              <a:cxn ang="0">
                <a:pos x="30" y="22"/>
              </a:cxn>
              <a:cxn ang="0">
                <a:pos x="18" y="24"/>
              </a:cxn>
              <a:cxn ang="0">
                <a:pos x="16" y="34"/>
              </a:cxn>
              <a:cxn ang="0">
                <a:pos x="64" y="34"/>
              </a:cxn>
              <a:cxn ang="0">
                <a:pos x="98" y="36"/>
              </a:cxn>
              <a:cxn ang="0">
                <a:pos x="122" y="64"/>
              </a:cxn>
              <a:cxn ang="0">
                <a:pos x="122" y="90"/>
              </a:cxn>
              <a:cxn ang="0">
                <a:pos x="100" y="118"/>
              </a:cxn>
              <a:cxn ang="0">
                <a:pos x="74" y="124"/>
              </a:cxn>
              <a:cxn ang="0">
                <a:pos x="42" y="108"/>
              </a:cxn>
              <a:cxn ang="0">
                <a:pos x="32" y="82"/>
              </a:cxn>
              <a:cxn ang="0">
                <a:pos x="42" y="50"/>
              </a:cxn>
              <a:cxn ang="0">
                <a:pos x="64" y="34"/>
              </a:cxn>
            </a:cxnLst>
            <a:rect l="0" t="0" r="r" b="b"/>
            <a:pathLst>
              <a:path w="156" h="156">
                <a:moveTo>
                  <a:pt x="16" y="36"/>
                </a:moveTo>
                <a:lnTo>
                  <a:pt x="16" y="36"/>
                </a:lnTo>
                <a:lnTo>
                  <a:pt x="18" y="40"/>
                </a:lnTo>
                <a:lnTo>
                  <a:pt x="20" y="44"/>
                </a:lnTo>
                <a:lnTo>
                  <a:pt x="18" y="50"/>
                </a:lnTo>
                <a:lnTo>
                  <a:pt x="18" y="50"/>
                </a:lnTo>
                <a:lnTo>
                  <a:pt x="14" y="52"/>
                </a:lnTo>
                <a:lnTo>
                  <a:pt x="10" y="52"/>
                </a:lnTo>
                <a:lnTo>
                  <a:pt x="10" y="52"/>
                </a:lnTo>
                <a:lnTo>
                  <a:pt x="6" y="52"/>
                </a:lnTo>
                <a:lnTo>
                  <a:pt x="4" y="54"/>
                </a:lnTo>
                <a:lnTo>
                  <a:pt x="0" y="58"/>
                </a:lnTo>
                <a:lnTo>
                  <a:pt x="0" y="60"/>
                </a:lnTo>
                <a:lnTo>
                  <a:pt x="0" y="60"/>
                </a:lnTo>
                <a:lnTo>
                  <a:pt x="0" y="66"/>
                </a:lnTo>
                <a:lnTo>
                  <a:pt x="0" y="68"/>
                </a:lnTo>
                <a:lnTo>
                  <a:pt x="2" y="72"/>
                </a:lnTo>
                <a:lnTo>
                  <a:pt x="4" y="72"/>
                </a:lnTo>
                <a:lnTo>
                  <a:pt x="4" y="72"/>
                </a:lnTo>
                <a:lnTo>
                  <a:pt x="8" y="74"/>
                </a:lnTo>
                <a:lnTo>
                  <a:pt x="10" y="78"/>
                </a:lnTo>
                <a:lnTo>
                  <a:pt x="12" y="84"/>
                </a:lnTo>
                <a:lnTo>
                  <a:pt x="12" y="84"/>
                </a:lnTo>
                <a:lnTo>
                  <a:pt x="10" y="86"/>
                </a:lnTo>
                <a:lnTo>
                  <a:pt x="6" y="90"/>
                </a:lnTo>
                <a:lnTo>
                  <a:pt x="6" y="90"/>
                </a:lnTo>
                <a:lnTo>
                  <a:pt x="2" y="92"/>
                </a:lnTo>
                <a:lnTo>
                  <a:pt x="2" y="94"/>
                </a:lnTo>
                <a:lnTo>
                  <a:pt x="0" y="98"/>
                </a:lnTo>
                <a:lnTo>
                  <a:pt x="2" y="102"/>
                </a:lnTo>
                <a:lnTo>
                  <a:pt x="2" y="102"/>
                </a:lnTo>
                <a:lnTo>
                  <a:pt x="4" y="106"/>
                </a:lnTo>
                <a:lnTo>
                  <a:pt x="6" y="108"/>
                </a:lnTo>
                <a:lnTo>
                  <a:pt x="8" y="110"/>
                </a:lnTo>
                <a:lnTo>
                  <a:pt x="12" y="110"/>
                </a:lnTo>
                <a:lnTo>
                  <a:pt x="12" y="110"/>
                </a:lnTo>
                <a:lnTo>
                  <a:pt x="18" y="110"/>
                </a:lnTo>
                <a:lnTo>
                  <a:pt x="22" y="112"/>
                </a:lnTo>
                <a:lnTo>
                  <a:pt x="22" y="112"/>
                </a:lnTo>
                <a:lnTo>
                  <a:pt x="22" y="118"/>
                </a:lnTo>
                <a:lnTo>
                  <a:pt x="22" y="122"/>
                </a:lnTo>
                <a:lnTo>
                  <a:pt x="22" y="124"/>
                </a:lnTo>
                <a:lnTo>
                  <a:pt x="22" y="124"/>
                </a:lnTo>
                <a:lnTo>
                  <a:pt x="20" y="128"/>
                </a:lnTo>
                <a:lnTo>
                  <a:pt x="20" y="130"/>
                </a:lnTo>
                <a:lnTo>
                  <a:pt x="22" y="134"/>
                </a:lnTo>
                <a:lnTo>
                  <a:pt x="24" y="138"/>
                </a:lnTo>
                <a:lnTo>
                  <a:pt x="24" y="138"/>
                </a:lnTo>
                <a:lnTo>
                  <a:pt x="28" y="140"/>
                </a:lnTo>
                <a:lnTo>
                  <a:pt x="30" y="140"/>
                </a:lnTo>
                <a:lnTo>
                  <a:pt x="34" y="140"/>
                </a:lnTo>
                <a:lnTo>
                  <a:pt x="36" y="138"/>
                </a:lnTo>
                <a:lnTo>
                  <a:pt x="36" y="138"/>
                </a:lnTo>
                <a:lnTo>
                  <a:pt x="40" y="136"/>
                </a:lnTo>
                <a:lnTo>
                  <a:pt x="44" y="136"/>
                </a:lnTo>
                <a:lnTo>
                  <a:pt x="50" y="136"/>
                </a:lnTo>
                <a:lnTo>
                  <a:pt x="50" y="136"/>
                </a:lnTo>
                <a:lnTo>
                  <a:pt x="52" y="140"/>
                </a:lnTo>
                <a:lnTo>
                  <a:pt x="52" y="146"/>
                </a:lnTo>
                <a:lnTo>
                  <a:pt x="52" y="146"/>
                </a:lnTo>
                <a:lnTo>
                  <a:pt x="52" y="150"/>
                </a:lnTo>
                <a:lnTo>
                  <a:pt x="54" y="152"/>
                </a:lnTo>
                <a:lnTo>
                  <a:pt x="56" y="154"/>
                </a:lnTo>
                <a:lnTo>
                  <a:pt x="60" y="156"/>
                </a:lnTo>
                <a:lnTo>
                  <a:pt x="60" y="156"/>
                </a:lnTo>
                <a:lnTo>
                  <a:pt x="64" y="156"/>
                </a:lnTo>
                <a:lnTo>
                  <a:pt x="68" y="156"/>
                </a:lnTo>
                <a:lnTo>
                  <a:pt x="72" y="154"/>
                </a:lnTo>
                <a:lnTo>
                  <a:pt x="72" y="150"/>
                </a:lnTo>
                <a:lnTo>
                  <a:pt x="72" y="150"/>
                </a:lnTo>
                <a:lnTo>
                  <a:pt x="74" y="148"/>
                </a:lnTo>
                <a:lnTo>
                  <a:pt x="78" y="146"/>
                </a:lnTo>
                <a:lnTo>
                  <a:pt x="82" y="144"/>
                </a:lnTo>
                <a:lnTo>
                  <a:pt x="82" y="144"/>
                </a:lnTo>
                <a:lnTo>
                  <a:pt x="86" y="144"/>
                </a:lnTo>
                <a:lnTo>
                  <a:pt x="90" y="150"/>
                </a:lnTo>
                <a:lnTo>
                  <a:pt x="90" y="150"/>
                </a:lnTo>
                <a:lnTo>
                  <a:pt x="92" y="152"/>
                </a:lnTo>
                <a:lnTo>
                  <a:pt x="94" y="154"/>
                </a:lnTo>
                <a:lnTo>
                  <a:pt x="98" y="154"/>
                </a:lnTo>
                <a:lnTo>
                  <a:pt x="102" y="154"/>
                </a:lnTo>
                <a:lnTo>
                  <a:pt x="102" y="154"/>
                </a:lnTo>
                <a:lnTo>
                  <a:pt x="106" y="152"/>
                </a:lnTo>
                <a:lnTo>
                  <a:pt x="108" y="150"/>
                </a:lnTo>
                <a:lnTo>
                  <a:pt x="110" y="146"/>
                </a:lnTo>
                <a:lnTo>
                  <a:pt x="110" y="144"/>
                </a:lnTo>
                <a:lnTo>
                  <a:pt x="110" y="144"/>
                </a:lnTo>
                <a:lnTo>
                  <a:pt x="110" y="140"/>
                </a:lnTo>
                <a:lnTo>
                  <a:pt x="112" y="136"/>
                </a:lnTo>
                <a:lnTo>
                  <a:pt x="114" y="132"/>
                </a:lnTo>
                <a:lnTo>
                  <a:pt x="114" y="132"/>
                </a:lnTo>
                <a:lnTo>
                  <a:pt x="120" y="132"/>
                </a:lnTo>
                <a:lnTo>
                  <a:pt x="124" y="134"/>
                </a:lnTo>
                <a:lnTo>
                  <a:pt x="124" y="134"/>
                </a:lnTo>
                <a:lnTo>
                  <a:pt x="126" y="136"/>
                </a:lnTo>
                <a:lnTo>
                  <a:pt x="130" y="136"/>
                </a:lnTo>
                <a:lnTo>
                  <a:pt x="134" y="134"/>
                </a:lnTo>
                <a:lnTo>
                  <a:pt x="136" y="132"/>
                </a:lnTo>
                <a:lnTo>
                  <a:pt x="136" y="132"/>
                </a:lnTo>
                <a:lnTo>
                  <a:pt x="140" y="128"/>
                </a:lnTo>
                <a:lnTo>
                  <a:pt x="140" y="124"/>
                </a:lnTo>
                <a:lnTo>
                  <a:pt x="140" y="122"/>
                </a:lnTo>
                <a:lnTo>
                  <a:pt x="138" y="118"/>
                </a:lnTo>
                <a:lnTo>
                  <a:pt x="138" y="118"/>
                </a:lnTo>
                <a:lnTo>
                  <a:pt x="136" y="116"/>
                </a:lnTo>
                <a:lnTo>
                  <a:pt x="136" y="112"/>
                </a:lnTo>
                <a:lnTo>
                  <a:pt x="136" y="106"/>
                </a:lnTo>
                <a:lnTo>
                  <a:pt x="136" y="106"/>
                </a:lnTo>
                <a:lnTo>
                  <a:pt x="140" y="104"/>
                </a:lnTo>
                <a:lnTo>
                  <a:pt x="146" y="104"/>
                </a:lnTo>
                <a:lnTo>
                  <a:pt x="146" y="104"/>
                </a:lnTo>
                <a:lnTo>
                  <a:pt x="150" y="104"/>
                </a:lnTo>
                <a:lnTo>
                  <a:pt x="152" y="102"/>
                </a:lnTo>
                <a:lnTo>
                  <a:pt x="154" y="98"/>
                </a:lnTo>
                <a:lnTo>
                  <a:pt x="156" y="94"/>
                </a:lnTo>
                <a:lnTo>
                  <a:pt x="156" y="94"/>
                </a:lnTo>
                <a:lnTo>
                  <a:pt x="156" y="90"/>
                </a:lnTo>
                <a:lnTo>
                  <a:pt x="156" y="86"/>
                </a:lnTo>
                <a:lnTo>
                  <a:pt x="154" y="84"/>
                </a:lnTo>
                <a:lnTo>
                  <a:pt x="150" y="82"/>
                </a:lnTo>
                <a:lnTo>
                  <a:pt x="150" y="82"/>
                </a:lnTo>
                <a:lnTo>
                  <a:pt x="148" y="82"/>
                </a:lnTo>
                <a:lnTo>
                  <a:pt x="146" y="78"/>
                </a:lnTo>
                <a:lnTo>
                  <a:pt x="142" y="72"/>
                </a:lnTo>
                <a:lnTo>
                  <a:pt x="142" y="72"/>
                </a:lnTo>
                <a:lnTo>
                  <a:pt x="144" y="68"/>
                </a:lnTo>
                <a:lnTo>
                  <a:pt x="150" y="66"/>
                </a:lnTo>
                <a:lnTo>
                  <a:pt x="150" y="66"/>
                </a:lnTo>
                <a:lnTo>
                  <a:pt x="152" y="64"/>
                </a:lnTo>
                <a:lnTo>
                  <a:pt x="154" y="62"/>
                </a:lnTo>
                <a:lnTo>
                  <a:pt x="154" y="58"/>
                </a:lnTo>
                <a:lnTo>
                  <a:pt x="154" y="54"/>
                </a:lnTo>
                <a:lnTo>
                  <a:pt x="154" y="54"/>
                </a:lnTo>
                <a:lnTo>
                  <a:pt x="152" y="50"/>
                </a:lnTo>
                <a:lnTo>
                  <a:pt x="150" y="46"/>
                </a:lnTo>
                <a:lnTo>
                  <a:pt x="146" y="46"/>
                </a:lnTo>
                <a:lnTo>
                  <a:pt x="144" y="46"/>
                </a:lnTo>
                <a:lnTo>
                  <a:pt x="144" y="46"/>
                </a:lnTo>
                <a:lnTo>
                  <a:pt x="140" y="46"/>
                </a:lnTo>
                <a:lnTo>
                  <a:pt x="136" y="44"/>
                </a:lnTo>
                <a:lnTo>
                  <a:pt x="132" y="40"/>
                </a:lnTo>
                <a:lnTo>
                  <a:pt x="132" y="40"/>
                </a:lnTo>
                <a:lnTo>
                  <a:pt x="132" y="36"/>
                </a:lnTo>
                <a:lnTo>
                  <a:pt x="134" y="32"/>
                </a:lnTo>
                <a:lnTo>
                  <a:pt x="134" y="32"/>
                </a:lnTo>
                <a:lnTo>
                  <a:pt x="136" y="28"/>
                </a:lnTo>
                <a:lnTo>
                  <a:pt x="136" y="26"/>
                </a:lnTo>
                <a:lnTo>
                  <a:pt x="134" y="22"/>
                </a:lnTo>
                <a:lnTo>
                  <a:pt x="132" y="18"/>
                </a:lnTo>
                <a:lnTo>
                  <a:pt x="132" y="18"/>
                </a:lnTo>
                <a:lnTo>
                  <a:pt x="128" y="16"/>
                </a:lnTo>
                <a:lnTo>
                  <a:pt x="124" y="16"/>
                </a:lnTo>
                <a:lnTo>
                  <a:pt x="120" y="16"/>
                </a:lnTo>
                <a:lnTo>
                  <a:pt x="118" y="18"/>
                </a:lnTo>
                <a:lnTo>
                  <a:pt x="118" y="18"/>
                </a:lnTo>
                <a:lnTo>
                  <a:pt x="116" y="18"/>
                </a:lnTo>
                <a:lnTo>
                  <a:pt x="112" y="20"/>
                </a:lnTo>
                <a:lnTo>
                  <a:pt x="106" y="18"/>
                </a:lnTo>
                <a:lnTo>
                  <a:pt x="106" y="18"/>
                </a:lnTo>
                <a:lnTo>
                  <a:pt x="104" y="16"/>
                </a:lnTo>
                <a:lnTo>
                  <a:pt x="104" y="10"/>
                </a:lnTo>
                <a:lnTo>
                  <a:pt x="104" y="10"/>
                </a:lnTo>
                <a:lnTo>
                  <a:pt x="102" y="6"/>
                </a:lnTo>
                <a:lnTo>
                  <a:pt x="102" y="4"/>
                </a:lnTo>
                <a:lnTo>
                  <a:pt x="98" y="0"/>
                </a:lnTo>
                <a:lnTo>
                  <a:pt x="94" y="0"/>
                </a:lnTo>
                <a:lnTo>
                  <a:pt x="94" y="0"/>
                </a:lnTo>
                <a:lnTo>
                  <a:pt x="90" y="0"/>
                </a:lnTo>
                <a:lnTo>
                  <a:pt x="86" y="0"/>
                </a:lnTo>
                <a:lnTo>
                  <a:pt x="84" y="2"/>
                </a:lnTo>
                <a:lnTo>
                  <a:pt x="82" y="4"/>
                </a:lnTo>
                <a:lnTo>
                  <a:pt x="82" y="4"/>
                </a:lnTo>
                <a:lnTo>
                  <a:pt x="80" y="8"/>
                </a:lnTo>
                <a:lnTo>
                  <a:pt x="78" y="10"/>
                </a:lnTo>
                <a:lnTo>
                  <a:pt x="72" y="12"/>
                </a:lnTo>
                <a:lnTo>
                  <a:pt x="72" y="12"/>
                </a:lnTo>
                <a:lnTo>
                  <a:pt x="68" y="10"/>
                </a:lnTo>
                <a:lnTo>
                  <a:pt x="66" y="6"/>
                </a:lnTo>
                <a:lnTo>
                  <a:pt x="66" y="6"/>
                </a:lnTo>
                <a:lnTo>
                  <a:pt x="64" y="4"/>
                </a:lnTo>
                <a:lnTo>
                  <a:pt x="60" y="2"/>
                </a:lnTo>
                <a:lnTo>
                  <a:pt x="58" y="0"/>
                </a:lnTo>
                <a:lnTo>
                  <a:pt x="54" y="2"/>
                </a:lnTo>
                <a:lnTo>
                  <a:pt x="54" y="2"/>
                </a:lnTo>
                <a:lnTo>
                  <a:pt x="50" y="4"/>
                </a:lnTo>
                <a:lnTo>
                  <a:pt x="46" y="6"/>
                </a:lnTo>
                <a:lnTo>
                  <a:pt x="46" y="10"/>
                </a:lnTo>
                <a:lnTo>
                  <a:pt x="46" y="12"/>
                </a:lnTo>
                <a:lnTo>
                  <a:pt x="46" y="12"/>
                </a:lnTo>
                <a:lnTo>
                  <a:pt x="46" y="16"/>
                </a:lnTo>
                <a:lnTo>
                  <a:pt x="44" y="20"/>
                </a:lnTo>
                <a:lnTo>
                  <a:pt x="40" y="24"/>
                </a:lnTo>
                <a:lnTo>
                  <a:pt x="40" y="24"/>
                </a:lnTo>
                <a:lnTo>
                  <a:pt x="36" y="24"/>
                </a:lnTo>
                <a:lnTo>
                  <a:pt x="30" y="22"/>
                </a:lnTo>
                <a:lnTo>
                  <a:pt x="30" y="22"/>
                </a:lnTo>
                <a:lnTo>
                  <a:pt x="28" y="20"/>
                </a:lnTo>
                <a:lnTo>
                  <a:pt x="24" y="20"/>
                </a:lnTo>
                <a:lnTo>
                  <a:pt x="22" y="22"/>
                </a:lnTo>
                <a:lnTo>
                  <a:pt x="18" y="24"/>
                </a:lnTo>
                <a:lnTo>
                  <a:pt x="18" y="24"/>
                </a:lnTo>
                <a:lnTo>
                  <a:pt x="16" y="28"/>
                </a:lnTo>
                <a:lnTo>
                  <a:pt x="14" y="32"/>
                </a:lnTo>
                <a:lnTo>
                  <a:pt x="16" y="34"/>
                </a:lnTo>
                <a:lnTo>
                  <a:pt x="16" y="36"/>
                </a:lnTo>
                <a:lnTo>
                  <a:pt x="16" y="36"/>
                </a:lnTo>
                <a:close/>
                <a:moveTo>
                  <a:pt x="64" y="34"/>
                </a:moveTo>
                <a:lnTo>
                  <a:pt x="64" y="34"/>
                </a:lnTo>
                <a:lnTo>
                  <a:pt x="72" y="32"/>
                </a:lnTo>
                <a:lnTo>
                  <a:pt x="82" y="32"/>
                </a:lnTo>
                <a:lnTo>
                  <a:pt x="90" y="34"/>
                </a:lnTo>
                <a:lnTo>
                  <a:pt x="98" y="36"/>
                </a:lnTo>
                <a:lnTo>
                  <a:pt x="106" y="42"/>
                </a:lnTo>
                <a:lnTo>
                  <a:pt x="112" y="48"/>
                </a:lnTo>
                <a:lnTo>
                  <a:pt x="118" y="56"/>
                </a:lnTo>
                <a:lnTo>
                  <a:pt x="122" y="64"/>
                </a:lnTo>
                <a:lnTo>
                  <a:pt x="122" y="64"/>
                </a:lnTo>
                <a:lnTo>
                  <a:pt x="124" y="72"/>
                </a:lnTo>
                <a:lnTo>
                  <a:pt x="124" y="82"/>
                </a:lnTo>
                <a:lnTo>
                  <a:pt x="122" y="90"/>
                </a:lnTo>
                <a:lnTo>
                  <a:pt x="118" y="98"/>
                </a:lnTo>
                <a:lnTo>
                  <a:pt x="114" y="106"/>
                </a:lnTo>
                <a:lnTo>
                  <a:pt x="108" y="112"/>
                </a:lnTo>
                <a:lnTo>
                  <a:pt x="100" y="118"/>
                </a:lnTo>
                <a:lnTo>
                  <a:pt x="92" y="122"/>
                </a:lnTo>
                <a:lnTo>
                  <a:pt x="92" y="122"/>
                </a:lnTo>
                <a:lnTo>
                  <a:pt x="82" y="124"/>
                </a:lnTo>
                <a:lnTo>
                  <a:pt x="74" y="124"/>
                </a:lnTo>
                <a:lnTo>
                  <a:pt x="64" y="122"/>
                </a:lnTo>
                <a:lnTo>
                  <a:pt x="56" y="118"/>
                </a:lnTo>
                <a:lnTo>
                  <a:pt x="50" y="114"/>
                </a:lnTo>
                <a:lnTo>
                  <a:pt x="42" y="108"/>
                </a:lnTo>
                <a:lnTo>
                  <a:pt x="38" y="100"/>
                </a:lnTo>
                <a:lnTo>
                  <a:pt x="34" y="92"/>
                </a:lnTo>
                <a:lnTo>
                  <a:pt x="34" y="92"/>
                </a:lnTo>
                <a:lnTo>
                  <a:pt x="32" y="82"/>
                </a:lnTo>
                <a:lnTo>
                  <a:pt x="32" y="74"/>
                </a:lnTo>
                <a:lnTo>
                  <a:pt x="34" y="64"/>
                </a:lnTo>
                <a:lnTo>
                  <a:pt x="36" y="56"/>
                </a:lnTo>
                <a:lnTo>
                  <a:pt x="42" y="50"/>
                </a:lnTo>
                <a:lnTo>
                  <a:pt x="48" y="42"/>
                </a:lnTo>
                <a:lnTo>
                  <a:pt x="54" y="38"/>
                </a:lnTo>
                <a:lnTo>
                  <a:pt x="64" y="34"/>
                </a:lnTo>
                <a:lnTo>
                  <a:pt x="64" y="34"/>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59" name="Freeform 109"/>
          <p:cNvSpPr>
            <a:spLocks noEditPoints="1"/>
          </p:cNvSpPr>
          <p:nvPr/>
        </p:nvSpPr>
        <p:spPr bwMode="auto">
          <a:xfrm>
            <a:off x="6584311" y="5434172"/>
            <a:ext cx="46024" cy="44574"/>
          </a:xfrm>
          <a:custGeom>
            <a:avLst/>
            <a:gdLst/>
            <a:ahLst/>
            <a:cxnLst>
              <a:cxn ang="0">
                <a:pos x="12" y="28"/>
              </a:cxn>
              <a:cxn ang="0">
                <a:pos x="8" y="34"/>
              </a:cxn>
              <a:cxn ang="0">
                <a:pos x="2" y="34"/>
              </a:cxn>
              <a:cxn ang="0">
                <a:pos x="0" y="44"/>
              </a:cxn>
              <a:cxn ang="0">
                <a:pos x="6" y="50"/>
              </a:cxn>
              <a:cxn ang="0">
                <a:pos x="6" y="56"/>
              </a:cxn>
              <a:cxn ang="0">
                <a:pos x="0" y="60"/>
              </a:cxn>
              <a:cxn ang="0">
                <a:pos x="4" y="70"/>
              </a:cxn>
              <a:cxn ang="0">
                <a:pos x="10" y="70"/>
              </a:cxn>
              <a:cxn ang="0">
                <a:pos x="14" y="76"/>
              </a:cxn>
              <a:cxn ang="0">
                <a:pos x="12" y="84"/>
              </a:cxn>
              <a:cxn ang="0">
                <a:pos x="20" y="90"/>
              </a:cxn>
              <a:cxn ang="0">
                <a:pos x="28" y="88"/>
              </a:cxn>
              <a:cxn ang="0">
                <a:pos x="32" y="90"/>
              </a:cxn>
              <a:cxn ang="0">
                <a:pos x="34" y="98"/>
              </a:cxn>
              <a:cxn ang="0">
                <a:pos x="44" y="100"/>
              </a:cxn>
              <a:cxn ang="0">
                <a:pos x="50" y="94"/>
              </a:cxn>
              <a:cxn ang="0">
                <a:pos x="56" y="92"/>
              </a:cxn>
              <a:cxn ang="0">
                <a:pos x="60" y="98"/>
              </a:cxn>
              <a:cxn ang="0">
                <a:pos x="70" y="96"/>
              </a:cxn>
              <a:cxn ang="0">
                <a:pos x="70" y="88"/>
              </a:cxn>
              <a:cxn ang="0">
                <a:pos x="76" y="84"/>
              </a:cxn>
              <a:cxn ang="0">
                <a:pos x="84" y="86"/>
              </a:cxn>
              <a:cxn ang="0">
                <a:pos x="90" y="80"/>
              </a:cxn>
              <a:cxn ang="0">
                <a:pos x="86" y="72"/>
              </a:cxn>
              <a:cxn ang="0">
                <a:pos x="90" y="66"/>
              </a:cxn>
              <a:cxn ang="0">
                <a:pos x="98" y="64"/>
              </a:cxn>
              <a:cxn ang="0">
                <a:pos x="100" y="56"/>
              </a:cxn>
              <a:cxn ang="0">
                <a:pos x="92" y="50"/>
              </a:cxn>
              <a:cxn ang="0">
                <a:pos x="92" y="44"/>
              </a:cxn>
              <a:cxn ang="0">
                <a:pos x="98" y="38"/>
              </a:cxn>
              <a:cxn ang="0">
                <a:pos x="96" y="30"/>
              </a:cxn>
              <a:cxn ang="0">
                <a:pos x="88" y="28"/>
              </a:cxn>
              <a:cxn ang="0">
                <a:pos x="84" y="24"/>
              </a:cxn>
              <a:cxn ang="0">
                <a:pos x="86" y="16"/>
              </a:cxn>
              <a:cxn ang="0">
                <a:pos x="80" y="10"/>
              </a:cxn>
              <a:cxn ang="0">
                <a:pos x="72" y="12"/>
              </a:cxn>
              <a:cxn ang="0">
                <a:pos x="66" y="10"/>
              </a:cxn>
              <a:cxn ang="0">
                <a:pos x="64" y="2"/>
              </a:cxn>
              <a:cxn ang="0">
                <a:pos x="56" y="0"/>
              </a:cxn>
              <a:cxn ang="0">
                <a:pos x="50" y="6"/>
              </a:cxn>
              <a:cxn ang="0">
                <a:pos x="44" y="6"/>
              </a:cxn>
              <a:cxn ang="0">
                <a:pos x="38" y="0"/>
              </a:cxn>
              <a:cxn ang="0">
                <a:pos x="30" y="4"/>
              </a:cxn>
              <a:cxn ang="0">
                <a:pos x="28" y="12"/>
              </a:cxn>
              <a:cxn ang="0">
                <a:pos x="22" y="16"/>
              </a:cxn>
              <a:cxn ang="0">
                <a:pos x="16" y="12"/>
              </a:cxn>
              <a:cxn ang="0">
                <a:pos x="10" y="20"/>
              </a:cxn>
              <a:cxn ang="0">
                <a:pos x="40" y="22"/>
              </a:cxn>
              <a:cxn ang="0">
                <a:pos x="52" y="20"/>
              </a:cxn>
              <a:cxn ang="0">
                <a:pos x="76" y="36"/>
              </a:cxn>
              <a:cxn ang="0">
                <a:pos x="78" y="46"/>
              </a:cxn>
              <a:cxn ang="0">
                <a:pos x="68" y="72"/>
              </a:cxn>
              <a:cxn ang="0">
                <a:pos x="58" y="78"/>
              </a:cxn>
              <a:cxn ang="0">
                <a:pos x="36" y="76"/>
              </a:cxn>
              <a:cxn ang="0">
                <a:pos x="22" y="58"/>
              </a:cxn>
              <a:cxn ang="0">
                <a:pos x="20" y="48"/>
              </a:cxn>
              <a:cxn ang="0">
                <a:pos x="34" y="24"/>
              </a:cxn>
            </a:cxnLst>
            <a:rect l="0" t="0" r="r" b="b"/>
            <a:pathLst>
              <a:path w="100" h="100">
                <a:moveTo>
                  <a:pt x="10" y="24"/>
                </a:moveTo>
                <a:lnTo>
                  <a:pt x="10" y="24"/>
                </a:lnTo>
                <a:lnTo>
                  <a:pt x="12" y="28"/>
                </a:lnTo>
                <a:lnTo>
                  <a:pt x="12" y="32"/>
                </a:lnTo>
                <a:lnTo>
                  <a:pt x="12" y="32"/>
                </a:lnTo>
                <a:lnTo>
                  <a:pt x="8" y="34"/>
                </a:lnTo>
                <a:lnTo>
                  <a:pt x="6" y="34"/>
                </a:lnTo>
                <a:lnTo>
                  <a:pt x="6" y="34"/>
                </a:lnTo>
                <a:lnTo>
                  <a:pt x="2" y="34"/>
                </a:lnTo>
                <a:lnTo>
                  <a:pt x="0" y="38"/>
                </a:lnTo>
                <a:lnTo>
                  <a:pt x="0" y="38"/>
                </a:lnTo>
                <a:lnTo>
                  <a:pt x="0" y="44"/>
                </a:lnTo>
                <a:lnTo>
                  <a:pt x="2" y="46"/>
                </a:lnTo>
                <a:lnTo>
                  <a:pt x="2" y="46"/>
                </a:lnTo>
                <a:lnTo>
                  <a:pt x="6" y="50"/>
                </a:lnTo>
                <a:lnTo>
                  <a:pt x="8" y="54"/>
                </a:lnTo>
                <a:lnTo>
                  <a:pt x="8" y="54"/>
                </a:lnTo>
                <a:lnTo>
                  <a:pt x="6" y="56"/>
                </a:lnTo>
                <a:lnTo>
                  <a:pt x="2" y="58"/>
                </a:lnTo>
                <a:lnTo>
                  <a:pt x="2" y="58"/>
                </a:lnTo>
                <a:lnTo>
                  <a:pt x="0" y="60"/>
                </a:lnTo>
                <a:lnTo>
                  <a:pt x="0" y="66"/>
                </a:lnTo>
                <a:lnTo>
                  <a:pt x="0" y="66"/>
                </a:lnTo>
                <a:lnTo>
                  <a:pt x="4" y="70"/>
                </a:lnTo>
                <a:lnTo>
                  <a:pt x="8" y="70"/>
                </a:lnTo>
                <a:lnTo>
                  <a:pt x="8" y="70"/>
                </a:lnTo>
                <a:lnTo>
                  <a:pt x="10" y="70"/>
                </a:lnTo>
                <a:lnTo>
                  <a:pt x="14" y="72"/>
                </a:lnTo>
                <a:lnTo>
                  <a:pt x="14" y="72"/>
                </a:lnTo>
                <a:lnTo>
                  <a:pt x="14" y="76"/>
                </a:lnTo>
                <a:lnTo>
                  <a:pt x="14" y="80"/>
                </a:lnTo>
                <a:lnTo>
                  <a:pt x="14" y="80"/>
                </a:lnTo>
                <a:lnTo>
                  <a:pt x="12" y="84"/>
                </a:lnTo>
                <a:lnTo>
                  <a:pt x="14" y="88"/>
                </a:lnTo>
                <a:lnTo>
                  <a:pt x="14" y="88"/>
                </a:lnTo>
                <a:lnTo>
                  <a:pt x="20" y="90"/>
                </a:lnTo>
                <a:lnTo>
                  <a:pt x="24" y="88"/>
                </a:lnTo>
                <a:lnTo>
                  <a:pt x="24" y="88"/>
                </a:lnTo>
                <a:lnTo>
                  <a:pt x="28" y="88"/>
                </a:lnTo>
                <a:lnTo>
                  <a:pt x="32" y="88"/>
                </a:lnTo>
                <a:lnTo>
                  <a:pt x="32" y="88"/>
                </a:lnTo>
                <a:lnTo>
                  <a:pt x="32" y="90"/>
                </a:lnTo>
                <a:lnTo>
                  <a:pt x="32" y="94"/>
                </a:lnTo>
                <a:lnTo>
                  <a:pt x="32" y="94"/>
                </a:lnTo>
                <a:lnTo>
                  <a:pt x="34" y="98"/>
                </a:lnTo>
                <a:lnTo>
                  <a:pt x="38" y="100"/>
                </a:lnTo>
                <a:lnTo>
                  <a:pt x="38" y="100"/>
                </a:lnTo>
                <a:lnTo>
                  <a:pt x="44" y="100"/>
                </a:lnTo>
                <a:lnTo>
                  <a:pt x="46" y="96"/>
                </a:lnTo>
                <a:lnTo>
                  <a:pt x="46" y="96"/>
                </a:lnTo>
                <a:lnTo>
                  <a:pt x="50" y="94"/>
                </a:lnTo>
                <a:lnTo>
                  <a:pt x="52" y="92"/>
                </a:lnTo>
                <a:lnTo>
                  <a:pt x="52" y="92"/>
                </a:lnTo>
                <a:lnTo>
                  <a:pt x="56" y="92"/>
                </a:lnTo>
                <a:lnTo>
                  <a:pt x="58" y="96"/>
                </a:lnTo>
                <a:lnTo>
                  <a:pt x="58" y="96"/>
                </a:lnTo>
                <a:lnTo>
                  <a:pt x="60" y="98"/>
                </a:lnTo>
                <a:lnTo>
                  <a:pt x="66" y="98"/>
                </a:lnTo>
                <a:lnTo>
                  <a:pt x="66" y="98"/>
                </a:lnTo>
                <a:lnTo>
                  <a:pt x="70" y="96"/>
                </a:lnTo>
                <a:lnTo>
                  <a:pt x="70" y="92"/>
                </a:lnTo>
                <a:lnTo>
                  <a:pt x="70" y="92"/>
                </a:lnTo>
                <a:lnTo>
                  <a:pt x="70" y="88"/>
                </a:lnTo>
                <a:lnTo>
                  <a:pt x="74" y="84"/>
                </a:lnTo>
                <a:lnTo>
                  <a:pt x="74" y="84"/>
                </a:lnTo>
                <a:lnTo>
                  <a:pt x="76" y="84"/>
                </a:lnTo>
                <a:lnTo>
                  <a:pt x="80" y="86"/>
                </a:lnTo>
                <a:lnTo>
                  <a:pt x="80" y="86"/>
                </a:lnTo>
                <a:lnTo>
                  <a:pt x="84" y="86"/>
                </a:lnTo>
                <a:lnTo>
                  <a:pt x="88" y="84"/>
                </a:lnTo>
                <a:lnTo>
                  <a:pt x="88" y="84"/>
                </a:lnTo>
                <a:lnTo>
                  <a:pt x="90" y="80"/>
                </a:lnTo>
                <a:lnTo>
                  <a:pt x="88" y="76"/>
                </a:lnTo>
                <a:lnTo>
                  <a:pt x="88" y="76"/>
                </a:lnTo>
                <a:lnTo>
                  <a:pt x="86" y="72"/>
                </a:lnTo>
                <a:lnTo>
                  <a:pt x="88" y="68"/>
                </a:lnTo>
                <a:lnTo>
                  <a:pt x="88" y="68"/>
                </a:lnTo>
                <a:lnTo>
                  <a:pt x="90" y="66"/>
                </a:lnTo>
                <a:lnTo>
                  <a:pt x="94" y="66"/>
                </a:lnTo>
                <a:lnTo>
                  <a:pt x="94" y="66"/>
                </a:lnTo>
                <a:lnTo>
                  <a:pt x="98" y="64"/>
                </a:lnTo>
                <a:lnTo>
                  <a:pt x="100" y="60"/>
                </a:lnTo>
                <a:lnTo>
                  <a:pt x="100" y="60"/>
                </a:lnTo>
                <a:lnTo>
                  <a:pt x="100" y="56"/>
                </a:lnTo>
                <a:lnTo>
                  <a:pt x="96" y="52"/>
                </a:lnTo>
                <a:lnTo>
                  <a:pt x="96" y="52"/>
                </a:lnTo>
                <a:lnTo>
                  <a:pt x="92" y="50"/>
                </a:lnTo>
                <a:lnTo>
                  <a:pt x="92" y="46"/>
                </a:lnTo>
                <a:lnTo>
                  <a:pt x="92" y="46"/>
                </a:lnTo>
                <a:lnTo>
                  <a:pt x="92" y="44"/>
                </a:lnTo>
                <a:lnTo>
                  <a:pt x="96" y="42"/>
                </a:lnTo>
                <a:lnTo>
                  <a:pt x="96" y="42"/>
                </a:lnTo>
                <a:lnTo>
                  <a:pt x="98" y="38"/>
                </a:lnTo>
                <a:lnTo>
                  <a:pt x="98" y="34"/>
                </a:lnTo>
                <a:lnTo>
                  <a:pt x="98" y="34"/>
                </a:lnTo>
                <a:lnTo>
                  <a:pt x="96" y="30"/>
                </a:lnTo>
                <a:lnTo>
                  <a:pt x="92" y="30"/>
                </a:lnTo>
                <a:lnTo>
                  <a:pt x="92" y="30"/>
                </a:lnTo>
                <a:lnTo>
                  <a:pt x="88" y="28"/>
                </a:lnTo>
                <a:lnTo>
                  <a:pt x="84" y="26"/>
                </a:lnTo>
                <a:lnTo>
                  <a:pt x="84" y="26"/>
                </a:lnTo>
                <a:lnTo>
                  <a:pt x="84" y="24"/>
                </a:lnTo>
                <a:lnTo>
                  <a:pt x="86" y="20"/>
                </a:lnTo>
                <a:lnTo>
                  <a:pt x="86" y="20"/>
                </a:lnTo>
                <a:lnTo>
                  <a:pt x="86" y="16"/>
                </a:lnTo>
                <a:lnTo>
                  <a:pt x="84" y="12"/>
                </a:lnTo>
                <a:lnTo>
                  <a:pt x="84" y="12"/>
                </a:lnTo>
                <a:lnTo>
                  <a:pt x="80" y="10"/>
                </a:lnTo>
                <a:lnTo>
                  <a:pt x="76" y="10"/>
                </a:lnTo>
                <a:lnTo>
                  <a:pt x="76" y="10"/>
                </a:lnTo>
                <a:lnTo>
                  <a:pt x="72" y="12"/>
                </a:lnTo>
                <a:lnTo>
                  <a:pt x="68" y="12"/>
                </a:lnTo>
                <a:lnTo>
                  <a:pt x="68" y="12"/>
                </a:lnTo>
                <a:lnTo>
                  <a:pt x="66" y="10"/>
                </a:lnTo>
                <a:lnTo>
                  <a:pt x="66" y="6"/>
                </a:lnTo>
                <a:lnTo>
                  <a:pt x="66" y="6"/>
                </a:lnTo>
                <a:lnTo>
                  <a:pt x="64" y="2"/>
                </a:lnTo>
                <a:lnTo>
                  <a:pt x="60" y="0"/>
                </a:lnTo>
                <a:lnTo>
                  <a:pt x="60" y="0"/>
                </a:lnTo>
                <a:lnTo>
                  <a:pt x="56" y="0"/>
                </a:lnTo>
                <a:lnTo>
                  <a:pt x="52" y="2"/>
                </a:lnTo>
                <a:lnTo>
                  <a:pt x="52" y="2"/>
                </a:lnTo>
                <a:lnTo>
                  <a:pt x="50" y="6"/>
                </a:lnTo>
                <a:lnTo>
                  <a:pt x="46" y="8"/>
                </a:lnTo>
                <a:lnTo>
                  <a:pt x="46" y="8"/>
                </a:lnTo>
                <a:lnTo>
                  <a:pt x="44" y="6"/>
                </a:lnTo>
                <a:lnTo>
                  <a:pt x="42" y="4"/>
                </a:lnTo>
                <a:lnTo>
                  <a:pt x="42" y="4"/>
                </a:lnTo>
                <a:lnTo>
                  <a:pt x="38" y="0"/>
                </a:lnTo>
                <a:lnTo>
                  <a:pt x="34" y="0"/>
                </a:lnTo>
                <a:lnTo>
                  <a:pt x="34" y="0"/>
                </a:lnTo>
                <a:lnTo>
                  <a:pt x="30" y="4"/>
                </a:lnTo>
                <a:lnTo>
                  <a:pt x="28" y="8"/>
                </a:lnTo>
                <a:lnTo>
                  <a:pt x="28" y="8"/>
                </a:lnTo>
                <a:lnTo>
                  <a:pt x="28" y="12"/>
                </a:lnTo>
                <a:lnTo>
                  <a:pt x="26" y="16"/>
                </a:lnTo>
                <a:lnTo>
                  <a:pt x="26" y="16"/>
                </a:lnTo>
                <a:lnTo>
                  <a:pt x="22" y="16"/>
                </a:lnTo>
                <a:lnTo>
                  <a:pt x="20" y="14"/>
                </a:lnTo>
                <a:lnTo>
                  <a:pt x="20" y="14"/>
                </a:lnTo>
                <a:lnTo>
                  <a:pt x="16" y="12"/>
                </a:lnTo>
                <a:lnTo>
                  <a:pt x="12" y="16"/>
                </a:lnTo>
                <a:lnTo>
                  <a:pt x="12" y="16"/>
                </a:lnTo>
                <a:lnTo>
                  <a:pt x="10" y="20"/>
                </a:lnTo>
                <a:lnTo>
                  <a:pt x="10" y="24"/>
                </a:lnTo>
                <a:lnTo>
                  <a:pt x="10" y="24"/>
                </a:lnTo>
                <a:close/>
                <a:moveTo>
                  <a:pt x="40" y="22"/>
                </a:moveTo>
                <a:lnTo>
                  <a:pt x="40" y="22"/>
                </a:lnTo>
                <a:lnTo>
                  <a:pt x="46" y="20"/>
                </a:lnTo>
                <a:lnTo>
                  <a:pt x="52" y="20"/>
                </a:lnTo>
                <a:lnTo>
                  <a:pt x="62" y="24"/>
                </a:lnTo>
                <a:lnTo>
                  <a:pt x="72" y="30"/>
                </a:lnTo>
                <a:lnTo>
                  <a:pt x="76" y="36"/>
                </a:lnTo>
                <a:lnTo>
                  <a:pt x="78" y="40"/>
                </a:lnTo>
                <a:lnTo>
                  <a:pt x="78" y="40"/>
                </a:lnTo>
                <a:lnTo>
                  <a:pt x="78" y="46"/>
                </a:lnTo>
                <a:lnTo>
                  <a:pt x="78" y="52"/>
                </a:lnTo>
                <a:lnTo>
                  <a:pt x="76" y="64"/>
                </a:lnTo>
                <a:lnTo>
                  <a:pt x="68" y="72"/>
                </a:lnTo>
                <a:lnTo>
                  <a:pt x="64" y="76"/>
                </a:lnTo>
                <a:lnTo>
                  <a:pt x="58" y="78"/>
                </a:lnTo>
                <a:lnTo>
                  <a:pt x="58" y="78"/>
                </a:lnTo>
                <a:lnTo>
                  <a:pt x="52" y="80"/>
                </a:lnTo>
                <a:lnTo>
                  <a:pt x="46" y="80"/>
                </a:lnTo>
                <a:lnTo>
                  <a:pt x="36" y="76"/>
                </a:lnTo>
                <a:lnTo>
                  <a:pt x="26" y="70"/>
                </a:lnTo>
                <a:lnTo>
                  <a:pt x="24" y="64"/>
                </a:lnTo>
                <a:lnTo>
                  <a:pt x="22" y="58"/>
                </a:lnTo>
                <a:lnTo>
                  <a:pt x="22" y="58"/>
                </a:lnTo>
                <a:lnTo>
                  <a:pt x="20" y="52"/>
                </a:lnTo>
                <a:lnTo>
                  <a:pt x="20" y="48"/>
                </a:lnTo>
                <a:lnTo>
                  <a:pt x="24" y="36"/>
                </a:lnTo>
                <a:lnTo>
                  <a:pt x="30" y="28"/>
                </a:lnTo>
                <a:lnTo>
                  <a:pt x="34" y="24"/>
                </a:lnTo>
                <a:lnTo>
                  <a:pt x="40" y="22"/>
                </a:lnTo>
                <a:lnTo>
                  <a:pt x="40" y="22"/>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60" name="Freeform 110"/>
          <p:cNvSpPr>
            <a:spLocks noEditPoints="1"/>
          </p:cNvSpPr>
          <p:nvPr/>
        </p:nvSpPr>
        <p:spPr bwMode="auto">
          <a:xfrm>
            <a:off x="6585128" y="5471503"/>
            <a:ext cx="46024" cy="34768"/>
          </a:xfrm>
          <a:custGeom>
            <a:avLst/>
            <a:gdLst/>
            <a:ahLst/>
            <a:cxnLst>
              <a:cxn ang="0">
                <a:pos x="10" y="22"/>
              </a:cxn>
              <a:cxn ang="0">
                <a:pos x="8" y="28"/>
              </a:cxn>
              <a:cxn ang="0">
                <a:pos x="2" y="28"/>
              </a:cxn>
              <a:cxn ang="0">
                <a:pos x="0" y="36"/>
              </a:cxn>
              <a:cxn ang="0">
                <a:pos x="4" y="40"/>
              </a:cxn>
              <a:cxn ang="0">
                <a:pos x="4" y="44"/>
              </a:cxn>
              <a:cxn ang="0">
                <a:pos x="0" y="48"/>
              </a:cxn>
              <a:cxn ang="0">
                <a:pos x="2" y="54"/>
              </a:cxn>
              <a:cxn ang="0">
                <a:pos x="8" y="56"/>
              </a:cxn>
              <a:cxn ang="0">
                <a:pos x="10" y="60"/>
              </a:cxn>
              <a:cxn ang="0">
                <a:pos x="10" y="66"/>
              </a:cxn>
              <a:cxn ang="0">
                <a:pos x="14" y="70"/>
              </a:cxn>
              <a:cxn ang="0">
                <a:pos x="22" y="68"/>
              </a:cxn>
              <a:cxn ang="0">
                <a:pos x="26" y="70"/>
              </a:cxn>
              <a:cxn ang="0">
                <a:pos x="26" y="76"/>
              </a:cxn>
              <a:cxn ang="0">
                <a:pos x="34" y="78"/>
              </a:cxn>
              <a:cxn ang="0">
                <a:pos x="38" y="74"/>
              </a:cxn>
              <a:cxn ang="0">
                <a:pos x="42" y="72"/>
              </a:cxn>
              <a:cxn ang="0">
                <a:pos x="46" y="78"/>
              </a:cxn>
              <a:cxn ang="0">
                <a:pos x="54" y="76"/>
              </a:cxn>
              <a:cxn ang="0">
                <a:pos x="54" y="68"/>
              </a:cxn>
              <a:cxn ang="0">
                <a:pos x="58" y="66"/>
              </a:cxn>
              <a:cxn ang="0">
                <a:pos x="64" y="68"/>
              </a:cxn>
              <a:cxn ang="0">
                <a:pos x="70" y="62"/>
              </a:cxn>
              <a:cxn ang="0">
                <a:pos x="66" y="56"/>
              </a:cxn>
              <a:cxn ang="0">
                <a:pos x="70" y="52"/>
              </a:cxn>
              <a:cxn ang="0">
                <a:pos x="74" y="52"/>
              </a:cxn>
              <a:cxn ang="0">
                <a:pos x="76" y="44"/>
              </a:cxn>
              <a:cxn ang="0">
                <a:pos x="72" y="40"/>
              </a:cxn>
              <a:cxn ang="0">
                <a:pos x="72" y="36"/>
              </a:cxn>
              <a:cxn ang="0">
                <a:pos x="76" y="32"/>
              </a:cxn>
              <a:cxn ang="0">
                <a:pos x="74" y="24"/>
              </a:cxn>
              <a:cxn ang="0">
                <a:pos x="68" y="24"/>
              </a:cxn>
              <a:cxn ang="0">
                <a:pos x="64" y="20"/>
              </a:cxn>
              <a:cxn ang="0">
                <a:pos x="66" y="14"/>
              </a:cxn>
              <a:cxn ang="0">
                <a:pos x="62" y="8"/>
              </a:cxn>
              <a:cxn ang="0">
                <a:pos x="54" y="10"/>
              </a:cxn>
              <a:cxn ang="0">
                <a:pos x="50" y="8"/>
              </a:cxn>
              <a:cxn ang="0">
                <a:pos x="50" y="2"/>
              </a:cxn>
              <a:cxn ang="0">
                <a:pos x="42" y="2"/>
              </a:cxn>
              <a:cxn ang="0">
                <a:pos x="38" y="6"/>
              </a:cxn>
              <a:cxn ang="0">
                <a:pos x="34" y="6"/>
              </a:cxn>
              <a:cxn ang="0">
                <a:pos x="30" y="2"/>
              </a:cxn>
              <a:cxn ang="0">
                <a:pos x="22" y="4"/>
              </a:cxn>
              <a:cxn ang="0">
                <a:pos x="22" y="10"/>
              </a:cxn>
              <a:cxn ang="0">
                <a:pos x="18" y="14"/>
              </a:cxn>
              <a:cxn ang="0">
                <a:pos x="12" y="12"/>
              </a:cxn>
              <a:cxn ang="0">
                <a:pos x="8" y="16"/>
              </a:cxn>
              <a:cxn ang="0">
                <a:pos x="32" y="18"/>
              </a:cxn>
              <a:cxn ang="0">
                <a:pos x="48" y="20"/>
              </a:cxn>
              <a:cxn ang="0">
                <a:pos x="60" y="32"/>
              </a:cxn>
              <a:cxn ang="0">
                <a:pos x="52" y="56"/>
              </a:cxn>
              <a:cxn ang="0">
                <a:pos x="36" y="62"/>
              </a:cxn>
              <a:cxn ang="0">
                <a:pos x="16" y="46"/>
              </a:cxn>
              <a:cxn ang="0">
                <a:pos x="18" y="30"/>
              </a:cxn>
              <a:cxn ang="0">
                <a:pos x="32" y="18"/>
              </a:cxn>
            </a:cxnLst>
            <a:rect l="0" t="0" r="r" b="b"/>
            <a:pathLst>
              <a:path w="76" h="78">
                <a:moveTo>
                  <a:pt x="8" y="20"/>
                </a:moveTo>
                <a:lnTo>
                  <a:pt x="8" y="20"/>
                </a:lnTo>
                <a:lnTo>
                  <a:pt x="10" y="22"/>
                </a:lnTo>
                <a:lnTo>
                  <a:pt x="8" y="26"/>
                </a:lnTo>
                <a:lnTo>
                  <a:pt x="8" y="26"/>
                </a:lnTo>
                <a:lnTo>
                  <a:pt x="8" y="28"/>
                </a:lnTo>
                <a:lnTo>
                  <a:pt x="4" y="28"/>
                </a:lnTo>
                <a:lnTo>
                  <a:pt x="4" y="28"/>
                </a:lnTo>
                <a:lnTo>
                  <a:pt x="2" y="28"/>
                </a:lnTo>
                <a:lnTo>
                  <a:pt x="0" y="32"/>
                </a:lnTo>
                <a:lnTo>
                  <a:pt x="0" y="32"/>
                </a:lnTo>
                <a:lnTo>
                  <a:pt x="0" y="36"/>
                </a:lnTo>
                <a:lnTo>
                  <a:pt x="2" y="38"/>
                </a:lnTo>
                <a:lnTo>
                  <a:pt x="2" y="38"/>
                </a:lnTo>
                <a:lnTo>
                  <a:pt x="4" y="40"/>
                </a:lnTo>
                <a:lnTo>
                  <a:pt x="6" y="42"/>
                </a:lnTo>
                <a:lnTo>
                  <a:pt x="6" y="42"/>
                </a:lnTo>
                <a:lnTo>
                  <a:pt x="4" y="44"/>
                </a:lnTo>
                <a:lnTo>
                  <a:pt x="2" y="46"/>
                </a:lnTo>
                <a:lnTo>
                  <a:pt x="2" y="46"/>
                </a:lnTo>
                <a:lnTo>
                  <a:pt x="0" y="48"/>
                </a:lnTo>
                <a:lnTo>
                  <a:pt x="0" y="52"/>
                </a:lnTo>
                <a:lnTo>
                  <a:pt x="0" y="52"/>
                </a:lnTo>
                <a:lnTo>
                  <a:pt x="2" y="54"/>
                </a:lnTo>
                <a:lnTo>
                  <a:pt x="6" y="56"/>
                </a:lnTo>
                <a:lnTo>
                  <a:pt x="6" y="56"/>
                </a:lnTo>
                <a:lnTo>
                  <a:pt x="8" y="56"/>
                </a:lnTo>
                <a:lnTo>
                  <a:pt x="10" y="56"/>
                </a:lnTo>
                <a:lnTo>
                  <a:pt x="10" y="56"/>
                </a:lnTo>
                <a:lnTo>
                  <a:pt x="10" y="60"/>
                </a:lnTo>
                <a:lnTo>
                  <a:pt x="10" y="62"/>
                </a:lnTo>
                <a:lnTo>
                  <a:pt x="10" y="62"/>
                </a:lnTo>
                <a:lnTo>
                  <a:pt x="10" y="66"/>
                </a:lnTo>
                <a:lnTo>
                  <a:pt x="12" y="70"/>
                </a:lnTo>
                <a:lnTo>
                  <a:pt x="12" y="70"/>
                </a:lnTo>
                <a:lnTo>
                  <a:pt x="14" y="70"/>
                </a:lnTo>
                <a:lnTo>
                  <a:pt x="18" y="70"/>
                </a:lnTo>
                <a:lnTo>
                  <a:pt x="18" y="70"/>
                </a:lnTo>
                <a:lnTo>
                  <a:pt x="22" y="68"/>
                </a:lnTo>
                <a:lnTo>
                  <a:pt x="24" y="68"/>
                </a:lnTo>
                <a:lnTo>
                  <a:pt x="24" y="68"/>
                </a:lnTo>
                <a:lnTo>
                  <a:pt x="26" y="70"/>
                </a:lnTo>
                <a:lnTo>
                  <a:pt x="26" y="74"/>
                </a:lnTo>
                <a:lnTo>
                  <a:pt x="26" y="74"/>
                </a:lnTo>
                <a:lnTo>
                  <a:pt x="26" y="76"/>
                </a:lnTo>
                <a:lnTo>
                  <a:pt x="30" y="78"/>
                </a:lnTo>
                <a:lnTo>
                  <a:pt x="30" y="78"/>
                </a:lnTo>
                <a:lnTo>
                  <a:pt x="34" y="78"/>
                </a:lnTo>
                <a:lnTo>
                  <a:pt x="36" y="76"/>
                </a:lnTo>
                <a:lnTo>
                  <a:pt x="36" y="76"/>
                </a:lnTo>
                <a:lnTo>
                  <a:pt x="38" y="74"/>
                </a:lnTo>
                <a:lnTo>
                  <a:pt x="40" y="72"/>
                </a:lnTo>
                <a:lnTo>
                  <a:pt x="40" y="72"/>
                </a:lnTo>
                <a:lnTo>
                  <a:pt x="42" y="72"/>
                </a:lnTo>
                <a:lnTo>
                  <a:pt x="44" y="76"/>
                </a:lnTo>
                <a:lnTo>
                  <a:pt x="44" y="76"/>
                </a:lnTo>
                <a:lnTo>
                  <a:pt x="46" y="78"/>
                </a:lnTo>
                <a:lnTo>
                  <a:pt x="50" y="78"/>
                </a:lnTo>
                <a:lnTo>
                  <a:pt x="50" y="78"/>
                </a:lnTo>
                <a:lnTo>
                  <a:pt x="54" y="76"/>
                </a:lnTo>
                <a:lnTo>
                  <a:pt x="54" y="72"/>
                </a:lnTo>
                <a:lnTo>
                  <a:pt x="54" y="72"/>
                </a:lnTo>
                <a:lnTo>
                  <a:pt x="54" y="68"/>
                </a:lnTo>
                <a:lnTo>
                  <a:pt x="56" y="66"/>
                </a:lnTo>
                <a:lnTo>
                  <a:pt x="56" y="66"/>
                </a:lnTo>
                <a:lnTo>
                  <a:pt x="58" y="66"/>
                </a:lnTo>
                <a:lnTo>
                  <a:pt x="62" y="68"/>
                </a:lnTo>
                <a:lnTo>
                  <a:pt x="62" y="68"/>
                </a:lnTo>
                <a:lnTo>
                  <a:pt x="64" y="68"/>
                </a:lnTo>
                <a:lnTo>
                  <a:pt x="68" y="66"/>
                </a:lnTo>
                <a:lnTo>
                  <a:pt x="68" y="66"/>
                </a:lnTo>
                <a:lnTo>
                  <a:pt x="70" y="62"/>
                </a:lnTo>
                <a:lnTo>
                  <a:pt x="68" y="60"/>
                </a:lnTo>
                <a:lnTo>
                  <a:pt x="68" y="60"/>
                </a:lnTo>
                <a:lnTo>
                  <a:pt x="66" y="56"/>
                </a:lnTo>
                <a:lnTo>
                  <a:pt x="68" y="54"/>
                </a:lnTo>
                <a:lnTo>
                  <a:pt x="68" y="54"/>
                </a:lnTo>
                <a:lnTo>
                  <a:pt x="70" y="52"/>
                </a:lnTo>
                <a:lnTo>
                  <a:pt x="72" y="52"/>
                </a:lnTo>
                <a:lnTo>
                  <a:pt x="72" y="52"/>
                </a:lnTo>
                <a:lnTo>
                  <a:pt x="74" y="52"/>
                </a:lnTo>
                <a:lnTo>
                  <a:pt x="76" y="48"/>
                </a:lnTo>
                <a:lnTo>
                  <a:pt x="76" y="48"/>
                </a:lnTo>
                <a:lnTo>
                  <a:pt x="76" y="44"/>
                </a:lnTo>
                <a:lnTo>
                  <a:pt x="74" y="42"/>
                </a:lnTo>
                <a:lnTo>
                  <a:pt x="74" y="42"/>
                </a:lnTo>
                <a:lnTo>
                  <a:pt x="72" y="40"/>
                </a:lnTo>
                <a:lnTo>
                  <a:pt x="70" y="38"/>
                </a:lnTo>
                <a:lnTo>
                  <a:pt x="70" y="38"/>
                </a:lnTo>
                <a:lnTo>
                  <a:pt x="72" y="36"/>
                </a:lnTo>
                <a:lnTo>
                  <a:pt x="74" y="34"/>
                </a:lnTo>
                <a:lnTo>
                  <a:pt x="74" y="34"/>
                </a:lnTo>
                <a:lnTo>
                  <a:pt x="76" y="32"/>
                </a:lnTo>
                <a:lnTo>
                  <a:pt x="76" y="28"/>
                </a:lnTo>
                <a:lnTo>
                  <a:pt x="76" y="28"/>
                </a:lnTo>
                <a:lnTo>
                  <a:pt x="74" y="24"/>
                </a:lnTo>
                <a:lnTo>
                  <a:pt x="70" y="24"/>
                </a:lnTo>
                <a:lnTo>
                  <a:pt x="70" y="24"/>
                </a:lnTo>
                <a:lnTo>
                  <a:pt x="68" y="24"/>
                </a:lnTo>
                <a:lnTo>
                  <a:pt x="64" y="22"/>
                </a:lnTo>
                <a:lnTo>
                  <a:pt x="64" y="22"/>
                </a:lnTo>
                <a:lnTo>
                  <a:pt x="64" y="20"/>
                </a:lnTo>
                <a:lnTo>
                  <a:pt x="66" y="16"/>
                </a:lnTo>
                <a:lnTo>
                  <a:pt x="66" y="16"/>
                </a:lnTo>
                <a:lnTo>
                  <a:pt x="66" y="14"/>
                </a:lnTo>
                <a:lnTo>
                  <a:pt x="64" y="10"/>
                </a:lnTo>
                <a:lnTo>
                  <a:pt x="64" y="10"/>
                </a:lnTo>
                <a:lnTo>
                  <a:pt x="62" y="8"/>
                </a:lnTo>
                <a:lnTo>
                  <a:pt x="58" y="10"/>
                </a:lnTo>
                <a:lnTo>
                  <a:pt x="58" y="10"/>
                </a:lnTo>
                <a:lnTo>
                  <a:pt x="54" y="10"/>
                </a:lnTo>
                <a:lnTo>
                  <a:pt x="52" y="10"/>
                </a:lnTo>
                <a:lnTo>
                  <a:pt x="52" y="10"/>
                </a:lnTo>
                <a:lnTo>
                  <a:pt x="50" y="8"/>
                </a:lnTo>
                <a:lnTo>
                  <a:pt x="50" y="6"/>
                </a:lnTo>
                <a:lnTo>
                  <a:pt x="50" y="6"/>
                </a:lnTo>
                <a:lnTo>
                  <a:pt x="50" y="2"/>
                </a:lnTo>
                <a:lnTo>
                  <a:pt x="46" y="0"/>
                </a:lnTo>
                <a:lnTo>
                  <a:pt x="46" y="0"/>
                </a:lnTo>
                <a:lnTo>
                  <a:pt x="42" y="2"/>
                </a:lnTo>
                <a:lnTo>
                  <a:pt x="40" y="4"/>
                </a:lnTo>
                <a:lnTo>
                  <a:pt x="40" y="4"/>
                </a:lnTo>
                <a:lnTo>
                  <a:pt x="38" y="6"/>
                </a:lnTo>
                <a:lnTo>
                  <a:pt x="36" y="8"/>
                </a:lnTo>
                <a:lnTo>
                  <a:pt x="36" y="8"/>
                </a:lnTo>
                <a:lnTo>
                  <a:pt x="34" y="6"/>
                </a:lnTo>
                <a:lnTo>
                  <a:pt x="32" y="4"/>
                </a:lnTo>
                <a:lnTo>
                  <a:pt x="32" y="4"/>
                </a:lnTo>
                <a:lnTo>
                  <a:pt x="30" y="2"/>
                </a:lnTo>
                <a:lnTo>
                  <a:pt x="26" y="2"/>
                </a:lnTo>
                <a:lnTo>
                  <a:pt x="26" y="2"/>
                </a:lnTo>
                <a:lnTo>
                  <a:pt x="22" y="4"/>
                </a:lnTo>
                <a:lnTo>
                  <a:pt x="22" y="8"/>
                </a:lnTo>
                <a:lnTo>
                  <a:pt x="22" y="8"/>
                </a:lnTo>
                <a:lnTo>
                  <a:pt x="22" y="10"/>
                </a:lnTo>
                <a:lnTo>
                  <a:pt x="20" y="14"/>
                </a:lnTo>
                <a:lnTo>
                  <a:pt x="20" y="14"/>
                </a:lnTo>
                <a:lnTo>
                  <a:pt x="18" y="14"/>
                </a:lnTo>
                <a:lnTo>
                  <a:pt x="16" y="12"/>
                </a:lnTo>
                <a:lnTo>
                  <a:pt x="16" y="12"/>
                </a:lnTo>
                <a:lnTo>
                  <a:pt x="12" y="12"/>
                </a:lnTo>
                <a:lnTo>
                  <a:pt x="8" y="14"/>
                </a:lnTo>
                <a:lnTo>
                  <a:pt x="8" y="14"/>
                </a:lnTo>
                <a:lnTo>
                  <a:pt x="8" y="16"/>
                </a:lnTo>
                <a:lnTo>
                  <a:pt x="8" y="20"/>
                </a:lnTo>
                <a:lnTo>
                  <a:pt x="8" y="20"/>
                </a:lnTo>
                <a:close/>
                <a:moveTo>
                  <a:pt x="32" y="18"/>
                </a:moveTo>
                <a:lnTo>
                  <a:pt x="32" y="18"/>
                </a:lnTo>
                <a:lnTo>
                  <a:pt x="40" y="18"/>
                </a:lnTo>
                <a:lnTo>
                  <a:pt x="48" y="20"/>
                </a:lnTo>
                <a:lnTo>
                  <a:pt x="56" y="24"/>
                </a:lnTo>
                <a:lnTo>
                  <a:pt x="60" y="32"/>
                </a:lnTo>
                <a:lnTo>
                  <a:pt x="60" y="32"/>
                </a:lnTo>
                <a:lnTo>
                  <a:pt x="60" y="42"/>
                </a:lnTo>
                <a:lnTo>
                  <a:pt x="58" y="50"/>
                </a:lnTo>
                <a:lnTo>
                  <a:pt x="52" y="56"/>
                </a:lnTo>
                <a:lnTo>
                  <a:pt x="46" y="62"/>
                </a:lnTo>
                <a:lnTo>
                  <a:pt x="46" y="62"/>
                </a:lnTo>
                <a:lnTo>
                  <a:pt x="36" y="62"/>
                </a:lnTo>
                <a:lnTo>
                  <a:pt x="28" y="60"/>
                </a:lnTo>
                <a:lnTo>
                  <a:pt x="20" y="54"/>
                </a:lnTo>
                <a:lnTo>
                  <a:pt x="16" y="46"/>
                </a:lnTo>
                <a:lnTo>
                  <a:pt x="16" y="46"/>
                </a:lnTo>
                <a:lnTo>
                  <a:pt x="16" y="38"/>
                </a:lnTo>
                <a:lnTo>
                  <a:pt x="18" y="30"/>
                </a:lnTo>
                <a:lnTo>
                  <a:pt x="24" y="22"/>
                </a:lnTo>
                <a:lnTo>
                  <a:pt x="32" y="18"/>
                </a:lnTo>
                <a:lnTo>
                  <a:pt x="32" y="18"/>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861" name="Freeform 244"/>
          <p:cNvSpPr>
            <a:spLocks noEditPoints="1"/>
          </p:cNvSpPr>
          <p:nvPr/>
        </p:nvSpPr>
        <p:spPr bwMode="auto">
          <a:xfrm>
            <a:off x="6575730" y="5779176"/>
            <a:ext cx="45719" cy="10956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mn-ea"/>
            </a:endParaRPr>
          </a:p>
        </p:txBody>
      </p:sp>
      <p:sp>
        <p:nvSpPr>
          <p:cNvPr id="1862" name="Freeform 245"/>
          <p:cNvSpPr>
            <a:spLocks noEditPoints="1"/>
          </p:cNvSpPr>
          <p:nvPr/>
        </p:nvSpPr>
        <p:spPr bwMode="auto">
          <a:xfrm>
            <a:off x="6554894" y="5801931"/>
            <a:ext cx="93430" cy="64893"/>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mn-ea"/>
            </a:endParaRPr>
          </a:p>
        </p:txBody>
      </p:sp>
      <p:sp>
        <p:nvSpPr>
          <p:cNvPr id="1863" name="Freeform 246"/>
          <p:cNvSpPr>
            <a:spLocks noEditPoints="1"/>
          </p:cNvSpPr>
          <p:nvPr/>
        </p:nvSpPr>
        <p:spPr bwMode="auto">
          <a:xfrm>
            <a:off x="6566435" y="5756456"/>
            <a:ext cx="93430" cy="64893"/>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mn-ea"/>
            </a:endParaRPr>
          </a:p>
        </p:txBody>
      </p:sp>
      <p:sp>
        <p:nvSpPr>
          <p:cNvPr id="1864" name="Freeform 247"/>
          <p:cNvSpPr/>
          <p:nvPr/>
        </p:nvSpPr>
        <p:spPr bwMode="auto">
          <a:xfrm>
            <a:off x="6584616" y="5826369"/>
            <a:ext cx="45719" cy="1517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mn-ea"/>
            </a:endParaRPr>
          </a:p>
        </p:txBody>
      </p:sp>
      <p:sp>
        <p:nvSpPr>
          <p:cNvPr id="1865" name="Freeform 5"/>
          <p:cNvSpPr>
            <a:spLocks noEditPoints="1"/>
          </p:cNvSpPr>
          <p:nvPr/>
        </p:nvSpPr>
        <p:spPr bwMode="auto">
          <a:xfrm>
            <a:off x="6568142" y="6084358"/>
            <a:ext cx="93180" cy="100805"/>
          </a:xfrm>
          <a:custGeom>
            <a:avLst/>
            <a:gdLst/>
            <a:ahLst/>
            <a:cxnLst>
              <a:cxn ang="0">
                <a:pos x="56" y="76"/>
              </a:cxn>
              <a:cxn ang="0">
                <a:pos x="96" y="76"/>
              </a:cxn>
              <a:cxn ang="0">
                <a:pos x="100" y="72"/>
              </a:cxn>
              <a:cxn ang="0">
                <a:pos x="58" y="68"/>
              </a:cxn>
              <a:cxn ang="0">
                <a:pos x="54" y="72"/>
              </a:cxn>
              <a:cxn ang="0">
                <a:pos x="112" y="36"/>
              </a:cxn>
              <a:cxn ang="0">
                <a:pos x="82" y="4"/>
              </a:cxn>
              <a:cxn ang="0">
                <a:pos x="74" y="0"/>
              </a:cxn>
              <a:cxn ang="0">
                <a:pos x="30" y="2"/>
              </a:cxn>
              <a:cxn ang="0">
                <a:pos x="22" y="14"/>
              </a:cxn>
              <a:cxn ang="0">
                <a:pos x="12" y="60"/>
              </a:cxn>
              <a:cxn ang="0">
                <a:pos x="0" y="82"/>
              </a:cxn>
              <a:cxn ang="0">
                <a:pos x="6" y="100"/>
              </a:cxn>
              <a:cxn ang="0">
                <a:pos x="22" y="108"/>
              </a:cxn>
              <a:cxn ang="0">
                <a:pos x="30" y="120"/>
              </a:cxn>
              <a:cxn ang="0">
                <a:pos x="98" y="122"/>
              </a:cxn>
              <a:cxn ang="0">
                <a:pos x="110" y="114"/>
              </a:cxn>
              <a:cxn ang="0">
                <a:pos x="112" y="36"/>
              </a:cxn>
              <a:cxn ang="0">
                <a:pos x="84" y="34"/>
              </a:cxn>
              <a:cxn ang="0">
                <a:pos x="78" y="28"/>
              </a:cxn>
              <a:cxn ang="0">
                <a:pos x="100" y="34"/>
              </a:cxn>
              <a:cxn ang="0">
                <a:pos x="26" y="98"/>
              </a:cxn>
              <a:cxn ang="0">
                <a:pos x="20" y="86"/>
              </a:cxn>
              <a:cxn ang="0">
                <a:pos x="20" y="78"/>
              </a:cxn>
              <a:cxn ang="0">
                <a:pos x="26" y="66"/>
              </a:cxn>
              <a:cxn ang="0">
                <a:pos x="30" y="78"/>
              </a:cxn>
              <a:cxn ang="0">
                <a:pos x="42" y="86"/>
              </a:cxn>
              <a:cxn ang="0">
                <a:pos x="104" y="108"/>
              </a:cxn>
              <a:cxn ang="0">
                <a:pos x="98" y="114"/>
              </a:cxn>
              <a:cxn ang="0">
                <a:pos x="32" y="112"/>
              </a:cxn>
              <a:cxn ang="0">
                <a:pos x="38" y="106"/>
              </a:cxn>
              <a:cxn ang="0">
                <a:pos x="52" y="82"/>
              </a:cxn>
              <a:cxn ang="0">
                <a:pos x="46" y="64"/>
              </a:cxn>
              <a:cxn ang="0">
                <a:pos x="30" y="14"/>
              </a:cxn>
              <a:cxn ang="0">
                <a:pos x="34" y="8"/>
              </a:cxn>
              <a:cxn ang="0">
                <a:pos x="70" y="28"/>
              </a:cxn>
              <a:cxn ang="0">
                <a:pos x="78" y="40"/>
              </a:cxn>
              <a:cxn ang="0">
                <a:pos x="104" y="108"/>
              </a:cxn>
              <a:cxn ang="0">
                <a:pos x="58" y="88"/>
              </a:cxn>
              <a:cxn ang="0">
                <a:pos x="54" y="92"/>
              </a:cxn>
              <a:cxn ang="0">
                <a:pos x="96" y="96"/>
              </a:cxn>
              <a:cxn ang="0">
                <a:pos x="100" y="92"/>
              </a:cxn>
              <a:cxn ang="0">
                <a:pos x="96" y="88"/>
              </a:cxn>
            </a:cxnLst>
            <a:rect l="0" t="0" r="r" b="b"/>
            <a:pathLst>
              <a:path w="112" h="122">
                <a:moveTo>
                  <a:pt x="54" y="72"/>
                </a:moveTo>
                <a:lnTo>
                  <a:pt x="54" y="72"/>
                </a:lnTo>
                <a:lnTo>
                  <a:pt x="56" y="76"/>
                </a:lnTo>
                <a:lnTo>
                  <a:pt x="58" y="76"/>
                </a:lnTo>
                <a:lnTo>
                  <a:pt x="96" y="76"/>
                </a:lnTo>
                <a:lnTo>
                  <a:pt x="96" y="76"/>
                </a:lnTo>
                <a:lnTo>
                  <a:pt x="98" y="76"/>
                </a:lnTo>
                <a:lnTo>
                  <a:pt x="100" y="72"/>
                </a:lnTo>
                <a:lnTo>
                  <a:pt x="100" y="72"/>
                </a:lnTo>
                <a:lnTo>
                  <a:pt x="98" y="70"/>
                </a:lnTo>
                <a:lnTo>
                  <a:pt x="96" y="68"/>
                </a:lnTo>
                <a:lnTo>
                  <a:pt x="58" y="68"/>
                </a:lnTo>
                <a:lnTo>
                  <a:pt x="58" y="68"/>
                </a:lnTo>
                <a:lnTo>
                  <a:pt x="56" y="70"/>
                </a:lnTo>
                <a:lnTo>
                  <a:pt x="54" y="72"/>
                </a:lnTo>
                <a:lnTo>
                  <a:pt x="54" y="72"/>
                </a:lnTo>
                <a:close/>
                <a:moveTo>
                  <a:pt x="112" y="36"/>
                </a:moveTo>
                <a:lnTo>
                  <a:pt x="112" y="36"/>
                </a:lnTo>
                <a:lnTo>
                  <a:pt x="108" y="30"/>
                </a:lnTo>
                <a:lnTo>
                  <a:pt x="82" y="4"/>
                </a:lnTo>
                <a:lnTo>
                  <a:pt x="82" y="4"/>
                </a:lnTo>
                <a:lnTo>
                  <a:pt x="80" y="2"/>
                </a:lnTo>
                <a:lnTo>
                  <a:pt x="76" y="0"/>
                </a:lnTo>
                <a:lnTo>
                  <a:pt x="74" y="0"/>
                </a:lnTo>
                <a:lnTo>
                  <a:pt x="34" y="0"/>
                </a:lnTo>
                <a:lnTo>
                  <a:pt x="34" y="0"/>
                </a:lnTo>
                <a:lnTo>
                  <a:pt x="30" y="2"/>
                </a:lnTo>
                <a:lnTo>
                  <a:pt x="26" y="4"/>
                </a:lnTo>
                <a:lnTo>
                  <a:pt x="22" y="8"/>
                </a:lnTo>
                <a:lnTo>
                  <a:pt x="22" y="14"/>
                </a:lnTo>
                <a:lnTo>
                  <a:pt x="22" y="56"/>
                </a:lnTo>
                <a:lnTo>
                  <a:pt x="22" y="56"/>
                </a:lnTo>
                <a:lnTo>
                  <a:pt x="12" y="60"/>
                </a:lnTo>
                <a:lnTo>
                  <a:pt x="6" y="66"/>
                </a:lnTo>
                <a:lnTo>
                  <a:pt x="2" y="72"/>
                </a:lnTo>
                <a:lnTo>
                  <a:pt x="0" y="82"/>
                </a:lnTo>
                <a:lnTo>
                  <a:pt x="0" y="82"/>
                </a:lnTo>
                <a:lnTo>
                  <a:pt x="2" y="92"/>
                </a:lnTo>
                <a:lnTo>
                  <a:pt x="6" y="100"/>
                </a:lnTo>
                <a:lnTo>
                  <a:pt x="12" y="106"/>
                </a:lnTo>
                <a:lnTo>
                  <a:pt x="22" y="108"/>
                </a:lnTo>
                <a:lnTo>
                  <a:pt x="22" y="108"/>
                </a:lnTo>
                <a:lnTo>
                  <a:pt x="22" y="114"/>
                </a:lnTo>
                <a:lnTo>
                  <a:pt x="26" y="118"/>
                </a:lnTo>
                <a:lnTo>
                  <a:pt x="30" y="120"/>
                </a:lnTo>
                <a:lnTo>
                  <a:pt x="34" y="122"/>
                </a:lnTo>
                <a:lnTo>
                  <a:pt x="98" y="122"/>
                </a:lnTo>
                <a:lnTo>
                  <a:pt x="98" y="122"/>
                </a:lnTo>
                <a:lnTo>
                  <a:pt x="104" y="120"/>
                </a:lnTo>
                <a:lnTo>
                  <a:pt x="108" y="118"/>
                </a:lnTo>
                <a:lnTo>
                  <a:pt x="110" y="114"/>
                </a:lnTo>
                <a:lnTo>
                  <a:pt x="112" y="108"/>
                </a:lnTo>
                <a:lnTo>
                  <a:pt x="112" y="38"/>
                </a:lnTo>
                <a:lnTo>
                  <a:pt x="112" y="36"/>
                </a:lnTo>
                <a:close/>
                <a:moveTo>
                  <a:pt x="100" y="34"/>
                </a:moveTo>
                <a:lnTo>
                  <a:pt x="96" y="34"/>
                </a:lnTo>
                <a:lnTo>
                  <a:pt x="84" y="34"/>
                </a:lnTo>
                <a:lnTo>
                  <a:pt x="84" y="34"/>
                </a:lnTo>
                <a:lnTo>
                  <a:pt x="80" y="32"/>
                </a:lnTo>
                <a:lnTo>
                  <a:pt x="78" y="28"/>
                </a:lnTo>
                <a:lnTo>
                  <a:pt x="78" y="16"/>
                </a:lnTo>
                <a:lnTo>
                  <a:pt x="78" y="12"/>
                </a:lnTo>
                <a:lnTo>
                  <a:pt x="100" y="34"/>
                </a:lnTo>
                <a:close/>
                <a:moveTo>
                  <a:pt x="30" y="86"/>
                </a:moveTo>
                <a:lnTo>
                  <a:pt x="30" y="98"/>
                </a:lnTo>
                <a:lnTo>
                  <a:pt x="26" y="98"/>
                </a:lnTo>
                <a:lnTo>
                  <a:pt x="22" y="98"/>
                </a:lnTo>
                <a:lnTo>
                  <a:pt x="20" y="98"/>
                </a:lnTo>
                <a:lnTo>
                  <a:pt x="20" y="86"/>
                </a:lnTo>
                <a:lnTo>
                  <a:pt x="10" y="86"/>
                </a:lnTo>
                <a:lnTo>
                  <a:pt x="10" y="78"/>
                </a:lnTo>
                <a:lnTo>
                  <a:pt x="20" y="78"/>
                </a:lnTo>
                <a:lnTo>
                  <a:pt x="22" y="78"/>
                </a:lnTo>
                <a:lnTo>
                  <a:pt x="22" y="66"/>
                </a:lnTo>
                <a:lnTo>
                  <a:pt x="26" y="66"/>
                </a:lnTo>
                <a:lnTo>
                  <a:pt x="30" y="66"/>
                </a:lnTo>
                <a:lnTo>
                  <a:pt x="30" y="78"/>
                </a:lnTo>
                <a:lnTo>
                  <a:pt x="30" y="78"/>
                </a:lnTo>
                <a:lnTo>
                  <a:pt x="38" y="78"/>
                </a:lnTo>
                <a:lnTo>
                  <a:pt x="42" y="78"/>
                </a:lnTo>
                <a:lnTo>
                  <a:pt x="42" y="86"/>
                </a:lnTo>
                <a:lnTo>
                  <a:pt x="30" y="86"/>
                </a:lnTo>
                <a:lnTo>
                  <a:pt x="30" y="86"/>
                </a:lnTo>
                <a:close/>
                <a:moveTo>
                  <a:pt x="104" y="108"/>
                </a:moveTo>
                <a:lnTo>
                  <a:pt x="104" y="108"/>
                </a:lnTo>
                <a:lnTo>
                  <a:pt x="102" y="112"/>
                </a:lnTo>
                <a:lnTo>
                  <a:pt x="98" y="114"/>
                </a:lnTo>
                <a:lnTo>
                  <a:pt x="34" y="114"/>
                </a:lnTo>
                <a:lnTo>
                  <a:pt x="34" y="114"/>
                </a:lnTo>
                <a:lnTo>
                  <a:pt x="32" y="112"/>
                </a:lnTo>
                <a:lnTo>
                  <a:pt x="30" y="108"/>
                </a:lnTo>
                <a:lnTo>
                  <a:pt x="30" y="108"/>
                </a:lnTo>
                <a:lnTo>
                  <a:pt x="38" y="106"/>
                </a:lnTo>
                <a:lnTo>
                  <a:pt x="46" y="100"/>
                </a:lnTo>
                <a:lnTo>
                  <a:pt x="52" y="92"/>
                </a:lnTo>
                <a:lnTo>
                  <a:pt x="52" y="82"/>
                </a:lnTo>
                <a:lnTo>
                  <a:pt x="52" y="82"/>
                </a:lnTo>
                <a:lnTo>
                  <a:pt x="52" y="72"/>
                </a:lnTo>
                <a:lnTo>
                  <a:pt x="46" y="64"/>
                </a:lnTo>
                <a:lnTo>
                  <a:pt x="38" y="58"/>
                </a:lnTo>
                <a:lnTo>
                  <a:pt x="30" y="56"/>
                </a:lnTo>
                <a:lnTo>
                  <a:pt x="30" y="14"/>
                </a:lnTo>
                <a:lnTo>
                  <a:pt x="30" y="14"/>
                </a:lnTo>
                <a:lnTo>
                  <a:pt x="32" y="10"/>
                </a:lnTo>
                <a:lnTo>
                  <a:pt x="34" y="8"/>
                </a:lnTo>
                <a:lnTo>
                  <a:pt x="70" y="8"/>
                </a:lnTo>
                <a:lnTo>
                  <a:pt x="70" y="28"/>
                </a:lnTo>
                <a:lnTo>
                  <a:pt x="70" y="28"/>
                </a:lnTo>
                <a:lnTo>
                  <a:pt x="72" y="34"/>
                </a:lnTo>
                <a:lnTo>
                  <a:pt x="74" y="38"/>
                </a:lnTo>
                <a:lnTo>
                  <a:pt x="78" y="40"/>
                </a:lnTo>
                <a:lnTo>
                  <a:pt x="84" y="42"/>
                </a:lnTo>
                <a:lnTo>
                  <a:pt x="104" y="42"/>
                </a:lnTo>
                <a:lnTo>
                  <a:pt x="104" y="108"/>
                </a:lnTo>
                <a:close/>
                <a:moveTo>
                  <a:pt x="96" y="88"/>
                </a:moveTo>
                <a:lnTo>
                  <a:pt x="58" y="88"/>
                </a:lnTo>
                <a:lnTo>
                  <a:pt x="58" y="88"/>
                </a:lnTo>
                <a:lnTo>
                  <a:pt x="56" y="88"/>
                </a:lnTo>
                <a:lnTo>
                  <a:pt x="54" y="92"/>
                </a:lnTo>
                <a:lnTo>
                  <a:pt x="54" y="92"/>
                </a:lnTo>
                <a:lnTo>
                  <a:pt x="56" y="94"/>
                </a:lnTo>
                <a:lnTo>
                  <a:pt x="58" y="96"/>
                </a:lnTo>
                <a:lnTo>
                  <a:pt x="96" y="96"/>
                </a:lnTo>
                <a:lnTo>
                  <a:pt x="96" y="96"/>
                </a:lnTo>
                <a:lnTo>
                  <a:pt x="98" y="94"/>
                </a:lnTo>
                <a:lnTo>
                  <a:pt x="100" y="92"/>
                </a:lnTo>
                <a:lnTo>
                  <a:pt x="100" y="92"/>
                </a:lnTo>
                <a:lnTo>
                  <a:pt x="98" y="88"/>
                </a:lnTo>
                <a:lnTo>
                  <a:pt x="96" y="88"/>
                </a:lnTo>
                <a:lnTo>
                  <a:pt x="96" y="88"/>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mn-ea"/>
            </a:endParaRPr>
          </a:p>
        </p:txBody>
      </p:sp>
      <p:sp>
        <p:nvSpPr>
          <p:cNvPr id="1866" name="Freeform 57"/>
          <p:cNvSpPr>
            <a:spLocks noEditPoints="1"/>
          </p:cNvSpPr>
          <p:nvPr/>
        </p:nvSpPr>
        <p:spPr bwMode="auto">
          <a:xfrm>
            <a:off x="9007852" y="3012389"/>
            <a:ext cx="45047" cy="24221"/>
          </a:xfrm>
          <a:custGeom>
            <a:avLst/>
            <a:gdLst/>
            <a:ahLst/>
            <a:cxnLst>
              <a:cxn ang="0">
                <a:pos x="216" y="0"/>
              </a:cxn>
              <a:cxn ang="0">
                <a:pos x="38" y="0"/>
              </a:cxn>
              <a:cxn ang="0">
                <a:pos x="38" y="0"/>
              </a:cxn>
              <a:cxn ang="0">
                <a:pos x="30" y="0"/>
              </a:cxn>
              <a:cxn ang="0">
                <a:pos x="24" y="2"/>
              </a:cxn>
              <a:cxn ang="0">
                <a:pos x="16" y="6"/>
              </a:cxn>
              <a:cxn ang="0">
                <a:pos x="10" y="10"/>
              </a:cxn>
              <a:cxn ang="0">
                <a:pos x="6" y="14"/>
              </a:cxn>
              <a:cxn ang="0">
                <a:pos x="2" y="20"/>
              </a:cxn>
              <a:cxn ang="0">
                <a:pos x="0" y="28"/>
              </a:cxn>
              <a:cxn ang="0">
                <a:pos x="0" y="34"/>
              </a:cxn>
              <a:cxn ang="0">
                <a:pos x="0" y="48"/>
              </a:cxn>
              <a:cxn ang="0">
                <a:pos x="0" y="48"/>
              </a:cxn>
              <a:cxn ang="0">
                <a:pos x="0" y="54"/>
              </a:cxn>
              <a:cxn ang="0">
                <a:pos x="2" y="62"/>
              </a:cxn>
              <a:cxn ang="0">
                <a:pos x="6" y="68"/>
              </a:cxn>
              <a:cxn ang="0">
                <a:pos x="10" y="72"/>
              </a:cxn>
              <a:cxn ang="0">
                <a:pos x="16" y="76"/>
              </a:cxn>
              <a:cxn ang="0">
                <a:pos x="24" y="80"/>
              </a:cxn>
              <a:cxn ang="0">
                <a:pos x="30" y="82"/>
              </a:cxn>
              <a:cxn ang="0">
                <a:pos x="38" y="82"/>
              </a:cxn>
              <a:cxn ang="0">
                <a:pos x="282" y="82"/>
              </a:cxn>
              <a:cxn ang="0">
                <a:pos x="282" y="82"/>
              </a:cxn>
              <a:cxn ang="0">
                <a:pos x="286" y="82"/>
              </a:cxn>
              <a:cxn ang="0">
                <a:pos x="286" y="82"/>
              </a:cxn>
              <a:cxn ang="0">
                <a:pos x="272" y="78"/>
              </a:cxn>
              <a:cxn ang="0">
                <a:pos x="260" y="70"/>
              </a:cxn>
              <a:cxn ang="0">
                <a:pos x="248" y="62"/>
              </a:cxn>
              <a:cxn ang="0">
                <a:pos x="238" y="52"/>
              </a:cxn>
              <a:cxn ang="0">
                <a:pos x="230" y="40"/>
              </a:cxn>
              <a:cxn ang="0">
                <a:pos x="222" y="28"/>
              </a:cxn>
              <a:cxn ang="0">
                <a:pos x="218" y="14"/>
              </a:cxn>
              <a:cxn ang="0">
                <a:pos x="216" y="0"/>
              </a:cxn>
              <a:cxn ang="0">
                <a:pos x="216" y="0"/>
              </a:cxn>
              <a:cxn ang="0">
                <a:pos x="48" y="54"/>
              </a:cxn>
              <a:cxn ang="0">
                <a:pos x="48" y="54"/>
              </a:cxn>
              <a:cxn ang="0">
                <a:pos x="44" y="54"/>
              </a:cxn>
              <a:cxn ang="0">
                <a:pos x="38" y="50"/>
              </a:cxn>
              <a:cxn ang="0">
                <a:pos x="36" y="46"/>
              </a:cxn>
              <a:cxn ang="0">
                <a:pos x="34" y="40"/>
              </a:cxn>
              <a:cxn ang="0">
                <a:pos x="34" y="40"/>
              </a:cxn>
              <a:cxn ang="0">
                <a:pos x="36" y="36"/>
              </a:cxn>
              <a:cxn ang="0">
                <a:pos x="38" y="32"/>
              </a:cxn>
              <a:cxn ang="0">
                <a:pos x="44" y="28"/>
              </a:cxn>
              <a:cxn ang="0">
                <a:pos x="48" y="28"/>
              </a:cxn>
              <a:cxn ang="0">
                <a:pos x="48" y="28"/>
              </a:cxn>
              <a:cxn ang="0">
                <a:pos x="54" y="28"/>
              </a:cxn>
              <a:cxn ang="0">
                <a:pos x="58" y="32"/>
              </a:cxn>
              <a:cxn ang="0">
                <a:pos x="60" y="36"/>
              </a:cxn>
              <a:cxn ang="0">
                <a:pos x="62" y="40"/>
              </a:cxn>
              <a:cxn ang="0">
                <a:pos x="62" y="40"/>
              </a:cxn>
              <a:cxn ang="0">
                <a:pos x="60" y="46"/>
              </a:cxn>
              <a:cxn ang="0">
                <a:pos x="58" y="50"/>
              </a:cxn>
              <a:cxn ang="0">
                <a:pos x="54" y="54"/>
              </a:cxn>
              <a:cxn ang="0">
                <a:pos x="48" y="54"/>
              </a:cxn>
              <a:cxn ang="0">
                <a:pos x="48" y="54"/>
              </a:cxn>
            </a:cxnLst>
            <a:rect l="0" t="0" r="r" b="b"/>
            <a:pathLst>
              <a:path w="286" h="82">
                <a:moveTo>
                  <a:pt x="216" y="0"/>
                </a:moveTo>
                <a:lnTo>
                  <a:pt x="38" y="0"/>
                </a:lnTo>
                <a:lnTo>
                  <a:pt x="38" y="0"/>
                </a:lnTo>
                <a:lnTo>
                  <a:pt x="30" y="0"/>
                </a:lnTo>
                <a:lnTo>
                  <a:pt x="24" y="2"/>
                </a:lnTo>
                <a:lnTo>
                  <a:pt x="16" y="6"/>
                </a:lnTo>
                <a:lnTo>
                  <a:pt x="10" y="10"/>
                </a:lnTo>
                <a:lnTo>
                  <a:pt x="6" y="14"/>
                </a:lnTo>
                <a:lnTo>
                  <a:pt x="2" y="20"/>
                </a:lnTo>
                <a:lnTo>
                  <a:pt x="0" y="28"/>
                </a:lnTo>
                <a:lnTo>
                  <a:pt x="0" y="34"/>
                </a:lnTo>
                <a:lnTo>
                  <a:pt x="0" y="48"/>
                </a:lnTo>
                <a:lnTo>
                  <a:pt x="0" y="48"/>
                </a:lnTo>
                <a:lnTo>
                  <a:pt x="0" y="54"/>
                </a:lnTo>
                <a:lnTo>
                  <a:pt x="2" y="62"/>
                </a:lnTo>
                <a:lnTo>
                  <a:pt x="6" y="68"/>
                </a:lnTo>
                <a:lnTo>
                  <a:pt x="10" y="72"/>
                </a:lnTo>
                <a:lnTo>
                  <a:pt x="16" y="76"/>
                </a:lnTo>
                <a:lnTo>
                  <a:pt x="24" y="80"/>
                </a:lnTo>
                <a:lnTo>
                  <a:pt x="30" y="82"/>
                </a:lnTo>
                <a:lnTo>
                  <a:pt x="38" y="82"/>
                </a:lnTo>
                <a:lnTo>
                  <a:pt x="282" y="82"/>
                </a:lnTo>
                <a:lnTo>
                  <a:pt x="282" y="82"/>
                </a:lnTo>
                <a:lnTo>
                  <a:pt x="286" y="82"/>
                </a:lnTo>
                <a:lnTo>
                  <a:pt x="286" y="82"/>
                </a:lnTo>
                <a:lnTo>
                  <a:pt x="272" y="78"/>
                </a:lnTo>
                <a:lnTo>
                  <a:pt x="260" y="70"/>
                </a:lnTo>
                <a:lnTo>
                  <a:pt x="248" y="62"/>
                </a:lnTo>
                <a:lnTo>
                  <a:pt x="238" y="52"/>
                </a:lnTo>
                <a:lnTo>
                  <a:pt x="230" y="40"/>
                </a:lnTo>
                <a:lnTo>
                  <a:pt x="222" y="28"/>
                </a:lnTo>
                <a:lnTo>
                  <a:pt x="218" y="14"/>
                </a:lnTo>
                <a:lnTo>
                  <a:pt x="216" y="0"/>
                </a:lnTo>
                <a:lnTo>
                  <a:pt x="216" y="0"/>
                </a:lnTo>
                <a:close/>
                <a:moveTo>
                  <a:pt x="48" y="54"/>
                </a:moveTo>
                <a:lnTo>
                  <a:pt x="48" y="54"/>
                </a:lnTo>
                <a:lnTo>
                  <a:pt x="44" y="54"/>
                </a:lnTo>
                <a:lnTo>
                  <a:pt x="38" y="50"/>
                </a:lnTo>
                <a:lnTo>
                  <a:pt x="36" y="46"/>
                </a:lnTo>
                <a:lnTo>
                  <a:pt x="34" y="40"/>
                </a:lnTo>
                <a:lnTo>
                  <a:pt x="34" y="40"/>
                </a:lnTo>
                <a:lnTo>
                  <a:pt x="36" y="36"/>
                </a:lnTo>
                <a:lnTo>
                  <a:pt x="38" y="32"/>
                </a:lnTo>
                <a:lnTo>
                  <a:pt x="44" y="28"/>
                </a:lnTo>
                <a:lnTo>
                  <a:pt x="48" y="28"/>
                </a:lnTo>
                <a:lnTo>
                  <a:pt x="48" y="28"/>
                </a:lnTo>
                <a:lnTo>
                  <a:pt x="54" y="28"/>
                </a:lnTo>
                <a:lnTo>
                  <a:pt x="58" y="32"/>
                </a:lnTo>
                <a:lnTo>
                  <a:pt x="60" y="36"/>
                </a:lnTo>
                <a:lnTo>
                  <a:pt x="62" y="40"/>
                </a:lnTo>
                <a:lnTo>
                  <a:pt x="62" y="40"/>
                </a:lnTo>
                <a:lnTo>
                  <a:pt x="60" y="46"/>
                </a:lnTo>
                <a:lnTo>
                  <a:pt x="58" y="50"/>
                </a:lnTo>
                <a:lnTo>
                  <a:pt x="54" y="54"/>
                </a:lnTo>
                <a:lnTo>
                  <a:pt x="48" y="54"/>
                </a:lnTo>
                <a:lnTo>
                  <a:pt x="48" y="54"/>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67" name="Freeform 58"/>
          <p:cNvSpPr>
            <a:spLocks noEditPoints="1"/>
          </p:cNvSpPr>
          <p:nvPr/>
        </p:nvSpPr>
        <p:spPr bwMode="auto">
          <a:xfrm>
            <a:off x="9007380" y="2982850"/>
            <a:ext cx="45991" cy="24812"/>
          </a:xfrm>
          <a:custGeom>
            <a:avLst/>
            <a:gdLst/>
            <a:ahLst/>
            <a:cxnLst>
              <a:cxn ang="0">
                <a:pos x="292" y="2"/>
              </a:cxn>
              <a:cxn ang="0">
                <a:pos x="292" y="2"/>
              </a:cxn>
              <a:cxn ang="0">
                <a:pos x="282" y="0"/>
              </a:cxn>
              <a:cxn ang="0">
                <a:pos x="38" y="0"/>
              </a:cxn>
              <a:cxn ang="0">
                <a:pos x="38" y="0"/>
              </a:cxn>
              <a:cxn ang="0">
                <a:pos x="30" y="0"/>
              </a:cxn>
              <a:cxn ang="0">
                <a:pos x="24" y="2"/>
              </a:cxn>
              <a:cxn ang="0">
                <a:pos x="16" y="6"/>
              </a:cxn>
              <a:cxn ang="0">
                <a:pos x="10" y="10"/>
              </a:cxn>
              <a:cxn ang="0">
                <a:pos x="6" y="16"/>
              </a:cxn>
              <a:cxn ang="0">
                <a:pos x="2" y="22"/>
              </a:cxn>
              <a:cxn ang="0">
                <a:pos x="0" y="28"/>
              </a:cxn>
              <a:cxn ang="0">
                <a:pos x="0" y="36"/>
              </a:cxn>
              <a:cxn ang="0">
                <a:pos x="0" y="48"/>
              </a:cxn>
              <a:cxn ang="0">
                <a:pos x="0" y="48"/>
              </a:cxn>
              <a:cxn ang="0">
                <a:pos x="0" y="56"/>
              </a:cxn>
              <a:cxn ang="0">
                <a:pos x="2" y="62"/>
              </a:cxn>
              <a:cxn ang="0">
                <a:pos x="6" y="68"/>
              </a:cxn>
              <a:cxn ang="0">
                <a:pos x="10" y="74"/>
              </a:cxn>
              <a:cxn ang="0">
                <a:pos x="16" y="78"/>
              </a:cxn>
              <a:cxn ang="0">
                <a:pos x="24" y="80"/>
              </a:cxn>
              <a:cxn ang="0">
                <a:pos x="30" y="82"/>
              </a:cxn>
              <a:cxn ang="0">
                <a:pos x="38" y="84"/>
              </a:cxn>
              <a:cxn ang="0">
                <a:pos x="216" y="84"/>
              </a:cxn>
              <a:cxn ang="0">
                <a:pos x="216" y="84"/>
              </a:cxn>
              <a:cxn ang="0">
                <a:pos x="220" y="68"/>
              </a:cxn>
              <a:cxn ang="0">
                <a:pos x="224" y="54"/>
              </a:cxn>
              <a:cxn ang="0">
                <a:pos x="232" y="42"/>
              </a:cxn>
              <a:cxn ang="0">
                <a:pos x="240" y="30"/>
              </a:cxn>
              <a:cxn ang="0">
                <a:pos x="252" y="20"/>
              </a:cxn>
              <a:cxn ang="0">
                <a:pos x="264" y="12"/>
              </a:cxn>
              <a:cxn ang="0">
                <a:pos x="278" y="6"/>
              </a:cxn>
              <a:cxn ang="0">
                <a:pos x="292" y="2"/>
              </a:cxn>
              <a:cxn ang="0">
                <a:pos x="292" y="2"/>
              </a:cxn>
              <a:cxn ang="0">
                <a:pos x="48" y="56"/>
              </a:cxn>
              <a:cxn ang="0">
                <a:pos x="48" y="56"/>
              </a:cxn>
              <a:cxn ang="0">
                <a:pos x="44" y="54"/>
              </a:cxn>
              <a:cxn ang="0">
                <a:pos x="38" y="52"/>
              </a:cxn>
              <a:cxn ang="0">
                <a:pos x="36" y="48"/>
              </a:cxn>
              <a:cxn ang="0">
                <a:pos x="34" y="42"/>
              </a:cxn>
              <a:cxn ang="0">
                <a:pos x="34" y="42"/>
              </a:cxn>
              <a:cxn ang="0">
                <a:pos x="36" y="36"/>
              </a:cxn>
              <a:cxn ang="0">
                <a:pos x="38" y="32"/>
              </a:cxn>
              <a:cxn ang="0">
                <a:pos x="44" y="30"/>
              </a:cxn>
              <a:cxn ang="0">
                <a:pos x="48" y="28"/>
              </a:cxn>
              <a:cxn ang="0">
                <a:pos x="48" y="28"/>
              </a:cxn>
              <a:cxn ang="0">
                <a:pos x="54" y="30"/>
              </a:cxn>
              <a:cxn ang="0">
                <a:pos x="58" y="32"/>
              </a:cxn>
              <a:cxn ang="0">
                <a:pos x="60" y="36"/>
              </a:cxn>
              <a:cxn ang="0">
                <a:pos x="62" y="42"/>
              </a:cxn>
              <a:cxn ang="0">
                <a:pos x="62" y="42"/>
              </a:cxn>
              <a:cxn ang="0">
                <a:pos x="60" y="48"/>
              </a:cxn>
              <a:cxn ang="0">
                <a:pos x="58" y="52"/>
              </a:cxn>
              <a:cxn ang="0">
                <a:pos x="54" y="54"/>
              </a:cxn>
              <a:cxn ang="0">
                <a:pos x="48" y="56"/>
              </a:cxn>
              <a:cxn ang="0">
                <a:pos x="48" y="56"/>
              </a:cxn>
            </a:cxnLst>
            <a:rect l="0" t="0" r="r" b="b"/>
            <a:pathLst>
              <a:path w="292" h="84">
                <a:moveTo>
                  <a:pt x="292" y="2"/>
                </a:moveTo>
                <a:lnTo>
                  <a:pt x="292" y="2"/>
                </a:lnTo>
                <a:lnTo>
                  <a:pt x="282" y="0"/>
                </a:lnTo>
                <a:lnTo>
                  <a:pt x="38" y="0"/>
                </a:lnTo>
                <a:lnTo>
                  <a:pt x="38" y="0"/>
                </a:lnTo>
                <a:lnTo>
                  <a:pt x="30" y="0"/>
                </a:lnTo>
                <a:lnTo>
                  <a:pt x="24" y="2"/>
                </a:lnTo>
                <a:lnTo>
                  <a:pt x="16" y="6"/>
                </a:lnTo>
                <a:lnTo>
                  <a:pt x="10" y="10"/>
                </a:lnTo>
                <a:lnTo>
                  <a:pt x="6" y="16"/>
                </a:lnTo>
                <a:lnTo>
                  <a:pt x="2" y="22"/>
                </a:lnTo>
                <a:lnTo>
                  <a:pt x="0" y="28"/>
                </a:lnTo>
                <a:lnTo>
                  <a:pt x="0" y="36"/>
                </a:lnTo>
                <a:lnTo>
                  <a:pt x="0" y="48"/>
                </a:lnTo>
                <a:lnTo>
                  <a:pt x="0" y="48"/>
                </a:lnTo>
                <a:lnTo>
                  <a:pt x="0" y="56"/>
                </a:lnTo>
                <a:lnTo>
                  <a:pt x="2" y="62"/>
                </a:lnTo>
                <a:lnTo>
                  <a:pt x="6" y="68"/>
                </a:lnTo>
                <a:lnTo>
                  <a:pt x="10" y="74"/>
                </a:lnTo>
                <a:lnTo>
                  <a:pt x="16" y="78"/>
                </a:lnTo>
                <a:lnTo>
                  <a:pt x="24" y="80"/>
                </a:lnTo>
                <a:lnTo>
                  <a:pt x="30" y="82"/>
                </a:lnTo>
                <a:lnTo>
                  <a:pt x="38" y="84"/>
                </a:lnTo>
                <a:lnTo>
                  <a:pt x="216" y="84"/>
                </a:lnTo>
                <a:lnTo>
                  <a:pt x="216" y="84"/>
                </a:lnTo>
                <a:lnTo>
                  <a:pt x="220" y="68"/>
                </a:lnTo>
                <a:lnTo>
                  <a:pt x="224" y="54"/>
                </a:lnTo>
                <a:lnTo>
                  <a:pt x="232" y="42"/>
                </a:lnTo>
                <a:lnTo>
                  <a:pt x="240" y="30"/>
                </a:lnTo>
                <a:lnTo>
                  <a:pt x="252" y="20"/>
                </a:lnTo>
                <a:lnTo>
                  <a:pt x="264" y="12"/>
                </a:lnTo>
                <a:lnTo>
                  <a:pt x="278" y="6"/>
                </a:lnTo>
                <a:lnTo>
                  <a:pt x="292" y="2"/>
                </a:lnTo>
                <a:lnTo>
                  <a:pt x="292" y="2"/>
                </a:lnTo>
                <a:close/>
                <a:moveTo>
                  <a:pt x="48" y="56"/>
                </a:moveTo>
                <a:lnTo>
                  <a:pt x="48" y="56"/>
                </a:lnTo>
                <a:lnTo>
                  <a:pt x="44" y="54"/>
                </a:lnTo>
                <a:lnTo>
                  <a:pt x="38" y="52"/>
                </a:lnTo>
                <a:lnTo>
                  <a:pt x="36" y="48"/>
                </a:lnTo>
                <a:lnTo>
                  <a:pt x="34" y="42"/>
                </a:lnTo>
                <a:lnTo>
                  <a:pt x="34" y="42"/>
                </a:lnTo>
                <a:lnTo>
                  <a:pt x="36" y="36"/>
                </a:lnTo>
                <a:lnTo>
                  <a:pt x="38" y="32"/>
                </a:lnTo>
                <a:lnTo>
                  <a:pt x="44" y="30"/>
                </a:lnTo>
                <a:lnTo>
                  <a:pt x="48" y="28"/>
                </a:lnTo>
                <a:lnTo>
                  <a:pt x="48" y="28"/>
                </a:lnTo>
                <a:lnTo>
                  <a:pt x="54" y="30"/>
                </a:lnTo>
                <a:lnTo>
                  <a:pt x="58" y="32"/>
                </a:lnTo>
                <a:lnTo>
                  <a:pt x="60" y="36"/>
                </a:lnTo>
                <a:lnTo>
                  <a:pt x="62" y="42"/>
                </a:lnTo>
                <a:lnTo>
                  <a:pt x="62" y="42"/>
                </a:lnTo>
                <a:lnTo>
                  <a:pt x="60" y="48"/>
                </a:lnTo>
                <a:lnTo>
                  <a:pt x="58" y="52"/>
                </a:lnTo>
                <a:lnTo>
                  <a:pt x="54" y="54"/>
                </a:lnTo>
                <a:lnTo>
                  <a:pt x="48" y="56"/>
                </a:lnTo>
                <a:lnTo>
                  <a:pt x="48" y="56"/>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68" name="Freeform 59"/>
          <p:cNvSpPr>
            <a:spLocks noEditPoints="1"/>
          </p:cNvSpPr>
          <p:nvPr/>
        </p:nvSpPr>
        <p:spPr bwMode="auto">
          <a:xfrm>
            <a:off x="9005175" y="2952130"/>
            <a:ext cx="50402" cy="24812"/>
          </a:xfrm>
          <a:custGeom>
            <a:avLst/>
            <a:gdLst/>
            <a:ahLst/>
            <a:cxnLst>
              <a:cxn ang="0">
                <a:pos x="320" y="36"/>
              </a:cxn>
              <a:cxn ang="0">
                <a:pos x="320" y="28"/>
              </a:cxn>
              <a:cxn ang="0">
                <a:pos x="314" y="16"/>
              </a:cxn>
              <a:cxn ang="0">
                <a:pos x="304" y="6"/>
              </a:cxn>
              <a:cxn ang="0">
                <a:pos x="290" y="2"/>
              </a:cxn>
              <a:cxn ang="0">
                <a:pos x="38" y="0"/>
              </a:cxn>
              <a:cxn ang="0">
                <a:pos x="30" y="2"/>
              </a:cxn>
              <a:cxn ang="0">
                <a:pos x="16" y="6"/>
              </a:cxn>
              <a:cxn ang="0">
                <a:pos x="6" y="16"/>
              </a:cxn>
              <a:cxn ang="0">
                <a:pos x="0" y="28"/>
              </a:cxn>
              <a:cxn ang="0">
                <a:pos x="0" y="48"/>
              </a:cxn>
              <a:cxn ang="0">
                <a:pos x="0" y="56"/>
              </a:cxn>
              <a:cxn ang="0">
                <a:pos x="6" y="68"/>
              </a:cxn>
              <a:cxn ang="0">
                <a:pos x="16" y="78"/>
              </a:cxn>
              <a:cxn ang="0">
                <a:pos x="30" y="84"/>
              </a:cxn>
              <a:cxn ang="0">
                <a:pos x="282" y="84"/>
              </a:cxn>
              <a:cxn ang="0">
                <a:pos x="290" y="84"/>
              </a:cxn>
              <a:cxn ang="0">
                <a:pos x="304" y="78"/>
              </a:cxn>
              <a:cxn ang="0">
                <a:pos x="314" y="68"/>
              </a:cxn>
              <a:cxn ang="0">
                <a:pos x="320" y="56"/>
              </a:cxn>
              <a:cxn ang="0">
                <a:pos x="320" y="48"/>
              </a:cxn>
              <a:cxn ang="0">
                <a:pos x="48" y="56"/>
              </a:cxn>
              <a:cxn ang="0">
                <a:pos x="38" y="52"/>
              </a:cxn>
              <a:cxn ang="0">
                <a:pos x="34" y="42"/>
              </a:cxn>
              <a:cxn ang="0">
                <a:pos x="36" y="36"/>
              </a:cxn>
              <a:cxn ang="0">
                <a:pos x="44" y="30"/>
              </a:cxn>
              <a:cxn ang="0">
                <a:pos x="48" y="28"/>
              </a:cxn>
              <a:cxn ang="0">
                <a:pos x="58" y="32"/>
              </a:cxn>
              <a:cxn ang="0">
                <a:pos x="62" y="42"/>
              </a:cxn>
              <a:cxn ang="0">
                <a:pos x="60" y="48"/>
              </a:cxn>
              <a:cxn ang="0">
                <a:pos x="54" y="54"/>
              </a:cxn>
              <a:cxn ang="0">
                <a:pos x="48" y="56"/>
              </a:cxn>
            </a:cxnLst>
            <a:rect l="0" t="0" r="r" b="b"/>
            <a:pathLst>
              <a:path w="320" h="84">
                <a:moveTo>
                  <a:pt x="320" y="48"/>
                </a:moveTo>
                <a:lnTo>
                  <a:pt x="320" y="36"/>
                </a:lnTo>
                <a:lnTo>
                  <a:pt x="320" y="36"/>
                </a:lnTo>
                <a:lnTo>
                  <a:pt x="320" y="28"/>
                </a:lnTo>
                <a:lnTo>
                  <a:pt x="318" y="22"/>
                </a:lnTo>
                <a:lnTo>
                  <a:pt x="314" y="16"/>
                </a:lnTo>
                <a:lnTo>
                  <a:pt x="308" y="10"/>
                </a:lnTo>
                <a:lnTo>
                  <a:pt x="304" y="6"/>
                </a:lnTo>
                <a:lnTo>
                  <a:pt x="296" y="4"/>
                </a:lnTo>
                <a:lnTo>
                  <a:pt x="290" y="2"/>
                </a:lnTo>
                <a:lnTo>
                  <a:pt x="282" y="0"/>
                </a:lnTo>
                <a:lnTo>
                  <a:pt x="38" y="0"/>
                </a:lnTo>
                <a:lnTo>
                  <a:pt x="38" y="0"/>
                </a:lnTo>
                <a:lnTo>
                  <a:pt x="30" y="2"/>
                </a:lnTo>
                <a:lnTo>
                  <a:pt x="24" y="4"/>
                </a:lnTo>
                <a:lnTo>
                  <a:pt x="16" y="6"/>
                </a:lnTo>
                <a:lnTo>
                  <a:pt x="10" y="10"/>
                </a:lnTo>
                <a:lnTo>
                  <a:pt x="6" y="16"/>
                </a:lnTo>
                <a:lnTo>
                  <a:pt x="2" y="22"/>
                </a:lnTo>
                <a:lnTo>
                  <a:pt x="0" y="28"/>
                </a:lnTo>
                <a:lnTo>
                  <a:pt x="0" y="36"/>
                </a:lnTo>
                <a:lnTo>
                  <a:pt x="0" y="48"/>
                </a:lnTo>
                <a:lnTo>
                  <a:pt x="0" y="48"/>
                </a:lnTo>
                <a:lnTo>
                  <a:pt x="0" y="56"/>
                </a:lnTo>
                <a:lnTo>
                  <a:pt x="2" y="62"/>
                </a:lnTo>
                <a:lnTo>
                  <a:pt x="6" y="68"/>
                </a:lnTo>
                <a:lnTo>
                  <a:pt x="10" y="74"/>
                </a:lnTo>
                <a:lnTo>
                  <a:pt x="16" y="78"/>
                </a:lnTo>
                <a:lnTo>
                  <a:pt x="24" y="82"/>
                </a:lnTo>
                <a:lnTo>
                  <a:pt x="30" y="84"/>
                </a:lnTo>
                <a:lnTo>
                  <a:pt x="38" y="84"/>
                </a:lnTo>
                <a:lnTo>
                  <a:pt x="282" y="84"/>
                </a:lnTo>
                <a:lnTo>
                  <a:pt x="282" y="84"/>
                </a:lnTo>
                <a:lnTo>
                  <a:pt x="290" y="84"/>
                </a:lnTo>
                <a:lnTo>
                  <a:pt x="296" y="82"/>
                </a:lnTo>
                <a:lnTo>
                  <a:pt x="304" y="78"/>
                </a:lnTo>
                <a:lnTo>
                  <a:pt x="308" y="74"/>
                </a:lnTo>
                <a:lnTo>
                  <a:pt x="314" y="68"/>
                </a:lnTo>
                <a:lnTo>
                  <a:pt x="318" y="62"/>
                </a:lnTo>
                <a:lnTo>
                  <a:pt x="320" y="56"/>
                </a:lnTo>
                <a:lnTo>
                  <a:pt x="320" y="48"/>
                </a:lnTo>
                <a:lnTo>
                  <a:pt x="320" y="48"/>
                </a:lnTo>
                <a:close/>
                <a:moveTo>
                  <a:pt x="48" y="56"/>
                </a:moveTo>
                <a:lnTo>
                  <a:pt x="48" y="56"/>
                </a:lnTo>
                <a:lnTo>
                  <a:pt x="44" y="54"/>
                </a:lnTo>
                <a:lnTo>
                  <a:pt x="38" y="52"/>
                </a:lnTo>
                <a:lnTo>
                  <a:pt x="36" y="48"/>
                </a:lnTo>
                <a:lnTo>
                  <a:pt x="34" y="42"/>
                </a:lnTo>
                <a:lnTo>
                  <a:pt x="34" y="42"/>
                </a:lnTo>
                <a:lnTo>
                  <a:pt x="36" y="36"/>
                </a:lnTo>
                <a:lnTo>
                  <a:pt x="38" y="32"/>
                </a:lnTo>
                <a:lnTo>
                  <a:pt x="44" y="30"/>
                </a:lnTo>
                <a:lnTo>
                  <a:pt x="48" y="28"/>
                </a:lnTo>
                <a:lnTo>
                  <a:pt x="48" y="28"/>
                </a:lnTo>
                <a:lnTo>
                  <a:pt x="54" y="30"/>
                </a:lnTo>
                <a:lnTo>
                  <a:pt x="58" y="32"/>
                </a:lnTo>
                <a:lnTo>
                  <a:pt x="60" y="36"/>
                </a:lnTo>
                <a:lnTo>
                  <a:pt x="62" y="42"/>
                </a:lnTo>
                <a:lnTo>
                  <a:pt x="62" y="42"/>
                </a:lnTo>
                <a:lnTo>
                  <a:pt x="60" y="48"/>
                </a:lnTo>
                <a:lnTo>
                  <a:pt x="58" y="52"/>
                </a:lnTo>
                <a:lnTo>
                  <a:pt x="54" y="54"/>
                </a:lnTo>
                <a:lnTo>
                  <a:pt x="48" y="56"/>
                </a:lnTo>
                <a:lnTo>
                  <a:pt x="48" y="56"/>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69" name="Freeform 60"/>
          <p:cNvSpPr>
            <a:spLocks noEditPoints="1"/>
          </p:cNvSpPr>
          <p:nvPr/>
        </p:nvSpPr>
        <p:spPr bwMode="auto">
          <a:xfrm>
            <a:off x="9018090" y="2986984"/>
            <a:ext cx="24570" cy="46673"/>
          </a:xfrm>
          <a:custGeom>
            <a:avLst/>
            <a:gdLst/>
            <a:ahLst/>
            <a:cxnLst>
              <a:cxn ang="0">
                <a:pos x="78" y="0"/>
              </a:cxn>
              <a:cxn ang="0">
                <a:pos x="48" y="6"/>
              </a:cxn>
              <a:cxn ang="0">
                <a:pos x="22" y="24"/>
              </a:cxn>
              <a:cxn ang="0">
                <a:pos x="6" y="48"/>
              </a:cxn>
              <a:cxn ang="0">
                <a:pos x="0" y="78"/>
              </a:cxn>
              <a:cxn ang="0">
                <a:pos x="2" y="94"/>
              </a:cxn>
              <a:cxn ang="0">
                <a:pos x="14" y="122"/>
              </a:cxn>
              <a:cxn ang="0">
                <a:pos x="34" y="144"/>
              </a:cxn>
              <a:cxn ang="0">
                <a:pos x="62" y="156"/>
              </a:cxn>
              <a:cxn ang="0">
                <a:pos x="78" y="158"/>
              </a:cxn>
              <a:cxn ang="0">
                <a:pos x="108" y="150"/>
              </a:cxn>
              <a:cxn ang="0">
                <a:pos x="134" y="134"/>
              </a:cxn>
              <a:cxn ang="0">
                <a:pos x="150" y="110"/>
              </a:cxn>
              <a:cxn ang="0">
                <a:pos x="156" y="78"/>
              </a:cxn>
              <a:cxn ang="0">
                <a:pos x="156" y="62"/>
              </a:cxn>
              <a:cxn ang="0">
                <a:pos x="144" y="34"/>
              </a:cxn>
              <a:cxn ang="0">
                <a:pos x="122" y="14"/>
              </a:cxn>
              <a:cxn ang="0">
                <a:pos x="94" y="2"/>
              </a:cxn>
              <a:cxn ang="0">
                <a:pos x="78" y="0"/>
              </a:cxn>
              <a:cxn ang="0">
                <a:pos x="90" y="90"/>
              </a:cxn>
              <a:cxn ang="0">
                <a:pos x="90" y="118"/>
              </a:cxn>
              <a:cxn ang="0">
                <a:pos x="86" y="126"/>
              </a:cxn>
              <a:cxn ang="0">
                <a:pos x="78" y="128"/>
              </a:cxn>
              <a:cxn ang="0">
                <a:pos x="74" y="128"/>
              </a:cxn>
              <a:cxn ang="0">
                <a:pos x="68" y="122"/>
              </a:cxn>
              <a:cxn ang="0">
                <a:pos x="68" y="90"/>
              </a:cxn>
              <a:cxn ang="0">
                <a:pos x="40" y="90"/>
              </a:cxn>
              <a:cxn ang="0">
                <a:pos x="32" y="86"/>
              </a:cxn>
              <a:cxn ang="0">
                <a:pos x="28" y="78"/>
              </a:cxn>
              <a:cxn ang="0">
                <a:pos x="30" y="74"/>
              </a:cxn>
              <a:cxn ang="0">
                <a:pos x="34" y="68"/>
              </a:cxn>
              <a:cxn ang="0">
                <a:pos x="68" y="68"/>
              </a:cxn>
              <a:cxn ang="0">
                <a:pos x="68" y="40"/>
              </a:cxn>
              <a:cxn ang="0">
                <a:pos x="70" y="32"/>
              </a:cxn>
              <a:cxn ang="0">
                <a:pos x="78" y="28"/>
              </a:cxn>
              <a:cxn ang="0">
                <a:pos x="82" y="30"/>
              </a:cxn>
              <a:cxn ang="0">
                <a:pos x="88" y="36"/>
              </a:cxn>
              <a:cxn ang="0">
                <a:pos x="90" y="68"/>
              </a:cxn>
              <a:cxn ang="0">
                <a:pos x="118" y="68"/>
              </a:cxn>
              <a:cxn ang="0">
                <a:pos x="126" y="70"/>
              </a:cxn>
              <a:cxn ang="0">
                <a:pos x="128" y="78"/>
              </a:cxn>
              <a:cxn ang="0">
                <a:pos x="128" y="82"/>
              </a:cxn>
              <a:cxn ang="0">
                <a:pos x="122" y="88"/>
              </a:cxn>
              <a:cxn ang="0">
                <a:pos x="118" y="90"/>
              </a:cxn>
            </a:cxnLst>
            <a:rect l="0" t="0" r="r" b="b"/>
            <a:pathLst>
              <a:path w="156" h="158">
                <a:moveTo>
                  <a:pt x="78" y="0"/>
                </a:moveTo>
                <a:lnTo>
                  <a:pt x="78" y="0"/>
                </a:lnTo>
                <a:lnTo>
                  <a:pt x="62" y="2"/>
                </a:lnTo>
                <a:lnTo>
                  <a:pt x="48" y="6"/>
                </a:lnTo>
                <a:lnTo>
                  <a:pt x="34" y="14"/>
                </a:lnTo>
                <a:lnTo>
                  <a:pt x="22" y="24"/>
                </a:lnTo>
                <a:lnTo>
                  <a:pt x="14" y="34"/>
                </a:lnTo>
                <a:lnTo>
                  <a:pt x="6" y="48"/>
                </a:lnTo>
                <a:lnTo>
                  <a:pt x="2" y="62"/>
                </a:lnTo>
                <a:lnTo>
                  <a:pt x="0" y="78"/>
                </a:lnTo>
                <a:lnTo>
                  <a:pt x="0" y="78"/>
                </a:lnTo>
                <a:lnTo>
                  <a:pt x="2" y="94"/>
                </a:lnTo>
                <a:lnTo>
                  <a:pt x="6" y="110"/>
                </a:lnTo>
                <a:lnTo>
                  <a:pt x="14" y="122"/>
                </a:lnTo>
                <a:lnTo>
                  <a:pt x="22" y="134"/>
                </a:lnTo>
                <a:lnTo>
                  <a:pt x="34" y="144"/>
                </a:lnTo>
                <a:lnTo>
                  <a:pt x="48" y="150"/>
                </a:lnTo>
                <a:lnTo>
                  <a:pt x="62" y="156"/>
                </a:lnTo>
                <a:lnTo>
                  <a:pt x="78" y="158"/>
                </a:lnTo>
                <a:lnTo>
                  <a:pt x="78" y="158"/>
                </a:lnTo>
                <a:lnTo>
                  <a:pt x="94" y="156"/>
                </a:lnTo>
                <a:lnTo>
                  <a:pt x="108" y="150"/>
                </a:lnTo>
                <a:lnTo>
                  <a:pt x="122" y="144"/>
                </a:lnTo>
                <a:lnTo>
                  <a:pt x="134" y="134"/>
                </a:lnTo>
                <a:lnTo>
                  <a:pt x="144" y="122"/>
                </a:lnTo>
                <a:lnTo>
                  <a:pt x="150" y="110"/>
                </a:lnTo>
                <a:lnTo>
                  <a:pt x="156" y="94"/>
                </a:lnTo>
                <a:lnTo>
                  <a:pt x="156" y="78"/>
                </a:lnTo>
                <a:lnTo>
                  <a:pt x="156" y="78"/>
                </a:lnTo>
                <a:lnTo>
                  <a:pt x="156" y="62"/>
                </a:lnTo>
                <a:lnTo>
                  <a:pt x="150" y="48"/>
                </a:lnTo>
                <a:lnTo>
                  <a:pt x="144" y="34"/>
                </a:lnTo>
                <a:lnTo>
                  <a:pt x="134" y="24"/>
                </a:lnTo>
                <a:lnTo>
                  <a:pt x="122" y="14"/>
                </a:lnTo>
                <a:lnTo>
                  <a:pt x="108" y="6"/>
                </a:lnTo>
                <a:lnTo>
                  <a:pt x="94" y="2"/>
                </a:lnTo>
                <a:lnTo>
                  <a:pt x="78" y="0"/>
                </a:lnTo>
                <a:lnTo>
                  <a:pt x="78" y="0"/>
                </a:lnTo>
                <a:close/>
                <a:moveTo>
                  <a:pt x="118" y="90"/>
                </a:moveTo>
                <a:lnTo>
                  <a:pt x="90" y="90"/>
                </a:lnTo>
                <a:lnTo>
                  <a:pt x="90" y="118"/>
                </a:lnTo>
                <a:lnTo>
                  <a:pt x="90" y="118"/>
                </a:lnTo>
                <a:lnTo>
                  <a:pt x="88" y="122"/>
                </a:lnTo>
                <a:lnTo>
                  <a:pt x="86" y="126"/>
                </a:lnTo>
                <a:lnTo>
                  <a:pt x="82" y="128"/>
                </a:lnTo>
                <a:lnTo>
                  <a:pt x="78" y="128"/>
                </a:lnTo>
                <a:lnTo>
                  <a:pt x="78" y="128"/>
                </a:lnTo>
                <a:lnTo>
                  <a:pt x="74" y="128"/>
                </a:lnTo>
                <a:lnTo>
                  <a:pt x="70" y="126"/>
                </a:lnTo>
                <a:lnTo>
                  <a:pt x="68" y="122"/>
                </a:lnTo>
                <a:lnTo>
                  <a:pt x="68" y="118"/>
                </a:lnTo>
                <a:lnTo>
                  <a:pt x="68" y="90"/>
                </a:lnTo>
                <a:lnTo>
                  <a:pt x="40" y="90"/>
                </a:lnTo>
                <a:lnTo>
                  <a:pt x="40" y="90"/>
                </a:lnTo>
                <a:lnTo>
                  <a:pt x="34" y="88"/>
                </a:lnTo>
                <a:lnTo>
                  <a:pt x="32" y="86"/>
                </a:lnTo>
                <a:lnTo>
                  <a:pt x="30" y="82"/>
                </a:lnTo>
                <a:lnTo>
                  <a:pt x="28" y="78"/>
                </a:lnTo>
                <a:lnTo>
                  <a:pt x="28" y="78"/>
                </a:lnTo>
                <a:lnTo>
                  <a:pt x="30" y="74"/>
                </a:lnTo>
                <a:lnTo>
                  <a:pt x="32" y="70"/>
                </a:lnTo>
                <a:lnTo>
                  <a:pt x="34" y="68"/>
                </a:lnTo>
                <a:lnTo>
                  <a:pt x="40" y="68"/>
                </a:lnTo>
                <a:lnTo>
                  <a:pt x="68" y="68"/>
                </a:lnTo>
                <a:lnTo>
                  <a:pt x="68" y="40"/>
                </a:lnTo>
                <a:lnTo>
                  <a:pt x="68" y="40"/>
                </a:lnTo>
                <a:lnTo>
                  <a:pt x="68" y="36"/>
                </a:lnTo>
                <a:lnTo>
                  <a:pt x="70" y="32"/>
                </a:lnTo>
                <a:lnTo>
                  <a:pt x="74" y="30"/>
                </a:lnTo>
                <a:lnTo>
                  <a:pt x="78" y="28"/>
                </a:lnTo>
                <a:lnTo>
                  <a:pt x="78" y="28"/>
                </a:lnTo>
                <a:lnTo>
                  <a:pt x="82" y="30"/>
                </a:lnTo>
                <a:lnTo>
                  <a:pt x="86" y="32"/>
                </a:lnTo>
                <a:lnTo>
                  <a:pt x="88" y="36"/>
                </a:lnTo>
                <a:lnTo>
                  <a:pt x="90" y="40"/>
                </a:lnTo>
                <a:lnTo>
                  <a:pt x="90" y="68"/>
                </a:lnTo>
                <a:lnTo>
                  <a:pt x="118" y="68"/>
                </a:lnTo>
                <a:lnTo>
                  <a:pt x="118" y="68"/>
                </a:lnTo>
                <a:lnTo>
                  <a:pt x="122" y="68"/>
                </a:lnTo>
                <a:lnTo>
                  <a:pt x="126" y="70"/>
                </a:lnTo>
                <a:lnTo>
                  <a:pt x="128" y="74"/>
                </a:lnTo>
                <a:lnTo>
                  <a:pt x="128" y="78"/>
                </a:lnTo>
                <a:lnTo>
                  <a:pt x="128" y="78"/>
                </a:lnTo>
                <a:lnTo>
                  <a:pt x="128" y="82"/>
                </a:lnTo>
                <a:lnTo>
                  <a:pt x="126" y="86"/>
                </a:lnTo>
                <a:lnTo>
                  <a:pt x="122" y="88"/>
                </a:lnTo>
                <a:lnTo>
                  <a:pt x="118" y="90"/>
                </a:lnTo>
                <a:lnTo>
                  <a:pt x="118" y="90"/>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0" name="Freeform 72"/>
          <p:cNvSpPr>
            <a:spLocks noEditPoints="1"/>
          </p:cNvSpPr>
          <p:nvPr/>
        </p:nvSpPr>
        <p:spPr bwMode="auto">
          <a:xfrm>
            <a:off x="8985160" y="3235465"/>
            <a:ext cx="51315" cy="45719"/>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1" name="Freeform 73"/>
          <p:cNvSpPr>
            <a:spLocks noEditPoints="1"/>
          </p:cNvSpPr>
          <p:nvPr/>
        </p:nvSpPr>
        <p:spPr bwMode="auto">
          <a:xfrm>
            <a:off x="8985160" y="3258248"/>
            <a:ext cx="51315" cy="45719"/>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2" name="Freeform 74"/>
          <p:cNvSpPr>
            <a:spLocks noEditPoints="1"/>
          </p:cNvSpPr>
          <p:nvPr/>
        </p:nvSpPr>
        <p:spPr bwMode="auto">
          <a:xfrm>
            <a:off x="8985160" y="3281031"/>
            <a:ext cx="51315" cy="45719"/>
          </a:xfrm>
          <a:custGeom>
            <a:avLst/>
            <a:gdLst/>
            <a:ahLst/>
            <a:cxnLst>
              <a:cxn ang="0">
                <a:pos x="36" y="0"/>
              </a:cxn>
              <a:cxn ang="0">
                <a:pos x="28" y="2"/>
              </a:cxn>
              <a:cxn ang="0">
                <a:pos x="16" y="6"/>
              </a:cxn>
              <a:cxn ang="0">
                <a:pos x="6" y="14"/>
              </a:cxn>
              <a:cxn ang="0">
                <a:pos x="0" y="26"/>
              </a:cxn>
              <a:cxn ang="0">
                <a:pos x="0" y="46"/>
              </a:cxn>
              <a:cxn ang="0">
                <a:pos x="0" y="52"/>
              </a:cxn>
              <a:cxn ang="0">
                <a:pos x="6" y="64"/>
              </a:cxn>
              <a:cxn ang="0">
                <a:pos x="16" y="72"/>
              </a:cxn>
              <a:cxn ang="0">
                <a:pos x="28" y="78"/>
              </a:cxn>
              <a:cxn ang="0">
                <a:pos x="262" y="78"/>
              </a:cxn>
              <a:cxn ang="0">
                <a:pos x="268" y="78"/>
              </a:cxn>
              <a:cxn ang="0">
                <a:pos x="282" y="72"/>
              </a:cxn>
              <a:cxn ang="0">
                <a:pos x="292" y="64"/>
              </a:cxn>
              <a:cxn ang="0">
                <a:pos x="298" y="52"/>
              </a:cxn>
              <a:cxn ang="0">
                <a:pos x="298" y="32"/>
              </a:cxn>
              <a:cxn ang="0">
                <a:pos x="298" y="26"/>
              </a:cxn>
              <a:cxn ang="0">
                <a:pos x="292" y="14"/>
              </a:cxn>
              <a:cxn ang="0">
                <a:pos x="282" y="6"/>
              </a:cxn>
              <a:cxn ang="0">
                <a:pos x="268" y="2"/>
              </a:cxn>
              <a:cxn ang="0">
                <a:pos x="262" y="0"/>
              </a:cxn>
              <a:cxn ang="0">
                <a:pos x="46" y="52"/>
              </a:cxn>
              <a:cxn ang="0">
                <a:pos x="36" y="48"/>
              </a:cxn>
              <a:cxn ang="0">
                <a:pos x="32" y="40"/>
              </a:cxn>
              <a:cxn ang="0">
                <a:pos x="34" y="34"/>
              </a:cxn>
              <a:cxn ang="0">
                <a:pos x="40" y="28"/>
              </a:cxn>
              <a:cxn ang="0">
                <a:pos x="46" y="26"/>
              </a:cxn>
              <a:cxn ang="0">
                <a:pos x="54" y="30"/>
              </a:cxn>
              <a:cxn ang="0">
                <a:pos x="58" y="40"/>
              </a:cxn>
              <a:cxn ang="0">
                <a:pos x="58" y="44"/>
              </a:cxn>
              <a:cxn ang="0">
                <a:pos x="50" y="50"/>
              </a:cxn>
              <a:cxn ang="0">
                <a:pos x="46" y="52"/>
              </a:cxn>
            </a:cxnLst>
            <a:rect l="0" t="0" r="r" b="b"/>
            <a:pathLst>
              <a:path w="298" h="78">
                <a:moveTo>
                  <a:pt x="262" y="0"/>
                </a:moveTo>
                <a:lnTo>
                  <a:pt x="36" y="0"/>
                </a:lnTo>
                <a:lnTo>
                  <a:pt x="36" y="0"/>
                </a:lnTo>
                <a:lnTo>
                  <a:pt x="28" y="2"/>
                </a:lnTo>
                <a:lnTo>
                  <a:pt x="22" y="2"/>
                </a:lnTo>
                <a:lnTo>
                  <a:pt x="16" y="6"/>
                </a:lnTo>
                <a:lnTo>
                  <a:pt x="10" y="10"/>
                </a:lnTo>
                <a:lnTo>
                  <a:pt x="6" y="14"/>
                </a:lnTo>
                <a:lnTo>
                  <a:pt x="2" y="20"/>
                </a:lnTo>
                <a:lnTo>
                  <a:pt x="0" y="26"/>
                </a:lnTo>
                <a:lnTo>
                  <a:pt x="0" y="32"/>
                </a:lnTo>
                <a:lnTo>
                  <a:pt x="0" y="46"/>
                </a:lnTo>
                <a:lnTo>
                  <a:pt x="0" y="46"/>
                </a:lnTo>
                <a:lnTo>
                  <a:pt x="0" y="52"/>
                </a:lnTo>
                <a:lnTo>
                  <a:pt x="2" y="58"/>
                </a:lnTo>
                <a:lnTo>
                  <a:pt x="6" y="64"/>
                </a:lnTo>
                <a:lnTo>
                  <a:pt x="10" y="68"/>
                </a:lnTo>
                <a:lnTo>
                  <a:pt x="16" y="72"/>
                </a:lnTo>
                <a:lnTo>
                  <a:pt x="22" y="76"/>
                </a:lnTo>
                <a:lnTo>
                  <a:pt x="28" y="78"/>
                </a:lnTo>
                <a:lnTo>
                  <a:pt x="36" y="78"/>
                </a:lnTo>
                <a:lnTo>
                  <a:pt x="262" y="78"/>
                </a:lnTo>
                <a:lnTo>
                  <a:pt x="262" y="78"/>
                </a:lnTo>
                <a:lnTo>
                  <a:pt x="268" y="78"/>
                </a:lnTo>
                <a:lnTo>
                  <a:pt x="276" y="76"/>
                </a:lnTo>
                <a:lnTo>
                  <a:pt x="282" y="72"/>
                </a:lnTo>
                <a:lnTo>
                  <a:pt x="288" y="68"/>
                </a:lnTo>
                <a:lnTo>
                  <a:pt x="292" y="64"/>
                </a:lnTo>
                <a:lnTo>
                  <a:pt x="296" y="58"/>
                </a:lnTo>
                <a:lnTo>
                  <a:pt x="298" y="52"/>
                </a:lnTo>
                <a:lnTo>
                  <a:pt x="298" y="46"/>
                </a:lnTo>
                <a:lnTo>
                  <a:pt x="298" y="32"/>
                </a:lnTo>
                <a:lnTo>
                  <a:pt x="298" y="32"/>
                </a:lnTo>
                <a:lnTo>
                  <a:pt x="298" y="26"/>
                </a:lnTo>
                <a:lnTo>
                  <a:pt x="296" y="20"/>
                </a:lnTo>
                <a:lnTo>
                  <a:pt x="292" y="14"/>
                </a:lnTo>
                <a:lnTo>
                  <a:pt x="288" y="10"/>
                </a:lnTo>
                <a:lnTo>
                  <a:pt x="282" y="6"/>
                </a:lnTo>
                <a:lnTo>
                  <a:pt x="276" y="2"/>
                </a:lnTo>
                <a:lnTo>
                  <a:pt x="268" y="2"/>
                </a:lnTo>
                <a:lnTo>
                  <a:pt x="262" y="0"/>
                </a:lnTo>
                <a:lnTo>
                  <a:pt x="262" y="0"/>
                </a:lnTo>
                <a:close/>
                <a:moveTo>
                  <a:pt x="46" y="52"/>
                </a:moveTo>
                <a:lnTo>
                  <a:pt x="46" y="52"/>
                </a:lnTo>
                <a:lnTo>
                  <a:pt x="40" y="50"/>
                </a:lnTo>
                <a:lnTo>
                  <a:pt x="36" y="48"/>
                </a:lnTo>
                <a:lnTo>
                  <a:pt x="34" y="44"/>
                </a:lnTo>
                <a:lnTo>
                  <a:pt x="32" y="40"/>
                </a:lnTo>
                <a:lnTo>
                  <a:pt x="32" y="40"/>
                </a:lnTo>
                <a:lnTo>
                  <a:pt x="34" y="34"/>
                </a:lnTo>
                <a:lnTo>
                  <a:pt x="36" y="30"/>
                </a:lnTo>
                <a:lnTo>
                  <a:pt x="40" y="28"/>
                </a:lnTo>
                <a:lnTo>
                  <a:pt x="46" y="26"/>
                </a:lnTo>
                <a:lnTo>
                  <a:pt x="46" y="26"/>
                </a:lnTo>
                <a:lnTo>
                  <a:pt x="50" y="28"/>
                </a:lnTo>
                <a:lnTo>
                  <a:pt x="54" y="30"/>
                </a:lnTo>
                <a:lnTo>
                  <a:pt x="58" y="34"/>
                </a:lnTo>
                <a:lnTo>
                  <a:pt x="58" y="40"/>
                </a:lnTo>
                <a:lnTo>
                  <a:pt x="58" y="40"/>
                </a:lnTo>
                <a:lnTo>
                  <a:pt x="58" y="44"/>
                </a:lnTo>
                <a:lnTo>
                  <a:pt x="54" y="48"/>
                </a:lnTo>
                <a:lnTo>
                  <a:pt x="50" y="50"/>
                </a:lnTo>
                <a:lnTo>
                  <a:pt x="46" y="52"/>
                </a:lnTo>
                <a:lnTo>
                  <a:pt x="46" y="52"/>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3" name="Freeform 75"/>
          <p:cNvSpPr/>
          <p:nvPr/>
        </p:nvSpPr>
        <p:spPr bwMode="auto">
          <a:xfrm>
            <a:off x="9002898" y="3303815"/>
            <a:ext cx="15842" cy="45719"/>
          </a:xfrm>
          <a:custGeom>
            <a:avLst/>
            <a:gdLst/>
            <a:ahLst/>
            <a:cxnLst>
              <a:cxn ang="0">
                <a:pos x="84" y="36"/>
              </a:cxn>
              <a:cxn ang="0">
                <a:pos x="56" y="36"/>
              </a:cxn>
              <a:cxn ang="0">
                <a:pos x="56" y="0"/>
              </a:cxn>
              <a:cxn ang="0">
                <a:pos x="36" y="0"/>
              </a:cxn>
              <a:cxn ang="0">
                <a:pos x="36" y="36"/>
              </a:cxn>
              <a:cxn ang="0">
                <a:pos x="8" y="36"/>
              </a:cxn>
              <a:cxn ang="0">
                <a:pos x="8" y="36"/>
              </a:cxn>
              <a:cxn ang="0">
                <a:pos x="4" y="38"/>
              </a:cxn>
              <a:cxn ang="0">
                <a:pos x="2" y="38"/>
              </a:cxn>
              <a:cxn ang="0">
                <a:pos x="0" y="42"/>
              </a:cxn>
              <a:cxn ang="0">
                <a:pos x="0" y="44"/>
              </a:cxn>
              <a:cxn ang="0">
                <a:pos x="0" y="70"/>
              </a:cxn>
              <a:cxn ang="0">
                <a:pos x="0" y="70"/>
              </a:cxn>
              <a:cxn ang="0">
                <a:pos x="0" y="72"/>
              </a:cxn>
              <a:cxn ang="0">
                <a:pos x="2" y="76"/>
              </a:cxn>
              <a:cxn ang="0">
                <a:pos x="4" y="78"/>
              </a:cxn>
              <a:cxn ang="0">
                <a:pos x="8" y="78"/>
              </a:cxn>
              <a:cxn ang="0">
                <a:pos x="84" y="78"/>
              </a:cxn>
              <a:cxn ang="0">
                <a:pos x="84" y="78"/>
              </a:cxn>
              <a:cxn ang="0">
                <a:pos x="88" y="78"/>
              </a:cxn>
              <a:cxn ang="0">
                <a:pos x="90" y="76"/>
              </a:cxn>
              <a:cxn ang="0">
                <a:pos x="92" y="72"/>
              </a:cxn>
              <a:cxn ang="0">
                <a:pos x="92" y="70"/>
              </a:cxn>
              <a:cxn ang="0">
                <a:pos x="92" y="44"/>
              </a:cxn>
              <a:cxn ang="0">
                <a:pos x="92" y="44"/>
              </a:cxn>
              <a:cxn ang="0">
                <a:pos x="92" y="42"/>
              </a:cxn>
              <a:cxn ang="0">
                <a:pos x="90" y="38"/>
              </a:cxn>
              <a:cxn ang="0">
                <a:pos x="88" y="38"/>
              </a:cxn>
              <a:cxn ang="0">
                <a:pos x="84" y="36"/>
              </a:cxn>
              <a:cxn ang="0">
                <a:pos x="84" y="36"/>
              </a:cxn>
            </a:cxnLst>
            <a:rect l="0" t="0" r="r" b="b"/>
            <a:pathLst>
              <a:path w="92" h="78">
                <a:moveTo>
                  <a:pt x="84" y="36"/>
                </a:moveTo>
                <a:lnTo>
                  <a:pt x="56" y="36"/>
                </a:lnTo>
                <a:lnTo>
                  <a:pt x="56" y="0"/>
                </a:lnTo>
                <a:lnTo>
                  <a:pt x="36" y="0"/>
                </a:lnTo>
                <a:lnTo>
                  <a:pt x="36" y="36"/>
                </a:lnTo>
                <a:lnTo>
                  <a:pt x="8" y="36"/>
                </a:lnTo>
                <a:lnTo>
                  <a:pt x="8" y="36"/>
                </a:lnTo>
                <a:lnTo>
                  <a:pt x="4" y="38"/>
                </a:lnTo>
                <a:lnTo>
                  <a:pt x="2" y="38"/>
                </a:lnTo>
                <a:lnTo>
                  <a:pt x="0" y="42"/>
                </a:lnTo>
                <a:lnTo>
                  <a:pt x="0" y="44"/>
                </a:lnTo>
                <a:lnTo>
                  <a:pt x="0" y="70"/>
                </a:lnTo>
                <a:lnTo>
                  <a:pt x="0" y="70"/>
                </a:lnTo>
                <a:lnTo>
                  <a:pt x="0" y="72"/>
                </a:lnTo>
                <a:lnTo>
                  <a:pt x="2" y="76"/>
                </a:lnTo>
                <a:lnTo>
                  <a:pt x="4" y="78"/>
                </a:lnTo>
                <a:lnTo>
                  <a:pt x="8" y="78"/>
                </a:lnTo>
                <a:lnTo>
                  <a:pt x="84" y="78"/>
                </a:lnTo>
                <a:lnTo>
                  <a:pt x="84" y="78"/>
                </a:lnTo>
                <a:lnTo>
                  <a:pt x="88" y="78"/>
                </a:lnTo>
                <a:lnTo>
                  <a:pt x="90" y="76"/>
                </a:lnTo>
                <a:lnTo>
                  <a:pt x="92" y="72"/>
                </a:lnTo>
                <a:lnTo>
                  <a:pt x="92" y="70"/>
                </a:lnTo>
                <a:lnTo>
                  <a:pt x="92" y="44"/>
                </a:lnTo>
                <a:lnTo>
                  <a:pt x="92" y="44"/>
                </a:lnTo>
                <a:lnTo>
                  <a:pt x="92" y="42"/>
                </a:lnTo>
                <a:lnTo>
                  <a:pt x="90" y="38"/>
                </a:lnTo>
                <a:lnTo>
                  <a:pt x="88" y="38"/>
                </a:lnTo>
                <a:lnTo>
                  <a:pt x="84" y="36"/>
                </a:lnTo>
                <a:lnTo>
                  <a:pt x="84" y="36"/>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4" name="Freeform 76"/>
          <p:cNvSpPr>
            <a:spLocks noEditPoints="1"/>
          </p:cNvSpPr>
          <p:nvPr/>
        </p:nvSpPr>
        <p:spPr bwMode="auto">
          <a:xfrm>
            <a:off x="8981546" y="3315703"/>
            <a:ext cx="58547" cy="45719"/>
          </a:xfrm>
          <a:custGeom>
            <a:avLst/>
            <a:gdLst/>
            <a:ahLst/>
            <a:cxnLst>
              <a:cxn ang="0">
                <a:pos x="0" y="10"/>
              </a:cxn>
              <a:cxn ang="0">
                <a:pos x="0" y="10"/>
              </a:cxn>
              <a:cxn ang="0">
                <a:pos x="0" y="12"/>
              </a:cxn>
              <a:cxn ang="0">
                <a:pos x="2" y="16"/>
              </a:cxn>
              <a:cxn ang="0">
                <a:pos x="6" y="18"/>
              </a:cxn>
              <a:cxn ang="0">
                <a:pos x="10" y="18"/>
              </a:cxn>
              <a:cxn ang="0">
                <a:pos x="110" y="18"/>
              </a:cxn>
              <a:cxn ang="0">
                <a:pos x="110" y="0"/>
              </a:cxn>
              <a:cxn ang="0">
                <a:pos x="10" y="0"/>
              </a:cxn>
              <a:cxn ang="0">
                <a:pos x="10" y="0"/>
              </a:cxn>
              <a:cxn ang="0">
                <a:pos x="6" y="0"/>
              </a:cxn>
              <a:cxn ang="0">
                <a:pos x="2" y="2"/>
              </a:cxn>
              <a:cxn ang="0">
                <a:pos x="0" y="6"/>
              </a:cxn>
              <a:cxn ang="0">
                <a:pos x="0" y="10"/>
              </a:cxn>
              <a:cxn ang="0">
                <a:pos x="0" y="10"/>
              </a:cxn>
              <a:cxn ang="0">
                <a:pos x="330" y="0"/>
              </a:cxn>
              <a:cxn ang="0">
                <a:pos x="230" y="0"/>
              </a:cxn>
              <a:cxn ang="0">
                <a:pos x="230" y="18"/>
              </a:cxn>
              <a:cxn ang="0">
                <a:pos x="330" y="18"/>
              </a:cxn>
              <a:cxn ang="0">
                <a:pos x="330" y="18"/>
              </a:cxn>
              <a:cxn ang="0">
                <a:pos x="334" y="18"/>
              </a:cxn>
              <a:cxn ang="0">
                <a:pos x="338" y="16"/>
              </a:cxn>
              <a:cxn ang="0">
                <a:pos x="340" y="12"/>
              </a:cxn>
              <a:cxn ang="0">
                <a:pos x="340" y="10"/>
              </a:cxn>
              <a:cxn ang="0">
                <a:pos x="340" y="10"/>
              </a:cxn>
              <a:cxn ang="0">
                <a:pos x="340" y="6"/>
              </a:cxn>
              <a:cxn ang="0">
                <a:pos x="338" y="2"/>
              </a:cxn>
              <a:cxn ang="0">
                <a:pos x="334" y="0"/>
              </a:cxn>
              <a:cxn ang="0">
                <a:pos x="330" y="0"/>
              </a:cxn>
              <a:cxn ang="0">
                <a:pos x="330" y="0"/>
              </a:cxn>
            </a:cxnLst>
            <a:rect l="0" t="0" r="r" b="b"/>
            <a:pathLst>
              <a:path w="340" h="18">
                <a:moveTo>
                  <a:pt x="0" y="10"/>
                </a:moveTo>
                <a:lnTo>
                  <a:pt x="0" y="10"/>
                </a:lnTo>
                <a:lnTo>
                  <a:pt x="0" y="12"/>
                </a:lnTo>
                <a:lnTo>
                  <a:pt x="2" y="16"/>
                </a:lnTo>
                <a:lnTo>
                  <a:pt x="6" y="18"/>
                </a:lnTo>
                <a:lnTo>
                  <a:pt x="10" y="18"/>
                </a:lnTo>
                <a:lnTo>
                  <a:pt x="110" y="18"/>
                </a:lnTo>
                <a:lnTo>
                  <a:pt x="110" y="0"/>
                </a:lnTo>
                <a:lnTo>
                  <a:pt x="10" y="0"/>
                </a:lnTo>
                <a:lnTo>
                  <a:pt x="10" y="0"/>
                </a:lnTo>
                <a:lnTo>
                  <a:pt x="6" y="0"/>
                </a:lnTo>
                <a:lnTo>
                  <a:pt x="2" y="2"/>
                </a:lnTo>
                <a:lnTo>
                  <a:pt x="0" y="6"/>
                </a:lnTo>
                <a:lnTo>
                  <a:pt x="0" y="10"/>
                </a:lnTo>
                <a:lnTo>
                  <a:pt x="0" y="10"/>
                </a:lnTo>
                <a:close/>
                <a:moveTo>
                  <a:pt x="330" y="0"/>
                </a:moveTo>
                <a:lnTo>
                  <a:pt x="230" y="0"/>
                </a:lnTo>
                <a:lnTo>
                  <a:pt x="230" y="18"/>
                </a:lnTo>
                <a:lnTo>
                  <a:pt x="330" y="18"/>
                </a:lnTo>
                <a:lnTo>
                  <a:pt x="330" y="18"/>
                </a:lnTo>
                <a:lnTo>
                  <a:pt x="334" y="18"/>
                </a:lnTo>
                <a:lnTo>
                  <a:pt x="338" y="16"/>
                </a:lnTo>
                <a:lnTo>
                  <a:pt x="340" y="12"/>
                </a:lnTo>
                <a:lnTo>
                  <a:pt x="340" y="10"/>
                </a:lnTo>
                <a:lnTo>
                  <a:pt x="340" y="10"/>
                </a:lnTo>
                <a:lnTo>
                  <a:pt x="340" y="6"/>
                </a:lnTo>
                <a:lnTo>
                  <a:pt x="338" y="2"/>
                </a:lnTo>
                <a:lnTo>
                  <a:pt x="334" y="0"/>
                </a:lnTo>
                <a:lnTo>
                  <a:pt x="330" y="0"/>
                </a:lnTo>
                <a:lnTo>
                  <a:pt x="330" y="0"/>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5" name="Freeform 10"/>
          <p:cNvSpPr>
            <a:spLocks noEditPoints="1"/>
          </p:cNvSpPr>
          <p:nvPr/>
        </p:nvSpPr>
        <p:spPr bwMode="auto">
          <a:xfrm>
            <a:off x="8976527" y="3559436"/>
            <a:ext cx="65949" cy="94998"/>
          </a:xfrm>
          <a:custGeom>
            <a:avLst/>
            <a:gdLst/>
            <a:ahLst/>
            <a:cxnLst>
              <a:cxn ang="0">
                <a:pos x="244" y="98"/>
              </a:cxn>
              <a:cxn ang="0">
                <a:pos x="210" y="36"/>
              </a:cxn>
              <a:cxn ang="0">
                <a:pos x="148" y="2"/>
              </a:cxn>
              <a:cxn ang="0">
                <a:pos x="110" y="2"/>
              </a:cxn>
              <a:cxn ang="0">
                <a:pos x="54" y="22"/>
              </a:cxn>
              <a:cxn ang="0">
                <a:pos x="6" y="86"/>
              </a:cxn>
              <a:cxn ang="0">
                <a:pos x="0" y="124"/>
              </a:cxn>
              <a:cxn ang="0">
                <a:pos x="10" y="170"/>
              </a:cxn>
              <a:cxn ang="0">
                <a:pos x="76" y="236"/>
              </a:cxn>
              <a:cxn ang="0">
                <a:pos x="124" y="246"/>
              </a:cxn>
              <a:cxn ang="0">
                <a:pos x="160" y="240"/>
              </a:cxn>
              <a:cxn ang="0">
                <a:pos x="226" y="192"/>
              </a:cxn>
              <a:cxn ang="0">
                <a:pos x="246" y="136"/>
              </a:cxn>
              <a:cxn ang="0">
                <a:pos x="56" y="132"/>
              </a:cxn>
              <a:cxn ang="0">
                <a:pos x="28" y="170"/>
              </a:cxn>
              <a:cxn ang="0">
                <a:pos x="18" y="132"/>
              </a:cxn>
              <a:cxn ang="0">
                <a:pos x="190" y="94"/>
              </a:cxn>
              <a:cxn ang="0">
                <a:pos x="224" y="94"/>
              </a:cxn>
              <a:cxn ang="0">
                <a:pos x="132" y="114"/>
              </a:cxn>
              <a:cxn ang="0">
                <a:pos x="172" y="94"/>
              </a:cxn>
              <a:cxn ang="0">
                <a:pos x="132" y="18"/>
              </a:cxn>
              <a:cxn ang="0">
                <a:pos x="148" y="38"/>
              </a:cxn>
              <a:cxn ang="0">
                <a:pos x="114" y="58"/>
              </a:cxn>
              <a:cxn ang="0">
                <a:pos x="114" y="18"/>
              </a:cxn>
              <a:cxn ang="0">
                <a:pos x="114" y="76"/>
              </a:cxn>
              <a:cxn ang="0">
                <a:pos x="74" y="94"/>
              </a:cxn>
              <a:cxn ang="0">
                <a:pos x="18" y="114"/>
              </a:cxn>
              <a:cxn ang="0">
                <a:pos x="62" y="76"/>
              </a:cxn>
              <a:cxn ang="0">
                <a:pos x="56" y="114"/>
              </a:cxn>
              <a:cxn ang="0">
                <a:pos x="80" y="170"/>
              </a:cxn>
              <a:cxn ang="0">
                <a:pos x="72" y="132"/>
              </a:cxn>
              <a:cxn ang="0">
                <a:pos x="100" y="206"/>
              </a:cxn>
              <a:cxn ang="0">
                <a:pos x="158" y="186"/>
              </a:cxn>
              <a:cxn ang="0">
                <a:pos x="132" y="186"/>
              </a:cxn>
              <a:cxn ang="0">
                <a:pos x="174" y="132"/>
              </a:cxn>
              <a:cxn ang="0">
                <a:pos x="192" y="132"/>
              </a:cxn>
              <a:cxn ang="0">
                <a:pos x="218" y="170"/>
              </a:cxn>
              <a:cxn ang="0">
                <a:pos x="192" y="132"/>
              </a:cxn>
              <a:cxn ang="0">
                <a:pos x="180" y="58"/>
              </a:cxn>
              <a:cxn ang="0">
                <a:pos x="174" y="30"/>
              </a:cxn>
              <a:cxn ang="0">
                <a:pos x="206" y="58"/>
              </a:cxn>
              <a:cxn ang="0">
                <a:pos x="68" y="58"/>
              </a:cxn>
              <a:cxn ang="0">
                <a:pos x="62" y="38"/>
              </a:cxn>
              <a:cxn ang="0">
                <a:pos x="40" y="186"/>
              </a:cxn>
              <a:cxn ang="0">
                <a:pos x="90" y="222"/>
              </a:cxn>
              <a:cxn ang="0">
                <a:pos x="50" y="198"/>
              </a:cxn>
              <a:cxn ang="0">
                <a:pos x="156" y="222"/>
              </a:cxn>
              <a:cxn ang="0">
                <a:pos x="208" y="186"/>
              </a:cxn>
              <a:cxn ang="0">
                <a:pos x="156" y="222"/>
              </a:cxn>
            </a:cxnLst>
            <a:rect l="0" t="0" r="r" b="b"/>
            <a:pathLst>
              <a:path w="246" h="246">
                <a:moveTo>
                  <a:pt x="246" y="124"/>
                </a:moveTo>
                <a:lnTo>
                  <a:pt x="246" y="124"/>
                </a:lnTo>
                <a:lnTo>
                  <a:pt x="246" y="110"/>
                </a:lnTo>
                <a:lnTo>
                  <a:pt x="244" y="98"/>
                </a:lnTo>
                <a:lnTo>
                  <a:pt x="240" y="86"/>
                </a:lnTo>
                <a:lnTo>
                  <a:pt x="236" y="76"/>
                </a:lnTo>
                <a:lnTo>
                  <a:pt x="226" y="54"/>
                </a:lnTo>
                <a:lnTo>
                  <a:pt x="210" y="36"/>
                </a:lnTo>
                <a:lnTo>
                  <a:pt x="192" y="22"/>
                </a:lnTo>
                <a:lnTo>
                  <a:pt x="172" y="10"/>
                </a:lnTo>
                <a:lnTo>
                  <a:pt x="160" y="6"/>
                </a:lnTo>
                <a:lnTo>
                  <a:pt x="148" y="2"/>
                </a:lnTo>
                <a:lnTo>
                  <a:pt x="136" y="2"/>
                </a:lnTo>
                <a:lnTo>
                  <a:pt x="124" y="0"/>
                </a:lnTo>
                <a:lnTo>
                  <a:pt x="124" y="0"/>
                </a:lnTo>
                <a:lnTo>
                  <a:pt x="110" y="2"/>
                </a:lnTo>
                <a:lnTo>
                  <a:pt x="98" y="2"/>
                </a:lnTo>
                <a:lnTo>
                  <a:pt x="88" y="6"/>
                </a:lnTo>
                <a:lnTo>
                  <a:pt x="76" y="10"/>
                </a:lnTo>
                <a:lnTo>
                  <a:pt x="54" y="22"/>
                </a:lnTo>
                <a:lnTo>
                  <a:pt x="36" y="36"/>
                </a:lnTo>
                <a:lnTo>
                  <a:pt x="22" y="54"/>
                </a:lnTo>
                <a:lnTo>
                  <a:pt x="10" y="76"/>
                </a:lnTo>
                <a:lnTo>
                  <a:pt x="6" y="86"/>
                </a:lnTo>
                <a:lnTo>
                  <a:pt x="4" y="98"/>
                </a:lnTo>
                <a:lnTo>
                  <a:pt x="2" y="110"/>
                </a:lnTo>
                <a:lnTo>
                  <a:pt x="0" y="124"/>
                </a:lnTo>
                <a:lnTo>
                  <a:pt x="0" y="124"/>
                </a:lnTo>
                <a:lnTo>
                  <a:pt x="2" y="136"/>
                </a:lnTo>
                <a:lnTo>
                  <a:pt x="4" y="148"/>
                </a:lnTo>
                <a:lnTo>
                  <a:pt x="6" y="160"/>
                </a:lnTo>
                <a:lnTo>
                  <a:pt x="10" y="170"/>
                </a:lnTo>
                <a:lnTo>
                  <a:pt x="22" y="192"/>
                </a:lnTo>
                <a:lnTo>
                  <a:pt x="36" y="210"/>
                </a:lnTo>
                <a:lnTo>
                  <a:pt x="54" y="224"/>
                </a:lnTo>
                <a:lnTo>
                  <a:pt x="76" y="236"/>
                </a:lnTo>
                <a:lnTo>
                  <a:pt x="88" y="240"/>
                </a:lnTo>
                <a:lnTo>
                  <a:pt x="98" y="244"/>
                </a:lnTo>
                <a:lnTo>
                  <a:pt x="110" y="246"/>
                </a:lnTo>
                <a:lnTo>
                  <a:pt x="124" y="246"/>
                </a:lnTo>
                <a:lnTo>
                  <a:pt x="124" y="246"/>
                </a:lnTo>
                <a:lnTo>
                  <a:pt x="136" y="246"/>
                </a:lnTo>
                <a:lnTo>
                  <a:pt x="148" y="244"/>
                </a:lnTo>
                <a:lnTo>
                  <a:pt x="160" y="240"/>
                </a:lnTo>
                <a:lnTo>
                  <a:pt x="172" y="236"/>
                </a:lnTo>
                <a:lnTo>
                  <a:pt x="192" y="224"/>
                </a:lnTo>
                <a:lnTo>
                  <a:pt x="210" y="210"/>
                </a:lnTo>
                <a:lnTo>
                  <a:pt x="226" y="192"/>
                </a:lnTo>
                <a:lnTo>
                  <a:pt x="236" y="170"/>
                </a:lnTo>
                <a:lnTo>
                  <a:pt x="240" y="160"/>
                </a:lnTo>
                <a:lnTo>
                  <a:pt x="244" y="148"/>
                </a:lnTo>
                <a:lnTo>
                  <a:pt x="246" y="136"/>
                </a:lnTo>
                <a:lnTo>
                  <a:pt x="246" y="124"/>
                </a:lnTo>
                <a:lnTo>
                  <a:pt x="246" y="124"/>
                </a:lnTo>
                <a:close/>
                <a:moveTo>
                  <a:pt x="18" y="132"/>
                </a:moveTo>
                <a:lnTo>
                  <a:pt x="56" y="132"/>
                </a:lnTo>
                <a:lnTo>
                  <a:pt x="56" y="132"/>
                </a:lnTo>
                <a:lnTo>
                  <a:pt x="58" y="150"/>
                </a:lnTo>
                <a:lnTo>
                  <a:pt x="62" y="170"/>
                </a:lnTo>
                <a:lnTo>
                  <a:pt x="28" y="170"/>
                </a:lnTo>
                <a:lnTo>
                  <a:pt x="28" y="170"/>
                </a:lnTo>
                <a:lnTo>
                  <a:pt x="22" y="152"/>
                </a:lnTo>
                <a:lnTo>
                  <a:pt x="18" y="132"/>
                </a:lnTo>
                <a:lnTo>
                  <a:pt x="18" y="132"/>
                </a:lnTo>
                <a:close/>
                <a:moveTo>
                  <a:pt x="228" y="114"/>
                </a:moveTo>
                <a:lnTo>
                  <a:pt x="192" y="114"/>
                </a:lnTo>
                <a:lnTo>
                  <a:pt x="192" y="114"/>
                </a:lnTo>
                <a:lnTo>
                  <a:pt x="190" y="94"/>
                </a:lnTo>
                <a:lnTo>
                  <a:pt x="186" y="76"/>
                </a:lnTo>
                <a:lnTo>
                  <a:pt x="218" y="76"/>
                </a:lnTo>
                <a:lnTo>
                  <a:pt x="218" y="76"/>
                </a:lnTo>
                <a:lnTo>
                  <a:pt x="224" y="94"/>
                </a:lnTo>
                <a:lnTo>
                  <a:pt x="228" y="114"/>
                </a:lnTo>
                <a:lnTo>
                  <a:pt x="228" y="114"/>
                </a:lnTo>
                <a:close/>
                <a:moveTo>
                  <a:pt x="174" y="114"/>
                </a:moveTo>
                <a:lnTo>
                  <a:pt x="132" y="114"/>
                </a:lnTo>
                <a:lnTo>
                  <a:pt x="132" y="76"/>
                </a:lnTo>
                <a:lnTo>
                  <a:pt x="168" y="76"/>
                </a:lnTo>
                <a:lnTo>
                  <a:pt x="168" y="76"/>
                </a:lnTo>
                <a:lnTo>
                  <a:pt x="172" y="94"/>
                </a:lnTo>
                <a:lnTo>
                  <a:pt x="174" y="114"/>
                </a:lnTo>
                <a:lnTo>
                  <a:pt x="174" y="114"/>
                </a:lnTo>
                <a:close/>
                <a:moveTo>
                  <a:pt x="132" y="58"/>
                </a:moveTo>
                <a:lnTo>
                  <a:pt x="132" y="18"/>
                </a:lnTo>
                <a:lnTo>
                  <a:pt x="132" y="18"/>
                </a:lnTo>
                <a:lnTo>
                  <a:pt x="132" y="18"/>
                </a:lnTo>
                <a:lnTo>
                  <a:pt x="132" y="18"/>
                </a:lnTo>
                <a:lnTo>
                  <a:pt x="148" y="38"/>
                </a:lnTo>
                <a:lnTo>
                  <a:pt x="160" y="58"/>
                </a:lnTo>
                <a:lnTo>
                  <a:pt x="132" y="58"/>
                </a:lnTo>
                <a:close/>
                <a:moveTo>
                  <a:pt x="114" y="18"/>
                </a:moveTo>
                <a:lnTo>
                  <a:pt x="114" y="58"/>
                </a:lnTo>
                <a:lnTo>
                  <a:pt x="86" y="58"/>
                </a:lnTo>
                <a:lnTo>
                  <a:pt x="86" y="58"/>
                </a:lnTo>
                <a:lnTo>
                  <a:pt x="98" y="38"/>
                </a:lnTo>
                <a:lnTo>
                  <a:pt x="114" y="18"/>
                </a:lnTo>
                <a:lnTo>
                  <a:pt x="114" y="18"/>
                </a:lnTo>
                <a:lnTo>
                  <a:pt x="114" y="18"/>
                </a:lnTo>
                <a:lnTo>
                  <a:pt x="114" y="18"/>
                </a:lnTo>
                <a:close/>
                <a:moveTo>
                  <a:pt x="114" y="76"/>
                </a:moveTo>
                <a:lnTo>
                  <a:pt x="114" y="114"/>
                </a:lnTo>
                <a:lnTo>
                  <a:pt x="72" y="114"/>
                </a:lnTo>
                <a:lnTo>
                  <a:pt x="72" y="114"/>
                </a:lnTo>
                <a:lnTo>
                  <a:pt x="74" y="94"/>
                </a:lnTo>
                <a:lnTo>
                  <a:pt x="80" y="76"/>
                </a:lnTo>
                <a:lnTo>
                  <a:pt x="114" y="76"/>
                </a:lnTo>
                <a:close/>
                <a:moveTo>
                  <a:pt x="56" y="114"/>
                </a:moveTo>
                <a:lnTo>
                  <a:pt x="18" y="114"/>
                </a:lnTo>
                <a:lnTo>
                  <a:pt x="18" y="114"/>
                </a:lnTo>
                <a:lnTo>
                  <a:pt x="22" y="94"/>
                </a:lnTo>
                <a:lnTo>
                  <a:pt x="30" y="76"/>
                </a:lnTo>
                <a:lnTo>
                  <a:pt x="62" y="76"/>
                </a:lnTo>
                <a:lnTo>
                  <a:pt x="62" y="76"/>
                </a:lnTo>
                <a:lnTo>
                  <a:pt x="58" y="94"/>
                </a:lnTo>
                <a:lnTo>
                  <a:pt x="56" y="114"/>
                </a:lnTo>
                <a:lnTo>
                  <a:pt x="56" y="114"/>
                </a:lnTo>
                <a:close/>
                <a:moveTo>
                  <a:pt x="72" y="132"/>
                </a:moveTo>
                <a:lnTo>
                  <a:pt x="114" y="132"/>
                </a:lnTo>
                <a:lnTo>
                  <a:pt x="114" y="170"/>
                </a:lnTo>
                <a:lnTo>
                  <a:pt x="80" y="170"/>
                </a:lnTo>
                <a:lnTo>
                  <a:pt x="80" y="170"/>
                </a:lnTo>
                <a:lnTo>
                  <a:pt x="76" y="150"/>
                </a:lnTo>
                <a:lnTo>
                  <a:pt x="72" y="132"/>
                </a:lnTo>
                <a:lnTo>
                  <a:pt x="72" y="132"/>
                </a:lnTo>
                <a:close/>
                <a:moveTo>
                  <a:pt x="114" y="186"/>
                </a:moveTo>
                <a:lnTo>
                  <a:pt x="114" y="224"/>
                </a:lnTo>
                <a:lnTo>
                  <a:pt x="114" y="224"/>
                </a:lnTo>
                <a:lnTo>
                  <a:pt x="100" y="206"/>
                </a:lnTo>
                <a:lnTo>
                  <a:pt x="88" y="186"/>
                </a:lnTo>
                <a:lnTo>
                  <a:pt x="114" y="186"/>
                </a:lnTo>
                <a:close/>
                <a:moveTo>
                  <a:pt x="132" y="186"/>
                </a:moveTo>
                <a:lnTo>
                  <a:pt x="158" y="186"/>
                </a:lnTo>
                <a:lnTo>
                  <a:pt x="158" y="186"/>
                </a:lnTo>
                <a:lnTo>
                  <a:pt x="148" y="206"/>
                </a:lnTo>
                <a:lnTo>
                  <a:pt x="132" y="224"/>
                </a:lnTo>
                <a:lnTo>
                  <a:pt x="132" y="186"/>
                </a:lnTo>
                <a:close/>
                <a:moveTo>
                  <a:pt x="132" y="170"/>
                </a:moveTo>
                <a:lnTo>
                  <a:pt x="132" y="132"/>
                </a:lnTo>
                <a:lnTo>
                  <a:pt x="174" y="132"/>
                </a:lnTo>
                <a:lnTo>
                  <a:pt x="174" y="132"/>
                </a:lnTo>
                <a:lnTo>
                  <a:pt x="172" y="150"/>
                </a:lnTo>
                <a:lnTo>
                  <a:pt x="166" y="170"/>
                </a:lnTo>
                <a:lnTo>
                  <a:pt x="132" y="170"/>
                </a:lnTo>
                <a:close/>
                <a:moveTo>
                  <a:pt x="192" y="132"/>
                </a:moveTo>
                <a:lnTo>
                  <a:pt x="228" y="132"/>
                </a:lnTo>
                <a:lnTo>
                  <a:pt x="228" y="132"/>
                </a:lnTo>
                <a:lnTo>
                  <a:pt x="224" y="152"/>
                </a:lnTo>
                <a:lnTo>
                  <a:pt x="218" y="170"/>
                </a:lnTo>
                <a:lnTo>
                  <a:pt x="184" y="170"/>
                </a:lnTo>
                <a:lnTo>
                  <a:pt x="184" y="170"/>
                </a:lnTo>
                <a:lnTo>
                  <a:pt x="188" y="150"/>
                </a:lnTo>
                <a:lnTo>
                  <a:pt x="192" y="132"/>
                </a:lnTo>
                <a:lnTo>
                  <a:pt x="192" y="132"/>
                </a:lnTo>
                <a:close/>
                <a:moveTo>
                  <a:pt x="206" y="58"/>
                </a:moveTo>
                <a:lnTo>
                  <a:pt x="180" y="58"/>
                </a:lnTo>
                <a:lnTo>
                  <a:pt x="180" y="58"/>
                </a:lnTo>
                <a:lnTo>
                  <a:pt x="172" y="40"/>
                </a:lnTo>
                <a:lnTo>
                  <a:pt x="160" y="24"/>
                </a:lnTo>
                <a:lnTo>
                  <a:pt x="160" y="24"/>
                </a:lnTo>
                <a:lnTo>
                  <a:pt x="174" y="30"/>
                </a:lnTo>
                <a:lnTo>
                  <a:pt x="186" y="38"/>
                </a:lnTo>
                <a:lnTo>
                  <a:pt x="196" y="48"/>
                </a:lnTo>
                <a:lnTo>
                  <a:pt x="206" y="58"/>
                </a:lnTo>
                <a:lnTo>
                  <a:pt x="206" y="58"/>
                </a:lnTo>
                <a:close/>
                <a:moveTo>
                  <a:pt x="86" y="24"/>
                </a:moveTo>
                <a:lnTo>
                  <a:pt x="86" y="24"/>
                </a:lnTo>
                <a:lnTo>
                  <a:pt x="76" y="40"/>
                </a:lnTo>
                <a:lnTo>
                  <a:pt x="68" y="58"/>
                </a:lnTo>
                <a:lnTo>
                  <a:pt x="40" y="58"/>
                </a:lnTo>
                <a:lnTo>
                  <a:pt x="40" y="58"/>
                </a:lnTo>
                <a:lnTo>
                  <a:pt x="50" y="48"/>
                </a:lnTo>
                <a:lnTo>
                  <a:pt x="62" y="38"/>
                </a:lnTo>
                <a:lnTo>
                  <a:pt x="72" y="30"/>
                </a:lnTo>
                <a:lnTo>
                  <a:pt x="86" y="24"/>
                </a:lnTo>
                <a:lnTo>
                  <a:pt x="86" y="24"/>
                </a:lnTo>
                <a:close/>
                <a:moveTo>
                  <a:pt x="40" y="186"/>
                </a:moveTo>
                <a:lnTo>
                  <a:pt x="68" y="186"/>
                </a:lnTo>
                <a:lnTo>
                  <a:pt x="68" y="186"/>
                </a:lnTo>
                <a:lnTo>
                  <a:pt x="78" y="206"/>
                </a:lnTo>
                <a:lnTo>
                  <a:pt x="90" y="222"/>
                </a:lnTo>
                <a:lnTo>
                  <a:pt x="90" y="222"/>
                </a:lnTo>
                <a:lnTo>
                  <a:pt x="76" y="216"/>
                </a:lnTo>
                <a:lnTo>
                  <a:pt x="62" y="208"/>
                </a:lnTo>
                <a:lnTo>
                  <a:pt x="50" y="198"/>
                </a:lnTo>
                <a:lnTo>
                  <a:pt x="40" y="186"/>
                </a:lnTo>
                <a:lnTo>
                  <a:pt x="40" y="186"/>
                </a:lnTo>
                <a:close/>
                <a:moveTo>
                  <a:pt x="156" y="222"/>
                </a:moveTo>
                <a:lnTo>
                  <a:pt x="156" y="222"/>
                </a:lnTo>
                <a:lnTo>
                  <a:pt x="168" y="206"/>
                </a:lnTo>
                <a:lnTo>
                  <a:pt x="178" y="186"/>
                </a:lnTo>
                <a:lnTo>
                  <a:pt x="208" y="186"/>
                </a:lnTo>
                <a:lnTo>
                  <a:pt x="208" y="186"/>
                </a:lnTo>
                <a:lnTo>
                  <a:pt x="196" y="198"/>
                </a:lnTo>
                <a:lnTo>
                  <a:pt x="184" y="208"/>
                </a:lnTo>
                <a:lnTo>
                  <a:pt x="172" y="216"/>
                </a:lnTo>
                <a:lnTo>
                  <a:pt x="156" y="222"/>
                </a:lnTo>
                <a:lnTo>
                  <a:pt x="156" y="222"/>
                </a:lnTo>
                <a:close/>
              </a:path>
            </a:pathLst>
          </a:custGeom>
          <a:solidFill>
            <a:schemeClr val="tx1">
              <a:lumMod val="65000"/>
              <a:lumOff val="35000"/>
            </a:schemeClr>
          </a:solid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grpSp>
        <p:nvGrpSpPr>
          <p:cNvPr id="1876" name="组合 1875"/>
          <p:cNvGrpSpPr/>
          <p:nvPr/>
        </p:nvGrpSpPr>
        <p:grpSpPr>
          <a:xfrm>
            <a:off x="8987969" y="3815166"/>
            <a:ext cx="54358" cy="75895"/>
            <a:chOff x="23587" y="0"/>
            <a:chExt cx="687387" cy="741363"/>
          </a:xfrm>
          <a:solidFill>
            <a:schemeClr val="tx1">
              <a:lumMod val="65000"/>
              <a:lumOff val="35000"/>
            </a:schemeClr>
          </a:solidFill>
        </p:grpSpPr>
        <p:sp>
          <p:nvSpPr>
            <p:cNvPr id="1877" name="Freeform 120"/>
            <p:cNvSpPr/>
            <p:nvPr/>
          </p:nvSpPr>
          <p:spPr bwMode="auto">
            <a:xfrm>
              <a:off x="580799" y="0"/>
              <a:ext cx="130175" cy="419100"/>
            </a:xfrm>
            <a:custGeom>
              <a:avLst/>
              <a:gdLst/>
              <a:ahLst/>
              <a:cxnLst>
                <a:cxn ang="0">
                  <a:pos x="4" y="229"/>
                </a:cxn>
                <a:cxn ang="0">
                  <a:pos x="4" y="229"/>
                </a:cxn>
                <a:cxn ang="0">
                  <a:pos x="26" y="207"/>
                </a:cxn>
                <a:cxn ang="0">
                  <a:pos x="38" y="186"/>
                </a:cxn>
                <a:cxn ang="0">
                  <a:pos x="43" y="160"/>
                </a:cxn>
                <a:cxn ang="0">
                  <a:pos x="47" y="129"/>
                </a:cxn>
                <a:cxn ang="0">
                  <a:pos x="47" y="129"/>
                </a:cxn>
                <a:cxn ang="0">
                  <a:pos x="43" y="103"/>
                </a:cxn>
                <a:cxn ang="0">
                  <a:pos x="38" y="77"/>
                </a:cxn>
                <a:cxn ang="0">
                  <a:pos x="26" y="52"/>
                </a:cxn>
                <a:cxn ang="0">
                  <a:pos x="4" y="30"/>
                </a:cxn>
                <a:cxn ang="0">
                  <a:pos x="4" y="30"/>
                </a:cxn>
                <a:cxn ang="0">
                  <a:pos x="0" y="26"/>
                </a:cxn>
                <a:cxn ang="0">
                  <a:pos x="0" y="17"/>
                </a:cxn>
                <a:cxn ang="0">
                  <a:pos x="0" y="13"/>
                </a:cxn>
                <a:cxn ang="0">
                  <a:pos x="4" y="4"/>
                </a:cxn>
                <a:cxn ang="0">
                  <a:pos x="4" y="4"/>
                </a:cxn>
                <a:cxn ang="0">
                  <a:pos x="13" y="0"/>
                </a:cxn>
                <a:cxn ang="0">
                  <a:pos x="17" y="0"/>
                </a:cxn>
                <a:cxn ang="0">
                  <a:pos x="26" y="0"/>
                </a:cxn>
                <a:cxn ang="0">
                  <a:pos x="30" y="4"/>
                </a:cxn>
                <a:cxn ang="0">
                  <a:pos x="30" y="4"/>
                </a:cxn>
                <a:cxn ang="0">
                  <a:pos x="56" y="34"/>
                </a:cxn>
                <a:cxn ang="0">
                  <a:pos x="69" y="64"/>
                </a:cxn>
                <a:cxn ang="0">
                  <a:pos x="82" y="95"/>
                </a:cxn>
                <a:cxn ang="0">
                  <a:pos x="82" y="129"/>
                </a:cxn>
                <a:cxn ang="0">
                  <a:pos x="82" y="164"/>
                </a:cxn>
                <a:cxn ang="0">
                  <a:pos x="69" y="199"/>
                </a:cxn>
                <a:cxn ang="0">
                  <a:pos x="56" y="229"/>
                </a:cxn>
                <a:cxn ang="0">
                  <a:pos x="30" y="255"/>
                </a:cxn>
                <a:cxn ang="0">
                  <a:pos x="30" y="255"/>
                </a:cxn>
                <a:cxn ang="0">
                  <a:pos x="26" y="259"/>
                </a:cxn>
                <a:cxn ang="0">
                  <a:pos x="17" y="264"/>
                </a:cxn>
                <a:cxn ang="0">
                  <a:pos x="13" y="259"/>
                </a:cxn>
                <a:cxn ang="0">
                  <a:pos x="4" y="255"/>
                </a:cxn>
                <a:cxn ang="0">
                  <a:pos x="4" y="255"/>
                </a:cxn>
                <a:cxn ang="0">
                  <a:pos x="0" y="251"/>
                </a:cxn>
                <a:cxn ang="0">
                  <a:pos x="0" y="242"/>
                </a:cxn>
                <a:cxn ang="0">
                  <a:pos x="0" y="238"/>
                </a:cxn>
                <a:cxn ang="0">
                  <a:pos x="4" y="229"/>
                </a:cxn>
                <a:cxn ang="0">
                  <a:pos x="4" y="229"/>
                </a:cxn>
              </a:cxnLst>
              <a:rect l="0" t="0" r="r" b="b"/>
              <a:pathLst>
                <a:path w="82" h="264">
                  <a:moveTo>
                    <a:pt x="4" y="229"/>
                  </a:moveTo>
                  <a:lnTo>
                    <a:pt x="4" y="229"/>
                  </a:lnTo>
                  <a:lnTo>
                    <a:pt x="26" y="207"/>
                  </a:lnTo>
                  <a:lnTo>
                    <a:pt x="38" y="186"/>
                  </a:lnTo>
                  <a:lnTo>
                    <a:pt x="43" y="160"/>
                  </a:lnTo>
                  <a:lnTo>
                    <a:pt x="47" y="129"/>
                  </a:lnTo>
                  <a:lnTo>
                    <a:pt x="47" y="129"/>
                  </a:lnTo>
                  <a:lnTo>
                    <a:pt x="43" y="103"/>
                  </a:lnTo>
                  <a:lnTo>
                    <a:pt x="38" y="77"/>
                  </a:lnTo>
                  <a:lnTo>
                    <a:pt x="26" y="52"/>
                  </a:lnTo>
                  <a:lnTo>
                    <a:pt x="4" y="30"/>
                  </a:lnTo>
                  <a:lnTo>
                    <a:pt x="4" y="30"/>
                  </a:lnTo>
                  <a:lnTo>
                    <a:pt x="0" y="26"/>
                  </a:lnTo>
                  <a:lnTo>
                    <a:pt x="0" y="17"/>
                  </a:lnTo>
                  <a:lnTo>
                    <a:pt x="0" y="13"/>
                  </a:lnTo>
                  <a:lnTo>
                    <a:pt x="4" y="4"/>
                  </a:lnTo>
                  <a:lnTo>
                    <a:pt x="4" y="4"/>
                  </a:lnTo>
                  <a:lnTo>
                    <a:pt x="13" y="0"/>
                  </a:lnTo>
                  <a:lnTo>
                    <a:pt x="17" y="0"/>
                  </a:lnTo>
                  <a:lnTo>
                    <a:pt x="26" y="0"/>
                  </a:lnTo>
                  <a:lnTo>
                    <a:pt x="30" y="4"/>
                  </a:lnTo>
                  <a:lnTo>
                    <a:pt x="30" y="4"/>
                  </a:lnTo>
                  <a:lnTo>
                    <a:pt x="56" y="34"/>
                  </a:lnTo>
                  <a:lnTo>
                    <a:pt x="69" y="64"/>
                  </a:lnTo>
                  <a:lnTo>
                    <a:pt x="82" y="95"/>
                  </a:lnTo>
                  <a:lnTo>
                    <a:pt x="82" y="129"/>
                  </a:lnTo>
                  <a:lnTo>
                    <a:pt x="82" y="164"/>
                  </a:lnTo>
                  <a:lnTo>
                    <a:pt x="69" y="199"/>
                  </a:lnTo>
                  <a:lnTo>
                    <a:pt x="56" y="229"/>
                  </a:lnTo>
                  <a:lnTo>
                    <a:pt x="30" y="255"/>
                  </a:lnTo>
                  <a:lnTo>
                    <a:pt x="30" y="255"/>
                  </a:lnTo>
                  <a:lnTo>
                    <a:pt x="26" y="259"/>
                  </a:lnTo>
                  <a:lnTo>
                    <a:pt x="17" y="264"/>
                  </a:lnTo>
                  <a:lnTo>
                    <a:pt x="13" y="259"/>
                  </a:lnTo>
                  <a:lnTo>
                    <a:pt x="4" y="255"/>
                  </a:lnTo>
                  <a:lnTo>
                    <a:pt x="4" y="255"/>
                  </a:lnTo>
                  <a:lnTo>
                    <a:pt x="0" y="251"/>
                  </a:lnTo>
                  <a:lnTo>
                    <a:pt x="0" y="242"/>
                  </a:lnTo>
                  <a:lnTo>
                    <a:pt x="0" y="238"/>
                  </a:lnTo>
                  <a:lnTo>
                    <a:pt x="4" y="229"/>
                  </a:lnTo>
                  <a:lnTo>
                    <a:pt x="4" y="229"/>
                  </a:lnTo>
                  <a:close/>
                </a:path>
              </a:pathLst>
            </a:custGeom>
            <a:grp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8" name="Freeform 121"/>
            <p:cNvSpPr/>
            <p:nvPr/>
          </p:nvSpPr>
          <p:spPr bwMode="auto">
            <a:xfrm>
              <a:off x="518887" y="61912"/>
              <a:ext cx="109537" cy="295275"/>
            </a:xfrm>
            <a:custGeom>
              <a:avLst/>
              <a:gdLst/>
              <a:ahLst/>
              <a:cxnLst>
                <a:cxn ang="0">
                  <a:pos x="4" y="151"/>
                </a:cxn>
                <a:cxn ang="0">
                  <a:pos x="4" y="151"/>
                </a:cxn>
                <a:cxn ang="0">
                  <a:pos x="17" y="138"/>
                </a:cxn>
                <a:cxn ang="0">
                  <a:pos x="26" y="125"/>
                </a:cxn>
                <a:cxn ang="0">
                  <a:pos x="30" y="108"/>
                </a:cxn>
                <a:cxn ang="0">
                  <a:pos x="30" y="90"/>
                </a:cxn>
                <a:cxn ang="0">
                  <a:pos x="30" y="77"/>
                </a:cxn>
                <a:cxn ang="0">
                  <a:pos x="26" y="60"/>
                </a:cxn>
                <a:cxn ang="0">
                  <a:pos x="17" y="43"/>
                </a:cxn>
                <a:cxn ang="0">
                  <a:pos x="4" y="30"/>
                </a:cxn>
                <a:cxn ang="0">
                  <a:pos x="4" y="30"/>
                </a:cxn>
                <a:cxn ang="0">
                  <a:pos x="0" y="25"/>
                </a:cxn>
                <a:cxn ang="0">
                  <a:pos x="0" y="17"/>
                </a:cxn>
                <a:cxn ang="0">
                  <a:pos x="0" y="13"/>
                </a:cxn>
                <a:cxn ang="0">
                  <a:pos x="4" y="4"/>
                </a:cxn>
                <a:cxn ang="0">
                  <a:pos x="4" y="4"/>
                </a:cxn>
                <a:cxn ang="0">
                  <a:pos x="13" y="0"/>
                </a:cxn>
                <a:cxn ang="0">
                  <a:pos x="17" y="0"/>
                </a:cxn>
                <a:cxn ang="0">
                  <a:pos x="26" y="0"/>
                </a:cxn>
                <a:cxn ang="0">
                  <a:pos x="30" y="4"/>
                </a:cxn>
                <a:cxn ang="0">
                  <a:pos x="30" y="4"/>
                </a:cxn>
                <a:cxn ang="0">
                  <a:pos x="47" y="25"/>
                </a:cxn>
                <a:cxn ang="0">
                  <a:pos x="56" y="47"/>
                </a:cxn>
                <a:cxn ang="0">
                  <a:pos x="65" y="69"/>
                </a:cxn>
                <a:cxn ang="0">
                  <a:pos x="69" y="90"/>
                </a:cxn>
                <a:cxn ang="0">
                  <a:pos x="65" y="116"/>
                </a:cxn>
                <a:cxn ang="0">
                  <a:pos x="56" y="138"/>
                </a:cxn>
                <a:cxn ang="0">
                  <a:pos x="47" y="160"/>
                </a:cxn>
                <a:cxn ang="0">
                  <a:pos x="30" y="177"/>
                </a:cxn>
                <a:cxn ang="0">
                  <a:pos x="30" y="177"/>
                </a:cxn>
                <a:cxn ang="0">
                  <a:pos x="26" y="181"/>
                </a:cxn>
                <a:cxn ang="0">
                  <a:pos x="17" y="186"/>
                </a:cxn>
                <a:cxn ang="0">
                  <a:pos x="13" y="181"/>
                </a:cxn>
                <a:cxn ang="0">
                  <a:pos x="4" y="177"/>
                </a:cxn>
                <a:cxn ang="0">
                  <a:pos x="4" y="177"/>
                </a:cxn>
                <a:cxn ang="0">
                  <a:pos x="0" y="173"/>
                </a:cxn>
                <a:cxn ang="0">
                  <a:pos x="0" y="164"/>
                </a:cxn>
                <a:cxn ang="0">
                  <a:pos x="0" y="160"/>
                </a:cxn>
                <a:cxn ang="0">
                  <a:pos x="4" y="151"/>
                </a:cxn>
                <a:cxn ang="0">
                  <a:pos x="4" y="151"/>
                </a:cxn>
              </a:cxnLst>
              <a:rect l="0" t="0" r="r" b="b"/>
              <a:pathLst>
                <a:path w="69" h="186">
                  <a:moveTo>
                    <a:pt x="4" y="151"/>
                  </a:moveTo>
                  <a:lnTo>
                    <a:pt x="4" y="151"/>
                  </a:lnTo>
                  <a:lnTo>
                    <a:pt x="17" y="138"/>
                  </a:lnTo>
                  <a:lnTo>
                    <a:pt x="26" y="125"/>
                  </a:lnTo>
                  <a:lnTo>
                    <a:pt x="30" y="108"/>
                  </a:lnTo>
                  <a:lnTo>
                    <a:pt x="30" y="90"/>
                  </a:lnTo>
                  <a:lnTo>
                    <a:pt x="30" y="77"/>
                  </a:lnTo>
                  <a:lnTo>
                    <a:pt x="26" y="60"/>
                  </a:lnTo>
                  <a:lnTo>
                    <a:pt x="17" y="43"/>
                  </a:lnTo>
                  <a:lnTo>
                    <a:pt x="4" y="30"/>
                  </a:lnTo>
                  <a:lnTo>
                    <a:pt x="4" y="30"/>
                  </a:lnTo>
                  <a:lnTo>
                    <a:pt x="0" y="25"/>
                  </a:lnTo>
                  <a:lnTo>
                    <a:pt x="0" y="17"/>
                  </a:lnTo>
                  <a:lnTo>
                    <a:pt x="0" y="13"/>
                  </a:lnTo>
                  <a:lnTo>
                    <a:pt x="4" y="4"/>
                  </a:lnTo>
                  <a:lnTo>
                    <a:pt x="4" y="4"/>
                  </a:lnTo>
                  <a:lnTo>
                    <a:pt x="13" y="0"/>
                  </a:lnTo>
                  <a:lnTo>
                    <a:pt x="17" y="0"/>
                  </a:lnTo>
                  <a:lnTo>
                    <a:pt x="26" y="0"/>
                  </a:lnTo>
                  <a:lnTo>
                    <a:pt x="30" y="4"/>
                  </a:lnTo>
                  <a:lnTo>
                    <a:pt x="30" y="4"/>
                  </a:lnTo>
                  <a:lnTo>
                    <a:pt x="47" y="25"/>
                  </a:lnTo>
                  <a:lnTo>
                    <a:pt x="56" y="47"/>
                  </a:lnTo>
                  <a:lnTo>
                    <a:pt x="65" y="69"/>
                  </a:lnTo>
                  <a:lnTo>
                    <a:pt x="69" y="90"/>
                  </a:lnTo>
                  <a:lnTo>
                    <a:pt x="65" y="116"/>
                  </a:lnTo>
                  <a:lnTo>
                    <a:pt x="56" y="138"/>
                  </a:lnTo>
                  <a:lnTo>
                    <a:pt x="47" y="160"/>
                  </a:lnTo>
                  <a:lnTo>
                    <a:pt x="30" y="177"/>
                  </a:lnTo>
                  <a:lnTo>
                    <a:pt x="30" y="177"/>
                  </a:lnTo>
                  <a:lnTo>
                    <a:pt x="26" y="181"/>
                  </a:lnTo>
                  <a:lnTo>
                    <a:pt x="17" y="186"/>
                  </a:lnTo>
                  <a:lnTo>
                    <a:pt x="13" y="181"/>
                  </a:lnTo>
                  <a:lnTo>
                    <a:pt x="4" y="177"/>
                  </a:lnTo>
                  <a:lnTo>
                    <a:pt x="4" y="177"/>
                  </a:lnTo>
                  <a:lnTo>
                    <a:pt x="0" y="173"/>
                  </a:lnTo>
                  <a:lnTo>
                    <a:pt x="0" y="164"/>
                  </a:lnTo>
                  <a:lnTo>
                    <a:pt x="0" y="160"/>
                  </a:lnTo>
                  <a:lnTo>
                    <a:pt x="4" y="151"/>
                  </a:lnTo>
                  <a:lnTo>
                    <a:pt x="4" y="151"/>
                  </a:lnTo>
                  <a:close/>
                </a:path>
              </a:pathLst>
            </a:custGeom>
            <a:grp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79" name="Freeform 122"/>
            <p:cNvSpPr/>
            <p:nvPr/>
          </p:nvSpPr>
          <p:spPr bwMode="auto">
            <a:xfrm>
              <a:off x="64862" y="0"/>
              <a:ext cx="130175" cy="419100"/>
            </a:xfrm>
            <a:custGeom>
              <a:avLst/>
              <a:gdLst/>
              <a:ahLst/>
              <a:cxnLst>
                <a:cxn ang="0">
                  <a:pos x="78" y="30"/>
                </a:cxn>
                <a:cxn ang="0">
                  <a:pos x="78" y="30"/>
                </a:cxn>
                <a:cxn ang="0">
                  <a:pos x="61" y="52"/>
                </a:cxn>
                <a:cxn ang="0">
                  <a:pos x="48" y="77"/>
                </a:cxn>
                <a:cxn ang="0">
                  <a:pos x="39" y="103"/>
                </a:cxn>
                <a:cxn ang="0">
                  <a:pos x="35" y="129"/>
                </a:cxn>
                <a:cxn ang="0">
                  <a:pos x="35" y="129"/>
                </a:cxn>
                <a:cxn ang="0">
                  <a:pos x="39" y="160"/>
                </a:cxn>
                <a:cxn ang="0">
                  <a:pos x="48" y="186"/>
                </a:cxn>
                <a:cxn ang="0">
                  <a:pos x="61" y="207"/>
                </a:cxn>
                <a:cxn ang="0">
                  <a:pos x="78" y="229"/>
                </a:cxn>
                <a:cxn ang="0">
                  <a:pos x="78" y="229"/>
                </a:cxn>
                <a:cxn ang="0">
                  <a:pos x="82" y="238"/>
                </a:cxn>
                <a:cxn ang="0">
                  <a:pos x="82" y="242"/>
                </a:cxn>
                <a:cxn ang="0">
                  <a:pos x="82" y="251"/>
                </a:cxn>
                <a:cxn ang="0">
                  <a:pos x="78" y="255"/>
                </a:cxn>
                <a:cxn ang="0">
                  <a:pos x="78" y="255"/>
                </a:cxn>
                <a:cxn ang="0">
                  <a:pos x="74" y="259"/>
                </a:cxn>
                <a:cxn ang="0">
                  <a:pos x="65" y="264"/>
                </a:cxn>
                <a:cxn ang="0">
                  <a:pos x="61" y="259"/>
                </a:cxn>
                <a:cxn ang="0">
                  <a:pos x="52" y="255"/>
                </a:cxn>
                <a:cxn ang="0">
                  <a:pos x="52" y="255"/>
                </a:cxn>
                <a:cxn ang="0">
                  <a:pos x="30" y="229"/>
                </a:cxn>
                <a:cxn ang="0">
                  <a:pos x="13" y="199"/>
                </a:cxn>
                <a:cxn ang="0">
                  <a:pos x="4" y="164"/>
                </a:cxn>
                <a:cxn ang="0">
                  <a:pos x="0" y="129"/>
                </a:cxn>
                <a:cxn ang="0">
                  <a:pos x="4" y="95"/>
                </a:cxn>
                <a:cxn ang="0">
                  <a:pos x="13" y="64"/>
                </a:cxn>
                <a:cxn ang="0">
                  <a:pos x="30" y="34"/>
                </a:cxn>
                <a:cxn ang="0">
                  <a:pos x="52" y="4"/>
                </a:cxn>
                <a:cxn ang="0">
                  <a:pos x="52" y="4"/>
                </a:cxn>
                <a:cxn ang="0">
                  <a:pos x="61" y="0"/>
                </a:cxn>
                <a:cxn ang="0">
                  <a:pos x="65" y="0"/>
                </a:cxn>
                <a:cxn ang="0">
                  <a:pos x="74" y="0"/>
                </a:cxn>
                <a:cxn ang="0">
                  <a:pos x="78" y="4"/>
                </a:cxn>
                <a:cxn ang="0">
                  <a:pos x="78" y="4"/>
                </a:cxn>
                <a:cxn ang="0">
                  <a:pos x="82" y="13"/>
                </a:cxn>
                <a:cxn ang="0">
                  <a:pos x="82" y="17"/>
                </a:cxn>
                <a:cxn ang="0">
                  <a:pos x="82" y="26"/>
                </a:cxn>
                <a:cxn ang="0">
                  <a:pos x="78" y="30"/>
                </a:cxn>
                <a:cxn ang="0">
                  <a:pos x="78" y="30"/>
                </a:cxn>
              </a:cxnLst>
              <a:rect l="0" t="0" r="r" b="b"/>
              <a:pathLst>
                <a:path w="82" h="264">
                  <a:moveTo>
                    <a:pt x="78" y="30"/>
                  </a:moveTo>
                  <a:lnTo>
                    <a:pt x="78" y="30"/>
                  </a:lnTo>
                  <a:lnTo>
                    <a:pt x="61" y="52"/>
                  </a:lnTo>
                  <a:lnTo>
                    <a:pt x="48" y="77"/>
                  </a:lnTo>
                  <a:lnTo>
                    <a:pt x="39" y="103"/>
                  </a:lnTo>
                  <a:lnTo>
                    <a:pt x="35" y="129"/>
                  </a:lnTo>
                  <a:lnTo>
                    <a:pt x="35" y="129"/>
                  </a:lnTo>
                  <a:lnTo>
                    <a:pt x="39" y="160"/>
                  </a:lnTo>
                  <a:lnTo>
                    <a:pt x="48" y="186"/>
                  </a:lnTo>
                  <a:lnTo>
                    <a:pt x="61" y="207"/>
                  </a:lnTo>
                  <a:lnTo>
                    <a:pt x="78" y="229"/>
                  </a:lnTo>
                  <a:lnTo>
                    <a:pt x="78" y="229"/>
                  </a:lnTo>
                  <a:lnTo>
                    <a:pt x="82" y="238"/>
                  </a:lnTo>
                  <a:lnTo>
                    <a:pt x="82" y="242"/>
                  </a:lnTo>
                  <a:lnTo>
                    <a:pt x="82" y="251"/>
                  </a:lnTo>
                  <a:lnTo>
                    <a:pt x="78" y="255"/>
                  </a:lnTo>
                  <a:lnTo>
                    <a:pt x="78" y="255"/>
                  </a:lnTo>
                  <a:lnTo>
                    <a:pt x="74" y="259"/>
                  </a:lnTo>
                  <a:lnTo>
                    <a:pt x="65" y="264"/>
                  </a:lnTo>
                  <a:lnTo>
                    <a:pt x="61" y="259"/>
                  </a:lnTo>
                  <a:lnTo>
                    <a:pt x="52" y="255"/>
                  </a:lnTo>
                  <a:lnTo>
                    <a:pt x="52" y="255"/>
                  </a:lnTo>
                  <a:lnTo>
                    <a:pt x="30" y="229"/>
                  </a:lnTo>
                  <a:lnTo>
                    <a:pt x="13" y="199"/>
                  </a:lnTo>
                  <a:lnTo>
                    <a:pt x="4" y="164"/>
                  </a:lnTo>
                  <a:lnTo>
                    <a:pt x="0" y="129"/>
                  </a:lnTo>
                  <a:lnTo>
                    <a:pt x="4" y="95"/>
                  </a:lnTo>
                  <a:lnTo>
                    <a:pt x="13" y="64"/>
                  </a:lnTo>
                  <a:lnTo>
                    <a:pt x="30" y="34"/>
                  </a:lnTo>
                  <a:lnTo>
                    <a:pt x="52" y="4"/>
                  </a:lnTo>
                  <a:lnTo>
                    <a:pt x="52" y="4"/>
                  </a:lnTo>
                  <a:lnTo>
                    <a:pt x="61" y="0"/>
                  </a:lnTo>
                  <a:lnTo>
                    <a:pt x="65" y="0"/>
                  </a:lnTo>
                  <a:lnTo>
                    <a:pt x="74" y="0"/>
                  </a:lnTo>
                  <a:lnTo>
                    <a:pt x="78" y="4"/>
                  </a:lnTo>
                  <a:lnTo>
                    <a:pt x="78" y="4"/>
                  </a:lnTo>
                  <a:lnTo>
                    <a:pt x="82" y="13"/>
                  </a:lnTo>
                  <a:lnTo>
                    <a:pt x="82" y="17"/>
                  </a:lnTo>
                  <a:lnTo>
                    <a:pt x="82" y="26"/>
                  </a:lnTo>
                  <a:lnTo>
                    <a:pt x="78" y="30"/>
                  </a:lnTo>
                  <a:lnTo>
                    <a:pt x="78" y="30"/>
                  </a:lnTo>
                  <a:close/>
                </a:path>
              </a:pathLst>
            </a:custGeom>
            <a:grp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80" name="Freeform 123"/>
            <p:cNvSpPr/>
            <p:nvPr/>
          </p:nvSpPr>
          <p:spPr bwMode="auto">
            <a:xfrm>
              <a:off x="153762" y="61912"/>
              <a:ext cx="103187" cy="295275"/>
            </a:xfrm>
            <a:custGeom>
              <a:avLst/>
              <a:gdLst/>
              <a:ahLst/>
              <a:cxnLst>
                <a:cxn ang="0">
                  <a:pos x="61" y="30"/>
                </a:cxn>
                <a:cxn ang="0">
                  <a:pos x="61" y="30"/>
                </a:cxn>
                <a:cxn ang="0">
                  <a:pos x="52" y="43"/>
                </a:cxn>
                <a:cxn ang="0">
                  <a:pos x="43" y="60"/>
                </a:cxn>
                <a:cxn ang="0">
                  <a:pos x="39" y="77"/>
                </a:cxn>
                <a:cxn ang="0">
                  <a:pos x="35" y="90"/>
                </a:cxn>
                <a:cxn ang="0">
                  <a:pos x="39" y="108"/>
                </a:cxn>
                <a:cxn ang="0">
                  <a:pos x="43" y="125"/>
                </a:cxn>
                <a:cxn ang="0">
                  <a:pos x="52" y="138"/>
                </a:cxn>
                <a:cxn ang="0">
                  <a:pos x="61" y="151"/>
                </a:cxn>
                <a:cxn ang="0">
                  <a:pos x="61" y="151"/>
                </a:cxn>
                <a:cxn ang="0">
                  <a:pos x="65" y="160"/>
                </a:cxn>
                <a:cxn ang="0">
                  <a:pos x="65" y="164"/>
                </a:cxn>
                <a:cxn ang="0">
                  <a:pos x="65" y="173"/>
                </a:cxn>
                <a:cxn ang="0">
                  <a:pos x="61" y="177"/>
                </a:cxn>
                <a:cxn ang="0">
                  <a:pos x="61" y="177"/>
                </a:cxn>
                <a:cxn ang="0">
                  <a:pos x="56" y="181"/>
                </a:cxn>
                <a:cxn ang="0">
                  <a:pos x="48" y="186"/>
                </a:cxn>
                <a:cxn ang="0">
                  <a:pos x="43" y="181"/>
                </a:cxn>
                <a:cxn ang="0">
                  <a:pos x="35" y="177"/>
                </a:cxn>
                <a:cxn ang="0">
                  <a:pos x="35" y="177"/>
                </a:cxn>
                <a:cxn ang="0">
                  <a:pos x="22" y="160"/>
                </a:cxn>
                <a:cxn ang="0">
                  <a:pos x="9" y="138"/>
                </a:cxn>
                <a:cxn ang="0">
                  <a:pos x="0" y="116"/>
                </a:cxn>
                <a:cxn ang="0">
                  <a:pos x="0" y="90"/>
                </a:cxn>
                <a:cxn ang="0">
                  <a:pos x="0" y="69"/>
                </a:cxn>
                <a:cxn ang="0">
                  <a:pos x="9" y="47"/>
                </a:cxn>
                <a:cxn ang="0">
                  <a:pos x="22" y="25"/>
                </a:cxn>
                <a:cxn ang="0">
                  <a:pos x="35" y="4"/>
                </a:cxn>
                <a:cxn ang="0">
                  <a:pos x="35" y="4"/>
                </a:cxn>
                <a:cxn ang="0">
                  <a:pos x="43" y="0"/>
                </a:cxn>
                <a:cxn ang="0">
                  <a:pos x="48" y="0"/>
                </a:cxn>
                <a:cxn ang="0">
                  <a:pos x="56" y="0"/>
                </a:cxn>
                <a:cxn ang="0">
                  <a:pos x="61" y="4"/>
                </a:cxn>
                <a:cxn ang="0">
                  <a:pos x="61" y="4"/>
                </a:cxn>
                <a:cxn ang="0">
                  <a:pos x="65" y="13"/>
                </a:cxn>
                <a:cxn ang="0">
                  <a:pos x="65" y="17"/>
                </a:cxn>
                <a:cxn ang="0">
                  <a:pos x="65" y="25"/>
                </a:cxn>
                <a:cxn ang="0">
                  <a:pos x="61" y="30"/>
                </a:cxn>
                <a:cxn ang="0">
                  <a:pos x="61" y="30"/>
                </a:cxn>
              </a:cxnLst>
              <a:rect l="0" t="0" r="r" b="b"/>
              <a:pathLst>
                <a:path w="65" h="186">
                  <a:moveTo>
                    <a:pt x="61" y="30"/>
                  </a:moveTo>
                  <a:lnTo>
                    <a:pt x="61" y="30"/>
                  </a:lnTo>
                  <a:lnTo>
                    <a:pt x="52" y="43"/>
                  </a:lnTo>
                  <a:lnTo>
                    <a:pt x="43" y="60"/>
                  </a:lnTo>
                  <a:lnTo>
                    <a:pt x="39" y="77"/>
                  </a:lnTo>
                  <a:lnTo>
                    <a:pt x="35" y="90"/>
                  </a:lnTo>
                  <a:lnTo>
                    <a:pt x="39" y="108"/>
                  </a:lnTo>
                  <a:lnTo>
                    <a:pt x="43" y="125"/>
                  </a:lnTo>
                  <a:lnTo>
                    <a:pt x="52" y="138"/>
                  </a:lnTo>
                  <a:lnTo>
                    <a:pt x="61" y="151"/>
                  </a:lnTo>
                  <a:lnTo>
                    <a:pt x="61" y="151"/>
                  </a:lnTo>
                  <a:lnTo>
                    <a:pt x="65" y="160"/>
                  </a:lnTo>
                  <a:lnTo>
                    <a:pt x="65" y="164"/>
                  </a:lnTo>
                  <a:lnTo>
                    <a:pt x="65" y="173"/>
                  </a:lnTo>
                  <a:lnTo>
                    <a:pt x="61" y="177"/>
                  </a:lnTo>
                  <a:lnTo>
                    <a:pt x="61" y="177"/>
                  </a:lnTo>
                  <a:lnTo>
                    <a:pt x="56" y="181"/>
                  </a:lnTo>
                  <a:lnTo>
                    <a:pt x="48" y="186"/>
                  </a:lnTo>
                  <a:lnTo>
                    <a:pt x="43" y="181"/>
                  </a:lnTo>
                  <a:lnTo>
                    <a:pt x="35" y="177"/>
                  </a:lnTo>
                  <a:lnTo>
                    <a:pt x="35" y="177"/>
                  </a:lnTo>
                  <a:lnTo>
                    <a:pt x="22" y="160"/>
                  </a:lnTo>
                  <a:lnTo>
                    <a:pt x="9" y="138"/>
                  </a:lnTo>
                  <a:lnTo>
                    <a:pt x="0" y="116"/>
                  </a:lnTo>
                  <a:lnTo>
                    <a:pt x="0" y="90"/>
                  </a:lnTo>
                  <a:lnTo>
                    <a:pt x="0" y="69"/>
                  </a:lnTo>
                  <a:lnTo>
                    <a:pt x="9" y="47"/>
                  </a:lnTo>
                  <a:lnTo>
                    <a:pt x="22" y="25"/>
                  </a:lnTo>
                  <a:lnTo>
                    <a:pt x="35" y="4"/>
                  </a:lnTo>
                  <a:lnTo>
                    <a:pt x="35" y="4"/>
                  </a:lnTo>
                  <a:lnTo>
                    <a:pt x="43" y="0"/>
                  </a:lnTo>
                  <a:lnTo>
                    <a:pt x="48" y="0"/>
                  </a:lnTo>
                  <a:lnTo>
                    <a:pt x="56" y="0"/>
                  </a:lnTo>
                  <a:lnTo>
                    <a:pt x="61" y="4"/>
                  </a:lnTo>
                  <a:lnTo>
                    <a:pt x="61" y="4"/>
                  </a:lnTo>
                  <a:lnTo>
                    <a:pt x="65" y="13"/>
                  </a:lnTo>
                  <a:lnTo>
                    <a:pt x="65" y="17"/>
                  </a:lnTo>
                  <a:lnTo>
                    <a:pt x="65" y="25"/>
                  </a:lnTo>
                  <a:lnTo>
                    <a:pt x="61" y="30"/>
                  </a:lnTo>
                  <a:lnTo>
                    <a:pt x="61" y="30"/>
                  </a:lnTo>
                  <a:close/>
                </a:path>
              </a:pathLst>
            </a:custGeom>
            <a:grp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81" name="Freeform 124"/>
            <p:cNvSpPr>
              <a:spLocks noEditPoints="1"/>
            </p:cNvSpPr>
            <p:nvPr/>
          </p:nvSpPr>
          <p:spPr bwMode="auto">
            <a:xfrm>
              <a:off x="23587" y="501650"/>
              <a:ext cx="673100" cy="239713"/>
            </a:xfrm>
            <a:custGeom>
              <a:avLst/>
              <a:gdLst/>
              <a:ahLst/>
              <a:cxnLst>
                <a:cxn ang="0">
                  <a:pos x="415" y="0"/>
                </a:cxn>
                <a:cxn ang="0">
                  <a:pos x="9" y="0"/>
                </a:cxn>
                <a:cxn ang="0">
                  <a:pos x="9" y="0"/>
                </a:cxn>
                <a:cxn ang="0">
                  <a:pos x="4" y="4"/>
                </a:cxn>
                <a:cxn ang="0">
                  <a:pos x="0" y="8"/>
                </a:cxn>
                <a:cxn ang="0">
                  <a:pos x="0" y="142"/>
                </a:cxn>
                <a:cxn ang="0">
                  <a:pos x="0" y="142"/>
                </a:cxn>
                <a:cxn ang="0">
                  <a:pos x="4" y="147"/>
                </a:cxn>
                <a:cxn ang="0">
                  <a:pos x="9" y="151"/>
                </a:cxn>
                <a:cxn ang="0">
                  <a:pos x="415" y="151"/>
                </a:cxn>
                <a:cxn ang="0">
                  <a:pos x="415" y="151"/>
                </a:cxn>
                <a:cxn ang="0">
                  <a:pos x="420" y="147"/>
                </a:cxn>
                <a:cxn ang="0">
                  <a:pos x="424" y="142"/>
                </a:cxn>
                <a:cxn ang="0">
                  <a:pos x="424" y="8"/>
                </a:cxn>
                <a:cxn ang="0">
                  <a:pos x="424" y="8"/>
                </a:cxn>
                <a:cxn ang="0">
                  <a:pos x="420" y="4"/>
                </a:cxn>
                <a:cxn ang="0">
                  <a:pos x="415" y="0"/>
                </a:cxn>
                <a:cxn ang="0">
                  <a:pos x="415" y="0"/>
                </a:cxn>
                <a:cxn ang="0">
                  <a:pos x="78" y="103"/>
                </a:cxn>
                <a:cxn ang="0">
                  <a:pos x="78" y="103"/>
                </a:cxn>
                <a:cxn ang="0">
                  <a:pos x="61" y="103"/>
                </a:cxn>
                <a:cxn ang="0">
                  <a:pos x="48" y="95"/>
                </a:cxn>
                <a:cxn ang="0">
                  <a:pos x="39" y="86"/>
                </a:cxn>
                <a:cxn ang="0">
                  <a:pos x="35" y="73"/>
                </a:cxn>
                <a:cxn ang="0">
                  <a:pos x="35" y="73"/>
                </a:cxn>
                <a:cxn ang="0">
                  <a:pos x="39" y="64"/>
                </a:cxn>
                <a:cxn ang="0">
                  <a:pos x="48" y="56"/>
                </a:cxn>
                <a:cxn ang="0">
                  <a:pos x="61" y="47"/>
                </a:cxn>
                <a:cxn ang="0">
                  <a:pos x="78" y="47"/>
                </a:cxn>
                <a:cxn ang="0">
                  <a:pos x="78" y="47"/>
                </a:cxn>
                <a:cxn ang="0">
                  <a:pos x="95" y="47"/>
                </a:cxn>
                <a:cxn ang="0">
                  <a:pos x="108" y="56"/>
                </a:cxn>
                <a:cxn ang="0">
                  <a:pos x="117" y="64"/>
                </a:cxn>
                <a:cxn ang="0">
                  <a:pos x="121" y="73"/>
                </a:cxn>
                <a:cxn ang="0">
                  <a:pos x="121" y="73"/>
                </a:cxn>
                <a:cxn ang="0">
                  <a:pos x="117" y="86"/>
                </a:cxn>
                <a:cxn ang="0">
                  <a:pos x="108" y="95"/>
                </a:cxn>
                <a:cxn ang="0">
                  <a:pos x="95" y="103"/>
                </a:cxn>
                <a:cxn ang="0">
                  <a:pos x="78" y="103"/>
                </a:cxn>
                <a:cxn ang="0">
                  <a:pos x="78" y="103"/>
                </a:cxn>
                <a:cxn ang="0">
                  <a:pos x="389" y="86"/>
                </a:cxn>
                <a:cxn ang="0">
                  <a:pos x="389" y="86"/>
                </a:cxn>
                <a:cxn ang="0">
                  <a:pos x="385" y="95"/>
                </a:cxn>
                <a:cxn ang="0">
                  <a:pos x="377" y="99"/>
                </a:cxn>
                <a:cxn ang="0">
                  <a:pos x="195" y="99"/>
                </a:cxn>
                <a:cxn ang="0">
                  <a:pos x="195" y="99"/>
                </a:cxn>
                <a:cxn ang="0">
                  <a:pos x="186" y="95"/>
                </a:cxn>
                <a:cxn ang="0">
                  <a:pos x="182" y="86"/>
                </a:cxn>
                <a:cxn ang="0">
                  <a:pos x="182" y="64"/>
                </a:cxn>
                <a:cxn ang="0">
                  <a:pos x="182" y="64"/>
                </a:cxn>
                <a:cxn ang="0">
                  <a:pos x="186" y="56"/>
                </a:cxn>
                <a:cxn ang="0">
                  <a:pos x="195" y="51"/>
                </a:cxn>
                <a:cxn ang="0">
                  <a:pos x="377" y="51"/>
                </a:cxn>
                <a:cxn ang="0">
                  <a:pos x="377" y="51"/>
                </a:cxn>
                <a:cxn ang="0">
                  <a:pos x="385" y="56"/>
                </a:cxn>
                <a:cxn ang="0">
                  <a:pos x="389" y="64"/>
                </a:cxn>
                <a:cxn ang="0">
                  <a:pos x="389" y="86"/>
                </a:cxn>
              </a:cxnLst>
              <a:rect l="0" t="0" r="r" b="b"/>
              <a:pathLst>
                <a:path w="424" h="151">
                  <a:moveTo>
                    <a:pt x="415" y="0"/>
                  </a:moveTo>
                  <a:lnTo>
                    <a:pt x="9" y="0"/>
                  </a:lnTo>
                  <a:lnTo>
                    <a:pt x="9" y="0"/>
                  </a:lnTo>
                  <a:lnTo>
                    <a:pt x="4" y="4"/>
                  </a:lnTo>
                  <a:lnTo>
                    <a:pt x="0" y="8"/>
                  </a:lnTo>
                  <a:lnTo>
                    <a:pt x="0" y="142"/>
                  </a:lnTo>
                  <a:lnTo>
                    <a:pt x="0" y="142"/>
                  </a:lnTo>
                  <a:lnTo>
                    <a:pt x="4" y="147"/>
                  </a:lnTo>
                  <a:lnTo>
                    <a:pt x="9" y="151"/>
                  </a:lnTo>
                  <a:lnTo>
                    <a:pt x="415" y="151"/>
                  </a:lnTo>
                  <a:lnTo>
                    <a:pt x="415" y="151"/>
                  </a:lnTo>
                  <a:lnTo>
                    <a:pt x="420" y="147"/>
                  </a:lnTo>
                  <a:lnTo>
                    <a:pt x="424" y="142"/>
                  </a:lnTo>
                  <a:lnTo>
                    <a:pt x="424" y="8"/>
                  </a:lnTo>
                  <a:lnTo>
                    <a:pt x="424" y="8"/>
                  </a:lnTo>
                  <a:lnTo>
                    <a:pt x="420" y="4"/>
                  </a:lnTo>
                  <a:lnTo>
                    <a:pt x="415" y="0"/>
                  </a:lnTo>
                  <a:lnTo>
                    <a:pt x="415" y="0"/>
                  </a:lnTo>
                  <a:close/>
                  <a:moveTo>
                    <a:pt x="78" y="103"/>
                  </a:moveTo>
                  <a:lnTo>
                    <a:pt x="78" y="103"/>
                  </a:lnTo>
                  <a:lnTo>
                    <a:pt x="61" y="103"/>
                  </a:lnTo>
                  <a:lnTo>
                    <a:pt x="48" y="95"/>
                  </a:lnTo>
                  <a:lnTo>
                    <a:pt x="39" y="86"/>
                  </a:lnTo>
                  <a:lnTo>
                    <a:pt x="35" y="73"/>
                  </a:lnTo>
                  <a:lnTo>
                    <a:pt x="35" y="73"/>
                  </a:lnTo>
                  <a:lnTo>
                    <a:pt x="39" y="64"/>
                  </a:lnTo>
                  <a:lnTo>
                    <a:pt x="48" y="56"/>
                  </a:lnTo>
                  <a:lnTo>
                    <a:pt x="61" y="47"/>
                  </a:lnTo>
                  <a:lnTo>
                    <a:pt x="78" y="47"/>
                  </a:lnTo>
                  <a:lnTo>
                    <a:pt x="78" y="47"/>
                  </a:lnTo>
                  <a:lnTo>
                    <a:pt x="95" y="47"/>
                  </a:lnTo>
                  <a:lnTo>
                    <a:pt x="108" y="56"/>
                  </a:lnTo>
                  <a:lnTo>
                    <a:pt x="117" y="64"/>
                  </a:lnTo>
                  <a:lnTo>
                    <a:pt x="121" y="73"/>
                  </a:lnTo>
                  <a:lnTo>
                    <a:pt x="121" y="73"/>
                  </a:lnTo>
                  <a:lnTo>
                    <a:pt x="117" y="86"/>
                  </a:lnTo>
                  <a:lnTo>
                    <a:pt x="108" y="95"/>
                  </a:lnTo>
                  <a:lnTo>
                    <a:pt x="95" y="103"/>
                  </a:lnTo>
                  <a:lnTo>
                    <a:pt x="78" y="103"/>
                  </a:lnTo>
                  <a:lnTo>
                    <a:pt x="78" y="103"/>
                  </a:lnTo>
                  <a:close/>
                  <a:moveTo>
                    <a:pt x="389" y="86"/>
                  </a:moveTo>
                  <a:lnTo>
                    <a:pt x="389" y="86"/>
                  </a:lnTo>
                  <a:lnTo>
                    <a:pt x="385" y="95"/>
                  </a:lnTo>
                  <a:lnTo>
                    <a:pt x="377" y="99"/>
                  </a:lnTo>
                  <a:lnTo>
                    <a:pt x="195" y="99"/>
                  </a:lnTo>
                  <a:lnTo>
                    <a:pt x="195" y="99"/>
                  </a:lnTo>
                  <a:lnTo>
                    <a:pt x="186" y="95"/>
                  </a:lnTo>
                  <a:lnTo>
                    <a:pt x="182" y="86"/>
                  </a:lnTo>
                  <a:lnTo>
                    <a:pt x="182" y="64"/>
                  </a:lnTo>
                  <a:lnTo>
                    <a:pt x="182" y="64"/>
                  </a:lnTo>
                  <a:lnTo>
                    <a:pt x="186" y="56"/>
                  </a:lnTo>
                  <a:lnTo>
                    <a:pt x="195" y="51"/>
                  </a:lnTo>
                  <a:lnTo>
                    <a:pt x="377" y="51"/>
                  </a:lnTo>
                  <a:lnTo>
                    <a:pt x="377" y="51"/>
                  </a:lnTo>
                  <a:lnTo>
                    <a:pt x="385" y="56"/>
                  </a:lnTo>
                  <a:lnTo>
                    <a:pt x="389" y="64"/>
                  </a:lnTo>
                  <a:lnTo>
                    <a:pt x="389" y="86"/>
                  </a:lnTo>
                  <a:close/>
                </a:path>
              </a:pathLst>
            </a:custGeom>
            <a:grp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sp>
          <p:nvSpPr>
            <p:cNvPr id="1882" name="Freeform 125"/>
            <p:cNvSpPr/>
            <p:nvPr/>
          </p:nvSpPr>
          <p:spPr bwMode="auto">
            <a:xfrm>
              <a:off x="353787" y="177800"/>
              <a:ext cx="74612" cy="295275"/>
            </a:xfrm>
            <a:custGeom>
              <a:avLst/>
              <a:gdLst/>
              <a:ahLst/>
              <a:cxnLst>
                <a:cxn ang="0">
                  <a:pos x="47" y="173"/>
                </a:cxn>
                <a:cxn ang="0">
                  <a:pos x="47" y="173"/>
                </a:cxn>
                <a:cxn ang="0">
                  <a:pos x="43" y="182"/>
                </a:cxn>
                <a:cxn ang="0">
                  <a:pos x="34" y="186"/>
                </a:cxn>
                <a:cxn ang="0">
                  <a:pos x="8" y="186"/>
                </a:cxn>
                <a:cxn ang="0">
                  <a:pos x="8" y="186"/>
                </a:cxn>
                <a:cxn ang="0">
                  <a:pos x="0" y="182"/>
                </a:cxn>
                <a:cxn ang="0">
                  <a:pos x="0" y="173"/>
                </a:cxn>
                <a:cxn ang="0">
                  <a:pos x="0" y="13"/>
                </a:cxn>
                <a:cxn ang="0">
                  <a:pos x="0" y="13"/>
                </a:cxn>
                <a:cxn ang="0">
                  <a:pos x="0" y="4"/>
                </a:cxn>
                <a:cxn ang="0">
                  <a:pos x="8" y="0"/>
                </a:cxn>
                <a:cxn ang="0">
                  <a:pos x="34" y="0"/>
                </a:cxn>
                <a:cxn ang="0">
                  <a:pos x="34" y="0"/>
                </a:cxn>
                <a:cxn ang="0">
                  <a:pos x="43" y="4"/>
                </a:cxn>
                <a:cxn ang="0">
                  <a:pos x="47" y="13"/>
                </a:cxn>
                <a:cxn ang="0">
                  <a:pos x="47" y="173"/>
                </a:cxn>
              </a:cxnLst>
              <a:rect l="0" t="0" r="r" b="b"/>
              <a:pathLst>
                <a:path w="47" h="186">
                  <a:moveTo>
                    <a:pt x="47" y="173"/>
                  </a:moveTo>
                  <a:lnTo>
                    <a:pt x="47" y="173"/>
                  </a:lnTo>
                  <a:lnTo>
                    <a:pt x="43" y="182"/>
                  </a:lnTo>
                  <a:lnTo>
                    <a:pt x="34" y="186"/>
                  </a:lnTo>
                  <a:lnTo>
                    <a:pt x="8" y="186"/>
                  </a:lnTo>
                  <a:lnTo>
                    <a:pt x="8" y="186"/>
                  </a:lnTo>
                  <a:lnTo>
                    <a:pt x="0" y="182"/>
                  </a:lnTo>
                  <a:lnTo>
                    <a:pt x="0" y="173"/>
                  </a:lnTo>
                  <a:lnTo>
                    <a:pt x="0" y="13"/>
                  </a:lnTo>
                  <a:lnTo>
                    <a:pt x="0" y="13"/>
                  </a:lnTo>
                  <a:lnTo>
                    <a:pt x="0" y="4"/>
                  </a:lnTo>
                  <a:lnTo>
                    <a:pt x="8" y="0"/>
                  </a:lnTo>
                  <a:lnTo>
                    <a:pt x="34" y="0"/>
                  </a:lnTo>
                  <a:lnTo>
                    <a:pt x="34" y="0"/>
                  </a:lnTo>
                  <a:lnTo>
                    <a:pt x="43" y="4"/>
                  </a:lnTo>
                  <a:lnTo>
                    <a:pt x="47" y="13"/>
                  </a:lnTo>
                  <a:lnTo>
                    <a:pt x="47" y="173"/>
                  </a:lnTo>
                  <a:close/>
                </a:path>
              </a:pathLst>
            </a:custGeom>
            <a:grpFill/>
            <a:ln w="9525">
              <a:noFill/>
              <a:round/>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a typeface="微软雅黑" panose="020B0503020204020204" pitchFamily="34" charset="-122"/>
              </a:endParaRPr>
            </a:p>
          </p:txBody>
        </p:sp>
      </p:grpSp>
      <p:grpSp>
        <p:nvGrpSpPr>
          <p:cNvPr id="1883" name="组合 1882"/>
          <p:cNvGrpSpPr/>
          <p:nvPr/>
        </p:nvGrpSpPr>
        <p:grpSpPr>
          <a:xfrm>
            <a:off x="8986149" y="3887716"/>
            <a:ext cx="57999" cy="25841"/>
            <a:chOff x="0" y="708706"/>
            <a:chExt cx="733426" cy="252412"/>
          </a:xfrm>
          <a:solidFill>
            <a:schemeClr val="tx1">
              <a:lumMod val="65000"/>
              <a:lumOff val="35000"/>
            </a:schemeClr>
          </a:solidFill>
        </p:grpSpPr>
        <p:sp>
          <p:nvSpPr>
            <p:cNvPr id="1884" name="矩形 1883"/>
            <p:cNvSpPr/>
            <p:nvPr/>
          </p:nvSpPr>
          <p:spPr bwMode="auto">
            <a:xfrm>
              <a:off x="342902" y="708706"/>
              <a:ext cx="45719" cy="242888"/>
            </a:xfrm>
            <a:prstGeom prst="rect">
              <a:avLst/>
            </a:prstGeom>
            <a:grp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484" rIns="0" bIns="15484" numCol="1" rtlCol="0"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buClr>
                  <a:srgbClr val="CC9900"/>
                </a:buClr>
                <a:buFont typeface="Wingdings" panose="05000000000000000000" pitchFamily="2" charset="2"/>
                <a:buChar char="n"/>
              </a:pPr>
              <a:endParaRPr lang="zh-CN" altLang="en-US" sz="1200">
                <a:latin typeface="Arial" panose="020B0604020202020204" pitchFamily="34" charset="0"/>
                <a:ea typeface="微软雅黑" panose="020B0503020204020204" pitchFamily="34" charset="-122"/>
              </a:endParaRPr>
            </a:p>
          </p:txBody>
        </p:sp>
        <p:sp>
          <p:nvSpPr>
            <p:cNvPr id="1885" name="椭圆 1884"/>
            <p:cNvSpPr/>
            <p:nvPr/>
          </p:nvSpPr>
          <p:spPr bwMode="auto">
            <a:xfrm>
              <a:off x="314327" y="861106"/>
              <a:ext cx="100012" cy="100012"/>
            </a:xfrm>
            <a:prstGeom prst="ellipse">
              <a:avLst/>
            </a:prstGeom>
            <a:grp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484" rIns="0" bIns="15484" numCol="1" rtlCol="0"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buClr>
                  <a:srgbClr val="CC9900"/>
                </a:buClr>
                <a:buFont typeface="Wingdings" panose="05000000000000000000" pitchFamily="2" charset="2"/>
                <a:buChar char="n"/>
              </a:pPr>
              <a:endParaRPr lang="zh-CN" altLang="en-US" sz="1200">
                <a:latin typeface="Arial" panose="020B0604020202020204" pitchFamily="34" charset="0"/>
                <a:ea typeface="微软雅黑" panose="020B0503020204020204" pitchFamily="34" charset="-122"/>
              </a:endParaRPr>
            </a:p>
          </p:txBody>
        </p:sp>
        <p:sp>
          <p:nvSpPr>
            <p:cNvPr id="1886" name="矩形 1885"/>
            <p:cNvSpPr/>
            <p:nvPr/>
          </p:nvSpPr>
          <p:spPr bwMode="auto">
            <a:xfrm>
              <a:off x="447676" y="901112"/>
              <a:ext cx="285750" cy="45719"/>
            </a:xfrm>
            <a:prstGeom prst="rect">
              <a:avLst/>
            </a:prstGeom>
            <a:grp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484" rIns="0" bIns="15484" numCol="1" rtlCol="0"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buClr>
                  <a:srgbClr val="CC9900"/>
                </a:buClr>
                <a:buFont typeface="Wingdings" panose="05000000000000000000" pitchFamily="2" charset="2"/>
                <a:buChar char="n"/>
              </a:pPr>
              <a:endParaRPr lang="zh-CN" altLang="en-US" sz="1200">
                <a:latin typeface="Arial" panose="020B0604020202020204" pitchFamily="34" charset="0"/>
                <a:ea typeface="微软雅黑" panose="020B0503020204020204" pitchFamily="34" charset="-122"/>
              </a:endParaRPr>
            </a:p>
          </p:txBody>
        </p:sp>
        <p:sp>
          <p:nvSpPr>
            <p:cNvPr id="1887" name="矩形 1886"/>
            <p:cNvSpPr/>
            <p:nvPr/>
          </p:nvSpPr>
          <p:spPr bwMode="auto">
            <a:xfrm>
              <a:off x="0" y="901112"/>
              <a:ext cx="285750" cy="45719"/>
            </a:xfrm>
            <a:prstGeom prst="rect">
              <a:avLst/>
            </a:prstGeom>
            <a:grp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484" rIns="0" bIns="15484" numCol="1" rtlCol="0"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fontAlgn="base">
                <a:buClr>
                  <a:srgbClr val="CC9900"/>
                </a:buClr>
                <a:buFont typeface="Wingdings" panose="05000000000000000000" pitchFamily="2" charset="2"/>
                <a:buChar char="n"/>
              </a:pPr>
              <a:endParaRPr lang="zh-CN" altLang="en-US" sz="1200">
                <a:latin typeface="Arial" panose="020B0604020202020204" pitchFamily="34" charset="0"/>
                <a:ea typeface="微软雅黑" panose="020B0503020204020204" pitchFamily="34" charset="-122"/>
              </a:endParaRPr>
            </a:p>
          </p:txBody>
        </p:sp>
      </p:grpSp>
      <p:sp>
        <p:nvSpPr>
          <p:cNvPr id="1888" name="Freeform 38"/>
          <p:cNvSpPr>
            <a:spLocks noEditPoints="1"/>
          </p:cNvSpPr>
          <p:nvPr/>
        </p:nvSpPr>
        <p:spPr bwMode="auto">
          <a:xfrm>
            <a:off x="8980732" y="4709445"/>
            <a:ext cx="56029" cy="81962"/>
          </a:xfrm>
          <a:custGeom>
            <a:avLst/>
            <a:gdLst>
              <a:gd name="T0" fmla="*/ 2360 w 3620"/>
              <a:gd name="T1" fmla="*/ 1268 h 3612"/>
              <a:gd name="T2" fmla="*/ 1764 w 3620"/>
              <a:gd name="T3" fmla="*/ 840 h 3612"/>
              <a:gd name="T4" fmla="*/ 1168 w 3620"/>
              <a:gd name="T5" fmla="*/ 1268 h 3612"/>
              <a:gd name="T6" fmla="*/ 672 w 3620"/>
              <a:gd name="T7" fmla="*/ 1848 h 3612"/>
              <a:gd name="T8" fmla="*/ 1260 w 3620"/>
              <a:gd name="T9" fmla="*/ 2436 h 3612"/>
              <a:gd name="T10" fmla="*/ 2268 w 3620"/>
              <a:gd name="T11" fmla="*/ 2436 h 3612"/>
              <a:gd name="T12" fmla="*/ 2856 w 3620"/>
              <a:gd name="T13" fmla="*/ 1848 h 3612"/>
              <a:gd name="T14" fmla="*/ 2360 w 3620"/>
              <a:gd name="T15" fmla="*/ 1268 h 3612"/>
              <a:gd name="T16" fmla="*/ 2268 w 3620"/>
              <a:gd name="T17" fmla="*/ 2352 h 3612"/>
              <a:gd name="T18" fmla="*/ 1260 w 3620"/>
              <a:gd name="T19" fmla="*/ 2352 h 3612"/>
              <a:gd name="T20" fmla="*/ 756 w 3620"/>
              <a:gd name="T21" fmla="*/ 1848 h 3612"/>
              <a:gd name="T22" fmla="*/ 1184 w 3620"/>
              <a:gd name="T23" fmla="*/ 1352 h 3612"/>
              <a:gd name="T24" fmla="*/ 1252 w 3620"/>
              <a:gd name="T25" fmla="*/ 1294 h 3612"/>
              <a:gd name="T26" fmla="*/ 1772 w 3620"/>
              <a:gd name="T27" fmla="*/ 924 h 3612"/>
              <a:gd name="T28" fmla="*/ 2293 w 3620"/>
              <a:gd name="T29" fmla="*/ 1294 h 3612"/>
              <a:gd name="T30" fmla="*/ 2360 w 3620"/>
              <a:gd name="T31" fmla="*/ 1352 h 3612"/>
              <a:gd name="T32" fmla="*/ 2789 w 3620"/>
              <a:gd name="T33" fmla="*/ 1848 h 3612"/>
              <a:gd name="T34" fmla="*/ 2268 w 3620"/>
              <a:gd name="T35" fmla="*/ 2352 h 3612"/>
              <a:gd name="T36" fmla="*/ 3587 w 3620"/>
              <a:gd name="T37" fmla="*/ 3469 h 3612"/>
              <a:gd name="T38" fmla="*/ 3066 w 3620"/>
              <a:gd name="T39" fmla="*/ 2948 h 3612"/>
              <a:gd name="T40" fmla="*/ 3528 w 3620"/>
              <a:gd name="T41" fmla="*/ 1764 h 3612"/>
              <a:gd name="T42" fmla="*/ 1764 w 3620"/>
              <a:gd name="T43" fmla="*/ 0 h 3612"/>
              <a:gd name="T44" fmla="*/ 0 w 3620"/>
              <a:gd name="T45" fmla="*/ 1764 h 3612"/>
              <a:gd name="T46" fmla="*/ 1764 w 3620"/>
              <a:gd name="T47" fmla="*/ 3528 h 3612"/>
              <a:gd name="T48" fmla="*/ 2948 w 3620"/>
              <a:gd name="T49" fmla="*/ 3066 h 3612"/>
              <a:gd name="T50" fmla="*/ 3469 w 3620"/>
              <a:gd name="T51" fmla="*/ 3587 h 3612"/>
              <a:gd name="T52" fmla="*/ 3528 w 3620"/>
              <a:gd name="T53" fmla="*/ 3612 h 3612"/>
              <a:gd name="T54" fmla="*/ 3587 w 3620"/>
              <a:gd name="T55" fmla="*/ 3587 h 3612"/>
              <a:gd name="T56" fmla="*/ 3587 w 3620"/>
              <a:gd name="T57" fmla="*/ 3469 h 3612"/>
              <a:gd name="T58" fmla="*/ 1764 w 3620"/>
              <a:gd name="T59" fmla="*/ 3360 h 3612"/>
              <a:gd name="T60" fmla="*/ 168 w 3620"/>
              <a:gd name="T61" fmla="*/ 1764 h 3612"/>
              <a:gd name="T62" fmla="*/ 1764 w 3620"/>
              <a:gd name="T63" fmla="*/ 168 h 3612"/>
              <a:gd name="T64" fmla="*/ 3360 w 3620"/>
              <a:gd name="T65" fmla="*/ 1764 h 3612"/>
              <a:gd name="T66" fmla="*/ 1764 w 3620"/>
              <a:gd name="T67" fmla="*/ 336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0" h="3612">
                <a:moveTo>
                  <a:pt x="2360" y="1268"/>
                </a:moveTo>
                <a:cubicBezTo>
                  <a:pt x="2276" y="1016"/>
                  <a:pt x="2041" y="840"/>
                  <a:pt x="1764" y="840"/>
                </a:cubicBezTo>
                <a:cubicBezTo>
                  <a:pt x="1487" y="840"/>
                  <a:pt x="1252" y="1016"/>
                  <a:pt x="1168" y="1268"/>
                </a:cubicBezTo>
                <a:cubicBezTo>
                  <a:pt x="890" y="1310"/>
                  <a:pt x="672" y="1554"/>
                  <a:pt x="672" y="1848"/>
                </a:cubicBezTo>
                <a:cubicBezTo>
                  <a:pt x="672" y="2167"/>
                  <a:pt x="941" y="2436"/>
                  <a:pt x="1260" y="2436"/>
                </a:cubicBezTo>
                <a:cubicBezTo>
                  <a:pt x="2268" y="2436"/>
                  <a:pt x="2268" y="2436"/>
                  <a:pt x="2268" y="2436"/>
                </a:cubicBezTo>
                <a:cubicBezTo>
                  <a:pt x="2587" y="2436"/>
                  <a:pt x="2856" y="2167"/>
                  <a:pt x="2856" y="1848"/>
                </a:cubicBezTo>
                <a:cubicBezTo>
                  <a:pt x="2856" y="1554"/>
                  <a:pt x="2638" y="1310"/>
                  <a:pt x="2360" y="1268"/>
                </a:cubicBezTo>
                <a:close/>
                <a:moveTo>
                  <a:pt x="2268" y="2352"/>
                </a:moveTo>
                <a:cubicBezTo>
                  <a:pt x="1260" y="2352"/>
                  <a:pt x="1260" y="2352"/>
                  <a:pt x="1260" y="2352"/>
                </a:cubicBezTo>
                <a:cubicBezTo>
                  <a:pt x="983" y="2352"/>
                  <a:pt x="756" y="2125"/>
                  <a:pt x="756" y="1848"/>
                </a:cubicBezTo>
                <a:cubicBezTo>
                  <a:pt x="756" y="1604"/>
                  <a:pt x="941" y="1386"/>
                  <a:pt x="1184" y="1352"/>
                </a:cubicBezTo>
                <a:cubicBezTo>
                  <a:pt x="1218" y="1344"/>
                  <a:pt x="1243" y="1327"/>
                  <a:pt x="1252" y="1294"/>
                </a:cubicBezTo>
                <a:cubicBezTo>
                  <a:pt x="1327" y="1075"/>
                  <a:pt x="1537" y="924"/>
                  <a:pt x="1772" y="924"/>
                </a:cubicBezTo>
                <a:cubicBezTo>
                  <a:pt x="2008" y="924"/>
                  <a:pt x="2218" y="1075"/>
                  <a:pt x="2293" y="1294"/>
                </a:cubicBezTo>
                <a:cubicBezTo>
                  <a:pt x="2302" y="1327"/>
                  <a:pt x="2327" y="1344"/>
                  <a:pt x="2360" y="1352"/>
                </a:cubicBezTo>
                <a:cubicBezTo>
                  <a:pt x="2604" y="1394"/>
                  <a:pt x="2789" y="1604"/>
                  <a:pt x="2789" y="1848"/>
                </a:cubicBezTo>
                <a:cubicBezTo>
                  <a:pt x="2772" y="2125"/>
                  <a:pt x="2545" y="2352"/>
                  <a:pt x="2268" y="2352"/>
                </a:cubicBezTo>
                <a:close/>
                <a:moveTo>
                  <a:pt x="3587" y="3469"/>
                </a:moveTo>
                <a:cubicBezTo>
                  <a:pt x="3066" y="2948"/>
                  <a:pt x="3066" y="2948"/>
                  <a:pt x="3066" y="2948"/>
                </a:cubicBezTo>
                <a:cubicBezTo>
                  <a:pt x="3352" y="2638"/>
                  <a:pt x="3528" y="2218"/>
                  <a:pt x="3528" y="1764"/>
                </a:cubicBezTo>
                <a:cubicBezTo>
                  <a:pt x="3528" y="790"/>
                  <a:pt x="2738" y="0"/>
                  <a:pt x="1764" y="0"/>
                </a:cubicBezTo>
                <a:cubicBezTo>
                  <a:pt x="790" y="0"/>
                  <a:pt x="0" y="790"/>
                  <a:pt x="0" y="1764"/>
                </a:cubicBezTo>
                <a:cubicBezTo>
                  <a:pt x="0" y="2738"/>
                  <a:pt x="790" y="3528"/>
                  <a:pt x="1764" y="3528"/>
                </a:cubicBezTo>
                <a:cubicBezTo>
                  <a:pt x="2218" y="3528"/>
                  <a:pt x="2638" y="3352"/>
                  <a:pt x="2948" y="3066"/>
                </a:cubicBezTo>
                <a:cubicBezTo>
                  <a:pt x="3469" y="3587"/>
                  <a:pt x="3469" y="3587"/>
                  <a:pt x="3469" y="3587"/>
                </a:cubicBezTo>
                <a:cubicBezTo>
                  <a:pt x="3486" y="3604"/>
                  <a:pt x="3511" y="3612"/>
                  <a:pt x="3528" y="3612"/>
                </a:cubicBezTo>
                <a:cubicBezTo>
                  <a:pt x="3545" y="3612"/>
                  <a:pt x="3570" y="3604"/>
                  <a:pt x="3587" y="3587"/>
                </a:cubicBezTo>
                <a:cubicBezTo>
                  <a:pt x="3620" y="3553"/>
                  <a:pt x="3620" y="3503"/>
                  <a:pt x="3587" y="3469"/>
                </a:cubicBezTo>
                <a:close/>
                <a:moveTo>
                  <a:pt x="1764" y="3360"/>
                </a:moveTo>
                <a:cubicBezTo>
                  <a:pt x="882" y="3360"/>
                  <a:pt x="168" y="2646"/>
                  <a:pt x="168" y="1764"/>
                </a:cubicBezTo>
                <a:cubicBezTo>
                  <a:pt x="168" y="882"/>
                  <a:pt x="882" y="168"/>
                  <a:pt x="1764" y="168"/>
                </a:cubicBezTo>
                <a:cubicBezTo>
                  <a:pt x="2646" y="168"/>
                  <a:pt x="3360" y="882"/>
                  <a:pt x="3360" y="1764"/>
                </a:cubicBezTo>
                <a:cubicBezTo>
                  <a:pt x="3360" y="2646"/>
                  <a:pt x="2646" y="3360"/>
                  <a:pt x="1764" y="3360"/>
                </a:cubicBezTo>
                <a:close/>
              </a:path>
            </a:pathLst>
          </a:custGeom>
          <a:solidFill>
            <a:srgbClr val="454545"/>
          </a:solidFill>
          <a:ln>
            <a:noFill/>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ndParaRPr>
          </a:p>
        </p:txBody>
      </p:sp>
      <p:sp>
        <p:nvSpPr>
          <p:cNvPr id="1889" name="Freeform 11"/>
          <p:cNvSpPr>
            <a:spLocks noEditPoints="1"/>
          </p:cNvSpPr>
          <p:nvPr/>
        </p:nvSpPr>
        <p:spPr bwMode="auto">
          <a:xfrm>
            <a:off x="8982187" y="4418176"/>
            <a:ext cx="53119" cy="83992"/>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0" name="Freeform 12"/>
          <p:cNvSpPr/>
          <p:nvPr/>
        </p:nvSpPr>
        <p:spPr bwMode="auto">
          <a:xfrm>
            <a:off x="8989622" y="4440014"/>
            <a:ext cx="38246" cy="40035"/>
          </a:xfrm>
          <a:custGeom>
            <a:avLst/>
            <a:gdLst>
              <a:gd name="T0" fmla="*/ 103 w 115"/>
              <a:gd name="T1" fmla="*/ 15 h 84"/>
              <a:gd name="T2" fmla="*/ 88 w 115"/>
              <a:gd name="T3" fmla="*/ 12 h 84"/>
              <a:gd name="T4" fmla="*/ 57 w 115"/>
              <a:gd name="T5" fmla="*/ 0 h 84"/>
              <a:gd name="T6" fmla="*/ 16 w 115"/>
              <a:gd name="T7" fmla="*/ 21 h 84"/>
              <a:gd name="T8" fmla="*/ 15 w 115"/>
              <a:gd name="T9" fmla="*/ 22 h 84"/>
              <a:gd name="T10" fmla="*/ 15 w 115"/>
              <a:gd name="T11" fmla="*/ 22 h 84"/>
              <a:gd name="T12" fmla="*/ 17 w 115"/>
              <a:gd name="T13" fmla="*/ 63 h 84"/>
              <a:gd name="T14" fmla="*/ 20 w 115"/>
              <a:gd name="T15" fmla="*/ 76 h 84"/>
              <a:gd name="T16" fmla="*/ 26 w 115"/>
              <a:gd name="T17" fmla="*/ 78 h 84"/>
              <a:gd name="T18" fmla="*/ 46 w 115"/>
              <a:gd name="T19" fmla="*/ 39 h 84"/>
              <a:gd name="T20" fmla="*/ 44 w 115"/>
              <a:gd name="T21" fmla="*/ 37 h 84"/>
              <a:gd name="T22" fmla="*/ 38 w 115"/>
              <a:gd name="T23" fmla="*/ 70 h 84"/>
              <a:gd name="T24" fmla="*/ 25 w 115"/>
              <a:gd name="T25" fmla="*/ 74 h 84"/>
              <a:gd name="T26" fmla="*/ 22 w 115"/>
              <a:gd name="T27" fmla="*/ 68 h 84"/>
              <a:gd name="T28" fmla="*/ 7 w 115"/>
              <a:gd name="T29" fmla="*/ 49 h 84"/>
              <a:gd name="T30" fmla="*/ 19 w 115"/>
              <a:gd name="T31" fmla="*/ 23 h 84"/>
              <a:gd name="T32" fmla="*/ 32 w 115"/>
              <a:gd name="T33" fmla="*/ 16 h 84"/>
              <a:gd name="T34" fmla="*/ 81 w 115"/>
              <a:gd name="T35" fmla="*/ 11 h 84"/>
              <a:gd name="T36" fmla="*/ 84 w 115"/>
              <a:gd name="T37" fmla="*/ 13 h 84"/>
              <a:gd name="T38" fmla="*/ 85 w 115"/>
              <a:gd name="T39" fmla="*/ 16 h 84"/>
              <a:gd name="T40" fmla="*/ 87 w 115"/>
              <a:gd name="T41" fmla="*/ 18 h 84"/>
              <a:gd name="T42" fmla="*/ 91 w 115"/>
              <a:gd name="T43" fmla="*/ 26 h 84"/>
              <a:gd name="T44" fmla="*/ 91 w 115"/>
              <a:gd name="T45" fmla="*/ 43 h 84"/>
              <a:gd name="T46" fmla="*/ 94 w 115"/>
              <a:gd name="T47" fmla="*/ 36 h 84"/>
              <a:gd name="T48" fmla="*/ 91 w 115"/>
              <a:gd name="T49" fmla="*/ 18 h 84"/>
              <a:gd name="T50" fmla="*/ 102 w 115"/>
              <a:gd name="T51" fmla="*/ 20 h 84"/>
              <a:gd name="T52" fmla="*/ 105 w 115"/>
              <a:gd name="T53" fmla="*/ 60 h 84"/>
              <a:gd name="T54" fmla="*/ 82 w 115"/>
              <a:gd name="T55" fmla="*/ 70 h 84"/>
              <a:gd name="T56" fmla="*/ 82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7"/>
                </a:moveTo>
                <a:cubicBezTo>
                  <a:pt x="105" y="17"/>
                  <a:pt x="103" y="16"/>
                  <a:pt x="103" y="15"/>
                </a:cubicBezTo>
                <a:cubicBezTo>
                  <a:pt x="101" y="14"/>
                  <a:pt x="94" y="12"/>
                  <a:pt x="90" y="14"/>
                </a:cubicBezTo>
                <a:cubicBezTo>
                  <a:pt x="89" y="14"/>
                  <a:pt x="89" y="13"/>
                  <a:pt x="88" y="12"/>
                </a:cubicBezTo>
                <a:cubicBezTo>
                  <a:pt x="85" y="8"/>
                  <a:pt x="80" y="5"/>
                  <a:pt x="74" y="3"/>
                </a:cubicBezTo>
                <a:cubicBezTo>
                  <a:pt x="69" y="1"/>
                  <a:pt x="63" y="0"/>
                  <a:pt x="57" y="0"/>
                </a:cubicBezTo>
                <a:cubicBezTo>
                  <a:pt x="47" y="0"/>
                  <a:pt x="36" y="5"/>
                  <a:pt x="29" y="13"/>
                </a:cubicBezTo>
                <a:cubicBezTo>
                  <a:pt x="25" y="14"/>
                  <a:pt x="20" y="17"/>
                  <a:pt x="16" y="21"/>
                </a:cubicBezTo>
                <a:cubicBezTo>
                  <a:pt x="16" y="21"/>
                  <a:pt x="16" y="21"/>
                  <a:pt x="16" y="21"/>
                </a:cubicBezTo>
                <a:cubicBezTo>
                  <a:pt x="16" y="21"/>
                  <a:pt x="15" y="21"/>
                  <a:pt x="15" y="22"/>
                </a:cubicBezTo>
                <a:cubicBezTo>
                  <a:pt x="15" y="22"/>
                  <a:pt x="15" y="22"/>
                  <a:pt x="15" y="22"/>
                </a:cubicBezTo>
                <a:cubicBezTo>
                  <a:pt x="15" y="22"/>
                  <a:pt x="15" y="22"/>
                  <a:pt x="15" y="22"/>
                </a:cubicBezTo>
                <a:cubicBezTo>
                  <a:pt x="10" y="27"/>
                  <a:pt x="0" y="39"/>
                  <a:pt x="3" y="50"/>
                </a:cubicBezTo>
                <a:cubicBezTo>
                  <a:pt x="4" y="56"/>
                  <a:pt x="9" y="60"/>
                  <a:pt x="17" y="63"/>
                </a:cubicBezTo>
                <a:cubicBezTo>
                  <a:pt x="18" y="63"/>
                  <a:pt x="18" y="65"/>
                  <a:pt x="18" y="68"/>
                </a:cubicBezTo>
                <a:cubicBezTo>
                  <a:pt x="18" y="71"/>
                  <a:pt x="18" y="74"/>
                  <a:pt x="20" y="76"/>
                </a:cubicBezTo>
                <a:cubicBezTo>
                  <a:pt x="21" y="77"/>
                  <a:pt x="23" y="78"/>
                  <a:pt x="25" y="78"/>
                </a:cubicBezTo>
                <a:cubicBezTo>
                  <a:pt x="25" y="78"/>
                  <a:pt x="26" y="78"/>
                  <a:pt x="26" y="78"/>
                </a:cubicBezTo>
                <a:cubicBezTo>
                  <a:pt x="26" y="78"/>
                  <a:pt x="35" y="79"/>
                  <a:pt x="41" y="73"/>
                </a:cubicBezTo>
                <a:cubicBezTo>
                  <a:pt x="47" y="66"/>
                  <a:pt x="49" y="55"/>
                  <a:pt x="46" y="39"/>
                </a:cubicBezTo>
                <a:cubicBezTo>
                  <a:pt x="46" y="38"/>
                  <a:pt x="45" y="37"/>
                  <a:pt x="44" y="37"/>
                </a:cubicBezTo>
                <a:cubicBezTo>
                  <a:pt x="44" y="37"/>
                  <a:pt x="44" y="37"/>
                  <a:pt x="44" y="37"/>
                </a:cubicBezTo>
                <a:cubicBezTo>
                  <a:pt x="42" y="37"/>
                  <a:pt x="42" y="38"/>
                  <a:pt x="42" y="39"/>
                </a:cubicBezTo>
                <a:cubicBezTo>
                  <a:pt x="44" y="54"/>
                  <a:pt x="43" y="64"/>
                  <a:pt x="38" y="70"/>
                </a:cubicBezTo>
                <a:cubicBezTo>
                  <a:pt x="33" y="74"/>
                  <a:pt x="28" y="74"/>
                  <a:pt x="26" y="74"/>
                </a:cubicBezTo>
                <a:cubicBezTo>
                  <a:pt x="26" y="74"/>
                  <a:pt x="25" y="74"/>
                  <a:pt x="25" y="74"/>
                </a:cubicBezTo>
                <a:cubicBezTo>
                  <a:pt x="24" y="74"/>
                  <a:pt x="24" y="74"/>
                  <a:pt x="23" y="73"/>
                </a:cubicBezTo>
                <a:cubicBezTo>
                  <a:pt x="22" y="72"/>
                  <a:pt x="22" y="70"/>
                  <a:pt x="22" y="68"/>
                </a:cubicBezTo>
                <a:cubicBezTo>
                  <a:pt x="22" y="65"/>
                  <a:pt x="22" y="60"/>
                  <a:pt x="19" y="59"/>
                </a:cubicBezTo>
                <a:cubicBezTo>
                  <a:pt x="12" y="57"/>
                  <a:pt x="8" y="53"/>
                  <a:pt x="7" y="49"/>
                </a:cubicBezTo>
                <a:cubicBezTo>
                  <a:pt x="4" y="38"/>
                  <a:pt x="19" y="24"/>
                  <a:pt x="19" y="24"/>
                </a:cubicBezTo>
                <a:cubicBezTo>
                  <a:pt x="19" y="24"/>
                  <a:pt x="19" y="24"/>
                  <a:pt x="19" y="23"/>
                </a:cubicBezTo>
                <a:cubicBezTo>
                  <a:pt x="23" y="20"/>
                  <a:pt x="27" y="18"/>
                  <a:pt x="31" y="16"/>
                </a:cubicBezTo>
                <a:cubicBezTo>
                  <a:pt x="32" y="16"/>
                  <a:pt x="32" y="16"/>
                  <a:pt x="32" y="16"/>
                </a:cubicBezTo>
                <a:cubicBezTo>
                  <a:pt x="38" y="8"/>
                  <a:pt x="48" y="4"/>
                  <a:pt x="57" y="4"/>
                </a:cubicBezTo>
                <a:cubicBezTo>
                  <a:pt x="67" y="4"/>
                  <a:pt x="75" y="7"/>
                  <a:pt x="81" y="11"/>
                </a:cubicBezTo>
                <a:cubicBezTo>
                  <a:pt x="82" y="12"/>
                  <a:pt x="83" y="13"/>
                  <a:pt x="83" y="13"/>
                </a:cubicBezTo>
                <a:cubicBezTo>
                  <a:pt x="83" y="13"/>
                  <a:pt x="84" y="13"/>
                  <a:pt x="84" y="13"/>
                </a:cubicBezTo>
                <a:cubicBezTo>
                  <a:pt x="84" y="14"/>
                  <a:pt x="84" y="14"/>
                  <a:pt x="84" y="14"/>
                </a:cubicBezTo>
                <a:cubicBezTo>
                  <a:pt x="85" y="15"/>
                  <a:pt x="85" y="15"/>
                  <a:pt x="85" y="16"/>
                </a:cubicBezTo>
                <a:cubicBezTo>
                  <a:pt x="86" y="16"/>
                  <a:pt x="86" y="17"/>
                  <a:pt x="87" y="17"/>
                </a:cubicBezTo>
                <a:cubicBezTo>
                  <a:pt x="87" y="17"/>
                  <a:pt x="87" y="17"/>
                  <a:pt x="87" y="18"/>
                </a:cubicBezTo>
                <a:cubicBezTo>
                  <a:pt x="87" y="18"/>
                  <a:pt x="87" y="18"/>
                  <a:pt x="87" y="18"/>
                </a:cubicBezTo>
                <a:cubicBezTo>
                  <a:pt x="89" y="20"/>
                  <a:pt x="90" y="23"/>
                  <a:pt x="91" y="26"/>
                </a:cubicBezTo>
                <a:cubicBezTo>
                  <a:pt x="91" y="27"/>
                  <a:pt x="92" y="31"/>
                  <a:pt x="92" y="35"/>
                </a:cubicBezTo>
                <a:cubicBezTo>
                  <a:pt x="92" y="40"/>
                  <a:pt x="91" y="41"/>
                  <a:pt x="91" y="43"/>
                </a:cubicBezTo>
                <a:cubicBezTo>
                  <a:pt x="91" y="43"/>
                  <a:pt x="91" y="44"/>
                  <a:pt x="91" y="44"/>
                </a:cubicBezTo>
                <a:cubicBezTo>
                  <a:pt x="93" y="43"/>
                  <a:pt x="94" y="41"/>
                  <a:pt x="94" y="36"/>
                </a:cubicBezTo>
                <a:cubicBezTo>
                  <a:pt x="95" y="33"/>
                  <a:pt x="95" y="31"/>
                  <a:pt x="94" y="27"/>
                </a:cubicBezTo>
                <a:cubicBezTo>
                  <a:pt x="94" y="22"/>
                  <a:pt x="92" y="20"/>
                  <a:pt x="91" y="18"/>
                </a:cubicBezTo>
                <a:cubicBezTo>
                  <a:pt x="94" y="17"/>
                  <a:pt x="99" y="18"/>
                  <a:pt x="100" y="19"/>
                </a:cubicBezTo>
                <a:cubicBezTo>
                  <a:pt x="101" y="19"/>
                  <a:pt x="102" y="20"/>
                  <a:pt x="102" y="20"/>
                </a:cubicBezTo>
                <a:cubicBezTo>
                  <a:pt x="102" y="20"/>
                  <a:pt x="102" y="21"/>
                  <a:pt x="103" y="22"/>
                </a:cubicBezTo>
                <a:cubicBezTo>
                  <a:pt x="110" y="39"/>
                  <a:pt x="110" y="52"/>
                  <a:pt x="105" y="60"/>
                </a:cubicBezTo>
                <a:cubicBezTo>
                  <a:pt x="99" y="69"/>
                  <a:pt x="88" y="70"/>
                  <a:pt x="82" y="70"/>
                </a:cubicBezTo>
                <a:cubicBezTo>
                  <a:pt x="82" y="70"/>
                  <a:pt x="82" y="70"/>
                  <a:pt x="82" y="70"/>
                </a:cubicBezTo>
                <a:cubicBezTo>
                  <a:pt x="82" y="70"/>
                  <a:pt x="82" y="70"/>
                  <a:pt x="82" y="70"/>
                </a:cubicBezTo>
                <a:cubicBezTo>
                  <a:pt x="82" y="70"/>
                  <a:pt x="82" y="70"/>
                  <a:pt x="82" y="70"/>
                </a:cubicBezTo>
                <a:cubicBezTo>
                  <a:pt x="81" y="74"/>
                  <a:pt x="78" y="77"/>
                  <a:pt x="75" y="79"/>
                </a:cubicBezTo>
                <a:cubicBezTo>
                  <a:pt x="73" y="79"/>
                  <a:pt x="71" y="80"/>
                  <a:pt x="70" y="80"/>
                </a:cubicBezTo>
                <a:cubicBezTo>
                  <a:pt x="65" y="80"/>
                  <a:pt x="61" y="77"/>
                  <a:pt x="59" y="74"/>
                </a:cubicBezTo>
                <a:cubicBezTo>
                  <a:pt x="61" y="82"/>
                  <a:pt x="61" y="82"/>
                  <a:pt x="61" y="82"/>
                </a:cubicBezTo>
                <a:cubicBezTo>
                  <a:pt x="64" y="83"/>
                  <a:pt x="67" y="84"/>
                  <a:pt x="70" y="84"/>
                </a:cubicBezTo>
                <a:cubicBezTo>
                  <a:pt x="72" y="84"/>
                  <a:pt x="74" y="84"/>
                  <a:pt x="76" y="83"/>
                </a:cubicBezTo>
                <a:cubicBezTo>
                  <a:pt x="80" y="81"/>
                  <a:pt x="83" y="78"/>
                  <a:pt x="85" y="74"/>
                </a:cubicBezTo>
                <a:cubicBezTo>
                  <a:pt x="92" y="74"/>
                  <a:pt x="102" y="72"/>
                  <a:pt x="108" y="63"/>
                </a:cubicBezTo>
                <a:cubicBezTo>
                  <a:pt x="115" y="53"/>
                  <a:pt x="114" y="39"/>
                  <a:pt x="107" y="20"/>
                </a:cubicBezTo>
                <a:cubicBezTo>
                  <a:pt x="106" y="19"/>
                  <a:pt x="106" y="18"/>
                  <a:pt x="105" y="1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1" name="Freeform 13"/>
          <p:cNvSpPr/>
          <p:nvPr/>
        </p:nvSpPr>
        <p:spPr bwMode="auto">
          <a:xfrm>
            <a:off x="9006622" y="4455693"/>
            <a:ext cx="4249" cy="3919"/>
          </a:xfrm>
          <a:custGeom>
            <a:avLst/>
            <a:gdLst>
              <a:gd name="T0" fmla="*/ 1 w 13"/>
              <a:gd name="T1" fmla="*/ 8 h 8"/>
              <a:gd name="T2" fmla="*/ 3 w 13"/>
              <a:gd name="T3" fmla="*/ 8 h 8"/>
              <a:gd name="T4" fmla="*/ 4 w 13"/>
              <a:gd name="T5" fmla="*/ 7 h 8"/>
              <a:gd name="T6" fmla="*/ 9 w 13"/>
              <a:gd name="T7" fmla="*/ 5 h 8"/>
              <a:gd name="T8" fmla="*/ 10 w 13"/>
              <a:gd name="T9" fmla="*/ 5 h 8"/>
              <a:gd name="T10" fmla="*/ 11 w 13"/>
              <a:gd name="T11" fmla="*/ 5 h 8"/>
              <a:gd name="T12" fmla="*/ 13 w 13"/>
              <a:gd name="T13" fmla="*/ 3 h 8"/>
              <a:gd name="T14" fmla="*/ 13 w 13"/>
              <a:gd name="T15" fmla="*/ 2 h 8"/>
              <a:gd name="T16" fmla="*/ 11 w 13"/>
              <a:gd name="T17" fmla="*/ 1 h 8"/>
              <a:gd name="T18" fmla="*/ 9 w 13"/>
              <a:gd name="T19" fmla="*/ 0 h 8"/>
              <a:gd name="T20" fmla="*/ 1 w 13"/>
              <a:gd name="T21" fmla="*/ 5 h 8"/>
              <a:gd name="T22" fmla="*/ 0 w 13"/>
              <a:gd name="T23" fmla="*/ 6 h 8"/>
              <a:gd name="T24" fmla="*/ 1 w 13"/>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1" y="8"/>
                </a:moveTo>
                <a:cubicBezTo>
                  <a:pt x="2" y="8"/>
                  <a:pt x="2" y="8"/>
                  <a:pt x="3" y="8"/>
                </a:cubicBezTo>
                <a:cubicBezTo>
                  <a:pt x="3" y="8"/>
                  <a:pt x="4" y="8"/>
                  <a:pt x="4" y="7"/>
                </a:cubicBezTo>
                <a:cubicBezTo>
                  <a:pt x="5" y="7"/>
                  <a:pt x="6" y="5"/>
                  <a:pt x="9" y="5"/>
                </a:cubicBezTo>
                <a:cubicBezTo>
                  <a:pt x="9" y="5"/>
                  <a:pt x="10" y="5"/>
                  <a:pt x="10" y="5"/>
                </a:cubicBezTo>
                <a:cubicBezTo>
                  <a:pt x="11" y="5"/>
                  <a:pt x="11" y="5"/>
                  <a:pt x="11" y="5"/>
                </a:cubicBezTo>
                <a:cubicBezTo>
                  <a:pt x="12" y="5"/>
                  <a:pt x="13" y="4"/>
                  <a:pt x="13" y="3"/>
                </a:cubicBezTo>
                <a:cubicBezTo>
                  <a:pt x="13" y="3"/>
                  <a:pt x="13" y="2"/>
                  <a:pt x="13" y="2"/>
                </a:cubicBezTo>
                <a:cubicBezTo>
                  <a:pt x="12" y="1"/>
                  <a:pt x="12" y="1"/>
                  <a:pt x="11" y="1"/>
                </a:cubicBezTo>
                <a:cubicBezTo>
                  <a:pt x="11" y="1"/>
                  <a:pt x="10" y="0"/>
                  <a:pt x="9" y="0"/>
                </a:cubicBezTo>
                <a:cubicBezTo>
                  <a:pt x="5" y="0"/>
                  <a:pt x="2" y="3"/>
                  <a:pt x="1" y="5"/>
                </a:cubicBezTo>
                <a:cubicBezTo>
                  <a:pt x="0" y="5"/>
                  <a:pt x="0" y="6"/>
                  <a:pt x="0" y="6"/>
                </a:cubicBezTo>
                <a:cubicBezTo>
                  <a:pt x="1" y="7"/>
                  <a:pt x="1" y="7"/>
                  <a:pt x="1" y="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2" name="Freeform 14"/>
          <p:cNvSpPr>
            <a:spLocks noEditPoints="1"/>
          </p:cNvSpPr>
          <p:nvPr/>
        </p:nvSpPr>
        <p:spPr bwMode="auto">
          <a:xfrm>
            <a:off x="8983538" y="5870868"/>
            <a:ext cx="50415" cy="80551"/>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chemeClr val="tx1">
              <a:lumMod val="75000"/>
              <a:lumOff val="25000"/>
            </a:schemeClr>
          </a:solidFill>
          <a:ln>
            <a:noFill/>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3" name="Freeform 15"/>
          <p:cNvSpPr>
            <a:spLocks noEditPoints="1"/>
          </p:cNvSpPr>
          <p:nvPr/>
        </p:nvSpPr>
        <p:spPr bwMode="auto">
          <a:xfrm>
            <a:off x="8985983" y="5003748"/>
            <a:ext cx="45525" cy="8016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4" name="Freeform 16"/>
          <p:cNvSpPr/>
          <p:nvPr/>
        </p:nvSpPr>
        <p:spPr bwMode="auto">
          <a:xfrm>
            <a:off x="9004938" y="5032607"/>
            <a:ext cx="7615" cy="22713"/>
          </a:xfrm>
          <a:custGeom>
            <a:avLst/>
            <a:gdLst>
              <a:gd name="T0" fmla="*/ 27 w 27"/>
              <a:gd name="T1" fmla="*/ 25 h 50"/>
              <a:gd name="T2" fmla="*/ 25 w 27"/>
              <a:gd name="T3" fmla="*/ 21 h 50"/>
              <a:gd name="T4" fmla="*/ 4 w 27"/>
              <a:gd name="T5" fmla="*/ 0 h 50"/>
              <a:gd name="T6" fmla="*/ 1 w 27"/>
              <a:gd name="T7" fmla="*/ 0 h 50"/>
              <a:gd name="T8" fmla="*/ 1 w 27"/>
              <a:gd name="T9" fmla="*/ 3 h 50"/>
              <a:gd name="T10" fmla="*/ 22 w 27"/>
              <a:gd name="T11" fmla="*/ 24 h 50"/>
              <a:gd name="T12" fmla="*/ 23 w 27"/>
              <a:gd name="T13" fmla="*/ 25 h 50"/>
              <a:gd name="T14" fmla="*/ 22 w 27"/>
              <a:gd name="T15" fmla="*/ 27 h 50"/>
              <a:gd name="T16" fmla="*/ 1 w 27"/>
              <a:gd name="T17" fmla="*/ 47 h 50"/>
              <a:gd name="T18" fmla="*/ 1 w 27"/>
              <a:gd name="T19" fmla="*/ 50 h 50"/>
              <a:gd name="T20" fmla="*/ 3 w 27"/>
              <a:gd name="T21" fmla="*/ 50 h 50"/>
              <a:gd name="T22" fmla="*/ 4 w 27"/>
              <a:gd name="T23" fmla="*/ 50 h 50"/>
              <a:gd name="T24" fmla="*/ 25 w 27"/>
              <a:gd name="T25" fmla="*/ 29 h 50"/>
              <a:gd name="T26" fmla="*/ 27 w 27"/>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0">
                <a:moveTo>
                  <a:pt x="27" y="25"/>
                </a:moveTo>
                <a:cubicBezTo>
                  <a:pt x="27" y="23"/>
                  <a:pt x="26" y="22"/>
                  <a:pt x="25" y="21"/>
                </a:cubicBezTo>
                <a:cubicBezTo>
                  <a:pt x="4" y="0"/>
                  <a:pt x="4" y="0"/>
                  <a:pt x="4" y="0"/>
                </a:cubicBezTo>
                <a:cubicBezTo>
                  <a:pt x="3" y="0"/>
                  <a:pt x="2" y="0"/>
                  <a:pt x="1" y="0"/>
                </a:cubicBezTo>
                <a:cubicBezTo>
                  <a:pt x="0" y="1"/>
                  <a:pt x="0" y="2"/>
                  <a:pt x="1" y="3"/>
                </a:cubicBezTo>
                <a:cubicBezTo>
                  <a:pt x="22" y="24"/>
                  <a:pt x="22" y="24"/>
                  <a:pt x="22" y="24"/>
                </a:cubicBezTo>
                <a:cubicBezTo>
                  <a:pt x="22" y="24"/>
                  <a:pt x="23" y="25"/>
                  <a:pt x="23" y="25"/>
                </a:cubicBezTo>
                <a:cubicBezTo>
                  <a:pt x="23" y="26"/>
                  <a:pt x="22" y="26"/>
                  <a:pt x="22" y="27"/>
                </a:cubicBezTo>
                <a:cubicBezTo>
                  <a:pt x="1" y="47"/>
                  <a:pt x="1" y="47"/>
                  <a:pt x="1" y="47"/>
                </a:cubicBezTo>
                <a:cubicBezTo>
                  <a:pt x="0" y="48"/>
                  <a:pt x="0" y="49"/>
                  <a:pt x="1" y="50"/>
                </a:cubicBezTo>
                <a:cubicBezTo>
                  <a:pt x="1" y="50"/>
                  <a:pt x="2" y="50"/>
                  <a:pt x="3" y="50"/>
                </a:cubicBezTo>
                <a:cubicBezTo>
                  <a:pt x="3" y="50"/>
                  <a:pt x="4" y="50"/>
                  <a:pt x="4" y="50"/>
                </a:cubicBezTo>
                <a:cubicBezTo>
                  <a:pt x="25" y="29"/>
                  <a:pt x="25" y="29"/>
                  <a:pt x="25" y="29"/>
                </a:cubicBezTo>
                <a:cubicBezTo>
                  <a:pt x="26" y="28"/>
                  <a:pt x="27" y="27"/>
                  <a:pt x="27" y="25"/>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5" name="Freeform 17"/>
          <p:cNvSpPr/>
          <p:nvPr/>
        </p:nvSpPr>
        <p:spPr bwMode="auto">
          <a:xfrm>
            <a:off x="9001378" y="5052647"/>
            <a:ext cx="14733" cy="12291"/>
          </a:xfrm>
          <a:custGeom>
            <a:avLst/>
            <a:gdLst>
              <a:gd name="T0" fmla="*/ 31 w 52"/>
              <a:gd name="T1" fmla="*/ 3 h 27"/>
              <a:gd name="T2" fmla="*/ 22 w 52"/>
              <a:gd name="T3" fmla="*/ 3 h 27"/>
              <a:gd name="T4" fmla="*/ 1 w 52"/>
              <a:gd name="T5" fmla="*/ 23 h 27"/>
              <a:gd name="T6" fmla="*/ 1 w 52"/>
              <a:gd name="T7" fmla="*/ 26 h 27"/>
              <a:gd name="T8" fmla="*/ 4 w 52"/>
              <a:gd name="T9" fmla="*/ 26 h 27"/>
              <a:gd name="T10" fmla="*/ 25 w 52"/>
              <a:gd name="T11" fmla="*/ 6 h 27"/>
              <a:gd name="T12" fmla="*/ 28 w 52"/>
              <a:gd name="T13" fmla="*/ 6 h 27"/>
              <a:gd name="T14" fmla="*/ 49 w 52"/>
              <a:gd name="T15" fmla="*/ 26 h 27"/>
              <a:gd name="T16" fmla="*/ 50 w 52"/>
              <a:gd name="T17" fmla="*/ 27 h 27"/>
              <a:gd name="T18" fmla="*/ 52 w 52"/>
              <a:gd name="T19" fmla="*/ 26 h 27"/>
              <a:gd name="T20" fmla="*/ 52 w 52"/>
              <a:gd name="T21" fmla="*/ 23 h 27"/>
              <a:gd name="T22" fmla="*/ 31 w 52"/>
              <a:gd name="T2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7">
                <a:moveTo>
                  <a:pt x="31" y="3"/>
                </a:moveTo>
                <a:cubicBezTo>
                  <a:pt x="28" y="0"/>
                  <a:pt x="24" y="0"/>
                  <a:pt x="22" y="3"/>
                </a:cubicBezTo>
                <a:cubicBezTo>
                  <a:pt x="1" y="23"/>
                  <a:pt x="1" y="23"/>
                  <a:pt x="1" y="23"/>
                </a:cubicBezTo>
                <a:cubicBezTo>
                  <a:pt x="0" y="24"/>
                  <a:pt x="0" y="25"/>
                  <a:pt x="1" y="26"/>
                </a:cubicBezTo>
                <a:cubicBezTo>
                  <a:pt x="2" y="27"/>
                  <a:pt x="3" y="27"/>
                  <a:pt x="4" y="26"/>
                </a:cubicBezTo>
                <a:cubicBezTo>
                  <a:pt x="25" y="6"/>
                  <a:pt x="25" y="6"/>
                  <a:pt x="25" y="6"/>
                </a:cubicBezTo>
                <a:cubicBezTo>
                  <a:pt x="26" y="5"/>
                  <a:pt x="27" y="5"/>
                  <a:pt x="28" y="6"/>
                </a:cubicBezTo>
                <a:cubicBezTo>
                  <a:pt x="49" y="26"/>
                  <a:pt x="49" y="26"/>
                  <a:pt x="49" y="26"/>
                </a:cubicBezTo>
                <a:cubicBezTo>
                  <a:pt x="49" y="27"/>
                  <a:pt x="49" y="27"/>
                  <a:pt x="50" y="27"/>
                </a:cubicBezTo>
                <a:cubicBezTo>
                  <a:pt x="51" y="27"/>
                  <a:pt x="51" y="27"/>
                  <a:pt x="52" y="26"/>
                </a:cubicBezTo>
                <a:cubicBezTo>
                  <a:pt x="52" y="25"/>
                  <a:pt x="52" y="24"/>
                  <a:pt x="52" y="23"/>
                </a:cubicBezTo>
                <a:lnTo>
                  <a:pt x="31" y="3"/>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6" name="Freeform 18"/>
          <p:cNvSpPr/>
          <p:nvPr/>
        </p:nvSpPr>
        <p:spPr bwMode="auto">
          <a:xfrm>
            <a:off x="9004938" y="5032607"/>
            <a:ext cx="7615" cy="22713"/>
          </a:xfrm>
          <a:custGeom>
            <a:avLst/>
            <a:gdLst>
              <a:gd name="T0" fmla="*/ 26 w 27"/>
              <a:gd name="T1" fmla="*/ 3 h 50"/>
              <a:gd name="T2" fmla="*/ 26 w 27"/>
              <a:gd name="T3" fmla="*/ 0 h 50"/>
              <a:gd name="T4" fmla="*/ 23 w 27"/>
              <a:gd name="T5" fmla="*/ 0 h 50"/>
              <a:gd name="T6" fmla="*/ 3 w 27"/>
              <a:gd name="T7" fmla="*/ 21 h 50"/>
              <a:gd name="T8" fmla="*/ 3 w 27"/>
              <a:gd name="T9" fmla="*/ 29 h 50"/>
              <a:gd name="T10" fmla="*/ 23 w 27"/>
              <a:gd name="T11" fmla="*/ 50 h 50"/>
              <a:gd name="T12" fmla="*/ 25 w 27"/>
              <a:gd name="T13" fmla="*/ 50 h 50"/>
              <a:gd name="T14" fmla="*/ 26 w 27"/>
              <a:gd name="T15" fmla="*/ 50 h 50"/>
              <a:gd name="T16" fmla="*/ 26 w 27"/>
              <a:gd name="T17" fmla="*/ 47 h 50"/>
              <a:gd name="T18" fmla="*/ 5 w 27"/>
              <a:gd name="T19" fmla="*/ 27 h 50"/>
              <a:gd name="T20" fmla="*/ 5 w 27"/>
              <a:gd name="T21" fmla="*/ 24 h 50"/>
              <a:gd name="T22" fmla="*/ 26 w 27"/>
              <a:gd name="T23"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0">
                <a:moveTo>
                  <a:pt x="26" y="3"/>
                </a:moveTo>
                <a:cubicBezTo>
                  <a:pt x="27" y="3"/>
                  <a:pt x="27" y="1"/>
                  <a:pt x="26" y="0"/>
                </a:cubicBezTo>
                <a:cubicBezTo>
                  <a:pt x="26" y="0"/>
                  <a:pt x="24" y="0"/>
                  <a:pt x="23" y="0"/>
                </a:cubicBezTo>
                <a:cubicBezTo>
                  <a:pt x="3" y="21"/>
                  <a:pt x="3" y="21"/>
                  <a:pt x="3" y="21"/>
                </a:cubicBezTo>
                <a:cubicBezTo>
                  <a:pt x="0" y="23"/>
                  <a:pt x="0" y="27"/>
                  <a:pt x="3" y="29"/>
                </a:cubicBezTo>
                <a:cubicBezTo>
                  <a:pt x="23" y="50"/>
                  <a:pt x="23" y="50"/>
                  <a:pt x="23" y="50"/>
                </a:cubicBezTo>
                <a:cubicBezTo>
                  <a:pt x="24" y="50"/>
                  <a:pt x="24" y="50"/>
                  <a:pt x="25" y="50"/>
                </a:cubicBezTo>
                <a:cubicBezTo>
                  <a:pt x="25" y="50"/>
                  <a:pt x="26" y="50"/>
                  <a:pt x="26" y="50"/>
                </a:cubicBezTo>
                <a:cubicBezTo>
                  <a:pt x="27" y="49"/>
                  <a:pt x="27" y="48"/>
                  <a:pt x="26" y="47"/>
                </a:cubicBezTo>
                <a:cubicBezTo>
                  <a:pt x="5" y="27"/>
                  <a:pt x="5" y="27"/>
                  <a:pt x="5" y="27"/>
                </a:cubicBezTo>
                <a:cubicBezTo>
                  <a:pt x="5" y="26"/>
                  <a:pt x="5" y="24"/>
                  <a:pt x="5" y="24"/>
                </a:cubicBezTo>
                <a:lnTo>
                  <a:pt x="26" y="3"/>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7" name="Freeform 19"/>
          <p:cNvSpPr/>
          <p:nvPr/>
        </p:nvSpPr>
        <p:spPr bwMode="auto">
          <a:xfrm>
            <a:off x="9001378" y="5023255"/>
            <a:ext cx="14733" cy="11757"/>
          </a:xfrm>
          <a:custGeom>
            <a:avLst/>
            <a:gdLst>
              <a:gd name="T0" fmla="*/ 22 w 52"/>
              <a:gd name="T1" fmla="*/ 24 h 26"/>
              <a:gd name="T2" fmla="*/ 26 w 52"/>
              <a:gd name="T3" fmla="*/ 26 h 26"/>
              <a:gd name="T4" fmla="*/ 31 w 52"/>
              <a:gd name="T5" fmla="*/ 24 h 26"/>
              <a:gd name="T6" fmla="*/ 52 w 52"/>
              <a:gd name="T7" fmla="*/ 4 h 26"/>
              <a:gd name="T8" fmla="*/ 52 w 52"/>
              <a:gd name="T9" fmla="*/ 1 h 26"/>
              <a:gd name="T10" fmla="*/ 49 w 52"/>
              <a:gd name="T11" fmla="*/ 1 h 26"/>
              <a:gd name="T12" fmla="*/ 28 w 52"/>
              <a:gd name="T13" fmla="*/ 21 h 26"/>
              <a:gd name="T14" fmla="*/ 25 w 52"/>
              <a:gd name="T15" fmla="*/ 21 h 26"/>
              <a:gd name="T16" fmla="*/ 4 w 52"/>
              <a:gd name="T17" fmla="*/ 1 h 26"/>
              <a:gd name="T18" fmla="*/ 1 w 52"/>
              <a:gd name="T19" fmla="*/ 1 h 26"/>
              <a:gd name="T20" fmla="*/ 1 w 52"/>
              <a:gd name="T21" fmla="*/ 4 h 26"/>
              <a:gd name="T22" fmla="*/ 22 w 52"/>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6">
                <a:moveTo>
                  <a:pt x="22" y="24"/>
                </a:moveTo>
                <a:cubicBezTo>
                  <a:pt x="23" y="25"/>
                  <a:pt x="25" y="26"/>
                  <a:pt x="26" y="26"/>
                </a:cubicBezTo>
                <a:cubicBezTo>
                  <a:pt x="28" y="26"/>
                  <a:pt x="29" y="25"/>
                  <a:pt x="31" y="24"/>
                </a:cubicBezTo>
                <a:cubicBezTo>
                  <a:pt x="52" y="4"/>
                  <a:pt x="52" y="4"/>
                  <a:pt x="52" y="4"/>
                </a:cubicBezTo>
                <a:cubicBezTo>
                  <a:pt x="52" y="3"/>
                  <a:pt x="52" y="2"/>
                  <a:pt x="52" y="1"/>
                </a:cubicBezTo>
                <a:cubicBezTo>
                  <a:pt x="51" y="0"/>
                  <a:pt x="49" y="0"/>
                  <a:pt x="49" y="1"/>
                </a:cubicBezTo>
                <a:cubicBezTo>
                  <a:pt x="28" y="21"/>
                  <a:pt x="28" y="21"/>
                  <a:pt x="28" y="21"/>
                </a:cubicBezTo>
                <a:cubicBezTo>
                  <a:pt x="27" y="22"/>
                  <a:pt x="26" y="22"/>
                  <a:pt x="25" y="21"/>
                </a:cubicBezTo>
                <a:cubicBezTo>
                  <a:pt x="4" y="1"/>
                  <a:pt x="4" y="1"/>
                  <a:pt x="4" y="1"/>
                </a:cubicBezTo>
                <a:cubicBezTo>
                  <a:pt x="3" y="0"/>
                  <a:pt x="2" y="0"/>
                  <a:pt x="1" y="1"/>
                </a:cubicBezTo>
                <a:cubicBezTo>
                  <a:pt x="0" y="2"/>
                  <a:pt x="0" y="3"/>
                  <a:pt x="1" y="4"/>
                </a:cubicBezTo>
                <a:lnTo>
                  <a:pt x="22" y="24"/>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898" name="Freeform 50"/>
          <p:cNvSpPr>
            <a:spLocks noEditPoints="1"/>
          </p:cNvSpPr>
          <p:nvPr/>
        </p:nvSpPr>
        <p:spPr bwMode="auto">
          <a:xfrm>
            <a:off x="8980709" y="5283105"/>
            <a:ext cx="56073" cy="97766"/>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chemeClr val="tx1">
              <a:lumMod val="75000"/>
              <a:lumOff val="25000"/>
            </a:schemeClr>
          </a:solidFill>
          <a:ln>
            <a:noFill/>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ndParaRPr>
          </a:p>
        </p:txBody>
      </p:sp>
      <p:sp>
        <p:nvSpPr>
          <p:cNvPr id="1899" name="Freeform 9"/>
          <p:cNvSpPr>
            <a:spLocks noEditPoints="1"/>
          </p:cNvSpPr>
          <p:nvPr/>
        </p:nvSpPr>
        <p:spPr bwMode="auto">
          <a:xfrm>
            <a:off x="8980920" y="5565341"/>
            <a:ext cx="55651" cy="90192"/>
          </a:xfrm>
          <a:custGeom>
            <a:avLst/>
            <a:gdLst>
              <a:gd name="T0" fmla="*/ 51 w 2070"/>
              <a:gd name="T1" fmla="*/ 1402 h 2376"/>
              <a:gd name="T2" fmla="*/ 51 w 2070"/>
              <a:gd name="T3" fmla="*/ 1504 h 2376"/>
              <a:gd name="T4" fmla="*/ 255 w 2070"/>
              <a:gd name="T5" fmla="*/ 1453 h 2376"/>
              <a:gd name="T6" fmla="*/ 693 w 2070"/>
              <a:gd name="T7" fmla="*/ 632 h 2376"/>
              <a:gd name="T8" fmla="*/ 765 w 2070"/>
              <a:gd name="T9" fmla="*/ 652 h 2376"/>
              <a:gd name="T10" fmla="*/ 612 w 2070"/>
              <a:gd name="T11" fmla="*/ 285 h 2376"/>
              <a:gd name="T12" fmla="*/ 520 w 2070"/>
              <a:gd name="T13" fmla="*/ 336 h 2376"/>
              <a:gd name="T14" fmla="*/ 1300 w 2070"/>
              <a:gd name="T15" fmla="*/ 510 h 2376"/>
              <a:gd name="T16" fmla="*/ 1351 w 2070"/>
              <a:gd name="T17" fmla="*/ 51 h 2376"/>
              <a:gd name="T18" fmla="*/ 1249 w 2070"/>
              <a:gd name="T19" fmla="*/ 51 h 2376"/>
              <a:gd name="T20" fmla="*/ 1300 w 2070"/>
              <a:gd name="T21" fmla="*/ 510 h 2376"/>
              <a:gd name="T22" fmla="*/ 1290 w 2070"/>
              <a:gd name="T23" fmla="*/ 663 h 2376"/>
              <a:gd name="T24" fmla="*/ 1290 w 2070"/>
              <a:gd name="T25" fmla="*/ 2376 h 2376"/>
              <a:gd name="T26" fmla="*/ 1999 w 2070"/>
              <a:gd name="T27" fmla="*/ 1922 h 2376"/>
              <a:gd name="T28" fmla="*/ 1290 w 2070"/>
              <a:gd name="T29" fmla="*/ 2274 h 2376"/>
              <a:gd name="T30" fmla="*/ 1290 w 2070"/>
              <a:gd name="T31" fmla="*/ 765 h 2376"/>
              <a:gd name="T32" fmla="*/ 2040 w 2070"/>
              <a:gd name="T33" fmla="*/ 1188 h 2376"/>
              <a:gd name="T34" fmla="*/ 1545 w 2070"/>
              <a:gd name="T35" fmla="*/ 1514 h 2376"/>
              <a:gd name="T36" fmla="*/ 1035 w 2070"/>
              <a:gd name="T37" fmla="*/ 1514 h 2376"/>
              <a:gd name="T38" fmla="*/ 1545 w 2070"/>
              <a:gd name="T39" fmla="*/ 1514 h 2376"/>
              <a:gd name="T40" fmla="*/ 1290 w 2070"/>
              <a:gd name="T41" fmla="*/ 1366 h 2376"/>
              <a:gd name="T42" fmla="*/ 1290 w 2070"/>
              <a:gd name="T43" fmla="*/ 1662 h 2376"/>
              <a:gd name="T44" fmla="*/ 841 w 2070"/>
              <a:gd name="T45" fmla="*/ 1514 h 2376"/>
              <a:gd name="T46" fmla="*/ 790 w 2070"/>
              <a:gd name="T47" fmla="*/ 1514 h 2376"/>
              <a:gd name="T48" fmla="*/ 1790 w 2070"/>
              <a:gd name="T49" fmla="*/ 1514 h 2376"/>
              <a:gd name="T50" fmla="*/ 1040 w 2070"/>
              <a:gd name="T51" fmla="*/ 1086 h 2376"/>
              <a:gd name="T52" fmla="*/ 1066 w 2070"/>
              <a:gd name="T53" fmla="*/ 1132 h 2376"/>
              <a:gd name="T54" fmla="*/ 1739 w 2070"/>
              <a:gd name="T55" fmla="*/ 1514 h 2376"/>
              <a:gd name="T56" fmla="*/ 841 w 2070"/>
              <a:gd name="T57" fmla="*/ 1514 h 2376"/>
              <a:gd name="T58" fmla="*/ 163 w 2070"/>
              <a:gd name="T59" fmla="*/ 795 h 2376"/>
              <a:gd name="T60" fmla="*/ 112 w 2070"/>
              <a:gd name="T61" fmla="*/ 882 h 2376"/>
              <a:gd name="T62" fmla="*/ 362 w 2070"/>
              <a:gd name="T63" fmla="*/ 1020 h 2376"/>
              <a:gd name="T64" fmla="*/ 387 w 2070"/>
              <a:gd name="T65" fmla="*/ 923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0" h="2376">
                <a:moveTo>
                  <a:pt x="204" y="1402"/>
                </a:moveTo>
                <a:cubicBezTo>
                  <a:pt x="51" y="1402"/>
                  <a:pt x="51" y="1402"/>
                  <a:pt x="51" y="1402"/>
                </a:cubicBezTo>
                <a:cubicBezTo>
                  <a:pt x="20" y="1402"/>
                  <a:pt x="0" y="1422"/>
                  <a:pt x="0" y="1453"/>
                </a:cubicBezTo>
                <a:cubicBezTo>
                  <a:pt x="0" y="1484"/>
                  <a:pt x="20" y="1504"/>
                  <a:pt x="51" y="1504"/>
                </a:cubicBezTo>
                <a:cubicBezTo>
                  <a:pt x="204" y="1504"/>
                  <a:pt x="204" y="1504"/>
                  <a:pt x="204" y="1504"/>
                </a:cubicBezTo>
                <a:cubicBezTo>
                  <a:pt x="234" y="1504"/>
                  <a:pt x="255" y="1484"/>
                  <a:pt x="255" y="1453"/>
                </a:cubicBezTo>
                <a:cubicBezTo>
                  <a:pt x="255" y="1422"/>
                  <a:pt x="229" y="1402"/>
                  <a:pt x="204" y="1402"/>
                </a:cubicBezTo>
                <a:close/>
                <a:moveTo>
                  <a:pt x="693" y="632"/>
                </a:moveTo>
                <a:cubicBezTo>
                  <a:pt x="704" y="647"/>
                  <a:pt x="719" y="657"/>
                  <a:pt x="739" y="657"/>
                </a:cubicBezTo>
                <a:cubicBezTo>
                  <a:pt x="750" y="657"/>
                  <a:pt x="755" y="657"/>
                  <a:pt x="765" y="652"/>
                </a:cubicBezTo>
                <a:cubicBezTo>
                  <a:pt x="790" y="637"/>
                  <a:pt x="795" y="606"/>
                  <a:pt x="785" y="581"/>
                </a:cubicBezTo>
                <a:cubicBezTo>
                  <a:pt x="612" y="285"/>
                  <a:pt x="612" y="285"/>
                  <a:pt x="612" y="285"/>
                </a:cubicBezTo>
                <a:cubicBezTo>
                  <a:pt x="597" y="260"/>
                  <a:pt x="566" y="255"/>
                  <a:pt x="540" y="265"/>
                </a:cubicBezTo>
                <a:cubicBezTo>
                  <a:pt x="515" y="280"/>
                  <a:pt x="510" y="311"/>
                  <a:pt x="520" y="336"/>
                </a:cubicBezTo>
                <a:lnTo>
                  <a:pt x="693" y="632"/>
                </a:lnTo>
                <a:close/>
                <a:moveTo>
                  <a:pt x="1300" y="510"/>
                </a:moveTo>
                <a:cubicBezTo>
                  <a:pt x="1331" y="510"/>
                  <a:pt x="1351" y="489"/>
                  <a:pt x="1351" y="459"/>
                </a:cubicBezTo>
                <a:cubicBezTo>
                  <a:pt x="1351" y="51"/>
                  <a:pt x="1351" y="51"/>
                  <a:pt x="1351" y="51"/>
                </a:cubicBezTo>
                <a:cubicBezTo>
                  <a:pt x="1351" y="20"/>
                  <a:pt x="1331" y="0"/>
                  <a:pt x="1300" y="0"/>
                </a:cubicBezTo>
                <a:cubicBezTo>
                  <a:pt x="1270" y="0"/>
                  <a:pt x="1249" y="20"/>
                  <a:pt x="1249" y="51"/>
                </a:cubicBezTo>
                <a:cubicBezTo>
                  <a:pt x="1249" y="459"/>
                  <a:pt x="1249" y="459"/>
                  <a:pt x="1249" y="459"/>
                </a:cubicBezTo>
                <a:cubicBezTo>
                  <a:pt x="1249" y="484"/>
                  <a:pt x="1270" y="510"/>
                  <a:pt x="1300" y="510"/>
                </a:cubicBezTo>
                <a:close/>
                <a:moveTo>
                  <a:pt x="2055" y="1116"/>
                </a:moveTo>
                <a:cubicBezTo>
                  <a:pt x="1902" y="836"/>
                  <a:pt x="1611" y="663"/>
                  <a:pt x="1290" y="663"/>
                </a:cubicBezTo>
                <a:cubicBezTo>
                  <a:pt x="811" y="663"/>
                  <a:pt x="423" y="1045"/>
                  <a:pt x="423" y="1519"/>
                </a:cubicBezTo>
                <a:cubicBezTo>
                  <a:pt x="423" y="1994"/>
                  <a:pt x="811" y="2376"/>
                  <a:pt x="1290" y="2376"/>
                </a:cubicBezTo>
                <a:cubicBezTo>
                  <a:pt x="1581" y="2376"/>
                  <a:pt x="1851" y="2233"/>
                  <a:pt x="2014" y="1994"/>
                </a:cubicBezTo>
                <a:cubicBezTo>
                  <a:pt x="2030" y="1968"/>
                  <a:pt x="2025" y="1938"/>
                  <a:pt x="1999" y="1922"/>
                </a:cubicBezTo>
                <a:cubicBezTo>
                  <a:pt x="1974" y="1907"/>
                  <a:pt x="1943" y="1912"/>
                  <a:pt x="1928" y="1938"/>
                </a:cubicBezTo>
                <a:cubicBezTo>
                  <a:pt x="1785" y="2147"/>
                  <a:pt x="1545" y="2274"/>
                  <a:pt x="1290" y="2274"/>
                </a:cubicBezTo>
                <a:cubicBezTo>
                  <a:pt x="867" y="2274"/>
                  <a:pt x="525" y="1938"/>
                  <a:pt x="525" y="1519"/>
                </a:cubicBezTo>
                <a:cubicBezTo>
                  <a:pt x="525" y="1101"/>
                  <a:pt x="867" y="765"/>
                  <a:pt x="1290" y="765"/>
                </a:cubicBezTo>
                <a:cubicBezTo>
                  <a:pt x="1576" y="765"/>
                  <a:pt x="1836" y="918"/>
                  <a:pt x="1968" y="1167"/>
                </a:cubicBezTo>
                <a:cubicBezTo>
                  <a:pt x="1984" y="1193"/>
                  <a:pt x="2014" y="1203"/>
                  <a:pt x="2040" y="1188"/>
                </a:cubicBezTo>
                <a:cubicBezTo>
                  <a:pt x="2065" y="1173"/>
                  <a:pt x="2070" y="1142"/>
                  <a:pt x="2055" y="1116"/>
                </a:cubicBezTo>
                <a:close/>
                <a:moveTo>
                  <a:pt x="1545" y="1514"/>
                </a:moveTo>
                <a:cubicBezTo>
                  <a:pt x="1545" y="1377"/>
                  <a:pt x="1433" y="1264"/>
                  <a:pt x="1290" y="1264"/>
                </a:cubicBezTo>
                <a:cubicBezTo>
                  <a:pt x="1147" y="1264"/>
                  <a:pt x="1035" y="1377"/>
                  <a:pt x="1035" y="1514"/>
                </a:cubicBezTo>
                <a:cubicBezTo>
                  <a:pt x="1035" y="1652"/>
                  <a:pt x="1147" y="1764"/>
                  <a:pt x="1290" y="1764"/>
                </a:cubicBezTo>
                <a:cubicBezTo>
                  <a:pt x="1433" y="1764"/>
                  <a:pt x="1545" y="1652"/>
                  <a:pt x="1545" y="1514"/>
                </a:cubicBezTo>
                <a:close/>
                <a:moveTo>
                  <a:pt x="1137" y="1514"/>
                </a:moveTo>
                <a:cubicBezTo>
                  <a:pt x="1137" y="1433"/>
                  <a:pt x="1203" y="1366"/>
                  <a:pt x="1290" y="1366"/>
                </a:cubicBezTo>
                <a:cubicBezTo>
                  <a:pt x="1377" y="1366"/>
                  <a:pt x="1443" y="1433"/>
                  <a:pt x="1443" y="1514"/>
                </a:cubicBezTo>
                <a:cubicBezTo>
                  <a:pt x="1443" y="1596"/>
                  <a:pt x="1377" y="1662"/>
                  <a:pt x="1290" y="1662"/>
                </a:cubicBezTo>
                <a:cubicBezTo>
                  <a:pt x="1203" y="1662"/>
                  <a:pt x="1137" y="1596"/>
                  <a:pt x="1137" y="1514"/>
                </a:cubicBezTo>
                <a:close/>
                <a:moveTo>
                  <a:pt x="841" y="1514"/>
                </a:moveTo>
                <a:cubicBezTo>
                  <a:pt x="841" y="1499"/>
                  <a:pt x="831" y="1489"/>
                  <a:pt x="816" y="1489"/>
                </a:cubicBezTo>
                <a:cubicBezTo>
                  <a:pt x="801" y="1489"/>
                  <a:pt x="790" y="1499"/>
                  <a:pt x="790" y="1514"/>
                </a:cubicBezTo>
                <a:cubicBezTo>
                  <a:pt x="790" y="1785"/>
                  <a:pt x="1015" y="2009"/>
                  <a:pt x="1290" y="2009"/>
                </a:cubicBezTo>
                <a:cubicBezTo>
                  <a:pt x="1566" y="2009"/>
                  <a:pt x="1790" y="1785"/>
                  <a:pt x="1790" y="1514"/>
                </a:cubicBezTo>
                <a:cubicBezTo>
                  <a:pt x="1790" y="1244"/>
                  <a:pt x="1565" y="1020"/>
                  <a:pt x="1290" y="1020"/>
                </a:cubicBezTo>
                <a:cubicBezTo>
                  <a:pt x="1203" y="1020"/>
                  <a:pt x="1117" y="1040"/>
                  <a:pt x="1040" y="1086"/>
                </a:cubicBezTo>
                <a:cubicBezTo>
                  <a:pt x="1030" y="1091"/>
                  <a:pt x="1025" y="1106"/>
                  <a:pt x="1030" y="1122"/>
                </a:cubicBezTo>
                <a:cubicBezTo>
                  <a:pt x="1035" y="1132"/>
                  <a:pt x="1050" y="1137"/>
                  <a:pt x="1066" y="1132"/>
                </a:cubicBezTo>
                <a:cubicBezTo>
                  <a:pt x="1132" y="1091"/>
                  <a:pt x="1214" y="1071"/>
                  <a:pt x="1290" y="1071"/>
                </a:cubicBezTo>
                <a:cubicBezTo>
                  <a:pt x="1540" y="1071"/>
                  <a:pt x="1739" y="1269"/>
                  <a:pt x="1739" y="1514"/>
                </a:cubicBezTo>
                <a:cubicBezTo>
                  <a:pt x="1739" y="1759"/>
                  <a:pt x="1535" y="1958"/>
                  <a:pt x="1290" y="1958"/>
                </a:cubicBezTo>
                <a:cubicBezTo>
                  <a:pt x="1045" y="1958"/>
                  <a:pt x="841" y="1759"/>
                  <a:pt x="841" y="1514"/>
                </a:cubicBezTo>
                <a:close/>
                <a:moveTo>
                  <a:pt x="387" y="923"/>
                </a:moveTo>
                <a:cubicBezTo>
                  <a:pt x="163" y="795"/>
                  <a:pt x="163" y="795"/>
                  <a:pt x="163" y="795"/>
                </a:cubicBezTo>
                <a:cubicBezTo>
                  <a:pt x="138" y="780"/>
                  <a:pt x="107" y="790"/>
                  <a:pt x="92" y="816"/>
                </a:cubicBezTo>
                <a:cubicBezTo>
                  <a:pt x="76" y="836"/>
                  <a:pt x="87" y="867"/>
                  <a:pt x="112" y="882"/>
                </a:cubicBezTo>
                <a:cubicBezTo>
                  <a:pt x="336" y="1014"/>
                  <a:pt x="336" y="1014"/>
                  <a:pt x="336" y="1014"/>
                </a:cubicBezTo>
                <a:cubicBezTo>
                  <a:pt x="347" y="1020"/>
                  <a:pt x="352" y="1020"/>
                  <a:pt x="362" y="1020"/>
                </a:cubicBezTo>
                <a:cubicBezTo>
                  <a:pt x="377" y="1020"/>
                  <a:pt x="398" y="1009"/>
                  <a:pt x="408" y="994"/>
                </a:cubicBezTo>
                <a:cubicBezTo>
                  <a:pt x="418" y="969"/>
                  <a:pt x="413" y="938"/>
                  <a:pt x="387" y="923"/>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en-US" sz="1200">
              <a:latin typeface="Arial" panose="020B0604020202020204" pitchFamily="34" charset="0"/>
            </a:endParaRPr>
          </a:p>
        </p:txBody>
      </p:sp>
      <p:sp>
        <p:nvSpPr>
          <p:cNvPr id="1900" name="Freeform 11"/>
          <p:cNvSpPr>
            <a:spLocks noEditPoints="1"/>
          </p:cNvSpPr>
          <p:nvPr/>
        </p:nvSpPr>
        <p:spPr bwMode="auto">
          <a:xfrm>
            <a:off x="1094314" y="5222685"/>
            <a:ext cx="95545" cy="56696"/>
          </a:xfrm>
          <a:custGeom>
            <a:avLst/>
            <a:gdLst>
              <a:gd name="T0" fmla="*/ 144 w 145"/>
              <a:gd name="T1" fmla="*/ 87 h 176"/>
              <a:gd name="T2" fmla="*/ 140 w 145"/>
              <a:gd name="T3" fmla="*/ 83 h 176"/>
              <a:gd name="T4" fmla="*/ 17 w 145"/>
              <a:gd name="T5" fmla="*/ 83 h 176"/>
              <a:gd name="T6" fmla="*/ 67 w 145"/>
              <a:gd name="T7" fmla="*/ 36 h 176"/>
              <a:gd name="T8" fmla="*/ 75 w 145"/>
              <a:gd name="T9" fmla="*/ 38 h 176"/>
              <a:gd name="T10" fmla="*/ 94 w 145"/>
              <a:gd name="T11" fmla="*/ 19 h 176"/>
              <a:gd name="T12" fmla="*/ 75 w 145"/>
              <a:gd name="T13" fmla="*/ 0 h 176"/>
              <a:gd name="T14" fmla="*/ 56 w 145"/>
              <a:gd name="T15" fmla="*/ 19 h 176"/>
              <a:gd name="T16" fmla="*/ 59 w 145"/>
              <a:gd name="T17" fmla="*/ 30 h 176"/>
              <a:gd name="T18" fmla="*/ 2 w 145"/>
              <a:gd name="T19" fmla="*/ 85 h 176"/>
              <a:gd name="T20" fmla="*/ 1 w 145"/>
              <a:gd name="T21" fmla="*/ 90 h 176"/>
              <a:gd name="T22" fmla="*/ 6 w 145"/>
              <a:gd name="T23" fmla="*/ 93 h 176"/>
              <a:gd name="T24" fmla="*/ 127 w 145"/>
              <a:gd name="T25" fmla="*/ 93 h 176"/>
              <a:gd name="T26" fmla="*/ 70 w 145"/>
              <a:gd name="T27" fmla="*/ 140 h 176"/>
              <a:gd name="T28" fmla="*/ 62 w 145"/>
              <a:gd name="T29" fmla="*/ 138 h 176"/>
              <a:gd name="T30" fmla="*/ 43 w 145"/>
              <a:gd name="T31" fmla="*/ 157 h 176"/>
              <a:gd name="T32" fmla="*/ 62 w 145"/>
              <a:gd name="T33" fmla="*/ 176 h 176"/>
              <a:gd name="T34" fmla="*/ 81 w 145"/>
              <a:gd name="T35" fmla="*/ 157 h 176"/>
              <a:gd name="T36" fmla="*/ 77 w 145"/>
              <a:gd name="T37" fmla="*/ 146 h 176"/>
              <a:gd name="T38" fmla="*/ 143 w 145"/>
              <a:gd name="T39" fmla="*/ 92 h 176"/>
              <a:gd name="T40" fmla="*/ 144 w 145"/>
              <a:gd name="T41" fmla="*/ 87 h 176"/>
              <a:gd name="T42" fmla="*/ 75 w 145"/>
              <a:gd name="T43" fmla="*/ 10 h 176"/>
              <a:gd name="T44" fmla="*/ 85 w 145"/>
              <a:gd name="T45" fmla="*/ 19 h 176"/>
              <a:gd name="T46" fmla="*/ 75 w 145"/>
              <a:gd name="T47" fmla="*/ 29 h 176"/>
              <a:gd name="T48" fmla="*/ 66 w 145"/>
              <a:gd name="T49" fmla="*/ 19 h 176"/>
              <a:gd name="T50" fmla="*/ 75 w 145"/>
              <a:gd name="T51" fmla="*/ 10 h 176"/>
              <a:gd name="T52" fmla="*/ 62 w 145"/>
              <a:gd name="T53" fmla="*/ 167 h 176"/>
              <a:gd name="T54" fmla="*/ 52 w 145"/>
              <a:gd name="T55" fmla="*/ 157 h 176"/>
              <a:gd name="T56" fmla="*/ 62 w 145"/>
              <a:gd name="T57" fmla="*/ 148 h 176"/>
              <a:gd name="T58" fmla="*/ 72 w 145"/>
              <a:gd name="T59" fmla="*/ 157 h 176"/>
              <a:gd name="T60" fmla="*/ 62 w 145"/>
              <a:gd name="T6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6">
                <a:moveTo>
                  <a:pt x="144" y="87"/>
                </a:moveTo>
                <a:cubicBezTo>
                  <a:pt x="144" y="85"/>
                  <a:pt x="142" y="83"/>
                  <a:pt x="140" y="83"/>
                </a:cubicBezTo>
                <a:cubicBezTo>
                  <a:pt x="17" y="83"/>
                  <a:pt x="17" y="83"/>
                  <a:pt x="17" y="83"/>
                </a:cubicBezTo>
                <a:cubicBezTo>
                  <a:pt x="67" y="36"/>
                  <a:pt x="67" y="36"/>
                  <a:pt x="67" y="36"/>
                </a:cubicBezTo>
                <a:cubicBezTo>
                  <a:pt x="69" y="37"/>
                  <a:pt x="72" y="38"/>
                  <a:pt x="75" y="38"/>
                </a:cubicBezTo>
                <a:cubicBezTo>
                  <a:pt x="86" y="38"/>
                  <a:pt x="94" y="30"/>
                  <a:pt x="94" y="19"/>
                </a:cubicBezTo>
                <a:cubicBezTo>
                  <a:pt x="94" y="9"/>
                  <a:pt x="86" y="0"/>
                  <a:pt x="75" y="0"/>
                </a:cubicBezTo>
                <a:cubicBezTo>
                  <a:pt x="65" y="0"/>
                  <a:pt x="56" y="9"/>
                  <a:pt x="56" y="19"/>
                </a:cubicBezTo>
                <a:cubicBezTo>
                  <a:pt x="56" y="23"/>
                  <a:pt x="57" y="27"/>
                  <a:pt x="59" y="30"/>
                </a:cubicBezTo>
                <a:cubicBezTo>
                  <a:pt x="2" y="85"/>
                  <a:pt x="2" y="85"/>
                  <a:pt x="2" y="85"/>
                </a:cubicBezTo>
                <a:cubicBezTo>
                  <a:pt x="1" y="86"/>
                  <a:pt x="0" y="88"/>
                  <a:pt x="1" y="90"/>
                </a:cubicBezTo>
                <a:cubicBezTo>
                  <a:pt x="2" y="92"/>
                  <a:pt x="4" y="93"/>
                  <a:pt x="6" y="93"/>
                </a:cubicBezTo>
                <a:cubicBezTo>
                  <a:pt x="127" y="93"/>
                  <a:pt x="127" y="93"/>
                  <a:pt x="127" y="93"/>
                </a:cubicBezTo>
                <a:cubicBezTo>
                  <a:pt x="70" y="140"/>
                  <a:pt x="70" y="140"/>
                  <a:pt x="70" y="140"/>
                </a:cubicBezTo>
                <a:cubicBezTo>
                  <a:pt x="67" y="139"/>
                  <a:pt x="65" y="138"/>
                  <a:pt x="62" y="138"/>
                </a:cubicBezTo>
                <a:cubicBezTo>
                  <a:pt x="51" y="138"/>
                  <a:pt x="43" y="147"/>
                  <a:pt x="43" y="157"/>
                </a:cubicBezTo>
                <a:cubicBezTo>
                  <a:pt x="43" y="168"/>
                  <a:pt x="51" y="176"/>
                  <a:pt x="62" y="176"/>
                </a:cubicBezTo>
                <a:cubicBezTo>
                  <a:pt x="73" y="176"/>
                  <a:pt x="81" y="168"/>
                  <a:pt x="81" y="157"/>
                </a:cubicBezTo>
                <a:cubicBezTo>
                  <a:pt x="81" y="153"/>
                  <a:pt x="80" y="149"/>
                  <a:pt x="77" y="146"/>
                </a:cubicBezTo>
                <a:cubicBezTo>
                  <a:pt x="143" y="92"/>
                  <a:pt x="143" y="92"/>
                  <a:pt x="143" y="92"/>
                </a:cubicBezTo>
                <a:cubicBezTo>
                  <a:pt x="145" y="91"/>
                  <a:pt x="145" y="88"/>
                  <a:pt x="144" y="87"/>
                </a:cubicBezTo>
                <a:close/>
                <a:moveTo>
                  <a:pt x="75" y="10"/>
                </a:moveTo>
                <a:cubicBezTo>
                  <a:pt x="80" y="10"/>
                  <a:pt x="85" y="14"/>
                  <a:pt x="85" y="19"/>
                </a:cubicBezTo>
                <a:cubicBezTo>
                  <a:pt x="85" y="24"/>
                  <a:pt x="80" y="29"/>
                  <a:pt x="75" y="29"/>
                </a:cubicBezTo>
                <a:cubicBezTo>
                  <a:pt x="70" y="29"/>
                  <a:pt x="66" y="24"/>
                  <a:pt x="66" y="19"/>
                </a:cubicBezTo>
                <a:cubicBezTo>
                  <a:pt x="66" y="14"/>
                  <a:pt x="70" y="10"/>
                  <a:pt x="75" y="10"/>
                </a:cubicBezTo>
                <a:close/>
                <a:moveTo>
                  <a:pt x="62" y="167"/>
                </a:moveTo>
                <a:cubicBezTo>
                  <a:pt x="57" y="167"/>
                  <a:pt x="52" y="162"/>
                  <a:pt x="52" y="157"/>
                </a:cubicBezTo>
                <a:cubicBezTo>
                  <a:pt x="52" y="152"/>
                  <a:pt x="57" y="148"/>
                  <a:pt x="62" y="148"/>
                </a:cubicBezTo>
                <a:cubicBezTo>
                  <a:pt x="67" y="148"/>
                  <a:pt x="72" y="152"/>
                  <a:pt x="72" y="157"/>
                </a:cubicBezTo>
                <a:cubicBezTo>
                  <a:pt x="72" y="162"/>
                  <a:pt x="67" y="167"/>
                  <a:pt x="62" y="167"/>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solidFill>
                <a:srgbClr val="FF0000"/>
              </a:solidFill>
              <a:latin typeface="Arial" panose="020B0604020202020204" pitchFamily="34" charset="0"/>
              <a:ea typeface="+mn-ea"/>
            </a:endParaRPr>
          </a:p>
        </p:txBody>
      </p:sp>
      <p:grpSp>
        <p:nvGrpSpPr>
          <p:cNvPr id="1901" name="组合 43"/>
          <p:cNvGrpSpPr/>
          <p:nvPr/>
        </p:nvGrpSpPr>
        <p:grpSpPr>
          <a:xfrm>
            <a:off x="4147575" y="4242645"/>
            <a:ext cx="57021" cy="73323"/>
            <a:chOff x="12422188" y="2451100"/>
            <a:chExt cx="465137" cy="455612"/>
          </a:xfrm>
          <a:solidFill>
            <a:srgbClr val="484848"/>
          </a:solidFill>
        </p:grpSpPr>
        <p:sp>
          <p:nvSpPr>
            <p:cNvPr id="1902" name="Freeform 7"/>
            <p:cNvSpPr/>
            <p:nvPr/>
          </p:nvSpPr>
          <p:spPr bwMode="auto">
            <a:xfrm>
              <a:off x="12715875" y="2617788"/>
              <a:ext cx="104775" cy="123825"/>
            </a:xfrm>
            <a:custGeom>
              <a:avLst/>
              <a:gdLst>
                <a:gd name="T0" fmla="*/ 40 w 40"/>
                <a:gd name="T1" fmla="*/ 0 h 48"/>
                <a:gd name="T2" fmla="*/ 36 w 40"/>
                <a:gd name="T3" fmla="*/ 0 h 48"/>
                <a:gd name="T4" fmla="*/ 36 w 40"/>
                <a:gd name="T5" fmla="*/ 44 h 48"/>
                <a:gd name="T6" fmla="*/ 34 w 40"/>
                <a:gd name="T7" fmla="*/ 44 h 48"/>
                <a:gd name="T8" fmla="*/ 27 w 40"/>
                <a:gd name="T9" fmla="*/ 39 h 48"/>
                <a:gd name="T10" fmla="*/ 27 w 40"/>
                <a:gd name="T11" fmla="*/ 39 h 48"/>
                <a:gd name="T12" fmla="*/ 16 w 40"/>
                <a:gd name="T13" fmla="*/ 9 h 48"/>
                <a:gd name="T14" fmla="*/ 5 w 40"/>
                <a:gd name="T15" fmla="*/ 0 h 48"/>
                <a:gd name="T16" fmla="*/ 2 w 40"/>
                <a:gd name="T17" fmla="*/ 0 h 48"/>
                <a:gd name="T18" fmla="*/ 2 w 40"/>
                <a:gd name="T19" fmla="*/ 0 h 48"/>
                <a:gd name="T20" fmla="*/ 0 w 40"/>
                <a:gd name="T21" fmla="*/ 0 h 48"/>
                <a:gd name="T22" fmla="*/ 0 w 40"/>
                <a:gd name="T23" fmla="*/ 48 h 48"/>
                <a:gd name="T24" fmla="*/ 4 w 40"/>
                <a:gd name="T25" fmla="*/ 48 h 48"/>
                <a:gd name="T26" fmla="*/ 4 w 40"/>
                <a:gd name="T27" fmla="*/ 4 h 48"/>
                <a:gd name="T28" fmla="*/ 5 w 40"/>
                <a:gd name="T29" fmla="*/ 4 h 48"/>
                <a:gd name="T30" fmla="*/ 12 w 40"/>
                <a:gd name="T31" fmla="*/ 10 h 48"/>
                <a:gd name="T32" fmla="*/ 23 w 40"/>
                <a:gd name="T33" fmla="*/ 41 h 48"/>
                <a:gd name="T34" fmla="*/ 25 w 40"/>
                <a:gd name="T35" fmla="*/ 40 h 48"/>
                <a:gd name="T36" fmla="*/ 23 w 40"/>
                <a:gd name="T37" fmla="*/ 41 h 48"/>
                <a:gd name="T38" fmla="*/ 34 w 40"/>
                <a:gd name="T39" fmla="*/ 48 h 48"/>
                <a:gd name="T40" fmla="*/ 40 w 40"/>
                <a:gd name="T41" fmla="*/ 48 h 48"/>
                <a:gd name="T42" fmla="*/ 40 w 40"/>
                <a:gd name="T43" fmla="*/ 44 h 48"/>
                <a:gd name="T44" fmla="*/ 40 w 40"/>
                <a:gd name="T45" fmla="*/ 44 h 48"/>
                <a:gd name="T46" fmla="*/ 40 w 40"/>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0" y="0"/>
                  </a:moveTo>
                  <a:cubicBezTo>
                    <a:pt x="36" y="0"/>
                    <a:pt x="36" y="0"/>
                    <a:pt x="36" y="0"/>
                  </a:cubicBezTo>
                  <a:cubicBezTo>
                    <a:pt x="36" y="44"/>
                    <a:pt x="36" y="44"/>
                    <a:pt x="36" y="44"/>
                  </a:cubicBezTo>
                  <a:cubicBezTo>
                    <a:pt x="34" y="44"/>
                    <a:pt x="34" y="44"/>
                    <a:pt x="34" y="44"/>
                  </a:cubicBezTo>
                  <a:cubicBezTo>
                    <a:pt x="30" y="44"/>
                    <a:pt x="28" y="43"/>
                    <a:pt x="27" y="39"/>
                  </a:cubicBezTo>
                  <a:cubicBezTo>
                    <a:pt x="27" y="39"/>
                    <a:pt x="27" y="39"/>
                    <a:pt x="27" y="39"/>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cubicBezTo>
                    <a:pt x="4" y="4"/>
                    <a:pt x="4" y="4"/>
                    <a:pt x="4" y="4"/>
                  </a:cubicBez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03" name="Freeform 8"/>
            <p:cNvSpPr>
              <a:spLocks noEditPoints="1"/>
            </p:cNvSpPr>
            <p:nvPr/>
          </p:nvSpPr>
          <p:spPr bwMode="auto">
            <a:xfrm>
              <a:off x="12422188" y="2451100"/>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26 w 176"/>
                <a:gd name="T11" fmla="*/ 127 h 176"/>
                <a:gd name="T12" fmla="*/ 49 w 176"/>
                <a:gd name="T13" fmla="*/ 152 h 176"/>
                <a:gd name="T14" fmla="*/ 51 w 176"/>
                <a:gd name="T15" fmla="*/ 148 h 176"/>
                <a:gd name="T16" fmla="*/ 31 w 176"/>
                <a:gd name="T17" fmla="*/ 128 h 176"/>
                <a:gd name="T18" fmla="*/ 157 w 176"/>
                <a:gd name="T19" fmla="*/ 128 h 176"/>
                <a:gd name="T20" fmla="*/ 88 w 176"/>
                <a:gd name="T21" fmla="*/ 168 h 176"/>
                <a:gd name="T22" fmla="*/ 8 w 176"/>
                <a:gd name="T23" fmla="*/ 88 h 176"/>
                <a:gd name="T24" fmla="*/ 16 w 176"/>
                <a:gd name="T25" fmla="*/ 52 h 176"/>
                <a:gd name="T26" fmla="*/ 149 w 176"/>
                <a:gd name="T27" fmla="*/ 52 h 176"/>
                <a:gd name="T28" fmla="*/ 148 w 176"/>
                <a:gd name="T29" fmla="*/ 49 h 176"/>
                <a:gd name="T30" fmla="*/ 125 w 176"/>
                <a:gd name="T31" fmla="*/ 24 h 176"/>
                <a:gd name="T32" fmla="*/ 123 w 176"/>
                <a:gd name="T33" fmla="*/ 28 h 176"/>
                <a:gd name="T34" fmla="*/ 143 w 176"/>
                <a:gd name="T35" fmla="*/ 48 h 176"/>
                <a:gd name="T36" fmla="*/ 19 w 176"/>
                <a:gd name="T37" fmla="*/ 48 h 176"/>
                <a:gd name="T38" fmla="*/ 88 w 176"/>
                <a:gd name="T39" fmla="*/ 8 h 176"/>
                <a:gd name="T40" fmla="*/ 168 w 176"/>
                <a:gd name="T41" fmla="*/ 88 h 176"/>
                <a:gd name="T42" fmla="*/ 159 w 176"/>
                <a:gd name="T43" fmla="*/ 124 h 176"/>
                <a:gd name="T44" fmla="*/ 24 w 176"/>
                <a:gd name="T45" fmla="*/ 124 h 176"/>
                <a:gd name="T46" fmla="*/ 26 w 176"/>
                <a:gd name="T47"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26" y="127"/>
                  </a:moveTo>
                  <a:cubicBezTo>
                    <a:pt x="31" y="137"/>
                    <a:pt x="39" y="146"/>
                    <a:pt x="49" y="152"/>
                  </a:cubicBezTo>
                  <a:cubicBezTo>
                    <a:pt x="51" y="148"/>
                    <a:pt x="51" y="148"/>
                    <a:pt x="51" y="148"/>
                  </a:cubicBezTo>
                  <a:cubicBezTo>
                    <a:pt x="42" y="144"/>
                    <a:pt x="36" y="137"/>
                    <a:pt x="31" y="128"/>
                  </a:cubicBezTo>
                  <a:cubicBezTo>
                    <a:pt x="157" y="128"/>
                    <a:pt x="157" y="128"/>
                    <a:pt x="157" y="128"/>
                  </a:cubicBezTo>
                  <a:cubicBezTo>
                    <a:pt x="143" y="152"/>
                    <a:pt x="117" y="168"/>
                    <a:pt x="88" y="168"/>
                  </a:cubicBezTo>
                  <a:cubicBezTo>
                    <a:pt x="44" y="168"/>
                    <a:pt x="8" y="132"/>
                    <a:pt x="8" y="88"/>
                  </a:cubicBezTo>
                  <a:cubicBezTo>
                    <a:pt x="8" y="75"/>
                    <a:pt x="11" y="63"/>
                    <a:pt x="16" y="52"/>
                  </a:cubicBezTo>
                  <a:cubicBezTo>
                    <a:pt x="149" y="52"/>
                    <a:pt x="149" y="52"/>
                    <a:pt x="149" y="52"/>
                  </a:cubicBezTo>
                  <a:cubicBezTo>
                    <a:pt x="148" y="49"/>
                    <a:pt x="148" y="49"/>
                    <a:pt x="148" y="49"/>
                  </a:cubicBezTo>
                  <a:cubicBezTo>
                    <a:pt x="143" y="39"/>
                    <a:pt x="135" y="30"/>
                    <a:pt x="125" y="24"/>
                  </a:cubicBezTo>
                  <a:cubicBezTo>
                    <a:pt x="123" y="28"/>
                    <a:pt x="123" y="28"/>
                    <a:pt x="123" y="28"/>
                  </a:cubicBezTo>
                  <a:cubicBezTo>
                    <a:pt x="131" y="33"/>
                    <a:pt x="138" y="40"/>
                    <a:pt x="143" y="48"/>
                  </a:cubicBezTo>
                  <a:cubicBezTo>
                    <a:pt x="19" y="48"/>
                    <a:pt x="19" y="48"/>
                    <a:pt x="19" y="48"/>
                  </a:cubicBezTo>
                  <a:cubicBezTo>
                    <a:pt x="32" y="24"/>
                    <a:pt x="58" y="8"/>
                    <a:pt x="88" y="8"/>
                  </a:cubicBezTo>
                  <a:cubicBezTo>
                    <a:pt x="132" y="8"/>
                    <a:pt x="168" y="44"/>
                    <a:pt x="168" y="88"/>
                  </a:cubicBezTo>
                  <a:cubicBezTo>
                    <a:pt x="168" y="101"/>
                    <a:pt x="165" y="113"/>
                    <a:pt x="159" y="124"/>
                  </a:cubicBezTo>
                  <a:cubicBezTo>
                    <a:pt x="24" y="124"/>
                    <a:pt x="24" y="124"/>
                    <a:pt x="24" y="124"/>
                  </a:cubicBezTo>
                  <a:lnTo>
                    <a:pt x="26" y="1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04" name="Freeform 9"/>
            <p:cNvSpPr>
              <a:spLocks noEditPoints="1"/>
            </p:cNvSpPr>
            <p:nvPr/>
          </p:nvSpPr>
          <p:spPr bwMode="auto">
            <a:xfrm>
              <a:off x="12599988" y="2617788"/>
              <a:ext cx="95250" cy="123825"/>
            </a:xfrm>
            <a:custGeom>
              <a:avLst/>
              <a:gdLst>
                <a:gd name="T0" fmla="*/ 27 w 36"/>
                <a:gd name="T1" fmla="*/ 0 h 48"/>
                <a:gd name="T2" fmla="*/ 4 w 36"/>
                <a:gd name="T3" fmla="*/ 0 h 48"/>
                <a:gd name="T4" fmla="*/ 2 w 36"/>
                <a:gd name="T5" fmla="*/ 0 h 48"/>
                <a:gd name="T6" fmla="*/ 0 w 36"/>
                <a:gd name="T7" fmla="*/ 0 h 48"/>
                <a:gd name="T8" fmla="*/ 0 w 36"/>
                <a:gd name="T9" fmla="*/ 48 h 48"/>
                <a:gd name="T10" fmla="*/ 4 w 36"/>
                <a:gd name="T11" fmla="*/ 48 h 48"/>
                <a:gd name="T12" fmla="*/ 4 w 36"/>
                <a:gd name="T13" fmla="*/ 24 h 48"/>
                <a:gd name="T14" fmla="*/ 27 w 36"/>
                <a:gd name="T15" fmla="*/ 24 h 48"/>
                <a:gd name="T16" fmla="*/ 36 w 36"/>
                <a:gd name="T17" fmla="*/ 15 h 48"/>
                <a:gd name="T18" fmla="*/ 36 w 36"/>
                <a:gd name="T19" fmla="*/ 10 h 48"/>
                <a:gd name="T20" fmla="*/ 27 w 36"/>
                <a:gd name="T21" fmla="*/ 0 h 48"/>
                <a:gd name="T22" fmla="*/ 32 w 36"/>
                <a:gd name="T23" fmla="*/ 15 h 48"/>
                <a:gd name="T24" fmla="*/ 27 w 36"/>
                <a:gd name="T25" fmla="*/ 20 h 48"/>
                <a:gd name="T26" fmla="*/ 4 w 36"/>
                <a:gd name="T27" fmla="*/ 20 h 48"/>
                <a:gd name="T28" fmla="*/ 4 w 36"/>
                <a:gd name="T29" fmla="*/ 4 h 48"/>
                <a:gd name="T30" fmla="*/ 27 w 36"/>
                <a:gd name="T31" fmla="*/ 4 h 48"/>
                <a:gd name="T32" fmla="*/ 32 w 36"/>
                <a:gd name="T33" fmla="*/ 10 h 48"/>
                <a:gd name="T34" fmla="*/ 32 w 36"/>
                <a:gd name="T35"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27" y="0"/>
                  </a:moveTo>
                  <a:cubicBezTo>
                    <a:pt x="4" y="0"/>
                    <a:pt x="4" y="0"/>
                    <a:pt x="4" y="0"/>
                  </a:cubicBezTo>
                  <a:cubicBezTo>
                    <a:pt x="2" y="0"/>
                    <a:pt x="2" y="0"/>
                    <a:pt x="2" y="0"/>
                  </a:cubicBezTo>
                  <a:cubicBezTo>
                    <a:pt x="0" y="0"/>
                    <a:pt x="0" y="0"/>
                    <a:pt x="0" y="0"/>
                  </a:cubicBezTo>
                  <a:cubicBezTo>
                    <a:pt x="0" y="48"/>
                    <a:pt x="0" y="48"/>
                    <a:pt x="0" y="48"/>
                  </a:cubicBezTo>
                  <a:cubicBezTo>
                    <a:pt x="4" y="48"/>
                    <a:pt x="4" y="48"/>
                    <a:pt x="4" y="48"/>
                  </a:cubicBezTo>
                  <a:cubicBezTo>
                    <a:pt x="4" y="24"/>
                    <a:pt x="4" y="24"/>
                    <a:pt x="4" y="24"/>
                  </a:cubicBezTo>
                  <a:cubicBezTo>
                    <a:pt x="27" y="24"/>
                    <a:pt x="27" y="24"/>
                    <a:pt x="27" y="24"/>
                  </a:cubicBezTo>
                  <a:cubicBezTo>
                    <a:pt x="32" y="24"/>
                    <a:pt x="36" y="20"/>
                    <a:pt x="36" y="15"/>
                  </a:cubicBezTo>
                  <a:cubicBezTo>
                    <a:pt x="36" y="10"/>
                    <a:pt x="36" y="10"/>
                    <a:pt x="36" y="10"/>
                  </a:cubicBezTo>
                  <a:cubicBezTo>
                    <a:pt x="36" y="4"/>
                    <a:pt x="32" y="0"/>
                    <a:pt x="27" y="0"/>
                  </a:cubicBezTo>
                  <a:close/>
                  <a:moveTo>
                    <a:pt x="32" y="15"/>
                  </a:moveTo>
                  <a:cubicBezTo>
                    <a:pt x="32" y="18"/>
                    <a:pt x="29" y="20"/>
                    <a:pt x="27" y="20"/>
                  </a:cubicBezTo>
                  <a:cubicBezTo>
                    <a:pt x="4" y="20"/>
                    <a:pt x="4" y="20"/>
                    <a:pt x="4" y="20"/>
                  </a:cubicBezTo>
                  <a:cubicBezTo>
                    <a:pt x="4" y="4"/>
                    <a:pt x="4" y="4"/>
                    <a:pt x="4" y="4"/>
                  </a:cubicBezTo>
                  <a:cubicBezTo>
                    <a:pt x="27" y="4"/>
                    <a:pt x="27" y="4"/>
                    <a:pt x="27" y="4"/>
                  </a:cubicBezTo>
                  <a:cubicBezTo>
                    <a:pt x="29" y="4"/>
                    <a:pt x="32" y="7"/>
                    <a:pt x="32" y="10"/>
                  </a:cubicBezTo>
                  <a:lnTo>
                    <a:pt x="3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05" name="Freeform 10"/>
            <p:cNvSpPr/>
            <p:nvPr/>
          </p:nvSpPr>
          <p:spPr bwMode="auto">
            <a:xfrm>
              <a:off x="12476163" y="2617788"/>
              <a:ext cx="104775" cy="119062"/>
            </a:xfrm>
            <a:custGeom>
              <a:avLst/>
              <a:gdLst>
                <a:gd name="T0" fmla="*/ 28 w 40"/>
                <a:gd name="T1" fmla="*/ 36 h 46"/>
                <a:gd name="T2" fmla="*/ 21 w 40"/>
                <a:gd name="T3" fmla="*/ 42 h 46"/>
                <a:gd name="T4" fmla="*/ 19 w 40"/>
                <a:gd name="T5" fmla="*/ 42 h 46"/>
                <a:gd name="T6" fmla="*/ 12 w 40"/>
                <a:gd name="T7" fmla="*/ 36 h 46"/>
                <a:gd name="T8" fmla="*/ 4 w 40"/>
                <a:gd name="T9" fmla="*/ 0 h 46"/>
                <a:gd name="T10" fmla="*/ 0 w 40"/>
                <a:gd name="T11" fmla="*/ 1 h 46"/>
                <a:gd name="T12" fmla="*/ 8 w 40"/>
                <a:gd name="T13" fmla="*/ 37 h 46"/>
                <a:gd name="T14" fmla="*/ 18 w 40"/>
                <a:gd name="T15" fmla="*/ 46 h 46"/>
                <a:gd name="T16" fmla="*/ 18 w 40"/>
                <a:gd name="T17" fmla="*/ 46 h 46"/>
                <a:gd name="T18" fmla="*/ 19 w 40"/>
                <a:gd name="T19" fmla="*/ 46 h 46"/>
                <a:gd name="T20" fmla="*/ 21 w 40"/>
                <a:gd name="T21" fmla="*/ 46 h 46"/>
                <a:gd name="T22" fmla="*/ 22 w 40"/>
                <a:gd name="T23" fmla="*/ 46 h 46"/>
                <a:gd name="T24" fmla="*/ 22 w 40"/>
                <a:gd name="T25" fmla="*/ 46 h 46"/>
                <a:gd name="T26" fmla="*/ 32 w 40"/>
                <a:gd name="T27" fmla="*/ 37 h 46"/>
                <a:gd name="T28" fmla="*/ 40 w 40"/>
                <a:gd name="T29" fmla="*/ 1 h 46"/>
                <a:gd name="T30" fmla="*/ 36 w 40"/>
                <a:gd name="T31" fmla="*/ 0 h 46"/>
                <a:gd name="T32" fmla="*/ 28 w 40"/>
                <a:gd name="T3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6">
                  <a:moveTo>
                    <a:pt x="28" y="36"/>
                  </a:moveTo>
                  <a:cubicBezTo>
                    <a:pt x="26" y="40"/>
                    <a:pt x="24" y="42"/>
                    <a:pt x="21" y="42"/>
                  </a:cubicBezTo>
                  <a:cubicBezTo>
                    <a:pt x="19" y="42"/>
                    <a:pt x="19" y="42"/>
                    <a:pt x="19" y="42"/>
                  </a:cubicBezTo>
                  <a:cubicBezTo>
                    <a:pt x="15" y="42"/>
                    <a:pt x="13" y="40"/>
                    <a:pt x="12" y="36"/>
                  </a:cubicBezTo>
                  <a:cubicBezTo>
                    <a:pt x="4" y="0"/>
                    <a:pt x="4" y="0"/>
                    <a:pt x="4" y="0"/>
                  </a:cubicBezTo>
                  <a:cubicBezTo>
                    <a:pt x="0" y="1"/>
                    <a:pt x="0" y="1"/>
                    <a:pt x="0" y="1"/>
                  </a:cubicBezTo>
                  <a:cubicBezTo>
                    <a:pt x="8" y="37"/>
                    <a:pt x="8" y="37"/>
                    <a:pt x="8" y="37"/>
                  </a:cubicBezTo>
                  <a:cubicBezTo>
                    <a:pt x="9" y="39"/>
                    <a:pt x="11" y="45"/>
                    <a:pt x="18" y="46"/>
                  </a:cubicBezTo>
                  <a:cubicBezTo>
                    <a:pt x="18" y="46"/>
                    <a:pt x="18" y="46"/>
                    <a:pt x="18" y="46"/>
                  </a:cubicBezTo>
                  <a:cubicBezTo>
                    <a:pt x="19" y="46"/>
                    <a:pt x="19" y="46"/>
                    <a:pt x="19" y="46"/>
                  </a:cubicBezTo>
                  <a:cubicBezTo>
                    <a:pt x="21" y="46"/>
                    <a:pt x="21" y="46"/>
                    <a:pt x="21" y="46"/>
                  </a:cubicBezTo>
                  <a:cubicBezTo>
                    <a:pt x="22" y="46"/>
                    <a:pt x="22" y="46"/>
                    <a:pt x="22" y="46"/>
                  </a:cubicBezTo>
                  <a:cubicBezTo>
                    <a:pt x="22" y="46"/>
                    <a:pt x="22" y="46"/>
                    <a:pt x="22" y="46"/>
                  </a:cubicBezTo>
                  <a:cubicBezTo>
                    <a:pt x="29" y="45"/>
                    <a:pt x="31" y="39"/>
                    <a:pt x="32" y="37"/>
                  </a:cubicBezTo>
                  <a:cubicBezTo>
                    <a:pt x="40" y="1"/>
                    <a:pt x="40" y="1"/>
                    <a:pt x="40" y="1"/>
                  </a:cubicBezTo>
                  <a:cubicBezTo>
                    <a:pt x="36" y="0"/>
                    <a:pt x="36" y="0"/>
                    <a:pt x="36" y="0"/>
                  </a:cubicBezTo>
                  <a:lnTo>
                    <a:pt x="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grpSp>
      <p:sp>
        <p:nvSpPr>
          <p:cNvPr id="1906" name="Freeform 20"/>
          <p:cNvSpPr>
            <a:spLocks noEditPoints="1"/>
          </p:cNvSpPr>
          <p:nvPr/>
        </p:nvSpPr>
        <p:spPr bwMode="auto">
          <a:xfrm>
            <a:off x="4151194" y="4777950"/>
            <a:ext cx="52100" cy="97137"/>
          </a:xfrm>
          <a:custGeom>
            <a:avLst/>
            <a:gdLst>
              <a:gd name="T0" fmla="*/ 152 w 161"/>
              <a:gd name="T1" fmla="*/ 34 h 176"/>
              <a:gd name="T2" fmla="*/ 119 w 161"/>
              <a:gd name="T3" fmla="*/ 22 h 176"/>
              <a:gd name="T4" fmla="*/ 89 w 161"/>
              <a:gd name="T5" fmla="*/ 3 h 176"/>
              <a:gd name="T6" fmla="*/ 81 w 161"/>
              <a:gd name="T7" fmla="*/ 0 h 176"/>
              <a:gd name="T8" fmla="*/ 81 w 161"/>
              <a:gd name="T9" fmla="*/ 0 h 176"/>
              <a:gd name="T10" fmla="*/ 81 w 161"/>
              <a:gd name="T11" fmla="*/ 0 h 176"/>
              <a:gd name="T12" fmla="*/ 72 w 161"/>
              <a:gd name="T13" fmla="*/ 3 h 176"/>
              <a:gd name="T14" fmla="*/ 43 w 161"/>
              <a:gd name="T15" fmla="*/ 22 h 176"/>
              <a:gd name="T16" fmla="*/ 9 w 161"/>
              <a:gd name="T17" fmla="*/ 34 h 176"/>
              <a:gd name="T18" fmla="*/ 1 w 161"/>
              <a:gd name="T19" fmla="*/ 47 h 176"/>
              <a:gd name="T20" fmla="*/ 18 w 161"/>
              <a:gd name="T21" fmla="*/ 122 h 176"/>
              <a:gd name="T22" fmla="*/ 74 w 161"/>
              <a:gd name="T23" fmla="*/ 174 h 176"/>
              <a:gd name="T24" fmla="*/ 81 w 161"/>
              <a:gd name="T25" fmla="*/ 176 h 176"/>
              <a:gd name="T26" fmla="*/ 87 w 161"/>
              <a:gd name="T27" fmla="*/ 174 h 176"/>
              <a:gd name="T28" fmla="*/ 144 w 161"/>
              <a:gd name="T29" fmla="*/ 122 h 176"/>
              <a:gd name="T30" fmla="*/ 161 w 161"/>
              <a:gd name="T31" fmla="*/ 47 h 176"/>
              <a:gd name="T32" fmla="*/ 152 w 161"/>
              <a:gd name="T33" fmla="*/ 34 h 176"/>
              <a:gd name="T34" fmla="*/ 137 w 161"/>
              <a:gd name="T35" fmla="*/ 118 h 176"/>
              <a:gd name="T36" fmla="*/ 83 w 161"/>
              <a:gd name="T37" fmla="*/ 167 h 176"/>
              <a:gd name="T38" fmla="*/ 81 w 161"/>
              <a:gd name="T39" fmla="*/ 168 h 176"/>
              <a:gd name="T40" fmla="*/ 79 w 161"/>
              <a:gd name="T41" fmla="*/ 167 h 176"/>
              <a:gd name="T42" fmla="*/ 25 w 161"/>
              <a:gd name="T43" fmla="*/ 118 h 176"/>
              <a:gd name="T44" fmla="*/ 9 w 161"/>
              <a:gd name="T45" fmla="*/ 46 h 176"/>
              <a:gd name="T46" fmla="*/ 12 w 161"/>
              <a:gd name="T47" fmla="*/ 42 h 176"/>
              <a:gd name="T48" fmla="*/ 15 w 161"/>
              <a:gd name="T49" fmla="*/ 41 h 176"/>
              <a:gd name="T50" fmla="*/ 46 w 161"/>
              <a:gd name="T51" fmla="*/ 29 h 176"/>
              <a:gd name="T52" fmla="*/ 75 w 161"/>
              <a:gd name="T53" fmla="*/ 11 h 176"/>
              <a:gd name="T54" fmla="*/ 77 w 161"/>
              <a:gd name="T55" fmla="*/ 9 h 176"/>
              <a:gd name="T56" fmla="*/ 80 w 161"/>
              <a:gd name="T57" fmla="*/ 8 h 176"/>
              <a:gd name="T58" fmla="*/ 80 w 161"/>
              <a:gd name="T59" fmla="*/ 8 h 176"/>
              <a:gd name="T60" fmla="*/ 81 w 161"/>
              <a:gd name="T61" fmla="*/ 8 h 176"/>
              <a:gd name="T62" fmla="*/ 81 w 161"/>
              <a:gd name="T63" fmla="*/ 8 h 176"/>
              <a:gd name="T64" fmla="*/ 84 w 161"/>
              <a:gd name="T65" fmla="*/ 9 h 176"/>
              <a:gd name="T66" fmla="*/ 87 w 161"/>
              <a:gd name="T67" fmla="*/ 11 h 176"/>
              <a:gd name="T68" fmla="*/ 115 w 161"/>
              <a:gd name="T69" fmla="*/ 29 h 176"/>
              <a:gd name="T70" fmla="*/ 147 w 161"/>
              <a:gd name="T71" fmla="*/ 41 h 176"/>
              <a:gd name="T72" fmla="*/ 150 w 161"/>
              <a:gd name="T73" fmla="*/ 42 h 176"/>
              <a:gd name="T74" fmla="*/ 153 w 161"/>
              <a:gd name="T75" fmla="*/ 46 h 176"/>
              <a:gd name="T76" fmla="*/ 137 w 161"/>
              <a:gd name="T77" fmla="*/ 118 h 176"/>
              <a:gd name="T78" fmla="*/ 57 w 161"/>
              <a:gd name="T79" fmla="*/ 99 h 176"/>
              <a:gd name="T80" fmla="*/ 81 w 161"/>
              <a:gd name="T81" fmla="*/ 123 h 176"/>
              <a:gd name="T82" fmla="*/ 104 w 161"/>
              <a:gd name="T83" fmla="*/ 99 h 176"/>
              <a:gd name="T84" fmla="*/ 81 w 161"/>
              <a:gd name="T85" fmla="*/ 44 h 176"/>
              <a:gd name="T86" fmla="*/ 57 w 161"/>
              <a:gd name="T87" fmla="*/ 99 h 176"/>
              <a:gd name="T88" fmla="*/ 92 w 161"/>
              <a:gd name="T89" fmla="*/ 81 h 176"/>
              <a:gd name="T90" fmla="*/ 101 w 161"/>
              <a:gd name="T91" fmla="*/ 99 h 176"/>
              <a:gd name="T92" fmla="*/ 81 w 161"/>
              <a:gd name="T93" fmla="*/ 119 h 176"/>
              <a:gd name="T94" fmla="*/ 61 w 161"/>
              <a:gd name="T95" fmla="*/ 99 h 176"/>
              <a:gd name="T96" fmla="*/ 70 w 161"/>
              <a:gd name="T97" fmla="*/ 81 h 176"/>
              <a:gd name="T98" fmla="*/ 81 w 161"/>
              <a:gd name="T99" fmla="*/ 61 h 176"/>
              <a:gd name="T100" fmla="*/ 92 w 161"/>
              <a:gd name="T101" fmla="*/ 8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76">
                <a:moveTo>
                  <a:pt x="152" y="34"/>
                </a:moveTo>
                <a:cubicBezTo>
                  <a:pt x="144" y="31"/>
                  <a:pt x="127" y="26"/>
                  <a:pt x="119" y="22"/>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2"/>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moveTo>
                  <a:pt x="57" y="99"/>
                </a:moveTo>
                <a:cubicBezTo>
                  <a:pt x="57" y="112"/>
                  <a:pt x="68" y="123"/>
                  <a:pt x="81" y="123"/>
                </a:cubicBezTo>
                <a:cubicBezTo>
                  <a:pt x="94" y="123"/>
                  <a:pt x="104" y="112"/>
                  <a:pt x="104" y="99"/>
                </a:cubicBezTo>
                <a:cubicBezTo>
                  <a:pt x="104" y="86"/>
                  <a:pt x="81" y="66"/>
                  <a:pt x="81" y="44"/>
                </a:cubicBezTo>
                <a:cubicBezTo>
                  <a:pt x="81" y="66"/>
                  <a:pt x="57" y="86"/>
                  <a:pt x="57" y="99"/>
                </a:cubicBezTo>
                <a:close/>
                <a:moveTo>
                  <a:pt x="92" y="81"/>
                </a:moveTo>
                <a:cubicBezTo>
                  <a:pt x="96" y="88"/>
                  <a:pt x="101" y="95"/>
                  <a:pt x="101" y="99"/>
                </a:cubicBezTo>
                <a:cubicBezTo>
                  <a:pt x="101" y="110"/>
                  <a:pt x="92" y="119"/>
                  <a:pt x="81" y="119"/>
                </a:cubicBezTo>
                <a:cubicBezTo>
                  <a:pt x="70" y="119"/>
                  <a:pt x="61" y="110"/>
                  <a:pt x="61" y="99"/>
                </a:cubicBezTo>
                <a:cubicBezTo>
                  <a:pt x="61" y="95"/>
                  <a:pt x="65" y="88"/>
                  <a:pt x="70" y="81"/>
                </a:cubicBezTo>
                <a:cubicBezTo>
                  <a:pt x="74" y="75"/>
                  <a:pt x="78" y="68"/>
                  <a:pt x="81" y="61"/>
                </a:cubicBezTo>
                <a:cubicBezTo>
                  <a:pt x="84" y="68"/>
                  <a:pt x="88" y="74"/>
                  <a:pt x="92" y="81"/>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07" name="Freeform 19"/>
          <p:cNvSpPr>
            <a:spLocks noEditPoints="1"/>
          </p:cNvSpPr>
          <p:nvPr/>
        </p:nvSpPr>
        <p:spPr bwMode="auto">
          <a:xfrm>
            <a:off x="4156324" y="5035959"/>
            <a:ext cx="50759" cy="78730"/>
          </a:xfrm>
          <a:custGeom>
            <a:avLst/>
            <a:gdLst>
              <a:gd name="T0" fmla="*/ 152 w 161"/>
              <a:gd name="T1" fmla="*/ 34 h 176"/>
              <a:gd name="T2" fmla="*/ 119 w 161"/>
              <a:gd name="T3" fmla="*/ 21 h 176"/>
              <a:gd name="T4" fmla="*/ 89 w 161"/>
              <a:gd name="T5" fmla="*/ 3 h 176"/>
              <a:gd name="T6" fmla="*/ 81 w 161"/>
              <a:gd name="T7" fmla="*/ 0 h 176"/>
              <a:gd name="T8" fmla="*/ 81 w 161"/>
              <a:gd name="T9" fmla="*/ 0 h 176"/>
              <a:gd name="T10" fmla="*/ 81 w 161"/>
              <a:gd name="T11" fmla="*/ 0 h 176"/>
              <a:gd name="T12" fmla="*/ 72 w 161"/>
              <a:gd name="T13" fmla="*/ 3 h 176"/>
              <a:gd name="T14" fmla="*/ 43 w 161"/>
              <a:gd name="T15" fmla="*/ 21 h 176"/>
              <a:gd name="T16" fmla="*/ 9 w 161"/>
              <a:gd name="T17" fmla="*/ 34 h 176"/>
              <a:gd name="T18" fmla="*/ 1 w 161"/>
              <a:gd name="T19" fmla="*/ 47 h 176"/>
              <a:gd name="T20" fmla="*/ 18 w 161"/>
              <a:gd name="T21" fmla="*/ 122 h 176"/>
              <a:gd name="T22" fmla="*/ 74 w 161"/>
              <a:gd name="T23" fmla="*/ 174 h 176"/>
              <a:gd name="T24" fmla="*/ 81 w 161"/>
              <a:gd name="T25" fmla="*/ 176 h 176"/>
              <a:gd name="T26" fmla="*/ 87 w 161"/>
              <a:gd name="T27" fmla="*/ 174 h 176"/>
              <a:gd name="T28" fmla="*/ 144 w 161"/>
              <a:gd name="T29" fmla="*/ 122 h 176"/>
              <a:gd name="T30" fmla="*/ 161 w 161"/>
              <a:gd name="T31" fmla="*/ 47 h 176"/>
              <a:gd name="T32" fmla="*/ 152 w 161"/>
              <a:gd name="T33" fmla="*/ 34 h 176"/>
              <a:gd name="T34" fmla="*/ 137 w 161"/>
              <a:gd name="T35" fmla="*/ 118 h 176"/>
              <a:gd name="T36" fmla="*/ 83 w 161"/>
              <a:gd name="T37" fmla="*/ 167 h 176"/>
              <a:gd name="T38" fmla="*/ 81 w 161"/>
              <a:gd name="T39" fmla="*/ 168 h 176"/>
              <a:gd name="T40" fmla="*/ 79 w 161"/>
              <a:gd name="T41" fmla="*/ 167 h 176"/>
              <a:gd name="T42" fmla="*/ 25 w 161"/>
              <a:gd name="T43" fmla="*/ 118 h 176"/>
              <a:gd name="T44" fmla="*/ 9 w 161"/>
              <a:gd name="T45" fmla="*/ 46 h 176"/>
              <a:gd name="T46" fmla="*/ 12 w 161"/>
              <a:gd name="T47" fmla="*/ 42 h 176"/>
              <a:gd name="T48" fmla="*/ 15 w 161"/>
              <a:gd name="T49" fmla="*/ 41 h 176"/>
              <a:gd name="T50" fmla="*/ 46 w 161"/>
              <a:gd name="T51" fmla="*/ 29 h 176"/>
              <a:gd name="T52" fmla="*/ 75 w 161"/>
              <a:gd name="T53" fmla="*/ 11 h 176"/>
              <a:gd name="T54" fmla="*/ 77 w 161"/>
              <a:gd name="T55" fmla="*/ 9 h 176"/>
              <a:gd name="T56" fmla="*/ 80 w 161"/>
              <a:gd name="T57" fmla="*/ 8 h 176"/>
              <a:gd name="T58" fmla="*/ 80 w 161"/>
              <a:gd name="T59" fmla="*/ 8 h 176"/>
              <a:gd name="T60" fmla="*/ 81 w 161"/>
              <a:gd name="T61" fmla="*/ 8 h 176"/>
              <a:gd name="T62" fmla="*/ 81 w 161"/>
              <a:gd name="T63" fmla="*/ 8 h 176"/>
              <a:gd name="T64" fmla="*/ 84 w 161"/>
              <a:gd name="T65" fmla="*/ 9 h 176"/>
              <a:gd name="T66" fmla="*/ 87 w 161"/>
              <a:gd name="T67" fmla="*/ 11 h 176"/>
              <a:gd name="T68" fmla="*/ 115 w 161"/>
              <a:gd name="T69" fmla="*/ 29 h 176"/>
              <a:gd name="T70" fmla="*/ 147 w 161"/>
              <a:gd name="T71" fmla="*/ 41 h 176"/>
              <a:gd name="T72" fmla="*/ 150 w 161"/>
              <a:gd name="T73" fmla="*/ 42 h 176"/>
              <a:gd name="T74" fmla="*/ 153 w 161"/>
              <a:gd name="T75" fmla="*/ 46 h 176"/>
              <a:gd name="T76" fmla="*/ 137 w 161"/>
              <a:gd name="T77" fmla="*/ 118 h 176"/>
              <a:gd name="T78" fmla="*/ 81 w 161"/>
              <a:gd name="T79" fmla="*/ 144 h 176"/>
              <a:gd name="T80" fmla="*/ 131 w 161"/>
              <a:gd name="T81" fmla="*/ 56 h 176"/>
              <a:gd name="T82" fmla="*/ 31 w 161"/>
              <a:gd name="T83" fmla="*/ 56 h 176"/>
              <a:gd name="T84" fmla="*/ 81 w 161"/>
              <a:gd name="T85" fmla="*/ 144 h 176"/>
              <a:gd name="T86" fmla="*/ 81 w 161"/>
              <a:gd name="T87" fmla="*/ 136 h 176"/>
              <a:gd name="T88" fmla="*/ 38 w 161"/>
              <a:gd name="T89" fmla="*/ 60 h 176"/>
              <a:gd name="T90" fmla="*/ 124 w 161"/>
              <a:gd name="T91" fmla="*/ 60 h 176"/>
              <a:gd name="T92" fmla="*/ 81 w 161"/>
              <a:gd name="T93"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176">
                <a:moveTo>
                  <a:pt x="152" y="34"/>
                </a:moveTo>
                <a:cubicBezTo>
                  <a:pt x="144" y="31"/>
                  <a:pt x="127" y="26"/>
                  <a:pt x="119" y="21"/>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1"/>
                </a:cubicBezTo>
                <a:cubicBezTo>
                  <a:pt x="34" y="26"/>
                  <a:pt x="18" y="31"/>
                  <a:pt x="9" y="34"/>
                </a:cubicBezTo>
                <a:cubicBezTo>
                  <a:pt x="4" y="36"/>
                  <a:pt x="0" y="41"/>
                  <a:pt x="1" y="47"/>
                </a:cubicBezTo>
                <a:cubicBezTo>
                  <a:pt x="2" y="64"/>
                  <a:pt x="7" y="100"/>
                  <a:pt x="18" y="122"/>
                </a:cubicBezTo>
                <a:cubicBezTo>
                  <a:pt x="30" y="147"/>
                  <a:pt x="62" y="167"/>
                  <a:pt x="74" y="174"/>
                </a:cubicBezTo>
                <a:cubicBezTo>
                  <a:pt x="76" y="175"/>
                  <a:pt x="79" y="176"/>
                  <a:pt x="81" y="176"/>
                </a:cubicBezTo>
                <a:cubicBezTo>
                  <a:pt x="83" y="176"/>
                  <a:pt x="85" y="175"/>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moveTo>
                  <a:pt x="81" y="144"/>
                </a:moveTo>
                <a:cubicBezTo>
                  <a:pt x="131" y="56"/>
                  <a:pt x="131" y="56"/>
                  <a:pt x="131" y="56"/>
                </a:cubicBezTo>
                <a:cubicBezTo>
                  <a:pt x="31" y="56"/>
                  <a:pt x="31" y="56"/>
                  <a:pt x="31" y="56"/>
                </a:cubicBezTo>
                <a:lnTo>
                  <a:pt x="81" y="144"/>
                </a:lnTo>
                <a:close/>
                <a:moveTo>
                  <a:pt x="81" y="136"/>
                </a:moveTo>
                <a:cubicBezTo>
                  <a:pt x="38" y="60"/>
                  <a:pt x="38" y="60"/>
                  <a:pt x="38" y="60"/>
                </a:cubicBezTo>
                <a:cubicBezTo>
                  <a:pt x="124" y="60"/>
                  <a:pt x="124" y="60"/>
                  <a:pt x="124" y="60"/>
                </a:cubicBezTo>
                <a:lnTo>
                  <a:pt x="81" y="136"/>
                </a:ln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08" name="Freeform 7"/>
          <p:cNvSpPr>
            <a:spLocks noEditPoints="1"/>
          </p:cNvSpPr>
          <p:nvPr/>
        </p:nvSpPr>
        <p:spPr bwMode="auto">
          <a:xfrm>
            <a:off x="4160398" y="5299559"/>
            <a:ext cx="50759" cy="84458"/>
          </a:xfrm>
          <a:custGeom>
            <a:avLst/>
            <a:gdLst>
              <a:gd name="T0" fmla="*/ 68 w 161"/>
              <a:gd name="T1" fmla="*/ 108 h 176"/>
              <a:gd name="T2" fmla="*/ 92 w 161"/>
              <a:gd name="T3" fmla="*/ 108 h 176"/>
              <a:gd name="T4" fmla="*/ 80 w 161"/>
              <a:gd name="T5" fmla="*/ 116 h 176"/>
              <a:gd name="T6" fmla="*/ 80 w 161"/>
              <a:gd name="T7" fmla="*/ 100 h 176"/>
              <a:gd name="T8" fmla="*/ 80 w 161"/>
              <a:gd name="T9" fmla="*/ 116 h 176"/>
              <a:gd name="T10" fmla="*/ 104 w 161"/>
              <a:gd name="T11" fmla="*/ 76 h 176"/>
              <a:gd name="T12" fmla="*/ 56 w 161"/>
              <a:gd name="T13" fmla="*/ 72 h 176"/>
              <a:gd name="T14" fmla="*/ 56 w 161"/>
              <a:gd name="T15" fmla="*/ 64 h 176"/>
              <a:gd name="T16" fmla="*/ 104 w 161"/>
              <a:gd name="T17" fmla="*/ 60 h 176"/>
              <a:gd name="T18" fmla="*/ 56 w 161"/>
              <a:gd name="T19" fmla="*/ 64 h 176"/>
              <a:gd name="T20" fmla="*/ 118 w 161"/>
              <a:gd name="T21" fmla="*/ 21 h 176"/>
              <a:gd name="T22" fmla="*/ 80 w 161"/>
              <a:gd name="T23" fmla="*/ 0 h 176"/>
              <a:gd name="T24" fmla="*/ 80 w 161"/>
              <a:gd name="T25" fmla="*/ 0 h 176"/>
              <a:gd name="T26" fmla="*/ 42 w 161"/>
              <a:gd name="T27" fmla="*/ 21 h 176"/>
              <a:gd name="T28" fmla="*/ 0 w 161"/>
              <a:gd name="T29" fmla="*/ 47 h 176"/>
              <a:gd name="T30" fmla="*/ 74 w 161"/>
              <a:gd name="T31" fmla="*/ 174 h 176"/>
              <a:gd name="T32" fmla="*/ 86 w 161"/>
              <a:gd name="T33" fmla="*/ 174 h 176"/>
              <a:gd name="T34" fmla="*/ 160 w 161"/>
              <a:gd name="T35" fmla="*/ 47 h 176"/>
              <a:gd name="T36" fmla="*/ 136 w 161"/>
              <a:gd name="T37" fmla="*/ 118 h 176"/>
              <a:gd name="T38" fmla="*/ 80 w 161"/>
              <a:gd name="T39" fmla="*/ 168 h 176"/>
              <a:gd name="T40" fmla="*/ 24 w 161"/>
              <a:gd name="T41" fmla="*/ 118 h 176"/>
              <a:gd name="T42" fmla="*/ 11 w 161"/>
              <a:gd name="T43" fmla="*/ 42 h 176"/>
              <a:gd name="T44" fmla="*/ 46 w 161"/>
              <a:gd name="T45" fmla="*/ 29 h 176"/>
              <a:gd name="T46" fmla="*/ 77 w 161"/>
              <a:gd name="T47" fmla="*/ 9 h 176"/>
              <a:gd name="T48" fmla="*/ 80 w 161"/>
              <a:gd name="T49" fmla="*/ 8 h 176"/>
              <a:gd name="T50" fmla="*/ 80 w 161"/>
              <a:gd name="T51" fmla="*/ 8 h 176"/>
              <a:gd name="T52" fmla="*/ 86 w 161"/>
              <a:gd name="T53" fmla="*/ 11 h 176"/>
              <a:gd name="T54" fmla="*/ 146 w 161"/>
              <a:gd name="T55" fmla="*/ 41 h 176"/>
              <a:gd name="T56" fmla="*/ 152 w 161"/>
              <a:gd name="T57" fmla="*/ 46 h 176"/>
              <a:gd name="T58" fmla="*/ 108 w 161"/>
              <a:gd name="T59" fmla="*/ 40 h 176"/>
              <a:gd name="T60" fmla="*/ 44 w 161"/>
              <a:gd name="T61" fmla="*/ 48 h 176"/>
              <a:gd name="T62" fmla="*/ 52 w 161"/>
              <a:gd name="T63" fmla="*/ 136 h 176"/>
              <a:gd name="T64" fmla="*/ 116 w 161"/>
              <a:gd name="T65" fmla="*/ 128 h 176"/>
              <a:gd name="T66" fmla="*/ 108 w 161"/>
              <a:gd name="T67" fmla="*/ 40 h 176"/>
              <a:gd name="T68" fmla="*/ 108 w 161"/>
              <a:gd name="T69" fmla="*/ 132 h 176"/>
              <a:gd name="T70" fmla="*/ 48 w 161"/>
              <a:gd name="T71" fmla="*/ 128 h 176"/>
              <a:gd name="T72" fmla="*/ 52 w 161"/>
              <a:gd name="T73" fmla="*/ 44 h 176"/>
              <a:gd name="T74" fmla="*/ 112 w 161"/>
              <a:gd name="T7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76">
                <a:moveTo>
                  <a:pt x="80" y="96"/>
                </a:moveTo>
                <a:cubicBezTo>
                  <a:pt x="74" y="96"/>
                  <a:pt x="68" y="102"/>
                  <a:pt x="68" y="108"/>
                </a:cubicBezTo>
                <a:cubicBezTo>
                  <a:pt x="68" y="115"/>
                  <a:pt x="74" y="120"/>
                  <a:pt x="80" y="120"/>
                </a:cubicBezTo>
                <a:cubicBezTo>
                  <a:pt x="87" y="120"/>
                  <a:pt x="92" y="115"/>
                  <a:pt x="92" y="108"/>
                </a:cubicBezTo>
                <a:cubicBezTo>
                  <a:pt x="92" y="102"/>
                  <a:pt x="87" y="96"/>
                  <a:pt x="80" y="96"/>
                </a:cubicBezTo>
                <a:close/>
                <a:moveTo>
                  <a:pt x="80" y="116"/>
                </a:moveTo>
                <a:cubicBezTo>
                  <a:pt x="76" y="116"/>
                  <a:pt x="72" y="113"/>
                  <a:pt x="72" y="108"/>
                </a:cubicBezTo>
                <a:cubicBezTo>
                  <a:pt x="72" y="104"/>
                  <a:pt x="76" y="100"/>
                  <a:pt x="80" y="100"/>
                </a:cubicBezTo>
                <a:cubicBezTo>
                  <a:pt x="85" y="100"/>
                  <a:pt x="88" y="104"/>
                  <a:pt x="88" y="108"/>
                </a:cubicBezTo>
                <a:cubicBezTo>
                  <a:pt x="88" y="113"/>
                  <a:pt x="85" y="116"/>
                  <a:pt x="80" y="116"/>
                </a:cubicBezTo>
                <a:close/>
                <a:moveTo>
                  <a:pt x="56" y="76"/>
                </a:moveTo>
                <a:cubicBezTo>
                  <a:pt x="104" y="76"/>
                  <a:pt x="104" y="76"/>
                  <a:pt x="104" y="76"/>
                </a:cubicBezTo>
                <a:cubicBezTo>
                  <a:pt x="104" y="72"/>
                  <a:pt x="104" y="72"/>
                  <a:pt x="104" y="72"/>
                </a:cubicBezTo>
                <a:cubicBezTo>
                  <a:pt x="56" y="72"/>
                  <a:pt x="56" y="72"/>
                  <a:pt x="56" y="72"/>
                </a:cubicBezTo>
                <a:lnTo>
                  <a:pt x="56" y="76"/>
                </a:lnTo>
                <a:close/>
                <a:moveTo>
                  <a:pt x="56" y="64"/>
                </a:moveTo>
                <a:cubicBezTo>
                  <a:pt x="104" y="64"/>
                  <a:pt x="104" y="64"/>
                  <a:pt x="104" y="64"/>
                </a:cubicBezTo>
                <a:cubicBezTo>
                  <a:pt x="104" y="60"/>
                  <a:pt x="104" y="60"/>
                  <a:pt x="104" y="60"/>
                </a:cubicBezTo>
                <a:cubicBezTo>
                  <a:pt x="56" y="60"/>
                  <a:pt x="56" y="60"/>
                  <a:pt x="56" y="60"/>
                </a:cubicBezTo>
                <a:lnTo>
                  <a:pt x="56" y="64"/>
                </a:lnTo>
                <a:close/>
                <a:moveTo>
                  <a:pt x="152" y="34"/>
                </a:moveTo>
                <a:cubicBezTo>
                  <a:pt x="143" y="31"/>
                  <a:pt x="126" y="26"/>
                  <a:pt x="118" y="21"/>
                </a:cubicBezTo>
                <a:cubicBezTo>
                  <a:pt x="101" y="13"/>
                  <a:pt x="95" y="7"/>
                  <a:pt x="89"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1"/>
                </a:cubicBezTo>
                <a:cubicBezTo>
                  <a:pt x="34" y="26"/>
                  <a:pt x="17" y="31"/>
                  <a:pt x="9" y="34"/>
                </a:cubicBezTo>
                <a:cubicBezTo>
                  <a:pt x="3" y="36"/>
                  <a:pt x="0" y="41"/>
                  <a:pt x="0" y="47"/>
                </a:cubicBezTo>
                <a:cubicBezTo>
                  <a:pt x="2" y="64"/>
                  <a:pt x="6" y="100"/>
                  <a:pt x="17" y="122"/>
                </a:cubicBezTo>
                <a:cubicBezTo>
                  <a:pt x="30" y="147"/>
                  <a:pt x="61" y="167"/>
                  <a:pt x="74" y="174"/>
                </a:cubicBezTo>
                <a:cubicBezTo>
                  <a:pt x="76" y="175"/>
                  <a:pt x="78" y="176"/>
                  <a:pt x="80" y="176"/>
                </a:cubicBezTo>
                <a:cubicBezTo>
                  <a:pt x="82" y="176"/>
                  <a:pt x="84" y="175"/>
                  <a:pt x="86" y="174"/>
                </a:cubicBezTo>
                <a:cubicBezTo>
                  <a:pt x="99" y="167"/>
                  <a:pt x="131" y="147"/>
                  <a:pt x="143" y="122"/>
                </a:cubicBezTo>
                <a:cubicBezTo>
                  <a:pt x="154" y="100"/>
                  <a:pt x="159" y="64"/>
                  <a:pt x="160" y="47"/>
                </a:cubicBezTo>
                <a:cubicBezTo>
                  <a:pt x="161" y="41"/>
                  <a:pt x="157" y="36"/>
                  <a:pt x="152" y="34"/>
                </a:cubicBezTo>
                <a:close/>
                <a:moveTo>
                  <a:pt x="136" y="118"/>
                </a:moveTo>
                <a:cubicBezTo>
                  <a:pt x="128" y="134"/>
                  <a:pt x="110" y="151"/>
                  <a:pt x="82" y="167"/>
                </a:cubicBezTo>
                <a:cubicBezTo>
                  <a:pt x="82" y="168"/>
                  <a:pt x="81" y="168"/>
                  <a:pt x="80" y="168"/>
                </a:cubicBezTo>
                <a:cubicBezTo>
                  <a:pt x="79" y="168"/>
                  <a:pt x="79" y="168"/>
                  <a:pt x="78" y="167"/>
                </a:cubicBezTo>
                <a:cubicBezTo>
                  <a:pt x="50" y="151"/>
                  <a:pt x="32" y="134"/>
                  <a:pt x="24" y="118"/>
                </a:cubicBezTo>
                <a:cubicBezTo>
                  <a:pt x="13" y="96"/>
                  <a:pt x="9" y="57"/>
                  <a:pt x="8" y="46"/>
                </a:cubicBezTo>
                <a:cubicBezTo>
                  <a:pt x="8" y="43"/>
                  <a:pt x="11"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0"/>
                  <a:pt x="86" y="11"/>
                </a:cubicBezTo>
                <a:cubicBezTo>
                  <a:pt x="92" y="15"/>
                  <a:pt x="99" y="21"/>
                  <a:pt x="114" y="29"/>
                </a:cubicBezTo>
                <a:cubicBezTo>
                  <a:pt x="122" y="33"/>
                  <a:pt x="137" y="37"/>
                  <a:pt x="146" y="41"/>
                </a:cubicBezTo>
                <a:cubicBezTo>
                  <a:pt x="149" y="42"/>
                  <a:pt x="149" y="42"/>
                  <a:pt x="149" y="42"/>
                </a:cubicBezTo>
                <a:cubicBezTo>
                  <a:pt x="150" y="42"/>
                  <a:pt x="152" y="43"/>
                  <a:pt x="152" y="46"/>
                </a:cubicBezTo>
                <a:cubicBezTo>
                  <a:pt x="151" y="57"/>
                  <a:pt x="147" y="96"/>
                  <a:pt x="136" y="118"/>
                </a:cubicBezTo>
                <a:close/>
                <a:moveTo>
                  <a:pt x="108" y="40"/>
                </a:moveTo>
                <a:cubicBezTo>
                  <a:pt x="52" y="40"/>
                  <a:pt x="52" y="40"/>
                  <a:pt x="52" y="40"/>
                </a:cubicBezTo>
                <a:cubicBezTo>
                  <a:pt x="48" y="40"/>
                  <a:pt x="44" y="44"/>
                  <a:pt x="44" y="48"/>
                </a:cubicBezTo>
                <a:cubicBezTo>
                  <a:pt x="44" y="128"/>
                  <a:pt x="44" y="128"/>
                  <a:pt x="44" y="128"/>
                </a:cubicBezTo>
                <a:cubicBezTo>
                  <a:pt x="44" y="132"/>
                  <a:pt x="48" y="136"/>
                  <a:pt x="52" y="136"/>
                </a:cubicBezTo>
                <a:cubicBezTo>
                  <a:pt x="108" y="136"/>
                  <a:pt x="108" y="136"/>
                  <a:pt x="108" y="136"/>
                </a:cubicBezTo>
                <a:cubicBezTo>
                  <a:pt x="113" y="136"/>
                  <a:pt x="116" y="132"/>
                  <a:pt x="116" y="128"/>
                </a:cubicBezTo>
                <a:cubicBezTo>
                  <a:pt x="116" y="48"/>
                  <a:pt x="116" y="48"/>
                  <a:pt x="116" y="48"/>
                </a:cubicBezTo>
                <a:cubicBezTo>
                  <a:pt x="116" y="44"/>
                  <a:pt x="113" y="40"/>
                  <a:pt x="108" y="40"/>
                </a:cubicBezTo>
                <a:close/>
                <a:moveTo>
                  <a:pt x="112" y="128"/>
                </a:moveTo>
                <a:cubicBezTo>
                  <a:pt x="112" y="130"/>
                  <a:pt x="110" y="132"/>
                  <a:pt x="108" y="132"/>
                </a:cubicBezTo>
                <a:cubicBezTo>
                  <a:pt x="52" y="132"/>
                  <a:pt x="52" y="132"/>
                  <a:pt x="52" y="132"/>
                </a:cubicBezTo>
                <a:cubicBezTo>
                  <a:pt x="50" y="132"/>
                  <a:pt x="48" y="130"/>
                  <a:pt x="48" y="128"/>
                </a:cubicBezTo>
                <a:cubicBezTo>
                  <a:pt x="48" y="48"/>
                  <a:pt x="48" y="48"/>
                  <a:pt x="48" y="48"/>
                </a:cubicBezTo>
                <a:cubicBezTo>
                  <a:pt x="48" y="46"/>
                  <a:pt x="50" y="44"/>
                  <a:pt x="52" y="44"/>
                </a:cubicBezTo>
                <a:cubicBezTo>
                  <a:pt x="108" y="44"/>
                  <a:pt x="108" y="44"/>
                  <a:pt x="108" y="44"/>
                </a:cubicBezTo>
                <a:cubicBezTo>
                  <a:pt x="110" y="44"/>
                  <a:pt x="112" y="46"/>
                  <a:pt x="112" y="48"/>
                </a:cubicBezTo>
                <a:lnTo>
                  <a:pt x="112" y="128"/>
                </a:ln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09" name="Freeform 21"/>
          <p:cNvSpPr>
            <a:spLocks noEditPoints="1"/>
          </p:cNvSpPr>
          <p:nvPr/>
        </p:nvSpPr>
        <p:spPr bwMode="auto">
          <a:xfrm>
            <a:off x="4157961" y="5862604"/>
            <a:ext cx="50759" cy="80755"/>
          </a:xfrm>
          <a:custGeom>
            <a:avLst/>
            <a:gdLst>
              <a:gd name="T0" fmla="*/ 86 w 161"/>
              <a:gd name="T1" fmla="*/ 42 h 176"/>
              <a:gd name="T2" fmla="*/ 78 w 161"/>
              <a:gd name="T3" fmla="*/ 42 h 176"/>
              <a:gd name="T4" fmla="*/ 39 w 161"/>
              <a:gd name="T5" fmla="*/ 65 h 176"/>
              <a:gd name="T6" fmla="*/ 52 w 161"/>
              <a:gd name="T7" fmla="*/ 109 h 176"/>
              <a:gd name="T8" fmla="*/ 82 w 161"/>
              <a:gd name="T9" fmla="*/ 134 h 176"/>
              <a:gd name="T10" fmla="*/ 111 w 161"/>
              <a:gd name="T11" fmla="*/ 109 h 176"/>
              <a:gd name="T12" fmla="*/ 124 w 161"/>
              <a:gd name="T13" fmla="*/ 65 h 176"/>
              <a:gd name="T14" fmla="*/ 43 w 161"/>
              <a:gd name="T15" fmla="*/ 64 h 176"/>
              <a:gd name="T16" fmla="*/ 67 w 161"/>
              <a:gd name="T17" fmla="*/ 54 h 176"/>
              <a:gd name="T18" fmla="*/ 44 w 161"/>
              <a:gd name="T19" fmla="*/ 69 h 176"/>
              <a:gd name="T20" fmla="*/ 44 w 161"/>
              <a:gd name="T21" fmla="*/ 73 h 176"/>
              <a:gd name="T22" fmla="*/ 100 w 161"/>
              <a:gd name="T23" fmla="*/ 102 h 176"/>
              <a:gd name="T24" fmla="*/ 44 w 161"/>
              <a:gd name="T25" fmla="*/ 73 h 176"/>
              <a:gd name="T26" fmla="*/ 56 w 161"/>
              <a:gd name="T27" fmla="*/ 107 h 176"/>
              <a:gd name="T28" fmla="*/ 67 w 161"/>
              <a:gd name="T29" fmla="*/ 106 h 176"/>
              <a:gd name="T30" fmla="*/ 108 w 161"/>
              <a:gd name="T31" fmla="*/ 107 h 176"/>
              <a:gd name="T32" fmla="*/ 82 w 161"/>
              <a:gd name="T33" fmla="*/ 130 h 176"/>
              <a:gd name="T34" fmla="*/ 71 w 161"/>
              <a:gd name="T35" fmla="*/ 123 h 176"/>
              <a:gd name="T36" fmla="*/ 108 w 161"/>
              <a:gd name="T37" fmla="*/ 106 h 176"/>
              <a:gd name="T38" fmla="*/ 111 w 161"/>
              <a:gd name="T39" fmla="*/ 102 h 176"/>
              <a:gd name="T40" fmla="*/ 104 w 161"/>
              <a:gd name="T41" fmla="*/ 73 h 176"/>
              <a:gd name="T42" fmla="*/ 111 w 161"/>
              <a:gd name="T43" fmla="*/ 102 h 176"/>
              <a:gd name="T44" fmla="*/ 71 w 161"/>
              <a:gd name="T45" fmla="*/ 69 h 176"/>
              <a:gd name="T46" fmla="*/ 71 w 161"/>
              <a:gd name="T47" fmla="*/ 52 h 176"/>
              <a:gd name="T48" fmla="*/ 82 w 161"/>
              <a:gd name="T49" fmla="*/ 45 h 176"/>
              <a:gd name="T50" fmla="*/ 119 w 161"/>
              <a:gd name="T51" fmla="*/ 62 h 176"/>
              <a:gd name="T52" fmla="*/ 119 w 161"/>
              <a:gd name="T53" fmla="*/ 69 h 176"/>
              <a:gd name="T54" fmla="*/ 119 w 161"/>
              <a:gd name="T55" fmla="*/ 21 h 176"/>
              <a:gd name="T56" fmla="*/ 81 w 161"/>
              <a:gd name="T57" fmla="*/ 0 h 176"/>
              <a:gd name="T58" fmla="*/ 81 w 161"/>
              <a:gd name="T59" fmla="*/ 0 h 176"/>
              <a:gd name="T60" fmla="*/ 43 w 161"/>
              <a:gd name="T61" fmla="*/ 21 h 176"/>
              <a:gd name="T62" fmla="*/ 1 w 161"/>
              <a:gd name="T63" fmla="*/ 47 h 176"/>
              <a:gd name="T64" fmla="*/ 74 w 161"/>
              <a:gd name="T65" fmla="*/ 174 h 176"/>
              <a:gd name="T66" fmla="*/ 87 w 161"/>
              <a:gd name="T67" fmla="*/ 174 h 176"/>
              <a:gd name="T68" fmla="*/ 161 w 161"/>
              <a:gd name="T69" fmla="*/ 47 h 176"/>
              <a:gd name="T70" fmla="*/ 137 w 161"/>
              <a:gd name="T71" fmla="*/ 118 h 176"/>
              <a:gd name="T72" fmla="*/ 81 w 161"/>
              <a:gd name="T73" fmla="*/ 168 h 176"/>
              <a:gd name="T74" fmla="*/ 25 w 161"/>
              <a:gd name="T75" fmla="*/ 118 h 176"/>
              <a:gd name="T76" fmla="*/ 12 w 161"/>
              <a:gd name="T77" fmla="*/ 42 h 176"/>
              <a:gd name="T78" fmla="*/ 46 w 161"/>
              <a:gd name="T79" fmla="*/ 29 h 176"/>
              <a:gd name="T80" fmla="*/ 77 w 161"/>
              <a:gd name="T81" fmla="*/ 9 h 176"/>
              <a:gd name="T82" fmla="*/ 80 w 161"/>
              <a:gd name="T83" fmla="*/ 8 h 176"/>
              <a:gd name="T84" fmla="*/ 81 w 161"/>
              <a:gd name="T85" fmla="*/ 8 h 176"/>
              <a:gd name="T86" fmla="*/ 87 w 161"/>
              <a:gd name="T87" fmla="*/ 11 h 176"/>
              <a:gd name="T88" fmla="*/ 147 w 161"/>
              <a:gd name="T89" fmla="*/ 41 h 176"/>
              <a:gd name="T90" fmla="*/ 153 w 161"/>
              <a:gd name="T91"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76">
                <a:moveTo>
                  <a:pt x="121" y="58"/>
                </a:moveTo>
                <a:cubicBezTo>
                  <a:pt x="106" y="56"/>
                  <a:pt x="92" y="48"/>
                  <a:pt x="86" y="42"/>
                </a:cubicBezTo>
                <a:cubicBezTo>
                  <a:pt x="84" y="41"/>
                  <a:pt x="83" y="41"/>
                  <a:pt x="82" y="41"/>
                </a:cubicBezTo>
                <a:cubicBezTo>
                  <a:pt x="81" y="41"/>
                  <a:pt x="79" y="41"/>
                  <a:pt x="78" y="42"/>
                </a:cubicBezTo>
                <a:cubicBezTo>
                  <a:pt x="71" y="48"/>
                  <a:pt x="57" y="56"/>
                  <a:pt x="43" y="58"/>
                </a:cubicBezTo>
                <a:cubicBezTo>
                  <a:pt x="41" y="59"/>
                  <a:pt x="39" y="63"/>
                  <a:pt x="39" y="65"/>
                </a:cubicBezTo>
                <a:cubicBezTo>
                  <a:pt x="39" y="66"/>
                  <a:pt x="40" y="68"/>
                  <a:pt x="40" y="70"/>
                </a:cubicBezTo>
                <a:cubicBezTo>
                  <a:pt x="41" y="80"/>
                  <a:pt x="42" y="96"/>
                  <a:pt x="52" y="109"/>
                </a:cubicBezTo>
                <a:cubicBezTo>
                  <a:pt x="59" y="119"/>
                  <a:pt x="70" y="129"/>
                  <a:pt x="80" y="134"/>
                </a:cubicBezTo>
                <a:cubicBezTo>
                  <a:pt x="80" y="134"/>
                  <a:pt x="81" y="134"/>
                  <a:pt x="82" y="134"/>
                </a:cubicBezTo>
                <a:cubicBezTo>
                  <a:pt x="83" y="134"/>
                  <a:pt x="84" y="134"/>
                  <a:pt x="84" y="134"/>
                </a:cubicBezTo>
                <a:cubicBezTo>
                  <a:pt x="93" y="129"/>
                  <a:pt x="104" y="119"/>
                  <a:pt x="111" y="109"/>
                </a:cubicBezTo>
                <a:cubicBezTo>
                  <a:pt x="120" y="97"/>
                  <a:pt x="122" y="80"/>
                  <a:pt x="123" y="70"/>
                </a:cubicBezTo>
                <a:cubicBezTo>
                  <a:pt x="124" y="68"/>
                  <a:pt x="124" y="66"/>
                  <a:pt x="124" y="65"/>
                </a:cubicBezTo>
                <a:cubicBezTo>
                  <a:pt x="124" y="63"/>
                  <a:pt x="123" y="59"/>
                  <a:pt x="121" y="58"/>
                </a:cubicBezTo>
                <a:close/>
                <a:moveTo>
                  <a:pt x="43" y="64"/>
                </a:moveTo>
                <a:cubicBezTo>
                  <a:pt x="43" y="64"/>
                  <a:pt x="44" y="63"/>
                  <a:pt x="44" y="62"/>
                </a:cubicBezTo>
                <a:cubicBezTo>
                  <a:pt x="52" y="61"/>
                  <a:pt x="60" y="58"/>
                  <a:pt x="67" y="54"/>
                </a:cubicBezTo>
                <a:cubicBezTo>
                  <a:pt x="67" y="69"/>
                  <a:pt x="67" y="69"/>
                  <a:pt x="67" y="69"/>
                </a:cubicBezTo>
                <a:cubicBezTo>
                  <a:pt x="44" y="69"/>
                  <a:pt x="44" y="69"/>
                  <a:pt x="44" y="69"/>
                </a:cubicBezTo>
                <a:cubicBezTo>
                  <a:pt x="44" y="68"/>
                  <a:pt x="44" y="66"/>
                  <a:pt x="43" y="64"/>
                </a:cubicBezTo>
                <a:close/>
                <a:moveTo>
                  <a:pt x="44" y="73"/>
                </a:moveTo>
                <a:cubicBezTo>
                  <a:pt x="100" y="73"/>
                  <a:pt x="100" y="73"/>
                  <a:pt x="100" y="73"/>
                </a:cubicBezTo>
                <a:cubicBezTo>
                  <a:pt x="100" y="102"/>
                  <a:pt x="100" y="102"/>
                  <a:pt x="100" y="102"/>
                </a:cubicBezTo>
                <a:cubicBezTo>
                  <a:pt x="53" y="102"/>
                  <a:pt x="53" y="102"/>
                  <a:pt x="53" y="102"/>
                </a:cubicBezTo>
                <a:cubicBezTo>
                  <a:pt x="47" y="92"/>
                  <a:pt x="45" y="82"/>
                  <a:pt x="44" y="73"/>
                </a:cubicBezTo>
                <a:close/>
                <a:moveTo>
                  <a:pt x="67" y="119"/>
                </a:moveTo>
                <a:cubicBezTo>
                  <a:pt x="63" y="115"/>
                  <a:pt x="59" y="111"/>
                  <a:pt x="56" y="107"/>
                </a:cubicBezTo>
                <a:cubicBezTo>
                  <a:pt x="56" y="107"/>
                  <a:pt x="55" y="106"/>
                  <a:pt x="55" y="106"/>
                </a:cubicBezTo>
                <a:cubicBezTo>
                  <a:pt x="67" y="106"/>
                  <a:pt x="67" y="106"/>
                  <a:pt x="67" y="106"/>
                </a:cubicBezTo>
                <a:lnTo>
                  <a:pt x="67" y="119"/>
                </a:lnTo>
                <a:close/>
                <a:moveTo>
                  <a:pt x="108" y="107"/>
                </a:moveTo>
                <a:cubicBezTo>
                  <a:pt x="101" y="116"/>
                  <a:pt x="91" y="125"/>
                  <a:pt x="82" y="130"/>
                </a:cubicBezTo>
                <a:cubicBezTo>
                  <a:pt x="82" y="130"/>
                  <a:pt x="82" y="130"/>
                  <a:pt x="82" y="130"/>
                </a:cubicBezTo>
                <a:cubicBezTo>
                  <a:pt x="82" y="130"/>
                  <a:pt x="81" y="130"/>
                  <a:pt x="82" y="130"/>
                </a:cubicBezTo>
                <a:cubicBezTo>
                  <a:pt x="78" y="128"/>
                  <a:pt x="75" y="126"/>
                  <a:pt x="71" y="123"/>
                </a:cubicBezTo>
                <a:cubicBezTo>
                  <a:pt x="71" y="106"/>
                  <a:pt x="71" y="106"/>
                  <a:pt x="71" y="106"/>
                </a:cubicBezTo>
                <a:cubicBezTo>
                  <a:pt x="108" y="106"/>
                  <a:pt x="108" y="106"/>
                  <a:pt x="108" y="106"/>
                </a:cubicBezTo>
                <a:cubicBezTo>
                  <a:pt x="108" y="106"/>
                  <a:pt x="108" y="107"/>
                  <a:pt x="108" y="107"/>
                </a:cubicBezTo>
                <a:close/>
                <a:moveTo>
                  <a:pt x="111" y="102"/>
                </a:moveTo>
                <a:cubicBezTo>
                  <a:pt x="104" y="102"/>
                  <a:pt x="104" y="102"/>
                  <a:pt x="104" y="102"/>
                </a:cubicBezTo>
                <a:cubicBezTo>
                  <a:pt x="104" y="73"/>
                  <a:pt x="104" y="73"/>
                  <a:pt x="104" y="73"/>
                </a:cubicBezTo>
                <a:cubicBezTo>
                  <a:pt x="119" y="73"/>
                  <a:pt x="119" y="73"/>
                  <a:pt x="119" y="73"/>
                </a:cubicBezTo>
                <a:cubicBezTo>
                  <a:pt x="118" y="82"/>
                  <a:pt x="116" y="92"/>
                  <a:pt x="111" y="102"/>
                </a:cubicBezTo>
                <a:close/>
                <a:moveTo>
                  <a:pt x="119" y="69"/>
                </a:moveTo>
                <a:cubicBezTo>
                  <a:pt x="71" y="69"/>
                  <a:pt x="71" y="69"/>
                  <a:pt x="71" y="69"/>
                </a:cubicBezTo>
                <a:cubicBezTo>
                  <a:pt x="71" y="52"/>
                  <a:pt x="71" y="52"/>
                  <a:pt x="71" y="52"/>
                </a:cubicBezTo>
                <a:cubicBezTo>
                  <a:pt x="71" y="52"/>
                  <a:pt x="71" y="52"/>
                  <a:pt x="71" y="52"/>
                </a:cubicBezTo>
                <a:cubicBezTo>
                  <a:pt x="75" y="50"/>
                  <a:pt x="78" y="48"/>
                  <a:pt x="81" y="45"/>
                </a:cubicBezTo>
                <a:cubicBezTo>
                  <a:pt x="81" y="45"/>
                  <a:pt x="81" y="45"/>
                  <a:pt x="82" y="45"/>
                </a:cubicBezTo>
                <a:cubicBezTo>
                  <a:pt x="83" y="45"/>
                  <a:pt x="83" y="45"/>
                  <a:pt x="83" y="45"/>
                </a:cubicBezTo>
                <a:cubicBezTo>
                  <a:pt x="90" y="52"/>
                  <a:pt x="104" y="59"/>
                  <a:pt x="119" y="62"/>
                </a:cubicBezTo>
                <a:cubicBezTo>
                  <a:pt x="120" y="63"/>
                  <a:pt x="120" y="64"/>
                  <a:pt x="120" y="64"/>
                </a:cubicBezTo>
                <a:cubicBezTo>
                  <a:pt x="119" y="66"/>
                  <a:pt x="119" y="68"/>
                  <a:pt x="119" y="69"/>
                </a:cubicBezTo>
                <a:close/>
                <a:moveTo>
                  <a:pt x="152" y="34"/>
                </a:moveTo>
                <a:cubicBezTo>
                  <a:pt x="144" y="31"/>
                  <a:pt x="127" y="26"/>
                  <a:pt x="119" y="21"/>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1"/>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10" name="Freeform 9"/>
          <p:cNvSpPr>
            <a:spLocks noEditPoints="1"/>
          </p:cNvSpPr>
          <p:nvPr/>
        </p:nvSpPr>
        <p:spPr bwMode="auto">
          <a:xfrm>
            <a:off x="4150465" y="6140993"/>
            <a:ext cx="50759" cy="80523"/>
          </a:xfrm>
          <a:custGeom>
            <a:avLst/>
            <a:gdLst>
              <a:gd name="T0" fmla="*/ 118 w 160"/>
              <a:gd name="T1" fmla="*/ 22 h 176"/>
              <a:gd name="T2" fmla="*/ 80 w 160"/>
              <a:gd name="T3" fmla="*/ 0 h 176"/>
              <a:gd name="T4" fmla="*/ 80 w 160"/>
              <a:gd name="T5" fmla="*/ 0 h 176"/>
              <a:gd name="T6" fmla="*/ 42 w 160"/>
              <a:gd name="T7" fmla="*/ 21 h 176"/>
              <a:gd name="T8" fmla="*/ 0 w 160"/>
              <a:gd name="T9" fmla="*/ 46 h 176"/>
              <a:gd name="T10" fmla="*/ 74 w 160"/>
              <a:gd name="T11" fmla="*/ 175 h 176"/>
              <a:gd name="T12" fmla="*/ 86 w 160"/>
              <a:gd name="T13" fmla="*/ 175 h 176"/>
              <a:gd name="T14" fmla="*/ 160 w 160"/>
              <a:gd name="T15" fmla="*/ 47 h 176"/>
              <a:gd name="T16" fmla="*/ 136 w 160"/>
              <a:gd name="T17" fmla="*/ 119 h 176"/>
              <a:gd name="T18" fmla="*/ 80 w 160"/>
              <a:gd name="T19" fmla="*/ 168 h 176"/>
              <a:gd name="T20" fmla="*/ 24 w 160"/>
              <a:gd name="T21" fmla="*/ 119 h 176"/>
              <a:gd name="T22" fmla="*/ 11 w 160"/>
              <a:gd name="T23" fmla="*/ 42 h 176"/>
              <a:gd name="T24" fmla="*/ 46 w 160"/>
              <a:gd name="T25" fmla="*/ 29 h 176"/>
              <a:gd name="T26" fmla="*/ 77 w 160"/>
              <a:gd name="T27" fmla="*/ 9 h 176"/>
              <a:gd name="T28" fmla="*/ 80 w 160"/>
              <a:gd name="T29" fmla="*/ 8 h 176"/>
              <a:gd name="T30" fmla="*/ 80 w 160"/>
              <a:gd name="T31" fmla="*/ 8 h 176"/>
              <a:gd name="T32" fmla="*/ 86 w 160"/>
              <a:gd name="T33" fmla="*/ 11 h 176"/>
              <a:gd name="T34" fmla="*/ 146 w 160"/>
              <a:gd name="T35" fmla="*/ 41 h 176"/>
              <a:gd name="T36" fmla="*/ 152 w 160"/>
              <a:gd name="T37" fmla="*/ 46 h 176"/>
              <a:gd name="T38" fmla="*/ 108 w 160"/>
              <a:gd name="T39" fmla="*/ 113 h 176"/>
              <a:gd name="T40" fmla="*/ 102 w 160"/>
              <a:gd name="T41" fmla="*/ 112 h 176"/>
              <a:gd name="T42" fmla="*/ 55 w 160"/>
              <a:gd name="T43" fmla="*/ 116 h 176"/>
              <a:gd name="T44" fmla="*/ 56 w 160"/>
              <a:gd name="T45" fmla="*/ 109 h 176"/>
              <a:gd name="T46" fmla="*/ 52 w 160"/>
              <a:gd name="T47" fmla="*/ 63 h 176"/>
              <a:gd name="T48" fmla="*/ 59 w 160"/>
              <a:gd name="T49" fmla="*/ 64 h 176"/>
              <a:gd name="T50" fmla="*/ 106 w 160"/>
              <a:gd name="T51" fmla="*/ 60 h 176"/>
              <a:gd name="T52" fmla="*/ 61 w 160"/>
              <a:gd name="T53" fmla="*/ 68 h 176"/>
              <a:gd name="T54" fmla="*/ 80 w 160"/>
              <a:gd name="T55" fmla="*/ 115 h 176"/>
              <a:gd name="T56" fmla="*/ 108 w 160"/>
              <a:gd name="T57" fmla="*/ 88 h 176"/>
              <a:gd name="T58" fmla="*/ 97 w 160"/>
              <a:gd name="T59" fmla="*/ 105 h 176"/>
              <a:gd name="T60" fmla="*/ 64 w 160"/>
              <a:gd name="T61" fmla="*/ 71 h 176"/>
              <a:gd name="T62" fmla="*/ 89 w 160"/>
              <a:gd name="T63" fmla="*/ 76 h 176"/>
              <a:gd name="T64" fmla="*/ 69 w 160"/>
              <a:gd name="T65" fmla="*/ 99 h 176"/>
              <a:gd name="T66" fmla="*/ 91 w 160"/>
              <a:gd name="T67" fmla="*/ 99 h 176"/>
              <a:gd name="T68" fmla="*/ 91 w 160"/>
              <a:gd name="T69" fmla="*/ 88 h 176"/>
              <a:gd name="T70" fmla="*/ 72 w 160"/>
              <a:gd name="T71" fmla="*/ 96 h 176"/>
              <a:gd name="T72" fmla="*/ 86 w 160"/>
              <a:gd name="T73" fmla="*/ 79 h 176"/>
              <a:gd name="T74" fmla="*/ 80 w 160"/>
              <a:gd name="T75" fmla="*/ 83 h 176"/>
              <a:gd name="T76" fmla="*/ 80 w 160"/>
              <a:gd name="T77" fmla="*/ 95 h 176"/>
              <a:gd name="T78" fmla="*/ 86 w 160"/>
              <a:gd name="T79" fmla="*/ 86 h 176"/>
              <a:gd name="T80" fmla="*/ 115 w 160"/>
              <a:gd name="T81" fmla="*/ 51 h 176"/>
              <a:gd name="T82" fmla="*/ 52 w 160"/>
              <a:gd name="T83" fmla="*/ 58 h 176"/>
              <a:gd name="T84" fmla="*/ 42 w 160"/>
              <a:gd name="T85" fmla="*/ 54 h 176"/>
              <a:gd name="T86" fmla="*/ 49 w 160"/>
              <a:gd name="T87" fmla="*/ 117 h 176"/>
              <a:gd name="T88" fmla="*/ 45 w 160"/>
              <a:gd name="T89" fmla="*/ 127 h 176"/>
              <a:gd name="T90" fmla="*/ 80 w 160"/>
              <a:gd name="T91" fmla="*/ 131 h 176"/>
              <a:gd name="T92" fmla="*/ 116 w 160"/>
              <a:gd name="T93" fmla="*/ 127 h 176"/>
              <a:gd name="T94" fmla="*/ 112 w 160"/>
              <a:gd name="T95" fmla="*/ 117 h 176"/>
              <a:gd name="T96" fmla="*/ 118 w 160"/>
              <a:gd name="T97"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176">
                <a:moveTo>
                  <a:pt x="152" y="34"/>
                </a:moveTo>
                <a:cubicBezTo>
                  <a:pt x="143" y="31"/>
                  <a:pt x="126" y="26"/>
                  <a:pt x="118" y="22"/>
                </a:cubicBezTo>
                <a:cubicBezTo>
                  <a:pt x="101" y="13"/>
                  <a:pt x="95" y="8"/>
                  <a:pt x="88"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1"/>
                </a:cubicBezTo>
                <a:cubicBezTo>
                  <a:pt x="34" y="25"/>
                  <a:pt x="17" y="31"/>
                  <a:pt x="8" y="34"/>
                </a:cubicBezTo>
                <a:cubicBezTo>
                  <a:pt x="3" y="36"/>
                  <a:pt x="0" y="41"/>
                  <a:pt x="0" y="46"/>
                </a:cubicBezTo>
                <a:cubicBezTo>
                  <a:pt x="2" y="65"/>
                  <a:pt x="6" y="100"/>
                  <a:pt x="17" y="122"/>
                </a:cubicBezTo>
                <a:cubicBezTo>
                  <a:pt x="30" y="147"/>
                  <a:pt x="61" y="167"/>
                  <a:pt x="74" y="175"/>
                </a:cubicBezTo>
                <a:cubicBezTo>
                  <a:pt x="76" y="176"/>
                  <a:pt x="78" y="176"/>
                  <a:pt x="80" y="176"/>
                </a:cubicBezTo>
                <a:cubicBezTo>
                  <a:pt x="82" y="176"/>
                  <a:pt x="84" y="176"/>
                  <a:pt x="86" y="175"/>
                </a:cubicBezTo>
                <a:cubicBezTo>
                  <a:pt x="99" y="167"/>
                  <a:pt x="130" y="147"/>
                  <a:pt x="143" y="122"/>
                </a:cubicBezTo>
                <a:cubicBezTo>
                  <a:pt x="154" y="100"/>
                  <a:pt x="158" y="65"/>
                  <a:pt x="160" y="47"/>
                </a:cubicBezTo>
                <a:cubicBezTo>
                  <a:pt x="160" y="41"/>
                  <a:pt x="157" y="36"/>
                  <a:pt x="152" y="34"/>
                </a:cubicBezTo>
                <a:close/>
                <a:moveTo>
                  <a:pt x="136" y="119"/>
                </a:moveTo>
                <a:cubicBezTo>
                  <a:pt x="128" y="135"/>
                  <a:pt x="110" y="151"/>
                  <a:pt x="82" y="168"/>
                </a:cubicBezTo>
                <a:cubicBezTo>
                  <a:pt x="82" y="168"/>
                  <a:pt x="81" y="168"/>
                  <a:pt x="80" y="168"/>
                </a:cubicBezTo>
                <a:cubicBezTo>
                  <a:pt x="79" y="168"/>
                  <a:pt x="78" y="168"/>
                  <a:pt x="78" y="167"/>
                </a:cubicBezTo>
                <a:cubicBezTo>
                  <a:pt x="50" y="151"/>
                  <a:pt x="32" y="134"/>
                  <a:pt x="24" y="119"/>
                </a:cubicBezTo>
                <a:cubicBezTo>
                  <a:pt x="13" y="96"/>
                  <a:pt x="9" y="57"/>
                  <a:pt x="8" y="46"/>
                </a:cubicBezTo>
                <a:cubicBezTo>
                  <a:pt x="8" y="43"/>
                  <a:pt x="10"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4" y="10"/>
                  <a:pt x="85" y="10"/>
                  <a:pt x="86" y="11"/>
                </a:cubicBezTo>
                <a:cubicBezTo>
                  <a:pt x="92" y="15"/>
                  <a:pt x="99" y="21"/>
                  <a:pt x="114" y="29"/>
                </a:cubicBezTo>
                <a:cubicBezTo>
                  <a:pt x="122" y="33"/>
                  <a:pt x="136" y="37"/>
                  <a:pt x="146" y="41"/>
                </a:cubicBezTo>
                <a:cubicBezTo>
                  <a:pt x="149" y="42"/>
                  <a:pt x="149" y="42"/>
                  <a:pt x="149" y="42"/>
                </a:cubicBezTo>
                <a:cubicBezTo>
                  <a:pt x="150" y="42"/>
                  <a:pt x="152" y="43"/>
                  <a:pt x="152" y="46"/>
                </a:cubicBezTo>
                <a:cubicBezTo>
                  <a:pt x="151" y="57"/>
                  <a:pt x="147" y="96"/>
                  <a:pt x="136" y="119"/>
                </a:cubicBezTo>
                <a:close/>
                <a:moveTo>
                  <a:pt x="108" y="113"/>
                </a:moveTo>
                <a:cubicBezTo>
                  <a:pt x="104" y="109"/>
                  <a:pt x="104" y="109"/>
                  <a:pt x="104" y="109"/>
                </a:cubicBezTo>
                <a:cubicBezTo>
                  <a:pt x="102" y="112"/>
                  <a:pt x="102" y="112"/>
                  <a:pt x="102" y="112"/>
                </a:cubicBezTo>
                <a:cubicBezTo>
                  <a:pt x="106" y="116"/>
                  <a:pt x="106" y="116"/>
                  <a:pt x="106" y="116"/>
                </a:cubicBezTo>
                <a:cubicBezTo>
                  <a:pt x="91" y="129"/>
                  <a:pt x="69" y="129"/>
                  <a:pt x="55" y="116"/>
                </a:cubicBezTo>
                <a:cubicBezTo>
                  <a:pt x="59" y="112"/>
                  <a:pt x="59" y="112"/>
                  <a:pt x="59" y="112"/>
                </a:cubicBezTo>
                <a:cubicBezTo>
                  <a:pt x="56" y="109"/>
                  <a:pt x="56" y="109"/>
                  <a:pt x="56" y="109"/>
                </a:cubicBezTo>
                <a:cubicBezTo>
                  <a:pt x="52" y="113"/>
                  <a:pt x="52" y="113"/>
                  <a:pt x="52" y="113"/>
                </a:cubicBezTo>
                <a:cubicBezTo>
                  <a:pt x="39" y="99"/>
                  <a:pt x="39" y="77"/>
                  <a:pt x="52" y="63"/>
                </a:cubicBezTo>
                <a:cubicBezTo>
                  <a:pt x="56" y="67"/>
                  <a:pt x="56" y="67"/>
                  <a:pt x="56" y="67"/>
                </a:cubicBezTo>
                <a:cubicBezTo>
                  <a:pt x="59" y="64"/>
                  <a:pt x="59" y="64"/>
                  <a:pt x="59" y="64"/>
                </a:cubicBezTo>
                <a:cubicBezTo>
                  <a:pt x="55" y="60"/>
                  <a:pt x="55" y="60"/>
                  <a:pt x="55" y="60"/>
                </a:cubicBezTo>
                <a:cubicBezTo>
                  <a:pt x="69" y="47"/>
                  <a:pt x="91" y="47"/>
                  <a:pt x="106" y="60"/>
                </a:cubicBezTo>
                <a:cubicBezTo>
                  <a:pt x="98" y="67"/>
                  <a:pt x="98" y="67"/>
                  <a:pt x="98" y="67"/>
                </a:cubicBezTo>
                <a:cubicBezTo>
                  <a:pt x="88" y="57"/>
                  <a:pt x="71" y="58"/>
                  <a:pt x="61" y="68"/>
                </a:cubicBezTo>
                <a:cubicBezTo>
                  <a:pt x="50" y="79"/>
                  <a:pt x="50" y="97"/>
                  <a:pt x="61" y="107"/>
                </a:cubicBezTo>
                <a:cubicBezTo>
                  <a:pt x="66" y="113"/>
                  <a:pt x="73" y="115"/>
                  <a:pt x="80" y="115"/>
                </a:cubicBezTo>
                <a:cubicBezTo>
                  <a:pt x="88" y="115"/>
                  <a:pt x="94" y="113"/>
                  <a:pt x="100" y="107"/>
                </a:cubicBezTo>
                <a:cubicBezTo>
                  <a:pt x="105" y="102"/>
                  <a:pt x="108" y="96"/>
                  <a:pt x="108" y="88"/>
                </a:cubicBezTo>
                <a:cubicBezTo>
                  <a:pt x="104" y="88"/>
                  <a:pt x="104" y="88"/>
                  <a:pt x="104" y="88"/>
                </a:cubicBezTo>
                <a:cubicBezTo>
                  <a:pt x="104" y="96"/>
                  <a:pt x="102" y="100"/>
                  <a:pt x="97" y="105"/>
                </a:cubicBezTo>
                <a:cubicBezTo>
                  <a:pt x="88" y="114"/>
                  <a:pt x="73" y="114"/>
                  <a:pt x="64" y="105"/>
                </a:cubicBezTo>
                <a:cubicBezTo>
                  <a:pt x="54" y="95"/>
                  <a:pt x="54" y="80"/>
                  <a:pt x="64" y="71"/>
                </a:cubicBezTo>
                <a:cubicBezTo>
                  <a:pt x="72" y="62"/>
                  <a:pt x="86" y="62"/>
                  <a:pt x="96" y="70"/>
                </a:cubicBezTo>
                <a:cubicBezTo>
                  <a:pt x="89" y="76"/>
                  <a:pt x="89" y="76"/>
                  <a:pt x="89" y="76"/>
                </a:cubicBezTo>
                <a:cubicBezTo>
                  <a:pt x="83" y="71"/>
                  <a:pt x="74" y="72"/>
                  <a:pt x="69" y="77"/>
                </a:cubicBezTo>
                <a:cubicBezTo>
                  <a:pt x="63" y="83"/>
                  <a:pt x="63" y="93"/>
                  <a:pt x="69" y="99"/>
                </a:cubicBezTo>
                <a:cubicBezTo>
                  <a:pt x="72" y="102"/>
                  <a:pt x="76" y="103"/>
                  <a:pt x="80" y="103"/>
                </a:cubicBezTo>
                <a:cubicBezTo>
                  <a:pt x="84" y="103"/>
                  <a:pt x="88" y="102"/>
                  <a:pt x="91" y="99"/>
                </a:cubicBezTo>
                <a:cubicBezTo>
                  <a:pt x="94" y="96"/>
                  <a:pt x="95" y="92"/>
                  <a:pt x="95" y="88"/>
                </a:cubicBezTo>
                <a:cubicBezTo>
                  <a:pt x="91" y="88"/>
                  <a:pt x="91" y="88"/>
                  <a:pt x="91" y="88"/>
                </a:cubicBezTo>
                <a:cubicBezTo>
                  <a:pt x="91" y="92"/>
                  <a:pt x="90" y="94"/>
                  <a:pt x="88" y="96"/>
                </a:cubicBezTo>
                <a:cubicBezTo>
                  <a:pt x="84" y="101"/>
                  <a:pt x="76" y="101"/>
                  <a:pt x="72" y="96"/>
                </a:cubicBezTo>
                <a:cubicBezTo>
                  <a:pt x="68" y="92"/>
                  <a:pt x="68" y="85"/>
                  <a:pt x="72" y="80"/>
                </a:cubicBezTo>
                <a:cubicBezTo>
                  <a:pt x="76" y="76"/>
                  <a:pt x="82" y="76"/>
                  <a:pt x="86" y="79"/>
                </a:cubicBezTo>
                <a:cubicBezTo>
                  <a:pt x="82" y="83"/>
                  <a:pt x="82" y="83"/>
                  <a:pt x="82" y="83"/>
                </a:cubicBezTo>
                <a:cubicBezTo>
                  <a:pt x="82" y="83"/>
                  <a:pt x="81" y="83"/>
                  <a:pt x="80" y="83"/>
                </a:cubicBezTo>
                <a:cubicBezTo>
                  <a:pt x="77" y="83"/>
                  <a:pt x="74" y="85"/>
                  <a:pt x="74" y="89"/>
                </a:cubicBezTo>
                <a:cubicBezTo>
                  <a:pt x="74" y="92"/>
                  <a:pt x="77" y="95"/>
                  <a:pt x="80" y="95"/>
                </a:cubicBezTo>
                <a:cubicBezTo>
                  <a:pt x="83" y="95"/>
                  <a:pt x="86" y="92"/>
                  <a:pt x="86" y="89"/>
                </a:cubicBezTo>
                <a:cubicBezTo>
                  <a:pt x="86" y="88"/>
                  <a:pt x="86" y="87"/>
                  <a:pt x="86" y="86"/>
                </a:cubicBezTo>
                <a:cubicBezTo>
                  <a:pt x="118" y="54"/>
                  <a:pt x="118" y="54"/>
                  <a:pt x="118" y="54"/>
                </a:cubicBezTo>
                <a:cubicBezTo>
                  <a:pt x="115" y="51"/>
                  <a:pt x="115" y="51"/>
                  <a:pt x="115" y="51"/>
                </a:cubicBezTo>
                <a:cubicBezTo>
                  <a:pt x="108" y="58"/>
                  <a:pt x="108" y="58"/>
                  <a:pt x="108" y="58"/>
                </a:cubicBezTo>
                <a:cubicBezTo>
                  <a:pt x="92" y="43"/>
                  <a:pt x="68" y="43"/>
                  <a:pt x="52" y="58"/>
                </a:cubicBezTo>
                <a:cubicBezTo>
                  <a:pt x="45" y="51"/>
                  <a:pt x="45" y="51"/>
                  <a:pt x="45" y="51"/>
                </a:cubicBezTo>
                <a:cubicBezTo>
                  <a:pt x="42" y="54"/>
                  <a:pt x="42" y="54"/>
                  <a:pt x="42" y="54"/>
                </a:cubicBezTo>
                <a:cubicBezTo>
                  <a:pt x="49" y="61"/>
                  <a:pt x="49" y="61"/>
                  <a:pt x="49" y="61"/>
                </a:cubicBezTo>
                <a:cubicBezTo>
                  <a:pt x="35" y="77"/>
                  <a:pt x="35" y="101"/>
                  <a:pt x="49" y="117"/>
                </a:cubicBezTo>
                <a:cubicBezTo>
                  <a:pt x="42" y="124"/>
                  <a:pt x="42" y="124"/>
                  <a:pt x="42" y="124"/>
                </a:cubicBezTo>
                <a:cubicBezTo>
                  <a:pt x="45" y="127"/>
                  <a:pt x="45" y="127"/>
                  <a:pt x="45" y="127"/>
                </a:cubicBezTo>
                <a:cubicBezTo>
                  <a:pt x="52" y="120"/>
                  <a:pt x="52" y="120"/>
                  <a:pt x="52" y="120"/>
                </a:cubicBezTo>
                <a:cubicBezTo>
                  <a:pt x="60" y="127"/>
                  <a:pt x="70" y="131"/>
                  <a:pt x="80" y="131"/>
                </a:cubicBezTo>
                <a:cubicBezTo>
                  <a:pt x="91" y="131"/>
                  <a:pt x="101" y="127"/>
                  <a:pt x="109" y="120"/>
                </a:cubicBezTo>
                <a:cubicBezTo>
                  <a:pt x="116" y="127"/>
                  <a:pt x="116" y="127"/>
                  <a:pt x="116" y="127"/>
                </a:cubicBezTo>
                <a:cubicBezTo>
                  <a:pt x="118" y="124"/>
                  <a:pt x="118" y="124"/>
                  <a:pt x="118" y="124"/>
                </a:cubicBezTo>
                <a:cubicBezTo>
                  <a:pt x="112" y="117"/>
                  <a:pt x="112" y="117"/>
                  <a:pt x="112" y="117"/>
                </a:cubicBezTo>
                <a:cubicBezTo>
                  <a:pt x="119" y="109"/>
                  <a:pt x="122" y="101"/>
                  <a:pt x="122" y="89"/>
                </a:cubicBezTo>
                <a:cubicBezTo>
                  <a:pt x="118" y="89"/>
                  <a:pt x="118" y="89"/>
                  <a:pt x="118" y="89"/>
                </a:cubicBezTo>
                <a:cubicBezTo>
                  <a:pt x="118" y="96"/>
                  <a:pt x="114" y="107"/>
                  <a:pt x="108" y="113"/>
                </a:cubicBezTo>
                <a:close/>
              </a:path>
            </a:pathLst>
          </a:custGeom>
          <a:solidFill>
            <a:schemeClr val="tx1">
              <a:lumMod val="65000"/>
              <a:lumOff val="3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Arial" panose="020B0604020202020204" pitchFamily="34" charset="0"/>
              <a:ea typeface="+mn-ea"/>
            </a:endParaRPr>
          </a:p>
        </p:txBody>
      </p:sp>
      <p:sp>
        <p:nvSpPr>
          <p:cNvPr id="1911" name="Freeform 18"/>
          <p:cNvSpPr>
            <a:spLocks noEditPoints="1"/>
          </p:cNvSpPr>
          <p:nvPr/>
        </p:nvSpPr>
        <p:spPr bwMode="auto">
          <a:xfrm>
            <a:off x="6561141" y="1529034"/>
            <a:ext cx="45719" cy="69621"/>
          </a:xfrm>
          <a:custGeom>
            <a:avLst/>
            <a:gdLst>
              <a:gd name="T0" fmla="*/ 80 w 152"/>
              <a:gd name="T1" fmla="*/ 37 h 172"/>
              <a:gd name="T2" fmla="*/ 73 w 152"/>
              <a:gd name="T3" fmla="*/ 37 h 172"/>
              <a:gd name="T4" fmla="*/ 31 w 152"/>
              <a:gd name="T5" fmla="*/ 62 h 172"/>
              <a:gd name="T6" fmla="*/ 44 w 152"/>
              <a:gd name="T7" fmla="*/ 110 h 172"/>
              <a:gd name="T8" fmla="*/ 76 w 152"/>
              <a:gd name="T9" fmla="*/ 136 h 172"/>
              <a:gd name="T10" fmla="*/ 108 w 152"/>
              <a:gd name="T11" fmla="*/ 110 h 172"/>
              <a:gd name="T12" fmla="*/ 122 w 152"/>
              <a:gd name="T13" fmla="*/ 62 h 172"/>
              <a:gd name="T14" fmla="*/ 117 w 152"/>
              <a:gd name="T15" fmla="*/ 68 h 172"/>
              <a:gd name="T16" fmla="*/ 76 w 152"/>
              <a:gd name="T17" fmla="*/ 132 h 172"/>
              <a:gd name="T18" fmla="*/ 76 w 152"/>
              <a:gd name="T19" fmla="*/ 132 h 172"/>
              <a:gd name="T20" fmla="*/ 35 w 152"/>
              <a:gd name="T21" fmla="*/ 67 h 172"/>
              <a:gd name="T22" fmla="*/ 35 w 152"/>
              <a:gd name="T23" fmla="*/ 59 h 172"/>
              <a:gd name="T24" fmla="*/ 77 w 152"/>
              <a:gd name="T25" fmla="*/ 40 h 172"/>
              <a:gd name="T26" fmla="*/ 118 w 152"/>
              <a:gd name="T27" fmla="*/ 62 h 172"/>
              <a:gd name="T28" fmla="*/ 103 w 152"/>
              <a:gd name="T29" fmla="*/ 66 h 172"/>
              <a:gd name="T30" fmla="*/ 76 w 152"/>
              <a:gd name="T31" fmla="*/ 54 h 172"/>
              <a:gd name="T32" fmla="*/ 49 w 152"/>
              <a:gd name="T33" fmla="*/ 66 h 172"/>
              <a:gd name="T34" fmla="*/ 46 w 152"/>
              <a:gd name="T35" fmla="*/ 74 h 172"/>
              <a:gd name="T36" fmla="*/ 74 w 152"/>
              <a:gd name="T37" fmla="*/ 118 h 172"/>
              <a:gd name="T38" fmla="*/ 78 w 152"/>
              <a:gd name="T39" fmla="*/ 118 h 172"/>
              <a:gd name="T40" fmla="*/ 105 w 152"/>
              <a:gd name="T41" fmla="*/ 75 h 172"/>
              <a:gd name="T42" fmla="*/ 103 w 152"/>
              <a:gd name="T43" fmla="*/ 66 h 172"/>
              <a:gd name="T44" fmla="*/ 94 w 152"/>
              <a:gd name="T45" fmla="*/ 99 h 172"/>
              <a:gd name="T46" fmla="*/ 76 w 152"/>
              <a:gd name="T47" fmla="*/ 114 h 172"/>
              <a:gd name="T48" fmla="*/ 58 w 152"/>
              <a:gd name="T49" fmla="*/ 99 h 172"/>
              <a:gd name="T50" fmla="*/ 50 w 152"/>
              <a:gd name="T51" fmla="*/ 71 h 172"/>
              <a:gd name="T52" fmla="*/ 76 w 152"/>
              <a:gd name="T53" fmla="*/ 58 h 172"/>
              <a:gd name="T54" fmla="*/ 102 w 152"/>
              <a:gd name="T55" fmla="*/ 70 h 172"/>
              <a:gd name="T56" fmla="*/ 102 w 152"/>
              <a:gd name="T57" fmla="*/ 74 h 172"/>
              <a:gd name="T58" fmla="*/ 85 w 152"/>
              <a:gd name="T59" fmla="*/ 2 h 172"/>
              <a:gd name="T60" fmla="*/ 9 w 152"/>
              <a:gd name="T61" fmla="*/ 36 h 172"/>
              <a:gd name="T62" fmla="*/ 0 w 152"/>
              <a:gd name="T63" fmla="*/ 121 h 172"/>
              <a:gd name="T64" fmla="*/ 67 w 152"/>
              <a:gd name="T65" fmla="*/ 170 h 172"/>
              <a:gd name="T66" fmla="*/ 84 w 152"/>
              <a:gd name="T67" fmla="*/ 170 h 172"/>
              <a:gd name="T68" fmla="*/ 151 w 152"/>
              <a:gd name="T69" fmla="*/ 121 h 172"/>
              <a:gd name="T70" fmla="*/ 143 w 152"/>
              <a:gd name="T71" fmla="*/ 36 h 172"/>
              <a:gd name="T72" fmla="*/ 139 w 152"/>
              <a:gd name="T73" fmla="*/ 129 h 172"/>
              <a:gd name="T74" fmla="*/ 71 w 152"/>
              <a:gd name="T75" fmla="*/ 162 h 172"/>
              <a:gd name="T76" fmla="*/ 8 w 152"/>
              <a:gd name="T77" fmla="*/ 121 h 172"/>
              <a:gd name="T78" fmla="*/ 13 w 152"/>
              <a:gd name="T79" fmla="*/ 42 h 172"/>
              <a:gd name="T80" fmla="*/ 76 w 152"/>
              <a:gd name="T81" fmla="*/ 8 h 172"/>
              <a:gd name="T82" fmla="*/ 138 w 152"/>
              <a:gd name="T83" fmla="*/ 42 h 172"/>
              <a:gd name="T84" fmla="*/ 143 w 152"/>
              <a:gd name="T85" fmla="*/ 12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72">
                <a:moveTo>
                  <a:pt x="118" y="55"/>
                </a:moveTo>
                <a:cubicBezTo>
                  <a:pt x="102" y="52"/>
                  <a:pt x="88" y="44"/>
                  <a:pt x="80" y="37"/>
                </a:cubicBezTo>
                <a:cubicBezTo>
                  <a:pt x="79" y="36"/>
                  <a:pt x="77" y="36"/>
                  <a:pt x="76" y="36"/>
                </a:cubicBezTo>
                <a:cubicBezTo>
                  <a:pt x="75" y="36"/>
                  <a:pt x="74" y="36"/>
                  <a:pt x="73" y="37"/>
                </a:cubicBezTo>
                <a:cubicBezTo>
                  <a:pt x="65" y="44"/>
                  <a:pt x="50" y="52"/>
                  <a:pt x="35" y="55"/>
                </a:cubicBezTo>
                <a:cubicBezTo>
                  <a:pt x="33" y="55"/>
                  <a:pt x="30" y="60"/>
                  <a:pt x="31" y="62"/>
                </a:cubicBezTo>
                <a:cubicBezTo>
                  <a:pt x="31" y="64"/>
                  <a:pt x="31" y="65"/>
                  <a:pt x="31" y="67"/>
                </a:cubicBezTo>
                <a:cubicBezTo>
                  <a:pt x="32" y="78"/>
                  <a:pt x="34" y="96"/>
                  <a:pt x="44" y="110"/>
                </a:cubicBezTo>
                <a:cubicBezTo>
                  <a:pt x="52" y="120"/>
                  <a:pt x="64" y="130"/>
                  <a:pt x="74" y="136"/>
                </a:cubicBezTo>
                <a:cubicBezTo>
                  <a:pt x="75" y="136"/>
                  <a:pt x="76" y="136"/>
                  <a:pt x="76" y="136"/>
                </a:cubicBezTo>
                <a:cubicBezTo>
                  <a:pt x="77" y="136"/>
                  <a:pt x="78" y="136"/>
                  <a:pt x="78" y="136"/>
                </a:cubicBezTo>
                <a:cubicBezTo>
                  <a:pt x="88" y="131"/>
                  <a:pt x="100" y="120"/>
                  <a:pt x="108" y="110"/>
                </a:cubicBezTo>
                <a:cubicBezTo>
                  <a:pt x="119" y="96"/>
                  <a:pt x="121" y="79"/>
                  <a:pt x="122" y="68"/>
                </a:cubicBezTo>
                <a:cubicBezTo>
                  <a:pt x="122" y="66"/>
                  <a:pt x="122" y="64"/>
                  <a:pt x="122" y="62"/>
                </a:cubicBezTo>
                <a:cubicBezTo>
                  <a:pt x="122" y="60"/>
                  <a:pt x="120" y="55"/>
                  <a:pt x="118" y="55"/>
                </a:cubicBezTo>
                <a:close/>
                <a:moveTo>
                  <a:pt x="117" y="68"/>
                </a:moveTo>
                <a:cubicBezTo>
                  <a:pt x="116" y="79"/>
                  <a:pt x="115" y="94"/>
                  <a:pt x="105" y="107"/>
                </a:cubicBezTo>
                <a:cubicBezTo>
                  <a:pt x="97" y="117"/>
                  <a:pt x="85" y="127"/>
                  <a:pt x="76" y="132"/>
                </a:cubicBezTo>
                <a:cubicBezTo>
                  <a:pt x="76" y="132"/>
                  <a:pt x="76" y="132"/>
                  <a:pt x="76" y="132"/>
                </a:cubicBezTo>
                <a:cubicBezTo>
                  <a:pt x="76" y="132"/>
                  <a:pt x="76" y="132"/>
                  <a:pt x="76" y="132"/>
                </a:cubicBezTo>
                <a:cubicBezTo>
                  <a:pt x="66" y="127"/>
                  <a:pt x="54" y="117"/>
                  <a:pt x="47" y="107"/>
                </a:cubicBezTo>
                <a:cubicBezTo>
                  <a:pt x="38" y="94"/>
                  <a:pt x="36" y="78"/>
                  <a:pt x="35" y="67"/>
                </a:cubicBezTo>
                <a:cubicBezTo>
                  <a:pt x="34" y="65"/>
                  <a:pt x="34" y="63"/>
                  <a:pt x="34" y="62"/>
                </a:cubicBezTo>
                <a:cubicBezTo>
                  <a:pt x="34" y="61"/>
                  <a:pt x="35" y="60"/>
                  <a:pt x="35" y="59"/>
                </a:cubicBezTo>
                <a:cubicBezTo>
                  <a:pt x="52" y="56"/>
                  <a:pt x="67" y="47"/>
                  <a:pt x="75" y="40"/>
                </a:cubicBezTo>
                <a:cubicBezTo>
                  <a:pt x="75" y="40"/>
                  <a:pt x="77" y="40"/>
                  <a:pt x="77" y="40"/>
                </a:cubicBezTo>
                <a:cubicBezTo>
                  <a:pt x="84" y="47"/>
                  <a:pt x="99" y="55"/>
                  <a:pt x="117" y="59"/>
                </a:cubicBezTo>
                <a:cubicBezTo>
                  <a:pt x="117" y="60"/>
                  <a:pt x="118" y="61"/>
                  <a:pt x="118" y="62"/>
                </a:cubicBezTo>
                <a:cubicBezTo>
                  <a:pt x="118" y="63"/>
                  <a:pt x="118" y="65"/>
                  <a:pt x="117" y="68"/>
                </a:cubicBezTo>
                <a:close/>
                <a:moveTo>
                  <a:pt x="103" y="66"/>
                </a:moveTo>
                <a:cubicBezTo>
                  <a:pt x="93" y="64"/>
                  <a:pt x="84" y="59"/>
                  <a:pt x="79" y="55"/>
                </a:cubicBezTo>
                <a:cubicBezTo>
                  <a:pt x="78" y="54"/>
                  <a:pt x="77" y="54"/>
                  <a:pt x="76" y="54"/>
                </a:cubicBezTo>
                <a:cubicBezTo>
                  <a:pt x="75" y="54"/>
                  <a:pt x="74" y="54"/>
                  <a:pt x="73" y="55"/>
                </a:cubicBezTo>
                <a:cubicBezTo>
                  <a:pt x="68" y="59"/>
                  <a:pt x="59" y="64"/>
                  <a:pt x="49" y="66"/>
                </a:cubicBezTo>
                <a:cubicBezTo>
                  <a:pt x="48" y="66"/>
                  <a:pt x="46" y="69"/>
                  <a:pt x="46" y="71"/>
                </a:cubicBezTo>
                <a:cubicBezTo>
                  <a:pt x="46" y="72"/>
                  <a:pt x="46" y="73"/>
                  <a:pt x="46" y="74"/>
                </a:cubicBezTo>
                <a:cubicBezTo>
                  <a:pt x="47" y="81"/>
                  <a:pt x="48" y="92"/>
                  <a:pt x="55" y="101"/>
                </a:cubicBezTo>
                <a:cubicBezTo>
                  <a:pt x="60" y="107"/>
                  <a:pt x="68" y="114"/>
                  <a:pt x="74" y="118"/>
                </a:cubicBezTo>
                <a:cubicBezTo>
                  <a:pt x="75" y="118"/>
                  <a:pt x="75" y="118"/>
                  <a:pt x="76" y="118"/>
                </a:cubicBezTo>
                <a:cubicBezTo>
                  <a:pt x="77" y="118"/>
                  <a:pt x="78" y="118"/>
                  <a:pt x="78" y="118"/>
                </a:cubicBezTo>
                <a:cubicBezTo>
                  <a:pt x="84" y="114"/>
                  <a:pt x="92" y="108"/>
                  <a:pt x="97" y="101"/>
                </a:cubicBezTo>
                <a:cubicBezTo>
                  <a:pt x="104" y="92"/>
                  <a:pt x="105" y="82"/>
                  <a:pt x="105" y="75"/>
                </a:cubicBezTo>
                <a:cubicBezTo>
                  <a:pt x="105" y="73"/>
                  <a:pt x="106" y="72"/>
                  <a:pt x="106" y="71"/>
                </a:cubicBezTo>
                <a:cubicBezTo>
                  <a:pt x="106" y="69"/>
                  <a:pt x="104" y="66"/>
                  <a:pt x="103" y="66"/>
                </a:cubicBezTo>
                <a:close/>
                <a:moveTo>
                  <a:pt x="102" y="74"/>
                </a:moveTo>
                <a:cubicBezTo>
                  <a:pt x="101" y="81"/>
                  <a:pt x="100" y="91"/>
                  <a:pt x="94" y="99"/>
                </a:cubicBezTo>
                <a:cubicBezTo>
                  <a:pt x="89" y="105"/>
                  <a:pt x="82" y="111"/>
                  <a:pt x="76" y="114"/>
                </a:cubicBezTo>
                <a:cubicBezTo>
                  <a:pt x="76" y="114"/>
                  <a:pt x="76" y="114"/>
                  <a:pt x="76" y="114"/>
                </a:cubicBezTo>
                <a:cubicBezTo>
                  <a:pt x="76" y="114"/>
                  <a:pt x="76" y="114"/>
                  <a:pt x="76" y="114"/>
                </a:cubicBezTo>
                <a:cubicBezTo>
                  <a:pt x="70" y="111"/>
                  <a:pt x="63" y="105"/>
                  <a:pt x="58" y="99"/>
                </a:cubicBezTo>
                <a:cubicBezTo>
                  <a:pt x="52" y="91"/>
                  <a:pt x="51" y="81"/>
                  <a:pt x="51" y="74"/>
                </a:cubicBezTo>
                <a:cubicBezTo>
                  <a:pt x="51" y="73"/>
                  <a:pt x="50" y="72"/>
                  <a:pt x="50" y="71"/>
                </a:cubicBezTo>
                <a:cubicBezTo>
                  <a:pt x="50" y="70"/>
                  <a:pt x="51" y="70"/>
                  <a:pt x="51" y="70"/>
                </a:cubicBezTo>
                <a:cubicBezTo>
                  <a:pt x="62" y="67"/>
                  <a:pt x="71" y="62"/>
                  <a:pt x="76" y="58"/>
                </a:cubicBezTo>
                <a:cubicBezTo>
                  <a:pt x="76" y="58"/>
                  <a:pt x="76" y="58"/>
                  <a:pt x="77" y="58"/>
                </a:cubicBezTo>
                <a:cubicBezTo>
                  <a:pt x="82" y="62"/>
                  <a:pt x="91" y="67"/>
                  <a:pt x="102" y="70"/>
                </a:cubicBezTo>
                <a:cubicBezTo>
                  <a:pt x="102" y="70"/>
                  <a:pt x="102" y="70"/>
                  <a:pt x="102" y="70"/>
                </a:cubicBezTo>
                <a:cubicBezTo>
                  <a:pt x="102" y="72"/>
                  <a:pt x="102" y="73"/>
                  <a:pt x="102" y="74"/>
                </a:cubicBezTo>
                <a:close/>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7"/>
                  <a:pt x="4" y="133"/>
                  <a:pt x="9" y="136"/>
                </a:cubicBezTo>
                <a:cubicBezTo>
                  <a:pt x="67" y="170"/>
                  <a:pt x="67" y="170"/>
                  <a:pt x="67" y="170"/>
                </a:cubicBezTo>
                <a:cubicBezTo>
                  <a:pt x="69" y="171"/>
                  <a:pt x="72" y="172"/>
                  <a:pt x="76" y="172"/>
                </a:cubicBezTo>
                <a:cubicBezTo>
                  <a:pt x="79" y="172"/>
                  <a:pt x="82" y="171"/>
                  <a:pt x="84" y="170"/>
                </a:cubicBezTo>
                <a:cubicBezTo>
                  <a:pt x="142" y="136"/>
                  <a:pt x="142" y="136"/>
                  <a:pt x="142" y="136"/>
                </a:cubicBezTo>
                <a:cubicBezTo>
                  <a:pt x="148" y="134"/>
                  <a:pt x="151" y="127"/>
                  <a:pt x="151" y="121"/>
                </a:cubicBezTo>
                <a:cubicBezTo>
                  <a:pt x="151" y="51"/>
                  <a:pt x="151" y="51"/>
                  <a:pt x="151" y="51"/>
                </a:cubicBezTo>
                <a:cubicBezTo>
                  <a:pt x="152" y="45"/>
                  <a:pt x="148" y="38"/>
                  <a:pt x="143" y="36"/>
                </a:cubicBezTo>
                <a:close/>
                <a:moveTo>
                  <a:pt x="144" y="121"/>
                </a:moveTo>
                <a:cubicBezTo>
                  <a:pt x="144" y="124"/>
                  <a:pt x="142" y="128"/>
                  <a:pt x="139" y="129"/>
                </a:cubicBezTo>
                <a:cubicBezTo>
                  <a:pt x="81" y="162"/>
                  <a:pt x="81" y="162"/>
                  <a:pt x="81" y="162"/>
                </a:cubicBezTo>
                <a:cubicBezTo>
                  <a:pt x="79" y="164"/>
                  <a:pt x="74" y="164"/>
                  <a:pt x="71" y="162"/>
                </a:cubicBezTo>
                <a:cubicBezTo>
                  <a:pt x="13" y="130"/>
                  <a:pt x="13" y="130"/>
                  <a:pt x="13" y="130"/>
                </a:cubicBezTo>
                <a:cubicBezTo>
                  <a:pt x="10" y="128"/>
                  <a:pt x="8" y="124"/>
                  <a:pt x="8" y="121"/>
                </a:cubicBezTo>
                <a:cubicBezTo>
                  <a:pt x="8" y="51"/>
                  <a:pt x="8" y="51"/>
                  <a:pt x="8" y="51"/>
                </a:cubicBezTo>
                <a:cubicBezTo>
                  <a:pt x="8" y="48"/>
                  <a:pt x="10" y="44"/>
                  <a:pt x="13" y="42"/>
                </a:cubicBezTo>
                <a:cubicBezTo>
                  <a:pt x="71" y="9"/>
                  <a:pt x="71" y="9"/>
                  <a:pt x="71" y="9"/>
                </a:cubicBezTo>
                <a:cubicBezTo>
                  <a:pt x="72" y="8"/>
                  <a:pt x="74" y="8"/>
                  <a:pt x="76" y="8"/>
                </a:cubicBezTo>
                <a:cubicBezTo>
                  <a:pt x="77" y="8"/>
                  <a:pt x="79" y="8"/>
                  <a:pt x="80" y="9"/>
                </a:cubicBezTo>
                <a:cubicBezTo>
                  <a:pt x="138" y="42"/>
                  <a:pt x="138" y="42"/>
                  <a:pt x="138" y="42"/>
                </a:cubicBezTo>
                <a:cubicBezTo>
                  <a:pt x="141" y="44"/>
                  <a:pt x="143" y="48"/>
                  <a:pt x="143" y="51"/>
                </a:cubicBezTo>
                <a:cubicBezTo>
                  <a:pt x="143" y="121"/>
                  <a:pt x="143" y="121"/>
                  <a:pt x="143" y="121"/>
                </a:cubicBezTo>
                <a:lnTo>
                  <a:pt x="144" y="121"/>
                </a:lnTo>
                <a:close/>
              </a:path>
            </a:pathLst>
          </a:custGeom>
          <a:solidFill>
            <a:srgbClr val="454545"/>
          </a:solidFill>
          <a:ln>
            <a:noFill/>
          </a:ln>
        </p:spPr>
        <p:txBody>
          <a:bodyPr vert="horz" wrap="square" lIns="0" tIns="15484" rIns="0" bIns="15484" numCol="1" anchor="ctr" anchorCtr="1" compatLnSpc="1"/>
          <a:lstStyle/>
          <a:p>
            <a:pPr algn="ctr" defTabSz="154940" fontAlgn="auto">
              <a:spcBef>
                <a:spcPts val="0"/>
              </a:spcBef>
              <a:spcAft>
                <a:spcPts val="0"/>
              </a:spcAft>
            </a:pPr>
            <a:endParaRPr lang="zh-CN" altLang="en-US" sz="1200">
              <a:latin typeface="+mn-ea"/>
              <a:ea typeface="+mn-ea"/>
            </a:endParaRPr>
          </a:p>
        </p:txBody>
      </p:sp>
      <p:sp>
        <p:nvSpPr>
          <p:cNvPr id="1912" name="Freeform 39"/>
          <p:cNvSpPr>
            <a:spLocks noEditPoints="1"/>
          </p:cNvSpPr>
          <p:nvPr/>
        </p:nvSpPr>
        <p:spPr bwMode="auto">
          <a:xfrm>
            <a:off x="6551550" y="1762542"/>
            <a:ext cx="45719" cy="86463"/>
          </a:xfrm>
          <a:custGeom>
            <a:avLst/>
            <a:gdLst>
              <a:gd name="T0" fmla="*/ 103 w 167"/>
              <a:gd name="T1" fmla="*/ 105 h 184"/>
              <a:gd name="T2" fmla="*/ 103 w 167"/>
              <a:gd name="T3" fmla="*/ 109 h 184"/>
              <a:gd name="T4" fmla="*/ 117 w 167"/>
              <a:gd name="T5" fmla="*/ 107 h 184"/>
              <a:gd name="T6" fmla="*/ 112 w 167"/>
              <a:gd name="T7" fmla="*/ 111 h 184"/>
              <a:gd name="T8" fmla="*/ 110 w 167"/>
              <a:gd name="T9" fmla="*/ 117 h 184"/>
              <a:gd name="T10" fmla="*/ 63 w 167"/>
              <a:gd name="T11" fmla="*/ 123 h 184"/>
              <a:gd name="T12" fmla="*/ 58 w 167"/>
              <a:gd name="T13" fmla="*/ 81 h 184"/>
              <a:gd name="T14" fmla="*/ 105 w 167"/>
              <a:gd name="T15" fmla="*/ 75 h 184"/>
              <a:gd name="T16" fmla="*/ 110 w 167"/>
              <a:gd name="T17" fmla="*/ 81 h 184"/>
              <a:gd name="T18" fmla="*/ 112 w 167"/>
              <a:gd name="T19" fmla="*/ 85 h 184"/>
              <a:gd name="T20" fmla="*/ 115 w 167"/>
              <a:gd name="T21" fmla="*/ 81 h 184"/>
              <a:gd name="T22" fmla="*/ 106 w 167"/>
              <a:gd name="T23" fmla="*/ 70 h 184"/>
              <a:gd name="T24" fmla="*/ 84 w 167"/>
              <a:gd name="T25" fmla="*/ 48 h 184"/>
              <a:gd name="T26" fmla="*/ 62 w 167"/>
              <a:gd name="T27" fmla="*/ 70 h 184"/>
              <a:gd name="T28" fmla="*/ 62 w 167"/>
              <a:gd name="T29" fmla="*/ 70 h 184"/>
              <a:gd name="T30" fmla="*/ 53 w 167"/>
              <a:gd name="T31" fmla="*/ 116 h 184"/>
              <a:gd name="T32" fmla="*/ 63 w 167"/>
              <a:gd name="T33" fmla="*/ 127 h 184"/>
              <a:gd name="T34" fmla="*/ 115 w 167"/>
              <a:gd name="T35" fmla="*/ 117 h 184"/>
              <a:gd name="T36" fmla="*/ 115 w 167"/>
              <a:gd name="T37" fmla="*/ 113 h 184"/>
              <a:gd name="T38" fmla="*/ 84 w 167"/>
              <a:gd name="T39" fmla="*/ 52 h 184"/>
              <a:gd name="T40" fmla="*/ 101 w 167"/>
              <a:gd name="T41" fmla="*/ 70 h 184"/>
              <a:gd name="T42" fmla="*/ 84 w 167"/>
              <a:gd name="T43" fmla="*/ 52 h 184"/>
              <a:gd name="T44" fmla="*/ 115 w 167"/>
              <a:gd name="T45" fmla="*/ 96 h 184"/>
              <a:gd name="T46" fmla="*/ 101 w 167"/>
              <a:gd name="T47" fmla="*/ 99 h 184"/>
              <a:gd name="T48" fmla="*/ 115 w 167"/>
              <a:gd name="T49" fmla="*/ 101 h 184"/>
              <a:gd name="T50" fmla="*/ 115 w 167"/>
              <a:gd name="T51" fmla="*/ 96 h 184"/>
              <a:gd name="T52" fmla="*/ 153 w 167"/>
              <a:gd name="T53" fmla="*/ 33 h 184"/>
              <a:gd name="T54" fmla="*/ 98 w 167"/>
              <a:gd name="T55" fmla="*/ 6 h 184"/>
              <a:gd name="T56" fmla="*/ 84 w 167"/>
              <a:gd name="T57" fmla="*/ 0 h 184"/>
              <a:gd name="T58" fmla="*/ 73 w 167"/>
              <a:gd name="T59" fmla="*/ 4 h 184"/>
              <a:gd name="T60" fmla="*/ 45 w 167"/>
              <a:gd name="T61" fmla="*/ 22 h 184"/>
              <a:gd name="T62" fmla="*/ 12 w 167"/>
              <a:gd name="T63" fmla="*/ 34 h 184"/>
              <a:gd name="T64" fmla="*/ 18 w 167"/>
              <a:gd name="T65" fmla="*/ 128 h 184"/>
              <a:gd name="T66" fmla="*/ 92 w 167"/>
              <a:gd name="T67" fmla="*/ 181 h 184"/>
              <a:gd name="T68" fmla="*/ 167 w 167"/>
              <a:gd name="T69" fmla="*/ 51 h 184"/>
              <a:gd name="T70" fmla="*/ 142 w 167"/>
              <a:gd name="T71" fmla="*/ 124 h 184"/>
              <a:gd name="T72" fmla="*/ 80 w 167"/>
              <a:gd name="T73" fmla="*/ 174 h 184"/>
              <a:gd name="T74" fmla="*/ 10 w 167"/>
              <a:gd name="T75" fmla="*/ 50 h 184"/>
              <a:gd name="T76" fmla="*/ 18 w 167"/>
              <a:gd name="T77" fmla="*/ 41 h 184"/>
              <a:gd name="T78" fmla="*/ 76 w 167"/>
              <a:gd name="T79" fmla="*/ 13 h 184"/>
              <a:gd name="T80" fmla="*/ 84 w 167"/>
              <a:gd name="T81" fmla="*/ 9 h 184"/>
              <a:gd name="T82" fmla="*/ 90 w 167"/>
              <a:gd name="T83" fmla="*/ 11 h 184"/>
              <a:gd name="T84" fmla="*/ 119 w 167"/>
              <a:gd name="T85" fmla="*/ 30 h 184"/>
              <a:gd name="T86" fmla="*/ 153 w 167"/>
              <a:gd name="T87" fmla="*/ 42 h 184"/>
              <a:gd name="T88" fmla="*/ 142 w 167"/>
              <a:gd name="T89" fmla="*/ 124 h 184"/>
              <a:gd name="T90" fmla="*/ 103 w 167"/>
              <a:gd name="T91" fmla="*/ 88 h 184"/>
              <a:gd name="T92" fmla="*/ 103 w 167"/>
              <a:gd name="T93" fmla="*/ 92 h 184"/>
              <a:gd name="T94" fmla="*/ 117 w 167"/>
              <a:gd name="T95" fmla="*/ 9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4">
                <a:moveTo>
                  <a:pt x="115" y="105"/>
                </a:moveTo>
                <a:cubicBezTo>
                  <a:pt x="103" y="105"/>
                  <a:pt x="103" y="105"/>
                  <a:pt x="103" y="105"/>
                </a:cubicBezTo>
                <a:cubicBezTo>
                  <a:pt x="102" y="105"/>
                  <a:pt x="101" y="106"/>
                  <a:pt x="101" y="107"/>
                </a:cubicBezTo>
                <a:cubicBezTo>
                  <a:pt x="101" y="108"/>
                  <a:pt x="102" y="109"/>
                  <a:pt x="103" y="109"/>
                </a:cubicBezTo>
                <a:cubicBezTo>
                  <a:pt x="115" y="109"/>
                  <a:pt x="115" y="109"/>
                  <a:pt x="115" y="109"/>
                </a:cubicBezTo>
                <a:cubicBezTo>
                  <a:pt x="116" y="109"/>
                  <a:pt x="117" y="108"/>
                  <a:pt x="117" y="107"/>
                </a:cubicBezTo>
                <a:cubicBezTo>
                  <a:pt x="117" y="106"/>
                  <a:pt x="116" y="105"/>
                  <a:pt x="115" y="105"/>
                </a:cubicBezTo>
                <a:close/>
                <a:moveTo>
                  <a:pt x="112" y="111"/>
                </a:moveTo>
                <a:cubicBezTo>
                  <a:pt x="111" y="111"/>
                  <a:pt x="110" y="112"/>
                  <a:pt x="110" y="113"/>
                </a:cubicBezTo>
                <a:cubicBezTo>
                  <a:pt x="110" y="117"/>
                  <a:pt x="110" y="117"/>
                  <a:pt x="110" y="117"/>
                </a:cubicBezTo>
                <a:cubicBezTo>
                  <a:pt x="110" y="120"/>
                  <a:pt x="108" y="122"/>
                  <a:pt x="105" y="123"/>
                </a:cubicBezTo>
                <a:cubicBezTo>
                  <a:pt x="63" y="123"/>
                  <a:pt x="63" y="123"/>
                  <a:pt x="63" y="123"/>
                </a:cubicBezTo>
                <a:cubicBezTo>
                  <a:pt x="60" y="122"/>
                  <a:pt x="58" y="120"/>
                  <a:pt x="58" y="117"/>
                </a:cubicBezTo>
                <a:cubicBezTo>
                  <a:pt x="58" y="81"/>
                  <a:pt x="58" y="81"/>
                  <a:pt x="58" y="81"/>
                </a:cubicBezTo>
                <a:cubicBezTo>
                  <a:pt x="58" y="77"/>
                  <a:pt x="60" y="75"/>
                  <a:pt x="63" y="75"/>
                </a:cubicBezTo>
                <a:cubicBezTo>
                  <a:pt x="105" y="75"/>
                  <a:pt x="105" y="75"/>
                  <a:pt x="105" y="75"/>
                </a:cubicBezTo>
                <a:cubicBezTo>
                  <a:pt x="108" y="75"/>
                  <a:pt x="110" y="77"/>
                  <a:pt x="110" y="81"/>
                </a:cubicBezTo>
                <a:cubicBezTo>
                  <a:pt x="110" y="81"/>
                  <a:pt x="110" y="81"/>
                  <a:pt x="110" y="81"/>
                </a:cubicBezTo>
                <a:cubicBezTo>
                  <a:pt x="110" y="83"/>
                  <a:pt x="110" y="83"/>
                  <a:pt x="110" y="83"/>
                </a:cubicBezTo>
                <a:cubicBezTo>
                  <a:pt x="110" y="84"/>
                  <a:pt x="111" y="85"/>
                  <a:pt x="112" y="85"/>
                </a:cubicBezTo>
                <a:cubicBezTo>
                  <a:pt x="114" y="85"/>
                  <a:pt x="115" y="84"/>
                  <a:pt x="115" y="83"/>
                </a:cubicBezTo>
                <a:cubicBezTo>
                  <a:pt x="115" y="81"/>
                  <a:pt x="115" y="81"/>
                  <a:pt x="115" y="81"/>
                </a:cubicBezTo>
                <a:cubicBezTo>
                  <a:pt x="115" y="75"/>
                  <a:pt x="111" y="71"/>
                  <a:pt x="106" y="70"/>
                </a:cubicBezTo>
                <a:cubicBezTo>
                  <a:pt x="106" y="70"/>
                  <a:pt x="106" y="70"/>
                  <a:pt x="106" y="70"/>
                </a:cubicBezTo>
                <a:cubicBezTo>
                  <a:pt x="106" y="58"/>
                  <a:pt x="97" y="48"/>
                  <a:pt x="84" y="48"/>
                </a:cubicBezTo>
                <a:cubicBezTo>
                  <a:pt x="84" y="48"/>
                  <a:pt x="84" y="48"/>
                  <a:pt x="84" y="48"/>
                </a:cubicBezTo>
                <a:cubicBezTo>
                  <a:pt x="84" y="48"/>
                  <a:pt x="84" y="48"/>
                  <a:pt x="84" y="48"/>
                </a:cubicBezTo>
                <a:cubicBezTo>
                  <a:pt x="72" y="48"/>
                  <a:pt x="62" y="58"/>
                  <a:pt x="62" y="70"/>
                </a:cubicBezTo>
                <a:cubicBezTo>
                  <a:pt x="62" y="70"/>
                  <a:pt x="62" y="70"/>
                  <a:pt x="62" y="70"/>
                </a:cubicBezTo>
                <a:cubicBezTo>
                  <a:pt x="62" y="70"/>
                  <a:pt x="62" y="70"/>
                  <a:pt x="62" y="70"/>
                </a:cubicBezTo>
                <a:cubicBezTo>
                  <a:pt x="57" y="71"/>
                  <a:pt x="53" y="75"/>
                  <a:pt x="53" y="80"/>
                </a:cubicBezTo>
                <a:cubicBezTo>
                  <a:pt x="53" y="116"/>
                  <a:pt x="53" y="116"/>
                  <a:pt x="53" y="116"/>
                </a:cubicBezTo>
                <a:cubicBezTo>
                  <a:pt x="53" y="122"/>
                  <a:pt x="58" y="127"/>
                  <a:pt x="63" y="127"/>
                </a:cubicBezTo>
                <a:cubicBezTo>
                  <a:pt x="63" y="127"/>
                  <a:pt x="63" y="127"/>
                  <a:pt x="63" y="127"/>
                </a:cubicBezTo>
                <a:cubicBezTo>
                  <a:pt x="105" y="127"/>
                  <a:pt x="105" y="127"/>
                  <a:pt x="105" y="127"/>
                </a:cubicBezTo>
                <a:cubicBezTo>
                  <a:pt x="110" y="127"/>
                  <a:pt x="115" y="122"/>
                  <a:pt x="115" y="117"/>
                </a:cubicBezTo>
                <a:cubicBezTo>
                  <a:pt x="115" y="117"/>
                  <a:pt x="115" y="117"/>
                  <a:pt x="115" y="117"/>
                </a:cubicBezTo>
                <a:cubicBezTo>
                  <a:pt x="115" y="113"/>
                  <a:pt x="115" y="113"/>
                  <a:pt x="115" y="113"/>
                </a:cubicBezTo>
                <a:cubicBezTo>
                  <a:pt x="115" y="112"/>
                  <a:pt x="114" y="111"/>
                  <a:pt x="112" y="111"/>
                </a:cubicBezTo>
                <a:close/>
                <a:moveTo>
                  <a:pt x="84" y="52"/>
                </a:moveTo>
                <a:cubicBezTo>
                  <a:pt x="84" y="52"/>
                  <a:pt x="84" y="52"/>
                  <a:pt x="84" y="52"/>
                </a:cubicBezTo>
                <a:cubicBezTo>
                  <a:pt x="94" y="53"/>
                  <a:pt x="102" y="61"/>
                  <a:pt x="101" y="70"/>
                </a:cubicBezTo>
                <a:cubicBezTo>
                  <a:pt x="67" y="70"/>
                  <a:pt x="67" y="70"/>
                  <a:pt x="67" y="70"/>
                </a:cubicBezTo>
                <a:cubicBezTo>
                  <a:pt x="66" y="61"/>
                  <a:pt x="74" y="53"/>
                  <a:pt x="84" y="52"/>
                </a:cubicBezTo>
                <a:cubicBezTo>
                  <a:pt x="84" y="52"/>
                  <a:pt x="84" y="52"/>
                  <a:pt x="84" y="52"/>
                </a:cubicBezTo>
                <a:close/>
                <a:moveTo>
                  <a:pt x="115" y="96"/>
                </a:moveTo>
                <a:cubicBezTo>
                  <a:pt x="103" y="96"/>
                  <a:pt x="103" y="96"/>
                  <a:pt x="103" y="96"/>
                </a:cubicBezTo>
                <a:cubicBezTo>
                  <a:pt x="102" y="96"/>
                  <a:pt x="101" y="97"/>
                  <a:pt x="101" y="99"/>
                </a:cubicBezTo>
                <a:cubicBezTo>
                  <a:pt x="101" y="100"/>
                  <a:pt x="102" y="101"/>
                  <a:pt x="103" y="101"/>
                </a:cubicBezTo>
                <a:cubicBezTo>
                  <a:pt x="115" y="101"/>
                  <a:pt x="115" y="101"/>
                  <a:pt x="115" y="101"/>
                </a:cubicBezTo>
                <a:cubicBezTo>
                  <a:pt x="116" y="101"/>
                  <a:pt x="117" y="100"/>
                  <a:pt x="117" y="99"/>
                </a:cubicBezTo>
                <a:cubicBezTo>
                  <a:pt x="117" y="97"/>
                  <a:pt x="116" y="96"/>
                  <a:pt x="115" y="96"/>
                </a:cubicBezTo>
                <a:close/>
                <a:moveTo>
                  <a:pt x="156" y="34"/>
                </a:moveTo>
                <a:cubicBezTo>
                  <a:pt x="153" y="33"/>
                  <a:pt x="153" y="33"/>
                  <a:pt x="153" y="33"/>
                </a:cubicBezTo>
                <a:cubicBezTo>
                  <a:pt x="143" y="30"/>
                  <a:pt x="133" y="26"/>
                  <a:pt x="123" y="22"/>
                </a:cubicBezTo>
                <a:cubicBezTo>
                  <a:pt x="114" y="18"/>
                  <a:pt x="105" y="12"/>
                  <a:pt x="98" y="6"/>
                </a:cubicBezTo>
                <a:cubicBezTo>
                  <a:pt x="95" y="4"/>
                  <a:pt x="95" y="4"/>
                  <a:pt x="95" y="4"/>
                </a:cubicBezTo>
                <a:cubicBezTo>
                  <a:pt x="92" y="2"/>
                  <a:pt x="88" y="0"/>
                  <a:pt x="84" y="0"/>
                </a:cubicBezTo>
                <a:cubicBezTo>
                  <a:pt x="84" y="0"/>
                  <a:pt x="84" y="0"/>
                  <a:pt x="84" y="0"/>
                </a:cubicBezTo>
                <a:cubicBezTo>
                  <a:pt x="80" y="0"/>
                  <a:pt x="76" y="1"/>
                  <a:pt x="73" y="4"/>
                </a:cubicBezTo>
                <a:cubicBezTo>
                  <a:pt x="71" y="6"/>
                  <a:pt x="71" y="6"/>
                  <a:pt x="71" y="6"/>
                </a:cubicBezTo>
                <a:cubicBezTo>
                  <a:pt x="63" y="12"/>
                  <a:pt x="54" y="18"/>
                  <a:pt x="45" y="22"/>
                </a:cubicBezTo>
                <a:cubicBezTo>
                  <a:pt x="35" y="26"/>
                  <a:pt x="25" y="30"/>
                  <a:pt x="15" y="33"/>
                </a:cubicBezTo>
                <a:cubicBezTo>
                  <a:pt x="12" y="34"/>
                  <a:pt x="12" y="34"/>
                  <a:pt x="12" y="34"/>
                </a:cubicBezTo>
                <a:cubicBezTo>
                  <a:pt x="5" y="37"/>
                  <a:pt x="0" y="44"/>
                  <a:pt x="1" y="51"/>
                </a:cubicBezTo>
                <a:cubicBezTo>
                  <a:pt x="2" y="66"/>
                  <a:pt x="6" y="104"/>
                  <a:pt x="18" y="128"/>
                </a:cubicBezTo>
                <a:cubicBezTo>
                  <a:pt x="32" y="154"/>
                  <a:pt x="65" y="175"/>
                  <a:pt x="76" y="181"/>
                </a:cubicBezTo>
                <a:cubicBezTo>
                  <a:pt x="81" y="184"/>
                  <a:pt x="87" y="184"/>
                  <a:pt x="92" y="181"/>
                </a:cubicBezTo>
                <a:cubicBezTo>
                  <a:pt x="103" y="175"/>
                  <a:pt x="136" y="154"/>
                  <a:pt x="150" y="128"/>
                </a:cubicBezTo>
                <a:cubicBezTo>
                  <a:pt x="161" y="104"/>
                  <a:pt x="166" y="66"/>
                  <a:pt x="167" y="51"/>
                </a:cubicBezTo>
                <a:cubicBezTo>
                  <a:pt x="167" y="44"/>
                  <a:pt x="163" y="37"/>
                  <a:pt x="156" y="34"/>
                </a:cubicBezTo>
                <a:close/>
                <a:moveTo>
                  <a:pt x="142" y="124"/>
                </a:moveTo>
                <a:cubicBezTo>
                  <a:pt x="134" y="140"/>
                  <a:pt x="116" y="157"/>
                  <a:pt x="88" y="174"/>
                </a:cubicBezTo>
                <a:cubicBezTo>
                  <a:pt x="86" y="175"/>
                  <a:pt x="82" y="175"/>
                  <a:pt x="80" y="174"/>
                </a:cubicBezTo>
                <a:cubicBezTo>
                  <a:pt x="52" y="157"/>
                  <a:pt x="34" y="140"/>
                  <a:pt x="26" y="124"/>
                </a:cubicBezTo>
                <a:cubicBezTo>
                  <a:pt x="15" y="102"/>
                  <a:pt x="11" y="65"/>
                  <a:pt x="10" y="50"/>
                </a:cubicBezTo>
                <a:cubicBezTo>
                  <a:pt x="10" y="47"/>
                  <a:pt x="12" y="44"/>
                  <a:pt x="15" y="42"/>
                </a:cubicBezTo>
                <a:cubicBezTo>
                  <a:pt x="18" y="41"/>
                  <a:pt x="18" y="41"/>
                  <a:pt x="18" y="41"/>
                </a:cubicBezTo>
                <a:cubicBezTo>
                  <a:pt x="29" y="38"/>
                  <a:pt x="39" y="34"/>
                  <a:pt x="49" y="30"/>
                </a:cubicBezTo>
                <a:cubicBezTo>
                  <a:pt x="59" y="25"/>
                  <a:pt x="68" y="19"/>
                  <a:pt x="76" y="13"/>
                </a:cubicBezTo>
                <a:cubicBezTo>
                  <a:pt x="78" y="11"/>
                  <a:pt x="78" y="11"/>
                  <a:pt x="78" y="11"/>
                </a:cubicBezTo>
                <a:cubicBezTo>
                  <a:pt x="80" y="10"/>
                  <a:pt x="82" y="9"/>
                  <a:pt x="84" y="9"/>
                </a:cubicBezTo>
                <a:cubicBezTo>
                  <a:pt x="84" y="9"/>
                  <a:pt x="84" y="9"/>
                  <a:pt x="84" y="9"/>
                </a:cubicBezTo>
                <a:cubicBezTo>
                  <a:pt x="86" y="9"/>
                  <a:pt x="88" y="10"/>
                  <a:pt x="90" y="11"/>
                </a:cubicBezTo>
                <a:cubicBezTo>
                  <a:pt x="92" y="13"/>
                  <a:pt x="92" y="13"/>
                  <a:pt x="92" y="13"/>
                </a:cubicBezTo>
                <a:cubicBezTo>
                  <a:pt x="100" y="19"/>
                  <a:pt x="110" y="25"/>
                  <a:pt x="119" y="30"/>
                </a:cubicBezTo>
                <a:cubicBezTo>
                  <a:pt x="129" y="34"/>
                  <a:pt x="139" y="38"/>
                  <a:pt x="150" y="41"/>
                </a:cubicBezTo>
                <a:cubicBezTo>
                  <a:pt x="153" y="42"/>
                  <a:pt x="153" y="42"/>
                  <a:pt x="153" y="42"/>
                </a:cubicBezTo>
                <a:cubicBezTo>
                  <a:pt x="156" y="44"/>
                  <a:pt x="158" y="47"/>
                  <a:pt x="158" y="50"/>
                </a:cubicBezTo>
                <a:cubicBezTo>
                  <a:pt x="157" y="65"/>
                  <a:pt x="153" y="102"/>
                  <a:pt x="142" y="124"/>
                </a:cubicBezTo>
                <a:close/>
                <a:moveTo>
                  <a:pt x="115" y="88"/>
                </a:moveTo>
                <a:cubicBezTo>
                  <a:pt x="103" y="88"/>
                  <a:pt x="103" y="88"/>
                  <a:pt x="103" y="88"/>
                </a:cubicBezTo>
                <a:cubicBezTo>
                  <a:pt x="102" y="88"/>
                  <a:pt x="101" y="89"/>
                  <a:pt x="101" y="90"/>
                </a:cubicBezTo>
                <a:cubicBezTo>
                  <a:pt x="101" y="91"/>
                  <a:pt x="102" y="92"/>
                  <a:pt x="103" y="92"/>
                </a:cubicBezTo>
                <a:cubicBezTo>
                  <a:pt x="115" y="92"/>
                  <a:pt x="115" y="92"/>
                  <a:pt x="115" y="92"/>
                </a:cubicBezTo>
                <a:cubicBezTo>
                  <a:pt x="116" y="92"/>
                  <a:pt x="117" y="91"/>
                  <a:pt x="117" y="90"/>
                </a:cubicBezTo>
                <a:cubicBezTo>
                  <a:pt x="117" y="89"/>
                  <a:pt x="116" y="88"/>
                  <a:pt x="115" y="88"/>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pic>
        <p:nvPicPr>
          <p:cNvPr id="1913" name="图片 1912"/>
          <p:cNvPicPr>
            <a:picLocks noChangeAspect="1"/>
          </p:cNvPicPr>
          <p:nvPr/>
        </p:nvPicPr>
        <p:blipFill>
          <a:blip r:embed="rId4"/>
          <a:stretch>
            <a:fillRect/>
          </a:stretch>
        </p:blipFill>
        <p:spPr>
          <a:xfrm>
            <a:off x="6561558" y="2031499"/>
            <a:ext cx="46455" cy="87022"/>
          </a:xfrm>
          <a:prstGeom prst="rect">
            <a:avLst/>
          </a:prstGeom>
        </p:spPr>
      </p:pic>
      <p:sp>
        <p:nvSpPr>
          <p:cNvPr id="1914" name="Freeform 5"/>
          <p:cNvSpPr>
            <a:spLocks noEditPoints="1"/>
          </p:cNvSpPr>
          <p:nvPr/>
        </p:nvSpPr>
        <p:spPr bwMode="auto">
          <a:xfrm>
            <a:off x="6559463" y="2304775"/>
            <a:ext cx="45719" cy="88841"/>
          </a:xfrm>
          <a:custGeom>
            <a:avLst/>
            <a:gdLst>
              <a:gd name="T0" fmla="*/ 69 w 161"/>
              <a:gd name="T1" fmla="*/ 72 h 176"/>
              <a:gd name="T2" fmla="*/ 53 w 161"/>
              <a:gd name="T3" fmla="*/ 90 h 176"/>
              <a:gd name="T4" fmla="*/ 91 w 161"/>
              <a:gd name="T5" fmla="*/ 76 h 176"/>
              <a:gd name="T6" fmla="*/ 107 w 161"/>
              <a:gd name="T7" fmla="*/ 59 h 176"/>
              <a:gd name="T8" fmla="*/ 120 w 161"/>
              <a:gd name="T9" fmla="*/ 48 h 176"/>
              <a:gd name="T10" fmla="*/ 32 w 161"/>
              <a:gd name="T11" fmla="*/ 56 h 176"/>
              <a:gd name="T12" fmla="*/ 40 w 161"/>
              <a:gd name="T13" fmla="*/ 120 h 176"/>
              <a:gd name="T14" fmla="*/ 128 w 161"/>
              <a:gd name="T15" fmla="*/ 112 h 176"/>
              <a:gd name="T16" fmla="*/ 120 w 161"/>
              <a:gd name="T17" fmla="*/ 48 h 176"/>
              <a:gd name="T18" fmla="*/ 120 w 161"/>
              <a:gd name="T19" fmla="*/ 116 h 176"/>
              <a:gd name="T20" fmla="*/ 112 w 161"/>
              <a:gd name="T21" fmla="*/ 88 h 176"/>
              <a:gd name="T22" fmla="*/ 108 w 161"/>
              <a:gd name="T23" fmla="*/ 116 h 176"/>
              <a:gd name="T24" fmla="*/ 92 w 161"/>
              <a:gd name="T25" fmla="*/ 100 h 176"/>
              <a:gd name="T26" fmla="*/ 88 w 161"/>
              <a:gd name="T27" fmla="*/ 116 h 176"/>
              <a:gd name="T28" fmla="*/ 72 w 161"/>
              <a:gd name="T29" fmla="*/ 96 h 176"/>
              <a:gd name="T30" fmla="*/ 68 w 161"/>
              <a:gd name="T31" fmla="*/ 116 h 176"/>
              <a:gd name="T32" fmla="*/ 52 w 161"/>
              <a:gd name="T33" fmla="*/ 104 h 176"/>
              <a:gd name="T34" fmla="*/ 48 w 161"/>
              <a:gd name="T35" fmla="*/ 116 h 176"/>
              <a:gd name="T36" fmla="*/ 36 w 161"/>
              <a:gd name="T37" fmla="*/ 112 h 176"/>
              <a:gd name="T38" fmla="*/ 40 w 161"/>
              <a:gd name="T39" fmla="*/ 52 h 176"/>
              <a:gd name="T40" fmla="*/ 124 w 161"/>
              <a:gd name="T41" fmla="*/ 56 h 176"/>
              <a:gd name="T42" fmla="*/ 152 w 161"/>
              <a:gd name="T43" fmla="*/ 34 h 176"/>
              <a:gd name="T44" fmla="*/ 89 w 161"/>
              <a:gd name="T45" fmla="*/ 3 h 176"/>
              <a:gd name="T46" fmla="*/ 80 w 161"/>
              <a:gd name="T47" fmla="*/ 0 h 176"/>
              <a:gd name="T48" fmla="*/ 72 w 161"/>
              <a:gd name="T49" fmla="*/ 3 h 176"/>
              <a:gd name="T50" fmla="*/ 9 w 161"/>
              <a:gd name="T51" fmla="*/ 34 h 176"/>
              <a:gd name="T52" fmla="*/ 17 w 161"/>
              <a:gd name="T53" fmla="*/ 122 h 176"/>
              <a:gd name="T54" fmla="*/ 80 w 161"/>
              <a:gd name="T55" fmla="*/ 176 h 176"/>
              <a:gd name="T56" fmla="*/ 143 w 161"/>
              <a:gd name="T57" fmla="*/ 122 h 176"/>
              <a:gd name="T58" fmla="*/ 152 w 161"/>
              <a:gd name="T59" fmla="*/ 34 h 176"/>
              <a:gd name="T60" fmla="*/ 82 w 161"/>
              <a:gd name="T61" fmla="*/ 167 h 176"/>
              <a:gd name="T62" fmla="*/ 78 w 161"/>
              <a:gd name="T63" fmla="*/ 167 h 176"/>
              <a:gd name="T64" fmla="*/ 8 w 161"/>
              <a:gd name="T65" fmla="*/ 46 h 176"/>
              <a:gd name="T66" fmla="*/ 14 w 161"/>
              <a:gd name="T67" fmla="*/ 41 h 176"/>
              <a:gd name="T68" fmla="*/ 74 w 161"/>
              <a:gd name="T69" fmla="*/ 11 h 176"/>
              <a:gd name="T70" fmla="*/ 80 w 161"/>
              <a:gd name="T71" fmla="*/ 8 h 176"/>
              <a:gd name="T72" fmla="*/ 80 w 161"/>
              <a:gd name="T73" fmla="*/ 8 h 176"/>
              <a:gd name="T74" fmla="*/ 84 w 161"/>
              <a:gd name="T75" fmla="*/ 9 h 176"/>
              <a:gd name="T76" fmla="*/ 114 w 161"/>
              <a:gd name="T77" fmla="*/ 29 h 176"/>
              <a:gd name="T78" fmla="*/ 149 w 161"/>
              <a:gd name="T79" fmla="*/ 42 h 176"/>
              <a:gd name="T80" fmla="*/ 136 w 161"/>
              <a:gd name="T81"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76">
                <a:moveTo>
                  <a:pt x="89" y="72"/>
                </a:moveTo>
                <a:cubicBezTo>
                  <a:pt x="69" y="72"/>
                  <a:pt x="69" y="72"/>
                  <a:pt x="69" y="72"/>
                </a:cubicBezTo>
                <a:cubicBezTo>
                  <a:pt x="51" y="87"/>
                  <a:pt x="51" y="87"/>
                  <a:pt x="51" y="87"/>
                </a:cubicBezTo>
                <a:cubicBezTo>
                  <a:pt x="53" y="90"/>
                  <a:pt x="53" y="90"/>
                  <a:pt x="53" y="90"/>
                </a:cubicBezTo>
                <a:cubicBezTo>
                  <a:pt x="71" y="76"/>
                  <a:pt x="71" y="76"/>
                  <a:pt x="71" y="76"/>
                </a:cubicBezTo>
                <a:cubicBezTo>
                  <a:pt x="91" y="76"/>
                  <a:pt x="91" y="76"/>
                  <a:pt x="91" y="76"/>
                </a:cubicBezTo>
                <a:cubicBezTo>
                  <a:pt x="109" y="62"/>
                  <a:pt x="109" y="62"/>
                  <a:pt x="109" y="62"/>
                </a:cubicBezTo>
                <a:cubicBezTo>
                  <a:pt x="107" y="59"/>
                  <a:pt x="107" y="59"/>
                  <a:pt x="107" y="59"/>
                </a:cubicBezTo>
                <a:lnTo>
                  <a:pt x="89" y="72"/>
                </a:lnTo>
                <a:close/>
                <a:moveTo>
                  <a:pt x="120" y="48"/>
                </a:moveTo>
                <a:cubicBezTo>
                  <a:pt x="40" y="48"/>
                  <a:pt x="40" y="48"/>
                  <a:pt x="40" y="48"/>
                </a:cubicBezTo>
                <a:cubicBezTo>
                  <a:pt x="36" y="48"/>
                  <a:pt x="32" y="52"/>
                  <a:pt x="32" y="56"/>
                </a:cubicBezTo>
                <a:cubicBezTo>
                  <a:pt x="32" y="112"/>
                  <a:pt x="32" y="112"/>
                  <a:pt x="32" y="112"/>
                </a:cubicBezTo>
                <a:cubicBezTo>
                  <a:pt x="32" y="117"/>
                  <a:pt x="36" y="120"/>
                  <a:pt x="40" y="120"/>
                </a:cubicBezTo>
                <a:cubicBezTo>
                  <a:pt x="120" y="120"/>
                  <a:pt x="120" y="120"/>
                  <a:pt x="120" y="120"/>
                </a:cubicBezTo>
                <a:cubicBezTo>
                  <a:pt x="125" y="120"/>
                  <a:pt x="128" y="117"/>
                  <a:pt x="128" y="112"/>
                </a:cubicBezTo>
                <a:cubicBezTo>
                  <a:pt x="128" y="56"/>
                  <a:pt x="128" y="56"/>
                  <a:pt x="128" y="56"/>
                </a:cubicBezTo>
                <a:cubicBezTo>
                  <a:pt x="128" y="52"/>
                  <a:pt x="125" y="48"/>
                  <a:pt x="120" y="48"/>
                </a:cubicBezTo>
                <a:close/>
                <a:moveTo>
                  <a:pt x="124" y="112"/>
                </a:moveTo>
                <a:cubicBezTo>
                  <a:pt x="124" y="114"/>
                  <a:pt x="122" y="116"/>
                  <a:pt x="120" y="116"/>
                </a:cubicBezTo>
                <a:cubicBezTo>
                  <a:pt x="112" y="116"/>
                  <a:pt x="112" y="116"/>
                  <a:pt x="112" y="116"/>
                </a:cubicBezTo>
                <a:cubicBezTo>
                  <a:pt x="112" y="88"/>
                  <a:pt x="112" y="88"/>
                  <a:pt x="112" y="88"/>
                </a:cubicBezTo>
                <a:cubicBezTo>
                  <a:pt x="108" y="88"/>
                  <a:pt x="108" y="88"/>
                  <a:pt x="108" y="88"/>
                </a:cubicBezTo>
                <a:cubicBezTo>
                  <a:pt x="108" y="116"/>
                  <a:pt x="108" y="116"/>
                  <a:pt x="108" y="116"/>
                </a:cubicBezTo>
                <a:cubicBezTo>
                  <a:pt x="92" y="116"/>
                  <a:pt x="92" y="116"/>
                  <a:pt x="92" y="116"/>
                </a:cubicBezTo>
                <a:cubicBezTo>
                  <a:pt x="92" y="100"/>
                  <a:pt x="92" y="100"/>
                  <a:pt x="92" y="100"/>
                </a:cubicBezTo>
                <a:cubicBezTo>
                  <a:pt x="88" y="100"/>
                  <a:pt x="88" y="100"/>
                  <a:pt x="88" y="100"/>
                </a:cubicBezTo>
                <a:cubicBezTo>
                  <a:pt x="88" y="116"/>
                  <a:pt x="88" y="116"/>
                  <a:pt x="88" y="116"/>
                </a:cubicBezTo>
                <a:cubicBezTo>
                  <a:pt x="72" y="116"/>
                  <a:pt x="72" y="116"/>
                  <a:pt x="72" y="116"/>
                </a:cubicBezTo>
                <a:cubicBezTo>
                  <a:pt x="72" y="96"/>
                  <a:pt x="72" y="96"/>
                  <a:pt x="72" y="96"/>
                </a:cubicBezTo>
                <a:cubicBezTo>
                  <a:pt x="68" y="96"/>
                  <a:pt x="68" y="96"/>
                  <a:pt x="68" y="96"/>
                </a:cubicBezTo>
                <a:cubicBezTo>
                  <a:pt x="68" y="116"/>
                  <a:pt x="68" y="116"/>
                  <a:pt x="68" y="116"/>
                </a:cubicBezTo>
                <a:cubicBezTo>
                  <a:pt x="52" y="116"/>
                  <a:pt x="52" y="116"/>
                  <a:pt x="52" y="116"/>
                </a:cubicBezTo>
                <a:cubicBezTo>
                  <a:pt x="52" y="104"/>
                  <a:pt x="52" y="104"/>
                  <a:pt x="52" y="104"/>
                </a:cubicBezTo>
                <a:cubicBezTo>
                  <a:pt x="48" y="104"/>
                  <a:pt x="48" y="104"/>
                  <a:pt x="48" y="104"/>
                </a:cubicBezTo>
                <a:cubicBezTo>
                  <a:pt x="48" y="116"/>
                  <a:pt x="48" y="116"/>
                  <a:pt x="48" y="116"/>
                </a:cubicBezTo>
                <a:cubicBezTo>
                  <a:pt x="40" y="116"/>
                  <a:pt x="40" y="116"/>
                  <a:pt x="40" y="116"/>
                </a:cubicBezTo>
                <a:cubicBezTo>
                  <a:pt x="38" y="116"/>
                  <a:pt x="36" y="114"/>
                  <a:pt x="36" y="112"/>
                </a:cubicBezTo>
                <a:cubicBezTo>
                  <a:pt x="36" y="56"/>
                  <a:pt x="36" y="56"/>
                  <a:pt x="36" y="56"/>
                </a:cubicBezTo>
                <a:cubicBezTo>
                  <a:pt x="36" y="54"/>
                  <a:pt x="38" y="52"/>
                  <a:pt x="40" y="52"/>
                </a:cubicBezTo>
                <a:cubicBezTo>
                  <a:pt x="120" y="52"/>
                  <a:pt x="120" y="52"/>
                  <a:pt x="120" y="52"/>
                </a:cubicBezTo>
                <a:cubicBezTo>
                  <a:pt x="122" y="52"/>
                  <a:pt x="124" y="54"/>
                  <a:pt x="124" y="56"/>
                </a:cubicBezTo>
                <a:lnTo>
                  <a:pt x="124" y="112"/>
                </a:lnTo>
                <a:close/>
                <a:moveTo>
                  <a:pt x="152" y="34"/>
                </a:moveTo>
                <a:cubicBezTo>
                  <a:pt x="143" y="31"/>
                  <a:pt x="126" y="26"/>
                  <a:pt x="118" y="22"/>
                </a:cubicBezTo>
                <a:cubicBezTo>
                  <a:pt x="101" y="13"/>
                  <a:pt x="95" y="7"/>
                  <a:pt x="89"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2"/>
                </a:cubicBezTo>
                <a:cubicBezTo>
                  <a:pt x="34" y="26"/>
                  <a:pt x="17" y="31"/>
                  <a:pt x="9" y="34"/>
                </a:cubicBezTo>
                <a:cubicBezTo>
                  <a:pt x="3" y="36"/>
                  <a:pt x="0" y="41"/>
                  <a:pt x="0" y="47"/>
                </a:cubicBezTo>
                <a:cubicBezTo>
                  <a:pt x="2" y="64"/>
                  <a:pt x="6" y="100"/>
                  <a:pt x="17" y="122"/>
                </a:cubicBezTo>
                <a:cubicBezTo>
                  <a:pt x="30" y="147"/>
                  <a:pt x="61" y="167"/>
                  <a:pt x="74" y="174"/>
                </a:cubicBezTo>
                <a:cubicBezTo>
                  <a:pt x="76" y="176"/>
                  <a:pt x="78" y="176"/>
                  <a:pt x="80" y="176"/>
                </a:cubicBezTo>
                <a:cubicBezTo>
                  <a:pt x="82" y="176"/>
                  <a:pt x="84" y="176"/>
                  <a:pt x="86" y="174"/>
                </a:cubicBezTo>
                <a:cubicBezTo>
                  <a:pt x="99" y="167"/>
                  <a:pt x="131" y="147"/>
                  <a:pt x="143" y="122"/>
                </a:cubicBezTo>
                <a:cubicBezTo>
                  <a:pt x="154" y="100"/>
                  <a:pt x="159" y="64"/>
                  <a:pt x="160" y="47"/>
                </a:cubicBezTo>
                <a:cubicBezTo>
                  <a:pt x="161" y="41"/>
                  <a:pt x="157" y="36"/>
                  <a:pt x="152" y="34"/>
                </a:cubicBezTo>
                <a:close/>
                <a:moveTo>
                  <a:pt x="136" y="118"/>
                </a:moveTo>
                <a:cubicBezTo>
                  <a:pt x="128" y="134"/>
                  <a:pt x="110" y="151"/>
                  <a:pt x="82" y="167"/>
                </a:cubicBezTo>
                <a:cubicBezTo>
                  <a:pt x="82" y="168"/>
                  <a:pt x="81" y="168"/>
                  <a:pt x="80" y="168"/>
                </a:cubicBezTo>
                <a:cubicBezTo>
                  <a:pt x="79" y="168"/>
                  <a:pt x="79" y="168"/>
                  <a:pt x="78" y="167"/>
                </a:cubicBezTo>
                <a:cubicBezTo>
                  <a:pt x="50" y="151"/>
                  <a:pt x="32" y="134"/>
                  <a:pt x="24" y="118"/>
                </a:cubicBezTo>
                <a:cubicBezTo>
                  <a:pt x="13" y="96"/>
                  <a:pt x="9" y="57"/>
                  <a:pt x="8" y="46"/>
                </a:cubicBezTo>
                <a:cubicBezTo>
                  <a:pt x="8" y="43"/>
                  <a:pt x="11"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0"/>
                  <a:pt x="86" y="11"/>
                </a:cubicBezTo>
                <a:cubicBezTo>
                  <a:pt x="92" y="15"/>
                  <a:pt x="99" y="21"/>
                  <a:pt x="114" y="29"/>
                </a:cubicBezTo>
                <a:cubicBezTo>
                  <a:pt x="122" y="33"/>
                  <a:pt x="137" y="37"/>
                  <a:pt x="146" y="41"/>
                </a:cubicBezTo>
                <a:cubicBezTo>
                  <a:pt x="149" y="42"/>
                  <a:pt x="149" y="42"/>
                  <a:pt x="149" y="42"/>
                </a:cubicBezTo>
                <a:cubicBezTo>
                  <a:pt x="150" y="42"/>
                  <a:pt x="152" y="43"/>
                  <a:pt x="152" y="46"/>
                </a:cubicBezTo>
                <a:cubicBezTo>
                  <a:pt x="151" y="57"/>
                  <a:pt x="147" y="96"/>
                  <a:pt x="136" y="118"/>
                </a:cubicBezTo>
                <a:close/>
              </a:path>
            </a:pathLst>
          </a:custGeom>
          <a:solidFill>
            <a:srgbClr val="484848"/>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sp>
        <p:nvSpPr>
          <p:cNvPr id="1915" name="Freeform 5"/>
          <p:cNvSpPr>
            <a:spLocks noEditPoints="1"/>
          </p:cNvSpPr>
          <p:nvPr/>
        </p:nvSpPr>
        <p:spPr bwMode="auto">
          <a:xfrm>
            <a:off x="6562324" y="2527949"/>
            <a:ext cx="45719" cy="76993"/>
          </a:xfrm>
          <a:custGeom>
            <a:avLst/>
            <a:gdLst>
              <a:gd name="T0" fmla="*/ 113 w 169"/>
              <a:gd name="T1" fmla="*/ 57 h 184"/>
              <a:gd name="T2" fmla="*/ 111 w 169"/>
              <a:gd name="T3" fmla="*/ 66 h 184"/>
              <a:gd name="T4" fmla="*/ 107 w 169"/>
              <a:gd name="T5" fmla="*/ 59 h 184"/>
              <a:gd name="T6" fmla="*/ 92 w 169"/>
              <a:gd name="T7" fmla="*/ 57 h 184"/>
              <a:gd name="T8" fmla="*/ 89 w 169"/>
              <a:gd name="T9" fmla="*/ 66 h 184"/>
              <a:gd name="T10" fmla="*/ 81 w 169"/>
              <a:gd name="T11" fmla="*/ 59 h 184"/>
              <a:gd name="T12" fmla="*/ 65 w 169"/>
              <a:gd name="T13" fmla="*/ 57 h 184"/>
              <a:gd name="T14" fmla="*/ 63 w 169"/>
              <a:gd name="T15" fmla="*/ 66 h 184"/>
              <a:gd name="T16" fmla="*/ 59 w 169"/>
              <a:gd name="T17" fmla="*/ 59 h 184"/>
              <a:gd name="T18" fmla="*/ 48 w 169"/>
              <a:gd name="T19" fmla="*/ 57 h 184"/>
              <a:gd name="T20" fmla="*/ 46 w 169"/>
              <a:gd name="T21" fmla="*/ 125 h 184"/>
              <a:gd name="T22" fmla="*/ 70 w 169"/>
              <a:gd name="T23" fmla="*/ 127 h 184"/>
              <a:gd name="T24" fmla="*/ 72 w 169"/>
              <a:gd name="T25" fmla="*/ 114 h 184"/>
              <a:gd name="T26" fmla="*/ 98 w 169"/>
              <a:gd name="T27" fmla="*/ 114 h 184"/>
              <a:gd name="T28" fmla="*/ 100 w 169"/>
              <a:gd name="T29" fmla="*/ 127 h 184"/>
              <a:gd name="T30" fmla="*/ 124 w 169"/>
              <a:gd name="T31" fmla="*/ 125 h 184"/>
              <a:gd name="T32" fmla="*/ 122 w 169"/>
              <a:gd name="T33" fmla="*/ 57 h 184"/>
              <a:gd name="T34" fmla="*/ 102 w 169"/>
              <a:gd name="T35" fmla="*/ 123 h 184"/>
              <a:gd name="T36" fmla="*/ 85 w 169"/>
              <a:gd name="T37" fmla="*/ 96 h 184"/>
              <a:gd name="T38" fmla="*/ 68 w 169"/>
              <a:gd name="T39" fmla="*/ 123 h 184"/>
              <a:gd name="T40" fmla="*/ 50 w 169"/>
              <a:gd name="T41" fmla="*/ 88 h 184"/>
              <a:gd name="T42" fmla="*/ 120 w 169"/>
              <a:gd name="T43" fmla="*/ 123 h 184"/>
              <a:gd name="T44" fmla="*/ 50 w 169"/>
              <a:gd name="T45" fmla="*/ 83 h 184"/>
              <a:gd name="T46" fmla="*/ 54 w 169"/>
              <a:gd name="T47" fmla="*/ 61 h 184"/>
              <a:gd name="T48" fmla="*/ 57 w 169"/>
              <a:gd name="T49" fmla="*/ 70 h 184"/>
              <a:gd name="T50" fmla="*/ 68 w 169"/>
              <a:gd name="T51" fmla="*/ 68 h 184"/>
              <a:gd name="T52" fmla="*/ 76 w 169"/>
              <a:gd name="T53" fmla="*/ 61 h 184"/>
              <a:gd name="T54" fmla="*/ 78 w 169"/>
              <a:gd name="T55" fmla="*/ 70 h 184"/>
              <a:gd name="T56" fmla="*/ 94 w 169"/>
              <a:gd name="T57" fmla="*/ 68 h 184"/>
              <a:gd name="T58" fmla="*/ 102 w 169"/>
              <a:gd name="T59" fmla="*/ 61 h 184"/>
              <a:gd name="T60" fmla="*/ 105 w 169"/>
              <a:gd name="T61" fmla="*/ 70 h 184"/>
              <a:gd name="T62" fmla="*/ 116 w 169"/>
              <a:gd name="T63" fmla="*/ 68 h 184"/>
              <a:gd name="T64" fmla="*/ 120 w 169"/>
              <a:gd name="T65" fmla="*/ 61 h 184"/>
              <a:gd name="T66" fmla="*/ 157 w 169"/>
              <a:gd name="T67" fmla="*/ 34 h 184"/>
              <a:gd name="T68" fmla="*/ 124 w 169"/>
              <a:gd name="T69" fmla="*/ 22 h 184"/>
              <a:gd name="T70" fmla="*/ 96 w 169"/>
              <a:gd name="T71" fmla="*/ 4 h 184"/>
              <a:gd name="T72" fmla="*/ 74 w 169"/>
              <a:gd name="T73" fmla="*/ 4 h 184"/>
              <a:gd name="T74" fmla="*/ 46 w 169"/>
              <a:gd name="T75" fmla="*/ 22 h 184"/>
              <a:gd name="T76" fmla="*/ 13 w 169"/>
              <a:gd name="T77" fmla="*/ 34 h 184"/>
              <a:gd name="T78" fmla="*/ 18 w 169"/>
              <a:gd name="T79" fmla="*/ 128 h 184"/>
              <a:gd name="T80" fmla="*/ 85 w 169"/>
              <a:gd name="T81" fmla="*/ 184 h 184"/>
              <a:gd name="T82" fmla="*/ 151 w 169"/>
              <a:gd name="T83" fmla="*/ 127 h 184"/>
              <a:gd name="T84" fmla="*/ 157 w 169"/>
              <a:gd name="T85" fmla="*/ 34 h 184"/>
              <a:gd name="T86" fmla="*/ 89 w 169"/>
              <a:gd name="T87" fmla="*/ 174 h 184"/>
              <a:gd name="T88" fmla="*/ 26 w 169"/>
              <a:gd name="T89" fmla="*/ 123 h 184"/>
              <a:gd name="T90" fmla="*/ 16 w 169"/>
              <a:gd name="T91" fmla="*/ 42 h 184"/>
              <a:gd name="T92" fmla="*/ 50 w 169"/>
              <a:gd name="T93" fmla="*/ 30 h 184"/>
              <a:gd name="T94" fmla="*/ 80 w 169"/>
              <a:gd name="T95" fmla="*/ 11 h 184"/>
              <a:gd name="T96" fmla="*/ 85 w 169"/>
              <a:gd name="T97" fmla="*/ 9 h 184"/>
              <a:gd name="T98" fmla="*/ 93 w 169"/>
              <a:gd name="T99" fmla="*/ 13 h 184"/>
              <a:gd name="T100" fmla="*/ 152 w 169"/>
              <a:gd name="T101" fmla="*/ 41 h 184"/>
              <a:gd name="T102" fmla="*/ 160 w 169"/>
              <a:gd name="T103" fmla="*/ 5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84">
                <a:moveTo>
                  <a:pt x="122" y="57"/>
                </a:moveTo>
                <a:cubicBezTo>
                  <a:pt x="113" y="57"/>
                  <a:pt x="113" y="57"/>
                  <a:pt x="113" y="57"/>
                </a:cubicBezTo>
                <a:cubicBezTo>
                  <a:pt x="112" y="57"/>
                  <a:pt x="111" y="58"/>
                  <a:pt x="111" y="59"/>
                </a:cubicBezTo>
                <a:cubicBezTo>
                  <a:pt x="111" y="66"/>
                  <a:pt x="111" y="66"/>
                  <a:pt x="111" y="66"/>
                </a:cubicBezTo>
                <a:cubicBezTo>
                  <a:pt x="107" y="66"/>
                  <a:pt x="107" y="66"/>
                  <a:pt x="107" y="66"/>
                </a:cubicBezTo>
                <a:cubicBezTo>
                  <a:pt x="107" y="59"/>
                  <a:pt x="107" y="59"/>
                  <a:pt x="107" y="59"/>
                </a:cubicBezTo>
                <a:cubicBezTo>
                  <a:pt x="107" y="58"/>
                  <a:pt x="106" y="57"/>
                  <a:pt x="105" y="57"/>
                </a:cubicBezTo>
                <a:cubicBezTo>
                  <a:pt x="92" y="57"/>
                  <a:pt x="92" y="57"/>
                  <a:pt x="92" y="57"/>
                </a:cubicBezTo>
                <a:cubicBezTo>
                  <a:pt x="90" y="57"/>
                  <a:pt x="89" y="58"/>
                  <a:pt x="89" y="59"/>
                </a:cubicBezTo>
                <a:cubicBezTo>
                  <a:pt x="89" y="66"/>
                  <a:pt x="89" y="66"/>
                  <a:pt x="89" y="66"/>
                </a:cubicBezTo>
                <a:cubicBezTo>
                  <a:pt x="81" y="66"/>
                  <a:pt x="81" y="66"/>
                  <a:pt x="81" y="66"/>
                </a:cubicBezTo>
                <a:cubicBezTo>
                  <a:pt x="81" y="59"/>
                  <a:pt x="81" y="59"/>
                  <a:pt x="81" y="59"/>
                </a:cubicBezTo>
                <a:cubicBezTo>
                  <a:pt x="81" y="58"/>
                  <a:pt x="80" y="57"/>
                  <a:pt x="78" y="57"/>
                </a:cubicBezTo>
                <a:cubicBezTo>
                  <a:pt x="65" y="57"/>
                  <a:pt x="65" y="57"/>
                  <a:pt x="65" y="57"/>
                </a:cubicBezTo>
                <a:cubicBezTo>
                  <a:pt x="64" y="57"/>
                  <a:pt x="63" y="58"/>
                  <a:pt x="63" y="59"/>
                </a:cubicBezTo>
                <a:cubicBezTo>
                  <a:pt x="63" y="66"/>
                  <a:pt x="63" y="66"/>
                  <a:pt x="63" y="66"/>
                </a:cubicBezTo>
                <a:cubicBezTo>
                  <a:pt x="59" y="66"/>
                  <a:pt x="59" y="66"/>
                  <a:pt x="59" y="66"/>
                </a:cubicBezTo>
                <a:cubicBezTo>
                  <a:pt x="59" y="59"/>
                  <a:pt x="59" y="59"/>
                  <a:pt x="59" y="59"/>
                </a:cubicBezTo>
                <a:cubicBezTo>
                  <a:pt x="59" y="58"/>
                  <a:pt x="58" y="57"/>
                  <a:pt x="57" y="57"/>
                </a:cubicBezTo>
                <a:cubicBezTo>
                  <a:pt x="48" y="57"/>
                  <a:pt x="48" y="57"/>
                  <a:pt x="48" y="57"/>
                </a:cubicBezTo>
                <a:cubicBezTo>
                  <a:pt x="47" y="57"/>
                  <a:pt x="46" y="58"/>
                  <a:pt x="46" y="59"/>
                </a:cubicBezTo>
                <a:cubicBezTo>
                  <a:pt x="46" y="125"/>
                  <a:pt x="46" y="125"/>
                  <a:pt x="46" y="125"/>
                </a:cubicBezTo>
                <a:cubicBezTo>
                  <a:pt x="46" y="126"/>
                  <a:pt x="47" y="127"/>
                  <a:pt x="48" y="127"/>
                </a:cubicBezTo>
                <a:cubicBezTo>
                  <a:pt x="70" y="127"/>
                  <a:pt x="70" y="127"/>
                  <a:pt x="70" y="127"/>
                </a:cubicBezTo>
                <a:cubicBezTo>
                  <a:pt x="71" y="127"/>
                  <a:pt x="72" y="126"/>
                  <a:pt x="72" y="125"/>
                </a:cubicBezTo>
                <a:cubicBezTo>
                  <a:pt x="72" y="114"/>
                  <a:pt x="72" y="114"/>
                  <a:pt x="72" y="114"/>
                </a:cubicBezTo>
                <a:cubicBezTo>
                  <a:pt x="72" y="106"/>
                  <a:pt x="78" y="101"/>
                  <a:pt x="85" y="101"/>
                </a:cubicBezTo>
                <a:cubicBezTo>
                  <a:pt x="92" y="101"/>
                  <a:pt x="98" y="106"/>
                  <a:pt x="98" y="114"/>
                </a:cubicBezTo>
                <a:cubicBezTo>
                  <a:pt x="98" y="125"/>
                  <a:pt x="98" y="125"/>
                  <a:pt x="98" y="125"/>
                </a:cubicBezTo>
                <a:cubicBezTo>
                  <a:pt x="98" y="126"/>
                  <a:pt x="99" y="127"/>
                  <a:pt x="100" y="127"/>
                </a:cubicBezTo>
                <a:cubicBezTo>
                  <a:pt x="122" y="127"/>
                  <a:pt x="122" y="127"/>
                  <a:pt x="122" y="127"/>
                </a:cubicBezTo>
                <a:cubicBezTo>
                  <a:pt x="123" y="127"/>
                  <a:pt x="124" y="126"/>
                  <a:pt x="124" y="125"/>
                </a:cubicBezTo>
                <a:cubicBezTo>
                  <a:pt x="124" y="59"/>
                  <a:pt x="124" y="59"/>
                  <a:pt x="124" y="59"/>
                </a:cubicBezTo>
                <a:cubicBezTo>
                  <a:pt x="124" y="58"/>
                  <a:pt x="123" y="57"/>
                  <a:pt x="122" y="57"/>
                </a:cubicBezTo>
                <a:close/>
                <a:moveTo>
                  <a:pt x="120" y="123"/>
                </a:moveTo>
                <a:cubicBezTo>
                  <a:pt x="102" y="123"/>
                  <a:pt x="102" y="123"/>
                  <a:pt x="102" y="123"/>
                </a:cubicBezTo>
                <a:cubicBezTo>
                  <a:pt x="102" y="114"/>
                  <a:pt x="102" y="114"/>
                  <a:pt x="102" y="114"/>
                </a:cubicBezTo>
                <a:cubicBezTo>
                  <a:pt x="102" y="104"/>
                  <a:pt x="95" y="96"/>
                  <a:pt x="85" y="96"/>
                </a:cubicBezTo>
                <a:cubicBezTo>
                  <a:pt x="75" y="96"/>
                  <a:pt x="68" y="104"/>
                  <a:pt x="68" y="114"/>
                </a:cubicBezTo>
                <a:cubicBezTo>
                  <a:pt x="68" y="123"/>
                  <a:pt x="68" y="123"/>
                  <a:pt x="68" y="123"/>
                </a:cubicBezTo>
                <a:cubicBezTo>
                  <a:pt x="50" y="123"/>
                  <a:pt x="50" y="123"/>
                  <a:pt x="50" y="123"/>
                </a:cubicBezTo>
                <a:cubicBezTo>
                  <a:pt x="50" y="88"/>
                  <a:pt x="50" y="88"/>
                  <a:pt x="50" y="88"/>
                </a:cubicBezTo>
                <a:cubicBezTo>
                  <a:pt x="120" y="88"/>
                  <a:pt x="120" y="88"/>
                  <a:pt x="120" y="88"/>
                </a:cubicBezTo>
                <a:lnTo>
                  <a:pt x="120" y="123"/>
                </a:lnTo>
                <a:close/>
                <a:moveTo>
                  <a:pt x="120" y="83"/>
                </a:moveTo>
                <a:cubicBezTo>
                  <a:pt x="50" y="83"/>
                  <a:pt x="50" y="83"/>
                  <a:pt x="50" y="83"/>
                </a:cubicBezTo>
                <a:cubicBezTo>
                  <a:pt x="50" y="61"/>
                  <a:pt x="50" y="61"/>
                  <a:pt x="50" y="61"/>
                </a:cubicBezTo>
                <a:cubicBezTo>
                  <a:pt x="54" y="61"/>
                  <a:pt x="54" y="61"/>
                  <a:pt x="54" y="61"/>
                </a:cubicBezTo>
                <a:cubicBezTo>
                  <a:pt x="54" y="68"/>
                  <a:pt x="54" y="68"/>
                  <a:pt x="54" y="68"/>
                </a:cubicBezTo>
                <a:cubicBezTo>
                  <a:pt x="54" y="69"/>
                  <a:pt x="55" y="70"/>
                  <a:pt x="57" y="70"/>
                </a:cubicBezTo>
                <a:cubicBezTo>
                  <a:pt x="65" y="70"/>
                  <a:pt x="65" y="70"/>
                  <a:pt x="65" y="70"/>
                </a:cubicBezTo>
                <a:cubicBezTo>
                  <a:pt x="67" y="70"/>
                  <a:pt x="68" y="69"/>
                  <a:pt x="68" y="68"/>
                </a:cubicBezTo>
                <a:cubicBezTo>
                  <a:pt x="68" y="61"/>
                  <a:pt x="68" y="61"/>
                  <a:pt x="68" y="61"/>
                </a:cubicBezTo>
                <a:cubicBezTo>
                  <a:pt x="76" y="61"/>
                  <a:pt x="76" y="61"/>
                  <a:pt x="76" y="61"/>
                </a:cubicBezTo>
                <a:cubicBezTo>
                  <a:pt x="76" y="68"/>
                  <a:pt x="76" y="68"/>
                  <a:pt x="76" y="68"/>
                </a:cubicBezTo>
                <a:cubicBezTo>
                  <a:pt x="76" y="69"/>
                  <a:pt x="77" y="70"/>
                  <a:pt x="78" y="70"/>
                </a:cubicBezTo>
                <a:cubicBezTo>
                  <a:pt x="92" y="70"/>
                  <a:pt x="92" y="70"/>
                  <a:pt x="92" y="70"/>
                </a:cubicBezTo>
                <a:cubicBezTo>
                  <a:pt x="93" y="70"/>
                  <a:pt x="94" y="69"/>
                  <a:pt x="94" y="68"/>
                </a:cubicBezTo>
                <a:cubicBezTo>
                  <a:pt x="94" y="61"/>
                  <a:pt x="94" y="61"/>
                  <a:pt x="94" y="61"/>
                </a:cubicBezTo>
                <a:cubicBezTo>
                  <a:pt x="102" y="61"/>
                  <a:pt x="102" y="61"/>
                  <a:pt x="102" y="61"/>
                </a:cubicBezTo>
                <a:cubicBezTo>
                  <a:pt x="102" y="68"/>
                  <a:pt x="102" y="68"/>
                  <a:pt x="102" y="68"/>
                </a:cubicBezTo>
                <a:cubicBezTo>
                  <a:pt x="102" y="69"/>
                  <a:pt x="103" y="70"/>
                  <a:pt x="105" y="70"/>
                </a:cubicBezTo>
                <a:cubicBezTo>
                  <a:pt x="113" y="70"/>
                  <a:pt x="113" y="70"/>
                  <a:pt x="113" y="70"/>
                </a:cubicBezTo>
                <a:cubicBezTo>
                  <a:pt x="115" y="70"/>
                  <a:pt x="116" y="69"/>
                  <a:pt x="116" y="68"/>
                </a:cubicBezTo>
                <a:cubicBezTo>
                  <a:pt x="116" y="61"/>
                  <a:pt x="116" y="61"/>
                  <a:pt x="116" y="61"/>
                </a:cubicBezTo>
                <a:cubicBezTo>
                  <a:pt x="120" y="61"/>
                  <a:pt x="120" y="61"/>
                  <a:pt x="120" y="61"/>
                </a:cubicBezTo>
                <a:lnTo>
                  <a:pt x="120" y="83"/>
                </a:lnTo>
                <a:close/>
                <a:moveTo>
                  <a:pt x="157" y="34"/>
                </a:moveTo>
                <a:cubicBezTo>
                  <a:pt x="154" y="34"/>
                  <a:pt x="154" y="34"/>
                  <a:pt x="154" y="34"/>
                </a:cubicBezTo>
                <a:cubicBezTo>
                  <a:pt x="146" y="30"/>
                  <a:pt x="132" y="26"/>
                  <a:pt x="124" y="22"/>
                </a:cubicBezTo>
                <a:cubicBezTo>
                  <a:pt x="110" y="15"/>
                  <a:pt x="104" y="10"/>
                  <a:pt x="99" y="6"/>
                </a:cubicBezTo>
                <a:cubicBezTo>
                  <a:pt x="96" y="4"/>
                  <a:pt x="96" y="4"/>
                  <a:pt x="96" y="4"/>
                </a:cubicBezTo>
                <a:cubicBezTo>
                  <a:pt x="93" y="2"/>
                  <a:pt x="89" y="0"/>
                  <a:pt x="85" y="0"/>
                </a:cubicBezTo>
                <a:cubicBezTo>
                  <a:pt x="81" y="0"/>
                  <a:pt x="77" y="2"/>
                  <a:pt x="74" y="4"/>
                </a:cubicBezTo>
                <a:cubicBezTo>
                  <a:pt x="71" y="6"/>
                  <a:pt x="71" y="6"/>
                  <a:pt x="71" y="6"/>
                </a:cubicBezTo>
                <a:cubicBezTo>
                  <a:pt x="66" y="10"/>
                  <a:pt x="60" y="15"/>
                  <a:pt x="46" y="22"/>
                </a:cubicBezTo>
                <a:cubicBezTo>
                  <a:pt x="39" y="26"/>
                  <a:pt x="24" y="30"/>
                  <a:pt x="16" y="34"/>
                </a:cubicBezTo>
                <a:cubicBezTo>
                  <a:pt x="13" y="34"/>
                  <a:pt x="13" y="34"/>
                  <a:pt x="13" y="34"/>
                </a:cubicBezTo>
                <a:cubicBezTo>
                  <a:pt x="5" y="37"/>
                  <a:pt x="0" y="44"/>
                  <a:pt x="1" y="51"/>
                </a:cubicBezTo>
                <a:cubicBezTo>
                  <a:pt x="3" y="67"/>
                  <a:pt x="6" y="104"/>
                  <a:pt x="18" y="128"/>
                </a:cubicBezTo>
                <a:cubicBezTo>
                  <a:pt x="32" y="154"/>
                  <a:pt x="65" y="174"/>
                  <a:pt x="76" y="181"/>
                </a:cubicBezTo>
                <a:cubicBezTo>
                  <a:pt x="79" y="183"/>
                  <a:pt x="82" y="184"/>
                  <a:pt x="85" y="184"/>
                </a:cubicBezTo>
                <a:cubicBezTo>
                  <a:pt x="88" y="184"/>
                  <a:pt x="91" y="183"/>
                  <a:pt x="93" y="181"/>
                </a:cubicBezTo>
                <a:cubicBezTo>
                  <a:pt x="104" y="174"/>
                  <a:pt x="138" y="154"/>
                  <a:pt x="151" y="127"/>
                </a:cubicBezTo>
                <a:cubicBezTo>
                  <a:pt x="163" y="104"/>
                  <a:pt x="167" y="66"/>
                  <a:pt x="168" y="51"/>
                </a:cubicBezTo>
                <a:cubicBezTo>
                  <a:pt x="169" y="44"/>
                  <a:pt x="165" y="37"/>
                  <a:pt x="157" y="34"/>
                </a:cubicBezTo>
                <a:close/>
                <a:moveTo>
                  <a:pt x="143" y="123"/>
                </a:moveTo>
                <a:cubicBezTo>
                  <a:pt x="135" y="140"/>
                  <a:pt x="117" y="157"/>
                  <a:pt x="89" y="174"/>
                </a:cubicBezTo>
                <a:cubicBezTo>
                  <a:pt x="86" y="175"/>
                  <a:pt x="83" y="175"/>
                  <a:pt x="81" y="174"/>
                </a:cubicBezTo>
                <a:cubicBezTo>
                  <a:pt x="53" y="157"/>
                  <a:pt x="34" y="140"/>
                  <a:pt x="26" y="123"/>
                </a:cubicBezTo>
                <a:cubicBezTo>
                  <a:pt x="15" y="102"/>
                  <a:pt x="11" y="65"/>
                  <a:pt x="10" y="50"/>
                </a:cubicBezTo>
                <a:cubicBezTo>
                  <a:pt x="10" y="47"/>
                  <a:pt x="12" y="44"/>
                  <a:pt x="16" y="42"/>
                </a:cubicBezTo>
                <a:cubicBezTo>
                  <a:pt x="19" y="41"/>
                  <a:pt x="19" y="41"/>
                  <a:pt x="19" y="41"/>
                </a:cubicBezTo>
                <a:cubicBezTo>
                  <a:pt x="28" y="38"/>
                  <a:pt x="42" y="34"/>
                  <a:pt x="50" y="30"/>
                </a:cubicBezTo>
                <a:cubicBezTo>
                  <a:pt x="64" y="22"/>
                  <a:pt x="71" y="17"/>
                  <a:pt x="77" y="13"/>
                </a:cubicBezTo>
                <a:cubicBezTo>
                  <a:pt x="80" y="11"/>
                  <a:pt x="80" y="11"/>
                  <a:pt x="80" y="11"/>
                </a:cubicBezTo>
                <a:cubicBezTo>
                  <a:pt x="81" y="10"/>
                  <a:pt x="83" y="9"/>
                  <a:pt x="85" y="9"/>
                </a:cubicBezTo>
                <a:cubicBezTo>
                  <a:pt x="85" y="9"/>
                  <a:pt x="85" y="9"/>
                  <a:pt x="85" y="9"/>
                </a:cubicBezTo>
                <a:cubicBezTo>
                  <a:pt x="87" y="9"/>
                  <a:pt x="89" y="10"/>
                  <a:pt x="91" y="11"/>
                </a:cubicBezTo>
                <a:cubicBezTo>
                  <a:pt x="93" y="13"/>
                  <a:pt x="93" y="13"/>
                  <a:pt x="93" y="13"/>
                </a:cubicBezTo>
                <a:cubicBezTo>
                  <a:pt x="99" y="17"/>
                  <a:pt x="106" y="22"/>
                  <a:pt x="121" y="30"/>
                </a:cubicBezTo>
                <a:cubicBezTo>
                  <a:pt x="129" y="34"/>
                  <a:pt x="143" y="38"/>
                  <a:pt x="152" y="41"/>
                </a:cubicBezTo>
                <a:cubicBezTo>
                  <a:pt x="155" y="42"/>
                  <a:pt x="155" y="42"/>
                  <a:pt x="155" y="42"/>
                </a:cubicBezTo>
                <a:cubicBezTo>
                  <a:pt x="158" y="44"/>
                  <a:pt x="160" y="47"/>
                  <a:pt x="160" y="50"/>
                </a:cubicBezTo>
                <a:cubicBezTo>
                  <a:pt x="159" y="65"/>
                  <a:pt x="155" y="102"/>
                  <a:pt x="143" y="123"/>
                </a:cubicBezTo>
                <a:close/>
              </a:path>
            </a:pathLst>
          </a:custGeom>
          <a:solidFill>
            <a:schemeClr val="tx1">
              <a:lumMod val="75000"/>
              <a:lumOff val="25000"/>
            </a:schemeClr>
          </a:solidFill>
          <a:ln>
            <a:noFill/>
          </a:ln>
        </p:spPr>
        <p:txBody>
          <a:bodyPr vert="horz" wrap="square" lIns="0" tIns="15484" rIns="0" bIns="15484" numCol="1" anchor="ctr" anchorCtr="1" compatLnSpc="1"/>
          <a:lstStyle/>
          <a:p>
            <a:pPr algn="ctr" defTabSz="154940" fontAlgn="auto">
              <a:spcBef>
                <a:spcPts val="0"/>
              </a:spcBef>
              <a:spcAft>
                <a:spcPts val="0"/>
              </a:spcAft>
            </a:pPr>
            <a:endParaRPr lang="en-US" sz="1200">
              <a:latin typeface="+mn-ea"/>
              <a:ea typeface="+mn-ea"/>
            </a:endParaRPr>
          </a:p>
        </p:txBody>
      </p:sp>
      <p:pic>
        <p:nvPicPr>
          <p:cNvPr id="1916" name="Picture 2" descr="C:\Users\y00375800\AppData\Roaming\eSpace_Desktop\UserData\y00375800\imagefiles\5E409885-2D30-4016-9DEC-D4021746E3F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6390" y="5530432"/>
            <a:ext cx="71300" cy="126423"/>
          </a:xfrm>
          <a:prstGeom prst="rect">
            <a:avLst/>
          </a:prstGeom>
          <a:noFill/>
          <a:extLst>
            <a:ext uri="{909E8E84-426E-40DD-AFC4-6F175D3DCCD1}">
              <a14:hiddenFill xmlns:a14="http://schemas.microsoft.com/office/drawing/2010/main">
                <a:solidFill>
                  <a:srgbClr val="FFFFFF"/>
                </a:solidFill>
              </a14:hiddenFill>
            </a:ext>
          </a:extLst>
        </p:spPr>
      </p:pic>
      <p:pic>
        <p:nvPicPr>
          <p:cNvPr id="1917" name="图片 1916"/>
          <p:cNvPicPr>
            <a:picLocks noChangeAspect="1"/>
          </p:cNvPicPr>
          <p:nvPr/>
        </p:nvPicPr>
        <p:blipFill>
          <a:blip r:embed="rId4"/>
          <a:stretch>
            <a:fillRect/>
          </a:stretch>
        </p:blipFill>
        <p:spPr>
          <a:xfrm>
            <a:off x="6558401" y="1279567"/>
            <a:ext cx="51160" cy="95837"/>
          </a:xfrm>
          <a:prstGeom prst="rect">
            <a:avLst/>
          </a:prstGeom>
        </p:spPr>
      </p:pic>
      <p:sp>
        <p:nvSpPr>
          <p:cNvPr id="1918" name="Freeform 22"/>
          <p:cNvSpPr>
            <a:spLocks noEditPoints="1"/>
          </p:cNvSpPr>
          <p:nvPr/>
        </p:nvSpPr>
        <p:spPr bwMode="auto">
          <a:xfrm>
            <a:off x="8978915" y="6177017"/>
            <a:ext cx="54007" cy="97905"/>
          </a:xfrm>
          <a:custGeom>
            <a:avLst/>
            <a:gdLst>
              <a:gd name="T0" fmla="*/ 134 w 152"/>
              <a:gd name="T1" fmla="*/ 47 h 172"/>
              <a:gd name="T2" fmla="*/ 115 w 152"/>
              <a:gd name="T3" fmla="*/ 54 h 172"/>
              <a:gd name="T4" fmla="*/ 96 w 152"/>
              <a:gd name="T5" fmla="*/ 47 h 172"/>
              <a:gd name="T6" fmla="*/ 93 w 152"/>
              <a:gd name="T7" fmla="*/ 49 h 172"/>
              <a:gd name="T8" fmla="*/ 105 w 152"/>
              <a:gd name="T9" fmla="*/ 66 h 172"/>
              <a:gd name="T10" fmla="*/ 108 w 152"/>
              <a:gd name="T11" fmla="*/ 74 h 172"/>
              <a:gd name="T12" fmla="*/ 77 w 152"/>
              <a:gd name="T13" fmla="*/ 71 h 172"/>
              <a:gd name="T14" fmla="*/ 27 w 152"/>
              <a:gd name="T15" fmla="*/ 72 h 172"/>
              <a:gd name="T16" fmla="*/ 54 w 152"/>
              <a:gd name="T17" fmla="*/ 118 h 172"/>
              <a:gd name="T18" fmla="*/ 62 w 152"/>
              <a:gd name="T19" fmla="*/ 124 h 172"/>
              <a:gd name="T20" fmla="*/ 78 w 152"/>
              <a:gd name="T21" fmla="*/ 128 h 172"/>
              <a:gd name="T22" fmla="*/ 76 w 152"/>
              <a:gd name="T23" fmla="*/ 120 h 172"/>
              <a:gd name="T24" fmla="*/ 80 w 152"/>
              <a:gd name="T25" fmla="*/ 118 h 172"/>
              <a:gd name="T26" fmla="*/ 121 w 152"/>
              <a:gd name="T27" fmla="*/ 70 h 172"/>
              <a:gd name="T28" fmla="*/ 123 w 152"/>
              <a:gd name="T29" fmla="*/ 68 h 172"/>
              <a:gd name="T30" fmla="*/ 137 w 152"/>
              <a:gd name="T31" fmla="*/ 49 h 172"/>
              <a:gd name="T32" fmla="*/ 127 w 152"/>
              <a:gd name="T33" fmla="*/ 61 h 172"/>
              <a:gd name="T34" fmla="*/ 117 w 152"/>
              <a:gd name="T35" fmla="*/ 68 h 172"/>
              <a:gd name="T36" fmla="*/ 116 w 152"/>
              <a:gd name="T37" fmla="*/ 85 h 172"/>
              <a:gd name="T38" fmla="*/ 72 w 152"/>
              <a:gd name="T39" fmla="*/ 114 h 172"/>
              <a:gd name="T40" fmla="*/ 70 w 152"/>
              <a:gd name="T41" fmla="*/ 118 h 172"/>
              <a:gd name="T42" fmla="*/ 76 w 152"/>
              <a:gd name="T43" fmla="*/ 125 h 172"/>
              <a:gd name="T44" fmla="*/ 61 w 152"/>
              <a:gd name="T45" fmla="*/ 116 h 172"/>
              <a:gd name="T46" fmla="*/ 56 w 152"/>
              <a:gd name="T47" fmla="*/ 114 h 172"/>
              <a:gd name="T48" fmla="*/ 26 w 152"/>
              <a:gd name="T49" fmla="*/ 86 h 172"/>
              <a:gd name="T50" fmla="*/ 51 w 152"/>
              <a:gd name="T51" fmla="*/ 84 h 172"/>
              <a:gd name="T52" fmla="*/ 27 w 152"/>
              <a:gd name="T53" fmla="*/ 82 h 172"/>
              <a:gd name="T54" fmla="*/ 52 w 152"/>
              <a:gd name="T55" fmla="*/ 68 h 172"/>
              <a:gd name="T56" fmla="*/ 99 w 152"/>
              <a:gd name="T57" fmla="*/ 82 h 172"/>
              <a:gd name="T58" fmla="*/ 114 w 152"/>
              <a:gd name="T59" fmla="*/ 68 h 172"/>
              <a:gd name="T60" fmla="*/ 106 w 152"/>
              <a:gd name="T61" fmla="*/ 61 h 172"/>
              <a:gd name="T62" fmla="*/ 111 w 152"/>
              <a:gd name="T63" fmla="*/ 56 h 172"/>
              <a:gd name="T64" fmla="*/ 115 w 152"/>
              <a:gd name="T65" fmla="*/ 59 h 172"/>
              <a:gd name="T66" fmla="*/ 119 w 152"/>
              <a:gd name="T67" fmla="*/ 56 h 172"/>
              <a:gd name="T68" fmla="*/ 127 w 152"/>
              <a:gd name="T69" fmla="*/ 61 h 172"/>
              <a:gd name="T70" fmla="*/ 59 w 152"/>
              <a:gd name="T71" fmla="*/ 82 h 172"/>
              <a:gd name="T72" fmla="*/ 59 w 152"/>
              <a:gd name="T73" fmla="*/ 86 h 172"/>
              <a:gd name="T74" fmla="*/ 65 w 152"/>
              <a:gd name="T75" fmla="*/ 84 h 172"/>
              <a:gd name="T76" fmla="*/ 143 w 152"/>
              <a:gd name="T77" fmla="*/ 36 h 172"/>
              <a:gd name="T78" fmla="*/ 67 w 152"/>
              <a:gd name="T79" fmla="*/ 2 h 172"/>
              <a:gd name="T80" fmla="*/ 0 w 152"/>
              <a:gd name="T81" fmla="*/ 51 h 172"/>
              <a:gd name="T82" fmla="*/ 9 w 152"/>
              <a:gd name="T83" fmla="*/ 136 h 172"/>
              <a:gd name="T84" fmla="*/ 76 w 152"/>
              <a:gd name="T85" fmla="*/ 172 h 172"/>
              <a:gd name="T86" fmla="*/ 142 w 152"/>
              <a:gd name="T87" fmla="*/ 136 h 172"/>
              <a:gd name="T88" fmla="*/ 151 w 152"/>
              <a:gd name="T89" fmla="*/ 51 h 172"/>
              <a:gd name="T90" fmla="*/ 144 w 152"/>
              <a:gd name="T91" fmla="*/ 121 h 172"/>
              <a:gd name="T92" fmla="*/ 81 w 152"/>
              <a:gd name="T93" fmla="*/ 162 h 172"/>
              <a:gd name="T94" fmla="*/ 13 w 152"/>
              <a:gd name="T95" fmla="*/ 130 h 172"/>
              <a:gd name="T96" fmla="*/ 8 w 152"/>
              <a:gd name="T97" fmla="*/ 51 h 172"/>
              <a:gd name="T98" fmla="*/ 71 w 152"/>
              <a:gd name="T99" fmla="*/ 9 h 172"/>
              <a:gd name="T100" fmla="*/ 80 w 152"/>
              <a:gd name="T101" fmla="*/ 9 h 172"/>
              <a:gd name="T102" fmla="*/ 143 w 152"/>
              <a:gd name="T103" fmla="*/ 51 h 172"/>
              <a:gd name="T104" fmla="*/ 144 w 152"/>
              <a:gd name="T105" fmla="*/ 12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 h="172">
                <a:moveTo>
                  <a:pt x="136" y="46"/>
                </a:moveTo>
                <a:cubicBezTo>
                  <a:pt x="135" y="46"/>
                  <a:pt x="134" y="46"/>
                  <a:pt x="134" y="47"/>
                </a:cubicBezTo>
                <a:cubicBezTo>
                  <a:pt x="134" y="47"/>
                  <a:pt x="128" y="52"/>
                  <a:pt x="119" y="52"/>
                </a:cubicBezTo>
                <a:cubicBezTo>
                  <a:pt x="118" y="52"/>
                  <a:pt x="118" y="52"/>
                  <a:pt x="115" y="54"/>
                </a:cubicBezTo>
                <a:cubicBezTo>
                  <a:pt x="113" y="52"/>
                  <a:pt x="112" y="52"/>
                  <a:pt x="111" y="52"/>
                </a:cubicBezTo>
                <a:cubicBezTo>
                  <a:pt x="107" y="52"/>
                  <a:pt x="99" y="48"/>
                  <a:pt x="96" y="47"/>
                </a:cubicBezTo>
                <a:cubicBezTo>
                  <a:pt x="95" y="46"/>
                  <a:pt x="94" y="46"/>
                  <a:pt x="94" y="47"/>
                </a:cubicBezTo>
                <a:cubicBezTo>
                  <a:pt x="93" y="47"/>
                  <a:pt x="93" y="48"/>
                  <a:pt x="93" y="49"/>
                </a:cubicBezTo>
                <a:cubicBezTo>
                  <a:pt x="93" y="49"/>
                  <a:pt x="96" y="61"/>
                  <a:pt x="104" y="65"/>
                </a:cubicBezTo>
                <a:cubicBezTo>
                  <a:pt x="105" y="66"/>
                  <a:pt x="105" y="66"/>
                  <a:pt x="105" y="66"/>
                </a:cubicBezTo>
                <a:cubicBezTo>
                  <a:pt x="106" y="66"/>
                  <a:pt x="109" y="68"/>
                  <a:pt x="109" y="68"/>
                </a:cubicBezTo>
                <a:cubicBezTo>
                  <a:pt x="109" y="70"/>
                  <a:pt x="109" y="72"/>
                  <a:pt x="108" y="74"/>
                </a:cubicBezTo>
                <a:cubicBezTo>
                  <a:pt x="107" y="76"/>
                  <a:pt x="102" y="79"/>
                  <a:pt x="98" y="78"/>
                </a:cubicBezTo>
                <a:cubicBezTo>
                  <a:pt x="90" y="78"/>
                  <a:pt x="84" y="75"/>
                  <a:pt x="77" y="71"/>
                </a:cubicBezTo>
                <a:cubicBezTo>
                  <a:pt x="69" y="68"/>
                  <a:pt x="62" y="64"/>
                  <a:pt x="52" y="64"/>
                </a:cubicBezTo>
                <a:cubicBezTo>
                  <a:pt x="40" y="63"/>
                  <a:pt x="32" y="66"/>
                  <a:pt x="27" y="72"/>
                </a:cubicBezTo>
                <a:cubicBezTo>
                  <a:pt x="23" y="76"/>
                  <a:pt x="21" y="82"/>
                  <a:pt x="22" y="89"/>
                </a:cubicBezTo>
                <a:cubicBezTo>
                  <a:pt x="23" y="104"/>
                  <a:pt x="36" y="116"/>
                  <a:pt x="54" y="118"/>
                </a:cubicBezTo>
                <a:cubicBezTo>
                  <a:pt x="57" y="118"/>
                  <a:pt x="57" y="118"/>
                  <a:pt x="57" y="118"/>
                </a:cubicBezTo>
                <a:cubicBezTo>
                  <a:pt x="58" y="120"/>
                  <a:pt x="59" y="122"/>
                  <a:pt x="62" y="124"/>
                </a:cubicBezTo>
                <a:cubicBezTo>
                  <a:pt x="65" y="127"/>
                  <a:pt x="72" y="130"/>
                  <a:pt x="76" y="130"/>
                </a:cubicBezTo>
                <a:cubicBezTo>
                  <a:pt x="77" y="130"/>
                  <a:pt x="78" y="129"/>
                  <a:pt x="78" y="128"/>
                </a:cubicBezTo>
                <a:cubicBezTo>
                  <a:pt x="79" y="128"/>
                  <a:pt x="79" y="127"/>
                  <a:pt x="79" y="126"/>
                </a:cubicBezTo>
                <a:cubicBezTo>
                  <a:pt x="78" y="124"/>
                  <a:pt x="77" y="122"/>
                  <a:pt x="76" y="120"/>
                </a:cubicBezTo>
                <a:cubicBezTo>
                  <a:pt x="76" y="119"/>
                  <a:pt x="76" y="118"/>
                  <a:pt x="76" y="118"/>
                </a:cubicBezTo>
                <a:cubicBezTo>
                  <a:pt x="80" y="118"/>
                  <a:pt x="80" y="118"/>
                  <a:pt x="80" y="118"/>
                </a:cubicBezTo>
                <a:cubicBezTo>
                  <a:pt x="110" y="116"/>
                  <a:pt x="118" y="91"/>
                  <a:pt x="119" y="86"/>
                </a:cubicBezTo>
                <a:cubicBezTo>
                  <a:pt x="121" y="81"/>
                  <a:pt x="121" y="74"/>
                  <a:pt x="121" y="70"/>
                </a:cubicBezTo>
                <a:cubicBezTo>
                  <a:pt x="121" y="69"/>
                  <a:pt x="121" y="69"/>
                  <a:pt x="121" y="69"/>
                </a:cubicBezTo>
                <a:cubicBezTo>
                  <a:pt x="121" y="69"/>
                  <a:pt x="122" y="68"/>
                  <a:pt x="123" y="68"/>
                </a:cubicBezTo>
                <a:cubicBezTo>
                  <a:pt x="124" y="68"/>
                  <a:pt x="127" y="66"/>
                  <a:pt x="129" y="65"/>
                </a:cubicBezTo>
                <a:cubicBezTo>
                  <a:pt x="135" y="60"/>
                  <a:pt x="137" y="49"/>
                  <a:pt x="137" y="49"/>
                </a:cubicBezTo>
                <a:cubicBezTo>
                  <a:pt x="137" y="48"/>
                  <a:pt x="136" y="47"/>
                  <a:pt x="136" y="46"/>
                </a:cubicBezTo>
                <a:moveTo>
                  <a:pt x="127" y="61"/>
                </a:moveTo>
                <a:cubicBezTo>
                  <a:pt x="125" y="63"/>
                  <a:pt x="123" y="64"/>
                  <a:pt x="121" y="64"/>
                </a:cubicBezTo>
                <a:cubicBezTo>
                  <a:pt x="118" y="66"/>
                  <a:pt x="117" y="66"/>
                  <a:pt x="117" y="68"/>
                </a:cubicBezTo>
                <a:cubicBezTo>
                  <a:pt x="117" y="70"/>
                  <a:pt x="117" y="70"/>
                  <a:pt x="117" y="70"/>
                </a:cubicBezTo>
                <a:cubicBezTo>
                  <a:pt x="117" y="73"/>
                  <a:pt x="117" y="80"/>
                  <a:pt x="116" y="85"/>
                </a:cubicBezTo>
                <a:cubicBezTo>
                  <a:pt x="114" y="89"/>
                  <a:pt x="107" y="112"/>
                  <a:pt x="80" y="114"/>
                </a:cubicBezTo>
                <a:cubicBezTo>
                  <a:pt x="72" y="114"/>
                  <a:pt x="72" y="114"/>
                  <a:pt x="72" y="114"/>
                </a:cubicBezTo>
                <a:cubicBezTo>
                  <a:pt x="71" y="114"/>
                  <a:pt x="70" y="114"/>
                  <a:pt x="70" y="115"/>
                </a:cubicBezTo>
                <a:cubicBezTo>
                  <a:pt x="69" y="116"/>
                  <a:pt x="70" y="117"/>
                  <a:pt x="70" y="118"/>
                </a:cubicBezTo>
                <a:cubicBezTo>
                  <a:pt x="70" y="118"/>
                  <a:pt x="72" y="119"/>
                  <a:pt x="74" y="122"/>
                </a:cubicBezTo>
                <a:cubicBezTo>
                  <a:pt x="74" y="123"/>
                  <a:pt x="75" y="124"/>
                  <a:pt x="76" y="125"/>
                </a:cubicBezTo>
                <a:cubicBezTo>
                  <a:pt x="73" y="125"/>
                  <a:pt x="68" y="123"/>
                  <a:pt x="66" y="121"/>
                </a:cubicBezTo>
                <a:cubicBezTo>
                  <a:pt x="62" y="118"/>
                  <a:pt x="61" y="116"/>
                  <a:pt x="61" y="116"/>
                </a:cubicBezTo>
                <a:cubicBezTo>
                  <a:pt x="61" y="115"/>
                  <a:pt x="60" y="114"/>
                  <a:pt x="59" y="114"/>
                </a:cubicBezTo>
                <a:cubicBezTo>
                  <a:pt x="56" y="114"/>
                  <a:pt x="56" y="114"/>
                  <a:pt x="56" y="114"/>
                </a:cubicBezTo>
                <a:cubicBezTo>
                  <a:pt x="40" y="113"/>
                  <a:pt x="27" y="102"/>
                  <a:pt x="26" y="88"/>
                </a:cubicBezTo>
                <a:cubicBezTo>
                  <a:pt x="26" y="86"/>
                  <a:pt x="26" y="86"/>
                  <a:pt x="26" y="86"/>
                </a:cubicBezTo>
                <a:cubicBezTo>
                  <a:pt x="49" y="86"/>
                  <a:pt x="49" y="86"/>
                  <a:pt x="49" y="86"/>
                </a:cubicBezTo>
                <a:cubicBezTo>
                  <a:pt x="50" y="86"/>
                  <a:pt x="51" y="86"/>
                  <a:pt x="51" y="84"/>
                </a:cubicBezTo>
                <a:cubicBezTo>
                  <a:pt x="51" y="83"/>
                  <a:pt x="50" y="82"/>
                  <a:pt x="49" y="82"/>
                </a:cubicBezTo>
                <a:cubicBezTo>
                  <a:pt x="27" y="82"/>
                  <a:pt x="27" y="82"/>
                  <a:pt x="27" y="82"/>
                </a:cubicBezTo>
                <a:cubicBezTo>
                  <a:pt x="28" y="79"/>
                  <a:pt x="29" y="76"/>
                  <a:pt x="31" y="74"/>
                </a:cubicBezTo>
                <a:cubicBezTo>
                  <a:pt x="35" y="69"/>
                  <a:pt x="42" y="67"/>
                  <a:pt x="52" y="68"/>
                </a:cubicBezTo>
                <a:cubicBezTo>
                  <a:pt x="61" y="68"/>
                  <a:pt x="68" y="71"/>
                  <a:pt x="76" y="75"/>
                </a:cubicBezTo>
                <a:cubicBezTo>
                  <a:pt x="83" y="78"/>
                  <a:pt x="90" y="82"/>
                  <a:pt x="99" y="82"/>
                </a:cubicBezTo>
                <a:cubicBezTo>
                  <a:pt x="104" y="82"/>
                  <a:pt x="111" y="80"/>
                  <a:pt x="113" y="76"/>
                </a:cubicBezTo>
                <a:cubicBezTo>
                  <a:pt x="114" y="73"/>
                  <a:pt x="114" y="70"/>
                  <a:pt x="114" y="68"/>
                </a:cubicBezTo>
                <a:cubicBezTo>
                  <a:pt x="114" y="65"/>
                  <a:pt x="110" y="64"/>
                  <a:pt x="107" y="62"/>
                </a:cubicBezTo>
                <a:cubicBezTo>
                  <a:pt x="106" y="61"/>
                  <a:pt x="106" y="61"/>
                  <a:pt x="106" y="61"/>
                </a:cubicBezTo>
                <a:cubicBezTo>
                  <a:pt x="103" y="60"/>
                  <a:pt x="100" y="56"/>
                  <a:pt x="99" y="52"/>
                </a:cubicBezTo>
                <a:cubicBezTo>
                  <a:pt x="102" y="54"/>
                  <a:pt x="108" y="56"/>
                  <a:pt x="111" y="56"/>
                </a:cubicBezTo>
                <a:cubicBezTo>
                  <a:pt x="112" y="56"/>
                  <a:pt x="113" y="57"/>
                  <a:pt x="114" y="58"/>
                </a:cubicBezTo>
                <a:cubicBezTo>
                  <a:pt x="114" y="58"/>
                  <a:pt x="114" y="59"/>
                  <a:pt x="115" y="59"/>
                </a:cubicBezTo>
                <a:cubicBezTo>
                  <a:pt x="115" y="59"/>
                  <a:pt x="116" y="59"/>
                  <a:pt x="116" y="58"/>
                </a:cubicBezTo>
                <a:cubicBezTo>
                  <a:pt x="118" y="58"/>
                  <a:pt x="119" y="56"/>
                  <a:pt x="119" y="56"/>
                </a:cubicBezTo>
                <a:cubicBezTo>
                  <a:pt x="125" y="56"/>
                  <a:pt x="129" y="54"/>
                  <a:pt x="132" y="53"/>
                </a:cubicBezTo>
                <a:cubicBezTo>
                  <a:pt x="131" y="56"/>
                  <a:pt x="129" y="59"/>
                  <a:pt x="127" y="61"/>
                </a:cubicBezTo>
                <a:moveTo>
                  <a:pt x="63" y="82"/>
                </a:moveTo>
                <a:cubicBezTo>
                  <a:pt x="59" y="82"/>
                  <a:pt x="59" y="82"/>
                  <a:pt x="59" y="82"/>
                </a:cubicBezTo>
                <a:cubicBezTo>
                  <a:pt x="58" y="82"/>
                  <a:pt x="57" y="83"/>
                  <a:pt x="57" y="84"/>
                </a:cubicBezTo>
                <a:cubicBezTo>
                  <a:pt x="57" y="85"/>
                  <a:pt x="58" y="86"/>
                  <a:pt x="59" y="86"/>
                </a:cubicBezTo>
                <a:cubicBezTo>
                  <a:pt x="63" y="86"/>
                  <a:pt x="63" y="86"/>
                  <a:pt x="63" y="86"/>
                </a:cubicBezTo>
                <a:cubicBezTo>
                  <a:pt x="64" y="86"/>
                  <a:pt x="65" y="85"/>
                  <a:pt x="65" y="84"/>
                </a:cubicBezTo>
                <a:cubicBezTo>
                  <a:pt x="65" y="83"/>
                  <a:pt x="64" y="82"/>
                  <a:pt x="63" y="82"/>
                </a:cubicBezTo>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6"/>
                  <a:pt x="4" y="133"/>
                  <a:pt x="9" y="136"/>
                </a:cubicBezTo>
                <a:cubicBezTo>
                  <a:pt x="67" y="170"/>
                  <a:pt x="67" y="170"/>
                  <a:pt x="67" y="170"/>
                </a:cubicBezTo>
                <a:cubicBezTo>
                  <a:pt x="69" y="171"/>
                  <a:pt x="72" y="172"/>
                  <a:pt x="76" y="172"/>
                </a:cubicBezTo>
                <a:cubicBezTo>
                  <a:pt x="79" y="172"/>
                  <a:pt x="82" y="171"/>
                  <a:pt x="84" y="170"/>
                </a:cubicBezTo>
                <a:cubicBezTo>
                  <a:pt x="142" y="136"/>
                  <a:pt x="142" y="136"/>
                  <a:pt x="142" y="136"/>
                </a:cubicBezTo>
                <a:cubicBezTo>
                  <a:pt x="148" y="134"/>
                  <a:pt x="151" y="127"/>
                  <a:pt x="151" y="121"/>
                </a:cubicBezTo>
                <a:cubicBezTo>
                  <a:pt x="151" y="51"/>
                  <a:pt x="151" y="51"/>
                  <a:pt x="151" y="51"/>
                </a:cubicBezTo>
                <a:cubicBezTo>
                  <a:pt x="152" y="45"/>
                  <a:pt x="148" y="38"/>
                  <a:pt x="143" y="36"/>
                </a:cubicBezTo>
                <a:moveTo>
                  <a:pt x="144" y="121"/>
                </a:moveTo>
                <a:cubicBezTo>
                  <a:pt x="144" y="124"/>
                  <a:pt x="142" y="128"/>
                  <a:pt x="139" y="129"/>
                </a:cubicBezTo>
                <a:cubicBezTo>
                  <a:pt x="81" y="162"/>
                  <a:pt x="81" y="162"/>
                  <a:pt x="81" y="162"/>
                </a:cubicBezTo>
                <a:cubicBezTo>
                  <a:pt x="79" y="164"/>
                  <a:pt x="74" y="164"/>
                  <a:pt x="71" y="162"/>
                </a:cubicBezTo>
                <a:cubicBezTo>
                  <a:pt x="13" y="130"/>
                  <a:pt x="13" y="130"/>
                  <a:pt x="13" y="130"/>
                </a:cubicBezTo>
                <a:cubicBezTo>
                  <a:pt x="10" y="128"/>
                  <a:pt x="8" y="124"/>
                  <a:pt x="8" y="121"/>
                </a:cubicBezTo>
                <a:cubicBezTo>
                  <a:pt x="8" y="51"/>
                  <a:pt x="8" y="51"/>
                  <a:pt x="8" y="51"/>
                </a:cubicBezTo>
                <a:cubicBezTo>
                  <a:pt x="8" y="48"/>
                  <a:pt x="10" y="44"/>
                  <a:pt x="13" y="42"/>
                </a:cubicBezTo>
                <a:cubicBezTo>
                  <a:pt x="71" y="9"/>
                  <a:pt x="71" y="9"/>
                  <a:pt x="71" y="9"/>
                </a:cubicBezTo>
                <a:cubicBezTo>
                  <a:pt x="72" y="8"/>
                  <a:pt x="74" y="8"/>
                  <a:pt x="76" y="8"/>
                </a:cubicBezTo>
                <a:cubicBezTo>
                  <a:pt x="77" y="8"/>
                  <a:pt x="79" y="8"/>
                  <a:pt x="80" y="9"/>
                </a:cubicBezTo>
                <a:cubicBezTo>
                  <a:pt x="138" y="42"/>
                  <a:pt x="138" y="42"/>
                  <a:pt x="138" y="42"/>
                </a:cubicBezTo>
                <a:cubicBezTo>
                  <a:pt x="141" y="44"/>
                  <a:pt x="143" y="48"/>
                  <a:pt x="143" y="51"/>
                </a:cubicBezTo>
                <a:cubicBezTo>
                  <a:pt x="143" y="121"/>
                  <a:pt x="143" y="121"/>
                  <a:pt x="143" y="121"/>
                </a:cubicBezTo>
                <a:lnTo>
                  <a:pt x="144" y="121"/>
                </a:lnTo>
                <a:close/>
              </a:path>
            </a:pathLst>
          </a:custGeom>
          <a:solidFill>
            <a:schemeClr val="tx1">
              <a:lumMod val="75000"/>
              <a:lumOff val="25000"/>
            </a:schemeClr>
          </a:solidFill>
          <a:ln>
            <a:noFill/>
          </a:ln>
        </p:spPr>
        <p:txBody>
          <a:bodyPr vert="horz" wrap="square" lIns="0" tIns="15484" rIns="0" bIns="15484" numCol="1" anchor="ctr" anchorCtr="1"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54940" fontAlgn="auto">
              <a:spcBef>
                <a:spcPts val="0"/>
              </a:spcBef>
              <a:spcAft>
                <a:spcPts val="0"/>
              </a:spcAft>
            </a:pPr>
            <a:endParaRPr lang="zh-CN" altLang="en-US" sz="1200">
              <a:latin typeface="Arial" panose="020B0604020202020204" pitchFamily="34" charset="0"/>
            </a:endParaRPr>
          </a:p>
        </p:txBody>
      </p:sp>
      <p:pic>
        <p:nvPicPr>
          <p:cNvPr id="1919" name="图片 19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288" y="4148511"/>
            <a:ext cx="51191" cy="116047"/>
          </a:xfrm>
          <a:prstGeom prst="rect">
            <a:avLst/>
          </a:prstGeom>
        </p:spPr>
      </p:pic>
      <p:sp>
        <p:nvSpPr>
          <p:cNvPr id="310" name="标题 1"/>
          <p:cNvSpPr>
            <a:spLocks noGrp="1"/>
          </p:cNvSpPr>
          <p:nvPr>
            <p:ph type="title"/>
          </p:nvPr>
        </p:nvSpPr>
        <p:spPr/>
        <p:txBody>
          <a:bodyPr/>
          <a:lstStyle/>
          <a:p>
            <a:r>
              <a:rPr lang="zh-CN" altLang="en-US" sz="3600" dirty="0" smtClean="0">
                <a:solidFill>
                  <a:schemeClr val="tx1"/>
                </a:solidFill>
              </a:rPr>
              <a:t>华为云鲲鹏</a:t>
            </a:r>
            <a:r>
              <a:rPr lang="zh-CN" altLang="en-US" sz="3600" dirty="0">
                <a:solidFill>
                  <a:schemeClr val="tx1"/>
                </a:solidFill>
              </a:rPr>
              <a:t>云服务列表</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ef0c5d2d-3607-427d-a34b-20f8fbfb7348}"/>
</p:tagLst>
</file>

<file path=ppt/tags/tag10.xml><?xml version="1.0" encoding="utf-8"?>
<p:tagLst xmlns:p="http://schemas.openxmlformats.org/presentationml/2006/main">
  <p:tag name="KSO_WM_UNIT_TABLE_BEAUTIFY" val="smartTable{12862354-5138-4c11-b942-8f423b611a18}"/>
</p:tagLst>
</file>

<file path=ppt/tags/tag11.xml><?xml version="1.0" encoding="utf-8"?>
<p:tagLst xmlns:p="http://schemas.openxmlformats.org/presentationml/2006/main">
  <p:tag name="KSO_WM_UNIT_TABLE_BEAUTIFY" val="smartTable{65a5c2b2-da11-46cb-803c-d56136a6ccab}"/>
</p:tagLst>
</file>

<file path=ppt/tags/tag12.xml><?xml version="1.0" encoding="utf-8"?>
<p:tagLst xmlns:p="http://schemas.openxmlformats.org/presentationml/2006/main">
  <p:tag name="KSO_WM_UNIT_TABLE_BEAUTIFY" val="smartTable{7fca6541-924a-4414-95d1-0fd40b4dbd8d}"/>
</p:tagLst>
</file>

<file path=ppt/tags/tag13.xml><?xml version="1.0" encoding="utf-8"?>
<p:tagLst xmlns:p="http://schemas.openxmlformats.org/presentationml/2006/main">
  <p:tag name="KSO_WM_UNIT_TABLE_BEAUTIFY" val="smartTable{25458b33-1bef-4fb4-b03b-a4374d90de89}"/>
</p:tagLst>
</file>

<file path=ppt/tags/tag14.xml><?xml version="1.0" encoding="utf-8"?>
<p:tagLst xmlns:p="http://schemas.openxmlformats.org/presentationml/2006/main">
  <p:tag name="KSO_WM_UNIT_TABLE_BEAUTIFY" val="smartTable{92073ad6-db46-46f7-9411-a5bf664d4778}"/>
</p:tagLst>
</file>

<file path=ppt/tags/tag15.xml><?xml version="1.0" encoding="utf-8"?>
<p:tagLst xmlns:p="http://schemas.openxmlformats.org/presentationml/2006/main">
  <p:tag name="KSO_WM_UNIT_TABLE_BEAUTIFY" val="smartTable{9cbd34c2-1369-477e-aa13-d19fe5323f32}"/>
</p:tagLst>
</file>

<file path=ppt/tags/tag16.xml><?xml version="1.0" encoding="utf-8"?>
<p:tagLst xmlns:p="http://schemas.openxmlformats.org/presentationml/2006/main">
  <p:tag name="KSO_WM_UNIT_TABLE_BEAUTIFY" val="smartTable{4b2eb0ac-0336-451b-be99-0e2acf2b2f69}"/>
</p:tagLst>
</file>

<file path=ppt/tags/tag17.xml><?xml version="1.0" encoding="utf-8"?>
<p:tagLst xmlns:p="http://schemas.openxmlformats.org/presentationml/2006/main">
  <p:tag name="MH" val="20190610204354"/>
  <p:tag name="MH_LIBRARY" val="GRAPHIC"/>
  <p:tag name="MH_TYPE" val="Other"/>
  <p:tag name="MH_ORDER" val="2"/>
</p:tagLst>
</file>

<file path=ppt/tags/tag18.xml><?xml version="1.0" encoding="utf-8"?>
<p:tagLst xmlns:p="http://schemas.openxmlformats.org/presentationml/2006/main">
  <p:tag name="MH" val="20190610204354"/>
  <p:tag name="MH_LIBRARY" val="GRAPHIC"/>
  <p:tag name="MH_TYPE" val="Other"/>
  <p:tag name="MH_ORDER" val="2"/>
</p:tagLst>
</file>

<file path=ppt/tags/tag19.xml><?xml version="1.0" encoding="utf-8"?>
<p:tagLst xmlns:p="http://schemas.openxmlformats.org/presentationml/2006/main">
  <p:tag name="MH" val="20190610204354"/>
  <p:tag name="MH_LIBRARY" val="GRAPHIC"/>
  <p:tag name="MH_TYPE" val="Other"/>
  <p:tag name="MH_ORDER" val="2"/>
</p:tagLst>
</file>

<file path=ppt/tags/tag2.xml><?xml version="1.0" encoding="utf-8"?>
<p:tagLst xmlns:p="http://schemas.openxmlformats.org/presentationml/2006/main">
  <p:tag name="KSO_WM_UNIT_TABLE_BEAUTIFY" val="smartTable{a3e94e2f-8d9e-4f9e-bd1f-fc38a956cac9}"/>
</p:tagLst>
</file>

<file path=ppt/tags/tag20.xml><?xml version="1.0" encoding="utf-8"?>
<p:tagLst xmlns:p="http://schemas.openxmlformats.org/presentationml/2006/main">
  <p:tag name="KSO_WM_UNIT_TABLE_BEAUTIFY" val="smartTable{4d851cff-0b6f-4aea-99b9-29f09f0b7469}"/>
</p:tagLst>
</file>

<file path=ppt/tags/tag3.xml><?xml version="1.0" encoding="utf-8"?>
<p:tagLst xmlns:p="http://schemas.openxmlformats.org/presentationml/2006/main">
  <p:tag name="KSO_WM_UNIT_TABLE_BEAUTIFY" val="smartTable{4ca9bb90-f8b2-4e50-ad6f-6729f07d75f9}"/>
</p:tagLst>
</file>

<file path=ppt/tags/tag4.xml><?xml version="1.0" encoding="utf-8"?>
<p:tagLst xmlns:p="http://schemas.openxmlformats.org/presentationml/2006/main">
  <p:tag name="MH" val="20190610204354"/>
  <p:tag name="MH_LIBRARY" val="GRAPHIC"/>
  <p:tag name="MH_TYPE" val="Other"/>
  <p:tag name="MH_ORDER" val="2"/>
</p:tagLst>
</file>

<file path=ppt/tags/tag5.xml><?xml version="1.0" encoding="utf-8"?>
<p:tagLst xmlns:p="http://schemas.openxmlformats.org/presentationml/2006/main">
  <p:tag name="MH" val="20190610204354"/>
  <p:tag name="MH_LIBRARY" val="GRAPHIC"/>
  <p:tag name="MH_TYPE" val="Other"/>
  <p:tag name="MH_ORDER" val="2"/>
</p:tagLst>
</file>

<file path=ppt/tags/tag6.xml><?xml version="1.0" encoding="utf-8"?>
<p:tagLst xmlns:p="http://schemas.openxmlformats.org/presentationml/2006/main">
  <p:tag name="MH" val="20190610204354"/>
  <p:tag name="MH_LIBRARY" val="GRAPHIC"/>
  <p:tag name="MH_TYPE" val="Other"/>
  <p:tag name="MH_ORDER" val="2"/>
</p:tagLst>
</file>

<file path=ppt/tags/tag7.xml><?xml version="1.0" encoding="utf-8"?>
<p:tagLst xmlns:p="http://schemas.openxmlformats.org/presentationml/2006/main">
  <p:tag name="MH" val="20190610204354"/>
  <p:tag name="MH_LIBRARY" val="GRAPHIC"/>
  <p:tag name="MH_TYPE" val="Other"/>
  <p:tag name="MH_ORDER" val="2"/>
</p:tagLst>
</file>

<file path=ppt/tags/tag8.xml><?xml version="1.0" encoding="utf-8"?>
<p:tagLst xmlns:p="http://schemas.openxmlformats.org/presentationml/2006/main">
  <p:tag name="KSO_WM_UNIT_TABLE_BEAUTIFY" val="smartTable{b29b2d23-4c29-4b46-84c2-5c1a022b77bf}"/>
</p:tagLst>
</file>

<file path=ppt/tags/tag9.xml><?xml version="1.0" encoding="utf-8"?>
<p:tagLst xmlns:p="http://schemas.openxmlformats.org/presentationml/2006/main">
  <p:tag name="KSO_WM_UNIT_TABLE_BEAUTIFY" val="smartTable{e3b9b0da-087c-4a14-8584-a1318d76a0ce}"/>
</p:tagLst>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9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9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0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0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8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8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40431</Words>
  <Application>WPS 演示</Application>
  <PresentationFormat>宽屏</PresentationFormat>
  <Paragraphs>5657</Paragraphs>
  <Slides>151</Slides>
  <Notes>544</Notes>
  <HiddenSlides>12</HiddenSlides>
  <MMClips>0</MMClips>
  <ScaleCrop>false</ScaleCrop>
  <HeadingPairs>
    <vt:vector size="6" baseType="variant">
      <vt:variant>
        <vt:lpstr>已用的字体</vt:lpstr>
      </vt:variant>
      <vt:variant>
        <vt:i4>41</vt:i4>
      </vt:variant>
      <vt:variant>
        <vt:lpstr>主题</vt:lpstr>
      </vt:variant>
      <vt:variant>
        <vt:i4>184</vt:i4>
      </vt:variant>
      <vt:variant>
        <vt:lpstr>幻灯片标题</vt:lpstr>
      </vt:variant>
      <vt:variant>
        <vt:i4>151</vt:i4>
      </vt:variant>
    </vt:vector>
  </HeadingPairs>
  <TitlesOfParts>
    <vt:vector size="376" baseType="lpstr">
      <vt:lpstr>Arial</vt:lpstr>
      <vt:lpstr>宋体</vt:lpstr>
      <vt:lpstr>Wingdings</vt:lpstr>
      <vt:lpstr>FrutigerNext LT Regular</vt:lpstr>
      <vt:lpstr>黑体</vt:lpstr>
      <vt:lpstr>微软雅黑</vt:lpstr>
      <vt:lpstr>FrutigerNext LT Medium</vt:lpstr>
      <vt:lpstr>FrutigerNext LT Light</vt:lpstr>
      <vt:lpstr>Calibri</vt:lpstr>
      <vt:lpstr>方正黑体简体</vt:lpstr>
      <vt:lpstr>文鼎新艺体简</vt:lpstr>
      <vt:lpstr>华文细黑</vt:lpstr>
      <vt:lpstr>Helvetica Neue</vt:lpstr>
      <vt:lpstr>Arial Unicode MS</vt:lpstr>
      <vt:lpstr>Helvetica Neue Medium</vt:lpstr>
      <vt:lpstr>Arial</vt:lpstr>
      <vt:lpstr>Calibri</vt:lpstr>
      <vt:lpstr>Arial Unicode MS</vt:lpstr>
      <vt:lpstr>Akkurat Pro</vt:lpstr>
      <vt:lpstr>Segoe Print</vt:lpstr>
      <vt:lpstr>思源黑体 Light</vt:lpstr>
      <vt:lpstr>Wingdings 3</vt:lpstr>
      <vt:lpstr>Symbol</vt:lpstr>
      <vt:lpstr>等线</vt:lpstr>
      <vt:lpstr>Lucida Grande</vt:lpstr>
      <vt:lpstr>Impact</vt:lpstr>
      <vt:lpstr>Lucida Grande</vt:lpstr>
      <vt:lpstr>Huawei Sans</vt:lpstr>
      <vt:lpstr>Yu Gothic UI</vt:lpstr>
      <vt:lpstr>Helvetica</vt:lpstr>
      <vt:lpstr>Tahoma</vt:lpstr>
      <vt:lpstr>幼圆</vt:lpstr>
      <vt:lpstr>Lantinghei SC Demibold</vt:lpstr>
      <vt:lpstr>Source Han Sans CN Medium</vt:lpstr>
      <vt:lpstr>Source Han Sans CN Light</vt:lpstr>
      <vt:lpstr>Source Han Sans CN</vt:lpstr>
      <vt:lpstr>굴림</vt:lpstr>
      <vt:lpstr>FZLanTingHeiS-R-GB</vt:lpstr>
      <vt:lpstr>Huawei Sans</vt:lpstr>
      <vt:lpstr>Arial Narrow 常规体</vt:lpstr>
      <vt:lpstr>Malgun Gothic</vt:lpstr>
      <vt:lpstr>人才生态发展部-母版</vt:lpstr>
      <vt:lpstr>2_主题1</vt:lpstr>
      <vt:lpstr>1_主题1</vt:lpstr>
      <vt:lpstr>1_人才生态发展部-母版</vt:lpstr>
      <vt:lpstr>2_人才生态发展部-母版</vt:lpstr>
      <vt:lpstr>3_人才生态发展部-母版</vt:lpstr>
      <vt:lpstr>4_人才生态发展部-母版</vt:lpstr>
      <vt:lpstr>5_人才生态发展部-母版</vt:lpstr>
      <vt:lpstr>6_人才生态发展部-母版</vt:lpstr>
      <vt:lpstr>7_人才生态发展部-母版</vt:lpstr>
      <vt:lpstr>8_人才生态发展部-母版</vt:lpstr>
      <vt:lpstr>9_人才生态发展部-母版</vt:lpstr>
      <vt:lpstr>10_人才生态发展部-母版</vt:lpstr>
      <vt:lpstr>11_人才生态发展部-母版</vt:lpstr>
      <vt:lpstr>12_人才生态发展部-母版</vt:lpstr>
      <vt:lpstr>13_人才生态发展部-母版</vt:lpstr>
      <vt:lpstr>14_人才生态发展部-母版</vt:lpstr>
      <vt:lpstr>15_人才生态发展部-母版</vt:lpstr>
      <vt:lpstr>16_人才生态发展部-母版</vt:lpstr>
      <vt:lpstr>17_人才生态发展部-母版</vt:lpstr>
      <vt:lpstr>18_人才生态发展部-母版</vt:lpstr>
      <vt:lpstr>19_人才生态发展部-母版</vt:lpstr>
      <vt:lpstr>20_人才生态发展部-母版</vt:lpstr>
      <vt:lpstr>21_人才生态发展部-母版</vt:lpstr>
      <vt:lpstr>22_人才生态发展部-母版</vt:lpstr>
      <vt:lpstr>23_人才生态发展部-母版</vt:lpstr>
      <vt:lpstr>24_人才生态发展部-母版</vt:lpstr>
      <vt:lpstr>25_人才生态发展部-母版</vt:lpstr>
      <vt:lpstr>26_人才生态发展部-母版</vt:lpstr>
      <vt:lpstr>27_人才生态发展部-母版</vt:lpstr>
      <vt:lpstr>28_人才生态发展部-母版</vt:lpstr>
      <vt:lpstr>29_人才生态发展部-母版</vt:lpstr>
      <vt:lpstr>30_人才生态发展部-母版</vt:lpstr>
      <vt:lpstr>31_人才生态发展部-母版</vt:lpstr>
      <vt:lpstr>32_人才生态发展部-母版</vt:lpstr>
      <vt:lpstr>33_人才生态发展部-母版</vt:lpstr>
      <vt:lpstr>34_人才生态发展部-母版</vt:lpstr>
      <vt:lpstr>35_人才生态发展部-母版</vt:lpstr>
      <vt:lpstr>36_人才生态发展部-母版</vt:lpstr>
      <vt:lpstr>37_人才生态发展部-母版</vt:lpstr>
      <vt:lpstr>38_人才生态发展部-母版</vt:lpstr>
      <vt:lpstr>39_人才生态发展部-母版</vt:lpstr>
      <vt:lpstr>40_人才生态发展部-母版</vt:lpstr>
      <vt:lpstr>41_人才生态发展部-母版</vt:lpstr>
      <vt:lpstr>42_人才生态发展部-母版</vt:lpstr>
      <vt:lpstr>43_人才生态发展部-母版</vt:lpstr>
      <vt:lpstr>44_人才生态发展部-母版</vt:lpstr>
      <vt:lpstr>45_人才生态发展部-母版</vt:lpstr>
      <vt:lpstr>46_人才生态发展部-母版</vt:lpstr>
      <vt:lpstr>47_人才生态发展部-母版</vt:lpstr>
      <vt:lpstr>48_人才生态发展部-母版</vt:lpstr>
      <vt:lpstr>49_人才生态发展部-母版</vt:lpstr>
      <vt:lpstr>50_人才生态发展部-母版</vt:lpstr>
      <vt:lpstr>51_人才生态发展部-母版</vt:lpstr>
      <vt:lpstr>52_人才生态发展部-母版</vt:lpstr>
      <vt:lpstr>53_人才生态发展部-母版</vt:lpstr>
      <vt:lpstr>54_人才生态发展部-母版</vt:lpstr>
      <vt:lpstr>55_人才生态发展部-母版</vt:lpstr>
      <vt:lpstr>56_人才生态发展部-母版</vt:lpstr>
      <vt:lpstr>57_人才生态发展部-母版</vt:lpstr>
      <vt:lpstr>58_人才生态发展部-母版</vt:lpstr>
      <vt:lpstr>59_人才生态发展部-母版</vt:lpstr>
      <vt:lpstr>60_人才生态发展部-母版</vt:lpstr>
      <vt:lpstr>61_人才生态发展部-母版</vt:lpstr>
      <vt:lpstr>62_人才生态发展部-母版</vt:lpstr>
      <vt:lpstr>63_人才生态发展部-母版</vt:lpstr>
      <vt:lpstr>64_人才生态发展部-母版</vt:lpstr>
      <vt:lpstr>65_人才生态发展部-母版</vt:lpstr>
      <vt:lpstr>66_人才生态发展部-母版</vt:lpstr>
      <vt:lpstr>67_人才生态发展部-母版</vt:lpstr>
      <vt:lpstr>68_人才生态发展部-母版</vt:lpstr>
      <vt:lpstr>69_人才生态发展部-母版</vt:lpstr>
      <vt:lpstr>70_人才生态发展部-母版</vt:lpstr>
      <vt:lpstr>71_人才生态发展部-母版</vt:lpstr>
      <vt:lpstr>72_人才生态发展部-母版</vt:lpstr>
      <vt:lpstr>73_人才生态发展部-母版</vt:lpstr>
      <vt:lpstr>74_人才生态发展部-母版</vt:lpstr>
      <vt:lpstr>75_人才生态发展部-母版</vt:lpstr>
      <vt:lpstr>76_人才生态发展部-母版</vt:lpstr>
      <vt:lpstr>77_人才生态发展部-母版</vt:lpstr>
      <vt:lpstr>78_人才生态发展部-母版</vt:lpstr>
      <vt:lpstr>79_人才生态发展部-母版</vt:lpstr>
      <vt:lpstr>80_人才生态发展部-母版</vt:lpstr>
      <vt:lpstr>81_人才生态发展部-母版</vt:lpstr>
      <vt:lpstr>82_人才生态发展部-母版</vt:lpstr>
      <vt:lpstr>83_人才生态发展部-母版</vt:lpstr>
      <vt:lpstr>84_人才生态发展部-母版</vt:lpstr>
      <vt:lpstr>85_人才生态发展部-母版</vt:lpstr>
      <vt:lpstr>86_人才生态发展部-母版</vt:lpstr>
      <vt:lpstr>87_人才生态发展部-母版</vt:lpstr>
      <vt:lpstr>88_人才生态发展部-母版</vt:lpstr>
      <vt:lpstr>89_人才生态发展部-母版</vt:lpstr>
      <vt:lpstr>90_人才生态发展部-母版</vt:lpstr>
      <vt:lpstr>91_人才生态发展部-母版</vt:lpstr>
      <vt:lpstr>92_人才生态发展部-母版</vt:lpstr>
      <vt:lpstr>93_人才生态发展部-母版</vt:lpstr>
      <vt:lpstr>94_人才生态发展部-母版</vt:lpstr>
      <vt:lpstr>95_人才生态发展部-母版</vt:lpstr>
      <vt:lpstr>96_人才生态发展部-母版</vt:lpstr>
      <vt:lpstr>97_人才生态发展部-母版</vt:lpstr>
      <vt:lpstr>98_人才生态发展部-母版</vt:lpstr>
      <vt:lpstr>99_人才生态发展部-母版</vt:lpstr>
      <vt:lpstr>100_人才生态发展部-母版</vt:lpstr>
      <vt:lpstr>101_人才生态发展部-母版</vt:lpstr>
      <vt:lpstr>102_人才生态发展部-母版</vt:lpstr>
      <vt:lpstr>103_人才生态发展部-母版</vt:lpstr>
      <vt:lpstr>104_人才生态发展部-母版</vt:lpstr>
      <vt:lpstr>105_人才生态发展部-母版</vt:lpstr>
      <vt:lpstr>106_人才生态发展部-母版</vt:lpstr>
      <vt:lpstr>107_人才生态发展部-母版</vt:lpstr>
      <vt:lpstr>108_人才生态发展部-母版</vt:lpstr>
      <vt:lpstr>109_人才生态发展部-母版</vt:lpstr>
      <vt:lpstr>110_人才生态发展部-母版</vt:lpstr>
      <vt:lpstr>111_人才生态发展部-母版</vt:lpstr>
      <vt:lpstr>112_人才生态发展部-母版</vt:lpstr>
      <vt:lpstr>113_人才生态发展部-母版</vt:lpstr>
      <vt:lpstr>114_人才生态发展部-母版</vt:lpstr>
      <vt:lpstr>115_人才生态发展部-母版</vt:lpstr>
      <vt:lpstr>116_人才生态发展部-母版</vt:lpstr>
      <vt:lpstr>117_人才生态发展部-母版</vt:lpstr>
      <vt:lpstr>118_人才生态发展部-母版</vt:lpstr>
      <vt:lpstr>119_人才生态发展部-母版</vt:lpstr>
      <vt:lpstr>120_人才生态发展部-母版</vt:lpstr>
      <vt:lpstr>121_人才生态发展部-母版</vt:lpstr>
      <vt:lpstr>122_人才生态发展部-母版</vt:lpstr>
      <vt:lpstr>123_人才生态发展部-母版</vt:lpstr>
      <vt:lpstr>124_人才生态发展部-母版</vt:lpstr>
      <vt:lpstr>125_人才生态发展部-母版</vt:lpstr>
      <vt:lpstr>126_人才生态发展部-母版</vt:lpstr>
      <vt:lpstr>127_人才生态发展部-母版</vt:lpstr>
      <vt:lpstr>128_人才生态发展部-母版</vt:lpstr>
      <vt:lpstr>129_人才生态发展部-母版</vt:lpstr>
      <vt:lpstr>130_人才生态发展部-母版</vt:lpstr>
      <vt:lpstr>131_人才生态发展部-母版</vt:lpstr>
      <vt:lpstr>132_人才生态发展部-母版</vt:lpstr>
      <vt:lpstr>133_人才生态发展部-母版</vt:lpstr>
      <vt:lpstr>134_人才生态发展部-母版</vt:lpstr>
      <vt:lpstr>135_人才生态发展部-母版</vt:lpstr>
      <vt:lpstr>136_人才生态发展部-母版</vt:lpstr>
      <vt:lpstr>137_人才生态发展部-母版</vt:lpstr>
      <vt:lpstr>138_人才生态发展部-母版</vt:lpstr>
      <vt:lpstr>139_人才生态发展部-母版</vt:lpstr>
      <vt:lpstr>140_人才生态发展部-母版</vt:lpstr>
      <vt:lpstr>141_人才生态发展部-母版</vt:lpstr>
      <vt:lpstr>142_人才生态发展部-母版</vt:lpstr>
      <vt:lpstr>143_人才生态发展部-母版</vt:lpstr>
      <vt:lpstr>144_人才生态发展部-母版</vt:lpstr>
      <vt:lpstr>145_人才生态发展部-母版</vt:lpstr>
      <vt:lpstr>146_人才生态发展部-母版</vt:lpstr>
      <vt:lpstr>147_人才生态发展部-母版</vt:lpstr>
      <vt:lpstr>148_人才生态发展部-母版</vt:lpstr>
      <vt:lpstr>149_人才生态发展部-母版</vt:lpstr>
      <vt:lpstr>150_人才生态发展部-母版</vt:lpstr>
      <vt:lpstr>151_人才生态发展部-母版</vt:lpstr>
      <vt:lpstr>152_人才生态发展部-母版</vt:lpstr>
      <vt:lpstr>153_人才生态发展部-母版</vt:lpstr>
      <vt:lpstr>154_人才生态发展部-母版</vt:lpstr>
      <vt:lpstr>155_人才生态发展部-母版</vt:lpstr>
      <vt:lpstr>156_人才生态发展部-母版</vt:lpstr>
      <vt:lpstr>157_人才生态发展部-母版</vt:lpstr>
      <vt:lpstr>158_人才生态发展部-母版</vt:lpstr>
      <vt:lpstr>159_人才生态发展部-母版</vt:lpstr>
      <vt:lpstr>160_人才生态发展部-母版</vt:lpstr>
      <vt:lpstr>161_人才生态发展部-母版</vt:lpstr>
      <vt:lpstr>162_人才生态发展部-母版</vt:lpstr>
      <vt:lpstr>163_人才生态发展部-母版</vt:lpstr>
      <vt:lpstr>164_人才生态发展部-母版</vt:lpstr>
      <vt:lpstr>165_人才生态发展部-母版</vt:lpstr>
      <vt:lpstr>166_人才生态发展部-母版</vt:lpstr>
      <vt:lpstr>167_人才生态发展部-母版</vt:lpstr>
      <vt:lpstr>168_人才生态发展部-母版</vt:lpstr>
      <vt:lpstr>169_人才生态发展部-母版</vt:lpstr>
      <vt:lpstr>170_人才生态发展部-母版</vt:lpstr>
      <vt:lpstr>171_人才生态发展部-母版</vt:lpstr>
      <vt:lpstr>172_人才生态发展部-母版</vt:lpstr>
      <vt:lpstr>173_人才生态发展部-母版</vt:lpstr>
      <vt:lpstr>174_人才生态发展部-母版</vt:lpstr>
      <vt:lpstr>175_人才生态发展部-母版</vt:lpstr>
      <vt:lpstr>176_人才生态发展部-母版</vt:lpstr>
      <vt:lpstr>177_人才生态发展部-母版</vt:lpstr>
      <vt:lpstr>178_人才生态发展部-母版</vt:lpstr>
      <vt:lpstr>179_人才生态发展部-母版</vt:lpstr>
      <vt:lpstr>180_人才生态发展部-母版</vt:lpstr>
      <vt:lpstr>181_人才生态发展部-母版</vt:lpstr>
      <vt:lpstr>鲲鹏介绍</vt:lpstr>
      <vt:lpstr>PowerPoint 演示文稿</vt:lpstr>
      <vt:lpstr>PowerPoint 演示文稿</vt:lpstr>
      <vt:lpstr>PowerPoint 演示文稿</vt:lpstr>
      <vt:lpstr>PowerPoint 演示文稿</vt:lpstr>
      <vt:lpstr>移动应用云化、万物互联兴起，呼唤新的算力</vt:lpstr>
      <vt:lpstr>应用和数据的多样性需要新的计算架构</vt:lpstr>
      <vt:lpstr>单一架构向多种计算架构组合演进 </vt:lpstr>
      <vt:lpstr>超万亿规模的计算产业空间  </vt:lpstr>
      <vt:lpstr>PowerPoint 演示文稿</vt:lpstr>
      <vt:lpstr>鲲鹏计算产业 </vt:lpstr>
      <vt:lpstr>鲲鹏计算产业目标</vt:lpstr>
      <vt:lpstr>华为鲲鹏处理器，坚持持续创新</vt:lpstr>
      <vt:lpstr>全面创“芯”，构建全自研服务器TaiShan</vt:lpstr>
      <vt:lpstr>华为云服务全面鲲鹏化，构建全栈鲲鹏云服务 </vt:lpstr>
      <vt:lpstr>华为云鲲鹏云服务支持丰富场景 </vt:lpstr>
      <vt:lpstr>鲲鹏生态兼容的操作系统介绍</vt:lpstr>
      <vt:lpstr>鲲鹏计算产业优势</vt:lpstr>
      <vt:lpstr>鲲鹏计算产业的典型应用   </vt:lpstr>
      <vt:lpstr>PowerPoint 演示文稿</vt:lpstr>
      <vt:lpstr>鲲鹏计算产业生态全景</vt:lpstr>
      <vt:lpstr>华为鲲鹏技术生态</vt:lpstr>
      <vt:lpstr>华为鲲鹏云专业服务</vt:lpstr>
      <vt:lpstr>华为鲲鹏伙伴计划</vt:lpstr>
      <vt:lpstr>华为鲲鹏伙伴计划</vt:lpstr>
      <vt:lpstr>华为鲲鹏伙伴计划公共权益</vt:lpstr>
      <vt:lpstr>鲲鹏社区</vt:lpstr>
      <vt:lpstr>PowerPoint 演示文稿</vt:lpstr>
      <vt:lpstr>PowerPoint 演示文稿</vt:lpstr>
      <vt:lpstr>PowerPoint 演示文稿</vt:lpstr>
      <vt:lpstr>PowerPoint 演示文稿</vt:lpstr>
      <vt:lpstr>华为鲲鹏处理器概述</vt:lpstr>
      <vt:lpstr>PowerPoint 演示文稿</vt:lpstr>
      <vt:lpstr>华为鲲鹏处理器架构介绍</vt:lpstr>
      <vt:lpstr>华为鲲鹏处理器架构（ARM）特点</vt:lpstr>
      <vt:lpstr>PowerPoint 演示文稿</vt:lpstr>
      <vt:lpstr>华为鲲鹏通用计算处理器 </vt:lpstr>
      <vt:lpstr>华为鲲鹏920处理器规格</vt:lpstr>
      <vt:lpstr>华为鲲鹏920处理器性能</vt:lpstr>
      <vt:lpstr>PowerPoint 演示文稿</vt:lpstr>
      <vt:lpstr>华为鲲鹏处理器技术创新 </vt:lpstr>
      <vt:lpstr>内核全自研，性能提升</vt:lpstr>
      <vt:lpstr>Kunpeng 920内置多种加速引擎</vt:lpstr>
      <vt:lpstr>Kunpeng 920加速器简介</vt:lpstr>
      <vt:lpstr>部署加速器环境要求与软件包下载</vt:lpstr>
      <vt:lpstr>部署鲲鹏加速器 - 安装OpenSSL</vt:lpstr>
      <vt:lpstr>安装加速器软件包（ RPM包安装 ）</vt:lpstr>
      <vt:lpstr>安装加速器软件包（ 源码安装 ）</vt:lpstr>
      <vt:lpstr>加速器测试</vt:lpstr>
      <vt:lpstr>支持8通道DDR4内存控制器</vt:lpstr>
      <vt:lpstr>网络端口&amp;IO协议</vt:lpstr>
      <vt:lpstr>制程工艺领先</vt:lpstr>
      <vt:lpstr>可靠性提升   </vt:lpstr>
      <vt:lpstr>可靠性提升   </vt:lpstr>
      <vt:lpstr>PowerPoint 演示文稿</vt:lpstr>
      <vt:lpstr>ARM架构处理器应用领域</vt:lpstr>
      <vt:lpstr>华为鲲鹏处理器的应用场景</vt:lpstr>
      <vt:lpstr>PowerPoint 演示文稿</vt:lpstr>
      <vt:lpstr>PowerPoint 演示文稿</vt:lpstr>
      <vt:lpstr>PowerPoint 演示文稿</vt:lpstr>
      <vt:lpstr>PowerPoint 演示文稿</vt:lpstr>
      <vt:lpstr>云+AI+5G时代，多元架构成为业务智能的关键</vt:lpstr>
      <vt:lpstr>基于华为鲲鹏处理器，构建整机计算能力 </vt:lpstr>
      <vt:lpstr>TaiShan服务器系列介绍</vt:lpstr>
      <vt:lpstr>PowerPoint 演示文稿</vt:lpstr>
      <vt:lpstr>PowerPoint 演示文稿</vt:lpstr>
      <vt:lpstr>TaiShan 200机架服务器全景图</vt:lpstr>
      <vt:lpstr>2280均衡型规格与亮点</vt:lpstr>
      <vt:lpstr>2280型号前后面板</vt:lpstr>
      <vt:lpstr>2280型号内部结构</vt:lpstr>
      <vt:lpstr>PowerPoint 演示文稿</vt:lpstr>
      <vt:lpstr>5280存储型规格与亮点</vt:lpstr>
      <vt:lpstr>5280型号前后面板</vt:lpstr>
      <vt:lpstr>5280型号内部结构</vt:lpstr>
      <vt:lpstr>PowerPoint 演示文稿</vt:lpstr>
      <vt:lpstr>TaiShan 200机架服务器特点</vt:lpstr>
      <vt:lpstr>超强算力：Kunpeng 920处理器</vt:lpstr>
      <vt:lpstr>8通道内存技术提供高内存带宽</vt:lpstr>
      <vt:lpstr>基于Atlas 300 AI加速卡的强大算力</vt:lpstr>
      <vt:lpstr>支持自研灵活插卡和智能网卡，实现丰富的网络配置</vt:lpstr>
      <vt:lpstr>支持华为ES3000 V5 NVMe SSD</vt:lpstr>
      <vt:lpstr>TaiShan服务器：计算芯片全自研，安全可靠</vt:lpstr>
      <vt:lpstr>质量从源头做起：器件降额选件与冗余设计</vt:lpstr>
      <vt:lpstr>高可靠设计：服务器三重抗振提升质量</vt:lpstr>
      <vt:lpstr>高可靠设计：高效散热支持更高环温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企业数字化转型面临的挑战</vt:lpstr>
      <vt:lpstr>云服务是企业数字化转型的趋势</vt:lpstr>
      <vt:lpstr>华为云鲲鹏云服务概述</vt:lpstr>
      <vt:lpstr>华为云鲲鹏云服务关键技术长周期投入</vt:lpstr>
      <vt:lpstr>华为云鲲鹏云服务列表</vt:lpstr>
      <vt:lpstr>PowerPoint 演示文稿</vt:lpstr>
      <vt:lpstr>华为鲲鹏弹性云服务器概述</vt:lpstr>
      <vt:lpstr>华为鲲鹏弹性云服务器型号和场景</vt:lpstr>
      <vt:lpstr>华为鲲鹏弹性云服务器优势</vt:lpstr>
      <vt:lpstr>华为鲲鹏通用计算增强型KC1</vt:lpstr>
      <vt:lpstr>华为鲲鹏内存优化型KM1规格</vt:lpstr>
      <vt:lpstr>华为鲲鹏裸金属服务器(BMS)概述</vt:lpstr>
      <vt:lpstr>华为鲲鹏裸金属服务器规格和场景</vt:lpstr>
      <vt:lpstr>华为鲲鹏裸金属服务器优势</vt:lpstr>
      <vt:lpstr>华为鲲鹏计算服务总览</vt:lpstr>
      <vt:lpstr>华为鲲鹏存储服务：基于自研芯片的全场景存储实例</vt:lpstr>
      <vt:lpstr>华为鲲鹏网络服务：全系列网络服务提供</vt:lpstr>
      <vt:lpstr>华为云鲲鹏容器概述</vt:lpstr>
      <vt:lpstr>华为云鲲鹏容器服务型号和场景</vt:lpstr>
      <vt:lpstr>华为鲲鹏CCE</vt:lpstr>
      <vt:lpstr>华为鲲鹏CCI</vt:lpstr>
      <vt:lpstr>华为云鲲鹏容器特性</vt:lpstr>
      <vt:lpstr>华为云鲲鹏容器优势</vt:lpstr>
      <vt:lpstr>华为云鲲鹏容器服务总览 </vt:lpstr>
      <vt:lpstr>华为云鲲鹏云手机概述</vt:lpstr>
      <vt:lpstr>华为云鲲鹏云手机场景</vt:lpstr>
      <vt:lpstr>华为云鲲鹏云手机优势  </vt:lpstr>
      <vt:lpstr>PowerPoint 演示文稿</vt:lpstr>
      <vt:lpstr>PowerPoint 演示文稿</vt:lpstr>
      <vt:lpstr>PowerPoint 演示文稿</vt:lpstr>
      <vt:lpstr>PowerPoint 演示文稿</vt:lpstr>
      <vt:lpstr>操作系统介绍</vt:lpstr>
      <vt:lpstr>Linux操作系统起源</vt:lpstr>
      <vt:lpstr>Linux操作系统的组成</vt:lpstr>
      <vt:lpstr>常见的Linux操作系统</vt:lpstr>
      <vt:lpstr>华为鲲鹏处理器OS兼容性</vt:lpstr>
      <vt:lpstr>CentOS简介</vt:lpstr>
      <vt:lpstr>debian简介</vt:lpstr>
      <vt:lpstr>Ubuntu简介</vt:lpstr>
      <vt:lpstr>deepin简介</vt:lpstr>
      <vt:lpstr>中标麒麟简介</vt:lpstr>
      <vt:lpstr>各行业常用的OS</vt:lpstr>
      <vt:lpstr>TaiShan服务器OS兼容性查询</vt:lpstr>
      <vt:lpstr>操作系统安装流程</vt:lpstr>
      <vt:lpstr>PowerPoint 演示文稿</vt:lpstr>
      <vt:lpstr>openEuler概述</vt:lpstr>
      <vt:lpstr>openEuler发展历程</vt:lpstr>
      <vt:lpstr>openEuler技术特性 - ISula容器解决方案 (1)</vt:lpstr>
      <vt:lpstr>openEuler技术特性 - iSula容器解决方案 (2)</vt:lpstr>
      <vt:lpstr>openEuler技术特性 - A-Tune资源调优自动化</vt:lpstr>
      <vt:lpstr>openEuler其他技术特性概览</vt:lpstr>
      <vt:lpstr>openEuler开源社区</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简简单单</cp:lastModifiedBy>
  <cp:revision>3541</cp:revision>
  <dcterms:created xsi:type="dcterms:W3CDTF">2003-08-21T06:48:00Z</dcterms:created>
  <dcterms:modified xsi:type="dcterms:W3CDTF">2020-06-09T02:10:49Z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(3)wlMFmGF7uoIVZaJ16TUstbEkhacbPqoN/KSAnq6dWZ5Z1f2c4pd5C22VroSq1mWs7FgMu4GK
1BSIhWd/auRy9s4ylygd2SelkdrPddEEELs0PyuWyB4E817OXiUF2/XLvlSusrOGtb/Wlw56
L25TuJF/3q5pYu1NZT+4rtMe7utPqXPVU5kMgKgU/IyfqwW/tgcS+KnvAeVh2ZxZTsOFmkfS
5DlyZf/OmKX+Z006Gf</vt:lpwstr>
  </property>
  <property fmtid="{D5CDD505-2E9C-101B-9397-08002B2CF9AE}" pid="18" name="_2015_ms_pID_7253431">
    <vt:lpwstr>BIYMPY2jmeYUv9kYldSf3Ug4qWcAu8rRkqZN0QaacjH3mrqYPvzWBr
LrcdSoSIWodWNk9IijOkHOy3tZiDxeY2vjrknRHK+lRcME+mv36tRPDe6GTIdQDTyngxDE8I
sxwtmyb7v4dOdUPhyeHgr7pyGQPhk9cR8G9FZ9QB4u72j6xu89dfDbkMphhjexKUoeXUuZjf
lVu+G+Im0dRf+AxL90H/SzVydbvjWcOLKDUr</vt:lpwstr>
  </property>
  <property fmtid="{D5CDD505-2E9C-101B-9397-08002B2CF9AE}" pid="19" name="_2015_ms_pID_7253432">
    <vt:lpwstr>4/M1Vsh+bpiy3ONx/UIQsQmANHU8hSPB8yHd
Shc9/1jNZg29vN+ysHc0GjWX/9ry6Rm1fTczkABlER6MfcM1mFM=</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1574824984</vt:lpwstr>
  </property>
  <property fmtid="{D5CDD505-2E9C-101B-9397-08002B2CF9AE}" pid="25" name="KSOProductBuildVer">
    <vt:lpwstr>2052-11.3.0.9228</vt:lpwstr>
  </property>
</Properties>
</file>